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8" r:id="rId18"/>
    <p:sldId id="274" r:id="rId19"/>
    <p:sldId id="275" r:id="rId20"/>
    <p:sldId id="276" r:id="rId21"/>
    <p:sldId id="277" r:id="rId22"/>
    <p:sldId id="279" r:id="rId23"/>
    <p:sldId id="281" r:id="rId24"/>
    <p:sldId id="280" r:id="rId25"/>
    <p:sldId id="282" r:id="rId26"/>
    <p:sldId id="283" r:id="rId27"/>
    <p:sldId id="284" r:id="rId28"/>
    <p:sldId id="285" r:id="rId29"/>
    <p:sldId id="286" r:id="rId30"/>
    <p:sldId id="288" r:id="rId31"/>
    <p:sldId id="287" r:id="rId32"/>
    <p:sldId id="289" r:id="rId33"/>
    <p:sldId id="290" r:id="rId34"/>
    <p:sldId id="291" r:id="rId35"/>
    <p:sldId id="292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258" r:id="rId6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22336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06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26/05/2022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984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26/05/2022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660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31831" y="210578"/>
            <a:ext cx="10109915" cy="107730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931832" y="1426379"/>
            <a:ext cx="10109916" cy="5283513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796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26/05/2022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474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26/05/2022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185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26/05/2022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549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26/05/2022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882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26/05/2022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327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26/05/2022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908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26/05/2022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343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2">
                <a:lumMod val="60000"/>
                <a:lumOff val="40000"/>
              </a:schemeClr>
            </a:gs>
            <a:gs pos="0">
              <a:schemeClr val="accent2">
                <a:lumMod val="40000"/>
                <a:lumOff val="60000"/>
              </a:schemeClr>
            </a:gs>
            <a:gs pos="100000">
              <a:srgbClr val="FFB633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2053882" y="182245"/>
            <a:ext cx="10003301" cy="98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053881" y="1347323"/>
            <a:ext cx="10003301" cy="5306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25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3.xml"/><Relationship Id="rId3" Type="http://schemas.openxmlformats.org/officeDocument/2006/relationships/slide" Target="slide3.xml"/><Relationship Id="rId7" Type="http://schemas.openxmlformats.org/officeDocument/2006/relationships/slide" Target="slide48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5" Type="http://schemas.openxmlformats.org/officeDocument/2006/relationships/slide" Target="slide22.xml"/><Relationship Id="rId4" Type="http://schemas.openxmlformats.org/officeDocument/2006/relationships/slide" Target="slide13.xml"/><Relationship Id="rId9" Type="http://schemas.openxmlformats.org/officeDocument/2006/relationships/slide" Target="slide5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slide" Target="slid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slide" Target="slid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slide" Target="slide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slide" Target="slide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slide" Target="slide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slide" Target="slide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slide" Target="slide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slide" Target="slide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" Target="slide2.xml"/><Relationship Id="rId7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20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slide" Target="slide2.xml"/><Relationship Id="rId7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slide" Target="slide2.xml"/><Relationship Id="rId7" Type="http://schemas.openxmlformats.org/officeDocument/2006/relationships/image" Target="../media/image1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slide" Target="slide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slide" Target="slide2.xml"/><Relationship Id="rId7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slide" Target="slide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slide" Target="slide2.xml"/><Relationship Id="rId7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slide" Target="slide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slide" Target="slide2.xml"/><Relationship Id="rId7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slide" Target="slide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slide" Target="slide2.xml"/><Relationship Id="rId7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slide" Target="slide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slide" Target="slide2.xml"/><Relationship Id="rId7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slide" Target="slide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slide" Target="slide2.xml"/><Relationship Id="rId7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slide" Target="slide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microsoft.com/office/2007/relationships/hdphoto" Target="../media/hdphoto1.wdp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microsoft.com/office/2007/relationships/hdphoto" Target="../media/hdphoto1.wdp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2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3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3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3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slide" Target="slide2.xml"/><Relationship Id="rId7" Type="http://schemas.openxmlformats.org/officeDocument/2006/relationships/image" Target="../media/image2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0.png"/><Relationship Id="rId4" Type="http://schemas.openxmlformats.org/officeDocument/2006/relationships/slide" Target="slide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0.png"/><Relationship Id="rId4" Type="http://schemas.openxmlformats.org/officeDocument/2006/relationships/slide" Target="slide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hyperlink" Target="https://www.klascement.net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" Target="slide2.xml"/><Relationship Id="rId7" Type="http://schemas.openxmlformats.org/officeDocument/2006/relationships/image" Target="../media/image1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Kennismaking met </a:t>
            </a:r>
            <a:r>
              <a:rPr lang="nl-BE" dirty="0" err="1" smtClean="0"/>
              <a:t>webtaal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9286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1.1 Kwebbelen in </a:t>
            </a:r>
            <a:r>
              <a:rPr lang="nl-BE" dirty="0" err="1" smtClean="0">
                <a:solidFill>
                  <a:schemeClr val="bg1"/>
                </a:solidFill>
              </a:rPr>
              <a:t>webtaal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10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18" name="Tekstvak 17"/>
          <p:cNvSpPr txBox="1"/>
          <p:nvPr/>
        </p:nvSpPr>
        <p:spPr>
          <a:xfrm>
            <a:off x="1463039" y="1572225"/>
            <a:ext cx="7165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Structuurelementen worden </a:t>
            </a:r>
            <a:r>
              <a:rPr lang="nl-BE" sz="2800" dirty="0" smtClean="0">
                <a:solidFill>
                  <a:schemeClr val="accent6"/>
                </a:solidFill>
              </a:rPr>
              <a:t>tags</a:t>
            </a:r>
            <a:r>
              <a:rPr lang="nl-BE" sz="2800" dirty="0" smtClean="0"/>
              <a:t> genoemd.</a:t>
            </a:r>
          </a:p>
        </p:txBody>
      </p:sp>
      <p:sp>
        <p:nvSpPr>
          <p:cNvPr id="19" name="Tekstvak 18"/>
          <p:cNvSpPr txBox="1"/>
          <p:nvPr/>
        </p:nvSpPr>
        <p:spPr>
          <a:xfrm>
            <a:off x="2261544" y="5303519"/>
            <a:ext cx="2985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tussen vishaakjes</a:t>
            </a:r>
          </a:p>
        </p:txBody>
      </p:sp>
      <p:sp>
        <p:nvSpPr>
          <p:cNvPr id="21" name="Tekstvak 20"/>
          <p:cNvSpPr txBox="1"/>
          <p:nvPr/>
        </p:nvSpPr>
        <p:spPr>
          <a:xfrm>
            <a:off x="1799417" y="2447446"/>
            <a:ext cx="990594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3800" dirty="0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&lt;h1&gt;</a:t>
            </a:r>
          </a:p>
        </p:txBody>
      </p:sp>
      <p:cxnSp>
        <p:nvCxnSpPr>
          <p:cNvPr id="26" name="Rechte verbindingslijn met pijl 25"/>
          <p:cNvCxnSpPr/>
          <p:nvPr/>
        </p:nvCxnSpPr>
        <p:spPr>
          <a:xfrm>
            <a:off x="2639949" y="4291311"/>
            <a:ext cx="278333" cy="9140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Rechte verbindingslijn met pijl 26"/>
          <p:cNvCxnSpPr/>
          <p:nvPr/>
        </p:nvCxnSpPr>
        <p:spPr>
          <a:xfrm flipH="1">
            <a:off x="4699120" y="4229769"/>
            <a:ext cx="263817" cy="8908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Gelijkbenige driehoek 19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Gelijkbenige driehoek 21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14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1.1 Kwebbelen in </a:t>
            </a:r>
            <a:r>
              <a:rPr lang="nl-BE" dirty="0" err="1" smtClean="0">
                <a:solidFill>
                  <a:schemeClr val="bg1"/>
                </a:solidFill>
              </a:rPr>
              <a:t>webtaal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10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18" name="Tekstvak 17"/>
          <p:cNvSpPr txBox="1"/>
          <p:nvPr/>
        </p:nvSpPr>
        <p:spPr>
          <a:xfrm>
            <a:off x="1463039" y="1572225"/>
            <a:ext cx="7165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Structuurelementen worden </a:t>
            </a:r>
            <a:r>
              <a:rPr lang="nl-BE" sz="2800" dirty="0" smtClean="0">
                <a:solidFill>
                  <a:schemeClr val="accent6"/>
                </a:solidFill>
              </a:rPr>
              <a:t>tags</a:t>
            </a:r>
            <a:r>
              <a:rPr lang="nl-BE" sz="2800" dirty="0" smtClean="0"/>
              <a:t> genoemd.</a:t>
            </a:r>
          </a:p>
        </p:txBody>
      </p:sp>
      <p:sp>
        <p:nvSpPr>
          <p:cNvPr id="20" name="Tekstvak 19"/>
          <p:cNvSpPr txBox="1"/>
          <p:nvPr/>
        </p:nvSpPr>
        <p:spPr>
          <a:xfrm>
            <a:off x="1799417" y="2447446"/>
            <a:ext cx="990594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3800" dirty="0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&lt;h1&gt;</a:t>
            </a:r>
            <a:r>
              <a:rPr lang="nl-BE" sz="13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…</a:t>
            </a:r>
            <a:r>
              <a:rPr lang="nl-BE" sz="13800" dirty="0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&lt;/h1&gt;</a:t>
            </a:r>
          </a:p>
        </p:txBody>
      </p:sp>
      <p:sp>
        <p:nvSpPr>
          <p:cNvPr id="19" name="Tekstvak 18"/>
          <p:cNvSpPr txBox="1"/>
          <p:nvPr/>
        </p:nvSpPr>
        <p:spPr>
          <a:xfrm>
            <a:off x="2601568" y="4950469"/>
            <a:ext cx="2103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openingstag</a:t>
            </a:r>
          </a:p>
        </p:txBody>
      </p:sp>
      <p:sp>
        <p:nvSpPr>
          <p:cNvPr id="16" name="Tekstvak 15"/>
          <p:cNvSpPr txBox="1"/>
          <p:nvPr/>
        </p:nvSpPr>
        <p:spPr>
          <a:xfrm>
            <a:off x="8628783" y="4945009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sluittag</a:t>
            </a:r>
          </a:p>
        </p:txBody>
      </p:sp>
      <p:cxnSp>
        <p:nvCxnSpPr>
          <p:cNvPr id="21" name="Rechte verbindingslijn met pijl 20"/>
          <p:cNvCxnSpPr>
            <a:endCxn id="19" idx="0"/>
          </p:cNvCxnSpPr>
          <p:nvPr/>
        </p:nvCxnSpPr>
        <p:spPr>
          <a:xfrm>
            <a:off x="3653298" y="4347190"/>
            <a:ext cx="1" cy="6032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/>
          <p:nvPr/>
        </p:nvCxnSpPr>
        <p:spPr>
          <a:xfrm>
            <a:off x="9323044" y="4361797"/>
            <a:ext cx="1" cy="6032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kstvak 22"/>
          <p:cNvSpPr txBox="1"/>
          <p:nvPr/>
        </p:nvSpPr>
        <p:spPr>
          <a:xfrm>
            <a:off x="4195098" y="5956310"/>
            <a:ext cx="4910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zichtbare tekst in de browser</a:t>
            </a:r>
          </a:p>
        </p:txBody>
      </p:sp>
      <p:cxnSp>
        <p:nvCxnSpPr>
          <p:cNvPr id="24" name="Rechte verbindingslijn met pijl 23"/>
          <p:cNvCxnSpPr/>
          <p:nvPr/>
        </p:nvCxnSpPr>
        <p:spPr>
          <a:xfrm>
            <a:off x="6281769" y="4347190"/>
            <a:ext cx="0" cy="15369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Gelijkbenige driehoek 2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Gelijkbenige driehoek 25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635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1.1 Kwebbelen in </a:t>
            </a:r>
            <a:r>
              <a:rPr lang="nl-BE" dirty="0" err="1" smtClean="0">
                <a:solidFill>
                  <a:schemeClr val="bg1"/>
                </a:solidFill>
              </a:rPr>
              <a:t>webtaal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2" name="Afbeelding 21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2" y="1444589"/>
            <a:ext cx="952489" cy="933857"/>
          </a:xfrm>
          <a:prstGeom prst="rect">
            <a:avLst/>
          </a:prstGeom>
        </p:spPr>
      </p:pic>
      <p:sp>
        <p:nvSpPr>
          <p:cNvPr id="23" name="Rechthoek 22">
            <a:hlinkClick r:id="rId5" action="ppaction://hlinksldjump"/>
          </p:cNvPr>
          <p:cNvSpPr/>
          <p:nvPr/>
        </p:nvSpPr>
        <p:spPr>
          <a:xfrm>
            <a:off x="1463040" y="1413179"/>
            <a:ext cx="2732672" cy="9652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&lt;h1&gt;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4" name="Rechthoek 23">
            <a:hlinkClick r:id="rId5" action="ppaction://hlinksldjump"/>
          </p:cNvPr>
          <p:cNvSpPr/>
          <p:nvPr/>
        </p:nvSpPr>
        <p:spPr>
          <a:xfrm>
            <a:off x="1463040" y="2494968"/>
            <a:ext cx="2732672" cy="9652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&lt;h2&gt;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5" name="Rechthoek 24">
            <a:hlinkClick r:id="rId5" action="ppaction://hlinksldjump"/>
          </p:cNvPr>
          <p:cNvSpPr/>
          <p:nvPr/>
        </p:nvSpPr>
        <p:spPr>
          <a:xfrm>
            <a:off x="1463040" y="3576757"/>
            <a:ext cx="2732672" cy="9652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&lt;p&gt;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6" name="Rechthoek 25">
            <a:hlinkClick r:id="rId5" action="ppaction://hlinksldjump"/>
          </p:cNvPr>
          <p:cNvSpPr/>
          <p:nvPr/>
        </p:nvSpPr>
        <p:spPr>
          <a:xfrm>
            <a:off x="1463040" y="4658546"/>
            <a:ext cx="2732672" cy="9652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28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title</a:t>
            </a:r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&gt;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7" name="Rechthoek 26">
            <a:hlinkClick r:id="rId5" action="ppaction://hlinksldjump"/>
          </p:cNvPr>
          <p:cNvSpPr/>
          <p:nvPr/>
        </p:nvSpPr>
        <p:spPr>
          <a:xfrm>
            <a:off x="1463040" y="5735286"/>
            <a:ext cx="2732672" cy="9652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28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img</a:t>
            </a:r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nl-BE" sz="28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src</a:t>
            </a:r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=“…”&gt;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8" name="Rechthoek 27">
            <a:hlinkClick r:id="rId5" action="ppaction://hlinksldjump"/>
          </p:cNvPr>
          <p:cNvSpPr/>
          <p:nvPr/>
        </p:nvSpPr>
        <p:spPr>
          <a:xfrm>
            <a:off x="4310742" y="1413179"/>
            <a:ext cx="7731003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29" name="Rechthoek 28">
            <a:hlinkClick r:id="rId5" action="ppaction://hlinksldjump"/>
          </p:cNvPr>
          <p:cNvSpPr/>
          <p:nvPr/>
        </p:nvSpPr>
        <p:spPr>
          <a:xfrm>
            <a:off x="4310742" y="2494968"/>
            <a:ext cx="7731003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30" name="Rechthoek 29">
            <a:hlinkClick r:id="rId5" action="ppaction://hlinksldjump"/>
          </p:cNvPr>
          <p:cNvSpPr/>
          <p:nvPr/>
        </p:nvSpPr>
        <p:spPr>
          <a:xfrm>
            <a:off x="4310742" y="3576757"/>
            <a:ext cx="7731003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31" name="Rechthoek 30">
            <a:hlinkClick r:id="rId5" action="ppaction://hlinksldjump"/>
          </p:cNvPr>
          <p:cNvSpPr/>
          <p:nvPr/>
        </p:nvSpPr>
        <p:spPr>
          <a:xfrm>
            <a:off x="4310742" y="4658546"/>
            <a:ext cx="7731003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32" name="Rechthoek 31">
            <a:hlinkClick r:id="rId5" action="ppaction://hlinksldjump"/>
          </p:cNvPr>
          <p:cNvSpPr/>
          <p:nvPr/>
        </p:nvSpPr>
        <p:spPr>
          <a:xfrm>
            <a:off x="4310742" y="5735286"/>
            <a:ext cx="7731003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33" name="Rechthoek 32"/>
          <p:cNvSpPr/>
          <p:nvPr/>
        </p:nvSpPr>
        <p:spPr>
          <a:xfrm>
            <a:off x="271176" y="327082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10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Gelijkbenige driehoek 33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" name="Gelijkbenige driehoek 34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418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1.2 Opsmukken met stijltaal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18" name="Tekstvak 17"/>
          <p:cNvSpPr txBox="1"/>
          <p:nvPr/>
        </p:nvSpPr>
        <p:spPr>
          <a:xfrm>
            <a:off x="2702244" y="2175548"/>
            <a:ext cx="25026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4400" dirty="0" smtClean="0"/>
              <a:t>structuur</a:t>
            </a:r>
          </a:p>
          <a:p>
            <a:pPr algn="ctr"/>
            <a:r>
              <a:rPr lang="nl-BE" sz="4400" dirty="0" smtClean="0"/>
              <a:t>inhoud</a:t>
            </a:r>
          </a:p>
        </p:txBody>
      </p:sp>
      <p:sp>
        <p:nvSpPr>
          <p:cNvPr id="19" name="Tekstvak 18"/>
          <p:cNvSpPr txBox="1"/>
          <p:nvPr/>
        </p:nvSpPr>
        <p:spPr>
          <a:xfrm>
            <a:off x="2866438" y="4558108"/>
            <a:ext cx="221086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4400" dirty="0" err="1" smtClean="0"/>
              <a:t>webtaal</a:t>
            </a:r>
            <a:endParaRPr lang="nl-BE" sz="4400" dirty="0" smtClean="0"/>
          </a:p>
          <a:p>
            <a:pPr algn="ctr"/>
            <a:r>
              <a:rPr lang="nl-BE" sz="4400" dirty="0" smtClean="0">
                <a:solidFill>
                  <a:schemeClr val="accent6"/>
                </a:solidFill>
              </a:rPr>
              <a:t>html</a:t>
            </a:r>
          </a:p>
          <a:p>
            <a:pPr algn="ctr"/>
            <a:r>
              <a:rPr lang="nl-BE" sz="4400" dirty="0" err="1" smtClean="0">
                <a:solidFill>
                  <a:schemeClr val="accent6"/>
                </a:solidFill>
              </a:rPr>
              <a:t>php</a:t>
            </a:r>
            <a:endParaRPr lang="nl-BE" sz="4400" dirty="0" smtClean="0">
              <a:solidFill>
                <a:schemeClr val="accent6"/>
              </a:solidFill>
            </a:endParaRPr>
          </a:p>
        </p:txBody>
      </p:sp>
      <p:cxnSp>
        <p:nvCxnSpPr>
          <p:cNvPr id="21" name="Rechte verbindingslijn met pijl 20"/>
          <p:cNvCxnSpPr/>
          <p:nvPr/>
        </p:nvCxnSpPr>
        <p:spPr>
          <a:xfrm>
            <a:off x="3953917" y="3663893"/>
            <a:ext cx="17952" cy="8458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7184158" y="1492249"/>
            <a:ext cx="29883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4400" dirty="0" smtClean="0"/>
              <a:t>opmaak</a:t>
            </a:r>
            <a:br>
              <a:rPr lang="nl-BE" sz="4400" dirty="0" smtClean="0"/>
            </a:br>
            <a:r>
              <a:rPr lang="nl-BE" sz="4400" dirty="0" smtClean="0"/>
              <a:t>lettertypes</a:t>
            </a:r>
            <a:br>
              <a:rPr lang="nl-BE" sz="4400" dirty="0" smtClean="0"/>
            </a:br>
            <a:r>
              <a:rPr lang="nl-BE" sz="4400" dirty="0" smtClean="0"/>
              <a:t>positie</a:t>
            </a:r>
          </a:p>
        </p:txBody>
      </p:sp>
      <p:sp>
        <p:nvSpPr>
          <p:cNvPr id="26" name="Tekstvak 25"/>
          <p:cNvSpPr txBox="1"/>
          <p:nvPr/>
        </p:nvSpPr>
        <p:spPr>
          <a:xfrm>
            <a:off x="7618892" y="4587134"/>
            <a:ext cx="21547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4400" dirty="0" smtClean="0"/>
              <a:t>stijltaal</a:t>
            </a:r>
          </a:p>
          <a:p>
            <a:pPr algn="ctr"/>
            <a:r>
              <a:rPr lang="nl-BE" sz="4400" dirty="0" err="1" smtClean="0">
                <a:solidFill>
                  <a:schemeClr val="accent6"/>
                </a:solidFill>
              </a:rPr>
              <a:t>css</a:t>
            </a:r>
            <a:endParaRPr lang="nl-BE" sz="4400" dirty="0" smtClean="0">
              <a:solidFill>
                <a:schemeClr val="accent6"/>
              </a:solidFill>
            </a:endParaRPr>
          </a:p>
        </p:txBody>
      </p:sp>
      <p:cxnSp>
        <p:nvCxnSpPr>
          <p:cNvPr id="27" name="Rechte verbindingslijn met pijl 26"/>
          <p:cNvCxnSpPr/>
          <p:nvPr/>
        </p:nvCxnSpPr>
        <p:spPr>
          <a:xfrm>
            <a:off x="8678317" y="3692919"/>
            <a:ext cx="17952" cy="8458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Gelijkbenige driehoek 19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Gelijkbenige driehoek 21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132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1.2 Opsmukken met stijltaal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20" name="Tekstvak 19"/>
          <p:cNvSpPr txBox="1"/>
          <p:nvPr/>
        </p:nvSpPr>
        <p:spPr>
          <a:xfrm>
            <a:off x="4622992" y="1229058"/>
            <a:ext cx="1066318" cy="5401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500" dirty="0" smtClean="0">
                <a:solidFill>
                  <a:schemeClr val="accent6"/>
                </a:solidFill>
              </a:rPr>
              <a:t>C</a:t>
            </a:r>
          </a:p>
          <a:p>
            <a:r>
              <a:rPr lang="nl-BE" sz="11500" dirty="0" smtClean="0">
                <a:solidFill>
                  <a:schemeClr val="accent6"/>
                </a:solidFill>
              </a:rPr>
              <a:t>S</a:t>
            </a:r>
          </a:p>
          <a:p>
            <a:r>
              <a:rPr lang="nl-BE" sz="11500" dirty="0">
                <a:solidFill>
                  <a:schemeClr val="accent6"/>
                </a:solidFill>
              </a:rPr>
              <a:t>S</a:t>
            </a:r>
            <a:endParaRPr lang="nl-BE" sz="11500" dirty="0" smtClean="0">
              <a:solidFill>
                <a:schemeClr val="accent6"/>
              </a:solidFill>
            </a:endParaRPr>
          </a:p>
        </p:txBody>
      </p:sp>
      <p:sp>
        <p:nvSpPr>
          <p:cNvPr id="22" name="Tekstvak 21"/>
          <p:cNvSpPr txBox="1"/>
          <p:nvPr/>
        </p:nvSpPr>
        <p:spPr>
          <a:xfrm>
            <a:off x="5524094" y="2277149"/>
            <a:ext cx="1672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err="1" smtClean="0"/>
              <a:t>ascading</a:t>
            </a:r>
            <a:r>
              <a:rPr lang="nl-BE" sz="2800" dirty="0" smtClean="0"/>
              <a:t> </a:t>
            </a:r>
          </a:p>
        </p:txBody>
      </p:sp>
      <p:sp>
        <p:nvSpPr>
          <p:cNvPr id="23" name="Tekstvak 22"/>
          <p:cNvSpPr txBox="1"/>
          <p:nvPr/>
        </p:nvSpPr>
        <p:spPr>
          <a:xfrm>
            <a:off x="5338092" y="4036067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err="1" smtClean="0"/>
              <a:t>tyle</a:t>
            </a:r>
            <a:endParaRPr lang="nl-BE" sz="2800" dirty="0" smtClean="0"/>
          </a:p>
        </p:txBody>
      </p:sp>
      <p:sp>
        <p:nvSpPr>
          <p:cNvPr id="24" name="Tekstvak 23"/>
          <p:cNvSpPr txBox="1"/>
          <p:nvPr/>
        </p:nvSpPr>
        <p:spPr>
          <a:xfrm>
            <a:off x="5338092" y="5824061"/>
            <a:ext cx="3154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heets</a:t>
            </a:r>
          </a:p>
        </p:txBody>
      </p:sp>
      <p:sp>
        <p:nvSpPr>
          <p:cNvPr id="18" name="Gelijkbenige driehoek 1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Gelijkbenige driehoek 18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484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1.2 Opsmukken met stijltaal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18" name="Rechthoek 17">
            <a:hlinkClick r:id="rId6" action="ppaction://hlinksldjump"/>
          </p:cNvPr>
          <p:cNvSpPr/>
          <p:nvPr/>
        </p:nvSpPr>
        <p:spPr>
          <a:xfrm>
            <a:off x="1803254" y="2133245"/>
            <a:ext cx="2576697" cy="9652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html</a:t>
            </a:r>
            <a:endParaRPr lang="nl-BE" sz="2800" dirty="0"/>
          </a:p>
        </p:txBody>
      </p:sp>
      <p:sp>
        <p:nvSpPr>
          <p:cNvPr id="19" name="Rechthoek 18">
            <a:hlinkClick r:id="rId6" action="ppaction://hlinksldjump"/>
          </p:cNvPr>
          <p:cNvSpPr/>
          <p:nvPr/>
        </p:nvSpPr>
        <p:spPr>
          <a:xfrm>
            <a:off x="1803254" y="4338252"/>
            <a:ext cx="2576697" cy="9652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err="1" smtClean="0"/>
              <a:t>css</a:t>
            </a:r>
            <a:endParaRPr lang="nl-BE" sz="2800" dirty="0"/>
          </a:p>
        </p:txBody>
      </p:sp>
      <p:sp>
        <p:nvSpPr>
          <p:cNvPr id="25" name="Tekstvak 24"/>
          <p:cNvSpPr txBox="1"/>
          <p:nvPr/>
        </p:nvSpPr>
        <p:spPr>
          <a:xfrm>
            <a:off x="5870303" y="2231157"/>
            <a:ext cx="39292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400" dirty="0" smtClean="0"/>
              <a:t>&lt;</a:t>
            </a:r>
            <a:r>
              <a:rPr lang="nl-BE" sz="4400" dirty="0" err="1" smtClean="0"/>
              <a:t>nav</a:t>
            </a:r>
            <a:r>
              <a:rPr lang="nl-BE" sz="4400" dirty="0" smtClean="0"/>
              <a:t>&gt;		 tag</a:t>
            </a:r>
          </a:p>
        </p:txBody>
      </p:sp>
      <p:sp>
        <p:nvSpPr>
          <p:cNvPr id="26" name="Tekstvak 25"/>
          <p:cNvSpPr txBox="1"/>
          <p:nvPr/>
        </p:nvSpPr>
        <p:spPr>
          <a:xfrm>
            <a:off x="5870303" y="4436164"/>
            <a:ext cx="4990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400" dirty="0" err="1" smtClean="0"/>
              <a:t>nav</a:t>
            </a:r>
            <a:r>
              <a:rPr lang="nl-BE" sz="4400" dirty="0" smtClean="0"/>
              <a:t>			</a:t>
            </a:r>
            <a:r>
              <a:rPr lang="nl-BE" sz="4400" dirty="0" err="1" smtClean="0"/>
              <a:t>selector</a:t>
            </a:r>
            <a:endParaRPr lang="nl-BE" sz="4400" dirty="0" smtClean="0"/>
          </a:p>
        </p:txBody>
      </p:sp>
      <p:cxnSp>
        <p:nvCxnSpPr>
          <p:cNvPr id="16" name="Rechte verbindingslijn met pijl 15"/>
          <p:cNvCxnSpPr/>
          <p:nvPr/>
        </p:nvCxnSpPr>
        <p:spPr>
          <a:xfrm>
            <a:off x="4572000" y="2647666"/>
            <a:ext cx="120100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Rechte verbindingslijn met pijl 26"/>
          <p:cNvCxnSpPr/>
          <p:nvPr/>
        </p:nvCxnSpPr>
        <p:spPr>
          <a:xfrm>
            <a:off x="4572000" y="4888173"/>
            <a:ext cx="120100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/>
          <p:nvPr/>
        </p:nvCxnSpPr>
        <p:spPr>
          <a:xfrm>
            <a:off x="7535838" y="2647666"/>
            <a:ext cx="120100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Rechte verbindingslijn met pijl 28"/>
          <p:cNvCxnSpPr/>
          <p:nvPr/>
        </p:nvCxnSpPr>
        <p:spPr>
          <a:xfrm>
            <a:off x="7265157" y="4888173"/>
            <a:ext cx="120100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Gelijkbenige driehoek 20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Gelijkbenige driehoek 21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253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1.2 Opsmukken met stijltaal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21" name="Tekstvak 20"/>
          <p:cNvSpPr txBox="1"/>
          <p:nvPr/>
        </p:nvSpPr>
        <p:spPr>
          <a:xfrm>
            <a:off x="3341614" y="2554908"/>
            <a:ext cx="68996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nav</a:t>
            </a:r>
            <a:r>
              <a:rPr lang="en-US" sz="66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 {</a:t>
            </a:r>
          </a:p>
          <a:p>
            <a:r>
              <a:rPr lang="en-US" sz="66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	</a:t>
            </a:r>
            <a:r>
              <a:rPr lang="en-US" sz="6600" dirty="0">
                <a:solidFill>
                  <a:schemeClr val="accent1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float:</a:t>
            </a:r>
            <a:r>
              <a:rPr lang="en-US" sz="66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6600" dirty="0">
                <a:latin typeface="Code New Roman" panose="020B0609020204030204" pitchFamily="49" charset="0"/>
                <a:cs typeface="Code New Roman" panose="020B0609020204030204" pitchFamily="49" charset="0"/>
              </a:rPr>
              <a:t>left;</a:t>
            </a:r>
          </a:p>
          <a:p>
            <a:r>
              <a:rPr lang="en-US" sz="66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	</a:t>
            </a:r>
            <a:r>
              <a:rPr lang="en-US" sz="6600" dirty="0">
                <a:solidFill>
                  <a:schemeClr val="accent1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width:</a:t>
            </a:r>
            <a:r>
              <a:rPr lang="en-US" sz="66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6600" dirty="0">
                <a:latin typeface="Code New Roman" panose="020B0609020204030204" pitchFamily="49" charset="0"/>
                <a:cs typeface="Code New Roman" panose="020B0609020204030204" pitchFamily="49" charset="0"/>
              </a:rPr>
              <a:t>15%;</a:t>
            </a:r>
          </a:p>
          <a:p>
            <a:r>
              <a:rPr lang="en-US" sz="66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	}</a:t>
            </a:r>
          </a:p>
        </p:txBody>
      </p:sp>
      <p:sp>
        <p:nvSpPr>
          <p:cNvPr id="22" name="Tekstvak 21"/>
          <p:cNvSpPr txBox="1"/>
          <p:nvPr/>
        </p:nvSpPr>
        <p:spPr>
          <a:xfrm>
            <a:off x="2526601" y="1514394"/>
            <a:ext cx="94259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400" dirty="0" err="1" smtClean="0"/>
              <a:t>selector</a:t>
            </a:r>
            <a:r>
              <a:rPr lang="nl-BE" sz="4400" dirty="0" smtClean="0"/>
              <a:t>	  stijlkenmerk		waarde</a:t>
            </a:r>
          </a:p>
        </p:txBody>
      </p:sp>
      <p:cxnSp>
        <p:nvCxnSpPr>
          <p:cNvPr id="23" name="Rechte verbindingslijn met pijl 22"/>
          <p:cNvCxnSpPr/>
          <p:nvPr/>
        </p:nvCxnSpPr>
        <p:spPr>
          <a:xfrm>
            <a:off x="3811524" y="2283835"/>
            <a:ext cx="187270" cy="5821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/>
          <p:nvPr/>
        </p:nvCxnSpPr>
        <p:spPr>
          <a:xfrm flipH="1">
            <a:off x="6136256" y="2283835"/>
            <a:ext cx="728568" cy="14565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Rechte verbindingslijn met pijl 30"/>
          <p:cNvCxnSpPr/>
          <p:nvPr/>
        </p:nvCxnSpPr>
        <p:spPr>
          <a:xfrm flipH="1">
            <a:off x="9196251" y="2195379"/>
            <a:ext cx="1270421" cy="15450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Gelijkbenige driehoek 1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Gelijkbenige driehoek 18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87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1.2 Opsmukken met stijltaal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8" name="Afbeelding 17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21" y="1469019"/>
            <a:ext cx="900000" cy="900000"/>
          </a:xfrm>
          <a:prstGeom prst="rect">
            <a:avLst/>
          </a:prstGeom>
        </p:spPr>
      </p:pic>
      <p:sp>
        <p:nvSpPr>
          <p:cNvPr id="19" name="Tekstvak 18"/>
          <p:cNvSpPr txBox="1"/>
          <p:nvPr/>
        </p:nvSpPr>
        <p:spPr>
          <a:xfrm>
            <a:off x="2702244" y="2175548"/>
            <a:ext cx="25026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4400" dirty="0" smtClean="0"/>
              <a:t>structuur</a:t>
            </a:r>
          </a:p>
          <a:p>
            <a:pPr algn="ctr"/>
            <a:r>
              <a:rPr lang="nl-BE" sz="4400" dirty="0" smtClean="0"/>
              <a:t>inhoud</a:t>
            </a:r>
          </a:p>
        </p:txBody>
      </p:sp>
      <p:sp>
        <p:nvSpPr>
          <p:cNvPr id="20" name="Tekstvak 19"/>
          <p:cNvSpPr txBox="1"/>
          <p:nvPr/>
        </p:nvSpPr>
        <p:spPr>
          <a:xfrm>
            <a:off x="3296043" y="4558108"/>
            <a:ext cx="1351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4400" dirty="0" smtClean="0"/>
              <a:t>html</a:t>
            </a:r>
          </a:p>
        </p:txBody>
      </p:sp>
      <p:cxnSp>
        <p:nvCxnSpPr>
          <p:cNvPr id="24" name="Rechte verbindingslijn met pijl 23"/>
          <p:cNvCxnSpPr/>
          <p:nvPr/>
        </p:nvCxnSpPr>
        <p:spPr>
          <a:xfrm>
            <a:off x="3953917" y="3663893"/>
            <a:ext cx="17952" cy="8458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7604144" y="2852657"/>
            <a:ext cx="21483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4400" dirty="0" smtClean="0"/>
              <a:t>opmaak</a:t>
            </a:r>
          </a:p>
        </p:txBody>
      </p:sp>
      <p:sp>
        <p:nvSpPr>
          <p:cNvPr id="26" name="Tekstvak 25"/>
          <p:cNvSpPr txBox="1"/>
          <p:nvPr/>
        </p:nvSpPr>
        <p:spPr>
          <a:xfrm>
            <a:off x="8236849" y="4587134"/>
            <a:ext cx="9188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4400" dirty="0" err="1" smtClean="0"/>
              <a:t>css</a:t>
            </a:r>
            <a:endParaRPr lang="nl-BE" sz="4400" dirty="0" smtClean="0">
              <a:solidFill>
                <a:schemeClr val="accent6"/>
              </a:solidFill>
            </a:endParaRPr>
          </a:p>
        </p:txBody>
      </p:sp>
      <p:cxnSp>
        <p:nvCxnSpPr>
          <p:cNvPr id="27" name="Rechte verbindingslijn met pijl 26"/>
          <p:cNvCxnSpPr/>
          <p:nvPr/>
        </p:nvCxnSpPr>
        <p:spPr>
          <a:xfrm>
            <a:off x="8678317" y="3692919"/>
            <a:ext cx="17952" cy="8458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Gelijkbenige driehoek 20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Gelijkbenige driehoek 21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Rechthoek 2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75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1.2 Opsmukken met stijltaal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Rechthoek 17"/>
          <p:cNvSpPr/>
          <p:nvPr/>
        </p:nvSpPr>
        <p:spPr>
          <a:xfrm>
            <a:off x="287382" y="327082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13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9" name="Afbeelding 18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2" y="1444589"/>
            <a:ext cx="952489" cy="933857"/>
          </a:xfrm>
          <a:prstGeom prst="rect">
            <a:avLst/>
          </a:prstGeom>
        </p:spPr>
      </p:pic>
      <p:sp>
        <p:nvSpPr>
          <p:cNvPr id="20" name="Tekstvak 19"/>
          <p:cNvSpPr txBox="1"/>
          <p:nvPr/>
        </p:nvSpPr>
        <p:spPr>
          <a:xfrm>
            <a:off x="1463040" y="1572225"/>
            <a:ext cx="7452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Hoe geef je de achtergrond een wit kleurtje?</a:t>
            </a:r>
          </a:p>
        </p:txBody>
      </p:sp>
      <p:sp>
        <p:nvSpPr>
          <p:cNvPr id="24" name="Rechthoek 23">
            <a:hlinkClick r:id="rId5" action="ppaction://hlinksldjump"/>
          </p:cNvPr>
          <p:cNvSpPr/>
          <p:nvPr/>
        </p:nvSpPr>
        <p:spPr>
          <a:xfrm>
            <a:off x="1463039" y="2281723"/>
            <a:ext cx="10578707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25" name="Tekstvak 24"/>
          <p:cNvSpPr txBox="1"/>
          <p:nvPr/>
        </p:nvSpPr>
        <p:spPr>
          <a:xfrm>
            <a:off x="1463040" y="3837065"/>
            <a:ext cx="10713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Hoe </a:t>
            </a:r>
            <a:r>
              <a:rPr lang="nl-BE" sz="2800" dirty="0"/>
              <a:t>maak je een onderdeel exact 70 pixels breed op het scherm?</a:t>
            </a:r>
            <a:endParaRPr lang="nl-BE" sz="2800" dirty="0" smtClean="0"/>
          </a:p>
        </p:txBody>
      </p:sp>
      <p:sp>
        <p:nvSpPr>
          <p:cNvPr id="26" name="Rechthoek 25">
            <a:hlinkClick r:id="rId5" action="ppaction://hlinksldjump"/>
          </p:cNvPr>
          <p:cNvSpPr/>
          <p:nvPr/>
        </p:nvSpPr>
        <p:spPr>
          <a:xfrm>
            <a:off x="1463039" y="4546563"/>
            <a:ext cx="10578707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22" name="Gelijkbenige driehoek 21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Gelijkbenige driehoek 22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930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1.2 Opsmukken met stijltaal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9" name="Afbeelding 18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2" y="1444589"/>
            <a:ext cx="952489" cy="933857"/>
          </a:xfrm>
          <a:prstGeom prst="rect">
            <a:avLst/>
          </a:prstGeom>
        </p:spPr>
      </p:pic>
      <p:sp>
        <p:nvSpPr>
          <p:cNvPr id="20" name="Tekstvak 19"/>
          <p:cNvSpPr txBox="1"/>
          <p:nvPr/>
        </p:nvSpPr>
        <p:spPr>
          <a:xfrm>
            <a:off x="1463040" y="1572225"/>
            <a:ext cx="797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Hoe kan je de tekst in een onderdeel centreren?</a:t>
            </a:r>
            <a:endParaRPr lang="nl-BE" sz="2800" dirty="0" smtClean="0"/>
          </a:p>
        </p:txBody>
      </p:sp>
      <p:sp>
        <p:nvSpPr>
          <p:cNvPr id="24" name="Rechthoek 23">
            <a:hlinkClick r:id="rId5" action="ppaction://hlinksldjump"/>
          </p:cNvPr>
          <p:cNvSpPr/>
          <p:nvPr/>
        </p:nvSpPr>
        <p:spPr>
          <a:xfrm>
            <a:off x="1463039" y="2281723"/>
            <a:ext cx="10578707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25" name="Tekstvak 24"/>
          <p:cNvSpPr txBox="1"/>
          <p:nvPr/>
        </p:nvSpPr>
        <p:spPr>
          <a:xfrm>
            <a:off x="1463040" y="3837065"/>
            <a:ext cx="102451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Hoe kan je een element tegen de rechterkant van het scherm </a:t>
            </a:r>
            <a:r>
              <a:rPr lang="nl-BE" sz="2800" dirty="0" smtClean="0"/>
              <a:t/>
            </a:r>
            <a:br>
              <a:rPr lang="nl-BE" sz="2800" dirty="0" smtClean="0"/>
            </a:br>
            <a:r>
              <a:rPr lang="nl-BE" sz="2800" dirty="0" smtClean="0"/>
              <a:t>zetten</a:t>
            </a:r>
            <a:r>
              <a:rPr lang="nl-BE" sz="2800" dirty="0"/>
              <a:t>?</a:t>
            </a:r>
            <a:endParaRPr lang="nl-BE" sz="2800" dirty="0" smtClean="0"/>
          </a:p>
        </p:txBody>
      </p:sp>
      <p:sp>
        <p:nvSpPr>
          <p:cNvPr id="26" name="Rechthoek 25">
            <a:hlinkClick r:id="rId5" action="ppaction://hlinksldjump"/>
          </p:cNvPr>
          <p:cNvSpPr/>
          <p:nvPr/>
        </p:nvSpPr>
        <p:spPr>
          <a:xfrm>
            <a:off x="1463039" y="4898613"/>
            <a:ext cx="10578707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21" name="Rechthoek 20"/>
          <p:cNvSpPr/>
          <p:nvPr/>
        </p:nvSpPr>
        <p:spPr>
          <a:xfrm>
            <a:off x="287382" y="327082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13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Gelijkbenige driehoek 2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Gelijkbenige driehoek 28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79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 Kennismaking met </a:t>
            </a:r>
            <a:r>
              <a:rPr lang="nl-BE" dirty="0" err="1" smtClean="0">
                <a:solidFill>
                  <a:schemeClr val="bg1"/>
                </a:solidFill>
              </a:rPr>
              <a:t>webtaal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Gelijkbenige driehoek 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rId3" action="ppaction://hlinksldjump"/>
          </p:cNvPr>
          <p:cNvSpPr/>
          <p:nvPr/>
        </p:nvSpPr>
        <p:spPr>
          <a:xfrm>
            <a:off x="1463039" y="1413179"/>
            <a:ext cx="5175039" cy="12216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1.1 Kwebbelen in </a:t>
            </a:r>
            <a:r>
              <a:rPr lang="nl-BE" sz="2800" dirty="0" err="1" smtClean="0"/>
              <a:t>webtaal</a:t>
            </a:r>
            <a:endParaRPr lang="nl-BE" sz="2800" dirty="0"/>
          </a:p>
        </p:txBody>
      </p:sp>
      <p:sp>
        <p:nvSpPr>
          <p:cNvPr id="10" name="Rechthoek 9">
            <a:hlinkClick r:id="rId4" action="ppaction://hlinksldjump"/>
          </p:cNvPr>
          <p:cNvSpPr/>
          <p:nvPr/>
        </p:nvSpPr>
        <p:spPr>
          <a:xfrm>
            <a:off x="6794833" y="1413179"/>
            <a:ext cx="5246914" cy="12216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1.2 Opsmukken met stijltaal</a:t>
            </a:r>
            <a:endParaRPr lang="nl-BE" sz="2800" dirty="0"/>
          </a:p>
        </p:txBody>
      </p:sp>
      <p:sp>
        <p:nvSpPr>
          <p:cNvPr id="11" name="Rechthoek 10">
            <a:hlinkClick r:id="rId5" action="ppaction://hlinksldjump"/>
          </p:cNvPr>
          <p:cNvSpPr/>
          <p:nvPr/>
        </p:nvSpPr>
        <p:spPr>
          <a:xfrm>
            <a:off x="1463039" y="2760074"/>
            <a:ext cx="5175039" cy="12216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1.3 Een stevige structuur</a:t>
            </a:r>
            <a:endParaRPr lang="nl-BE" sz="2800" dirty="0"/>
          </a:p>
        </p:txBody>
      </p:sp>
      <p:sp>
        <p:nvSpPr>
          <p:cNvPr id="12" name="Rechthoek 11">
            <a:hlinkClick r:id="rId6" action="ppaction://hlinksldjump"/>
          </p:cNvPr>
          <p:cNvSpPr/>
          <p:nvPr/>
        </p:nvSpPr>
        <p:spPr>
          <a:xfrm>
            <a:off x="6794833" y="2760074"/>
            <a:ext cx="5246914" cy="12216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1.4 Alles netjes in mappen</a:t>
            </a:r>
            <a:endParaRPr lang="nl-BE" sz="2800" dirty="0"/>
          </a:p>
        </p:txBody>
      </p:sp>
      <p:sp>
        <p:nvSpPr>
          <p:cNvPr id="13" name="Rechthoek 12">
            <a:hlinkClick r:id="rId7" action="ppaction://hlinksldjump"/>
          </p:cNvPr>
          <p:cNvSpPr/>
          <p:nvPr/>
        </p:nvSpPr>
        <p:spPr>
          <a:xfrm>
            <a:off x="1463039" y="4106969"/>
            <a:ext cx="5175039" cy="12216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1.5 Kies een editor</a:t>
            </a:r>
            <a:endParaRPr lang="nl-BE" sz="2800" dirty="0"/>
          </a:p>
        </p:txBody>
      </p:sp>
      <p:sp>
        <p:nvSpPr>
          <p:cNvPr id="14" name="Rechthoek 13">
            <a:hlinkClick r:id="rId8" action="ppaction://hlinksldjump"/>
          </p:cNvPr>
          <p:cNvSpPr/>
          <p:nvPr/>
        </p:nvSpPr>
        <p:spPr>
          <a:xfrm>
            <a:off x="6794833" y="4106969"/>
            <a:ext cx="5246914" cy="12216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1.6 Webpagina’s valideren</a:t>
            </a:r>
            <a:endParaRPr lang="nl-BE" sz="2800" dirty="0"/>
          </a:p>
        </p:txBody>
      </p:sp>
      <p:sp>
        <p:nvSpPr>
          <p:cNvPr id="15" name="Rechthoek 14">
            <a:hlinkClick r:id="rId9" action="ppaction://hlinksldjump"/>
          </p:cNvPr>
          <p:cNvSpPr/>
          <p:nvPr/>
        </p:nvSpPr>
        <p:spPr>
          <a:xfrm>
            <a:off x="1463039" y="5448624"/>
            <a:ext cx="10578707" cy="12216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1.7 Oefeningen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04726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1.2 Opsmukken met stijltaal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9" name="Afbeelding 18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2" y="1444589"/>
            <a:ext cx="952489" cy="933857"/>
          </a:xfrm>
          <a:prstGeom prst="rect">
            <a:avLst/>
          </a:prstGeom>
        </p:spPr>
      </p:pic>
      <p:sp>
        <p:nvSpPr>
          <p:cNvPr id="20" name="Tekstvak 19"/>
          <p:cNvSpPr txBox="1"/>
          <p:nvPr/>
        </p:nvSpPr>
        <p:spPr>
          <a:xfrm>
            <a:off x="1463040" y="1572225"/>
            <a:ext cx="107228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Hoe kan je een marge instellen van exact 10 pixels tegenover de </a:t>
            </a:r>
            <a:r>
              <a:rPr lang="nl-BE" sz="2800" dirty="0" smtClean="0"/>
              <a:t/>
            </a:r>
            <a:br>
              <a:rPr lang="nl-BE" sz="2800" dirty="0" smtClean="0"/>
            </a:br>
            <a:r>
              <a:rPr lang="nl-BE" sz="2800" dirty="0" smtClean="0"/>
              <a:t>omliggende </a:t>
            </a:r>
            <a:r>
              <a:rPr lang="nl-BE" sz="2800" dirty="0"/>
              <a:t>elementen?</a:t>
            </a:r>
            <a:endParaRPr lang="nl-BE" sz="2800" dirty="0" smtClean="0"/>
          </a:p>
        </p:txBody>
      </p:sp>
      <p:sp>
        <p:nvSpPr>
          <p:cNvPr id="24" name="Rechthoek 23">
            <a:hlinkClick r:id="rId5" action="ppaction://hlinksldjump"/>
          </p:cNvPr>
          <p:cNvSpPr/>
          <p:nvPr/>
        </p:nvSpPr>
        <p:spPr>
          <a:xfrm>
            <a:off x="1463039" y="2633773"/>
            <a:ext cx="10578707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25" name="Tekstvak 24"/>
          <p:cNvSpPr txBox="1"/>
          <p:nvPr/>
        </p:nvSpPr>
        <p:spPr>
          <a:xfrm>
            <a:off x="1463039" y="4282661"/>
            <a:ext cx="8832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Met welke eigenschap kan je het lettertype </a:t>
            </a:r>
            <a:r>
              <a:rPr lang="nl-BE" sz="2800" dirty="0" smtClean="0"/>
              <a:t>instellen?</a:t>
            </a:r>
          </a:p>
        </p:txBody>
      </p:sp>
      <p:sp>
        <p:nvSpPr>
          <p:cNvPr id="26" name="Rechthoek 25">
            <a:hlinkClick r:id="rId5" action="ppaction://hlinksldjump"/>
          </p:cNvPr>
          <p:cNvSpPr/>
          <p:nvPr/>
        </p:nvSpPr>
        <p:spPr>
          <a:xfrm>
            <a:off x="1463039" y="4898613"/>
            <a:ext cx="10578707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21" name="Rechthoek 20"/>
          <p:cNvSpPr/>
          <p:nvPr/>
        </p:nvSpPr>
        <p:spPr>
          <a:xfrm>
            <a:off x="287382" y="327082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13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Gelijkbenige driehoek 2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Gelijkbenige driehoek 2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640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1.2 Opsmukken met stijltaal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9" name="Afbeelding 18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2" y="1444589"/>
            <a:ext cx="952489" cy="933857"/>
          </a:xfrm>
          <a:prstGeom prst="rect">
            <a:avLst/>
          </a:prstGeom>
        </p:spPr>
      </p:pic>
      <p:sp>
        <p:nvSpPr>
          <p:cNvPr id="20" name="Tekstvak 19"/>
          <p:cNvSpPr txBox="1"/>
          <p:nvPr/>
        </p:nvSpPr>
        <p:spPr>
          <a:xfrm>
            <a:off x="1463040" y="1572225"/>
            <a:ext cx="100126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Hoe zorg je ervoor dat een achtergrond-afbeelding zich </a:t>
            </a:r>
            <a:r>
              <a:rPr lang="nl-BE" sz="2800" dirty="0" smtClean="0"/>
              <a:t/>
            </a:r>
            <a:br>
              <a:rPr lang="nl-BE" sz="2800" dirty="0" smtClean="0"/>
            </a:br>
            <a:r>
              <a:rPr lang="nl-BE" sz="2800" dirty="0" smtClean="0"/>
              <a:t>automatisch </a:t>
            </a:r>
            <a:r>
              <a:rPr lang="nl-BE" sz="2800" dirty="0"/>
              <a:t>aanpast aan de grootte van het </a:t>
            </a:r>
            <a:r>
              <a:rPr lang="nl-BE" sz="2800" dirty="0" smtClean="0"/>
              <a:t>browservenster?</a:t>
            </a:r>
          </a:p>
        </p:txBody>
      </p:sp>
      <p:sp>
        <p:nvSpPr>
          <p:cNvPr id="24" name="Rechthoek 23">
            <a:hlinkClick r:id="rId5" action="ppaction://hlinksldjump"/>
          </p:cNvPr>
          <p:cNvSpPr/>
          <p:nvPr/>
        </p:nvSpPr>
        <p:spPr>
          <a:xfrm>
            <a:off x="1463039" y="2633773"/>
            <a:ext cx="10578707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21" name="Rechthoek 20"/>
          <p:cNvSpPr/>
          <p:nvPr/>
        </p:nvSpPr>
        <p:spPr>
          <a:xfrm>
            <a:off x="287381" y="3274201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13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Gelijkbenige driehoek 1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Gelijkbenige driehoek 1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0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1.3 Een stevige structuur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082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14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1" name="Tabel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212515"/>
              </p:ext>
            </p:extLst>
          </p:nvPr>
        </p:nvGraphicFramePr>
        <p:xfrm>
          <a:off x="1463039" y="1425236"/>
          <a:ext cx="5695714" cy="5349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6413">
                  <a:extLst>
                    <a:ext uri="{9D8B030D-6E8A-4147-A177-3AD203B41FA5}">
                      <a16:colId xmlns:a16="http://schemas.microsoft.com/office/drawing/2014/main" val="3488379187"/>
                    </a:ext>
                  </a:extLst>
                </a:gridCol>
                <a:gridCol w="5359301">
                  <a:extLst>
                    <a:ext uri="{9D8B030D-6E8A-4147-A177-3AD203B41FA5}">
                      <a16:colId xmlns:a16="http://schemas.microsoft.com/office/drawing/2014/main" val="2728078359"/>
                    </a:ext>
                  </a:extLst>
                </a:gridCol>
              </a:tblGrid>
              <a:tr h="530701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4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5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6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7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8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9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10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11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12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13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14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15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16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17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18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19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20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21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22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23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24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25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26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 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endParaRPr lang="nl-BE" sz="900" dirty="0" smtClean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 smtClean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27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28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29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30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31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32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33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34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35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36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ea typeface="Times New Roman" panose="02020603050405020304" pitchFamily="18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&lt;!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doctype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html&gt;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&lt;html lang=nl&gt;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&lt;head&gt;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&lt;meta charset=utf-8&gt;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&lt;meta name="robots" content="all"&gt;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&lt;link rel="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stylesheet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" type="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text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css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" 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="opmaak/opmaak.css"&gt;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title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Mijn vakantie in Griekenland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title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head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&lt;body&gt;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&lt;header&gt;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&lt;h1&gt;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Het Griekse luilekkerleven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&lt;/h1&gt;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&lt;/header&gt;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nav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ul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="pages/kreta.html" class="menu"&gt;</a:t>
                      </a: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Kreta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="pages/spetses.html" class="menu"&gt;</a:t>
                      </a: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Spetses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="pages/korfoe.html" class="menu"&gt;</a:t>
                      </a: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Korfoe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="pages/mykonos.html" class="menu"&gt;</a:t>
                      </a: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Mykonos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="pages/santorini.html" class="menu"&gt;</a:t>
                      </a: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Santorini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ul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nav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&lt;h2&gt;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Mijn zomervakantie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&lt;/h2&gt;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marL="377825" indent="-900430"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&lt;p&gt;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Van de crisis in Griekenland merk je niets op de paradijselijke stranden. Ik bezocht afgelopen zomer vijf Griekse eilanden: Kreta, </a:t>
                      </a:r>
                      <a:r>
                        <a:rPr lang="nl-BE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Spetses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, Korfoe, </a:t>
                      </a:r>
                      <a:r>
                        <a:rPr lang="nl-BE" sz="900" dirty="0" err="1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Mykonos</a:t>
                      </a:r>
                      <a:r>
                        <a:rPr lang="nl-BE" sz="9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en </a:t>
                      </a:r>
                      <a:r>
                        <a:rPr lang="nl-BE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Santorini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.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&lt;/p&gt;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img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src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="plaatjes/griekenland.jpg"&gt;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footer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&lt;p&gt;&lt;small&gt;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Dit is vb01 bij het 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&lt;a 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="http://www.sleutelboek.eu" </a:t>
                      </a:r>
                      <a:b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</a:b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target="_blank"&gt;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Sleutelboek </a:t>
                      </a:r>
                      <a:r>
                        <a:rPr lang="nl-BE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Webontwikkeling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&lt;/a&gt;.&lt;/small&gt;&lt;/p&gt;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footer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&lt;/body&gt;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&lt;/html&gt;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ea typeface="Times New Roman" panose="02020603050405020304" pitchFamily="18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788906"/>
                  </a:ext>
                </a:extLst>
              </a:tr>
            </a:tbl>
          </a:graphicData>
        </a:graphic>
      </p:graphicFrame>
      <p:sp>
        <p:nvSpPr>
          <p:cNvPr id="3" name="Rechthoek 2"/>
          <p:cNvSpPr/>
          <p:nvPr/>
        </p:nvSpPr>
        <p:spPr>
          <a:xfrm>
            <a:off x="1774208" y="1375410"/>
            <a:ext cx="5456467" cy="37150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2" name="Rechthoek 21"/>
          <p:cNvSpPr/>
          <p:nvPr/>
        </p:nvSpPr>
        <p:spPr>
          <a:xfrm>
            <a:off x="1774207" y="1746913"/>
            <a:ext cx="5456467" cy="97854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Rechthoek 22"/>
          <p:cNvSpPr/>
          <p:nvPr/>
        </p:nvSpPr>
        <p:spPr>
          <a:xfrm>
            <a:off x="1774207" y="2725455"/>
            <a:ext cx="5456467" cy="3796285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Rechthoek 27"/>
          <p:cNvSpPr/>
          <p:nvPr/>
        </p:nvSpPr>
        <p:spPr>
          <a:xfrm>
            <a:off x="1774207" y="6537229"/>
            <a:ext cx="5456467" cy="23724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Afgeronde rechthoek 11"/>
          <p:cNvSpPr/>
          <p:nvPr/>
        </p:nvSpPr>
        <p:spPr>
          <a:xfrm>
            <a:off x="7338252" y="1375410"/>
            <a:ext cx="407254" cy="4380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1</a:t>
            </a:r>
            <a:endParaRPr lang="nl-BE" dirty="0"/>
          </a:p>
        </p:txBody>
      </p:sp>
      <p:sp>
        <p:nvSpPr>
          <p:cNvPr id="30" name="Afgeronde rechthoek 29"/>
          <p:cNvSpPr/>
          <p:nvPr/>
        </p:nvSpPr>
        <p:spPr>
          <a:xfrm>
            <a:off x="7338252" y="2017173"/>
            <a:ext cx="407254" cy="4380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2</a:t>
            </a:r>
            <a:endParaRPr lang="nl-BE" dirty="0"/>
          </a:p>
        </p:txBody>
      </p:sp>
      <p:sp>
        <p:nvSpPr>
          <p:cNvPr id="31" name="Afgeronde rechthoek 30"/>
          <p:cNvSpPr/>
          <p:nvPr/>
        </p:nvSpPr>
        <p:spPr>
          <a:xfrm>
            <a:off x="7338215" y="3027979"/>
            <a:ext cx="407254" cy="4380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3</a:t>
            </a:r>
            <a:endParaRPr lang="nl-BE" dirty="0"/>
          </a:p>
        </p:txBody>
      </p:sp>
      <p:sp>
        <p:nvSpPr>
          <p:cNvPr id="32" name="Afgeronde rechthoek 31"/>
          <p:cNvSpPr/>
          <p:nvPr/>
        </p:nvSpPr>
        <p:spPr>
          <a:xfrm>
            <a:off x="7338215" y="6294226"/>
            <a:ext cx="407254" cy="4380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4</a:t>
            </a:r>
            <a:endParaRPr lang="nl-BE" dirty="0"/>
          </a:p>
        </p:txBody>
      </p:sp>
      <p:sp>
        <p:nvSpPr>
          <p:cNvPr id="33" name="Rechthoek 32">
            <a:hlinkClick r:id="rId4" action="ppaction://hlinksldjump"/>
          </p:cNvPr>
          <p:cNvSpPr/>
          <p:nvPr/>
        </p:nvSpPr>
        <p:spPr>
          <a:xfrm>
            <a:off x="7853082" y="1375411"/>
            <a:ext cx="4188663" cy="43802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400" dirty="0" smtClean="0"/>
              <a:t>aanhef</a:t>
            </a:r>
            <a:endParaRPr lang="nl-BE" sz="2400" dirty="0"/>
          </a:p>
        </p:txBody>
      </p:sp>
      <p:sp>
        <p:nvSpPr>
          <p:cNvPr id="34" name="Rechthoek 33">
            <a:hlinkClick r:id="rId4" action="ppaction://hlinksldjump"/>
          </p:cNvPr>
          <p:cNvSpPr/>
          <p:nvPr/>
        </p:nvSpPr>
        <p:spPr>
          <a:xfrm>
            <a:off x="7853082" y="2017173"/>
            <a:ext cx="4188663" cy="43802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400" dirty="0" smtClean="0"/>
              <a:t>hoofding</a:t>
            </a:r>
            <a:endParaRPr lang="nl-BE" sz="2400" dirty="0"/>
          </a:p>
        </p:txBody>
      </p:sp>
      <p:sp>
        <p:nvSpPr>
          <p:cNvPr id="35" name="Rechthoek 34">
            <a:hlinkClick r:id="rId4" action="ppaction://hlinksldjump"/>
          </p:cNvPr>
          <p:cNvSpPr/>
          <p:nvPr/>
        </p:nvSpPr>
        <p:spPr>
          <a:xfrm>
            <a:off x="7853010" y="3022213"/>
            <a:ext cx="4188663" cy="43802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400" dirty="0" smtClean="0"/>
              <a:t>inhoud</a:t>
            </a:r>
            <a:endParaRPr lang="nl-BE" sz="2400" dirty="0"/>
          </a:p>
        </p:txBody>
      </p:sp>
      <p:sp>
        <p:nvSpPr>
          <p:cNvPr id="36" name="Rechthoek 35">
            <a:hlinkClick r:id="rId4" action="ppaction://hlinksldjump"/>
          </p:cNvPr>
          <p:cNvSpPr/>
          <p:nvPr/>
        </p:nvSpPr>
        <p:spPr>
          <a:xfrm>
            <a:off x="7853009" y="6294226"/>
            <a:ext cx="4188663" cy="43802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400" dirty="0" smtClean="0"/>
              <a:t>afsluiting</a:t>
            </a:r>
            <a:endParaRPr lang="nl-BE" sz="2400" dirty="0"/>
          </a:p>
        </p:txBody>
      </p:sp>
      <p:pic>
        <p:nvPicPr>
          <p:cNvPr id="37" name="Afbeelding 36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26" name="Gelijkbenige driehoek 25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Gelijkbenige driehoek 26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925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  <p:bldP spid="28" grpId="0" animBg="1"/>
      <p:bldP spid="12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1.3 Een stevige structuur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012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14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7" name="Afbeelding 3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26" name="Afgeronde rechthoek 25"/>
          <p:cNvSpPr/>
          <p:nvPr/>
        </p:nvSpPr>
        <p:spPr>
          <a:xfrm>
            <a:off x="1463038" y="1383834"/>
            <a:ext cx="750773" cy="769817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400" dirty="0" smtClean="0"/>
              <a:t>1</a:t>
            </a:r>
            <a:endParaRPr lang="nl-BE" sz="4400" dirty="0"/>
          </a:p>
        </p:txBody>
      </p:sp>
      <p:sp>
        <p:nvSpPr>
          <p:cNvPr id="27" name="Rechthoek 26">
            <a:hlinkClick r:id="rId6" action="ppaction://hlinksldjump"/>
          </p:cNvPr>
          <p:cNvSpPr/>
          <p:nvPr/>
        </p:nvSpPr>
        <p:spPr>
          <a:xfrm>
            <a:off x="2370564" y="1383834"/>
            <a:ext cx="9671182" cy="7698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4400" dirty="0" smtClean="0"/>
              <a:t>aanhef</a:t>
            </a:r>
            <a:endParaRPr lang="nl-BE" sz="4400" dirty="0"/>
          </a:p>
        </p:txBody>
      </p:sp>
      <p:graphicFrame>
        <p:nvGraphicFramePr>
          <p:cNvPr id="29" name="Tabel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891189"/>
              </p:ext>
            </p:extLst>
          </p:nvPr>
        </p:nvGraphicFramePr>
        <p:xfrm>
          <a:off x="1463038" y="2819027"/>
          <a:ext cx="3530067" cy="342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7951">
                  <a:extLst>
                    <a:ext uri="{9D8B030D-6E8A-4147-A177-3AD203B41FA5}">
                      <a16:colId xmlns:a16="http://schemas.microsoft.com/office/drawing/2014/main" val="3488379187"/>
                    </a:ext>
                  </a:extLst>
                </a:gridCol>
                <a:gridCol w="3092116">
                  <a:extLst>
                    <a:ext uri="{9D8B030D-6E8A-4147-A177-3AD203B41FA5}">
                      <a16:colId xmlns:a16="http://schemas.microsoft.com/office/drawing/2014/main" val="2728078359"/>
                    </a:ext>
                  </a:extLst>
                </a:gridCol>
              </a:tblGrid>
              <a:tr h="34277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2000" dirty="0" smtClean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</a:t>
                      </a:r>
                      <a:endParaRPr lang="nl-BE" sz="2400" dirty="0" smtClean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&lt;!</a:t>
                      </a:r>
                      <a:r>
                        <a:rPr lang="nl-BE" sz="2000" dirty="0" err="1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doctype</a:t>
                      </a: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html&gt; </a:t>
                      </a:r>
                      <a:endParaRPr lang="nl-BE" sz="24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ea typeface="Times New Roman" panose="02020603050405020304" pitchFamily="18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788906"/>
                  </a:ext>
                </a:extLst>
              </a:tr>
            </a:tbl>
          </a:graphicData>
        </a:graphic>
      </p:graphicFrame>
      <p:sp>
        <p:nvSpPr>
          <p:cNvPr id="38" name="Tekstvak 37"/>
          <p:cNvSpPr txBox="1"/>
          <p:nvPr/>
        </p:nvSpPr>
        <p:spPr>
          <a:xfrm>
            <a:off x="5692428" y="2704298"/>
            <a:ext cx="6349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De pagina werd gemaakt in html5</a:t>
            </a:r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504551"/>
              </p:ext>
            </p:extLst>
          </p:nvPr>
        </p:nvGraphicFramePr>
        <p:xfrm>
          <a:off x="1436913" y="3906772"/>
          <a:ext cx="3530067" cy="342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7951">
                  <a:extLst>
                    <a:ext uri="{9D8B030D-6E8A-4147-A177-3AD203B41FA5}">
                      <a16:colId xmlns:a16="http://schemas.microsoft.com/office/drawing/2014/main" val="3488379187"/>
                    </a:ext>
                  </a:extLst>
                </a:gridCol>
                <a:gridCol w="3092116">
                  <a:extLst>
                    <a:ext uri="{9D8B030D-6E8A-4147-A177-3AD203B41FA5}">
                      <a16:colId xmlns:a16="http://schemas.microsoft.com/office/drawing/2014/main" val="2728078359"/>
                    </a:ext>
                  </a:extLst>
                </a:gridCol>
              </a:tblGrid>
              <a:tr h="34277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2000" dirty="0" smtClean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</a:t>
                      </a:r>
                      <a:endParaRPr lang="nl-BE" sz="2400" dirty="0" smtClean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&lt;html lang=“nl”&gt; </a:t>
                      </a:r>
                      <a:endParaRPr lang="nl-BE" sz="24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ea typeface="Times New Roman" panose="02020603050405020304" pitchFamily="18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788906"/>
                  </a:ext>
                </a:extLst>
              </a:tr>
            </a:tbl>
          </a:graphicData>
        </a:graphic>
      </p:graphicFrame>
      <p:sp>
        <p:nvSpPr>
          <p:cNvPr id="40" name="Tekstvak 39"/>
          <p:cNvSpPr txBox="1"/>
          <p:nvPr/>
        </p:nvSpPr>
        <p:spPr>
          <a:xfrm>
            <a:off x="5692428" y="3816550"/>
            <a:ext cx="6349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Root element: start van </a:t>
            </a:r>
            <a:r>
              <a:rPr lang="nl-BE" sz="2800" dirty="0" err="1" smtClean="0"/>
              <a:t>html-pagina</a:t>
            </a:r>
            <a:endParaRPr lang="nl-BE" sz="2800" dirty="0" smtClean="0"/>
          </a:p>
        </p:txBody>
      </p:sp>
      <p:sp>
        <p:nvSpPr>
          <p:cNvPr id="41" name="Tekstvak 40"/>
          <p:cNvSpPr txBox="1"/>
          <p:nvPr/>
        </p:nvSpPr>
        <p:spPr>
          <a:xfrm>
            <a:off x="2517769" y="5257468"/>
            <a:ext cx="6349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De pagina is Nederlandstalig</a:t>
            </a:r>
          </a:p>
          <a:p>
            <a:r>
              <a:rPr lang="nl-BE" sz="2800" dirty="0" smtClean="0"/>
              <a:t>(niet verplicht)</a:t>
            </a:r>
          </a:p>
        </p:txBody>
      </p:sp>
      <p:cxnSp>
        <p:nvCxnSpPr>
          <p:cNvPr id="42" name="Rechte verbindingslijn met pijl 41"/>
          <p:cNvCxnSpPr/>
          <p:nvPr/>
        </p:nvCxnSpPr>
        <p:spPr>
          <a:xfrm>
            <a:off x="3429000" y="4297677"/>
            <a:ext cx="372979" cy="10058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Rechthoek 42"/>
          <p:cNvSpPr/>
          <p:nvPr/>
        </p:nvSpPr>
        <p:spPr>
          <a:xfrm>
            <a:off x="2661630" y="3816550"/>
            <a:ext cx="1248634" cy="48112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Gelijkbenige driehoek 21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Gelijkbenige driehoek 22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626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1.3 Een stevige structuur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082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15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1" name="Tabel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675886"/>
              </p:ext>
            </p:extLst>
          </p:nvPr>
        </p:nvGraphicFramePr>
        <p:xfrm>
          <a:off x="1463039" y="1425236"/>
          <a:ext cx="5695714" cy="5349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6413">
                  <a:extLst>
                    <a:ext uri="{9D8B030D-6E8A-4147-A177-3AD203B41FA5}">
                      <a16:colId xmlns:a16="http://schemas.microsoft.com/office/drawing/2014/main" val="3488379187"/>
                    </a:ext>
                  </a:extLst>
                </a:gridCol>
                <a:gridCol w="5359301">
                  <a:extLst>
                    <a:ext uri="{9D8B030D-6E8A-4147-A177-3AD203B41FA5}">
                      <a16:colId xmlns:a16="http://schemas.microsoft.com/office/drawing/2014/main" val="2728078359"/>
                    </a:ext>
                  </a:extLst>
                </a:gridCol>
              </a:tblGrid>
              <a:tr h="514421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4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5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6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7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8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9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10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11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12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13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14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15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16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17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18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19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20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21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22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23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24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25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26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 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endParaRPr lang="nl-BE" sz="900" dirty="0" smtClean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 smtClean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27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28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29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30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31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32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33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34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35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36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ea typeface="Times New Roman" panose="02020603050405020304" pitchFamily="18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&lt;!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doctype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html&gt;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&lt;html lang=nl&gt;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&lt;head&gt;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&lt;meta charset=utf-8&gt;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&lt;meta name="robots" content="all"&gt;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&lt;link rel="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stylesheet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" type="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text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css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" 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="opmaak/opmaak.css"&gt;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title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Mijn vakantie in Griekenland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title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head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&lt;body&gt;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&lt;header&gt;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&lt;h1&gt;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Het Griekse luilekkerleven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&lt;/h1&gt;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&lt;/header&gt;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nav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ul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="pages/kreta.html" class="menu"&gt;</a:t>
                      </a: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Kreta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="pages/spetses.html" class="menu"&gt;</a:t>
                      </a: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Spetses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="pages/korfoe.html" class="menu"&gt;</a:t>
                      </a: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Korfoe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="pages/mykonos.html" class="menu"&gt;</a:t>
                      </a: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Mykonos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="pages/santorini.html" class="menu"&gt;</a:t>
                      </a: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Santorini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ul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nav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&lt;h2&gt;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Mijn zomervakantie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&lt;/h2&gt;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marL="377825" indent="-900430"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&lt;p&gt;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Van de crisis in Griekenland merk je niets op de paradijselijke stranden. Ik bezocht afgelopen zomer vijf Griekse eilanden: Kreta, </a:t>
                      </a:r>
                      <a:r>
                        <a:rPr lang="nl-BE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Spetses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, Korfoe, </a:t>
                      </a:r>
                      <a:r>
                        <a:rPr lang="nl-BE" sz="900" dirty="0" err="1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Mykonos</a:t>
                      </a:r>
                      <a:r>
                        <a:rPr lang="nl-BE" sz="9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en </a:t>
                      </a:r>
                      <a:r>
                        <a:rPr lang="nl-BE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Santorini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.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&lt;/p&gt;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img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src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="plaatjes/griekenland.jpg"&gt;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footer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&lt;p&gt;&lt;small&gt;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Dit is vb01 bij het 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&lt;a 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="http://www.sleutelboek.eu" </a:t>
                      </a:r>
                      <a:b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</a:b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target="_blank"&gt;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Sleutelboek </a:t>
                      </a:r>
                      <a:r>
                        <a:rPr lang="nl-BE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Webontwikkeling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&lt;/a&gt;.&lt;/small&gt;&lt;/p&gt;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footer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&lt;/body&gt;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&lt;/html&gt;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ea typeface="Times New Roman" panose="02020603050405020304" pitchFamily="18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788906"/>
                  </a:ext>
                </a:extLst>
              </a:tr>
            </a:tbl>
          </a:graphicData>
        </a:graphic>
      </p:graphicFrame>
      <p:sp>
        <p:nvSpPr>
          <p:cNvPr id="3" name="Rechthoek 2"/>
          <p:cNvSpPr/>
          <p:nvPr/>
        </p:nvSpPr>
        <p:spPr>
          <a:xfrm>
            <a:off x="1774208" y="1375410"/>
            <a:ext cx="5456467" cy="37150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Rechthoek 21"/>
          <p:cNvSpPr/>
          <p:nvPr/>
        </p:nvSpPr>
        <p:spPr>
          <a:xfrm>
            <a:off x="1774207" y="1746913"/>
            <a:ext cx="5456467" cy="97854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Rechthoek 22"/>
          <p:cNvSpPr/>
          <p:nvPr/>
        </p:nvSpPr>
        <p:spPr>
          <a:xfrm>
            <a:off x="1774207" y="2725456"/>
            <a:ext cx="5456467" cy="384399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Rechthoek 27"/>
          <p:cNvSpPr/>
          <p:nvPr/>
        </p:nvSpPr>
        <p:spPr>
          <a:xfrm>
            <a:off x="1774207" y="6569446"/>
            <a:ext cx="5456467" cy="254855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Afgeronde rechthoek 11"/>
          <p:cNvSpPr/>
          <p:nvPr/>
        </p:nvSpPr>
        <p:spPr>
          <a:xfrm>
            <a:off x="7338252" y="1375410"/>
            <a:ext cx="407254" cy="4380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1</a:t>
            </a:r>
            <a:endParaRPr lang="nl-BE" dirty="0"/>
          </a:p>
        </p:txBody>
      </p:sp>
      <p:sp>
        <p:nvSpPr>
          <p:cNvPr id="30" name="Afgeronde rechthoek 29"/>
          <p:cNvSpPr/>
          <p:nvPr/>
        </p:nvSpPr>
        <p:spPr>
          <a:xfrm>
            <a:off x="7338252" y="2017173"/>
            <a:ext cx="407254" cy="4380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2</a:t>
            </a:r>
            <a:endParaRPr lang="nl-BE" dirty="0"/>
          </a:p>
        </p:txBody>
      </p:sp>
      <p:sp>
        <p:nvSpPr>
          <p:cNvPr id="31" name="Afgeronde rechthoek 30"/>
          <p:cNvSpPr/>
          <p:nvPr/>
        </p:nvSpPr>
        <p:spPr>
          <a:xfrm>
            <a:off x="7338215" y="3027979"/>
            <a:ext cx="407254" cy="4380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3</a:t>
            </a:r>
            <a:endParaRPr lang="nl-BE" dirty="0"/>
          </a:p>
        </p:txBody>
      </p:sp>
      <p:sp>
        <p:nvSpPr>
          <p:cNvPr id="32" name="Afgeronde rechthoek 31"/>
          <p:cNvSpPr/>
          <p:nvPr/>
        </p:nvSpPr>
        <p:spPr>
          <a:xfrm>
            <a:off x="7338215" y="6294226"/>
            <a:ext cx="407254" cy="4380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4</a:t>
            </a:r>
            <a:endParaRPr lang="nl-BE" dirty="0"/>
          </a:p>
        </p:txBody>
      </p:sp>
      <p:sp>
        <p:nvSpPr>
          <p:cNvPr id="33" name="Rechthoek 32">
            <a:hlinkClick r:id="rId4" action="ppaction://hlinksldjump"/>
          </p:cNvPr>
          <p:cNvSpPr/>
          <p:nvPr/>
        </p:nvSpPr>
        <p:spPr>
          <a:xfrm>
            <a:off x="7853082" y="1375411"/>
            <a:ext cx="4188663" cy="43802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400" dirty="0" smtClean="0"/>
              <a:t>aanhef</a:t>
            </a:r>
            <a:endParaRPr lang="nl-BE" sz="2400" dirty="0"/>
          </a:p>
        </p:txBody>
      </p:sp>
      <p:sp>
        <p:nvSpPr>
          <p:cNvPr id="34" name="Rechthoek 33">
            <a:hlinkClick r:id="rId4" action="ppaction://hlinksldjump"/>
          </p:cNvPr>
          <p:cNvSpPr/>
          <p:nvPr/>
        </p:nvSpPr>
        <p:spPr>
          <a:xfrm>
            <a:off x="7853082" y="2017173"/>
            <a:ext cx="4188663" cy="43802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400" dirty="0" smtClean="0"/>
              <a:t>hoofding</a:t>
            </a:r>
            <a:endParaRPr lang="nl-BE" sz="2400" dirty="0"/>
          </a:p>
        </p:txBody>
      </p:sp>
      <p:sp>
        <p:nvSpPr>
          <p:cNvPr id="35" name="Rechthoek 34">
            <a:hlinkClick r:id="rId4" action="ppaction://hlinksldjump"/>
          </p:cNvPr>
          <p:cNvSpPr/>
          <p:nvPr/>
        </p:nvSpPr>
        <p:spPr>
          <a:xfrm>
            <a:off x="7853009" y="3022213"/>
            <a:ext cx="4188663" cy="43802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400" dirty="0" smtClean="0"/>
              <a:t>inhoud</a:t>
            </a:r>
            <a:endParaRPr lang="nl-BE" sz="2400" dirty="0"/>
          </a:p>
        </p:txBody>
      </p:sp>
      <p:sp>
        <p:nvSpPr>
          <p:cNvPr id="36" name="Rechthoek 35">
            <a:hlinkClick r:id="rId4" action="ppaction://hlinksldjump"/>
          </p:cNvPr>
          <p:cNvSpPr/>
          <p:nvPr/>
        </p:nvSpPr>
        <p:spPr>
          <a:xfrm>
            <a:off x="7853009" y="6294226"/>
            <a:ext cx="4188663" cy="43802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400" dirty="0" smtClean="0"/>
              <a:t>afsluiting</a:t>
            </a:r>
            <a:endParaRPr lang="nl-BE" sz="2400" dirty="0"/>
          </a:p>
        </p:txBody>
      </p:sp>
      <p:pic>
        <p:nvPicPr>
          <p:cNvPr id="37" name="Afbeelding 36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27" name="Rechthoek 26"/>
          <p:cNvSpPr/>
          <p:nvPr/>
        </p:nvSpPr>
        <p:spPr>
          <a:xfrm>
            <a:off x="7853009" y="2017173"/>
            <a:ext cx="1459433" cy="479494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Gelijkbenige driehoek 28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" name="Gelijkbenige driehoek 3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736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1.3 Een stevige structuur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5361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15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7" name="Afbeelding 3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26" name="Afgeronde rechthoek 25"/>
          <p:cNvSpPr/>
          <p:nvPr/>
        </p:nvSpPr>
        <p:spPr>
          <a:xfrm>
            <a:off x="1463038" y="1383834"/>
            <a:ext cx="750773" cy="769817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400" dirty="0" smtClean="0"/>
              <a:t>2</a:t>
            </a:r>
            <a:endParaRPr lang="nl-BE" sz="4400" dirty="0"/>
          </a:p>
        </p:txBody>
      </p:sp>
      <p:sp>
        <p:nvSpPr>
          <p:cNvPr id="27" name="Rechthoek 26">
            <a:hlinkClick r:id="rId6" action="ppaction://hlinksldjump"/>
          </p:cNvPr>
          <p:cNvSpPr/>
          <p:nvPr/>
        </p:nvSpPr>
        <p:spPr>
          <a:xfrm>
            <a:off x="2370565" y="1383835"/>
            <a:ext cx="9671182" cy="7698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4400" dirty="0" smtClean="0"/>
              <a:t>hoofding</a:t>
            </a:r>
            <a:endParaRPr lang="nl-BE" sz="4400" dirty="0"/>
          </a:p>
        </p:txBody>
      </p:sp>
      <p:graphicFrame>
        <p:nvGraphicFramePr>
          <p:cNvPr id="29" name="Tabel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44793"/>
              </p:ext>
            </p:extLst>
          </p:nvPr>
        </p:nvGraphicFramePr>
        <p:xfrm>
          <a:off x="1463038" y="2819027"/>
          <a:ext cx="3530067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7951">
                  <a:extLst>
                    <a:ext uri="{9D8B030D-6E8A-4147-A177-3AD203B41FA5}">
                      <a16:colId xmlns:a16="http://schemas.microsoft.com/office/drawing/2014/main" val="3488379187"/>
                    </a:ext>
                  </a:extLst>
                </a:gridCol>
                <a:gridCol w="3092116">
                  <a:extLst>
                    <a:ext uri="{9D8B030D-6E8A-4147-A177-3AD203B41FA5}">
                      <a16:colId xmlns:a16="http://schemas.microsoft.com/office/drawing/2014/main" val="2728078359"/>
                    </a:ext>
                  </a:extLst>
                </a:gridCol>
              </a:tblGrid>
              <a:tr h="34277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2000" dirty="0" smtClean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4</a:t>
                      </a:r>
                      <a:endParaRPr lang="nl-BE" sz="2400" dirty="0" smtClean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</a:t>
                      </a:r>
                      <a:r>
                        <a:rPr lang="nl-BE" sz="2000" dirty="0" err="1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head</a:t>
                      </a: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 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endParaRPr lang="nl-BE" sz="2000" dirty="0" smtClean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ea typeface="Times New Roman" panose="02020603050405020304" pitchFamily="18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ea typeface="Times New Roman" panose="02020603050405020304" pitchFamily="18" charset="0"/>
                          <a:cs typeface="Code New Roman" panose="020B0609020204030204" pitchFamily="49" charset="0"/>
                        </a:rPr>
                        <a:t>	…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endParaRPr lang="nl-BE" sz="2000" dirty="0" smtClean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ea typeface="Times New Roman" panose="02020603050405020304" pitchFamily="18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ea typeface="Times New Roman" panose="02020603050405020304" pitchFamily="18" charset="0"/>
                          <a:cs typeface="Code New Roman" panose="020B0609020204030204" pitchFamily="49" charset="0"/>
                        </a:rPr>
                        <a:t>&lt;/</a:t>
                      </a:r>
                      <a:r>
                        <a:rPr lang="nl-BE" sz="2000" dirty="0" err="1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ea typeface="Times New Roman" panose="02020603050405020304" pitchFamily="18" charset="0"/>
                          <a:cs typeface="Code New Roman" panose="020B0609020204030204" pitchFamily="49" charset="0"/>
                        </a:rPr>
                        <a:t>head</a:t>
                      </a: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ea typeface="Times New Roman" panose="02020603050405020304" pitchFamily="18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24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ea typeface="Times New Roman" panose="02020603050405020304" pitchFamily="18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788906"/>
                  </a:ext>
                </a:extLst>
              </a:tr>
            </a:tbl>
          </a:graphicData>
        </a:graphic>
      </p:graphicFrame>
      <p:sp>
        <p:nvSpPr>
          <p:cNvPr id="38" name="Tekstvak 37"/>
          <p:cNvSpPr txBox="1"/>
          <p:nvPr/>
        </p:nvSpPr>
        <p:spPr>
          <a:xfrm>
            <a:off x="5981186" y="3165103"/>
            <a:ext cx="6349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Informatie voor de browser of voor zoekmachines</a:t>
            </a:r>
          </a:p>
        </p:txBody>
      </p:sp>
      <p:cxnSp>
        <p:nvCxnSpPr>
          <p:cNvPr id="22" name="Rechte verbindingslijn met pijl 21"/>
          <p:cNvCxnSpPr/>
          <p:nvPr/>
        </p:nvCxnSpPr>
        <p:spPr>
          <a:xfrm>
            <a:off x="3569994" y="3625813"/>
            <a:ext cx="213297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Gelijkbenige driehoek 1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Gelijkbenige driehoek 18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329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1.3 Een stevige structuur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4431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15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7" name="Afbeelding 3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26" name="Afgeronde rechthoek 25"/>
          <p:cNvSpPr/>
          <p:nvPr/>
        </p:nvSpPr>
        <p:spPr>
          <a:xfrm>
            <a:off x="1463038" y="1383834"/>
            <a:ext cx="750773" cy="769817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400" dirty="0" smtClean="0"/>
              <a:t>2</a:t>
            </a:r>
            <a:endParaRPr lang="nl-BE" sz="4400" dirty="0"/>
          </a:p>
        </p:txBody>
      </p:sp>
      <p:sp>
        <p:nvSpPr>
          <p:cNvPr id="27" name="Rechthoek 26">
            <a:hlinkClick r:id="rId6" action="ppaction://hlinksldjump"/>
          </p:cNvPr>
          <p:cNvSpPr/>
          <p:nvPr/>
        </p:nvSpPr>
        <p:spPr>
          <a:xfrm>
            <a:off x="2370565" y="1383835"/>
            <a:ext cx="9671182" cy="7698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4400" dirty="0" smtClean="0"/>
              <a:t>hoofding</a:t>
            </a:r>
            <a:endParaRPr lang="nl-BE" sz="4400" dirty="0"/>
          </a:p>
        </p:txBody>
      </p:sp>
      <p:graphicFrame>
        <p:nvGraphicFramePr>
          <p:cNvPr id="29" name="Tabel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728167"/>
              </p:ext>
            </p:extLst>
          </p:nvPr>
        </p:nvGraphicFramePr>
        <p:xfrm>
          <a:off x="1463037" y="2819027"/>
          <a:ext cx="7053945" cy="342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1047">
                  <a:extLst>
                    <a:ext uri="{9D8B030D-6E8A-4147-A177-3AD203B41FA5}">
                      <a16:colId xmlns:a16="http://schemas.microsoft.com/office/drawing/2014/main" val="3488379187"/>
                    </a:ext>
                  </a:extLst>
                </a:gridCol>
                <a:gridCol w="6532898">
                  <a:extLst>
                    <a:ext uri="{9D8B030D-6E8A-4147-A177-3AD203B41FA5}">
                      <a16:colId xmlns:a16="http://schemas.microsoft.com/office/drawing/2014/main" val="2728078359"/>
                    </a:ext>
                  </a:extLst>
                </a:gridCol>
              </a:tblGrid>
              <a:tr h="34277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2000" dirty="0" smtClean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8</a:t>
                      </a:r>
                      <a:endParaRPr lang="nl-BE" sz="2400" dirty="0" smtClean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</a:t>
                      </a:r>
                      <a:r>
                        <a:rPr lang="nl-BE" sz="2000" dirty="0" err="1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title</a:t>
                      </a: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r>
                        <a:rPr lang="nl-BE" sz="20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Mijn vakantie in Griekenland</a:t>
                      </a: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</a:t>
                      </a:r>
                      <a:r>
                        <a:rPr lang="nl-BE" sz="2000" dirty="0" err="1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title</a:t>
                      </a: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788906"/>
                  </a:ext>
                </a:extLst>
              </a:tr>
            </a:tbl>
          </a:graphicData>
        </a:graphic>
      </p:graphicFrame>
      <p:sp>
        <p:nvSpPr>
          <p:cNvPr id="38" name="Tekstvak 37"/>
          <p:cNvSpPr txBox="1"/>
          <p:nvPr/>
        </p:nvSpPr>
        <p:spPr>
          <a:xfrm>
            <a:off x="2213810" y="3831588"/>
            <a:ext cx="91079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Titel weergegeven in de titelbalk van de browser</a:t>
            </a:r>
          </a:p>
          <a:p>
            <a:endParaRPr lang="nl-BE" sz="2800" dirty="0"/>
          </a:p>
          <a:p>
            <a:r>
              <a:rPr lang="nl-BE" sz="2800" dirty="0" smtClean="0"/>
              <a:t>Titel weergegeven in zoekresultaten van zoekmachines</a:t>
            </a:r>
          </a:p>
        </p:txBody>
      </p:sp>
      <p:sp>
        <p:nvSpPr>
          <p:cNvPr id="17" name="Gelijkbenige driehoek 1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Gelijkbenige driehoek 1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48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1.3 Een stevige structuur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012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15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7" name="Afbeelding 3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26" name="Afgeronde rechthoek 25"/>
          <p:cNvSpPr/>
          <p:nvPr/>
        </p:nvSpPr>
        <p:spPr>
          <a:xfrm>
            <a:off x="1463038" y="1383834"/>
            <a:ext cx="750773" cy="769817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400" dirty="0" smtClean="0"/>
              <a:t>2</a:t>
            </a:r>
            <a:endParaRPr lang="nl-BE" sz="4400" dirty="0"/>
          </a:p>
        </p:txBody>
      </p:sp>
      <p:sp>
        <p:nvSpPr>
          <p:cNvPr id="27" name="Rechthoek 26">
            <a:hlinkClick r:id="rId6" action="ppaction://hlinksldjump"/>
          </p:cNvPr>
          <p:cNvSpPr/>
          <p:nvPr/>
        </p:nvSpPr>
        <p:spPr>
          <a:xfrm>
            <a:off x="2370565" y="1383835"/>
            <a:ext cx="9671182" cy="7698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4400" smtClean="0"/>
              <a:t>hoofding</a:t>
            </a:r>
            <a:endParaRPr lang="nl-BE" sz="4400" dirty="0"/>
          </a:p>
        </p:txBody>
      </p:sp>
      <p:graphicFrame>
        <p:nvGraphicFramePr>
          <p:cNvPr id="29" name="Tabel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489324"/>
              </p:ext>
            </p:extLst>
          </p:nvPr>
        </p:nvGraphicFramePr>
        <p:xfrm>
          <a:off x="1463038" y="3568999"/>
          <a:ext cx="6417646" cy="342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4046">
                  <a:extLst>
                    <a:ext uri="{9D8B030D-6E8A-4147-A177-3AD203B41FA5}">
                      <a16:colId xmlns:a16="http://schemas.microsoft.com/office/drawing/2014/main" val="3488379187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728078359"/>
                    </a:ext>
                  </a:extLst>
                </a:gridCol>
              </a:tblGrid>
              <a:tr h="34277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2000" dirty="0" smtClean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5</a:t>
                      </a: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US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&lt;meta charset=utf-8&gt;</a:t>
                      </a: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788906"/>
                  </a:ext>
                </a:extLst>
              </a:tr>
            </a:tbl>
          </a:graphicData>
        </a:graphic>
      </p:graphicFrame>
      <p:sp>
        <p:nvSpPr>
          <p:cNvPr id="38" name="Tekstvak 37"/>
          <p:cNvSpPr txBox="1"/>
          <p:nvPr/>
        </p:nvSpPr>
        <p:spPr>
          <a:xfrm>
            <a:off x="2370564" y="2244196"/>
            <a:ext cx="9516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Metatags geven bijkomende informatie voor browsers en zoekmachines</a:t>
            </a:r>
          </a:p>
        </p:txBody>
      </p:sp>
      <p:sp>
        <p:nvSpPr>
          <p:cNvPr id="17" name="Tekstvak 16"/>
          <p:cNvSpPr txBox="1"/>
          <p:nvPr/>
        </p:nvSpPr>
        <p:spPr>
          <a:xfrm>
            <a:off x="2370563" y="4119210"/>
            <a:ext cx="9516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De karakterset is de </a:t>
            </a:r>
            <a:r>
              <a:rPr lang="nl-BE" sz="2800" dirty="0" err="1" smtClean="0"/>
              <a:t>unicode</a:t>
            </a:r>
            <a:r>
              <a:rPr lang="nl-BE" sz="2800" dirty="0" smtClean="0"/>
              <a:t>.</a:t>
            </a:r>
          </a:p>
        </p:txBody>
      </p:sp>
      <p:graphicFrame>
        <p:nvGraphicFramePr>
          <p:cNvPr id="18" name="Tabel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927699"/>
              </p:ext>
            </p:extLst>
          </p:nvPr>
        </p:nvGraphicFramePr>
        <p:xfrm>
          <a:off x="1463038" y="5119456"/>
          <a:ext cx="6417646" cy="342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4046">
                  <a:extLst>
                    <a:ext uri="{9D8B030D-6E8A-4147-A177-3AD203B41FA5}">
                      <a16:colId xmlns:a16="http://schemas.microsoft.com/office/drawing/2014/main" val="3488379187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728078359"/>
                    </a:ext>
                  </a:extLst>
                </a:gridCol>
              </a:tblGrid>
              <a:tr h="34277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2000" dirty="0" smtClean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6</a:t>
                      </a: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US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&lt;meta name="robots" content="all"&gt;</a:t>
                      </a: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788906"/>
                  </a:ext>
                </a:extLst>
              </a:tr>
            </a:tbl>
          </a:graphicData>
        </a:graphic>
      </p:graphicFrame>
      <p:sp>
        <p:nvSpPr>
          <p:cNvPr id="19" name="Tekstvak 18"/>
          <p:cNvSpPr txBox="1"/>
          <p:nvPr/>
        </p:nvSpPr>
        <p:spPr>
          <a:xfrm>
            <a:off x="2370563" y="5694700"/>
            <a:ext cx="9516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De pagina mag door alle zoekmachines geïndexeerd worden.</a:t>
            </a:r>
          </a:p>
        </p:txBody>
      </p:sp>
      <p:sp>
        <p:nvSpPr>
          <p:cNvPr id="20" name="Gelijkbenige driehoek 19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Gelijkbenige driehoek 20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228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1.3 Een stevige structuur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Afgeronde rechthoek 25"/>
          <p:cNvSpPr/>
          <p:nvPr/>
        </p:nvSpPr>
        <p:spPr>
          <a:xfrm>
            <a:off x="1463038" y="1383834"/>
            <a:ext cx="750773" cy="769817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400" dirty="0" smtClean="0"/>
              <a:t>2</a:t>
            </a:r>
            <a:endParaRPr lang="nl-BE" sz="4400" dirty="0"/>
          </a:p>
        </p:txBody>
      </p:sp>
      <p:sp>
        <p:nvSpPr>
          <p:cNvPr id="27" name="Rechthoek 26">
            <a:hlinkClick r:id="rId4" action="ppaction://hlinksldjump"/>
          </p:cNvPr>
          <p:cNvSpPr/>
          <p:nvPr/>
        </p:nvSpPr>
        <p:spPr>
          <a:xfrm>
            <a:off x="2370565" y="1383835"/>
            <a:ext cx="9671182" cy="7698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4400" dirty="0" smtClean="0"/>
              <a:t>hoofding</a:t>
            </a:r>
            <a:endParaRPr lang="nl-BE" sz="4400" dirty="0"/>
          </a:p>
        </p:txBody>
      </p:sp>
      <p:pic>
        <p:nvPicPr>
          <p:cNvPr id="21" name="Afbeelding 20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2" y="1444589"/>
            <a:ext cx="952489" cy="933857"/>
          </a:xfrm>
          <a:prstGeom prst="rect">
            <a:avLst/>
          </a:prstGeom>
        </p:spPr>
      </p:pic>
      <p:sp>
        <p:nvSpPr>
          <p:cNvPr id="24" name="Rechthoek 23"/>
          <p:cNvSpPr/>
          <p:nvPr/>
        </p:nvSpPr>
        <p:spPr>
          <a:xfrm>
            <a:off x="287381" y="327082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15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5" name="Tabel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623751"/>
              </p:ext>
            </p:extLst>
          </p:nvPr>
        </p:nvGraphicFramePr>
        <p:xfrm>
          <a:off x="1463038" y="2684409"/>
          <a:ext cx="10578708" cy="342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6078">
                  <a:extLst>
                    <a:ext uri="{9D8B030D-6E8A-4147-A177-3AD203B41FA5}">
                      <a16:colId xmlns:a16="http://schemas.microsoft.com/office/drawing/2014/main" val="3488379187"/>
                    </a:ext>
                  </a:extLst>
                </a:gridCol>
                <a:gridCol w="10092630">
                  <a:extLst>
                    <a:ext uri="{9D8B030D-6E8A-4147-A177-3AD203B41FA5}">
                      <a16:colId xmlns:a16="http://schemas.microsoft.com/office/drawing/2014/main" val="2728078359"/>
                    </a:ext>
                  </a:extLst>
                </a:gridCol>
              </a:tblGrid>
              <a:tr h="34277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nl-BE" sz="2000" dirty="0" smtClean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US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&lt;meta name="author" content="</a:t>
                      </a:r>
                      <a:r>
                        <a:rPr lang="en-US" sz="2000" dirty="0" err="1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Pietje</a:t>
                      </a:r>
                      <a:r>
                        <a:rPr lang="en-US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Precies</a:t>
                      </a:r>
                      <a:r>
                        <a:rPr lang="en-US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"&gt;</a:t>
                      </a: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788906"/>
                  </a:ext>
                </a:extLst>
              </a:tr>
            </a:tbl>
          </a:graphicData>
        </a:graphic>
      </p:graphicFrame>
      <p:sp>
        <p:nvSpPr>
          <p:cNvPr id="28" name="Rechthoek 27">
            <a:hlinkClick r:id="rId4" action="ppaction://hlinksldjump"/>
          </p:cNvPr>
          <p:cNvSpPr/>
          <p:nvPr/>
        </p:nvSpPr>
        <p:spPr>
          <a:xfrm>
            <a:off x="1463039" y="3153943"/>
            <a:ext cx="10578707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graphicFrame>
        <p:nvGraphicFramePr>
          <p:cNvPr id="30" name="Tabel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126913"/>
              </p:ext>
            </p:extLst>
          </p:nvPr>
        </p:nvGraphicFramePr>
        <p:xfrm>
          <a:off x="1463038" y="4629514"/>
          <a:ext cx="10578708" cy="609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6078">
                  <a:extLst>
                    <a:ext uri="{9D8B030D-6E8A-4147-A177-3AD203B41FA5}">
                      <a16:colId xmlns:a16="http://schemas.microsoft.com/office/drawing/2014/main" val="3488379187"/>
                    </a:ext>
                  </a:extLst>
                </a:gridCol>
                <a:gridCol w="10092630">
                  <a:extLst>
                    <a:ext uri="{9D8B030D-6E8A-4147-A177-3AD203B41FA5}">
                      <a16:colId xmlns:a16="http://schemas.microsoft.com/office/drawing/2014/main" val="2728078359"/>
                    </a:ext>
                  </a:extLst>
                </a:gridCol>
              </a:tblGrid>
              <a:tr h="34277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nl-BE" sz="2000" dirty="0" smtClean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sv-SE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&lt;meta name="keywords" content="Griekenland, Kreta, Spetses, Korfoe, Mykonos, Santorini"&gt;</a:t>
                      </a:r>
                      <a:endParaRPr lang="en-US" sz="2000" dirty="0" smtClean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788906"/>
                  </a:ext>
                </a:extLst>
              </a:tr>
            </a:tbl>
          </a:graphicData>
        </a:graphic>
      </p:graphicFrame>
      <p:sp>
        <p:nvSpPr>
          <p:cNvPr id="31" name="Rechthoek 30">
            <a:hlinkClick r:id="rId4" action="ppaction://hlinksldjump"/>
          </p:cNvPr>
          <p:cNvSpPr/>
          <p:nvPr/>
        </p:nvSpPr>
        <p:spPr>
          <a:xfrm>
            <a:off x="1463038" y="5397728"/>
            <a:ext cx="10578707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29" name="Gelijkbenige driehoek 28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Gelijkbenige driehoek 31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718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1.3 Een stevige structuur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Afgeronde rechthoek 25"/>
          <p:cNvSpPr/>
          <p:nvPr/>
        </p:nvSpPr>
        <p:spPr>
          <a:xfrm>
            <a:off x="1463038" y="1383834"/>
            <a:ext cx="750773" cy="769817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400" dirty="0" smtClean="0"/>
              <a:t>2</a:t>
            </a:r>
            <a:endParaRPr lang="nl-BE" sz="4400" dirty="0"/>
          </a:p>
        </p:txBody>
      </p:sp>
      <p:sp>
        <p:nvSpPr>
          <p:cNvPr id="27" name="Rechthoek 26">
            <a:hlinkClick r:id="rId4" action="ppaction://hlinksldjump"/>
          </p:cNvPr>
          <p:cNvSpPr/>
          <p:nvPr/>
        </p:nvSpPr>
        <p:spPr>
          <a:xfrm>
            <a:off x="2370565" y="1383835"/>
            <a:ext cx="9671182" cy="7698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4400" smtClean="0"/>
              <a:t>hoofding</a:t>
            </a:r>
            <a:endParaRPr lang="nl-BE" sz="4400" dirty="0"/>
          </a:p>
        </p:txBody>
      </p:sp>
      <p:pic>
        <p:nvPicPr>
          <p:cNvPr id="21" name="Afbeelding 20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2" y="1444589"/>
            <a:ext cx="952489" cy="933857"/>
          </a:xfrm>
          <a:prstGeom prst="rect">
            <a:avLst/>
          </a:prstGeom>
        </p:spPr>
      </p:pic>
      <p:sp>
        <p:nvSpPr>
          <p:cNvPr id="24" name="Rechthoek 23"/>
          <p:cNvSpPr/>
          <p:nvPr/>
        </p:nvSpPr>
        <p:spPr>
          <a:xfrm>
            <a:off x="287381" y="327082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16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5" name="Tabel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832850"/>
              </p:ext>
            </p:extLst>
          </p:nvPr>
        </p:nvGraphicFramePr>
        <p:xfrm>
          <a:off x="1463038" y="2684409"/>
          <a:ext cx="10578708" cy="609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6078">
                  <a:extLst>
                    <a:ext uri="{9D8B030D-6E8A-4147-A177-3AD203B41FA5}">
                      <a16:colId xmlns:a16="http://schemas.microsoft.com/office/drawing/2014/main" val="3488379187"/>
                    </a:ext>
                  </a:extLst>
                </a:gridCol>
                <a:gridCol w="10092630">
                  <a:extLst>
                    <a:ext uri="{9D8B030D-6E8A-4147-A177-3AD203B41FA5}">
                      <a16:colId xmlns:a16="http://schemas.microsoft.com/office/drawing/2014/main" val="2728078359"/>
                    </a:ext>
                  </a:extLst>
                </a:gridCol>
              </a:tblGrid>
              <a:tr h="34277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nl-BE" sz="2000" dirty="0" smtClean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&lt;meta name="</a:t>
                      </a:r>
                      <a:r>
                        <a:rPr lang="nl-BE" sz="2000" dirty="0" err="1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description</a:t>
                      </a: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" content="Een verslag van mijn Griekse vakantie"&gt;</a:t>
                      </a:r>
                      <a:endParaRPr lang="en-US" sz="2000" dirty="0" smtClean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788906"/>
                  </a:ext>
                </a:extLst>
              </a:tr>
            </a:tbl>
          </a:graphicData>
        </a:graphic>
      </p:graphicFrame>
      <p:sp>
        <p:nvSpPr>
          <p:cNvPr id="28" name="Rechthoek 27">
            <a:hlinkClick r:id="rId4" action="ppaction://hlinksldjump"/>
          </p:cNvPr>
          <p:cNvSpPr/>
          <p:nvPr/>
        </p:nvSpPr>
        <p:spPr>
          <a:xfrm>
            <a:off x="1463038" y="3468442"/>
            <a:ext cx="10578707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graphicFrame>
        <p:nvGraphicFramePr>
          <p:cNvPr id="30" name="Tabel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955710"/>
              </p:ext>
            </p:extLst>
          </p:nvPr>
        </p:nvGraphicFramePr>
        <p:xfrm>
          <a:off x="1463038" y="4916897"/>
          <a:ext cx="10578708" cy="342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6078">
                  <a:extLst>
                    <a:ext uri="{9D8B030D-6E8A-4147-A177-3AD203B41FA5}">
                      <a16:colId xmlns:a16="http://schemas.microsoft.com/office/drawing/2014/main" val="3488379187"/>
                    </a:ext>
                  </a:extLst>
                </a:gridCol>
                <a:gridCol w="10092630">
                  <a:extLst>
                    <a:ext uri="{9D8B030D-6E8A-4147-A177-3AD203B41FA5}">
                      <a16:colId xmlns:a16="http://schemas.microsoft.com/office/drawing/2014/main" val="2728078359"/>
                    </a:ext>
                  </a:extLst>
                </a:gridCol>
              </a:tblGrid>
              <a:tr h="34277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nl-BE" sz="2000" dirty="0" smtClean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sv-SE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&lt;meta http-equiv="refresh" content="300"&gt;</a:t>
                      </a:r>
                      <a:endParaRPr lang="en-US" sz="2000" dirty="0" smtClean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788906"/>
                  </a:ext>
                </a:extLst>
              </a:tr>
            </a:tbl>
          </a:graphicData>
        </a:graphic>
      </p:graphicFrame>
      <p:sp>
        <p:nvSpPr>
          <p:cNvPr id="31" name="Rechthoek 30">
            <a:hlinkClick r:id="rId4" action="ppaction://hlinksldjump"/>
          </p:cNvPr>
          <p:cNvSpPr/>
          <p:nvPr/>
        </p:nvSpPr>
        <p:spPr>
          <a:xfrm>
            <a:off x="1463039" y="5403570"/>
            <a:ext cx="10578707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29" name="Gelijkbenige driehoek 28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Gelijkbenige driehoek 31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03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1.1 Kwebbelen in </a:t>
            </a:r>
            <a:r>
              <a:rPr lang="nl-BE" dirty="0" err="1" smtClean="0">
                <a:solidFill>
                  <a:schemeClr val="bg1"/>
                </a:solidFill>
              </a:rPr>
              <a:t>webtaal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Gelijkbenige driehoek 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Gelijkbenige driehoek 9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8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18" name="Tekstvak 17"/>
          <p:cNvSpPr txBox="1"/>
          <p:nvPr/>
        </p:nvSpPr>
        <p:spPr>
          <a:xfrm>
            <a:off x="1463039" y="1572225"/>
            <a:ext cx="562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Websites bekijk je in een browser</a:t>
            </a:r>
            <a:endParaRPr lang="nl-BE" sz="2800" dirty="0"/>
          </a:p>
        </p:txBody>
      </p:sp>
      <p:pic>
        <p:nvPicPr>
          <p:cNvPr id="19" name="Picture 2" descr="http://41.media.tumblr.com/60d6aed9f846d6231d269d6c75c84770/tumblr_mog1ed3eWb1svlv8bo1_128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749" y="2086681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://img1.wikia.nocookie.net/__cb20121221232621/logopedia/images/d/d0/IE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219" y="417264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https://cdn1.vox-cdn.com/uploads/chorus_asset/file/3665120/Microsoft_Edge_logo.svg.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856" y="2194729"/>
            <a:ext cx="1944216" cy="210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https://mozorg.cdn.mozilla.net/media/img/styleguide/identity/firefox/guidelines-logo.7ea045a4e28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160" y="4398535"/>
            <a:ext cx="2183135" cy="222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https://en-pr.help.blackboard.com/@api/deki/files/2348/safari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923" y="202779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media.opera.com/media/images/icon/Opera_512x512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668" y="4209411"/>
            <a:ext cx="2420740" cy="242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7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1.3 Een stevige structuur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Afgeronde rechthoek 25"/>
          <p:cNvSpPr/>
          <p:nvPr/>
        </p:nvSpPr>
        <p:spPr>
          <a:xfrm>
            <a:off x="1463038" y="1383834"/>
            <a:ext cx="750773" cy="769817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400" dirty="0" smtClean="0"/>
              <a:t>2</a:t>
            </a:r>
            <a:endParaRPr lang="nl-BE" sz="4400" dirty="0"/>
          </a:p>
        </p:txBody>
      </p:sp>
      <p:sp>
        <p:nvSpPr>
          <p:cNvPr id="27" name="Rechthoek 26">
            <a:hlinkClick r:id="rId4" action="ppaction://hlinksldjump"/>
          </p:cNvPr>
          <p:cNvSpPr/>
          <p:nvPr/>
        </p:nvSpPr>
        <p:spPr>
          <a:xfrm>
            <a:off x="2370565" y="1383835"/>
            <a:ext cx="9671182" cy="7698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4400" smtClean="0"/>
              <a:t>hoofding</a:t>
            </a:r>
            <a:endParaRPr lang="nl-BE" sz="4400" dirty="0"/>
          </a:p>
        </p:txBody>
      </p:sp>
      <p:sp>
        <p:nvSpPr>
          <p:cNvPr id="24" name="Rechthoek 23"/>
          <p:cNvSpPr/>
          <p:nvPr/>
        </p:nvSpPr>
        <p:spPr>
          <a:xfrm>
            <a:off x="287381" y="327082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16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5" name="Tabel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063192"/>
              </p:ext>
            </p:extLst>
          </p:nvPr>
        </p:nvGraphicFramePr>
        <p:xfrm>
          <a:off x="1463038" y="2684409"/>
          <a:ext cx="10578708" cy="342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6078">
                  <a:extLst>
                    <a:ext uri="{9D8B030D-6E8A-4147-A177-3AD203B41FA5}">
                      <a16:colId xmlns:a16="http://schemas.microsoft.com/office/drawing/2014/main" val="3488379187"/>
                    </a:ext>
                  </a:extLst>
                </a:gridCol>
                <a:gridCol w="10092630">
                  <a:extLst>
                    <a:ext uri="{9D8B030D-6E8A-4147-A177-3AD203B41FA5}">
                      <a16:colId xmlns:a16="http://schemas.microsoft.com/office/drawing/2014/main" val="2728078359"/>
                    </a:ext>
                  </a:extLst>
                </a:gridCol>
              </a:tblGrid>
              <a:tr h="34277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2000" dirty="0" smtClean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7</a:t>
                      </a: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&lt;link rel="</a:t>
                      </a:r>
                      <a:r>
                        <a:rPr lang="nl-BE" sz="2000" dirty="0" err="1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stylesheet</a:t>
                      </a: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" type="</a:t>
                      </a:r>
                      <a:r>
                        <a:rPr lang="nl-BE" sz="2000" dirty="0" err="1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text</a:t>
                      </a: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/</a:t>
                      </a:r>
                      <a:r>
                        <a:rPr lang="nl-BE" sz="2000" dirty="0" err="1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css</a:t>
                      </a: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" </a:t>
                      </a:r>
                      <a:r>
                        <a:rPr lang="nl-BE" sz="2000" dirty="0" err="1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="opmaak/opmaak.css"&gt;</a:t>
                      </a:r>
                      <a:endParaRPr lang="en-US" sz="2000" dirty="0" smtClean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788906"/>
                  </a:ext>
                </a:extLst>
              </a:tr>
            </a:tbl>
          </a:graphicData>
        </a:graphic>
      </p:graphicFrame>
      <p:sp>
        <p:nvSpPr>
          <p:cNvPr id="19" name="Gelijkbenige driehoek 18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Gelijkbenige driehoek 19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Rechthoek 21">
            <a:hlinkClick r:id="rId4" action="ppaction://hlinksldjump"/>
          </p:cNvPr>
          <p:cNvSpPr/>
          <p:nvPr/>
        </p:nvSpPr>
        <p:spPr>
          <a:xfrm>
            <a:off x="1987171" y="3740387"/>
            <a:ext cx="2770945" cy="15785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800" dirty="0" smtClean="0"/>
              <a:t>Er wordt een opmaakbestand aangeroepen …</a:t>
            </a:r>
            <a:endParaRPr lang="nl-BE" sz="2800" dirty="0"/>
          </a:p>
        </p:txBody>
      </p:sp>
      <p:sp>
        <p:nvSpPr>
          <p:cNvPr id="29" name="Rechthoek 28"/>
          <p:cNvSpPr/>
          <p:nvPr/>
        </p:nvSpPr>
        <p:spPr>
          <a:xfrm>
            <a:off x="2785713" y="2589215"/>
            <a:ext cx="2352730" cy="534311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" name="Rechthoek 29">
            <a:hlinkClick r:id="rId4" action="ppaction://hlinksldjump"/>
          </p:cNvPr>
          <p:cNvSpPr/>
          <p:nvPr/>
        </p:nvSpPr>
        <p:spPr>
          <a:xfrm>
            <a:off x="4987601" y="3740387"/>
            <a:ext cx="3137224" cy="15785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800" dirty="0" smtClean="0"/>
              <a:t>… het gaat om een </a:t>
            </a:r>
            <a:r>
              <a:rPr lang="nl-BE" sz="2800" dirty="0" err="1" smtClean="0"/>
              <a:t>css</a:t>
            </a:r>
            <a:r>
              <a:rPr lang="nl-BE" sz="2800" dirty="0" smtClean="0"/>
              <a:t>-bestand …</a:t>
            </a:r>
            <a:endParaRPr lang="nl-BE" sz="2800" dirty="0"/>
          </a:p>
        </p:txBody>
      </p:sp>
      <p:sp>
        <p:nvSpPr>
          <p:cNvPr id="31" name="Rechthoek 30"/>
          <p:cNvSpPr/>
          <p:nvPr/>
        </p:nvSpPr>
        <p:spPr>
          <a:xfrm>
            <a:off x="5138443" y="2589215"/>
            <a:ext cx="2233907" cy="534311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Rechthoek 31">
            <a:hlinkClick r:id="rId4" action="ppaction://hlinksldjump"/>
          </p:cNvPr>
          <p:cNvSpPr/>
          <p:nvPr/>
        </p:nvSpPr>
        <p:spPr>
          <a:xfrm>
            <a:off x="8354309" y="3740387"/>
            <a:ext cx="3409065" cy="15785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800" dirty="0" smtClean="0"/>
              <a:t>… dat heet </a:t>
            </a:r>
            <a:r>
              <a:rPr lang="nl-BE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opmaak.css</a:t>
            </a:r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nl-BE" sz="2800" dirty="0" smtClean="0"/>
              <a:t>en zit in de map </a:t>
            </a:r>
            <a:r>
              <a:rPr lang="nl-BE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opmaak</a:t>
            </a:r>
            <a:r>
              <a:rPr lang="nl-BE" sz="2800" dirty="0" smtClean="0"/>
              <a:t>.</a:t>
            </a:r>
            <a:endParaRPr lang="nl-BE" sz="2800" dirty="0"/>
          </a:p>
        </p:txBody>
      </p:sp>
      <p:sp>
        <p:nvSpPr>
          <p:cNvPr id="33" name="Rechthoek 32"/>
          <p:cNvSpPr/>
          <p:nvPr/>
        </p:nvSpPr>
        <p:spPr>
          <a:xfrm>
            <a:off x="7372349" y="2589215"/>
            <a:ext cx="3533775" cy="534311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3" name="Afbeelding 22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7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9" grpId="0" animBg="1"/>
      <p:bldP spid="29" grpId="1" animBg="1"/>
      <p:bldP spid="30" grpId="0" animBg="1"/>
      <p:bldP spid="31" grpId="0" animBg="1"/>
      <p:bldP spid="31" grpId="1" animBg="1"/>
      <p:bldP spid="32" grpId="0" animBg="1"/>
      <p:bldP spid="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1.3 Een stevige structuur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chthoek 23"/>
          <p:cNvSpPr/>
          <p:nvPr/>
        </p:nvSpPr>
        <p:spPr>
          <a:xfrm>
            <a:off x="287382" y="327082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16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2" name="Tabel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36181"/>
              </p:ext>
            </p:extLst>
          </p:nvPr>
        </p:nvGraphicFramePr>
        <p:xfrm>
          <a:off x="1463039" y="1425236"/>
          <a:ext cx="5695714" cy="5349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6413">
                  <a:extLst>
                    <a:ext uri="{9D8B030D-6E8A-4147-A177-3AD203B41FA5}">
                      <a16:colId xmlns:a16="http://schemas.microsoft.com/office/drawing/2014/main" val="3488379187"/>
                    </a:ext>
                  </a:extLst>
                </a:gridCol>
                <a:gridCol w="5359301">
                  <a:extLst>
                    <a:ext uri="{9D8B030D-6E8A-4147-A177-3AD203B41FA5}">
                      <a16:colId xmlns:a16="http://schemas.microsoft.com/office/drawing/2014/main" val="2728078359"/>
                    </a:ext>
                  </a:extLst>
                </a:gridCol>
              </a:tblGrid>
              <a:tr h="530701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4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5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6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7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8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9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10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11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12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13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14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15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16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17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18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19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20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21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22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23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24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25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26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 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endParaRPr lang="nl-BE" sz="900" dirty="0" smtClean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 smtClean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27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28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29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30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31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32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33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34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35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36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ea typeface="Times New Roman" panose="02020603050405020304" pitchFamily="18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&lt;!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doctype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html&gt;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&lt;html lang=nl&gt;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&lt;head&gt;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&lt;meta charset=utf-8&gt;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&lt;meta name="robots" content="all"&gt;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&lt;link rel="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stylesheet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" type="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text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css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" 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="opmaak/opmaak.css"&gt;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title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Mijn vakantie in Griekenland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title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head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&lt;body&gt;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&lt;header&gt;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&lt;h1&gt;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Het Griekse luilekkerleven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&lt;/h1&gt;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&lt;/header&gt;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nav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ul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="pages/kreta.html" class="menu"&gt;</a:t>
                      </a: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Kreta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="pages/spetses.html" class="menu"&gt;</a:t>
                      </a: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Spetses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="pages/korfoe.html" class="menu"&gt;</a:t>
                      </a: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Korfoe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="pages/mykonos.html" class="menu"&gt;</a:t>
                      </a: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Mykonos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="pages/santorini.html" class="menu"&gt;</a:t>
                      </a: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Santorini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ul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nav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&lt;h2&gt;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Mijn zomervakantie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&lt;/h2&gt;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marL="377825" indent="-900430"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&lt;p&gt;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Van de crisis in Griekenland merk je niets op de paradijselijke stranden. Ik bezocht afgelopen zomer vijf Griekse eilanden: Kreta, </a:t>
                      </a:r>
                      <a:r>
                        <a:rPr lang="nl-BE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Spetses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, Korfoe, </a:t>
                      </a:r>
                      <a:r>
                        <a:rPr lang="nl-BE" sz="900" dirty="0" err="1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Mykonos</a:t>
                      </a:r>
                      <a:r>
                        <a:rPr lang="nl-BE" sz="9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en </a:t>
                      </a:r>
                      <a:r>
                        <a:rPr lang="nl-BE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Santorini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.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&lt;/p&gt;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img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src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="plaatjes/griekenland.jpg"&gt;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footer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&lt;p&gt;&lt;small&gt;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Dit is vb01 bij het 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&lt;a 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="http://www.sleutelboek.eu" </a:t>
                      </a:r>
                      <a:b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</a:b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target="_blank"&gt;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Sleutelboek </a:t>
                      </a:r>
                      <a:r>
                        <a:rPr lang="nl-BE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Webontwikkeling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&lt;/a&gt;.&lt;/small&gt;&lt;/p&gt;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footer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&lt;/body&gt;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&lt;/html&gt;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ea typeface="Times New Roman" panose="02020603050405020304" pitchFamily="18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788906"/>
                  </a:ext>
                </a:extLst>
              </a:tr>
            </a:tbl>
          </a:graphicData>
        </a:graphic>
      </p:graphicFrame>
      <p:sp>
        <p:nvSpPr>
          <p:cNvPr id="32" name="Rechthoek 31"/>
          <p:cNvSpPr/>
          <p:nvPr/>
        </p:nvSpPr>
        <p:spPr>
          <a:xfrm>
            <a:off x="1807387" y="1425235"/>
            <a:ext cx="911750" cy="5349241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3" name="Afbeelding 32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9" y="1425235"/>
            <a:ext cx="900000" cy="900000"/>
          </a:xfrm>
          <a:prstGeom prst="rect">
            <a:avLst/>
          </a:prstGeom>
        </p:spPr>
      </p:pic>
      <p:cxnSp>
        <p:nvCxnSpPr>
          <p:cNvPr id="34" name="Rechte verbindingslijn met pijl 33"/>
          <p:cNvCxnSpPr/>
          <p:nvPr/>
        </p:nvCxnSpPr>
        <p:spPr>
          <a:xfrm flipV="1">
            <a:off x="2719137" y="1873650"/>
            <a:ext cx="5044616" cy="15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kstvak 34"/>
          <p:cNvSpPr txBox="1"/>
          <p:nvPr/>
        </p:nvSpPr>
        <p:spPr>
          <a:xfrm>
            <a:off x="7763752" y="1612040"/>
            <a:ext cx="42779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err="1" smtClean="0"/>
              <a:t>Inspringing</a:t>
            </a:r>
            <a:r>
              <a:rPr lang="nl-BE" sz="2800" dirty="0" smtClean="0"/>
              <a:t> is niet verplicht maar verhoogt de leesbaarheid, net zoals witregels tussen onderdelen.</a:t>
            </a:r>
          </a:p>
        </p:txBody>
      </p:sp>
      <p:sp>
        <p:nvSpPr>
          <p:cNvPr id="17" name="Gelijkbenige driehoek 1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Gelijkbenige driehoek 1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62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1.3 Een stevige structuur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589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16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1" name="Tabel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301617"/>
              </p:ext>
            </p:extLst>
          </p:nvPr>
        </p:nvGraphicFramePr>
        <p:xfrm>
          <a:off x="1463039" y="1425236"/>
          <a:ext cx="5695714" cy="5349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6413">
                  <a:extLst>
                    <a:ext uri="{9D8B030D-6E8A-4147-A177-3AD203B41FA5}">
                      <a16:colId xmlns:a16="http://schemas.microsoft.com/office/drawing/2014/main" val="3488379187"/>
                    </a:ext>
                  </a:extLst>
                </a:gridCol>
                <a:gridCol w="5359301">
                  <a:extLst>
                    <a:ext uri="{9D8B030D-6E8A-4147-A177-3AD203B41FA5}">
                      <a16:colId xmlns:a16="http://schemas.microsoft.com/office/drawing/2014/main" val="2728078359"/>
                    </a:ext>
                  </a:extLst>
                </a:gridCol>
              </a:tblGrid>
              <a:tr h="530701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4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5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6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7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8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9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10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11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12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13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14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15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16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17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18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19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20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21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22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23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24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25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26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endParaRPr lang="nl-BE" sz="900" dirty="0" smtClean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 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27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28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29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30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31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32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33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34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35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36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ea typeface="Times New Roman" panose="02020603050405020304" pitchFamily="18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&lt;!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doctype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html&gt;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&lt;html lang=nl&gt;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&lt;head&gt;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&lt;meta charset=utf-8&gt;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&lt;meta name="robots" content="all"&gt;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&lt;link rel="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stylesheet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" type="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text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css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" 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="opmaak/opmaak.css"&gt;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title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Mijn vakantie in Griekenland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title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head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&lt;body&gt;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&lt;header&gt;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&lt;h1&gt;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Het Griekse luilekkerleven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&lt;/h1&gt;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&lt;/header&gt;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nav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ul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="pages/kreta.html" class="menu"&gt;</a:t>
                      </a: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Kreta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="pages/spetses.html" class="menu"&gt;</a:t>
                      </a: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Spetses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="pages/korfoe.html" class="menu"&gt;</a:t>
                      </a: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Korfoe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="pages/mykonos.html" class="menu"&gt;</a:t>
                      </a: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Mykonos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="pages/santorini.html" class="menu"&gt;</a:t>
                      </a: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Santorini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ul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nav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&lt;h2&gt;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Mijn zomervakantie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&lt;/h2&gt;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marL="377825" indent="-900430"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&lt;p&gt;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Van de crisis in Griekenland merk je niets op de paradijselijke stranden. Ik bezocht afgelopen zomer vijf Griekse eilanden: Kreta, </a:t>
                      </a:r>
                      <a:r>
                        <a:rPr lang="nl-BE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Spetses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, Korfoe, </a:t>
                      </a:r>
                      <a:r>
                        <a:rPr lang="nl-BE" sz="900" dirty="0" err="1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Mykonos</a:t>
                      </a:r>
                      <a:r>
                        <a:rPr lang="nl-BE" sz="9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en </a:t>
                      </a:r>
                      <a:r>
                        <a:rPr lang="nl-BE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Santorini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.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&lt;/p&gt;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img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src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="plaatjes/griekenland.jpg"&gt;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footer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&lt;p&gt;&lt;small&gt;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Dit is vb01 bij het 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&lt;a 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="http://www.sleutelboek.eu" </a:t>
                      </a:r>
                      <a:b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</a:b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target="_blank"&gt;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Sleutelboek </a:t>
                      </a:r>
                      <a:r>
                        <a:rPr lang="nl-BE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Webontwikkeling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&lt;/a&gt;.&lt;/small&gt;&lt;/p&gt;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footer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&lt;/body&gt;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&lt;/html&gt;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ea typeface="Times New Roman" panose="02020603050405020304" pitchFamily="18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788906"/>
                  </a:ext>
                </a:extLst>
              </a:tr>
            </a:tbl>
          </a:graphicData>
        </a:graphic>
      </p:graphicFrame>
      <p:sp>
        <p:nvSpPr>
          <p:cNvPr id="3" name="Rechthoek 2"/>
          <p:cNvSpPr/>
          <p:nvPr/>
        </p:nvSpPr>
        <p:spPr>
          <a:xfrm>
            <a:off x="1774208" y="1375410"/>
            <a:ext cx="5456467" cy="37150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Rechthoek 21"/>
          <p:cNvSpPr/>
          <p:nvPr/>
        </p:nvSpPr>
        <p:spPr>
          <a:xfrm>
            <a:off x="1774207" y="1746913"/>
            <a:ext cx="5456467" cy="97854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Rechthoek 22"/>
          <p:cNvSpPr/>
          <p:nvPr/>
        </p:nvSpPr>
        <p:spPr>
          <a:xfrm>
            <a:off x="1774207" y="2725455"/>
            <a:ext cx="5456467" cy="3820375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Rechthoek 27"/>
          <p:cNvSpPr/>
          <p:nvPr/>
        </p:nvSpPr>
        <p:spPr>
          <a:xfrm>
            <a:off x="1774207" y="6545832"/>
            <a:ext cx="5456467" cy="22864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Afgeronde rechthoek 11"/>
          <p:cNvSpPr/>
          <p:nvPr/>
        </p:nvSpPr>
        <p:spPr>
          <a:xfrm>
            <a:off x="7338252" y="1375410"/>
            <a:ext cx="407254" cy="4380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1</a:t>
            </a:r>
            <a:endParaRPr lang="nl-BE" dirty="0"/>
          </a:p>
        </p:txBody>
      </p:sp>
      <p:sp>
        <p:nvSpPr>
          <p:cNvPr id="30" name="Afgeronde rechthoek 29"/>
          <p:cNvSpPr/>
          <p:nvPr/>
        </p:nvSpPr>
        <p:spPr>
          <a:xfrm>
            <a:off x="7338252" y="2017173"/>
            <a:ext cx="407254" cy="4380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2</a:t>
            </a:r>
            <a:endParaRPr lang="nl-BE" dirty="0"/>
          </a:p>
        </p:txBody>
      </p:sp>
      <p:sp>
        <p:nvSpPr>
          <p:cNvPr id="31" name="Afgeronde rechthoek 30"/>
          <p:cNvSpPr/>
          <p:nvPr/>
        </p:nvSpPr>
        <p:spPr>
          <a:xfrm>
            <a:off x="7338215" y="3027979"/>
            <a:ext cx="407254" cy="4380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3</a:t>
            </a:r>
            <a:endParaRPr lang="nl-BE" dirty="0"/>
          </a:p>
        </p:txBody>
      </p:sp>
      <p:sp>
        <p:nvSpPr>
          <p:cNvPr id="32" name="Afgeronde rechthoek 31"/>
          <p:cNvSpPr/>
          <p:nvPr/>
        </p:nvSpPr>
        <p:spPr>
          <a:xfrm>
            <a:off x="7338215" y="6294226"/>
            <a:ext cx="407254" cy="4380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4</a:t>
            </a:r>
            <a:endParaRPr lang="nl-BE" dirty="0"/>
          </a:p>
        </p:txBody>
      </p:sp>
      <p:sp>
        <p:nvSpPr>
          <p:cNvPr id="33" name="Rechthoek 32">
            <a:hlinkClick r:id="rId4" action="ppaction://hlinksldjump"/>
          </p:cNvPr>
          <p:cNvSpPr/>
          <p:nvPr/>
        </p:nvSpPr>
        <p:spPr>
          <a:xfrm>
            <a:off x="7853082" y="1375411"/>
            <a:ext cx="4188663" cy="43802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400" dirty="0" smtClean="0"/>
              <a:t>aanhef</a:t>
            </a:r>
            <a:endParaRPr lang="nl-BE" sz="2400" dirty="0"/>
          </a:p>
        </p:txBody>
      </p:sp>
      <p:sp>
        <p:nvSpPr>
          <p:cNvPr id="34" name="Rechthoek 33">
            <a:hlinkClick r:id="rId4" action="ppaction://hlinksldjump"/>
          </p:cNvPr>
          <p:cNvSpPr/>
          <p:nvPr/>
        </p:nvSpPr>
        <p:spPr>
          <a:xfrm>
            <a:off x="7853082" y="2017173"/>
            <a:ext cx="4188663" cy="43802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400" dirty="0" smtClean="0"/>
              <a:t>hoofding</a:t>
            </a:r>
            <a:endParaRPr lang="nl-BE" sz="2400" dirty="0"/>
          </a:p>
        </p:txBody>
      </p:sp>
      <p:sp>
        <p:nvSpPr>
          <p:cNvPr id="35" name="Rechthoek 34">
            <a:hlinkClick r:id="rId4" action="ppaction://hlinksldjump"/>
          </p:cNvPr>
          <p:cNvSpPr/>
          <p:nvPr/>
        </p:nvSpPr>
        <p:spPr>
          <a:xfrm>
            <a:off x="7853009" y="3022213"/>
            <a:ext cx="4188663" cy="43802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400" dirty="0" smtClean="0"/>
              <a:t>inhoud</a:t>
            </a:r>
            <a:endParaRPr lang="nl-BE" sz="2400" dirty="0"/>
          </a:p>
        </p:txBody>
      </p:sp>
      <p:sp>
        <p:nvSpPr>
          <p:cNvPr id="36" name="Rechthoek 35">
            <a:hlinkClick r:id="rId4" action="ppaction://hlinksldjump"/>
          </p:cNvPr>
          <p:cNvSpPr/>
          <p:nvPr/>
        </p:nvSpPr>
        <p:spPr>
          <a:xfrm>
            <a:off x="7853009" y="6294226"/>
            <a:ext cx="4188663" cy="43802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400" dirty="0" smtClean="0"/>
              <a:t>afsluiting</a:t>
            </a:r>
            <a:endParaRPr lang="nl-BE" sz="2400" dirty="0"/>
          </a:p>
        </p:txBody>
      </p:sp>
      <p:pic>
        <p:nvPicPr>
          <p:cNvPr id="37" name="Afbeelding 36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27" name="Rechthoek 26"/>
          <p:cNvSpPr/>
          <p:nvPr/>
        </p:nvSpPr>
        <p:spPr>
          <a:xfrm>
            <a:off x="7853009" y="2967655"/>
            <a:ext cx="1459433" cy="479494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Gelijkbenige driehoek 28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" name="Gelijkbenige driehoek 3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64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1.3 Een stevige structuur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012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16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7" name="Afbeelding 3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26" name="Afgeronde rechthoek 25"/>
          <p:cNvSpPr/>
          <p:nvPr/>
        </p:nvSpPr>
        <p:spPr>
          <a:xfrm>
            <a:off x="1463038" y="1383834"/>
            <a:ext cx="750773" cy="769817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400" dirty="0" smtClean="0"/>
              <a:t>3</a:t>
            </a:r>
            <a:endParaRPr lang="nl-BE" sz="4400" dirty="0"/>
          </a:p>
        </p:txBody>
      </p:sp>
      <p:sp>
        <p:nvSpPr>
          <p:cNvPr id="27" name="Rechthoek 26">
            <a:hlinkClick r:id="rId6" action="ppaction://hlinksldjump"/>
          </p:cNvPr>
          <p:cNvSpPr/>
          <p:nvPr/>
        </p:nvSpPr>
        <p:spPr>
          <a:xfrm>
            <a:off x="2370565" y="1383835"/>
            <a:ext cx="9671182" cy="7698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4400" dirty="0" smtClean="0"/>
              <a:t>inhoud</a:t>
            </a:r>
            <a:endParaRPr lang="nl-BE" sz="4400" dirty="0"/>
          </a:p>
        </p:txBody>
      </p:sp>
      <p:graphicFrame>
        <p:nvGraphicFramePr>
          <p:cNvPr id="29" name="Tabel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511811"/>
              </p:ext>
            </p:extLst>
          </p:nvPr>
        </p:nvGraphicFramePr>
        <p:xfrm>
          <a:off x="1463038" y="2819027"/>
          <a:ext cx="3530067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7951">
                  <a:extLst>
                    <a:ext uri="{9D8B030D-6E8A-4147-A177-3AD203B41FA5}">
                      <a16:colId xmlns:a16="http://schemas.microsoft.com/office/drawing/2014/main" val="3488379187"/>
                    </a:ext>
                  </a:extLst>
                </a:gridCol>
                <a:gridCol w="3092116">
                  <a:extLst>
                    <a:ext uri="{9D8B030D-6E8A-4147-A177-3AD203B41FA5}">
                      <a16:colId xmlns:a16="http://schemas.microsoft.com/office/drawing/2014/main" val="2728078359"/>
                    </a:ext>
                  </a:extLst>
                </a:gridCol>
              </a:tblGrid>
              <a:tr h="34277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2000" dirty="0" smtClean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11</a:t>
                      </a:r>
                      <a:endParaRPr lang="nl-BE" sz="2400" dirty="0" smtClean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</a:rPr>
                        <a:t>&lt;body&gt; 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endParaRPr lang="nl-BE" sz="2000" dirty="0" smtClean="0">
                        <a:solidFill>
                          <a:schemeClr val="accent6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…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endParaRPr lang="nl-BE" sz="2000" dirty="0" smtClean="0">
                        <a:solidFill>
                          <a:schemeClr val="accent6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&lt;/body&gt;</a:t>
                      </a:r>
                      <a:endParaRPr lang="nl-BE" sz="2400" dirty="0">
                        <a:solidFill>
                          <a:schemeClr val="accent6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788906"/>
                  </a:ext>
                </a:extLst>
              </a:tr>
            </a:tbl>
          </a:graphicData>
        </a:graphic>
      </p:graphicFrame>
      <p:sp>
        <p:nvSpPr>
          <p:cNvPr id="38" name="Tekstvak 37"/>
          <p:cNvSpPr txBox="1"/>
          <p:nvPr/>
        </p:nvSpPr>
        <p:spPr>
          <a:xfrm>
            <a:off x="5981186" y="3165103"/>
            <a:ext cx="60605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Inhoud van de pagina, zichtbaar in de browser.</a:t>
            </a:r>
          </a:p>
          <a:p>
            <a:endParaRPr lang="nl-BE" sz="2800" dirty="0"/>
          </a:p>
          <a:p>
            <a:r>
              <a:rPr lang="nl-BE" sz="2800" dirty="0" smtClean="0"/>
              <a:t>Gestructureerd in </a:t>
            </a:r>
            <a:r>
              <a:rPr lang="nl-BE" sz="2800" dirty="0" smtClean="0">
                <a:solidFill>
                  <a:schemeClr val="accent6"/>
                </a:solidFill>
              </a:rPr>
              <a:t>structuurtags</a:t>
            </a:r>
            <a:r>
              <a:rPr lang="nl-BE" sz="2800" dirty="0" smtClean="0"/>
              <a:t>.</a:t>
            </a:r>
          </a:p>
        </p:txBody>
      </p:sp>
      <p:cxnSp>
        <p:nvCxnSpPr>
          <p:cNvPr id="22" name="Rechte verbindingslijn met pijl 21"/>
          <p:cNvCxnSpPr/>
          <p:nvPr/>
        </p:nvCxnSpPr>
        <p:spPr>
          <a:xfrm>
            <a:off x="3569994" y="3625813"/>
            <a:ext cx="213297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Gelijkbenige driehoek 1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Gelijkbenige driehoek 18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27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1.3 Een stevige structuur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1" y="327082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17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Afgeronde rechthoek 25"/>
          <p:cNvSpPr/>
          <p:nvPr/>
        </p:nvSpPr>
        <p:spPr>
          <a:xfrm>
            <a:off x="1463038" y="1383834"/>
            <a:ext cx="750773" cy="769817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400" dirty="0" smtClean="0"/>
              <a:t>3</a:t>
            </a:r>
            <a:endParaRPr lang="nl-BE" sz="4400" dirty="0"/>
          </a:p>
        </p:txBody>
      </p:sp>
      <p:sp>
        <p:nvSpPr>
          <p:cNvPr id="27" name="Rechthoek 26">
            <a:hlinkClick r:id="rId4" action="ppaction://hlinksldjump"/>
          </p:cNvPr>
          <p:cNvSpPr/>
          <p:nvPr/>
        </p:nvSpPr>
        <p:spPr>
          <a:xfrm>
            <a:off x="2370565" y="1383835"/>
            <a:ext cx="9671182" cy="7698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4400" dirty="0" smtClean="0"/>
              <a:t>inhoud</a:t>
            </a:r>
            <a:endParaRPr lang="nl-BE" sz="4400" dirty="0"/>
          </a:p>
        </p:txBody>
      </p:sp>
      <p:pic>
        <p:nvPicPr>
          <p:cNvPr id="18" name="Afbeelding 17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2" y="1444589"/>
            <a:ext cx="952489" cy="933857"/>
          </a:xfrm>
          <a:prstGeom prst="rect">
            <a:avLst/>
          </a:prstGeom>
        </p:spPr>
      </p:pic>
      <p:sp>
        <p:nvSpPr>
          <p:cNvPr id="20" name="Rechthoek 19">
            <a:hlinkClick r:id="rId4" action="ppaction://hlinksldjump"/>
          </p:cNvPr>
          <p:cNvSpPr/>
          <p:nvPr/>
        </p:nvSpPr>
        <p:spPr>
          <a:xfrm>
            <a:off x="1463040" y="2494968"/>
            <a:ext cx="2576697" cy="9652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&lt;header&gt;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1" name="Rechthoek 20">
            <a:hlinkClick r:id="rId4" action="ppaction://hlinksldjump"/>
          </p:cNvPr>
          <p:cNvSpPr/>
          <p:nvPr/>
        </p:nvSpPr>
        <p:spPr>
          <a:xfrm>
            <a:off x="1463040" y="3576757"/>
            <a:ext cx="2576697" cy="9652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28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nav</a:t>
            </a:r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&gt;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3" name="Rechthoek 22">
            <a:hlinkClick r:id="rId4" action="ppaction://hlinksldjump"/>
          </p:cNvPr>
          <p:cNvSpPr/>
          <p:nvPr/>
        </p:nvSpPr>
        <p:spPr>
          <a:xfrm>
            <a:off x="1463040" y="4658546"/>
            <a:ext cx="2576697" cy="9652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28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article</a:t>
            </a:r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&gt;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4" name="Rechthoek 23">
            <a:hlinkClick r:id="rId4" action="ppaction://hlinksldjump"/>
          </p:cNvPr>
          <p:cNvSpPr/>
          <p:nvPr/>
        </p:nvSpPr>
        <p:spPr>
          <a:xfrm>
            <a:off x="1463040" y="5735286"/>
            <a:ext cx="2576697" cy="9652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28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footer</a:t>
            </a:r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&gt;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5" name="Rechthoek 24">
            <a:hlinkClick r:id="rId4" action="ppaction://hlinksldjump"/>
          </p:cNvPr>
          <p:cNvSpPr/>
          <p:nvPr/>
        </p:nvSpPr>
        <p:spPr>
          <a:xfrm>
            <a:off x="4196492" y="2494968"/>
            <a:ext cx="7845254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28" name="Rechthoek 27">
            <a:hlinkClick r:id="rId4" action="ppaction://hlinksldjump"/>
          </p:cNvPr>
          <p:cNvSpPr/>
          <p:nvPr/>
        </p:nvSpPr>
        <p:spPr>
          <a:xfrm>
            <a:off x="4196492" y="3576757"/>
            <a:ext cx="7845254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30" name="Rechthoek 29">
            <a:hlinkClick r:id="rId4" action="ppaction://hlinksldjump"/>
          </p:cNvPr>
          <p:cNvSpPr/>
          <p:nvPr/>
        </p:nvSpPr>
        <p:spPr>
          <a:xfrm>
            <a:off x="4196492" y="4658546"/>
            <a:ext cx="7845254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31" name="Rechthoek 30">
            <a:hlinkClick r:id="rId4" action="ppaction://hlinksldjump"/>
          </p:cNvPr>
          <p:cNvSpPr/>
          <p:nvPr/>
        </p:nvSpPr>
        <p:spPr>
          <a:xfrm>
            <a:off x="4196492" y="5735286"/>
            <a:ext cx="7845254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35" name="Gelijkbenige driehoek 3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" name="Gelijkbenige driehoek 35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54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1.3 Een stevige structuur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2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1" y="3263824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17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Afgeronde rechthoek 25"/>
          <p:cNvSpPr/>
          <p:nvPr/>
        </p:nvSpPr>
        <p:spPr>
          <a:xfrm>
            <a:off x="1463038" y="1383834"/>
            <a:ext cx="750773" cy="769817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400" dirty="0" smtClean="0"/>
              <a:t>3</a:t>
            </a:r>
            <a:endParaRPr lang="nl-BE" sz="4400" dirty="0"/>
          </a:p>
        </p:txBody>
      </p:sp>
      <p:sp>
        <p:nvSpPr>
          <p:cNvPr id="27" name="Rechthoek 26">
            <a:hlinkClick r:id="rId4" action="ppaction://hlinksldjump"/>
          </p:cNvPr>
          <p:cNvSpPr/>
          <p:nvPr/>
        </p:nvSpPr>
        <p:spPr>
          <a:xfrm>
            <a:off x="2370565" y="1383835"/>
            <a:ext cx="9671182" cy="7698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4400" dirty="0" smtClean="0"/>
              <a:t>inhoud</a:t>
            </a:r>
            <a:endParaRPr lang="nl-BE" sz="4400" dirty="0"/>
          </a:p>
        </p:txBody>
      </p:sp>
      <p:pic>
        <p:nvPicPr>
          <p:cNvPr id="18" name="Afbeelding 17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2" y="1444589"/>
            <a:ext cx="952489" cy="933857"/>
          </a:xfrm>
          <a:prstGeom prst="rect">
            <a:avLst/>
          </a:prstGeom>
        </p:spPr>
      </p:pic>
      <p:sp>
        <p:nvSpPr>
          <p:cNvPr id="20" name="Rechthoek 19">
            <a:hlinkClick r:id="rId4" action="ppaction://hlinksldjump"/>
          </p:cNvPr>
          <p:cNvSpPr/>
          <p:nvPr/>
        </p:nvSpPr>
        <p:spPr>
          <a:xfrm>
            <a:off x="1463040" y="2494968"/>
            <a:ext cx="2576697" cy="9652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28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aside</a:t>
            </a:r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&gt;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1" name="Rechthoek 20">
            <a:hlinkClick r:id="rId4" action="ppaction://hlinksldjump"/>
          </p:cNvPr>
          <p:cNvSpPr/>
          <p:nvPr/>
        </p:nvSpPr>
        <p:spPr>
          <a:xfrm>
            <a:off x="1463040" y="3576757"/>
            <a:ext cx="2576697" cy="9652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28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figure</a:t>
            </a:r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&gt;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3" name="Rechthoek 22">
            <a:hlinkClick r:id="rId4" action="ppaction://hlinksldjump"/>
          </p:cNvPr>
          <p:cNvSpPr/>
          <p:nvPr/>
        </p:nvSpPr>
        <p:spPr>
          <a:xfrm>
            <a:off x="1463040" y="4658546"/>
            <a:ext cx="2576697" cy="9652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28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section</a:t>
            </a:r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&gt;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5" name="Rechthoek 24">
            <a:hlinkClick r:id="rId4" action="ppaction://hlinksldjump"/>
          </p:cNvPr>
          <p:cNvSpPr/>
          <p:nvPr/>
        </p:nvSpPr>
        <p:spPr>
          <a:xfrm>
            <a:off x="4196492" y="2494968"/>
            <a:ext cx="7845254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28" name="Rechthoek 27">
            <a:hlinkClick r:id="rId4" action="ppaction://hlinksldjump"/>
          </p:cNvPr>
          <p:cNvSpPr/>
          <p:nvPr/>
        </p:nvSpPr>
        <p:spPr>
          <a:xfrm>
            <a:off x="4196492" y="3576757"/>
            <a:ext cx="7845254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30" name="Rechthoek 29">
            <a:hlinkClick r:id="rId4" action="ppaction://hlinksldjump"/>
          </p:cNvPr>
          <p:cNvSpPr/>
          <p:nvPr/>
        </p:nvSpPr>
        <p:spPr>
          <a:xfrm>
            <a:off x="4196492" y="4658546"/>
            <a:ext cx="7845254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31" name="Gelijkbenige driehoek 30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Gelijkbenige driehoek 31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222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1.3 Een stevige structuur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589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17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1" name="Tabel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267245"/>
              </p:ext>
            </p:extLst>
          </p:nvPr>
        </p:nvGraphicFramePr>
        <p:xfrm>
          <a:off x="1463039" y="1425236"/>
          <a:ext cx="5695714" cy="5349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6413">
                  <a:extLst>
                    <a:ext uri="{9D8B030D-6E8A-4147-A177-3AD203B41FA5}">
                      <a16:colId xmlns:a16="http://schemas.microsoft.com/office/drawing/2014/main" val="3488379187"/>
                    </a:ext>
                  </a:extLst>
                </a:gridCol>
                <a:gridCol w="5359301">
                  <a:extLst>
                    <a:ext uri="{9D8B030D-6E8A-4147-A177-3AD203B41FA5}">
                      <a16:colId xmlns:a16="http://schemas.microsoft.com/office/drawing/2014/main" val="2728078359"/>
                    </a:ext>
                  </a:extLst>
                </a:gridCol>
              </a:tblGrid>
              <a:tr h="530701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4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5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6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7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8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9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10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11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12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13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14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15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16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17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18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19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20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21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22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23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24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25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26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 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endParaRPr lang="nl-BE" sz="900" dirty="0" smtClean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 smtClean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27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28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29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30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31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32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33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34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35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36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ea typeface="Times New Roman" panose="02020603050405020304" pitchFamily="18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&lt;!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doctype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html&gt;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&lt;html lang=nl&gt;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&lt;head&gt;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&lt;meta charset=utf-8&gt;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&lt;meta name="robots" content="all"&gt;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&lt;link rel="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stylesheet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" type="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text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css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" 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="opmaak/opmaak.css"&gt;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title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Mijn vakantie in Griekenland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title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head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&lt;body&gt;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&lt;header&gt;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&lt;h1&gt;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Het Griekse luilekkerleven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&lt;/h1&gt;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&lt;/header&gt;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nav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ul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="pages/kreta.html" class="menu"&gt;</a:t>
                      </a: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Kreta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="pages/spetses.html" class="menu"&gt;</a:t>
                      </a: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Spetses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="pages/korfoe.html" class="menu"&gt;</a:t>
                      </a: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Korfoe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="pages/mykonos.html" class="menu"&gt;</a:t>
                      </a: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Mykonos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="pages/santorini.html" class="menu"&gt;</a:t>
                      </a: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Santorini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ul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nav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&lt;h2&gt;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Mijn zomervakantie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&lt;/h2&gt;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marL="377825" indent="-900430"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&lt;p&gt;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Van de crisis in Griekenland merk je niets op de paradijselijke stranden. Ik bezocht afgelopen zomer vijf Griekse eilanden: Kreta, </a:t>
                      </a:r>
                      <a:r>
                        <a:rPr lang="nl-BE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Spetses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, Korfoe, </a:t>
                      </a:r>
                      <a:r>
                        <a:rPr lang="nl-BE" sz="900" dirty="0" err="1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Mykonos</a:t>
                      </a:r>
                      <a:r>
                        <a:rPr lang="nl-BE" sz="9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en </a:t>
                      </a:r>
                      <a:r>
                        <a:rPr lang="nl-BE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Santorini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.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&lt;/p&gt;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img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src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="plaatjes/griekenland.jpg"&gt;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footer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&lt;p&gt;&lt;small&gt;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Dit is vb01 bij het 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&lt;a 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="http://www.sleutelboek.eu" </a:t>
                      </a:r>
                      <a:b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</a:b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target="_blank"&gt;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Sleutelboek </a:t>
                      </a:r>
                      <a:r>
                        <a:rPr lang="nl-BE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Webontwikkeling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&lt;/a&gt;.&lt;/small&gt;&lt;/p&gt;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footer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&lt;/body&gt;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&lt;/html&gt;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ea typeface="Times New Roman" panose="02020603050405020304" pitchFamily="18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788906"/>
                  </a:ext>
                </a:extLst>
              </a:tr>
            </a:tbl>
          </a:graphicData>
        </a:graphic>
      </p:graphicFrame>
      <p:sp>
        <p:nvSpPr>
          <p:cNvPr id="3" name="Rechthoek 2"/>
          <p:cNvSpPr/>
          <p:nvPr/>
        </p:nvSpPr>
        <p:spPr>
          <a:xfrm>
            <a:off x="1774208" y="1375410"/>
            <a:ext cx="5456467" cy="37150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Rechthoek 21"/>
          <p:cNvSpPr/>
          <p:nvPr/>
        </p:nvSpPr>
        <p:spPr>
          <a:xfrm>
            <a:off x="1774207" y="1746913"/>
            <a:ext cx="5456467" cy="97854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Rechthoek 22"/>
          <p:cNvSpPr/>
          <p:nvPr/>
        </p:nvSpPr>
        <p:spPr>
          <a:xfrm>
            <a:off x="1774207" y="2725455"/>
            <a:ext cx="5456467" cy="377984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Rechthoek 27"/>
          <p:cNvSpPr/>
          <p:nvPr/>
        </p:nvSpPr>
        <p:spPr>
          <a:xfrm>
            <a:off x="1756056" y="6505302"/>
            <a:ext cx="5474618" cy="31899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Afgeronde rechthoek 11"/>
          <p:cNvSpPr/>
          <p:nvPr/>
        </p:nvSpPr>
        <p:spPr>
          <a:xfrm>
            <a:off x="7338252" y="1375410"/>
            <a:ext cx="407254" cy="4380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1</a:t>
            </a:r>
            <a:endParaRPr lang="nl-BE" dirty="0"/>
          </a:p>
        </p:txBody>
      </p:sp>
      <p:sp>
        <p:nvSpPr>
          <p:cNvPr id="30" name="Afgeronde rechthoek 29"/>
          <p:cNvSpPr/>
          <p:nvPr/>
        </p:nvSpPr>
        <p:spPr>
          <a:xfrm>
            <a:off x="7338252" y="2017173"/>
            <a:ext cx="407254" cy="4380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2</a:t>
            </a:r>
            <a:endParaRPr lang="nl-BE" dirty="0"/>
          </a:p>
        </p:txBody>
      </p:sp>
      <p:sp>
        <p:nvSpPr>
          <p:cNvPr id="31" name="Afgeronde rechthoek 30"/>
          <p:cNvSpPr/>
          <p:nvPr/>
        </p:nvSpPr>
        <p:spPr>
          <a:xfrm>
            <a:off x="7338215" y="3027979"/>
            <a:ext cx="407254" cy="4380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3</a:t>
            </a:r>
            <a:endParaRPr lang="nl-BE" dirty="0"/>
          </a:p>
        </p:txBody>
      </p:sp>
      <p:sp>
        <p:nvSpPr>
          <p:cNvPr id="32" name="Afgeronde rechthoek 31"/>
          <p:cNvSpPr/>
          <p:nvPr/>
        </p:nvSpPr>
        <p:spPr>
          <a:xfrm>
            <a:off x="7338215" y="6294226"/>
            <a:ext cx="407254" cy="4380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4</a:t>
            </a:r>
            <a:endParaRPr lang="nl-BE" dirty="0"/>
          </a:p>
        </p:txBody>
      </p:sp>
      <p:sp>
        <p:nvSpPr>
          <p:cNvPr id="33" name="Rechthoek 32">
            <a:hlinkClick r:id="rId4" action="ppaction://hlinksldjump"/>
          </p:cNvPr>
          <p:cNvSpPr/>
          <p:nvPr/>
        </p:nvSpPr>
        <p:spPr>
          <a:xfrm>
            <a:off x="7853082" y="1375411"/>
            <a:ext cx="4188663" cy="43802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400" dirty="0" smtClean="0"/>
              <a:t>aanhef</a:t>
            </a:r>
            <a:endParaRPr lang="nl-BE" sz="2400" dirty="0"/>
          </a:p>
        </p:txBody>
      </p:sp>
      <p:sp>
        <p:nvSpPr>
          <p:cNvPr id="34" name="Rechthoek 33">
            <a:hlinkClick r:id="rId4" action="ppaction://hlinksldjump"/>
          </p:cNvPr>
          <p:cNvSpPr/>
          <p:nvPr/>
        </p:nvSpPr>
        <p:spPr>
          <a:xfrm>
            <a:off x="7853082" y="2017173"/>
            <a:ext cx="4188663" cy="43802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400" dirty="0" smtClean="0"/>
              <a:t>hoofding</a:t>
            </a:r>
            <a:endParaRPr lang="nl-BE" sz="2400" dirty="0"/>
          </a:p>
        </p:txBody>
      </p:sp>
      <p:sp>
        <p:nvSpPr>
          <p:cNvPr id="35" name="Rechthoek 34">
            <a:hlinkClick r:id="rId4" action="ppaction://hlinksldjump"/>
          </p:cNvPr>
          <p:cNvSpPr/>
          <p:nvPr/>
        </p:nvSpPr>
        <p:spPr>
          <a:xfrm>
            <a:off x="7853009" y="3022213"/>
            <a:ext cx="4188663" cy="43802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400" dirty="0" smtClean="0"/>
              <a:t>inhoud</a:t>
            </a:r>
            <a:endParaRPr lang="nl-BE" sz="2400" dirty="0"/>
          </a:p>
        </p:txBody>
      </p:sp>
      <p:sp>
        <p:nvSpPr>
          <p:cNvPr id="36" name="Rechthoek 35">
            <a:hlinkClick r:id="rId4" action="ppaction://hlinksldjump"/>
          </p:cNvPr>
          <p:cNvSpPr/>
          <p:nvPr/>
        </p:nvSpPr>
        <p:spPr>
          <a:xfrm>
            <a:off x="7853009" y="6294226"/>
            <a:ext cx="4188663" cy="43802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400" dirty="0" smtClean="0"/>
              <a:t>afsluiting</a:t>
            </a:r>
            <a:endParaRPr lang="nl-BE" sz="2400" dirty="0"/>
          </a:p>
        </p:txBody>
      </p:sp>
      <p:pic>
        <p:nvPicPr>
          <p:cNvPr id="37" name="Afbeelding 36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27" name="Rechthoek 26"/>
          <p:cNvSpPr/>
          <p:nvPr/>
        </p:nvSpPr>
        <p:spPr>
          <a:xfrm>
            <a:off x="7853009" y="6273490"/>
            <a:ext cx="1459433" cy="479494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Gelijkbenige driehoek 28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" name="Gelijkbenige driehoek 3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378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1.3 Een stevige structuur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3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3501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17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7" name="Afbeelding 3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26" name="Afgeronde rechthoek 25"/>
          <p:cNvSpPr/>
          <p:nvPr/>
        </p:nvSpPr>
        <p:spPr>
          <a:xfrm>
            <a:off x="1463038" y="1383834"/>
            <a:ext cx="750773" cy="769817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400" dirty="0" smtClean="0"/>
              <a:t>4</a:t>
            </a:r>
            <a:endParaRPr lang="nl-BE" sz="4400" dirty="0"/>
          </a:p>
        </p:txBody>
      </p:sp>
      <p:sp>
        <p:nvSpPr>
          <p:cNvPr id="27" name="Rechthoek 26">
            <a:hlinkClick r:id="rId6" action="ppaction://hlinksldjump"/>
          </p:cNvPr>
          <p:cNvSpPr/>
          <p:nvPr/>
        </p:nvSpPr>
        <p:spPr>
          <a:xfrm>
            <a:off x="2370565" y="1383835"/>
            <a:ext cx="9671182" cy="7698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4400" dirty="0" smtClean="0"/>
              <a:t>afsluiting</a:t>
            </a:r>
            <a:endParaRPr lang="nl-BE" sz="4400" dirty="0"/>
          </a:p>
        </p:txBody>
      </p:sp>
      <p:graphicFrame>
        <p:nvGraphicFramePr>
          <p:cNvPr id="29" name="Tabel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858600"/>
              </p:ext>
            </p:extLst>
          </p:nvPr>
        </p:nvGraphicFramePr>
        <p:xfrm>
          <a:off x="1463038" y="2819027"/>
          <a:ext cx="3530067" cy="342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7951">
                  <a:extLst>
                    <a:ext uri="{9D8B030D-6E8A-4147-A177-3AD203B41FA5}">
                      <a16:colId xmlns:a16="http://schemas.microsoft.com/office/drawing/2014/main" val="3488379187"/>
                    </a:ext>
                  </a:extLst>
                </a:gridCol>
                <a:gridCol w="3092116">
                  <a:extLst>
                    <a:ext uri="{9D8B030D-6E8A-4147-A177-3AD203B41FA5}">
                      <a16:colId xmlns:a16="http://schemas.microsoft.com/office/drawing/2014/main" val="2728078359"/>
                    </a:ext>
                  </a:extLst>
                </a:gridCol>
              </a:tblGrid>
              <a:tr h="34277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2000" dirty="0" smtClean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36</a:t>
                      </a:r>
                      <a:endParaRPr lang="nl-BE" sz="2400" dirty="0" smtClean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</a:rPr>
                        <a:t>&lt;/html&gt;</a:t>
                      </a:r>
                      <a:endParaRPr lang="nl-BE" sz="2400" dirty="0">
                        <a:solidFill>
                          <a:schemeClr val="accent6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788906"/>
                  </a:ext>
                </a:extLst>
              </a:tr>
            </a:tbl>
          </a:graphicData>
        </a:graphic>
      </p:graphicFrame>
      <p:sp>
        <p:nvSpPr>
          <p:cNvPr id="38" name="Tekstvak 37"/>
          <p:cNvSpPr txBox="1"/>
          <p:nvPr/>
        </p:nvSpPr>
        <p:spPr>
          <a:xfrm>
            <a:off x="2370565" y="3565568"/>
            <a:ext cx="9444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/>
              <a:t>Een webpagina wordt altijd afgesloten met </a:t>
            </a:r>
            <a:r>
              <a:rPr lang="nl-BE" sz="2800" dirty="0" smtClean="0"/>
              <a:t>deze sluittag.</a:t>
            </a:r>
          </a:p>
        </p:txBody>
      </p:sp>
      <p:sp>
        <p:nvSpPr>
          <p:cNvPr id="17" name="Gelijkbenige driehoek 1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Gelijkbenige driehoek 1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275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1.4 Alles netjes in mappen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6768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18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7" name="Afbeelding 3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3" name="Afgeronde rechthoek 2"/>
          <p:cNvSpPr/>
          <p:nvPr/>
        </p:nvSpPr>
        <p:spPr>
          <a:xfrm>
            <a:off x="1478257" y="1675827"/>
            <a:ext cx="10578707" cy="4920916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8" name="Afbeelding 1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15" y="1296218"/>
            <a:ext cx="936000" cy="936000"/>
          </a:xfrm>
          <a:prstGeom prst="rect">
            <a:avLst/>
          </a:prstGeom>
        </p:spPr>
      </p:pic>
      <p:sp>
        <p:nvSpPr>
          <p:cNvPr id="12" name="Afgeronde rechthoek 11"/>
          <p:cNvSpPr/>
          <p:nvPr/>
        </p:nvSpPr>
        <p:spPr>
          <a:xfrm>
            <a:off x="1830403" y="1416385"/>
            <a:ext cx="6579670" cy="6956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/>
              <a:t>Indeling op basis van pagina-inhoud</a:t>
            </a:r>
          </a:p>
        </p:txBody>
      </p:sp>
      <p:pic>
        <p:nvPicPr>
          <p:cNvPr id="20" name="Afbeelding 19" descr="Afbeeldingsresultaat voor html ico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28" y="2265781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Afbeelding 20" descr="Afbeeldingsresultaat voor css adobe icon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236" y="3384063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Afbeelding 21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379" y="4469472"/>
            <a:ext cx="720000" cy="720000"/>
          </a:xfrm>
          <a:prstGeom prst="rect">
            <a:avLst/>
          </a:prstGeom>
        </p:spPr>
      </p:pic>
      <p:pic>
        <p:nvPicPr>
          <p:cNvPr id="25" name="Afbeelding 24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104" y="5511042"/>
            <a:ext cx="720000" cy="720000"/>
          </a:xfrm>
          <a:prstGeom prst="rect">
            <a:avLst/>
          </a:prstGeom>
        </p:spPr>
      </p:pic>
      <p:sp>
        <p:nvSpPr>
          <p:cNvPr id="28" name="Tekstvak 27"/>
          <p:cNvSpPr txBox="1"/>
          <p:nvPr/>
        </p:nvSpPr>
        <p:spPr>
          <a:xfrm>
            <a:off x="1661728" y="2954746"/>
            <a:ext cx="140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index.html</a:t>
            </a:r>
          </a:p>
        </p:txBody>
      </p:sp>
      <p:sp>
        <p:nvSpPr>
          <p:cNvPr id="30" name="Tekstvak 29"/>
          <p:cNvSpPr txBox="1"/>
          <p:nvPr/>
        </p:nvSpPr>
        <p:spPr>
          <a:xfrm>
            <a:off x="1678476" y="4041992"/>
            <a:ext cx="140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opmaak.css</a:t>
            </a:r>
          </a:p>
        </p:txBody>
      </p:sp>
      <p:sp>
        <p:nvSpPr>
          <p:cNvPr id="31" name="Tekstvak 30"/>
          <p:cNvSpPr txBox="1"/>
          <p:nvPr/>
        </p:nvSpPr>
        <p:spPr>
          <a:xfrm>
            <a:off x="1490272" y="5092894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achtergrond.jpg</a:t>
            </a:r>
          </a:p>
        </p:txBody>
      </p:sp>
      <p:sp>
        <p:nvSpPr>
          <p:cNvPr id="32" name="Tekstvak 31"/>
          <p:cNvSpPr txBox="1"/>
          <p:nvPr/>
        </p:nvSpPr>
        <p:spPr>
          <a:xfrm>
            <a:off x="1472514" y="6179122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griekenland.jpg</a:t>
            </a:r>
          </a:p>
        </p:txBody>
      </p:sp>
      <p:sp>
        <p:nvSpPr>
          <p:cNvPr id="33" name="Tekstvak 32"/>
          <p:cNvSpPr txBox="1"/>
          <p:nvPr/>
        </p:nvSpPr>
        <p:spPr>
          <a:xfrm>
            <a:off x="10620677" y="1772892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vb01</a:t>
            </a:r>
          </a:p>
        </p:txBody>
      </p:sp>
      <p:sp>
        <p:nvSpPr>
          <p:cNvPr id="34" name="Afgeronde rechthoek 33"/>
          <p:cNvSpPr/>
          <p:nvPr/>
        </p:nvSpPr>
        <p:spPr>
          <a:xfrm>
            <a:off x="3552930" y="2662886"/>
            <a:ext cx="1446823" cy="3799359"/>
          </a:xfrm>
          <a:prstGeom prst="roundRect">
            <a:avLst>
              <a:gd name="adj" fmla="val 14528"/>
            </a:avLst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5" name="Afbeelding 34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890" y="2142224"/>
            <a:ext cx="936000" cy="936000"/>
          </a:xfrm>
          <a:prstGeom prst="rect">
            <a:avLst/>
          </a:prstGeom>
        </p:spPr>
      </p:pic>
      <p:sp>
        <p:nvSpPr>
          <p:cNvPr id="36" name="Tekstvak 35"/>
          <p:cNvSpPr txBox="1"/>
          <p:nvPr/>
        </p:nvSpPr>
        <p:spPr>
          <a:xfrm>
            <a:off x="3826645" y="294111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>
                <a:solidFill>
                  <a:schemeClr val="accent6"/>
                </a:solidFill>
              </a:rPr>
              <a:t>korfoe</a:t>
            </a:r>
            <a:endParaRPr lang="nl-BE" dirty="0" smtClean="0">
              <a:solidFill>
                <a:schemeClr val="accent6"/>
              </a:solidFill>
            </a:endParaRPr>
          </a:p>
        </p:txBody>
      </p:sp>
      <p:pic>
        <p:nvPicPr>
          <p:cNvPr id="39" name="Afbeelding 38" descr="Afbeeldingsresultaat voor html ico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329" y="3661326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Afbeelding 39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099" y="5073415"/>
            <a:ext cx="720000" cy="720000"/>
          </a:xfrm>
          <a:prstGeom prst="rect">
            <a:avLst/>
          </a:prstGeom>
        </p:spPr>
      </p:pic>
      <p:sp>
        <p:nvSpPr>
          <p:cNvPr id="41" name="Tekstvak 40"/>
          <p:cNvSpPr txBox="1"/>
          <p:nvPr/>
        </p:nvSpPr>
        <p:spPr>
          <a:xfrm>
            <a:off x="3566193" y="4373194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korfoe.html</a:t>
            </a:r>
          </a:p>
        </p:txBody>
      </p:sp>
      <p:sp>
        <p:nvSpPr>
          <p:cNvPr id="42" name="Tekstvak 41"/>
          <p:cNvSpPr txBox="1"/>
          <p:nvPr/>
        </p:nvSpPr>
        <p:spPr>
          <a:xfrm>
            <a:off x="3651125" y="5800085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korfoe.jpg</a:t>
            </a:r>
          </a:p>
        </p:txBody>
      </p:sp>
      <p:sp>
        <p:nvSpPr>
          <p:cNvPr id="43" name="Afgeronde rechthoek 42"/>
          <p:cNvSpPr/>
          <p:nvPr/>
        </p:nvSpPr>
        <p:spPr>
          <a:xfrm>
            <a:off x="5151776" y="2662886"/>
            <a:ext cx="1446823" cy="3799359"/>
          </a:xfrm>
          <a:prstGeom prst="roundRect">
            <a:avLst>
              <a:gd name="adj" fmla="val 14528"/>
            </a:avLst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4" name="Afbeelding 43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736" y="2142224"/>
            <a:ext cx="936000" cy="936000"/>
          </a:xfrm>
          <a:prstGeom prst="rect">
            <a:avLst/>
          </a:prstGeom>
        </p:spPr>
      </p:pic>
      <p:sp>
        <p:nvSpPr>
          <p:cNvPr id="45" name="Tekstvak 44"/>
          <p:cNvSpPr txBox="1"/>
          <p:nvPr/>
        </p:nvSpPr>
        <p:spPr>
          <a:xfrm>
            <a:off x="5530998" y="2941118"/>
            <a:ext cx="152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>
                <a:solidFill>
                  <a:schemeClr val="accent6"/>
                </a:solidFill>
              </a:rPr>
              <a:t>kreta</a:t>
            </a:r>
            <a:endParaRPr lang="nl-BE" dirty="0" smtClean="0">
              <a:solidFill>
                <a:schemeClr val="accent6"/>
              </a:solidFill>
            </a:endParaRPr>
          </a:p>
        </p:txBody>
      </p:sp>
      <p:pic>
        <p:nvPicPr>
          <p:cNvPr id="46" name="Afbeelding 45" descr="Afbeeldingsresultaat voor html ico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672" y="3661326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Afbeelding 46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945" y="5073415"/>
            <a:ext cx="720000" cy="720000"/>
          </a:xfrm>
          <a:prstGeom prst="rect">
            <a:avLst/>
          </a:prstGeom>
        </p:spPr>
      </p:pic>
      <p:sp>
        <p:nvSpPr>
          <p:cNvPr id="48" name="Tekstvak 47"/>
          <p:cNvSpPr txBox="1"/>
          <p:nvPr/>
        </p:nvSpPr>
        <p:spPr>
          <a:xfrm>
            <a:off x="5255450" y="4373194"/>
            <a:ext cx="154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kreta.html</a:t>
            </a:r>
          </a:p>
        </p:txBody>
      </p:sp>
      <p:sp>
        <p:nvSpPr>
          <p:cNvPr id="49" name="Tekstvak 48"/>
          <p:cNvSpPr txBox="1"/>
          <p:nvPr/>
        </p:nvSpPr>
        <p:spPr>
          <a:xfrm>
            <a:off x="5285388" y="5800085"/>
            <a:ext cx="159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kreta.jpg</a:t>
            </a:r>
          </a:p>
        </p:txBody>
      </p:sp>
      <p:sp>
        <p:nvSpPr>
          <p:cNvPr id="50" name="Afgeronde rechthoek 49"/>
          <p:cNvSpPr/>
          <p:nvPr/>
        </p:nvSpPr>
        <p:spPr>
          <a:xfrm>
            <a:off x="6762547" y="2664086"/>
            <a:ext cx="1647526" cy="3799359"/>
          </a:xfrm>
          <a:prstGeom prst="roundRect">
            <a:avLst>
              <a:gd name="adj" fmla="val 14528"/>
            </a:avLst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1" name="Afbeelding 5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507" y="2143424"/>
            <a:ext cx="936000" cy="936000"/>
          </a:xfrm>
          <a:prstGeom prst="rect">
            <a:avLst/>
          </a:prstGeom>
        </p:spPr>
      </p:pic>
      <p:sp>
        <p:nvSpPr>
          <p:cNvPr id="52" name="Tekstvak 51"/>
          <p:cNvSpPr txBox="1"/>
          <p:nvPr/>
        </p:nvSpPr>
        <p:spPr>
          <a:xfrm>
            <a:off x="7019582" y="2902866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>
                <a:solidFill>
                  <a:schemeClr val="accent6"/>
                </a:solidFill>
              </a:rPr>
              <a:t>mykonos</a:t>
            </a:r>
            <a:endParaRPr lang="nl-BE" dirty="0" smtClean="0">
              <a:solidFill>
                <a:schemeClr val="accent6"/>
              </a:solidFill>
            </a:endParaRPr>
          </a:p>
        </p:txBody>
      </p:sp>
      <p:pic>
        <p:nvPicPr>
          <p:cNvPr id="53" name="Afbeelding 52" descr="Afbeeldingsresultaat voor html ico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271" y="3662526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Afbeelding 53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716" y="5074615"/>
            <a:ext cx="720000" cy="720000"/>
          </a:xfrm>
          <a:prstGeom prst="rect">
            <a:avLst/>
          </a:prstGeom>
        </p:spPr>
      </p:pic>
      <p:sp>
        <p:nvSpPr>
          <p:cNvPr id="55" name="Tekstvak 54"/>
          <p:cNvSpPr txBox="1"/>
          <p:nvPr/>
        </p:nvSpPr>
        <p:spPr>
          <a:xfrm>
            <a:off x="6775810" y="4374394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mykonos.html</a:t>
            </a:r>
          </a:p>
        </p:txBody>
      </p:sp>
      <p:sp>
        <p:nvSpPr>
          <p:cNvPr id="56" name="Tekstvak 55"/>
          <p:cNvSpPr txBox="1"/>
          <p:nvPr/>
        </p:nvSpPr>
        <p:spPr>
          <a:xfrm>
            <a:off x="6860742" y="5801285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mykonos.jpg</a:t>
            </a:r>
          </a:p>
        </p:txBody>
      </p:sp>
      <p:sp>
        <p:nvSpPr>
          <p:cNvPr id="57" name="Afgeronde rechthoek 56"/>
          <p:cNvSpPr/>
          <p:nvPr/>
        </p:nvSpPr>
        <p:spPr>
          <a:xfrm>
            <a:off x="8552181" y="2664086"/>
            <a:ext cx="1647526" cy="3799359"/>
          </a:xfrm>
          <a:prstGeom prst="roundRect">
            <a:avLst>
              <a:gd name="adj" fmla="val 14528"/>
            </a:avLst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8" name="Afbeelding 5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141" y="2143424"/>
            <a:ext cx="936000" cy="936000"/>
          </a:xfrm>
          <a:prstGeom prst="rect">
            <a:avLst/>
          </a:prstGeom>
        </p:spPr>
      </p:pic>
      <p:sp>
        <p:nvSpPr>
          <p:cNvPr id="59" name="Tekstvak 58"/>
          <p:cNvSpPr txBox="1"/>
          <p:nvPr/>
        </p:nvSpPr>
        <p:spPr>
          <a:xfrm>
            <a:off x="8799861" y="2933974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>
                <a:solidFill>
                  <a:schemeClr val="accent6"/>
                </a:solidFill>
              </a:rPr>
              <a:t>santorini</a:t>
            </a:r>
            <a:endParaRPr lang="nl-BE" dirty="0" smtClean="0">
              <a:solidFill>
                <a:schemeClr val="accent6"/>
              </a:solidFill>
            </a:endParaRPr>
          </a:p>
        </p:txBody>
      </p:sp>
      <p:pic>
        <p:nvPicPr>
          <p:cNvPr id="60" name="Afbeelding 59" descr="Afbeeldingsresultaat voor html ico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905" y="3662526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Afbeelding 60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350" y="5074615"/>
            <a:ext cx="720000" cy="720000"/>
          </a:xfrm>
          <a:prstGeom prst="rect">
            <a:avLst/>
          </a:prstGeom>
        </p:spPr>
      </p:pic>
      <p:sp>
        <p:nvSpPr>
          <p:cNvPr id="62" name="Tekstvak 61"/>
          <p:cNvSpPr txBox="1"/>
          <p:nvPr/>
        </p:nvSpPr>
        <p:spPr>
          <a:xfrm>
            <a:off x="8565444" y="4374394"/>
            <a:ext cx="168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santorini.html</a:t>
            </a:r>
          </a:p>
        </p:txBody>
      </p:sp>
      <p:sp>
        <p:nvSpPr>
          <p:cNvPr id="63" name="Tekstvak 62"/>
          <p:cNvSpPr txBox="1"/>
          <p:nvPr/>
        </p:nvSpPr>
        <p:spPr>
          <a:xfrm>
            <a:off x="8650376" y="5801285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santorini.jpg</a:t>
            </a:r>
          </a:p>
        </p:txBody>
      </p:sp>
      <p:sp>
        <p:nvSpPr>
          <p:cNvPr id="64" name="Afgeronde rechthoek 63"/>
          <p:cNvSpPr/>
          <p:nvPr/>
        </p:nvSpPr>
        <p:spPr>
          <a:xfrm>
            <a:off x="10341350" y="2674289"/>
            <a:ext cx="1581480" cy="3799359"/>
          </a:xfrm>
          <a:prstGeom prst="roundRect">
            <a:avLst>
              <a:gd name="adj" fmla="val 14528"/>
            </a:avLst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5" name="Afbeelding 64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10" y="2153627"/>
            <a:ext cx="936000" cy="936000"/>
          </a:xfrm>
          <a:prstGeom prst="rect">
            <a:avLst/>
          </a:prstGeom>
        </p:spPr>
      </p:pic>
      <p:sp>
        <p:nvSpPr>
          <p:cNvPr id="66" name="Tekstvak 65"/>
          <p:cNvSpPr txBox="1"/>
          <p:nvPr/>
        </p:nvSpPr>
        <p:spPr>
          <a:xfrm>
            <a:off x="10661259" y="2939443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>
                <a:solidFill>
                  <a:schemeClr val="accent6"/>
                </a:solidFill>
              </a:rPr>
              <a:t>spetses</a:t>
            </a:r>
            <a:endParaRPr lang="nl-BE" dirty="0" smtClean="0">
              <a:solidFill>
                <a:schemeClr val="accent6"/>
              </a:solidFill>
            </a:endParaRPr>
          </a:p>
        </p:txBody>
      </p:sp>
      <p:pic>
        <p:nvPicPr>
          <p:cNvPr id="67" name="Afbeelding 66" descr="Afbeeldingsresultaat voor html ico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539" y="3655854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Afbeelding 67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984" y="5067943"/>
            <a:ext cx="720000" cy="720000"/>
          </a:xfrm>
          <a:prstGeom prst="rect">
            <a:avLst/>
          </a:prstGeom>
        </p:spPr>
      </p:pic>
      <p:sp>
        <p:nvSpPr>
          <p:cNvPr id="69" name="Tekstvak 68"/>
          <p:cNvSpPr txBox="1"/>
          <p:nvPr/>
        </p:nvSpPr>
        <p:spPr>
          <a:xfrm>
            <a:off x="10355078" y="4367722"/>
            <a:ext cx="168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spetses.html</a:t>
            </a:r>
          </a:p>
        </p:txBody>
      </p:sp>
      <p:sp>
        <p:nvSpPr>
          <p:cNvPr id="70" name="Tekstvak 69"/>
          <p:cNvSpPr txBox="1"/>
          <p:nvPr/>
        </p:nvSpPr>
        <p:spPr>
          <a:xfrm>
            <a:off x="10445651" y="577831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spetses.jpg</a:t>
            </a:r>
          </a:p>
        </p:txBody>
      </p:sp>
      <p:sp>
        <p:nvSpPr>
          <p:cNvPr id="71" name="Gelijkbenige driehoek 70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2" name="Gelijkbenige driehoek 71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643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1.4 Alles netjes in mappen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18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7" name="Afbeelding 3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3" name="Afgeronde rechthoek 2"/>
          <p:cNvSpPr/>
          <p:nvPr/>
        </p:nvSpPr>
        <p:spPr>
          <a:xfrm>
            <a:off x="1478257" y="1675827"/>
            <a:ext cx="10578707" cy="4920916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8" name="Afbeelding 1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15" y="1296218"/>
            <a:ext cx="936000" cy="936000"/>
          </a:xfrm>
          <a:prstGeom prst="rect">
            <a:avLst/>
          </a:prstGeom>
        </p:spPr>
      </p:pic>
      <p:sp>
        <p:nvSpPr>
          <p:cNvPr id="12" name="Afgeronde rechthoek 11"/>
          <p:cNvSpPr/>
          <p:nvPr/>
        </p:nvSpPr>
        <p:spPr>
          <a:xfrm>
            <a:off x="1830403" y="1416385"/>
            <a:ext cx="6579670" cy="6956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/>
              <a:t>Indeling op basis van </a:t>
            </a:r>
            <a:r>
              <a:rPr lang="nl-BE" sz="2800" dirty="0" smtClean="0"/>
              <a:t>bestandstype</a:t>
            </a:r>
            <a:endParaRPr lang="nl-BE" sz="2800" dirty="0"/>
          </a:p>
        </p:txBody>
      </p:sp>
      <p:pic>
        <p:nvPicPr>
          <p:cNvPr id="20" name="Afbeelding 19" descr="Afbeeldingsresultaat voor html ico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064" y="2458976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kstvak 27"/>
          <p:cNvSpPr txBox="1"/>
          <p:nvPr/>
        </p:nvSpPr>
        <p:spPr>
          <a:xfrm>
            <a:off x="1783645" y="3160900"/>
            <a:ext cx="140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index.html</a:t>
            </a:r>
          </a:p>
        </p:txBody>
      </p:sp>
      <p:sp>
        <p:nvSpPr>
          <p:cNvPr id="33" name="Tekstvak 32"/>
          <p:cNvSpPr txBox="1"/>
          <p:nvPr/>
        </p:nvSpPr>
        <p:spPr>
          <a:xfrm>
            <a:off x="10620677" y="1772892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vb01</a:t>
            </a:r>
          </a:p>
        </p:txBody>
      </p:sp>
      <p:sp>
        <p:nvSpPr>
          <p:cNvPr id="34" name="Afgeronde rechthoek 33"/>
          <p:cNvSpPr/>
          <p:nvPr/>
        </p:nvSpPr>
        <p:spPr>
          <a:xfrm>
            <a:off x="3552958" y="2650344"/>
            <a:ext cx="3100147" cy="3799359"/>
          </a:xfrm>
          <a:prstGeom prst="roundRect">
            <a:avLst>
              <a:gd name="adj" fmla="val 7542"/>
            </a:avLst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5" name="Afbeelding 34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890" y="2142224"/>
            <a:ext cx="936000" cy="936000"/>
          </a:xfrm>
          <a:prstGeom prst="rect">
            <a:avLst/>
          </a:prstGeom>
        </p:spPr>
      </p:pic>
      <p:sp>
        <p:nvSpPr>
          <p:cNvPr id="36" name="Tekstvak 35"/>
          <p:cNvSpPr txBox="1"/>
          <p:nvPr/>
        </p:nvSpPr>
        <p:spPr>
          <a:xfrm>
            <a:off x="4700105" y="2642759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pages</a:t>
            </a:r>
          </a:p>
        </p:txBody>
      </p:sp>
      <p:pic>
        <p:nvPicPr>
          <p:cNvPr id="39" name="Afbeelding 38" descr="Afbeeldingsresultaat voor html ico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708" y="3084894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kstvak 40"/>
          <p:cNvSpPr txBox="1"/>
          <p:nvPr/>
        </p:nvSpPr>
        <p:spPr>
          <a:xfrm>
            <a:off x="3600572" y="3796762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korfoe.html</a:t>
            </a:r>
          </a:p>
        </p:txBody>
      </p:sp>
      <p:pic>
        <p:nvPicPr>
          <p:cNvPr id="46" name="Afbeelding 45" descr="Afbeeldingsresultaat voor html ico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977" y="4205686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Tekstvak 47"/>
          <p:cNvSpPr txBox="1"/>
          <p:nvPr/>
        </p:nvSpPr>
        <p:spPr>
          <a:xfrm>
            <a:off x="3715755" y="4917554"/>
            <a:ext cx="154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kreta.html</a:t>
            </a:r>
          </a:p>
        </p:txBody>
      </p:sp>
      <p:sp>
        <p:nvSpPr>
          <p:cNvPr id="50" name="Afgeronde rechthoek 49"/>
          <p:cNvSpPr/>
          <p:nvPr/>
        </p:nvSpPr>
        <p:spPr>
          <a:xfrm>
            <a:off x="6835833" y="2664086"/>
            <a:ext cx="5087461" cy="3799359"/>
          </a:xfrm>
          <a:prstGeom prst="roundRect">
            <a:avLst>
              <a:gd name="adj" fmla="val 5344"/>
            </a:avLst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1" name="Afbeelding 5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07" y="2147988"/>
            <a:ext cx="936000" cy="936000"/>
          </a:xfrm>
          <a:prstGeom prst="rect">
            <a:avLst/>
          </a:prstGeom>
        </p:spPr>
      </p:pic>
      <p:sp>
        <p:nvSpPr>
          <p:cNvPr id="52" name="Tekstvak 51"/>
          <p:cNvSpPr txBox="1"/>
          <p:nvPr/>
        </p:nvSpPr>
        <p:spPr>
          <a:xfrm>
            <a:off x="7999618" y="264381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plaatjes</a:t>
            </a:r>
          </a:p>
        </p:txBody>
      </p:sp>
      <p:pic>
        <p:nvPicPr>
          <p:cNvPr id="53" name="Afbeelding 52" descr="Afbeeldingsresultaat voor html ico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717" y="5361609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Afbeelding 53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921" y="4183871"/>
            <a:ext cx="720000" cy="720000"/>
          </a:xfrm>
          <a:prstGeom prst="rect">
            <a:avLst/>
          </a:prstGeom>
        </p:spPr>
      </p:pic>
      <p:sp>
        <p:nvSpPr>
          <p:cNvPr id="55" name="Tekstvak 54"/>
          <p:cNvSpPr txBox="1"/>
          <p:nvPr/>
        </p:nvSpPr>
        <p:spPr>
          <a:xfrm>
            <a:off x="3647256" y="6073477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mykonos.html</a:t>
            </a:r>
          </a:p>
        </p:txBody>
      </p:sp>
      <p:sp>
        <p:nvSpPr>
          <p:cNvPr id="56" name="Tekstvak 55"/>
          <p:cNvSpPr txBox="1"/>
          <p:nvPr/>
        </p:nvSpPr>
        <p:spPr>
          <a:xfrm>
            <a:off x="8836966" y="4880271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mykonos.jpg</a:t>
            </a:r>
          </a:p>
        </p:txBody>
      </p:sp>
      <p:pic>
        <p:nvPicPr>
          <p:cNvPr id="60" name="Afbeelding 59" descr="Afbeeldingsresultaat voor html ico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284" y="3084894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Afbeelding 60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523" y="5283318"/>
            <a:ext cx="720000" cy="720000"/>
          </a:xfrm>
          <a:prstGeom prst="rect">
            <a:avLst/>
          </a:prstGeom>
        </p:spPr>
      </p:pic>
      <p:sp>
        <p:nvSpPr>
          <p:cNvPr id="62" name="Tekstvak 61"/>
          <p:cNvSpPr txBox="1"/>
          <p:nvPr/>
        </p:nvSpPr>
        <p:spPr>
          <a:xfrm>
            <a:off x="5015823" y="3796762"/>
            <a:ext cx="168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santorini.html</a:t>
            </a:r>
          </a:p>
        </p:txBody>
      </p:sp>
      <p:sp>
        <p:nvSpPr>
          <p:cNvPr id="63" name="Tekstvak 62"/>
          <p:cNvSpPr txBox="1"/>
          <p:nvPr/>
        </p:nvSpPr>
        <p:spPr>
          <a:xfrm>
            <a:off x="8801549" y="600998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santorini.jpg</a:t>
            </a:r>
          </a:p>
        </p:txBody>
      </p:sp>
      <p:pic>
        <p:nvPicPr>
          <p:cNvPr id="67" name="Afbeelding 66" descr="Afbeeldingsresultaat voor html ico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682" y="4197554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Afbeelding 67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982" y="3063047"/>
            <a:ext cx="720000" cy="720000"/>
          </a:xfrm>
          <a:prstGeom prst="rect">
            <a:avLst/>
          </a:prstGeom>
        </p:spPr>
      </p:pic>
      <p:sp>
        <p:nvSpPr>
          <p:cNvPr id="69" name="Tekstvak 68"/>
          <p:cNvSpPr txBox="1"/>
          <p:nvPr/>
        </p:nvSpPr>
        <p:spPr>
          <a:xfrm>
            <a:off x="5012221" y="4909422"/>
            <a:ext cx="168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spetses.html</a:t>
            </a:r>
          </a:p>
        </p:txBody>
      </p:sp>
      <p:sp>
        <p:nvSpPr>
          <p:cNvPr id="70" name="Tekstvak 69"/>
          <p:cNvSpPr txBox="1"/>
          <p:nvPr/>
        </p:nvSpPr>
        <p:spPr>
          <a:xfrm>
            <a:off x="10444522" y="373610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spetses.jpg</a:t>
            </a:r>
          </a:p>
        </p:txBody>
      </p:sp>
      <p:pic>
        <p:nvPicPr>
          <p:cNvPr id="40" name="Afbeelding 39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08" y="5308083"/>
            <a:ext cx="720000" cy="720000"/>
          </a:xfrm>
          <a:prstGeom prst="rect">
            <a:avLst/>
          </a:prstGeom>
        </p:spPr>
      </p:pic>
      <p:sp>
        <p:nvSpPr>
          <p:cNvPr id="42" name="Tekstvak 41"/>
          <p:cNvSpPr txBox="1"/>
          <p:nvPr/>
        </p:nvSpPr>
        <p:spPr>
          <a:xfrm>
            <a:off x="7069734" y="6034753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korfoe.jpg</a:t>
            </a:r>
          </a:p>
        </p:txBody>
      </p:sp>
      <p:pic>
        <p:nvPicPr>
          <p:cNvPr id="47" name="Afbeelding 46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523" y="3068260"/>
            <a:ext cx="720000" cy="720000"/>
          </a:xfrm>
          <a:prstGeom prst="rect">
            <a:avLst/>
          </a:prstGeom>
        </p:spPr>
      </p:pic>
      <p:sp>
        <p:nvSpPr>
          <p:cNvPr id="49" name="Tekstvak 48"/>
          <p:cNvSpPr txBox="1"/>
          <p:nvPr/>
        </p:nvSpPr>
        <p:spPr>
          <a:xfrm>
            <a:off x="8846449" y="3747991"/>
            <a:ext cx="159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kreta.jpg</a:t>
            </a:r>
          </a:p>
        </p:txBody>
      </p:sp>
      <p:pic>
        <p:nvPicPr>
          <p:cNvPr id="22" name="Afbeelding 21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03" y="3136369"/>
            <a:ext cx="720000" cy="720000"/>
          </a:xfrm>
          <a:prstGeom prst="rect">
            <a:avLst/>
          </a:prstGeom>
        </p:spPr>
      </p:pic>
      <p:pic>
        <p:nvPicPr>
          <p:cNvPr id="25" name="Afbeelding 24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03" y="4218290"/>
            <a:ext cx="720000" cy="720000"/>
          </a:xfrm>
          <a:prstGeom prst="rect">
            <a:avLst/>
          </a:prstGeom>
        </p:spPr>
      </p:pic>
      <p:sp>
        <p:nvSpPr>
          <p:cNvPr id="31" name="Tekstvak 30"/>
          <p:cNvSpPr txBox="1"/>
          <p:nvPr/>
        </p:nvSpPr>
        <p:spPr>
          <a:xfrm>
            <a:off x="6905596" y="3759791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achtergrond.jpg</a:t>
            </a:r>
          </a:p>
        </p:txBody>
      </p:sp>
      <p:sp>
        <p:nvSpPr>
          <p:cNvPr id="32" name="Tekstvak 31"/>
          <p:cNvSpPr txBox="1"/>
          <p:nvPr/>
        </p:nvSpPr>
        <p:spPr>
          <a:xfrm>
            <a:off x="6875113" y="4886370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griekenland.jpg</a:t>
            </a:r>
          </a:p>
        </p:txBody>
      </p:sp>
      <p:sp>
        <p:nvSpPr>
          <p:cNvPr id="71" name="Afgeronde rechthoek 70"/>
          <p:cNvSpPr/>
          <p:nvPr/>
        </p:nvSpPr>
        <p:spPr>
          <a:xfrm>
            <a:off x="1613876" y="4263712"/>
            <a:ext cx="1795691" cy="2207527"/>
          </a:xfrm>
          <a:prstGeom prst="roundRect">
            <a:avLst>
              <a:gd name="adj" fmla="val 14912"/>
            </a:avLst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2" name="Afbeelding 71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82" y="3713199"/>
            <a:ext cx="936000" cy="936000"/>
          </a:xfrm>
          <a:prstGeom prst="rect">
            <a:avLst/>
          </a:prstGeom>
        </p:spPr>
      </p:pic>
      <p:sp>
        <p:nvSpPr>
          <p:cNvPr id="73" name="Tekstvak 72"/>
          <p:cNvSpPr txBox="1"/>
          <p:nvPr/>
        </p:nvSpPr>
        <p:spPr>
          <a:xfrm>
            <a:off x="2058456" y="4482633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opmaak</a:t>
            </a:r>
          </a:p>
        </p:txBody>
      </p:sp>
      <p:pic>
        <p:nvPicPr>
          <p:cNvPr id="21" name="Afbeelding 20" descr="Afbeeldingsresultaat voor css adobe icon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459" y="5034718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kstvak 29"/>
          <p:cNvSpPr txBox="1"/>
          <p:nvPr/>
        </p:nvSpPr>
        <p:spPr>
          <a:xfrm>
            <a:off x="1879699" y="5692647"/>
            <a:ext cx="140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opmaak.css</a:t>
            </a:r>
          </a:p>
        </p:txBody>
      </p:sp>
      <p:sp>
        <p:nvSpPr>
          <p:cNvPr id="57" name="Gelijkbenige driehoek 5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Gelijkbenige driehoek 5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08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1.1 Kwebbelen in </a:t>
            </a:r>
            <a:r>
              <a:rPr lang="nl-BE" dirty="0" err="1" smtClean="0">
                <a:solidFill>
                  <a:schemeClr val="bg1"/>
                </a:solidFill>
              </a:rPr>
              <a:t>webtaal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8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18" name="Tekstvak 17"/>
          <p:cNvSpPr txBox="1"/>
          <p:nvPr/>
        </p:nvSpPr>
        <p:spPr>
          <a:xfrm>
            <a:off x="1463039" y="1572225"/>
            <a:ext cx="10025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Hyperlinks vormen de ruggengraat van het wereldwijde web.</a:t>
            </a:r>
          </a:p>
        </p:txBody>
      </p:sp>
      <p:pic>
        <p:nvPicPr>
          <p:cNvPr id="25" name="Picture 2" descr="http://4206e9.medialib.glogster.com/media/a1a8a733d3f27124486c0cb431b2a806a9bccb608bf6464cdf7d9fb780dc6289/hyperlink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615" y="2471220"/>
            <a:ext cx="4769303" cy="368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elijkbenige driehoek 1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Gelijkbenige driehoek 15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76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1.4 Alles netjes in mappen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19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7" name="Afbeelding 3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3" name="Afgeronde rechthoek 2"/>
          <p:cNvSpPr/>
          <p:nvPr/>
        </p:nvSpPr>
        <p:spPr>
          <a:xfrm>
            <a:off x="1478257" y="1675827"/>
            <a:ext cx="10578707" cy="4920916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" name="Afbeelding 19" descr="Afbeeldingsresultaat voor html icon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064" y="2458976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Afgeronde rechthoek 49"/>
          <p:cNvSpPr/>
          <p:nvPr/>
        </p:nvSpPr>
        <p:spPr>
          <a:xfrm>
            <a:off x="6835833" y="2664086"/>
            <a:ext cx="5087461" cy="3799359"/>
          </a:xfrm>
          <a:prstGeom prst="roundRect">
            <a:avLst>
              <a:gd name="adj" fmla="val 5344"/>
            </a:avLst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1" name="Afbeelding 50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07" y="2147988"/>
            <a:ext cx="936000" cy="936000"/>
          </a:xfrm>
          <a:prstGeom prst="rect">
            <a:avLst/>
          </a:prstGeom>
        </p:spPr>
      </p:pic>
      <p:sp>
        <p:nvSpPr>
          <p:cNvPr id="52" name="Tekstvak 51"/>
          <p:cNvSpPr txBox="1"/>
          <p:nvPr/>
        </p:nvSpPr>
        <p:spPr>
          <a:xfrm>
            <a:off x="7999618" y="264381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plaatjes</a:t>
            </a:r>
          </a:p>
        </p:txBody>
      </p:sp>
      <p:pic>
        <p:nvPicPr>
          <p:cNvPr id="54" name="Afbeelding 53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921" y="4183871"/>
            <a:ext cx="720000" cy="720000"/>
          </a:xfrm>
          <a:prstGeom prst="rect">
            <a:avLst/>
          </a:prstGeom>
        </p:spPr>
      </p:pic>
      <p:sp>
        <p:nvSpPr>
          <p:cNvPr id="56" name="Tekstvak 55"/>
          <p:cNvSpPr txBox="1"/>
          <p:nvPr/>
        </p:nvSpPr>
        <p:spPr>
          <a:xfrm>
            <a:off x="8836966" y="4880271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mykonos.jpg</a:t>
            </a:r>
          </a:p>
        </p:txBody>
      </p:sp>
      <p:pic>
        <p:nvPicPr>
          <p:cNvPr id="61" name="Afbeelding 60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523" y="5283318"/>
            <a:ext cx="720000" cy="720000"/>
          </a:xfrm>
          <a:prstGeom prst="rect">
            <a:avLst/>
          </a:prstGeom>
        </p:spPr>
      </p:pic>
      <p:sp>
        <p:nvSpPr>
          <p:cNvPr id="63" name="Tekstvak 62"/>
          <p:cNvSpPr txBox="1"/>
          <p:nvPr/>
        </p:nvSpPr>
        <p:spPr>
          <a:xfrm>
            <a:off x="8801549" y="600998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santorini.jpg</a:t>
            </a:r>
          </a:p>
        </p:txBody>
      </p:sp>
      <p:pic>
        <p:nvPicPr>
          <p:cNvPr id="68" name="Afbeelding 67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982" y="3063047"/>
            <a:ext cx="720000" cy="720000"/>
          </a:xfrm>
          <a:prstGeom prst="rect">
            <a:avLst/>
          </a:prstGeom>
        </p:spPr>
      </p:pic>
      <p:sp>
        <p:nvSpPr>
          <p:cNvPr id="70" name="Tekstvak 69"/>
          <p:cNvSpPr txBox="1"/>
          <p:nvPr/>
        </p:nvSpPr>
        <p:spPr>
          <a:xfrm>
            <a:off x="10444522" y="373610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spetses.jpg</a:t>
            </a:r>
          </a:p>
        </p:txBody>
      </p:sp>
      <p:pic>
        <p:nvPicPr>
          <p:cNvPr id="40" name="Afbeelding 39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08" y="5308083"/>
            <a:ext cx="720000" cy="720000"/>
          </a:xfrm>
          <a:prstGeom prst="rect">
            <a:avLst/>
          </a:prstGeom>
        </p:spPr>
      </p:pic>
      <p:sp>
        <p:nvSpPr>
          <p:cNvPr id="42" name="Tekstvak 41"/>
          <p:cNvSpPr txBox="1"/>
          <p:nvPr/>
        </p:nvSpPr>
        <p:spPr>
          <a:xfrm>
            <a:off x="7069734" y="6034753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korfoe.jpg</a:t>
            </a:r>
          </a:p>
        </p:txBody>
      </p:sp>
      <p:pic>
        <p:nvPicPr>
          <p:cNvPr id="47" name="Afbeelding 46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523" y="3068260"/>
            <a:ext cx="720000" cy="720000"/>
          </a:xfrm>
          <a:prstGeom prst="rect">
            <a:avLst/>
          </a:prstGeom>
        </p:spPr>
      </p:pic>
      <p:sp>
        <p:nvSpPr>
          <p:cNvPr id="49" name="Tekstvak 48"/>
          <p:cNvSpPr txBox="1"/>
          <p:nvPr/>
        </p:nvSpPr>
        <p:spPr>
          <a:xfrm>
            <a:off x="8846449" y="3747991"/>
            <a:ext cx="159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kreta.jpg</a:t>
            </a:r>
          </a:p>
        </p:txBody>
      </p:sp>
      <p:pic>
        <p:nvPicPr>
          <p:cNvPr id="22" name="Afbeelding 21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03" y="3136369"/>
            <a:ext cx="720000" cy="720000"/>
          </a:xfrm>
          <a:prstGeom prst="rect">
            <a:avLst/>
          </a:prstGeom>
        </p:spPr>
      </p:pic>
      <p:pic>
        <p:nvPicPr>
          <p:cNvPr id="25" name="Afbeelding 24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03" y="4218290"/>
            <a:ext cx="720000" cy="720000"/>
          </a:xfrm>
          <a:prstGeom prst="rect">
            <a:avLst/>
          </a:prstGeom>
        </p:spPr>
      </p:pic>
      <p:sp>
        <p:nvSpPr>
          <p:cNvPr id="31" name="Tekstvak 30"/>
          <p:cNvSpPr txBox="1"/>
          <p:nvPr/>
        </p:nvSpPr>
        <p:spPr>
          <a:xfrm>
            <a:off x="6905596" y="3759791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achtergrond.jpg</a:t>
            </a:r>
          </a:p>
        </p:txBody>
      </p:sp>
      <p:sp>
        <p:nvSpPr>
          <p:cNvPr id="32" name="Tekstvak 31"/>
          <p:cNvSpPr txBox="1"/>
          <p:nvPr/>
        </p:nvSpPr>
        <p:spPr>
          <a:xfrm>
            <a:off x="6875113" y="4886370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griekenland.jpg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1783645" y="3160900"/>
            <a:ext cx="140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index.html</a:t>
            </a:r>
          </a:p>
        </p:txBody>
      </p:sp>
      <p:sp>
        <p:nvSpPr>
          <p:cNvPr id="58" name="Rechthoek 57">
            <a:hlinkClick r:id="rId9" action="ppaction://hlinksldjump"/>
          </p:cNvPr>
          <p:cNvSpPr/>
          <p:nvPr/>
        </p:nvSpPr>
        <p:spPr>
          <a:xfrm rot="21081922">
            <a:off x="3094974" y="1532585"/>
            <a:ext cx="2954399" cy="106386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hoofdmap </a:t>
            </a:r>
            <a:br>
              <a:rPr lang="nl-BE" sz="2800" dirty="0" smtClean="0"/>
            </a:br>
            <a:r>
              <a:rPr lang="nl-BE" sz="2800" dirty="0" smtClean="0"/>
              <a:t>(root directory)</a:t>
            </a:r>
            <a:endParaRPr lang="nl-BE" sz="2800" dirty="0"/>
          </a:p>
        </p:txBody>
      </p:sp>
      <p:cxnSp>
        <p:nvCxnSpPr>
          <p:cNvPr id="59" name="Rechte verbindingslijn met pijl 58"/>
          <p:cNvCxnSpPr/>
          <p:nvPr/>
        </p:nvCxnSpPr>
        <p:spPr>
          <a:xfrm>
            <a:off x="4629558" y="2531192"/>
            <a:ext cx="135732" cy="7452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4" name="Afbeelding 63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710" y="1247637"/>
            <a:ext cx="936000" cy="936000"/>
          </a:xfrm>
          <a:prstGeom prst="rect">
            <a:avLst/>
          </a:prstGeom>
        </p:spPr>
      </p:pic>
      <p:sp>
        <p:nvSpPr>
          <p:cNvPr id="65" name="Tekstvak 64"/>
          <p:cNvSpPr txBox="1"/>
          <p:nvPr/>
        </p:nvSpPr>
        <p:spPr>
          <a:xfrm>
            <a:off x="8022072" y="1724311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vb01</a:t>
            </a:r>
          </a:p>
        </p:txBody>
      </p:sp>
      <p:sp>
        <p:nvSpPr>
          <p:cNvPr id="38" name="Gelijkbenige driehoek 3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" name="Gelijkbenige driehoek 38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981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1.4 Alles netjes in mappen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19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7" name="Afbeelding 3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3" name="Afgeronde rechthoek 2"/>
          <p:cNvSpPr/>
          <p:nvPr/>
        </p:nvSpPr>
        <p:spPr>
          <a:xfrm>
            <a:off x="1478257" y="1675827"/>
            <a:ext cx="10578707" cy="4920916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8" name="Afbeelding 1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710" y="1247637"/>
            <a:ext cx="936000" cy="936000"/>
          </a:xfrm>
          <a:prstGeom prst="rect">
            <a:avLst/>
          </a:prstGeom>
        </p:spPr>
      </p:pic>
      <p:pic>
        <p:nvPicPr>
          <p:cNvPr id="20" name="Afbeelding 19" descr="Afbeeldingsresultaat voor html ico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064" y="2458976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kstvak 32"/>
          <p:cNvSpPr txBox="1"/>
          <p:nvPr/>
        </p:nvSpPr>
        <p:spPr>
          <a:xfrm>
            <a:off x="8022072" y="1724311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vb01</a:t>
            </a:r>
          </a:p>
        </p:txBody>
      </p:sp>
      <p:sp>
        <p:nvSpPr>
          <p:cNvPr id="50" name="Afgeronde rechthoek 49"/>
          <p:cNvSpPr/>
          <p:nvPr/>
        </p:nvSpPr>
        <p:spPr>
          <a:xfrm>
            <a:off x="6835833" y="2664086"/>
            <a:ext cx="5087461" cy="3799359"/>
          </a:xfrm>
          <a:prstGeom prst="roundRect">
            <a:avLst>
              <a:gd name="adj" fmla="val 5344"/>
            </a:avLst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1" name="Afbeelding 5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07" y="2147988"/>
            <a:ext cx="936000" cy="936000"/>
          </a:xfrm>
          <a:prstGeom prst="rect">
            <a:avLst/>
          </a:prstGeom>
        </p:spPr>
      </p:pic>
      <p:sp>
        <p:nvSpPr>
          <p:cNvPr id="52" name="Tekstvak 51"/>
          <p:cNvSpPr txBox="1"/>
          <p:nvPr/>
        </p:nvSpPr>
        <p:spPr>
          <a:xfrm>
            <a:off x="7999618" y="264381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plaatjes</a:t>
            </a:r>
          </a:p>
        </p:txBody>
      </p:sp>
      <p:pic>
        <p:nvPicPr>
          <p:cNvPr id="54" name="Afbeelding 53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921" y="4183871"/>
            <a:ext cx="720000" cy="720000"/>
          </a:xfrm>
          <a:prstGeom prst="rect">
            <a:avLst/>
          </a:prstGeom>
        </p:spPr>
      </p:pic>
      <p:sp>
        <p:nvSpPr>
          <p:cNvPr id="56" name="Tekstvak 55"/>
          <p:cNvSpPr txBox="1"/>
          <p:nvPr/>
        </p:nvSpPr>
        <p:spPr>
          <a:xfrm>
            <a:off x="8836966" y="4880271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mykonos.jpg</a:t>
            </a:r>
          </a:p>
        </p:txBody>
      </p:sp>
      <p:pic>
        <p:nvPicPr>
          <p:cNvPr id="61" name="Afbeelding 60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523" y="5283318"/>
            <a:ext cx="720000" cy="720000"/>
          </a:xfrm>
          <a:prstGeom prst="rect">
            <a:avLst/>
          </a:prstGeom>
        </p:spPr>
      </p:pic>
      <p:sp>
        <p:nvSpPr>
          <p:cNvPr id="63" name="Tekstvak 62"/>
          <p:cNvSpPr txBox="1"/>
          <p:nvPr/>
        </p:nvSpPr>
        <p:spPr>
          <a:xfrm>
            <a:off x="8801549" y="600998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santorini.jpg</a:t>
            </a:r>
          </a:p>
        </p:txBody>
      </p:sp>
      <p:pic>
        <p:nvPicPr>
          <p:cNvPr id="68" name="Afbeelding 67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982" y="3063047"/>
            <a:ext cx="720000" cy="720000"/>
          </a:xfrm>
          <a:prstGeom prst="rect">
            <a:avLst/>
          </a:prstGeom>
        </p:spPr>
      </p:pic>
      <p:sp>
        <p:nvSpPr>
          <p:cNvPr id="70" name="Tekstvak 69"/>
          <p:cNvSpPr txBox="1"/>
          <p:nvPr/>
        </p:nvSpPr>
        <p:spPr>
          <a:xfrm>
            <a:off x="10444522" y="373610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spetses.jpg</a:t>
            </a:r>
          </a:p>
        </p:txBody>
      </p:sp>
      <p:pic>
        <p:nvPicPr>
          <p:cNvPr id="40" name="Afbeelding 39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08" y="5308083"/>
            <a:ext cx="720000" cy="720000"/>
          </a:xfrm>
          <a:prstGeom prst="rect">
            <a:avLst/>
          </a:prstGeom>
        </p:spPr>
      </p:pic>
      <p:sp>
        <p:nvSpPr>
          <p:cNvPr id="42" name="Tekstvak 41"/>
          <p:cNvSpPr txBox="1"/>
          <p:nvPr/>
        </p:nvSpPr>
        <p:spPr>
          <a:xfrm>
            <a:off x="7069734" y="6034753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korfoe.jpg</a:t>
            </a:r>
          </a:p>
        </p:txBody>
      </p:sp>
      <p:pic>
        <p:nvPicPr>
          <p:cNvPr id="47" name="Afbeelding 46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523" y="3068260"/>
            <a:ext cx="720000" cy="720000"/>
          </a:xfrm>
          <a:prstGeom prst="rect">
            <a:avLst/>
          </a:prstGeom>
        </p:spPr>
      </p:pic>
      <p:sp>
        <p:nvSpPr>
          <p:cNvPr id="49" name="Tekstvak 48"/>
          <p:cNvSpPr txBox="1"/>
          <p:nvPr/>
        </p:nvSpPr>
        <p:spPr>
          <a:xfrm>
            <a:off x="8846449" y="3747991"/>
            <a:ext cx="159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kreta.jpg</a:t>
            </a:r>
          </a:p>
        </p:txBody>
      </p:sp>
      <p:pic>
        <p:nvPicPr>
          <p:cNvPr id="22" name="Afbeelding 21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03" y="3136369"/>
            <a:ext cx="720000" cy="720000"/>
          </a:xfrm>
          <a:prstGeom prst="rect">
            <a:avLst/>
          </a:prstGeom>
        </p:spPr>
      </p:pic>
      <p:pic>
        <p:nvPicPr>
          <p:cNvPr id="25" name="Afbeelding 24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03" y="4218290"/>
            <a:ext cx="720000" cy="720000"/>
          </a:xfrm>
          <a:prstGeom prst="rect">
            <a:avLst/>
          </a:prstGeom>
        </p:spPr>
      </p:pic>
      <p:sp>
        <p:nvSpPr>
          <p:cNvPr id="31" name="Tekstvak 30"/>
          <p:cNvSpPr txBox="1"/>
          <p:nvPr/>
        </p:nvSpPr>
        <p:spPr>
          <a:xfrm>
            <a:off x="6905596" y="3759791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achtergrond.jpg</a:t>
            </a:r>
          </a:p>
        </p:txBody>
      </p:sp>
      <p:sp>
        <p:nvSpPr>
          <p:cNvPr id="32" name="Tekstvak 31"/>
          <p:cNvSpPr txBox="1"/>
          <p:nvPr/>
        </p:nvSpPr>
        <p:spPr>
          <a:xfrm>
            <a:off x="6875113" y="4886370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griekenland.jpg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1783645" y="3160900"/>
            <a:ext cx="140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index.html</a:t>
            </a:r>
          </a:p>
        </p:txBody>
      </p:sp>
      <p:sp>
        <p:nvSpPr>
          <p:cNvPr id="12" name="Gekromde pijl-links 11"/>
          <p:cNvSpPr/>
          <p:nvPr/>
        </p:nvSpPr>
        <p:spPr>
          <a:xfrm rot="10800000">
            <a:off x="5979749" y="2436351"/>
            <a:ext cx="1118937" cy="1234273"/>
          </a:xfrm>
          <a:prstGeom prst="curvedLef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38" name="Rechthoek 37">
            <a:hlinkClick r:id="rId9" action="ppaction://hlinksldjump"/>
          </p:cNvPr>
          <p:cNvSpPr/>
          <p:nvPr/>
        </p:nvSpPr>
        <p:spPr>
          <a:xfrm>
            <a:off x="3832080" y="2768936"/>
            <a:ext cx="2080266" cy="65411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err="1" smtClean="0"/>
              <a:t>child</a:t>
            </a:r>
            <a:endParaRPr lang="nl-BE" sz="2800" dirty="0"/>
          </a:p>
        </p:txBody>
      </p:sp>
      <p:sp>
        <p:nvSpPr>
          <p:cNvPr id="39" name="Gelijkbenige driehoek 38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1" name="Gelijkbenige driehoek 40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30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1.4 Alles netjes in mappen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19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7" name="Afbeelding 3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3" name="Afgeronde rechthoek 2"/>
          <p:cNvSpPr/>
          <p:nvPr/>
        </p:nvSpPr>
        <p:spPr>
          <a:xfrm>
            <a:off x="1478257" y="1675827"/>
            <a:ext cx="10578707" cy="4920916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8" name="Afbeelding 1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710" y="1247637"/>
            <a:ext cx="936000" cy="936000"/>
          </a:xfrm>
          <a:prstGeom prst="rect">
            <a:avLst/>
          </a:prstGeom>
        </p:spPr>
      </p:pic>
      <p:pic>
        <p:nvPicPr>
          <p:cNvPr id="20" name="Afbeelding 19" descr="Afbeeldingsresultaat voor html ico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064" y="2458976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kstvak 32"/>
          <p:cNvSpPr txBox="1"/>
          <p:nvPr/>
        </p:nvSpPr>
        <p:spPr>
          <a:xfrm>
            <a:off x="8022072" y="1724311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vb01</a:t>
            </a:r>
          </a:p>
        </p:txBody>
      </p:sp>
      <p:sp>
        <p:nvSpPr>
          <p:cNvPr id="50" name="Afgeronde rechthoek 49"/>
          <p:cNvSpPr/>
          <p:nvPr/>
        </p:nvSpPr>
        <p:spPr>
          <a:xfrm>
            <a:off x="6835833" y="2664086"/>
            <a:ext cx="5087461" cy="3799359"/>
          </a:xfrm>
          <a:prstGeom prst="roundRect">
            <a:avLst>
              <a:gd name="adj" fmla="val 5344"/>
            </a:avLst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1" name="Afbeelding 5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07" y="2147988"/>
            <a:ext cx="936000" cy="936000"/>
          </a:xfrm>
          <a:prstGeom prst="rect">
            <a:avLst/>
          </a:prstGeom>
        </p:spPr>
      </p:pic>
      <p:sp>
        <p:nvSpPr>
          <p:cNvPr id="52" name="Tekstvak 51"/>
          <p:cNvSpPr txBox="1"/>
          <p:nvPr/>
        </p:nvSpPr>
        <p:spPr>
          <a:xfrm>
            <a:off x="7999618" y="264381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plaatjes</a:t>
            </a:r>
          </a:p>
        </p:txBody>
      </p:sp>
      <p:pic>
        <p:nvPicPr>
          <p:cNvPr id="54" name="Afbeelding 53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921" y="4183871"/>
            <a:ext cx="720000" cy="720000"/>
          </a:xfrm>
          <a:prstGeom prst="rect">
            <a:avLst/>
          </a:prstGeom>
        </p:spPr>
      </p:pic>
      <p:sp>
        <p:nvSpPr>
          <p:cNvPr id="56" name="Tekstvak 55"/>
          <p:cNvSpPr txBox="1"/>
          <p:nvPr/>
        </p:nvSpPr>
        <p:spPr>
          <a:xfrm>
            <a:off x="8836966" y="4880271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mykonos.jpg</a:t>
            </a:r>
          </a:p>
        </p:txBody>
      </p:sp>
      <p:pic>
        <p:nvPicPr>
          <p:cNvPr id="61" name="Afbeelding 60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523" y="5283318"/>
            <a:ext cx="720000" cy="720000"/>
          </a:xfrm>
          <a:prstGeom prst="rect">
            <a:avLst/>
          </a:prstGeom>
        </p:spPr>
      </p:pic>
      <p:sp>
        <p:nvSpPr>
          <p:cNvPr id="63" name="Tekstvak 62"/>
          <p:cNvSpPr txBox="1"/>
          <p:nvPr/>
        </p:nvSpPr>
        <p:spPr>
          <a:xfrm>
            <a:off x="8801549" y="600998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santorini.jpg</a:t>
            </a:r>
          </a:p>
        </p:txBody>
      </p:sp>
      <p:pic>
        <p:nvPicPr>
          <p:cNvPr id="68" name="Afbeelding 67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982" y="3063047"/>
            <a:ext cx="720000" cy="720000"/>
          </a:xfrm>
          <a:prstGeom prst="rect">
            <a:avLst/>
          </a:prstGeom>
        </p:spPr>
      </p:pic>
      <p:sp>
        <p:nvSpPr>
          <p:cNvPr id="70" name="Tekstvak 69"/>
          <p:cNvSpPr txBox="1"/>
          <p:nvPr/>
        </p:nvSpPr>
        <p:spPr>
          <a:xfrm>
            <a:off x="10444522" y="373610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spetses.jpg</a:t>
            </a:r>
          </a:p>
        </p:txBody>
      </p:sp>
      <p:pic>
        <p:nvPicPr>
          <p:cNvPr id="40" name="Afbeelding 39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08" y="5308083"/>
            <a:ext cx="720000" cy="720000"/>
          </a:xfrm>
          <a:prstGeom prst="rect">
            <a:avLst/>
          </a:prstGeom>
        </p:spPr>
      </p:pic>
      <p:sp>
        <p:nvSpPr>
          <p:cNvPr id="42" name="Tekstvak 41"/>
          <p:cNvSpPr txBox="1"/>
          <p:nvPr/>
        </p:nvSpPr>
        <p:spPr>
          <a:xfrm>
            <a:off x="7069734" y="6034753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korfoe.jpg</a:t>
            </a:r>
          </a:p>
        </p:txBody>
      </p:sp>
      <p:pic>
        <p:nvPicPr>
          <p:cNvPr id="47" name="Afbeelding 46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523" y="3068260"/>
            <a:ext cx="720000" cy="720000"/>
          </a:xfrm>
          <a:prstGeom prst="rect">
            <a:avLst/>
          </a:prstGeom>
        </p:spPr>
      </p:pic>
      <p:sp>
        <p:nvSpPr>
          <p:cNvPr id="49" name="Tekstvak 48"/>
          <p:cNvSpPr txBox="1"/>
          <p:nvPr/>
        </p:nvSpPr>
        <p:spPr>
          <a:xfrm>
            <a:off x="8846449" y="3747991"/>
            <a:ext cx="159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kreta.jpg</a:t>
            </a:r>
          </a:p>
        </p:txBody>
      </p:sp>
      <p:pic>
        <p:nvPicPr>
          <p:cNvPr id="22" name="Afbeelding 21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03" y="3136369"/>
            <a:ext cx="720000" cy="720000"/>
          </a:xfrm>
          <a:prstGeom prst="rect">
            <a:avLst/>
          </a:prstGeom>
        </p:spPr>
      </p:pic>
      <p:pic>
        <p:nvPicPr>
          <p:cNvPr id="25" name="Afbeelding 24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03" y="4218290"/>
            <a:ext cx="720000" cy="720000"/>
          </a:xfrm>
          <a:prstGeom prst="rect">
            <a:avLst/>
          </a:prstGeom>
        </p:spPr>
      </p:pic>
      <p:sp>
        <p:nvSpPr>
          <p:cNvPr id="31" name="Tekstvak 30"/>
          <p:cNvSpPr txBox="1"/>
          <p:nvPr/>
        </p:nvSpPr>
        <p:spPr>
          <a:xfrm>
            <a:off x="6905596" y="3759791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achtergrond.jpg</a:t>
            </a:r>
          </a:p>
        </p:txBody>
      </p:sp>
      <p:sp>
        <p:nvSpPr>
          <p:cNvPr id="32" name="Tekstvak 31"/>
          <p:cNvSpPr txBox="1"/>
          <p:nvPr/>
        </p:nvSpPr>
        <p:spPr>
          <a:xfrm>
            <a:off x="6875113" y="4886370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griekenland.jpg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1783645" y="3160900"/>
            <a:ext cx="140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index.html</a:t>
            </a:r>
          </a:p>
        </p:txBody>
      </p:sp>
      <p:sp>
        <p:nvSpPr>
          <p:cNvPr id="12" name="Gekromde pijl-links 11"/>
          <p:cNvSpPr/>
          <p:nvPr/>
        </p:nvSpPr>
        <p:spPr>
          <a:xfrm rot="10800000">
            <a:off x="5983759" y="1675826"/>
            <a:ext cx="1118937" cy="2019287"/>
          </a:xfrm>
          <a:prstGeom prst="curvedLef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38" name="Rechthoek 37">
            <a:hlinkClick r:id="rId9" action="ppaction://hlinksldjump"/>
          </p:cNvPr>
          <p:cNvSpPr/>
          <p:nvPr/>
        </p:nvSpPr>
        <p:spPr>
          <a:xfrm>
            <a:off x="3713008" y="2390412"/>
            <a:ext cx="2222569" cy="65411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err="1" smtClean="0"/>
              <a:t>grandchild</a:t>
            </a:r>
            <a:endParaRPr lang="nl-BE" sz="2800" dirty="0"/>
          </a:p>
        </p:txBody>
      </p:sp>
      <p:sp>
        <p:nvSpPr>
          <p:cNvPr id="39" name="Gelijkbenige driehoek 38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1" name="Gelijkbenige driehoek 40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97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1.4 Alles netjes in mappen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19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7" name="Afbeelding 3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3" name="Afgeronde rechthoek 2"/>
          <p:cNvSpPr/>
          <p:nvPr/>
        </p:nvSpPr>
        <p:spPr>
          <a:xfrm>
            <a:off x="1478257" y="1675827"/>
            <a:ext cx="10578707" cy="4920916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8" name="Afbeelding 1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710" y="1247637"/>
            <a:ext cx="936000" cy="936000"/>
          </a:xfrm>
          <a:prstGeom prst="rect">
            <a:avLst/>
          </a:prstGeom>
        </p:spPr>
      </p:pic>
      <p:pic>
        <p:nvPicPr>
          <p:cNvPr id="20" name="Afbeelding 19" descr="Afbeeldingsresultaat voor html ico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064" y="2458976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kstvak 32"/>
          <p:cNvSpPr txBox="1"/>
          <p:nvPr/>
        </p:nvSpPr>
        <p:spPr>
          <a:xfrm>
            <a:off x="8022072" y="1724311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vb01</a:t>
            </a:r>
          </a:p>
        </p:txBody>
      </p:sp>
      <p:sp>
        <p:nvSpPr>
          <p:cNvPr id="50" name="Afgeronde rechthoek 49"/>
          <p:cNvSpPr/>
          <p:nvPr/>
        </p:nvSpPr>
        <p:spPr>
          <a:xfrm>
            <a:off x="6835833" y="2664086"/>
            <a:ext cx="5087461" cy="3799359"/>
          </a:xfrm>
          <a:prstGeom prst="roundRect">
            <a:avLst>
              <a:gd name="adj" fmla="val 5344"/>
            </a:avLst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1" name="Afbeelding 5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07" y="2147988"/>
            <a:ext cx="936000" cy="936000"/>
          </a:xfrm>
          <a:prstGeom prst="rect">
            <a:avLst/>
          </a:prstGeom>
        </p:spPr>
      </p:pic>
      <p:sp>
        <p:nvSpPr>
          <p:cNvPr id="52" name="Tekstvak 51"/>
          <p:cNvSpPr txBox="1"/>
          <p:nvPr/>
        </p:nvSpPr>
        <p:spPr>
          <a:xfrm>
            <a:off x="7999618" y="264381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plaatjes</a:t>
            </a:r>
          </a:p>
        </p:txBody>
      </p:sp>
      <p:pic>
        <p:nvPicPr>
          <p:cNvPr id="54" name="Afbeelding 53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921" y="4183871"/>
            <a:ext cx="720000" cy="720000"/>
          </a:xfrm>
          <a:prstGeom prst="rect">
            <a:avLst/>
          </a:prstGeom>
        </p:spPr>
      </p:pic>
      <p:sp>
        <p:nvSpPr>
          <p:cNvPr id="56" name="Tekstvak 55"/>
          <p:cNvSpPr txBox="1"/>
          <p:nvPr/>
        </p:nvSpPr>
        <p:spPr>
          <a:xfrm>
            <a:off x="8836966" y="4880271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mykonos.jpg</a:t>
            </a:r>
          </a:p>
        </p:txBody>
      </p:sp>
      <p:pic>
        <p:nvPicPr>
          <p:cNvPr id="61" name="Afbeelding 60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523" y="5283318"/>
            <a:ext cx="720000" cy="720000"/>
          </a:xfrm>
          <a:prstGeom prst="rect">
            <a:avLst/>
          </a:prstGeom>
        </p:spPr>
      </p:pic>
      <p:sp>
        <p:nvSpPr>
          <p:cNvPr id="63" name="Tekstvak 62"/>
          <p:cNvSpPr txBox="1"/>
          <p:nvPr/>
        </p:nvSpPr>
        <p:spPr>
          <a:xfrm>
            <a:off x="8801549" y="600998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santorini.jpg</a:t>
            </a:r>
          </a:p>
        </p:txBody>
      </p:sp>
      <p:pic>
        <p:nvPicPr>
          <p:cNvPr id="68" name="Afbeelding 67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982" y="3063047"/>
            <a:ext cx="720000" cy="720000"/>
          </a:xfrm>
          <a:prstGeom prst="rect">
            <a:avLst/>
          </a:prstGeom>
        </p:spPr>
      </p:pic>
      <p:sp>
        <p:nvSpPr>
          <p:cNvPr id="70" name="Tekstvak 69"/>
          <p:cNvSpPr txBox="1"/>
          <p:nvPr/>
        </p:nvSpPr>
        <p:spPr>
          <a:xfrm>
            <a:off x="10444522" y="373610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spetses.jpg</a:t>
            </a:r>
          </a:p>
        </p:txBody>
      </p:sp>
      <p:pic>
        <p:nvPicPr>
          <p:cNvPr id="40" name="Afbeelding 39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08" y="5308083"/>
            <a:ext cx="720000" cy="720000"/>
          </a:xfrm>
          <a:prstGeom prst="rect">
            <a:avLst/>
          </a:prstGeom>
        </p:spPr>
      </p:pic>
      <p:sp>
        <p:nvSpPr>
          <p:cNvPr id="42" name="Tekstvak 41"/>
          <p:cNvSpPr txBox="1"/>
          <p:nvPr/>
        </p:nvSpPr>
        <p:spPr>
          <a:xfrm>
            <a:off x="7069734" y="6034753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korfoe.jpg</a:t>
            </a:r>
          </a:p>
        </p:txBody>
      </p:sp>
      <p:pic>
        <p:nvPicPr>
          <p:cNvPr id="47" name="Afbeelding 46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523" y="3068260"/>
            <a:ext cx="720000" cy="720000"/>
          </a:xfrm>
          <a:prstGeom prst="rect">
            <a:avLst/>
          </a:prstGeom>
        </p:spPr>
      </p:pic>
      <p:sp>
        <p:nvSpPr>
          <p:cNvPr id="49" name="Tekstvak 48"/>
          <p:cNvSpPr txBox="1"/>
          <p:nvPr/>
        </p:nvSpPr>
        <p:spPr>
          <a:xfrm>
            <a:off x="8846449" y="3747991"/>
            <a:ext cx="159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kreta.jpg</a:t>
            </a:r>
          </a:p>
        </p:txBody>
      </p:sp>
      <p:pic>
        <p:nvPicPr>
          <p:cNvPr id="22" name="Afbeelding 21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03" y="3136369"/>
            <a:ext cx="720000" cy="720000"/>
          </a:xfrm>
          <a:prstGeom prst="rect">
            <a:avLst/>
          </a:prstGeom>
        </p:spPr>
      </p:pic>
      <p:pic>
        <p:nvPicPr>
          <p:cNvPr id="25" name="Afbeelding 24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03" y="4218290"/>
            <a:ext cx="720000" cy="720000"/>
          </a:xfrm>
          <a:prstGeom prst="rect">
            <a:avLst/>
          </a:prstGeom>
        </p:spPr>
      </p:pic>
      <p:sp>
        <p:nvSpPr>
          <p:cNvPr id="31" name="Tekstvak 30"/>
          <p:cNvSpPr txBox="1"/>
          <p:nvPr/>
        </p:nvSpPr>
        <p:spPr>
          <a:xfrm>
            <a:off x="6905596" y="3759791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achtergrond.jpg</a:t>
            </a:r>
          </a:p>
        </p:txBody>
      </p:sp>
      <p:sp>
        <p:nvSpPr>
          <p:cNvPr id="32" name="Tekstvak 31"/>
          <p:cNvSpPr txBox="1"/>
          <p:nvPr/>
        </p:nvSpPr>
        <p:spPr>
          <a:xfrm>
            <a:off x="6875113" y="4886370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griekenland.jpg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1783645" y="3160900"/>
            <a:ext cx="140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index.html</a:t>
            </a:r>
          </a:p>
        </p:txBody>
      </p:sp>
      <p:sp>
        <p:nvSpPr>
          <p:cNvPr id="12" name="Gekromde pijl-links 11"/>
          <p:cNvSpPr/>
          <p:nvPr/>
        </p:nvSpPr>
        <p:spPr>
          <a:xfrm rot="10800000" flipV="1">
            <a:off x="5991968" y="1742757"/>
            <a:ext cx="1118937" cy="2152438"/>
          </a:xfrm>
          <a:prstGeom prst="curvedLef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39" name="Rechthoek 38">
            <a:hlinkClick r:id="rId9" action="ppaction://hlinksldjump"/>
          </p:cNvPr>
          <p:cNvSpPr/>
          <p:nvPr/>
        </p:nvSpPr>
        <p:spPr>
          <a:xfrm>
            <a:off x="3713008" y="2390412"/>
            <a:ext cx="2222569" cy="65411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err="1" smtClean="0"/>
              <a:t>grandparent</a:t>
            </a:r>
            <a:endParaRPr lang="nl-BE" sz="2800" dirty="0"/>
          </a:p>
        </p:txBody>
      </p:sp>
      <p:sp>
        <p:nvSpPr>
          <p:cNvPr id="38" name="Gelijkbenige driehoek 3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1" name="Gelijkbenige driehoek 40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5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1.4 Alles netjes in mappen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19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7" name="Afbeelding 3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3" name="Afgeronde rechthoek 2"/>
          <p:cNvSpPr/>
          <p:nvPr/>
        </p:nvSpPr>
        <p:spPr>
          <a:xfrm>
            <a:off x="1478257" y="1675827"/>
            <a:ext cx="10578707" cy="4920916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8" name="Afbeelding 1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710" y="1247637"/>
            <a:ext cx="936000" cy="936000"/>
          </a:xfrm>
          <a:prstGeom prst="rect">
            <a:avLst/>
          </a:prstGeom>
        </p:spPr>
      </p:pic>
      <p:pic>
        <p:nvPicPr>
          <p:cNvPr id="20" name="Afbeelding 19" descr="Afbeeldingsresultaat voor html ico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064" y="2458976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kstvak 32"/>
          <p:cNvSpPr txBox="1"/>
          <p:nvPr/>
        </p:nvSpPr>
        <p:spPr>
          <a:xfrm>
            <a:off x="8022072" y="1724311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vb01</a:t>
            </a:r>
          </a:p>
        </p:txBody>
      </p:sp>
      <p:sp>
        <p:nvSpPr>
          <p:cNvPr id="50" name="Afgeronde rechthoek 49"/>
          <p:cNvSpPr/>
          <p:nvPr/>
        </p:nvSpPr>
        <p:spPr>
          <a:xfrm>
            <a:off x="6835833" y="2664086"/>
            <a:ext cx="5087461" cy="3799359"/>
          </a:xfrm>
          <a:prstGeom prst="roundRect">
            <a:avLst>
              <a:gd name="adj" fmla="val 5344"/>
            </a:avLst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1" name="Afbeelding 5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07" y="2147988"/>
            <a:ext cx="936000" cy="936000"/>
          </a:xfrm>
          <a:prstGeom prst="rect">
            <a:avLst/>
          </a:prstGeom>
        </p:spPr>
      </p:pic>
      <p:sp>
        <p:nvSpPr>
          <p:cNvPr id="52" name="Tekstvak 51"/>
          <p:cNvSpPr txBox="1"/>
          <p:nvPr/>
        </p:nvSpPr>
        <p:spPr>
          <a:xfrm>
            <a:off x="7999618" y="264381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plaatjes</a:t>
            </a:r>
          </a:p>
        </p:txBody>
      </p:sp>
      <p:pic>
        <p:nvPicPr>
          <p:cNvPr id="54" name="Afbeelding 53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921" y="4183871"/>
            <a:ext cx="720000" cy="720000"/>
          </a:xfrm>
          <a:prstGeom prst="rect">
            <a:avLst/>
          </a:prstGeom>
        </p:spPr>
      </p:pic>
      <p:sp>
        <p:nvSpPr>
          <p:cNvPr id="56" name="Tekstvak 55"/>
          <p:cNvSpPr txBox="1"/>
          <p:nvPr/>
        </p:nvSpPr>
        <p:spPr>
          <a:xfrm>
            <a:off x="8836966" y="4880271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mykonos.jpg</a:t>
            </a:r>
          </a:p>
        </p:txBody>
      </p:sp>
      <p:pic>
        <p:nvPicPr>
          <p:cNvPr id="61" name="Afbeelding 60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523" y="5283318"/>
            <a:ext cx="720000" cy="720000"/>
          </a:xfrm>
          <a:prstGeom prst="rect">
            <a:avLst/>
          </a:prstGeom>
        </p:spPr>
      </p:pic>
      <p:sp>
        <p:nvSpPr>
          <p:cNvPr id="63" name="Tekstvak 62"/>
          <p:cNvSpPr txBox="1"/>
          <p:nvPr/>
        </p:nvSpPr>
        <p:spPr>
          <a:xfrm>
            <a:off x="8801549" y="600998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santorini.jpg</a:t>
            </a:r>
          </a:p>
        </p:txBody>
      </p:sp>
      <p:pic>
        <p:nvPicPr>
          <p:cNvPr id="68" name="Afbeelding 67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982" y="3063047"/>
            <a:ext cx="720000" cy="720000"/>
          </a:xfrm>
          <a:prstGeom prst="rect">
            <a:avLst/>
          </a:prstGeom>
        </p:spPr>
      </p:pic>
      <p:sp>
        <p:nvSpPr>
          <p:cNvPr id="70" name="Tekstvak 69"/>
          <p:cNvSpPr txBox="1"/>
          <p:nvPr/>
        </p:nvSpPr>
        <p:spPr>
          <a:xfrm>
            <a:off x="10444522" y="373610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spetses.jpg</a:t>
            </a:r>
          </a:p>
        </p:txBody>
      </p:sp>
      <p:pic>
        <p:nvPicPr>
          <p:cNvPr id="40" name="Afbeelding 39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08" y="5308083"/>
            <a:ext cx="720000" cy="720000"/>
          </a:xfrm>
          <a:prstGeom prst="rect">
            <a:avLst/>
          </a:prstGeom>
        </p:spPr>
      </p:pic>
      <p:sp>
        <p:nvSpPr>
          <p:cNvPr id="42" name="Tekstvak 41"/>
          <p:cNvSpPr txBox="1"/>
          <p:nvPr/>
        </p:nvSpPr>
        <p:spPr>
          <a:xfrm>
            <a:off x="7069734" y="6034753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korfoe.jpg</a:t>
            </a:r>
          </a:p>
        </p:txBody>
      </p:sp>
      <p:pic>
        <p:nvPicPr>
          <p:cNvPr id="47" name="Afbeelding 46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523" y="3068260"/>
            <a:ext cx="720000" cy="720000"/>
          </a:xfrm>
          <a:prstGeom prst="rect">
            <a:avLst/>
          </a:prstGeom>
        </p:spPr>
      </p:pic>
      <p:sp>
        <p:nvSpPr>
          <p:cNvPr id="49" name="Tekstvak 48"/>
          <p:cNvSpPr txBox="1"/>
          <p:nvPr/>
        </p:nvSpPr>
        <p:spPr>
          <a:xfrm>
            <a:off x="8846449" y="3747991"/>
            <a:ext cx="159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kreta.jpg</a:t>
            </a:r>
          </a:p>
        </p:txBody>
      </p:sp>
      <p:pic>
        <p:nvPicPr>
          <p:cNvPr id="22" name="Afbeelding 21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03" y="3136369"/>
            <a:ext cx="720000" cy="720000"/>
          </a:xfrm>
          <a:prstGeom prst="rect">
            <a:avLst/>
          </a:prstGeom>
        </p:spPr>
      </p:pic>
      <p:pic>
        <p:nvPicPr>
          <p:cNvPr id="25" name="Afbeelding 24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03" y="4218290"/>
            <a:ext cx="720000" cy="720000"/>
          </a:xfrm>
          <a:prstGeom prst="rect">
            <a:avLst/>
          </a:prstGeom>
        </p:spPr>
      </p:pic>
      <p:sp>
        <p:nvSpPr>
          <p:cNvPr id="31" name="Tekstvak 30"/>
          <p:cNvSpPr txBox="1"/>
          <p:nvPr/>
        </p:nvSpPr>
        <p:spPr>
          <a:xfrm>
            <a:off x="6905596" y="3759791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achtergrond.jpg</a:t>
            </a:r>
          </a:p>
        </p:txBody>
      </p:sp>
      <p:sp>
        <p:nvSpPr>
          <p:cNvPr id="32" name="Tekstvak 31"/>
          <p:cNvSpPr txBox="1"/>
          <p:nvPr/>
        </p:nvSpPr>
        <p:spPr>
          <a:xfrm>
            <a:off x="6875113" y="4886370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griekenland.jpg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1783645" y="3160900"/>
            <a:ext cx="140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index.html</a:t>
            </a:r>
          </a:p>
        </p:txBody>
      </p:sp>
      <p:sp>
        <p:nvSpPr>
          <p:cNvPr id="12" name="Gekromde pijl-links 11"/>
          <p:cNvSpPr/>
          <p:nvPr/>
        </p:nvSpPr>
        <p:spPr>
          <a:xfrm rot="10800000" flipV="1">
            <a:off x="5991967" y="2530787"/>
            <a:ext cx="1118937" cy="1364407"/>
          </a:xfrm>
          <a:prstGeom prst="curvedLef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39" name="Rechthoek 38">
            <a:hlinkClick r:id="rId9" action="ppaction://hlinksldjump"/>
          </p:cNvPr>
          <p:cNvSpPr/>
          <p:nvPr/>
        </p:nvSpPr>
        <p:spPr>
          <a:xfrm>
            <a:off x="3713008" y="2781501"/>
            <a:ext cx="2222569" cy="65411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err="1" smtClean="0"/>
              <a:t>parent</a:t>
            </a:r>
            <a:endParaRPr lang="nl-BE" sz="2800" dirty="0"/>
          </a:p>
        </p:txBody>
      </p:sp>
      <p:sp>
        <p:nvSpPr>
          <p:cNvPr id="38" name="Gelijkbenige driehoek 3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1" name="Gelijkbenige driehoek 40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364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1.4 Alles netjes in mappen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19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7" name="Afbeelding 3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3" name="Afgeronde rechthoek 2"/>
          <p:cNvSpPr/>
          <p:nvPr/>
        </p:nvSpPr>
        <p:spPr>
          <a:xfrm>
            <a:off x="1478257" y="1675827"/>
            <a:ext cx="10578707" cy="4920916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8" name="Afbeelding 1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710" y="1247637"/>
            <a:ext cx="936000" cy="936000"/>
          </a:xfrm>
          <a:prstGeom prst="rect">
            <a:avLst/>
          </a:prstGeom>
        </p:spPr>
      </p:pic>
      <p:pic>
        <p:nvPicPr>
          <p:cNvPr id="20" name="Afbeelding 19" descr="Afbeeldingsresultaat voor html ico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064" y="2458976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kstvak 32"/>
          <p:cNvSpPr txBox="1"/>
          <p:nvPr/>
        </p:nvSpPr>
        <p:spPr>
          <a:xfrm>
            <a:off x="8022072" y="1724311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vb01</a:t>
            </a:r>
          </a:p>
        </p:txBody>
      </p:sp>
      <p:sp>
        <p:nvSpPr>
          <p:cNvPr id="50" name="Afgeronde rechthoek 49"/>
          <p:cNvSpPr/>
          <p:nvPr/>
        </p:nvSpPr>
        <p:spPr>
          <a:xfrm>
            <a:off x="6835833" y="2664086"/>
            <a:ext cx="5087461" cy="3799359"/>
          </a:xfrm>
          <a:prstGeom prst="roundRect">
            <a:avLst>
              <a:gd name="adj" fmla="val 5344"/>
            </a:avLst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1" name="Afbeelding 5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07" y="2147988"/>
            <a:ext cx="936000" cy="936000"/>
          </a:xfrm>
          <a:prstGeom prst="rect">
            <a:avLst/>
          </a:prstGeom>
        </p:spPr>
      </p:pic>
      <p:sp>
        <p:nvSpPr>
          <p:cNvPr id="52" name="Tekstvak 51"/>
          <p:cNvSpPr txBox="1"/>
          <p:nvPr/>
        </p:nvSpPr>
        <p:spPr>
          <a:xfrm>
            <a:off x="7999618" y="264381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plaatjes</a:t>
            </a:r>
          </a:p>
        </p:txBody>
      </p:sp>
      <p:pic>
        <p:nvPicPr>
          <p:cNvPr id="54" name="Afbeelding 53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921" y="4183871"/>
            <a:ext cx="720000" cy="720000"/>
          </a:xfrm>
          <a:prstGeom prst="rect">
            <a:avLst/>
          </a:prstGeom>
        </p:spPr>
      </p:pic>
      <p:sp>
        <p:nvSpPr>
          <p:cNvPr id="56" name="Tekstvak 55"/>
          <p:cNvSpPr txBox="1"/>
          <p:nvPr/>
        </p:nvSpPr>
        <p:spPr>
          <a:xfrm>
            <a:off x="8836966" y="4880271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mykonos.jpg</a:t>
            </a:r>
          </a:p>
        </p:txBody>
      </p:sp>
      <p:pic>
        <p:nvPicPr>
          <p:cNvPr id="61" name="Afbeelding 60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523" y="5283318"/>
            <a:ext cx="720000" cy="720000"/>
          </a:xfrm>
          <a:prstGeom prst="rect">
            <a:avLst/>
          </a:prstGeom>
        </p:spPr>
      </p:pic>
      <p:sp>
        <p:nvSpPr>
          <p:cNvPr id="63" name="Tekstvak 62"/>
          <p:cNvSpPr txBox="1"/>
          <p:nvPr/>
        </p:nvSpPr>
        <p:spPr>
          <a:xfrm>
            <a:off x="8801549" y="600998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santorini.jpg</a:t>
            </a:r>
          </a:p>
        </p:txBody>
      </p:sp>
      <p:pic>
        <p:nvPicPr>
          <p:cNvPr id="68" name="Afbeelding 67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982" y="3063047"/>
            <a:ext cx="720000" cy="720000"/>
          </a:xfrm>
          <a:prstGeom prst="rect">
            <a:avLst/>
          </a:prstGeom>
        </p:spPr>
      </p:pic>
      <p:sp>
        <p:nvSpPr>
          <p:cNvPr id="70" name="Tekstvak 69"/>
          <p:cNvSpPr txBox="1"/>
          <p:nvPr/>
        </p:nvSpPr>
        <p:spPr>
          <a:xfrm>
            <a:off x="10444522" y="373610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spetses.jpg</a:t>
            </a:r>
          </a:p>
        </p:txBody>
      </p:sp>
      <p:pic>
        <p:nvPicPr>
          <p:cNvPr id="40" name="Afbeelding 39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08" y="5308083"/>
            <a:ext cx="720000" cy="720000"/>
          </a:xfrm>
          <a:prstGeom prst="rect">
            <a:avLst/>
          </a:prstGeom>
        </p:spPr>
      </p:pic>
      <p:sp>
        <p:nvSpPr>
          <p:cNvPr id="42" name="Tekstvak 41"/>
          <p:cNvSpPr txBox="1"/>
          <p:nvPr/>
        </p:nvSpPr>
        <p:spPr>
          <a:xfrm>
            <a:off x="7069734" y="6034753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korfoe.jpg</a:t>
            </a:r>
          </a:p>
        </p:txBody>
      </p:sp>
      <p:pic>
        <p:nvPicPr>
          <p:cNvPr id="47" name="Afbeelding 46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523" y="3068260"/>
            <a:ext cx="720000" cy="720000"/>
          </a:xfrm>
          <a:prstGeom prst="rect">
            <a:avLst/>
          </a:prstGeom>
        </p:spPr>
      </p:pic>
      <p:sp>
        <p:nvSpPr>
          <p:cNvPr id="49" name="Tekstvak 48"/>
          <p:cNvSpPr txBox="1"/>
          <p:nvPr/>
        </p:nvSpPr>
        <p:spPr>
          <a:xfrm>
            <a:off x="8846449" y="3747991"/>
            <a:ext cx="159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kreta.jpg</a:t>
            </a:r>
          </a:p>
        </p:txBody>
      </p:sp>
      <p:pic>
        <p:nvPicPr>
          <p:cNvPr id="22" name="Afbeelding 21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03" y="3136369"/>
            <a:ext cx="720000" cy="720000"/>
          </a:xfrm>
          <a:prstGeom prst="rect">
            <a:avLst/>
          </a:prstGeom>
        </p:spPr>
      </p:pic>
      <p:pic>
        <p:nvPicPr>
          <p:cNvPr id="25" name="Afbeelding 24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03" y="4218290"/>
            <a:ext cx="720000" cy="720000"/>
          </a:xfrm>
          <a:prstGeom prst="rect">
            <a:avLst/>
          </a:prstGeom>
        </p:spPr>
      </p:pic>
      <p:sp>
        <p:nvSpPr>
          <p:cNvPr id="31" name="Tekstvak 30"/>
          <p:cNvSpPr txBox="1"/>
          <p:nvPr/>
        </p:nvSpPr>
        <p:spPr>
          <a:xfrm>
            <a:off x="6905596" y="3759791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achtergrond.jpg</a:t>
            </a:r>
          </a:p>
        </p:txBody>
      </p:sp>
      <p:sp>
        <p:nvSpPr>
          <p:cNvPr id="32" name="Tekstvak 31"/>
          <p:cNvSpPr txBox="1"/>
          <p:nvPr/>
        </p:nvSpPr>
        <p:spPr>
          <a:xfrm>
            <a:off x="6875113" y="4886370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griekenland.jpg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1783645" y="3160900"/>
            <a:ext cx="140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index.html</a:t>
            </a:r>
          </a:p>
        </p:txBody>
      </p:sp>
      <p:sp>
        <p:nvSpPr>
          <p:cNvPr id="38" name="Gekromde pijl-links 37"/>
          <p:cNvSpPr/>
          <p:nvPr/>
        </p:nvSpPr>
        <p:spPr>
          <a:xfrm rot="5744745">
            <a:off x="2956527" y="2940064"/>
            <a:ext cx="1118937" cy="2641051"/>
          </a:xfrm>
          <a:prstGeom prst="curvedLef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39" name="Rechthoek 38">
            <a:hlinkClick r:id="rId9" action="ppaction://hlinksldjump"/>
          </p:cNvPr>
          <p:cNvSpPr/>
          <p:nvPr/>
        </p:nvSpPr>
        <p:spPr>
          <a:xfrm rot="292190">
            <a:off x="3475403" y="2665143"/>
            <a:ext cx="2993763" cy="12225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moet in de root directory staan</a:t>
            </a:r>
            <a:endParaRPr lang="nl-BE" sz="2800" dirty="0"/>
          </a:p>
        </p:txBody>
      </p:sp>
      <p:sp>
        <p:nvSpPr>
          <p:cNvPr id="41" name="Gelijkbenige driehoek 40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3" name="Gelijkbenige driehoek 42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442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1.4 Alles netjes in mappen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19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7" name="Afbeelding 3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3" name="Afgeronde rechthoek 2"/>
          <p:cNvSpPr/>
          <p:nvPr/>
        </p:nvSpPr>
        <p:spPr>
          <a:xfrm>
            <a:off x="1478257" y="1675827"/>
            <a:ext cx="10578707" cy="4920916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8" name="Afbeelding 1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710" y="1247637"/>
            <a:ext cx="936000" cy="936000"/>
          </a:xfrm>
          <a:prstGeom prst="rect">
            <a:avLst/>
          </a:prstGeom>
        </p:spPr>
      </p:pic>
      <p:pic>
        <p:nvPicPr>
          <p:cNvPr id="20" name="Afbeelding 19" descr="Afbeeldingsresultaat voor html ico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064" y="2458976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kstvak 32"/>
          <p:cNvSpPr txBox="1"/>
          <p:nvPr/>
        </p:nvSpPr>
        <p:spPr>
          <a:xfrm>
            <a:off x="8022072" y="1724311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vb01</a:t>
            </a:r>
          </a:p>
        </p:txBody>
      </p:sp>
      <p:sp>
        <p:nvSpPr>
          <p:cNvPr id="50" name="Afgeronde rechthoek 49"/>
          <p:cNvSpPr/>
          <p:nvPr/>
        </p:nvSpPr>
        <p:spPr>
          <a:xfrm>
            <a:off x="6835833" y="2664086"/>
            <a:ext cx="5087461" cy="3799359"/>
          </a:xfrm>
          <a:prstGeom prst="roundRect">
            <a:avLst>
              <a:gd name="adj" fmla="val 5344"/>
            </a:avLst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1" name="Afbeelding 5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07" y="2147988"/>
            <a:ext cx="936000" cy="936000"/>
          </a:xfrm>
          <a:prstGeom prst="rect">
            <a:avLst/>
          </a:prstGeom>
        </p:spPr>
      </p:pic>
      <p:sp>
        <p:nvSpPr>
          <p:cNvPr id="52" name="Tekstvak 51"/>
          <p:cNvSpPr txBox="1"/>
          <p:nvPr/>
        </p:nvSpPr>
        <p:spPr>
          <a:xfrm>
            <a:off x="7999618" y="264381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plaatjes</a:t>
            </a:r>
          </a:p>
        </p:txBody>
      </p:sp>
      <p:pic>
        <p:nvPicPr>
          <p:cNvPr id="54" name="Afbeelding 53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921" y="4183871"/>
            <a:ext cx="720000" cy="720000"/>
          </a:xfrm>
          <a:prstGeom prst="rect">
            <a:avLst/>
          </a:prstGeom>
        </p:spPr>
      </p:pic>
      <p:sp>
        <p:nvSpPr>
          <p:cNvPr id="56" name="Tekstvak 55"/>
          <p:cNvSpPr txBox="1"/>
          <p:nvPr/>
        </p:nvSpPr>
        <p:spPr>
          <a:xfrm>
            <a:off x="8836966" y="4880271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mykonos.jpg</a:t>
            </a:r>
          </a:p>
        </p:txBody>
      </p:sp>
      <p:pic>
        <p:nvPicPr>
          <p:cNvPr id="61" name="Afbeelding 60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523" y="5283318"/>
            <a:ext cx="720000" cy="720000"/>
          </a:xfrm>
          <a:prstGeom prst="rect">
            <a:avLst/>
          </a:prstGeom>
        </p:spPr>
      </p:pic>
      <p:sp>
        <p:nvSpPr>
          <p:cNvPr id="63" name="Tekstvak 62"/>
          <p:cNvSpPr txBox="1"/>
          <p:nvPr/>
        </p:nvSpPr>
        <p:spPr>
          <a:xfrm>
            <a:off x="8801549" y="600998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santorini.jpg</a:t>
            </a:r>
          </a:p>
        </p:txBody>
      </p:sp>
      <p:pic>
        <p:nvPicPr>
          <p:cNvPr id="68" name="Afbeelding 67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982" y="3063047"/>
            <a:ext cx="720000" cy="720000"/>
          </a:xfrm>
          <a:prstGeom prst="rect">
            <a:avLst/>
          </a:prstGeom>
        </p:spPr>
      </p:pic>
      <p:sp>
        <p:nvSpPr>
          <p:cNvPr id="70" name="Tekstvak 69"/>
          <p:cNvSpPr txBox="1"/>
          <p:nvPr/>
        </p:nvSpPr>
        <p:spPr>
          <a:xfrm>
            <a:off x="10444522" y="373610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spetses.jpg</a:t>
            </a:r>
          </a:p>
        </p:txBody>
      </p:sp>
      <p:pic>
        <p:nvPicPr>
          <p:cNvPr id="40" name="Afbeelding 39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08" y="5308083"/>
            <a:ext cx="720000" cy="720000"/>
          </a:xfrm>
          <a:prstGeom prst="rect">
            <a:avLst/>
          </a:prstGeom>
        </p:spPr>
      </p:pic>
      <p:sp>
        <p:nvSpPr>
          <p:cNvPr id="42" name="Tekstvak 41"/>
          <p:cNvSpPr txBox="1"/>
          <p:nvPr/>
        </p:nvSpPr>
        <p:spPr>
          <a:xfrm>
            <a:off x="7069734" y="6034753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korfoe.jpg</a:t>
            </a:r>
          </a:p>
        </p:txBody>
      </p:sp>
      <p:pic>
        <p:nvPicPr>
          <p:cNvPr id="47" name="Afbeelding 46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523" y="3068260"/>
            <a:ext cx="720000" cy="720000"/>
          </a:xfrm>
          <a:prstGeom prst="rect">
            <a:avLst/>
          </a:prstGeom>
        </p:spPr>
      </p:pic>
      <p:sp>
        <p:nvSpPr>
          <p:cNvPr id="49" name="Tekstvak 48"/>
          <p:cNvSpPr txBox="1"/>
          <p:nvPr/>
        </p:nvSpPr>
        <p:spPr>
          <a:xfrm>
            <a:off x="8846449" y="3747991"/>
            <a:ext cx="159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kreta.jpg</a:t>
            </a:r>
          </a:p>
        </p:txBody>
      </p:sp>
      <p:pic>
        <p:nvPicPr>
          <p:cNvPr id="22" name="Afbeelding 21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03" y="3136369"/>
            <a:ext cx="720000" cy="720000"/>
          </a:xfrm>
          <a:prstGeom prst="rect">
            <a:avLst/>
          </a:prstGeom>
        </p:spPr>
      </p:pic>
      <p:pic>
        <p:nvPicPr>
          <p:cNvPr id="25" name="Afbeelding 24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03" y="4218290"/>
            <a:ext cx="720000" cy="720000"/>
          </a:xfrm>
          <a:prstGeom prst="rect">
            <a:avLst/>
          </a:prstGeom>
        </p:spPr>
      </p:pic>
      <p:sp>
        <p:nvSpPr>
          <p:cNvPr id="31" name="Tekstvak 30"/>
          <p:cNvSpPr txBox="1"/>
          <p:nvPr/>
        </p:nvSpPr>
        <p:spPr>
          <a:xfrm>
            <a:off x="6905596" y="3759791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achtergrond.jpg</a:t>
            </a:r>
          </a:p>
        </p:txBody>
      </p:sp>
      <p:sp>
        <p:nvSpPr>
          <p:cNvPr id="32" name="Tekstvak 31"/>
          <p:cNvSpPr txBox="1"/>
          <p:nvPr/>
        </p:nvSpPr>
        <p:spPr>
          <a:xfrm>
            <a:off x="6875113" y="4886370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griekenland.jpg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1783645" y="3160900"/>
            <a:ext cx="140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index.html</a:t>
            </a:r>
          </a:p>
        </p:txBody>
      </p:sp>
      <p:sp>
        <p:nvSpPr>
          <p:cNvPr id="39" name="Rechthoek 38">
            <a:hlinkClick r:id="rId9" action="ppaction://hlinksldjump"/>
          </p:cNvPr>
          <p:cNvSpPr/>
          <p:nvPr/>
        </p:nvSpPr>
        <p:spPr>
          <a:xfrm rot="292190">
            <a:off x="2566337" y="4140482"/>
            <a:ext cx="5766527" cy="165287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www.sleutelboek.eu </a:t>
            </a:r>
          </a:p>
          <a:p>
            <a:pPr algn="ctr"/>
            <a:r>
              <a:rPr lang="nl-BE" sz="2800" dirty="0" smtClean="0"/>
              <a:t>=</a:t>
            </a:r>
          </a:p>
          <a:p>
            <a:pPr algn="ctr"/>
            <a:r>
              <a:rPr lang="nl-BE" sz="2800" dirty="0" smtClean="0"/>
              <a:t>www.sleutelboek.eu/index.html</a:t>
            </a:r>
            <a:endParaRPr lang="nl-BE" sz="2800" dirty="0"/>
          </a:p>
        </p:txBody>
      </p:sp>
      <p:sp>
        <p:nvSpPr>
          <p:cNvPr id="36" name="Gelijkbenige driehoek 35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" name="Gelijkbenige driehoek 3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555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1.4 Alles netjes in mappen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19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1" name="Afbeelding 40" descr="Afbeeldingsresultaat voor linux penguin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027" y="-57753"/>
            <a:ext cx="5941060" cy="700278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Tekstvak 42"/>
          <p:cNvSpPr txBox="1"/>
          <p:nvPr/>
        </p:nvSpPr>
        <p:spPr>
          <a:xfrm>
            <a:off x="1463039" y="1572225"/>
            <a:ext cx="685957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De meeste webservers zijn </a:t>
            </a:r>
            <a:r>
              <a:rPr lang="nl-BE" sz="2800" dirty="0" smtClean="0">
                <a:solidFill>
                  <a:schemeClr val="accent6"/>
                </a:solidFill>
              </a:rPr>
              <a:t>Linux</a:t>
            </a:r>
            <a:r>
              <a:rPr lang="nl-BE" sz="2800" dirty="0" smtClean="0"/>
              <a:t>-servers.</a:t>
            </a:r>
          </a:p>
          <a:p>
            <a:endParaRPr lang="nl-BE" sz="2800" dirty="0"/>
          </a:p>
          <a:p>
            <a:r>
              <a:rPr lang="nl-BE" sz="2800" dirty="0" smtClean="0"/>
              <a:t>Linux is </a:t>
            </a:r>
            <a:r>
              <a:rPr lang="nl-BE" sz="2800" dirty="0" smtClean="0">
                <a:solidFill>
                  <a:schemeClr val="accent6"/>
                </a:solidFill>
              </a:rPr>
              <a:t>hoofdlettergevoelig</a:t>
            </a:r>
            <a:r>
              <a:rPr lang="nl-BE" sz="2800" dirty="0" smtClean="0"/>
              <a:t>.</a:t>
            </a:r>
          </a:p>
          <a:p>
            <a:endParaRPr lang="nl-BE" sz="2800" dirty="0"/>
          </a:p>
          <a:p>
            <a:endParaRPr lang="nl-BE" sz="2800" dirty="0" smtClean="0"/>
          </a:p>
          <a:p>
            <a:endParaRPr lang="nl-BE" sz="2800" dirty="0"/>
          </a:p>
          <a:p>
            <a:endParaRPr lang="nl-BE" sz="2800" dirty="0" smtClean="0"/>
          </a:p>
          <a:p>
            <a:r>
              <a:rPr lang="nl-BE" sz="2800" dirty="0" smtClean="0"/>
              <a:t>Vermijd hoofdletters in </a:t>
            </a:r>
          </a:p>
          <a:p>
            <a:r>
              <a:rPr lang="nl-BE" sz="2800" dirty="0" smtClean="0"/>
              <a:t>namen van mappen en</a:t>
            </a:r>
          </a:p>
          <a:p>
            <a:r>
              <a:rPr lang="nl-BE" sz="2800" dirty="0" smtClean="0"/>
              <a:t>bestanden.</a:t>
            </a:r>
            <a:endParaRPr lang="nl-BE" sz="2800" dirty="0"/>
          </a:p>
        </p:txBody>
      </p:sp>
      <p:cxnSp>
        <p:nvCxnSpPr>
          <p:cNvPr id="44" name="Rechte verbindingslijn met pijl 43"/>
          <p:cNvCxnSpPr/>
          <p:nvPr/>
        </p:nvCxnSpPr>
        <p:spPr>
          <a:xfrm>
            <a:off x="3569994" y="3006587"/>
            <a:ext cx="0" cy="15369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Gelijkbenige driehoek 1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Gelijkbenige driehoek 15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7" name="Afbeelding 16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9" y="1425235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2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1.5 Kies een editor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20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Tekstvak 42"/>
          <p:cNvSpPr txBox="1"/>
          <p:nvPr/>
        </p:nvSpPr>
        <p:spPr>
          <a:xfrm>
            <a:off x="6962850" y="1539784"/>
            <a:ext cx="5078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Adobe Dreamweaver wordt gebruikt door professionele </a:t>
            </a:r>
            <a:r>
              <a:rPr lang="nl-BE" sz="2800" dirty="0" err="1" smtClean="0"/>
              <a:t>webontwerpers</a:t>
            </a:r>
            <a:r>
              <a:rPr lang="nl-BE" sz="2800" dirty="0" smtClean="0"/>
              <a:t>.</a:t>
            </a:r>
          </a:p>
          <a:p>
            <a:endParaRPr lang="nl-BE" sz="2800" dirty="0"/>
          </a:p>
          <a:p>
            <a:r>
              <a:rPr lang="nl-BE" sz="2800" dirty="0" smtClean="0"/>
              <a:t>Maar: duur en ingewikkeld!</a:t>
            </a:r>
            <a:endParaRPr lang="nl-BE" sz="2800" dirty="0"/>
          </a:p>
        </p:txBody>
      </p:sp>
      <p:pic>
        <p:nvPicPr>
          <p:cNvPr id="16" name="Picture 4" descr="http://img2.wikia.nocookie.net/__cb20131023090908/logopedia/images/2/2c/Adobe_Dreamweaver_CS4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39" y="1539784"/>
            <a:ext cx="5170106" cy="517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elijkbenige driehoek 1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Gelijkbenige driehoek 16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8" name="Afbeelding 17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" y="1351394"/>
            <a:ext cx="92008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0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1.5 Kies een editor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20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Tekstvak 42"/>
          <p:cNvSpPr txBox="1"/>
          <p:nvPr/>
        </p:nvSpPr>
        <p:spPr>
          <a:xfrm>
            <a:off x="6962850" y="1539784"/>
            <a:ext cx="50788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Microsoft </a:t>
            </a:r>
            <a:r>
              <a:rPr lang="nl-BE" sz="2800" dirty="0" err="1" smtClean="0"/>
              <a:t>Notepad</a:t>
            </a:r>
            <a:r>
              <a:rPr lang="nl-BE" sz="2800" dirty="0" smtClean="0"/>
              <a:t> (Kladblok)</a:t>
            </a:r>
          </a:p>
          <a:p>
            <a:endParaRPr lang="nl-BE" sz="2800" dirty="0"/>
          </a:p>
          <a:p>
            <a:r>
              <a:rPr lang="nl-BE" sz="2800" dirty="0" smtClean="0"/>
              <a:t>Standaard op elke Windows-computer.</a:t>
            </a:r>
          </a:p>
          <a:p>
            <a:endParaRPr lang="nl-BE" sz="2800" dirty="0"/>
          </a:p>
          <a:p>
            <a:r>
              <a:rPr lang="nl-BE" sz="2800" dirty="0" smtClean="0"/>
              <a:t>Maar: geen kleursteun voor coderen.</a:t>
            </a:r>
            <a:endParaRPr lang="nl-BE" sz="2800" dirty="0"/>
          </a:p>
        </p:txBody>
      </p:sp>
      <p:pic>
        <p:nvPicPr>
          <p:cNvPr id="15" name="Picture 2" descr="http://vignette3.wikia.nocookie.net/htmlcss/images/2/29/Notepad_Logo.png/revision/latest?cb=201010042302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686" y="1443968"/>
            <a:ext cx="5152775" cy="5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elijkbenige driehoek 13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Gelijkbenige driehoek 15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7" name="Afbeelding 16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" y="1351394"/>
            <a:ext cx="92008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5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1.1 Kwebbelen in </a:t>
            </a:r>
            <a:r>
              <a:rPr lang="nl-BE" dirty="0" err="1" smtClean="0">
                <a:solidFill>
                  <a:schemeClr val="bg1"/>
                </a:solidFill>
              </a:rPr>
              <a:t>webtaal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8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18" name="Tekstvak 17"/>
          <p:cNvSpPr txBox="1"/>
          <p:nvPr/>
        </p:nvSpPr>
        <p:spPr>
          <a:xfrm>
            <a:off x="1463039" y="1572225"/>
            <a:ext cx="9608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Ontwikkelaars gebruiken een teksteditor of een </a:t>
            </a:r>
            <a:r>
              <a:rPr lang="nl-BE" sz="2800" dirty="0" smtClean="0"/>
              <a:t>webeditor.</a:t>
            </a:r>
          </a:p>
        </p:txBody>
      </p:sp>
      <p:pic>
        <p:nvPicPr>
          <p:cNvPr id="15" name="Picture 2" descr="http://vignette3.wikia.nocookie.net/htmlcss/images/2/29/Notepad_Logo.png/revision/latest?cb=2010100423020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501" y="295133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img2.wikia.nocookie.net/__cb20131023090908/logopedia/images/2/2c/Adobe_Dreamweaver_CS4_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515" y="2964255"/>
            <a:ext cx="2483962" cy="248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elijkbenige driehoek 18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Gelijkbenige driehoek 19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82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1.5 Kies een editor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20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Tekstvak 42"/>
          <p:cNvSpPr txBox="1"/>
          <p:nvPr/>
        </p:nvSpPr>
        <p:spPr>
          <a:xfrm>
            <a:off x="6962850" y="1539784"/>
            <a:ext cx="5078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err="1" smtClean="0"/>
              <a:t>Notepad</a:t>
            </a:r>
            <a:r>
              <a:rPr lang="nl-BE" sz="2800" dirty="0" smtClean="0"/>
              <a:t>++ (freeware)</a:t>
            </a:r>
          </a:p>
          <a:p>
            <a:endParaRPr lang="nl-BE" sz="2800" dirty="0"/>
          </a:p>
          <a:p>
            <a:r>
              <a:rPr lang="nl-BE" sz="2800" dirty="0" smtClean="0"/>
              <a:t>Maar: geen ondersteuning voor </a:t>
            </a:r>
            <a:r>
              <a:rPr lang="nl-BE" sz="2800" dirty="0" err="1" smtClean="0"/>
              <a:t>sass</a:t>
            </a:r>
            <a:r>
              <a:rPr lang="nl-BE" sz="2800" dirty="0" smtClean="0"/>
              <a:t>/</a:t>
            </a:r>
            <a:r>
              <a:rPr lang="nl-BE" sz="2800" dirty="0" err="1" smtClean="0"/>
              <a:t>scss</a:t>
            </a:r>
            <a:r>
              <a:rPr lang="nl-BE" sz="2800" dirty="0" smtClean="0"/>
              <a:t> (hst 6).</a:t>
            </a:r>
            <a:endParaRPr lang="nl-BE" sz="2800" dirty="0"/>
          </a:p>
        </p:txBody>
      </p:sp>
      <p:pic>
        <p:nvPicPr>
          <p:cNvPr id="16" name="Picture 2" descr="http://www.reviversoft.com/blog/wp-content/uploads/2013/04/Notepadpluspl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323" y="1648069"/>
            <a:ext cx="4678136" cy="467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Afbeelding 16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07"/>
          <a:stretch/>
        </p:blipFill>
        <p:spPr>
          <a:xfrm rot="21278221">
            <a:off x="6635139" y="3189120"/>
            <a:ext cx="10813212" cy="6436421"/>
          </a:xfrm>
          <a:prstGeom prst="rect">
            <a:avLst/>
          </a:prstGeom>
        </p:spPr>
      </p:pic>
      <p:pic>
        <p:nvPicPr>
          <p:cNvPr id="18" name="Afbeelding 17"/>
          <p:cNvPicPr/>
          <p:nvPr/>
        </p:nvPicPr>
        <p:blipFill>
          <a:blip r:embed="rId6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" y="1351394"/>
            <a:ext cx="920080" cy="900000"/>
          </a:xfrm>
          <a:prstGeom prst="rect">
            <a:avLst/>
          </a:prstGeom>
        </p:spPr>
      </p:pic>
      <p:sp>
        <p:nvSpPr>
          <p:cNvPr id="19" name="Gelijkbenige driehoek 18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Gelijkbenige driehoek 19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9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1.5 Kies een editor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20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Tekstvak 42"/>
          <p:cNvSpPr txBox="1"/>
          <p:nvPr/>
        </p:nvSpPr>
        <p:spPr>
          <a:xfrm>
            <a:off x="6962850" y="1539784"/>
            <a:ext cx="5078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Atom (freeware)</a:t>
            </a:r>
          </a:p>
        </p:txBody>
      </p:sp>
      <p:pic>
        <p:nvPicPr>
          <p:cNvPr id="18" name="Picture 4" descr="Afbeeldingsresultaat voor atom editor log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7" t="15304" r="31353" b="14124"/>
          <a:stretch/>
        </p:blipFill>
        <p:spPr bwMode="auto">
          <a:xfrm>
            <a:off x="1577006" y="1520780"/>
            <a:ext cx="5169455" cy="518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Afbeelding 18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40"/>
          <a:stretch/>
        </p:blipFill>
        <p:spPr>
          <a:xfrm rot="21242280">
            <a:off x="7017446" y="2021296"/>
            <a:ext cx="11376790" cy="5810262"/>
          </a:xfrm>
          <a:prstGeom prst="rect">
            <a:avLst/>
          </a:prstGeom>
        </p:spPr>
      </p:pic>
      <p:pic>
        <p:nvPicPr>
          <p:cNvPr id="20" name="Afbeelding 19"/>
          <p:cNvPicPr/>
          <p:nvPr/>
        </p:nvPicPr>
        <p:blipFill>
          <a:blip r:embed="rId6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" y="1351394"/>
            <a:ext cx="920080" cy="900000"/>
          </a:xfrm>
          <a:prstGeom prst="rect">
            <a:avLst/>
          </a:prstGeom>
        </p:spPr>
      </p:pic>
      <p:sp>
        <p:nvSpPr>
          <p:cNvPr id="16" name="Gelijkbenige driehoek 15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Gelijkbenige driehoek 16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246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1.5 Kies een editor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20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Tekstvak 42"/>
          <p:cNvSpPr txBox="1"/>
          <p:nvPr/>
        </p:nvSpPr>
        <p:spPr>
          <a:xfrm>
            <a:off x="6962850" y="1539784"/>
            <a:ext cx="5078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Visual Studio Code (gratis)</a:t>
            </a:r>
          </a:p>
        </p:txBody>
      </p:sp>
      <p:pic>
        <p:nvPicPr>
          <p:cNvPr id="20" name="Afbeelding 19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" y="1351394"/>
            <a:ext cx="920080" cy="900000"/>
          </a:xfrm>
          <a:prstGeom prst="rect">
            <a:avLst/>
          </a:prstGeom>
        </p:spPr>
      </p:pic>
      <p:sp>
        <p:nvSpPr>
          <p:cNvPr id="16" name="Gelijkbenige driehoek 15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Gelijkbenige driehoek 16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Bestand:Visual Studio Code 1.18 icon.svg - Wikip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779" y="1777354"/>
            <a:ext cx="4554445" cy="453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282264">
            <a:off x="6717978" y="2116874"/>
            <a:ext cx="97536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4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1.6 Webpagina’s valideren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Afbeelding 15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" y="1351394"/>
            <a:ext cx="920080" cy="900000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0856">
            <a:off x="1869085" y="1942328"/>
            <a:ext cx="13030405" cy="1440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hthoek 14">
            <a:hlinkClick r:id="rId7" action="ppaction://hlinksldjump"/>
          </p:cNvPr>
          <p:cNvSpPr/>
          <p:nvPr/>
        </p:nvSpPr>
        <p:spPr>
          <a:xfrm>
            <a:off x="2153078" y="1577203"/>
            <a:ext cx="9196240" cy="22596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Valideren van een webpagina die </a:t>
            </a:r>
            <a:br>
              <a:rPr lang="nl-BE" sz="2800" dirty="0" smtClean="0"/>
            </a:br>
            <a:r>
              <a:rPr lang="nl-BE" sz="2800" dirty="0" smtClean="0"/>
              <a:t>reeds op het www gepubliceerd is.</a:t>
            </a:r>
            <a:endParaRPr lang="nl-BE" sz="2800" dirty="0"/>
          </a:p>
        </p:txBody>
      </p:sp>
      <p:cxnSp>
        <p:nvCxnSpPr>
          <p:cNvPr id="17" name="Rechte verbindingslijn met pijl 16"/>
          <p:cNvCxnSpPr/>
          <p:nvPr/>
        </p:nvCxnSpPr>
        <p:spPr>
          <a:xfrm>
            <a:off x="3258589" y="3766598"/>
            <a:ext cx="0" cy="15369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Gelijkbenige driehoek 1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Gelijkbenige driehoek 18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280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1.6 Webpagina’s valideren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Afbeelding 15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" y="1351394"/>
            <a:ext cx="920080" cy="900000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0856">
            <a:off x="1869085" y="1942328"/>
            <a:ext cx="13030405" cy="1440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hthoek 14">
            <a:hlinkClick r:id="rId7" action="ppaction://hlinksldjump"/>
          </p:cNvPr>
          <p:cNvSpPr/>
          <p:nvPr/>
        </p:nvSpPr>
        <p:spPr>
          <a:xfrm>
            <a:off x="2153078" y="1577203"/>
            <a:ext cx="9196240" cy="22596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Een lokale webpagina uploaden</a:t>
            </a:r>
            <a:br>
              <a:rPr lang="nl-BE" sz="2800" dirty="0" smtClean="0"/>
            </a:br>
            <a:r>
              <a:rPr lang="nl-BE" sz="2800" dirty="0" smtClean="0"/>
              <a:t>om te valideren.</a:t>
            </a:r>
            <a:endParaRPr lang="nl-BE" sz="2800" dirty="0"/>
          </a:p>
        </p:txBody>
      </p:sp>
      <p:cxnSp>
        <p:nvCxnSpPr>
          <p:cNvPr id="17" name="Rechte verbindingslijn met pijl 16"/>
          <p:cNvCxnSpPr/>
          <p:nvPr/>
        </p:nvCxnSpPr>
        <p:spPr>
          <a:xfrm>
            <a:off x="5450460" y="3655226"/>
            <a:ext cx="0" cy="15369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Gelijkbenige driehoek 1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Gelijkbenige driehoek 18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423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1.6 Webpagina’s valideren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Afbeelding 15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" y="1351394"/>
            <a:ext cx="920080" cy="900000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0856">
            <a:off x="1869085" y="1942328"/>
            <a:ext cx="13030405" cy="1440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hthoek 14">
            <a:hlinkClick r:id="rId7" action="ppaction://hlinksldjump"/>
          </p:cNvPr>
          <p:cNvSpPr/>
          <p:nvPr/>
        </p:nvSpPr>
        <p:spPr>
          <a:xfrm>
            <a:off x="2153078" y="1577203"/>
            <a:ext cx="9196240" cy="22596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Een lokale webpagina kopiëren en </a:t>
            </a:r>
            <a:br>
              <a:rPr lang="nl-BE" sz="2800" dirty="0" smtClean="0"/>
            </a:br>
            <a:r>
              <a:rPr lang="nl-BE" sz="2800" dirty="0" smtClean="0"/>
              <a:t>in de </a:t>
            </a:r>
            <a:r>
              <a:rPr lang="nl-BE" sz="2800" dirty="0" err="1" smtClean="0"/>
              <a:t>validator</a:t>
            </a:r>
            <a:r>
              <a:rPr lang="nl-BE" sz="2800" dirty="0" smtClean="0"/>
              <a:t> plakken om te valideren.</a:t>
            </a:r>
            <a:endParaRPr lang="nl-BE" sz="2800" dirty="0"/>
          </a:p>
        </p:txBody>
      </p:sp>
      <p:cxnSp>
        <p:nvCxnSpPr>
          <p:cNvPr id="17" name="Rechte verbindingslijn met pijl 16"/>
          <p:cNvCxnSpPr/>
          <p:nvPr/>
        </p:nvCxnSpPr>
        <p:spPr>
          <a:xfrm>
            <a:off x="8207107" y="3492276"/>
            <a:ext cx="0" cy="15369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Gelijkbenige driehoek 1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Gelijkbenige driehoek 18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763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1.6 Webpagina’s valideren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Afbeelding 15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" y="1351394"/>
            <a:ext cx="920080" cy="900000"/>
          </a:xfrm>
          <a:prstGeom prst="rect">
            <a:avLst/>
          </a:prstGeom>
        </p:spPr>
      </p:pic>
      <p:pic>
        <p:nvPicPr>
          <p:cNvPr id="18" name="Afbeelding 1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18" y="1701980"/>
            <a:ext cx="1440000" cy="1440000"/>
          </a:xfrm>
          <a:prstGeom prst="rect">
            <a:avLst/>
          </a:prstGeom>
        </p:spPr>
      </p:pic>
      <p:pic>
        <p:nvPicPr>
          <p:cNvPr id="19" name="Afbeelding 18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18" y="3370446"/>
            <a:ext cx="1440000" cy="1440000"/>
          </a:xfrm>
          <a:prstGeom prst="rect">
            <a:avLst/>
          </a:prstGeom>
        </p:spPr>
      </p:pic>
      <p:pic>
        <p:nvPicPr>
          <p:cNvPr id="20" name="Afbeelding 19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18" y="5045321"/>
            <a:ext cx="1440000" cy="1440000"/>
          </a:xfrm>
          <a:prstGeom prst="rect">
            <a:avLst/>
          </a:prstGeom>
        </p:spPr>
      </p:pic>
      <p:sp>
        <p:nvSpPr>
          <p:cNvPr id="21" name="Tekstvak 20"/>
          <p:cNvSpPr txBox="1"/>
          <p:nvPr/>
        </p:nvSpPr>
        <p:spPr>
          <a:xfrm>
            <a:off x="3493508" y="2067556"/>
            <a:ext cx="8548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/>
              <a:t>Een informatie-melding, geen fout.</a:t>
            </a:r>
            <a:endParaRPr lang="nl-BE" sz="2800" dirty="0" smtClean="0"/>
          </a:p>
        </p:txBody>
      </p:sp>
      <p:sp>
        <p:nvSpPr>
          <p:cNvPr id="22" name="Tekstvak 21"/>
          <p:cNvSpPr txBox="1"/>
          <p:nvPr/>
        </p:nvSpPr>
        <p:spPr>
          <a:xfrm>
            <a:off x="3493508" y="3683017"/>
            <a:ext cx="8548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/>
              <a:t>Een waarschuwing. Dat is niet echt een fout, maar geeft toch aan dat het beter kan.</a:t>
            </a:r>
            <a:endParaRPr lang="nl-BE" sz="2800" dirty="0" smtClean="0"/>
          </a:p>
        </p:txBody>
      </p:sp>
      <p:sp>
        <p:nvSpPr>
          <p:cNvPr id="23" name="Tekstvak 22"/>
          <p:cNvSpPr txBox="1"/>
          <p:nvPr/>
        </p:nvSpPr>
        <p:spPr>
          <a:xfrm>
            <a:off x="3493508" y="5320399"/>
            <a:ext cx="8548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/>
              <a:t>Een fout tegen de regels van de code, die moet verbeterd worden.</a:t>
            </a:r>
            <a:endParaRPr lang="nl-BE" sz="2800" dirty="0" smtClean="0"/>
          </a:p>
        </p:txBody>
      </p:sp>
      <p:sp>
        <p:nvSpPr>
          <p:cNvPr id="24" name="Gelijkbenige driehoek 23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Gelijkbenige driehoek 24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27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1.6 Webpagina’s valideren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kstvak 20"/>
          <p:cNvSpPr txBox="1"/>
          <p:nvPr/>
        </p:nvSpPr>
        <p:spPr>
          <a:xfrm>
            <a:off x="1463039" y="2067556"/>
            <a:ext cx="105787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/>
              <a:t>Valideer de pagina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index.html</a:t>
            </a:r>
            <a:r>
              <a:rPr lang="nl-BE" sz="2800" dirty="0"/>
              <a:t> uit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vb01</a:t>
            </a:r>
            <a:r>
              <a:rPr lang="nl-BE" sz="2800" dirty="0"/>
              <a:t>. Je zal merken dat er een fout en een waarschuwing gegeven worden. De omschrijvingen zijn niet altijd duidelijk. Kan jij de webpagina zo verbeteren dat de </a:t>
            </a:r>
            <a:r>
              <a:rPr lang="nl-BE" sz="2800" dirty="0" err="1"/>
              <a:t>validator</a:t>
            </a:r>
            <a:r>
              <a:rPr lang="nl-BE" sz="2800" dirty="0"/>
              <a:t> geen meldingen meer weergeeft?</a:t>
            </a:r>
            <a:endParaRPr lang="nl-BE" sz="2800" dirty="0" smtClean="0"/>
          </a:p>
        </p:txBody>
      </p:sp>
      <p:pic>
        <p:nvPicPr>
          <p:cNvPr id="24" name="Afbeelding 2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76985"/>
            <a:ext cx="944688" cy="869170"/>
          </a:xfrm>
          <a:prstGeom prst="rect">
            <a:avLst/>
          </a:prstGeom>
        </p:spPr>
      </p:pic>
      <p:sp>
        <p:nvSpPr>
          <p:cNvPr id="14" name="Gelijkbenige driehoek 13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Gelijkbenige driehoek 14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189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2">
                <a:lumMod val="60000"/>
                <a:lumOff val="40000"/>
              </a:schemeClr>
            </a:gs>
            <a:gs pos="0">
              <a:schemeClr val="accent2">
                <a:lumMod val="40000"/>
                <a:lumOff val="60000"/>
              </a:schemeClr>
            </a:gs>
            <a:gs pos="100000">
              <a:srgbClr val="FFB633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geronde rechthoek 13"/>
          <p:cNvSpPr/>
          <p:nvPr/>
        </p:nvSpPr>
        <p:spPr>
          <a:xfrm>
            <a:off x="1436913" y="1748118"/>
            <a:ext cx="10578707" cy="4961774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nl-BE" sz="6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Download </a:t>
            </a:r>
            <a:r>
              <a:rPr lang="nl-BE" sz="2400" dirty="0">
                <a:solidFill>
                  <a:schemeClr val="tx1"/>
                </a:solidFill>
              </a:rPr>
              <a:t>het oefenbestand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vb01</a:t>
            </a:r>
            <a:r>
              <a:rPr lang="nl-BE" sz="2400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>
                <a:solidFill>
                  <a:schemeClr val="tx1"/>
                </a:solidFill>
              </a:rPr>
              <a:t>Open het bestand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index.html</a:t>
            </a:r>
            <a:r>
              <a:rPr lang="nl-BE" sz="2400" dirty="0">
                <a:solidFill>
                  <a:schemeClr val="tx1"/>
                </a:solidFill>
              </a:rPr>
              <a:t> en wijzig de tags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&lt;header&gt; </a:t>
            </a:r>
            <a:r>
              <a:rPr lang="nl-BE" sz="2400" dirty="0">
                <a:solidFill>
                  <a:schemeClr val="tx1"/>
                </a:solidFill>
              </a:rPr>
              <a:t>en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&lt;/header&gt; </a:t>
            </a:r>
            <a:r>
              <a:rPr lang="nl-BE" sz="2400" dirty="0">
                <a:solidFill>
                  <a:schemeClr val="tx1"/>
                </a:solidFill>
              </a:rPr>
              <a:t>naar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24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footer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&gt; </a:t>
            </a:r>
            <a:r>
              <a:rPr lang="nl-BE" sz="2400" dirty="0">
                <a:solidFill>
                  <a:schemeClr val="tx1"/>
                </a:solidFill>
              </a:rPr>
              <a:t>en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&lt;/</a:t>
            </a:r>
            <a:r>
              <a:rPr lang="nl-BE" sz="24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footer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&gt;</a:t>
            </a:r>
            <a:r>
              <a:rPr lang="nl-BE" sz="2400" dirty="0">
                <a:solidFill>
                  <a:schemeClr val="tx1"/>
                </a:solidFill>
              </a:rPr>
              <a:t>. Wijzig vervolgens ook de tags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24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footer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&gt; </a:t>
            </a:r>
            <a:r>
              <a:rPr lang="nl-BE" sz="2400" dirty="0">
                <a:solidFill>
                  <a:schemeClr val="tx1"/>
                </a:solidFill>
              </a:rPr>
              <a:t>en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&lt;/</a:t>
            </a:r>
            <a:r>
              <a:rPr lang="nl-BE" sz="24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footer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&gt; </a:t>
            </a:r>
            <a:r>
              <a:rPr lang="nl-BE" sz="2400" dirty="0">
                <a:solidFill>
                  <a:schemeClr val="tx1"/>
                </a:solidFill>
              </a:rPr>
              <a:t>naar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&lt;header&gt;</a:t>
            </a:r>
            <a:r>
              <a:rPr lang="nl-BE" sz="2400" dirty="0">
                <a:solidFill>
                  <a:schemeClr val="tx1"/>
                </a:solidFill>
              </a:rPr>
              <a:t> en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&lt;/header&gt;</a:t>
            </a:r>
            <a:r>
              <a:rPr lang="nl-BE" sz="2400" dirty="0">
                <a:solidFill>
                  <a:schemeClr val="tx1"/>
                </a:solidFill>
              </a:rPr>
              <a:t>. De titel van de website staat daardoor tussen de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24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footer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&gt;</a:t>
            </a:r>
            <a:r>
              <a:rPr lang="nl-BE" sz="2400" dirty="0">
                <a:solidFill>
                  <a:schemeClr val="tx1"/>
                </a:solidFill>
              </a:rPr>
              <a:t>-tags en de verwijzing naar het Sleutelboek staat tussen de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&lt;header&gt;</a:t>
            </a:r>
            <a:r>
              <a:rPr lang="nl-BE" sz="2400" dirty="0">
                <a:solidFill>
                  <a:schemeClr val="tx1"/>
                </a:solidFill>
              </a:rPr>
              <a:t>-tags.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>
                <a:solidFill>
                  <a:schemeClr val="tx1"/>
                </a:solidFill>
              </a:rPr>
              <a:t>Open het bestand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opmaak.css</a:t>
            </a:r>
            <a:r>
              <a:rPr lang="nl-BE" sz="2400" dirty="0">
                <a:solidFill>
                  <a:schemeClr val="tx1"/>
                </a:solidFill>
              </a:rPr>
              <a:t> in het mapje opmaak en wijzig ook daar telkens de </a:t>
            </a:r>
            <a:r>
              <a:rPr lang="nl-BE" sz="2400" dirty="0" err="1">
                <a:solidFill>
                  <a:schemeClr val="tx1"/>
                </a:solidFill>
              </a:rPr>
              <a:t>selector</a:t>
            </a:r>
            <a:r>
              <a:rPr lang="nl-BE" sz="2400" dirty="0">
                <a:solidFill>
                  <a:schemeClr val="tx1"/>
                </a:solidFill>
              </a:rPr>
              <a:t>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header</a:t>
            </a:r>
            <a:r>
              <a:rPr lang="nl-BE" sz="2400" dirty="0">
                <a:solidFill>
                  <a:schemeClr val="tx1"/>
                </a:solidFill>
              </a:rPr>
              <a:t> naar </a:t>
            </a:r>
            <a:r>
              <a:rPr lang="nl-BE" sz="24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footer</a:t>
            </a:r>
            <a:r>
              <a:rPr lang="nl-BE" sz="2400" dirty="0">
                <a:solidFill>
                  <a:schemeClr val="tx1"/>
                </a:solidFill>
              </a:rPr>
              <a:t> en </a:t>
            </a:r>
            <a:r>
              <a:rPr lang="nl-BE" sz="24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footer</a:t>
            </a:r>
            <a:r>
              <a:rPr lang="nl-BE" sz="2400" dirty="0">
                <a:solidFill>
                  <a:schemeClr val="tx1"/>
                </a:solidFill>
              </a:rPr>
              <a:t> naar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header</a:t>
            </a:r>
            <a:r>
              <a:rPr lang="nl-BE" sz="2400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>
                <a:solidFill>
                  <a:schemeClr val="tx1"/>
                </a:solidFill>
              </a:rPr>
              <a:t>Je zou verwachten dat de titel van de pagina nu onderaan staat en de verwijzing naar de cursus </a:t>
            </a:r>
            <a:r>
              <a:rPr lang="nl-BE" sz="2400" dirty="0" err="1">
                <a:solidFill>
                  <a:schemeClr val="tx1"/>
                </a:solidFill>
              </a:rPr>
              <a:t>webontwikkeling</a:t>
            </a:r>
            <a:r>
              <a:rPr lang="nl-BE" sz="2400" dirty="0">
                <a:solidFill>
                  <a:schemeClr val="tx1"/>
                </a:solidFill>
              </a:rPr>
              <a:t> bovenaan. Toch is dit niet zo. Hoe kan je dat verklaren?</a:t>
            </a:r>
          </a:p>
          <a:p>
            <a:pPr marL="514350" indent="-514350">
              <a:spcBef>
                <a:spcPts val="6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1.7 Oefeningen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4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22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4" name="Afbeelding 23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76985"/>
            <a:ext cx="944688" cy="869170"/>
          </a:xfrm>
          <a:prstGeom prst="rect">
            <a:avLst/>
          </a:prstGeom>
        </p:spPr>
      </p:pic>
      <p:sp>
        <p:nvSpPr>
          <p:cNvPr id="15" name="Afgeronde rechthoek 14"/>
          <p:cNvSpPr/>
          <p:nvPr/>
        </p:nvSpPr>
        <p:spPr>
          <a:xfrm>
            <a:off x="1790062" y="1376985"/>
            <a:ext cx="2862620" cy="6956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Oefening 1.1</a:t>
            </a:r>
            <a:endParaRPr lang="nl-BE" sz="2800" dirty="0"/>
          </a:p>
        </p:txBody>
      </p:sp>
      <p:sp>
        <p:nvSpPr>
          <p:cNvPr id="16" name="Gelijkbenige driehoek 15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Gelijkbenige driehoek 16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2395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geronde rechthoek 13"/>
          <p:cNvSpPr/>
          <p:nvPr/>
        </p:nvSpPr>
        <p:spPr>
          <a:xfrm>
            <a:off x="1436913" y="1748118"/>
            <a:ext cx="10578707" cy="1907108"/>
          </a:xfrm>
          <a:prstGeom prst="roundRect">
            <a:avLst>
              <a:gd name="adj" fmla="val 16849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nl-BE" sz="6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Download </a:t>
            </a:r>
            <a:r>
              <a:rPr lang="nl-BE" sz="2400" dirty="0">
                <a:solidFill>
                  <a:schemeClr val="tx1"/>
                </a:solidFill>
              </a:rPr>
              <a:t>de oefenbestanden bij de volgende hoofdstukken.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Schets </a:t>
            </a:r>
            <a:r>
              <a:rPr lang="nl-BE" sz="2400" dirty="0">
                <a:solidFill>
                  <a:schemeClr val="tx1"/>
                </a:solidFill>
              </a:rPr>
              <a:t>een </a:t>
            </a:r>
            <a:r>
              <a:rPr lang="nl-BE" sz="2400" dirty="0" err="1">
                <a:solidFill>
                  <a:schemeClr val="tx1"/>
                </a:solidFill>
              </a:rPr>
              <a:t>wireframe</a:t>
            </a:r>
            <a:r>
              <a:rPr lang="nl-BE" sz="2400" dirty="0">
                <a:solidFill>
                  <a:schemeClr val="tx1"/>
                </a:solidFill>
              </a:rPr>
              <a:t> van elke website of webpagina en noteer de </a:t>
            </a:r>
            <a:r>
              <a:rPr lang="nl-BE" sz="2400" dirty="0" smtClean="0">
                <a:solidFill>
                  <a:schemeClr val="tx1"/>
                </a:solidFill>
              </a:rPr>
              <a:t>structuurtags </a:t>
            </a:r>
            <a:r>
              <a:rPr lang="nl-BE" sz="2400" dirty="0">
                <a:solidFill>
                  <a:schemeClr val="tx1"/>
                </a:solidFill>
              </a:rPr>
              <a:t>op de juiste plaats.</a:t>
            </a:r>
          </a:p>
          <a:p>
            <a:pPr lvl="0">
              <a:spcBef>
                <a:spcPts val="1200"/>
              </a:spcBef>
              <a:buClr>
                <a:schemeClr val="accent6"/>
              </a:buClr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spcBef>
                <a:spcPts val="6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1.7 Oefeningen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22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4" name="Afbeelding 2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76985"/>
            <a:ext cx="944688" cy="869170"/>
          </a:xfrm>
          <a:prstGeom prst="rect">
            <a:avLst/>
          </a:prstGeom>
        </p:spPr>
      </p:pic>
      <p:sp>
        <p:nvSpPr>
          <p:cNvPr id="15" name="Afgeronde rechthoek 14"/>
          <p:cNvSpPr/>
          <p:nvPr/>
        </p:nvSpPr>
        <p:spPr>
          <a:xfrm>
            <a:off x="1790062" y="1376985"/>
            <a:ext cx="2862620" cy="6956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Oefening 1.2</a:t>
            </a:r>
            <a:endParaRPr lang="nl-BE" sz="2800" dirty="0"/>
          </a:p>
        </p:txBody>
      </p:sp>
      <p:sp>
        <p:nvSpPr>
          <p:cNvPr id="16" name="Gelijkbenige driehoek 15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Gelijkbenige driehoek 16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51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1.1 Kwebbelen in </a:t>
            </a:r>
            <a:r>
              <a:rPr lang="nl-BE" dirty="0" err="1" smtClean="0">
                <a:solidFill>
                  <a:schemeClr val="bg1"/>
                </a:solidFill>
              </a:rPr>
              <a:t>webtaal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8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18" name="Tekstvak 17"/>
          <p:cNvSpPr txBox="1"/>
          <p:nvPr/>
        </p:nvSpPr>
        <p:spPr>
          <a:xfrm>
            <a:off x="1463039" y="1572225"/>
            <a:ext cx="5727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smtClean="0"/>
              <a:t>Een webeditor genereert webtaal.</a:t>
            </a:r>
            <a:endParaRPr lang="nl-BE" sz="2800" dirty="0" smtClean="0"/>
          </a:p>
        </p:txBody>
      </p:sp>
      <p:pic>
        <p:nvPicPr>
          <p:cNvPr id="16" name="Picture 4" descr="http://img2.wikia.nocookie.net/__cb20131023090908/logopedia/images/2/2c/Adobe_Dreamweaver_CS4_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515" y="2964255"/>
            <a:ext cx="2483962" cy="248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kstvak 18"/>
          <p:cNvSpPr txBox="1"/>
          <p:nvPr/>
        </p:nvSpPr>
        <p:spPr>
          <a:xfrm>
            <a:off x="2243235" y="2622291"/>
            <a:ext cx="320312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9600" dirty="0" smtClean="0">
                <a:solidFill>
                  <a:schemeClr val="accent6"/>
                </a:solidFill>
              </a:rPr>
              <a:t>HTML</a:t>
            </a:r>
          </a:p>
          <a:p>
            <a:r>
              <a:rPr lang="nl-BE" sz="9600" dirty="0" smtClean="0">
                <a:solidFill>
                  <a:schemeClr val="accent6"/>
                </a:solidFill>
              </a:rPr>
              <a:t>PHP</a:t>
            </a:r>
          </a:p>
        </p:txBody>
      </p:sp>
      <p:cxnSp>
        <p:nvCxnSpPr>
          <p:cNvPr id="12" name="Rechte verbindingslijn met pijl 11"/>
          <p:cNvCxnSpPr/>
          <p:nvPr/>
        </p:nvCxnSpPr>
        <p:spPr>
          <a:xfrm flipH="1" flipV="1">
            <a:off x="5568287" y="3460235"/>
            <a:ext cx="2019868" cy="2801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Rechte verbindingslijn met pijl 19"/>
          <p:cNvCxnSpPr/>
          <p:nvPr/>
        </p:nvCxnSpPr>
        <p:spPr>
          <a:xfrm flipH="1">
            <a:off x="4790364" y="4486388"/>
            <a:ext cx="2783220" cy="3585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Rechthoek 20"/>
          <p:cNvSpPr/>
          <p:nvPr/>
        </p:nvSpPr>
        <p:spPr>
          <a:xfrm>
            <a:off x="1463039" y="5912608"/>
            <a:ext cx="10578707" cy="79644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Overbodige code leidt tot grote bestanden</a:t>
            </a:r>
            <a:endParaRPr lang="nl-BE" sz="2800" dirty="0"/>
          </a:p>
        </p:txBody>
      </p:sp>
      <p:sp>
        <p:nvSpPr>
          <p:cNvPr id="22" name="Gelijkbenige driehoek 21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Gelijkbenige driehoek 22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419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geronde rechthoek 13"/>
          <p:cNvSpPr/>
          <p:nvPr/>
        </p:nvSpPr>
        <p:spPr>
          <a:xfrm>
            <a:off x="1436913" y="1748118"/>
            <a:ext cx="10578707" cy="3953435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nl-BE" sz="6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Download </a:t>
            </a:r>
            <a:r>
              <a:rPr lang="nl-BE" sz="2400" dirty="0">
                <a:solidFill>
                  <a:schemeClr val="tx1"/>
                </a:solidFill>
              </a:rPr>
              <a:t>het oefenbestand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vb01</a:t>
            </a:r>
            <a:r>
              <a:rPr lang="nl-BE" sz="2400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Wijzig </a:t>
            </a:r>
            <a:r>
              <a:rPr lang="nl-BE" sz="2400" dirty="0">
                <a:solidFill>
                  <a:schemeClr val="tx1"/>
                </a:solidFill>
              </a:rPr>
              <a:t>de naam van de map naar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oefening-1-3</a:t>
            </a:r>
            <a:r>
              <a:rPr lang="nl-BE" sz="2400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Zorg </a:t>
            </a:r>
            <a:r>
              <a:rPr lang="nl-BE" sz="2400" dirty="0">
                <a:solidFill>
                  <a:schemeClr val="tx1"/>
                </a:solidFill>
              </a:rPr>
              <a:t>dat je de informatie van alle eilanden in de pagina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index.html</a:t>
            </a:r>
            <a:r>
              <a:rPr lang="nl-BE" sz="2400" dirty="0">
                <a:solidFill>
                  <a:schemeClr val="tx1"/>
                </a:solidFill>
              </a:rPr>
              <a:t> zet. Zorg dat alle afbeeldingen netjes worden weergegeven.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Verwijder </a:t>
            </a:r>
            <a:r>
              <a:rPr lang="nl-BE" sz="2400" dirty="0">
                <a:solidFill>
                  <a:schemeClr val="tx1"/>
                </a:solidFill>
              </a:rPr>
              <a:t>het navigatiemenu uit de pagina.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Verwijder </a:t>
            </a:r>
            <a:r>
              <a:rPr lang="nl-BE" sz="2400" dirty="0">
                <a:solidFill>
                  <a:schemeClr val="tx1"/>
                </a:solidFill>
              </a:rPr>
              <a:t>het mapje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pages</a:t>
            </a:r>
            <a:r>
              <a:rPr lang="nl-BE" sz="2400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Valideer </a:t>
            </a:r>
            <a:r>
              <a:rPr lang="nl-BE" sz="2400" dirty="0">
                <a:solidFill>
                  <a:schemeClr val="tx1"/>
                </a:solidFill>
              </a:rPr>
              <a:t>de pagina met de W3C </a:t>
            </a:r>
            <a:r>
              <a:rPr lang="nl-BE" sz="2400" dirty="0" err="1">
                <a:solidFill>
                  <a:schemeClr val="tx1"/>
                </a:solidFill>
              </a:rPr>
              <a:t>validator</a:t>
            </a:r>
            <a:r>
              <a:rPr lang="nl-BE" sz="2400" dirty="0">
                <a:solidFill>
                  <a:schemeClr val="tx1"/>
                </a:solidFill>
              </a:rPr>
              <a:t>. </a:t>
            </a:r>
          </a:p>
          <a:p>
            <a:pPr marL="514350" indent="-514350">
              <a:spcBef>
                <a:spcPts val="6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1.7 Oefeningen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22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4" name="Afbeelding 2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76985"/>
            <a:ext cx="944688" cy="869170"/>
          </a:xfrm>
          <a:prstGeom prst="rect">
            <a:avLst/>
          </a:prstGeom>
        </p:spPr>
      </p:pic>
      <p:sp>
        <p:nvSpPr>
          <p:cNvPr id="15" name="Afgeronde rechthoek 14"/>
          <p:cNvSpPr/>
          <p:nvPr/>
        </p:nvSpPr>
        <p:spPr>
          <a:xfrm>
            <a:off x="1790062" y="1376985"/>
            <a:ext cx="2862620" cy="6956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Oefening 1.3</a:t>
            </a:r>
            <a:endParaRPr lang="nl-BE" sz="2800" dirty="0"/>
          </a:p>
        </p:txBody>
      </p:sp>
      <p:sp>
        <p:nvSpPr>
          <p:cNvPr id="16" name="Gelijkbenige driehoek 15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Gelijkbenige driehoek 16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884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2">
                <a:lumMod val="60000"/>
                <a:lumOff val="40000"/>
              </a:schemeClr>
            </a:gs>
            <a:gs pos="0">
              <a:schemeClr val="accent2">
                <a:lumMod val="40000"/>
                <a:lumOff val="60000"/>
              </a:schemeClr>
            </a:gs>
            <a:gs pos="100000">
              <a:srgbClr val="FFB633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geronde rechthoek 13"/>
          <p:cNvSpPr/>
          <p:nvPr/>
        </p:nvSpPr>
        <p:spPr>
          <a:xfrm>
            <a:off x="1436913" y="1748119"/>
            <a:ext cx="10578707" cy="4469802"/>
          </a:xfrm>
          <a:prstGeom prst="roundRect">
            <a:avLst>
              <a:gd name="adj" fmla="val 7541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nl-BE" sz="6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Download </a:t>
            </a:r>
            <a:r>
              <a:rPr lang="nl-BE" sz="2400" dirty="0">
                <a:solidFill>
                  <a:schemeClr val="tx1"/>
                </a:solidFill>
              </a:rPr>
              <a:t>het oefenbestand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vb01</a:t>
            </a:r>
            <a:r>
              <a:rPr lang="nl-BE" sz="2400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Wijzig </a:t>
            </a:r>
            <a:r>
              <a:rPr lang="nl-BE" sz="2400" dirty="0">
                <a:solidFill>
                  <a:schemeClr val="tx1"/>
                </a:solidFill>
              </a:rPr>
              <a:t>de naam van de map naar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oefening-1-4</a:t>
            </a:r>
            <a:r>
              <a:rPr lang="nl-BE" sz="2400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Wijzig </a:t>
            </a:r>
            <a:r>
              <a:rPr lang="nl-BE" sz="2400" dirty="0">
                <a:solidFill>
                  <a:schemeClr val="tx1"/>
                </a:solidFill>
              </a:rPr>
              <a:t>de inhoud van de website naar een website over jouw vijf </a:t>
            </a:r>
            <a:r>
              <a:rPr lang="nl-BE" sz="2400" dirty="0" smtClean="0">
                <a:solidFill>
                  <a:schemeClr val="tx1"/>
                </a:solidFill>
              </a:rPr>
              <a:t>favoriete </a:t>
            </a:r>
            <a:r>
              <a:rPr lang="nl-BE" sz="2400" dirty="0">
                <a:solidFill>
                  <a:schemeClr val="tx1"/>
                </a:solidFill>
              </a:rPr>
              <a:t>games. Aan de opmaak van de website wijzig je niets.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Verwijder </a:t>
            </a:r>
            <a:r>
              <a:rPr lang="nl-BE" sz="2400" dirty="0">
                <a:solidFill>
                  <a:schemeClr val="tx1"/>
                </a:solidFill>
              </a:rPr>
              <a:t>de foto’s van Griekenland en vervang ze door afbeeldingen die passen bij je games-website. Die zoek je op het internet.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Wijzig </a:t>
            </a:r>
            <a:r>
              <a:rPr lang="nl-BE" sz="2400" dirty="0">
                <a:solidFill>
                  <a:schemeClr val="tx1"/>
                </a:solidFill>
              </a:rPr>
              <a:t>ook de namen van de pagina’s naar namen die beter passen bij je website. Let op: je moet die namen dan ook wijzigen in het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24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nav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&gt;</a:t>
            </a:r>
            <a:r>
              <a:rPr lang="nl-BE" sz="2400" dirty="0">
                <a:solidFill>
                  <a:schemeClr val="tx1"/>
                </a:solidFill>
              </a:rPr>
              <a:t>-gedeelte van elke pagina</a:t>
            </a:r>
            <a:r>
              <a:rPr lang="nl-BE" sz="2400" dirty="0" smtClean="0">
                <a:solidFill>
                  <a:schemeClr val="tx1"/>
                </a:solidFill>
              </a:rPr>
              <a:t>.</a:t>
            </a: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spcBef>
                <a:spcPts val="6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1.7 Oefeningen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4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22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4" name="Afbeelding 23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76985"/>
            <a:ext cx="944688" cy="869170"/>
          </a:xfrm>
          <a:prstGeom prst="rect">
            <a:avLst/>
          </a:prstGeom>
        </p:spPr>
      </p:pic>
      <p:sp>
        <p:nvSpPr>
          <p:cNvPr id="15" name="Afgeronde rechthoek 14"/>
          <p:cNvSpPr/>
          <p:nvPr/>
        </p:nvSpPr>
        <p:spPr>
          <a:xfrm>
            <a:off x="1790062" y="1376985"/>
            <a:ext cx="2862620" cy="6956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Oefening 1.4</a:t>
            </a:r>
            <a:endParaRPr lang="nl-BE" sz="2800" dirty="0"/>
          </a:p>
        </p:txBody>
      </p:sp>
      <p:sp>
        <p:nvSpPr>
          <p:cNvPr id="16" name="Gelijkbenige driehoek 15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Gelijkbenige driehoek 16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6483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>
                <a:solidFill>
                  <a:schemeClr val="bg1"/>
                </a:solidFill>
              </a:rPr>
              <a:t>1. Kennismaking met </a:t>
            </a:r>
            <a:r>
              <a:rPr lang="nl-BE">
                <a:solidFill>
                  <a:schemeClr val="bg1"/>
                </a:solidFill>
              </a:rPr>
              <a:t>webtaal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7" name="Rechthoek 6">
            <a:hlinkClick r:id="" action="ppaction://hlinkshowjump?jump=previous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Gelijkbenige driehoek 7">
            <a:hlinkClick r:id="" action="ppaction://hlinkshowjump?jump=previousslide"/>
          </p:cNvPr>
          <p:cNvSpPr/>
          <p:nvPr/>
        </p:nvSpPr>
        <p:spPr>
          <a:xfrm rot="16026172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rId3" action="ppaction://hlinksldjump"/>
          </p:cNvPr>
          <p:cNvSpPr/>
          <p:nvPr/>
        </p:nvSpPr>
        <p:spPr>
          <a:xfrm>
            <a:off x="287383" y="4741816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ijdelijke aanduiding voor inhoud 2"/>
          <p:cNvSpPr txBox="1">
            <a:spLocks/>
          </p:cNvSpPr>
          <p:nvPr/>
        </p:nvSpPr>
        <p:spPr>
          <a:xfrm>
            <a:off x="1463039" y="1489668"/>
            <a:ext cx="6760145" cy="5220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Dit is een begeleidende presentatie bij het hoofdstuk </a:t>
            </a:r>
            <a:r>
              <a:rPr lang="nl-BE" sz="2200" dirty="0" smtClean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1 </a:t>
            </a:r>
            <a: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van de cursus </a:t>
            </a:r>
            <a:r>
              <a:rPr lang="nl-BE" sz="2200" dirty="0" err="1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webontwikkeling</a:t>
            </a:r>
            <a: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.</a:t>
            </a:r>
            <a:b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</a:br>
            <a: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Deze presentatie mag vrij worden gebruikt, aangepast en verspreid. Deze dia bevat de bronvermelding en moet ten allen tijde deel blijven uitmaken van de presentatie.</a:t>
            </a:r>
          </a:p>
          <a:p>
            <a:pPr algn="r"/>
            <a:endParaRPr lang="nl-BE" sz="2200" dirty="0">
              <a:solidFill>
                <a:schemeClr val="accent5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algn="r"/>
            <a: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Deze cursus is te vinden op </a:t>
            </a:r>
            <a:r>
              <a:rPr lang="nl-BE" sz="22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  <a:hlinkClick r:id="rId4"/>
              </a:rPr>
              <a:t>www.klascement.net</a:t>
            </a:r>
            <a: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  <a:hlinkClick r:id="rId4"/>
              </a:rPr>
              <a:t/>
            </a:r>
            <a:b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  <a:hlinkClick r:id="rId4"/>
              </a:rPr>
            </a:br>
            <a: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Auteur: Marc Goris</a:t>
            </a:r>
          </a:p>
          <a:p>
            <a:pPr algn="r"/>
            <a:endParaRPr lang="nl-BE" sz="2200" dirty="0" smtClean="0">
              <a:solidFill>
                <a:schemeClr val="accent5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algn="r"/>
            <a:endParaRPr lang="nl-BE" sz="2200" dirty="0" smtClean="0">
              <a:solidFill>
                <a:schemeClr val="accent5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algn="r"/>
            <a:endParaRPr lang="nl-BE" sz="2200" dirty="0" smtClean="0">
              <a:solidFill>
                <a:schemeClr val="accent5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algn="r"/>
            <a:endParaRPr lang="nl-BE" sz="2200" dirty="0" smtClean="0">
              <a:solidFill>
                <a:schemeClr val="accent5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algn="r"/>
            <a:r>
              <a:rPr lang="nl-BE" sz="2200" dirty="0" smtClean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Klik op de knop EXIT om de presentatie te sluiten. </a:t>
            </a:r>
          </a:p>
        </p:txBody>
      </p:sp>
      <p:sp>
        <p:nvSpPr>
          <p:cNvPr id="12" name="Rechthoek 11">
            <a:hlinkClick r:id="" action="ppaction://hlinkshowjump?jump=endshow"/>
          </p:cNvPr>
          <p:cNvSpPr/>
          <p:nvPr/>
        </p:nvSpPr>
        <p:spPr>
          <a:xfrm>
            <a:off x="4233152" y="5120639"/>
            <a:ext cx="1683941" cy="8182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 smtClean="0"/>
              <a:t>EXIT</a:t>
            </a:r>
            <a:endParaRPr lang="nl-BE" sz="3600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938" y="1489668"/>
            <a:ext cx="3661808" cy="518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5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1.1 Kwebbelen in </a:t>
            </a:r>
            <a:r>
              <a:rPr lang="nl-BE" dirty="0" err="1" smtClean="0">
                <a:solidFill>
                  <a:schemeClr val="bg1"/>
                </a:solidFill>
              </a:rPr>
              <a:t>webtaal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8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18" name="Tekstvak 17"/>
          <p:cNvSpPr txBox="1"/>
          <p:nvPr/>
        </p:nvSpPr>
        <p:spPr>
          <a:xfrm>
            <a:off x="1463039" y="1572225"/>
            <a:ext cx="7427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Ontwikkelaars kiezen vaak voor </a:t>
            </a:r>
            <a:r>
              <a:rPr lang="nl-BE" sz="2800" dirty="0" smtClean="0"/>
              <a:t>teksteditors.</a:t>
            </a:r>
          </a:p>
        </p:txBody>
      </p:sp>
      <p:pic>
        <p:nvPicPr>
          <p:cNvPr id="15" name="Picture 2" descr="http://vignette3.wikia.nocookie.net/htmlcss/images/2/29/Notepad_Logo.png/revision/latest?cb=2010100423020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087" y="2612631"/>
            <a:ext cx="3056648" cy="305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www.reviversoft.com/blog/wp-content/uploads/2013/04/Notepadplusplu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407" y="2687848"/>
            <a:ext cx="2903272" cy="290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atom editor logo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7" t="15304" r="31353" b="14124"/>
          <a:stretch/>
        </p:blipFill>
        <p:spPr bwMode="auto">
          <a:xfrm>
            <a:off x="8652681" y="2609689"/>
            <a:ext cx="3048000" cy="305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32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1.1 Kwebbelen in </a:t>
            </a:r>
            <a:r>
              <a:rPr lang="nl-BE" dirty="0" err="1" smtClean="0">
                <a:solidFill>
                  <a:schemeClr val="bg1"/>
                </a:solidFill>
              </a:rPr>
              <a:t>webtaal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8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18" name="Tekstvak 17"/>
          <p:cNvSpPr txBox="1"/>
          <p:nvPr/>
        </p:nvSpPr>
        <p:spPr>
          <a:xfrm>
            <a:off x="1463039" y="1572225"/>
            <a:ext cx="4565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De belangrijkste </a:t>
            </a:r>
            <a:r>
              <a:rPr lang="nl-BE" sz="2800" dirty="0" err="1" smtClean="0"/>
              <a:t>webtaal</a:t>
            </a:r>
            <a:r>
              <a:rPr lang="nl-BE" sz="2800" dirty="0" smtClean="0"/>
              <a:t> is</a:t>
            </a:r>
          </a:p>
        </p:txBody>
      </p:sp>
      <p:sp>
        <p:nvSpPr>
          <p:cNvPr id="20" name="Tekstvak 19"/>
          <p:cNvSpPr txBox="1"/>
          <p:nvPr/>
        </p:nvSpPr>
        <p:spPr>
          <a:xfrm>
            <a:off x="6028712" y="1287887"/>
            <a:ext cx="984565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8800" dirty="0" smtClean="0">
                <a:solidFill>
                  <a:schemeClr val="accent6"/>
                </a:solidFill>
              </a:rPr>
              <a:t>H</a:t>
            </a:r>
          </a:p>
          <a:p>
            <a:r>
              <a:rPr lang="nl-BE" sz="8800" dirty="0" smtClean="0">
                <a:solidFill>
                  <a:schemeClr val="accent6"/>
                </a:solidFill>
              </a:rPr>
              <a:t>T</a:t>
            </a:r>
          </a:p>
          <a:p>
            <a:r>
              <a:rPr lang="nl-BE" sz="8800" dirty="0" smtClean="0">
                <a:solidFill>
                  <a:schemeClr val="accent6"/>
                </a:solidFill>
              </a:rPr>
              <a:t>M</a:t>
            </a:r>
          </a:p>
          <a:p>
            <a:r>
              <a:rPr lang="nl-BE" sz="8800" dirty="0">
                <a:solidFill>
                  <a:schemeClr val="accent6"/>
                </a:solidFill>
              </a:rPr>
              <a:t>L</a:t>
            </a:r>
            <a:endParaRPr lang="nl-BE" sz="8800" dirty="0" smtClean="0">
              <a:solidFill>
                <a:schemeClr val="accent6"/>
              </a:solidFill>
            </a:endParaRPr>
          </a:p>
        </p:txBody>
      </p:sp>
      <p:sp>
        <p:nvSpPr>
          <p:cNvPr id="22" name="Tekstvak 21"/>
          <p:cNvSpPr txBox="1"/>
          <p:nvPr/>
        </p:nvSpPr>
        <p:spPr>
          <a:xfrm>
            <a:off x="6752392" y="2022225"/>
            <a:ext cx="899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err="1" smtClean="0"/>
              <a:t>yper</a:t>
            </a:r>
            <a:endParaRPr lang="nl-BE" sz="2800" dirty="0" smtClean="0"/>
          </a:p>
        </p:txBody>
      </p:sp>
      <p:sp>
        <p:nvSpPr>
          <p:cNvPr id="23" name="Tekstvak 22"/>
          <p:cNvSpPr txBox="1"/>
          <p:nvPr/>
        </p:nvSpPr>
        <p:spPr>
          <a:xfrm>
            <a:off x="6557540" y="3361144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err="1" smtClean="0"/>
              <a:t>ext</a:t>
            </a:r>
            <a:endParaRPr lang="nl-BE" sz="2800" dirty="0" smtClean="0"/>
          </a:p>
        </p:txBody>
      </p:sp>
      <p:sp>
        <p:nvSpPr>
          <p:cNvPr id="24" name="Tekstvak 23"/>
          <p:cNvSpPr txBox="1"/>
          <p:nvPr/>
        </p:nvSpPr>
        <p:spPr>
          <a:xfrm>
            <a:off x="6908758" y="4700063"/>
            <a:ext cx="3154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err="1" smtClean="0"/>
              <a:t>arkup</a:t>
            </a:r>
            <a:endParaRPr lang="nl-BE" sz="2800" dirty="0" smtClean="0"/>
          </a:p>
        </p:txBody>
      </p:sp>
      <p:sp>
        <p:nvSpPr>
          <p:cNvPr id="25" name="Tekstvak 24"/>
          <p:cNvSpPr txBox="1"/>
          <p:nvPr/>
        </p:nvSpPr>
        <p:spPr>
          <a:xfrm>
            <a:off x="6707052" y="6035039"/>
            <a:ext cx="3154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err="1" smtClean="0"/>
              <a:t>anguage</a:t>
            </a:r>
            <a:endParaRPr lang="nl-BE" sz="2800" dirty="0" smtClean="0"/>
          </a:p>
        </p:txBody>
      </p:sp>
      <p:sp>
        <p:nvSpPr>
          <p:cNvPr id="19" name="Gelijkbenige driehoek 18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Gelijkbenige driehoek 20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281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1.1 Kwebbelen in </a:t>
            </a:r>
            <a:r>
              <a:rPr lang="nl-BE" dirty="0" err="1" smtClean="0">
                <a:solidFill>
                  <a:schemeClr val="bg1"/>
                </a:solidFill>
              </a:rPr>
              <a:t>webtaal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485921"/>
              </p:ext>
            </p:extLst>
          </p:nvPr>
        </p:nvGraphicFramePr>
        <p:xfrm>
          <a:off x="6346032" y="1444590"/>
          <a:ext cx="5695714" cy="53070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6413">
                  <a:extLst>
                    <a:ext uri="{9D8B030D-6E8A-4147-A177-3AD203B41FA5}">
                      <a16:colId xmlns:a16="http://schemas.microsoft.com/office/drawing/2014/main" val="3488379187"/>
                    </a:ext>
                  </a:extLst>
                </a:gridCol>
                <a:gridCol w="5359301">
                  <a:extLst>
                    <a:ext uri="{9D8B030D-6E8A-4147-A177-3AD203B41FA5}">
                      <a16:colId xmlns:a16="http://schemas.microsoft.com/office/drawing/2014/main" val="2728078359"/>
                    </a:ext>
                  </a:extLst>
                </a:gridCol>
              </a:tblGrid>
              <a:tr h="530701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1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2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3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4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5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6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7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8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9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10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11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12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13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14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15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16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17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18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19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20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21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22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23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24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25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26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  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27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28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29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30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31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32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 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33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34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35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36</a:t>
                      </a:r>
                      <a:endParaRPr lang="nl-BE" sz="1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&lt;!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</a:rPr>
                        <a:t>doctype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 html&gt;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&lt;html lang=nl&gt;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 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&lt;head&gt;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	&lt;meta charset=utf-8&gt;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	&lt;meta name="robots" content="all"&gt;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	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&lt;link rel="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</a:rPr>
                        <a:t>stylesheet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" type="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</a:rPr>
                        <a:t>text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</a:rPr>
                        <a:t>css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" 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</a:rPr>
                        <a:t>href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="opmaak/opmaak.css"&gt;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</a:rPr>
                        <a:t>title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</a:rPr>
                        <a:t>Mijn vakantie in Griekenland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</a:rPr>
                        <a:t>title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</a:rPr>
                        <a:t>head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 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&lt;body&gt;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	&lt;header&gt;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		&lt;h1&gt;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</a:rPr>
                        <a:t>Het Griekse luilekkerleven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&lt;/h1&gt;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	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&lt;/header&gt;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	&lt;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</a:rPr>
                        <a:t>nav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		&lt;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</a:rPr>
                        <a:t>ul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="pages/kreta.html" class="menu"&gt;</a:t>
                      </a: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</a:rPr>
                        <a:t>Kreta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="pages/spetses.html" class="menu"&gt;</a:t>
                      </a: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</a:rPr>
                        <a:t>Spetses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="pages/korfoe.html" class="menu"&gt;</a:t>
                      </a: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</a:rPr>
                        <a:t>Korfoe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="pages/mykonos.html" class="menu"&gt;</a:t>
                      </a: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</a:rPr>
                        <a:t>Mykonos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="pages/santorini.html" class="menu"&gt;</a:t>
                      </a: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</a:rPr>
                        <a:t>Santorini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		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</a:rPr>
                        <a:t>ul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</a:rPr>
                        <a:t>nav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		&lt;h2&gt;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</a:rPr>
                        <a:t>Mijn zomervakantie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&lt;/h2&gt;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marL="377825" indent="-900430"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		&lt;p&gt;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</a:rPr>
                        <a:t>Van de crisis in Griekenland merk je niets op de paradijselijke stranden. Ik bezocht afgelopen zomer vijf Griekse eilanden: Kreta, </a:t>
                      </a:r>
                      <a:r>
                        <a:rPr lang="nl-BE" sz="900" dirty="0" err="1">
                          <a:solidFill>
                            <a:schemeClr val="tx1"/>
                          </a:solidFill>
                          <a:effectLst/>
                        </a:rPr>
                        <a:t>Spetses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</a:rPr>
                        <a:t>, Korfoe, </a:t>
                      </a:r>
                      <a:r>
                        <a:rPr lang="nl-BE" sz="900" dirty="0" err="1" smtClean="0">
                          <a:solidFill>
                            <a:schemeClr val="tx1"/>
                          </a:solidFill>
                          <a:effectLst/>
                        </a:rPr>
                        <a:t>Mykonos</a:t>
                      </a:r>
                      <a:r>
                        <a:rPr lang="nl-BE" sz="9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</a:rPr>
                        <a:t>en </a:t>
                      </a:r>
                      <a:r>
                        <a:rPr lang="nl-BE" sz="900" dirty="0" err="1">
                          <a:solidFill>
                            <a:schemeClr val="tx1"/>
                          </a:solidFill>
                          <a:effectLst/>
                        </a:rPr>
                        <a:t>Santorini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&lt;/p&gt;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	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</a:rPr>
                        <a:t>img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</a:rPr>
                        <a:t>src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="plaatjes/griekenland.jpg"&gt;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</a:rPr>
                        <a:t>footer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		&lt;p&gt;&lt;small&gt;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</a:rPr>
                        <a:t>Dit is vb01 bij het 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&lt;a 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</a:rPr>
                        <a:t>href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="http://www.sleutelboek.eu" </a:t>
                      </a:r>
                      <a:b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</a:b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		target="_blank"&gt;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</a:rPr>
                        <a:t>Sleutelboek </a:t>
                      </a:r>
                      <a:r>
                        <a:rPr lang="nl-BE" sz="900" dirty="0" err="1">
                          <a:solidFill>
                            <a:schemeClr val="tx1"/>
                          </a:solidFill>
                          <a:effectLst/>
                        </a:rPr>
                        <a:t>Webontwikkeling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&lt;/a&gt;.&lt;/small&gt;&lt;/p&gt;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</a:rPr>
                        <a:t>footer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&lt;/body&gt;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 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&lt;/html&gt;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788906"/>
                  </a:ext>
                </a:extLst>
              </a:tr>
            </a:tbl>
          </a:graphicData>
        </a:graphic>
      </p:graphicFrame>
      <p:pic>
        <p:nvPicPr>
          <p:cNvPr id="19" name="Afbeelding 1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7220">
            <a:off x="1519488" y="1576307"/>
            <a:ext cx="4799650" cy="354728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21" name="Afbeelding 20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2" y="1444589"/>
            <a:ext cx="952489" cy="933857"/>
          </a:xfrm>
          <a:prstGeom prst="rect">
            <a:avLst/>
          </a:prstGeom>
        </p:spPr>
      </p:pic>
      <p:sp>
        <p:nvSpPr>
          <p:cNvPr id="28" name="Rechthoek 27"/>
          <p:cNvSpPr/>
          <p:nvPr/>
        </p:nvSpPr>
        <p:spPr>
          <a:xfrm>
            <a:off x="271176" y="327012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9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Gelijkbenige driehoek 15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Gelijkbenige driehoek 16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946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Roodoranj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eg webontwerp" id="{9D98B3BB-EAA1-40EF-A635-8B1682A601E8}" vid="{D6CE4A0E-B577-43CF-BECF-1678AD8771BE}"/>
    </a:ext>
  </a:extLst>
</a:theme>
</file>

<file path=ppt/theme/themeOverride1.xml><?xml version="1.0" encoding="utf-8"?>
<a:themeOverride xmlns:a="http://schemas.openxmlformats.org/drawingml/2006/main">
  <a:clrScheme name="Roodoranje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ppt/theme/themeOverride2.xml><?xml version="1.0" encoding="utf-8"?>
<a:themeOverride xmlns:a="http://schemas.openxmlformats.org/drawingml/2006/main">
  <a:clrScheme name="Roodoranje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10918</TotalTime>
  <Words>3934</Words>
  <Application>Microsoft Office PowerPoint</Application>
  <PresentationFormat>Breedbeeld</PresentationFormat>
  <Paragraphs>1055</Paragraphs>
  <Slides>62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62</vt:i4>
      </vt:variant>
    </vt:vector>
  </HeadingPairs>
  <TitlesOfParts>
    <vt:vector size="68" baseType="lpstr">
      <vt:lpstr>Arial</vt:lpstr>
      <vt:lpstr>Code New Roman</vt:lpstr>
      <vt:lpstr>Times New Roman</vt:lpstr>
      <vt:lpstr>Trebuchet MS</vt:lpstr>
      <vt:lpstr>Wingdings 3</vt:lpstr>
      <vt:lpstr>Kantoorthema</vt:lpstr>
      <vt:lpstr>Kennismaking met webtaal</vt:lpstr>
      <vt:lpstr>1. Kennismaking met webtaal</vt:lpstr>
      <vt:lpstr>1.1 Kwebbelen in webtaal</vt:lpstr>
      <vt:lpstr>1.1 Kwebbelen in webtaal</vt:lpstr>
      <vt:lpstr>1.1 Kwebbelen in webtaal</vt:lpstr>
      <vt:lpstr>1.1 Kwebbelen in webtaal</vt:lpstr>
      <vt:lpstr>1.1 Kwebbelen in webtaal</vt:lpstr>
      <vt:lpstr>1.1 Kwebbelen in webtaal</vt:lpstr>
      <vt:lpstr>1.1 Kwebbelen in webtaal</vt:lpstr>
      <vt:lpstr>1.1 Kwebbelen in webtaal</vt:lpstr>
      <vt:lpstr>1.1 Kwebbelen in webtaal</vt:lpstr>
      <vt:lpstr>1.1 Kwebbelen in webtaal</vt:lpstr>
      <vt:lpstr>1.2 Opsmukken met stijltaal</vt:lpstr>
      <vt:lpstr>1.2 Opsmukken met stijltaal</vt:lpstr>
      <vt:lpstr>1.2 Opsmukken met stijltaal</vt:lpstr>
      <vt:lpstr>1.2 Opsmukken met stijltaal</vt:lpstr>
      <vt:lpstr>1.2 Opsmukken met stijltaal</vt:lpstr>
      <vt:lpstr>1.2 Opsmukken met stijltaal</vt:lpstr>
      <vt:lpstr>1.2 Opsmukken met stijltaal</vt:lpstr>
      <vt:lpstr>1.2 Opsmukken met stijltaal</vt:lpstr>
      <vt:lpstr>1.2 Opsmukken met stijltaal</vt:lpstr>
      <vt:lpstr>1.3 Een stevige structuur</vt:lpstr>
      <vt:lpstr>1.3 Een stevige structuur</vt:lpstr>
      <vt:lpstr>1.3 Een stevige structuur</vt:lpstr>
      <vt:lpstr>1.3 Een stevige structuur</vt:lpstr>
      <vt:lpstr>1.3 Een stevige structuur</vt:lpstr>
      <vt:lpstr>1.3 Een stevige structuur</vt:lpstr>
      <vt:lpstr>1.3 Een stevige structuur</vt:lpstr>
      <vt:lpstr>1.3 Een stevige structuur</vt:lpstr>
      <vt:lpstr>1.3 Een stevige structuur</vt:lpstr>
      <vt:lpstr>1.3 Een stevige structuur</vt:lpstr>
      <vt:lpstr>1.3 Een stevige structuur</vt:lpstr>
      <vt:lpstr>1.3 Een stevige structuur</vt:lpstr>
      <vt:lpstr>1.3 Een stevige structuur</vt:lpstr>
      <vt:lpstr>1.3 Een stevige structuur</vt:lpstr>
      <vt:lpstr>1.3 Een stevige structuur</vt:lpstr>
      <vt:lpstr>1.3 Een stevige structuur</vt:lpstr>
      <vt:lpstr>1.4 Alles netjes in mappen</vt:lpstr>
      <vt:lpstr>1.4 Alles netjes in mappen</vt:lpstr>
      <vt:lpstr>1.4 Alles netjes in mappen</vt:lpstr>
      <vt:lpstr>1.4 Alles netjes in mappen</vt:lpstr>
      <vt:lpstr>1.4 Alles netjes in mappen</vt:lpstr>
      <vt:lpstr>1.4 Alles netjes in mappen</vt:lpstr>
      <vt:lpstr>1.4 Alles netjes in mappen</vt:lpstr>
      <vt:lpstr>1.4 Alles netjes in mappen</vt:lpstr>
      <vt:lpstr>1.4 Alles netjes in mappen</vt:lpstr>
      <vt:lpstr>1.4 Alles netjes in mappen</vt:lpstr>
      <vt:lpstr>1.5 Kies een editor</vt:lpstr>
      <vt:lpstr>1.5 Kies een editor</vt:lpstr>
      <vt:lpstr>1.5 Kies een editor</vt:lpstr>
      <vt:lpstr>1.5 Kies een editor</vt:lpstr>
      <vt:lpstr>1.5 Kies een editor</vt:lpstr>
      <vt:lpstr>1.6 Webpagina’s valideren</vt:lpstr>
      <vt:lpstr>1.6 Webpagina’s valideren</vt:lpstr>
      <vt:lpstr>1.6 Webpagina’s valideren</vt:lpstr>
      <vt:lpstr>1.6 Webpagina’s valideren</vt:lpstr>
      <vt:lpstr>1.6 Webpagina’s valideren</vt:lpstr>
      <vt:lpstr>1.7 Oefeningen</vt:lpstr>
      <vt:lpstr>1.7 Oefeningen</vt:lpstr>
      <vt:lpstr>1.7 Oefeningen</vt:lpstr>
      <vt:lpstr>1.7 Oefeningen</vt:lpstr>
      <vt:lpstr>1. Kennismaking met webtaal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ICTeam</dc:creator>
  <cp:lastModifiedBy>Marc</cp:lastModifiedBy>
  <cp:revision>60</cp:revision>
  <dcterms:created xsi:type="dcterms:W3CDTF">2019-07-14T07:52:00Z</dcterms:created>
  <dcterms:modified xsi:type="dcterms:W3CDTF">2022-05-26T08:49:43Z</dcterms:modified>
</cp:coreProperties>
</file>