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31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2" r:id="rId44"/>
    <p:sldId id="300" r:id="rId45"/>
    <p:sldId id="301" r:id="rId46"/>
    <p:sldId id="303" r:id="rId47"/>
    <p:sldId id="304" r:id="rId48"/>
    <p:sldId id="305" r:id="rId49"/>
    <p:sldId id="308" r:id="rId50"/>
    <p:sldId id="306" r:id="rId51"/>
    <p:sldId id="307" r:id="rId52"/>
    <p:sldId id="309" r:id="rId53"/>
    <p:sldId id="311" r:id="rId54"/>
    <p:sldId id="310" r:id="rId55"/>
    <p:sldId id="312" r:id="rId56"/>
    <p:sldId id="313" r:id="rId57"/>
    <p:sldId id="314" r:id="rId58"/>
    <p:sldId id="258" r:id="rId5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00"/>
    <a:srgbClr val="FF0000"/>
    <a:srgbClr val="FFB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336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831" y="210578"/>
            <a:ext cx="10109915" cy="107730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1832" y="1426379"/>
            <a:ext cx="10109916" cy="52835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9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7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4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32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A1614A-66A8-4ACF-91A6-9665246C87F1}" type="datetimeFigureOut">
              <a:rPr lang="nl-BE" smtClean="0"/>
              <a:t>26/05/2022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02DC9-ADD6-4A93-94DE-411EBD0255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rgbClr val="FFB63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3882" y="182245"/>
            <a:ext cx="10003301" cy="98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53881" y="1347323"/>
            <a:ext cx="10003301" cy="53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2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9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hyperlink" Target="https://www.klascement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2. Wie schrijft die blijft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8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de </a:t>
            </a:r>
            <a:r>
              <a:rPr lang="nl-BE" sz="2800" dirty="0"/>
              <a:t>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de juiste tags toe aan het tweede artikel, zodat het op dezelfde manier gestructureerd is als het eerste artikel. 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ook dat de contactgegevens van de redactie netjes geschikt zijn.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Valideer </a:t>
            </a:r>
            <a:r>
              <a:rPr lang="nl-BE" sz="2800" dirty="0"/>
              <a:t>de pagina met de W3C </a:t>
            </a:r>
            <a:r>
              <a:rPr lang="nl-BE" sz="2800" dirty="0" err="1" smtClean="0"/>
              <a:t>validator</a:t>
            </a:r>
            <a:r>
              <a:rPr lang="nl-BE" sz="2800" dirty="0" smtClean="0"/>
              <a:t>.</a:t>
            </a:r>
            <a:endParaRPr lang="nl-BE" sz="2800" dirty="0"/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stap2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8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0" y="1572225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Hoe geef je de tekst een wit kleurtje?</a:t>
            </a:r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Tekstvak 31"/>
          <p:cNvSpPr txBox="1"/>
          <p:nvPr/>
        </p:nvSpPr>
        <p:spPr>
          <a:xfrm>
            <a:off x="1463040" y="383706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Hoe maak je tekens exact 90 pixels groot?</a:t>
            </a:r>
            <a:endParaRPr lang="nl-BE" sz="2800" dirty="0" smtClean="0"/>
          </a:p>
        </p:txBody>
      </p:sp>
      <p:sp>
        <p:nvSpPr>
          <p:cNvPr id="33" name="Rechthoek 32">
            <a:hlinkClick r:id="rId5" action="ppaction://hlinksldjump"/>
          </p:cNvPr>
          <p:cNvSpPr/>
          <p:nvPr/>
        </p:nvSpPr>
        <p:spPr>
          <a:xfrm>
            <a:off x="1463039" y="454656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0" y="1572225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 Hoe kan je de tekst in een onderdeel centreren?</a:t>
            </a:r>
            <a:endParaRPr lang="nl-BE" sz="2800" dirty="0" smtClean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28172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32" name="Tekstvak 31"/>
          <p:cNvSpPr txBox="1"/>
          <p:nvPr/>
        </p:nvSpPr>
        <p:spPr>
          <a:xfrm>
            <a:off x="1463041" y="383706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creëer je 20 pixels ruimte tussen de tekst en de rand van een onderdeel?</a:t>
            </a:r>
          </a:p>
        </p:txBody>
      </p:sp>
      <p:sp>
        <p:nvSpPr>
          <p:cNvPr id="33" name="Rechthoek 32">
            <a:hlinkClick r:id="rId5" action="ppaction://hlinksldjump"/>
          </p:cNvPr>
          <p:cNvSpPr/>
          <p:nvPr/>
        </p:nvSpPr>
        <p:spPr>
          <a:xfrm>
            <a:off x="1463039" y="4898613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41" y="157222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Hoe </a:t>
            </a:r>
            <a:r>
              <a:rPr lang="nl-BE" sz="2800" dirty="0"/>
              <a:t>creëer je 80 pixels ruimte tussen de tekst en de bovenrand van een onderdeel?</a:t>
            </a:r>
            <a:endParaRPr lang="nl-BE" sz="2800" dirty="0" smtClean="0"/>
          </a:p>
        </p:txBody>
      </p:sp>
      <p:sp>
        <p:nvSpPr>
          <p:cNvPr id="31" name="Rechthoek 30">
            <a:hlinkClick r:id="rId5" action="ppaction://hlinksldjump"/>
          </p:cNvPr>
          <p:cNvSpPr/>
          <p:nvPr/>
        </p:nvSpPr>
        <p:spPr>
          <a:xfrm>
            <a:off x="1463039" y="2694901"/>
            <a:ext cx="10578707" cy="96526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800" dirty="0"/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3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463041" y="1572225"/>
            <a:ext cx="1057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Indien geen lettertype bepaald wordt: standaard lettertype van de browser.</a:t>
            </a: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1899769" y="3460235"/>
            <a:ext cx="1057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3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Filmquiz bracht knappe ex-yogi van de wijs</a:t>
            </a:r>
            <a:r>
              <a:rPr lang="nl-BE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Schreefletters</a:t>
            </a:r>
            <a:endParaRPr lang="nl-BE" sz="28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436913" y="4229965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889564" y="3873298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Schreefloze letters</a:t>
            </a:r>
            <a:endParaRPr lang="nl-BE" sz="2800" dirty="0"/>
          </a:p>
        </p:txBody>
      </p:sp>
      <p:sp>
        <p:nvSpPr>
          <p:cNvPr id="12" name="Rechthoek 11"/>
          <p:cNvSpPr/>
          <p:nvPr/>
        </p:nvSpPr>
        <p:spPr>
          <a:xfrm>
            <a:off x="7724633" y="2356661"/>
            <a:ext cx="3712191" cy="424008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4763069" y="2469810"/>
            <a:ext cx="409433" cy="54732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Rechte verbindingslijn met pijl 21"/>
          <p:cNvCxnSpPr>
            <a:stCxn id="21" idx="3"/>
          </p:cNvCxnSpPr>
          <p:nvPr/>
        </p:nvCxnSpPr>
        <p:spPr>
          <a:xfrm>
            <a:off x="5172502" y="2743474"/>
            <a:ext cx="2456597" cy="1129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>
          <a:xfrm>
            <a:off x="8288287" y="2890537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al 24"/>
          <p:cNvSpPr/>
          <p:nvPr/>
        </p:nvSpPr>
        <p:spPr>
          <a:xfrm>
            <a:off x="8393373" y="5678586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9580728" y="5669279"/>
            <a:ext cx="1187355" cy="71290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3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elijkbenige driehoek 2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6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Filmquiz bracht knappe ex-yogi van de wijs</a:t>
            </a:r>
            <a:r>
              <a:rPr lang="nl-BE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Schreefletters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3295512" y="4567532"/>
            <a:ext cx="69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err="1" smtClean="0">
                <a:solidFill>
                  <a:schemeClr val="accent6"/>
                </a:solidFill>
              </a:rPr>
              <a:t>serif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3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387096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/>
              <a:t>Schreeflozeletters</a:t>
            </a:r>
            <a:endParaRPr lang="nl-BE" sz="2800" dirty="0"/>
          </a:p>
        </p:txBody>
      </p:sp>
      <p:sp>
        <p:nvSpPr>
          <p:cNvPr id="23" name="Tekstvak 22"/>
          <p:cNvSpPr txBox="1"/>
          <p:nvPr/>
        </p:nvSpPr>
        <p:spPr>
          <a:xfrm>
            <a:off x="3295512" y="4567532"/>
            <a:ext cx="755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smtClean="0">
                <a:solidFill>
                  <a:schemeClr val="accent6"/>
                </a:solidFill>
              </a:rPr>
              <a:t>sans </a:t>
            </a:r>
            <a:r>
              <a:rPr lang="nl-BE" sz="5400" dirty="0" err="1" smtClean="0">
                <a:solidFill>
                  <a:schemeClr val="accent6"/>
                </a:solidFill>
              </a:rPr>
              <a:t>serif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3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Afgeronde rechthoek 2"/>
          <p:cNvSpPr/>
          <p:nvPr/>
        </p:nvSpPr>
        <p:spPr>
          <a:xfrm>
            <a:off x="1463039" y="1924334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Filmquiz bracht knappe ex-yogi van de wijs</a:t>
            </a:r>
            <a:r>
              <a:rPr lang="nl-B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nl-BE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915690" y="1567667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Niet-proportioneel lettertype</a:t>
            </a:r>
            <a:endParaRPr lang="nl-BE" sz="2800" dirty="0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1685925" y="2963228"/>
            <a:ext cx="208598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915690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2036658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2169055" y="2963228"/>
            <a:ext cx="40841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2609110" y="2963228"/>
            <a:ext cx="25982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2901528" y="2963228"/>
            <a:ext cx="25982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182853" y="2963228"/>
            <a:ext cx="9599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3295512" y="2963228"/>
            <a:ext cx="245079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Afgeronde rechthoek 36"/>
          <p:cNvSpPr/>
          <p:nvPr/>
        </p:nvSpPr>
        <p:spPr>
          <a:xfrm>
            <a:off x="1436913" y="4297677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00" dirty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Filmquiz bracht knappe ex-yogi van de wijs</a:t>
            </a:r>
            <a:r>
              <a:rPr lang="nl-BE" sz="3400" dirty="0" smtClean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.</a:t>
            </a:r>
            <a:endParaRPr lang="nl-BE" sz="3400" dirty="0">
              <a:latin typeface="Code New Roman" panose="020B0609020204030204" pitchFamily="49" charset="0"/>
              <a:ea typeface="Verdana" panose="020B0604030504040204" pitchFamily="34" charset="0"/>
              <a:cs typeface="Code New Roman" panose="020B0609020204030204" pitchFamily="49" charset="0"/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1889564" y="3941010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P</a:t>
            </a:r>
            <a:r>
              <a:rPr lang="nl-BE" sz="2800" dirty="0" smtClean="0"/>
              <a:t>roportioneel lettertype</a:t>
            </a:r>
            <a:endParaRPr lang="nl-BE" sz="2800" dirty="0"/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1680966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1903571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213264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2345719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>
            <a:off x="2577465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281152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3050610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3278843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Gelijkbenige driehoek 3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Gelijkbenige driehoek 3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Afbeelding 15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7" name="Afgeronde rechthoek 36"/>
          <p:cNvSpPr/>
          <p:nvPr/>
        </p:nvSpPr>
        <p:spPr>
          <a:xfrm>
            <a:off x="1436913" y="4297677"/>
            <a:ext cx="10465104" cy="1569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400" dirty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Filmquiz bracht knappe ex-yogi van de wijs</a:t>
            </a:r>
            <a:r>
              <a:rPr lang="nl-BE" sz="3400" dirty="0" smtClean="0">
                <a:latin typeface="Code New Roman" panose="020B0609020204030204" pitchFamily="49" charset="0"/>
                <a:ea typeface="Verdana" panose="020B0604030504040204" pitchFamily="34" charset="0"/>
                <a:cs typeface="Code New Roman" panose="020B0609020204030204" pitchFamily="49" charset="0"/>
              </a:rPr>
              <a:t>.</a:t>
            </a:r>
            <a:endParaRPr lang="nl-BE" sz="3400" dirty="0">
              <a:latin typeface="Code New Roman" panose="020B0609020204030204" pitchFamily="49" charset="0"/>
              <a:ea typeface="Verdana" panose="020B0604030504040204" pitchFamily="34" charset="0"/>
              <a:cs typeface="Code New Roman" panose="020B0609020204030204" pitchFamily="49" charset="0"/>
            </a:endParaRPr>
          </a:p>
        </p:txBody>
      </p:sp>
      <p:sp>
        <p:nvSpPr>
          <p:cNvPr id="38" name="Afgeronde rechthoek 37"/>
          <p:cNvSpPr/>
          <p:nvPr/>
        </p:nvSpPr>
        <p:spPr>
          <a:xfrm>
            <a:off x="1889564" y="3941010"/>
            <a:ext cx="5331271" cy="71333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/>
              <a:t>P</a:t>
            </a:r>
            <a:r>
              <a:rPr lang="nl-BE" sz="2800" dirty="0" smtClean="0"/>
              <a:t>roportioneel lettertype</a:t>
            </a:r>
            <a:endParaRPr lang="nl-BE" sz="2800" dirty="0"/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1680966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1903571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213264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2345719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>
            <a:off x="2577465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2811528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3050610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3278843" y="5303519"/>
            <a:ext cx="180000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2811528" y="2231427"/>
            <a:ext cx="792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Engels: </a:t>
            </a:r>
            <a:r>
              <a:rPr lang="nl-BE" sz="5400" dirty="0" err="1" smtClean="0">
                <a:solidFill>
                  <a:schemeClr val="accent6"/>
                </a:solidFill>
              </a:rPr>
              <a:t>monospaced</a:t>
            </a:r>
            <a:r>
              <a:rPr lang="nl-BE" sz="5400" dirty="0" smtClean="0">
                <a:solidFill>
                  <a:schemeClr val="accent6"/>
                </a:solidFill>
              </a:rPr>
              <a:t> font</a:t>
            </a:r>
            <a:endParaRPr lang="nl-BE" sz="5400" dirty="0">
              <a:solidFill>
                <a:schemeClr val="accent6"/>
              </a:solidFill>
            </a:endParaRPr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3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 Wie schrijft die blijft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1463039" y="1413179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2.1 Teksten en titels</a:t>
            </a:r>
          </a:p>
        </p:txBody>
      </p:sp>
      <p:sp>
        <p:nvSpPr>
          <p:cNvPr id="10" name="Rechthoek 9">
            <a:hlinkClick r:id="rId4" action="ppaction://hlinksldjump"/>
          </p:cNvPr>
          <p:cNvSpPr/>
          <p:nvPr/>
        </p:nvSpPr>
        <p:spPr>
          <a:xfrm>
            <a:off x="6794833" y="1413179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2.2 Een stijlvolle tekst</a:t>
            </a:r>
            <a:endParaRPr lang="nl-BE" sz="2800" dirty="0"/>
          </a:p>
        </p:txBody>
      </p:sp>
      <p:sp>
        <p:nvSpPr>
          <p:cNvPr id="11" name="Rechthoek 10">
            <a:hlinkClick r:id="rId5" action="ppaction://hlinksldjump"/>
          </p:cNvPr>
          <p:cNvSpPr/>
          <p:nvPr/>
        </p:nvSpPr>
        <p:spPr>
          <a:xfrm>
            <a:off x="1463039" y="3232044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2.3 Een kleurrijke </a:t>
            </a:r>
            <a:r>
              <a:rPr lang="nl-BE" sz="2800" dirty="0" err="1" smtClean="0"/>
              <a:t>webwereld</a:t>
            </a:r>
            <a:endParaRPr lang="nl-BE" sz="2800" dirty="0"/>
          </a:p>
        </p:txBody>
      </p:sp>
      <p:sp>
        <p:nvSpPr>
          <p:cNvPr id="12" name="Rechthoek 11">
            <a:hlinkClick r:id="rId6" action="ppaction://hlinksldjump"/>
          </p:cNvPr>
          <p:cNvSpPr/>
          <p:nvPr/>
        </p:nvSpPr>
        <p:spPr>
          <a:xfrm>
            <a:off x="6794833" y="3232044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2.4 Liever een lijstje</a:t>
            </a:r>
            <a:endParaRPr lang="nl-BE" sz="2800" dirty="0"/>
          </a:p>
        </p:txBody>
      </p:sp>
      <p:sp>
        <p:nvSpPr>
          <p:cNvPr id="13" name="Rechthoek 12">
            <a:hlinkClick r:id="rId7" action="ppaction://hlinksldjump"/>
          </p:cNvPr>
          <p:cNvSpPr/>
          <p:nvPr/>
        </p:nvSpPr>
        <p:spPr>
          <a:xfrm>
            <a:off x="1463039" y="5050909"/>
            <a:ext cx="5175039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2.5 Ontsnappende tekens</a:t>
            </a:r>
            <a:endParaRPr lang="nl-BE" sz="2800" dirty="0"/>
          </a:p>
        </p:txBody>
      </p:sp>
      <p:sp>
        <p:nvSpPr>
          <p:cNvPr id="14" name="Rechthoek 13">
            <a:hlinkClick r:id="rId8" action="ppaction://hlinksldjump"/>
          </p:cNvPr>
          <p:cNvSpPr/>
          <p:nvPr/>
        </p:nvSpPr>
        <p:spPr>
          <a:xfrm>
            <a:off x="6794833" y="5050909"/>
            <a:ext cx="5246914" cy="1658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2.6 Oefeningen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7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824939" y="1916914"/>
            <a:ext cx="9905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Belangrijk: leesbaarheid</a:t>
            </a:r>
          </a:p>
          <a:p>
            <a:endParaRPr lang="nl-BE" sz="5400" dirty="0"/>
          </a:p>
          <a:p>
            <a:r>
              <a:rPr lang="nl-BE" sz="5400" dirty="0" smtClean="0"/>
              <a:t>Rekening houden met de doelgroep van de website!</a:t>
            </a:r>
            <a:endParaRPr lang="nl-BE" sz="5400" dirty="0"/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46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799467" y="1689517"/>
            <a:ext cx="9905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Enkel gebruik van lettertypes op de computer van de bezoeker.</a:t>
            </a:r>
          </a:p>
          <a:p>
            <a:endParaRPr lang="nl-BE" sz="4400" dirty="0" smtClean="0"/>
          </a:p>
          <a:p>
            <a:r>
              <a:rPr lang="nl-BE" sz="4000" dirty="0" err="1" smtClean="0"/>
              <a:t>Arial</a:t>
            </a:r>
            <a:r>
              <a:rPr lang="nl-BE" sz="4000" dirty="0" smtClean="0"/>
              <a:t/>
            </a:r>
            <a:br>
              <a:rPr lang="nl-BE" sz="4000" dirty="0" smtClean="0"/>
            </a:br>
            <a:r>
              <a:rPr lang="nl-BE" sz="4000" dirty="0" err="1" smtClean="0"/>
              <a:t>Verdana</a:t>
            </a:r>
            <a:r>
              <a:rPr lang="nl-BE" sz="4000" dirty="0" smtClean="0"/>
              <a:t>	</a:t>
            </a:r>
            <a:r>
              <a:rPr lang="nl-BE" sz="4000" dirty="0" err="1" smtClean="0"/>
              <a:t>webvriendelijke</a:t>
            </a:r>
            <a:r>
              <a:rPr lang="nl-BE" sz="4000" dirty="0" smtClean="0"/>
              <a:t> lettertypes</a:t>
            </a:r>
            <a:br>
              <a:rPr lang="nl-BE" sz="4000" dirty="0" smtClean="0"/>
            </a:br>
            <a:r>
              <a:rPr lang="nl-BE" sz="4000" dirty="0" err="1" smtClean="0"/>
              <a:t>Tahoma</a:t>
            </a:r>
            <a:r>
              <a:rPr lang="nl-BE" sz="4000" dirty="0" smtClean="0"/>
              <a:t>		(web safe fonts)</a:t>
            </a:r>
            <a:br>
              <a:rPr lang="nl-BE" sz="4000" dirty="0" smtClean="0"/>
            </a:br>
            <a:r>
              <a:rPr lang="nl-BE" sz="4000" dirty="0" smtClean="0"/>
              <a:t>…</a:t>
            </a:r>
            <a:endParaRPr lang="nl-BE" sz="4000" dirty="0"/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sp>
        <p:nvSpPr>
          <p:cNvPr id="3" name="Rechteraccolade 2"/>
          <p:cNvSpPr/>
          <p:nvPr/>
        </p:nvSpPr>
        <p:spPr>
          <a:xfrm>
            <a:off x="3910262" y="3727384"/>
            <a:ext cx="421106" cy="25266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5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32701"/>
              </p:ext>
            </p:extLst>
          </p:nvPr>
        </p:nvGraphicFramePr>
        <p:xfrm>
          <a:off x="1886477" y="3337352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492250263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12244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font-family: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Helvetica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Verdana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, sans-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serif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;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51793"/>
                  </a:ext>
                </a:extLst>
              </a:tr>
            </a:tbl>
          </a:graphicData>
        </a:graphic>
      </p:graphicFrame>
      <p:sp>
        <p:nvSpPr>
          <p:cNvPr id="18" name="Tekstvak 17"/>
          <p:cNvSpPr txBox="1"/>
          <p:nvPr/>
        </p:nvSpPr>
        <p:spPr>
          <a:xfrm>
            <a:off x="3082147" y="1804138"/>
            <a:ext cx="358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voorkeurslettertype</a:t>
            </a:r>
            <a:endParaRPr lang="nl-BE" sz="2800" dirty="0"/>
          </a:p>
        </p:txBody>
      </p:sp>
      <p:sp>
        <p:nvSpPr>
          <p:cNvPr id="19" name="Tekstvak 18"/>
          <p:cNvSpPr txBox="1"/>
          <p:nvPr/>
        </p:nvSpPr>
        <p:spPr>
          <a:xfrm>
            <a:off x="5594685" y="5303519"/>
            <a:ext cx="5835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alternatief als voorkeurslettertype niet aanwezig is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7589978" y="1402554"/>
            <a:ext cx="445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standaard schreefloze lettertype van de browser</a:t>
            </a:r>
            <a:endParaRPr lang="nl-BE" sz="28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5336177" y="2327358"/>
            <a:ext cx="523202" cy="919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9808831" y="2297881"/>
            <a:ext cx="7031" cy="97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V="1">
            <a:off x="8121316" y="4297677"/>
            <a:ext cx="0" cy="10638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Gelijkbenige driehoek 2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1463039" y="14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alle tekst in het hele </a:t>
            </a:r>
            <a:r>
              <a:rPr lang="nl-BE" dirty="0" smtClean="0"/>
              <a:t>document.</a:t>
            </a:r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1463039" y="23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hoofdtitel “De Courant van </a:t>
            </a:r>
            <a:r>
              <a:rPr lang="nl-BE" dirty="0" err="1"/>
              <a:t>Onderwijk</a:t>
            </a:r>
            <a:r>
              <a:rPr lang="nl-BE" dirty="0" smtClean="0"/>
              <a:t>”.</a:t>
            </a:r>
            <a:endParaRPr lang="nl-BE" dirty="0"/>
          </a:p>
        </p:txBody>
      </p:sp>
      <p:sp>
        <p:nvSpPr>
          <p:cNvPr id="24" name="Rechthoek 23"/>
          <p:cNvSpPr/>
          <p:nvPr/>
        </p:nvSpPr>
        <p:spPr>
          <a:xfrm>
            <a:off x="1463039" y="32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tussentiteltjes binnen elk artikel.</a:t>
            </a:r>
          </a:p>
        </p:txBody>
      </p:sp>
      <p:sp>
        <p:nvSpPr>
          <p:cNvPr id="26" name="Rechthoek 25"/>
          <p:cNvSpPr/>
          <p:nvPr/>
        </p:nvSpPr>
        <p:spPr>
          <a:xfrm>
            <a:off x="1463039" y="4156661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titel boven elk </a:t>
            </a:r>
            <a:r>
              <a:rPr lang="nl-BE" dirty="0" smtClean="0"/>
              <a:t>artikel.</a:t>
            </a:r>
            <a:endParaRPr lang="nl-BE" dirty="0"/>
          </a:p>
        </p:txBody>
      </p:sp>
      <p:sp>
        <p:nvSpPr>
          <p:cNvPr id="27" name="Rechthoek 26"/>
          <p:cNvSpPr/>
          <p:nvPr/>
        </p:nvSpPr>
        <p:spPr>
          <a:xfrm>
            <a:off x="1463039" y="5053978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gewone tekst in de artikels.</a:t>
            </a:r>
          </a:p>
        </p:txBody>
      </p:sp>
      <p:sp>
        <p:nvSpPr>
          <p:cNvPr id="28" name="Rechthoek 27"/>
          <p:cNvSpPr/>
          <p:nvPr/>
        </p:nvSpPr>
        <p:spPr>
          <a:xfrm>
            <a:off x="1463039" y="5951295"/>
            <a:ext cx="4059456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Het lettertype van de verwijzing naar het Sleutelboek onderaan de </a:t>
            </a:r>
            <a:r>
              <a:rPr lang="nl-BE" dirty="0" smtClean="0"/>
              <a:t>pagina.</a:t>
            </a:r>
            <a:endParaRPr lang="nl-BE" dirty="0"/>
          </a:p>
        </p:txBody>
      </p:sp>
      <p:sp>
        <p:nvSpPr>
          <p:cNvPr id="29" name="Rechthoek 28"/>
          <p:cNvSpPr/>
          <p:nvPr/>
        </p:nvSpPr>
        <p:spPr>
          <a:xfrm>
            <a:off x="9914020" y="14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h3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9914020" y="23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h2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9914020" y="32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h1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9914020" y="4146077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*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9914020" y="5043394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footer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9914020" y="5940711"/>
            <a:ext cx="2127725" cy="769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40" name="Gelijkbenige driehoek 3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97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824939" y="1916914"/>
            <a:ext cx="9905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/>
              <a:t>Belangrijk: eenvormigheid</a:t>
            </a:r>
          </a:p>
          <a:p>
            <a:endParaRPr lang="nl-BE" sz="5400" dirty="0"/>
          </a:p>
          <a:p>
            <a:endParaRPr lang="nl-BE" sz="5400" dirty="0" smtClean="0"/>
          </a:p>
          <a:p>
            <a:endParaRPr lang="nl-BE" sz="5400" dirty="0" smtClean="0"/>
          </a:p>
          <a:p>
            <a:r>
              <a:rPr lang="nl-BE" sz="5400" dirty="0" smtClean="0">
                <a:solidFill>
                  <a:schemeClr val="accent1">
                    <a:lumMod val="75000"/>
                  </a:schemeClr>
                </a:solidFill>
              </a:rPr>
              <a:t>Eén lettertype </a:t>
            </a:r>
            <a:r>
              <a:rPr lang="nl-BE" sz="5400" dirty="0" smtClean="0"/>
              <a:t>op je website</a:t>
            </a: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5221705" y="2789789"/>
            <a:ext cx="2219998" cy="2422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7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Open </a:t>
            </a:r>
            <a:r>
              <a:rPr lang="nl-BE" sz="3600" dirty="0"/>
              <a:t>de stijlpagina </a:t>
            </a:r>
            <a:r>
              <a:rPr lang="nl-BE" sz="3600" dirty="0">
                <a:solidFill>
                  <a:schemeClr val="accent1">
                    <a:lumMod val="75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3600" dirty="0"/>
              <a:t> van </a:t>
            </a:r>
            <a:r>
              <a:rPr lang="nl-BE" sz="3600" dirty="0">
                <a:solidFill>
                  <a:schemeClr val="accent1">
                    <a:lumMod val="75000"/>
                  </a:schemeClr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36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Kies </a:t>
            </a:r>
            <a:r>
              <a:rPr lang="nl-BE" sz="3600" dirty="0"/>
              <a:t>zelf een lettertype en zorg ervoor dat dit gebruikt wordt voor alle tekst op de hele webpagina.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Experimenteer </a:t>
            </a:r>
            <a:r>
              <a:rPr lang="nl-BE" sz="3600" dirty="0"/>
              <a:t>ook met de tekengrootte van de tekst en de verschillende titels.</a:t>
            </a:r>
          </a:p>
          <a:p>
            <a:pPr>
              <a:spcBef>
                <a:spcPts val="1200"/>
              </a:spcBef>
              <a:buClr>
                <a:schemeClr val="accent6"/>
              </a:buClr>
            </a:pPr>
            <a:endParaRPr lang="nl-BE" sz="3600" dirty="0"/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stap3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4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" y="1456661"/>
            <a:ext cx="920080" cy="90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85513"/>
              </p:ext>
            </p:extLst>
          </p:nvPr>
        </p:nvGraphicFramePr>
        <p:xfrm>
          <a:off x="1633814" y="1735238"/>
          <a:ext cx="10145102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704">
                  <a:extLst>
                    <a:ext uri="{9D8B030D-6E8A-4147-A177-3AD203B41FA5}">
                      <a16:colId xmlns:a16="http://schemas.microsoft.com/office/drawing/2014/main" val="2492250263"/>
                    </a:ext>
                  </a:extLst>
                </a:gridCol>
                <a:gridCol w="9289398">
                  <a:extLst>
                    <a:ext uri="{9D8B030D-6E8A-4147-A177-3AD203B41FA5}">
                      <a16:colId xmlns:a16="http://schemas.microsoft.com/office/drawing/2014/main" val="12244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article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</a:p>
                    <a:p>
                      <a:pPr marL="67310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&lt;h2&gt;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Aartsvijanden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trouwen met elkaar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&lt;/h2&gt;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endParaRPr lang="nl-BE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 class="inleiding"&gt;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Het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lijkt wel een moderne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versie van Romeo en Juliet. Volgende zaterdag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trouwen Karel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Baanveldt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en Leentje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Opdebanck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met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51793"/>
                  </a:ext>
                </a:extLst>
              </a:tr>
            </a:tbl>
          </a:graphicData>
        </a:graphic>
      </p:graphicFrame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49473"/>
              </p:ext>
            </p:extLst>
          </p:nvPr>
        </p:nvGraphicFramePr>
        <p:xfrm>
          <a:off x="1633814" y="4491777"/>
          <a:ext cx="10145102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704">
                  <a:extLst>
                    <a:ext uri="{9D8B030D-6E8A-4147-A177-3AD203B41FA5}">
                      <a16:colId xmlns:a16="http://schemas.microsoft.com/office/drawing/2014/main" val="420672864"/>
                    </a:ext>
                  </a:extLst>
                </a:gridCol>
                <a:gridCol w="9289398">
                  <a:extLst>
                    <a:ext uri="{9D8B030D-6E8A-4147-A177-3AD203B41FA5}">
                      <a16:colId xmlns:a16="http://schemas.microsoft.com/office/drawing/2014/main" val="2888231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p.inleiding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{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font-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style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italic;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font-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weight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bold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;</a:t>
                      </a:r>
                    </a:p>
                    <a:p>
                      <a:pPr marL="18097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29864"/>
                  </a:ext>
                </a:extLst>
              </a:tr>
            </a:tbl>
          </a:graphicData>
        </a:graphic>
      </p:graphicFrame>
      <p:sp>
        <p:nvSpPr>
          <p:cNvPr id="24" name="Rechthoek 23"/>
          <p:cNvSpPr/>
          <p:nvPr/>
        </p:nvSpPr>
        <p:spPr>
          <a:xfrm>
            <a:off x="9408694" y="1483718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9408693" y="4240257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176336" y="2791326"/>
            <a:ext cx="3609475" cy="45566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" name="Rechte verbindingslijn met pijl 26"/>
          <p:cNvCxnSpPr/>
          <p:nvPr/>
        </p:nvCxnSpPr>
        <p:spPr>
          <a:xfrm flipH="1">
            <a:off x="3958389" y="3246990"/>
            <a:ext cx="1016840" cy="1397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7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Zorg </a:t>
            </a:r>
            <a:r>
              <a:rPr lang="nl-BE" sz="3600" dirty="0"/>
              <a:t>dat </a:t>
            </a:r>
            <a:r>
              <a:rPr lang="nl-BE" sz="3600" dirty="0">
                <a:solidFill>
                  <a:schemeClr val="accent6"/>
                </a:solidFill>
              </a:rPr>
              <a:t>de inleiding </a:t>
            </a:r>
            <a:r>
              <a:rPr lang="nl-BE" sz="3600" dirty="0"/>
              <a:t>van elk artikel schuin gedrukt en vet wordt </a:t>
            </a:r>
            <a:r>
              <a:rPr lang="nl-BE" sz="3600" dirty="0" smtClean="0"/>
              <a:t>weergegeven</a:t>
            </a:r>
            <a:r>
              <a:rPr lang="nl-BE" sz="36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In </a:t>
            </a:r>
            <a:r>
              <a:rPr lang="nl-BE" sz="3600" dirty="0"/>
              <a:t>elk artikel vind je ook een alinea die in zijn geheel </a:t>
            </a:r>
            <a:r>
              <a:rPr lang="nl-BE" sz="3600" dirty="0">
                <a:solidFill>
                  <a:schemeClr val="accent6"/>
                </a:solidFill>
              </a:rPr>
              <a:t>een citaat </a:t>
            </a:r>
            <a:r>
              <a:rPr lang="nl-BE" sz="3600" dirty="0"/>
              <a:t>is van een persoon. Zorg dat die alinea’s schuin gedrukt worden weergegeven, met telkens een extra linker- en rechtermarge van 40 pixels.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stap4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2.2 Een stijlvolle tekst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30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463039" y="1624526"/>
            <a:ext cx="9905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/>
              <a:t>Een klasse kan meermaals voorkomen op een pagina.</a:t>
            </a:r>
          </a:p>
          <a:p>
            <a:r>
              <a:rPr lang="nl-BE" sz="3200" dirty="0" smtClean="0"/>
              <a:t>Een </a:t>
            </a:r>
            <a:r>
              <a:rPr lang="nl-BE" sz="3200" dirty="0" err="1" smtClean="0"/>
              <a:t>id</a:t>
            </a:r>
            <a:r>
              <a:rPr lang="nl-BE" sz="3200" dirty="0" smtClean="0"/>
              <a:t> komt slechts één keer voor:</a:t>
            </a:r>
          </a:p>
        </p:txBody>
      </p:sp>
      <p:pic>
        <p:nvPicPr>
          <p:cNvPr id="24" name="Afbeelding 2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66914"/>
            <a:ext cx="900000" cy="900000"/>
          </a:xfrm>
          <a:prstGeom prst="rect">
            <a:avLst/>
          </a:prstGeom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29088"/>
              </p:ext>
            </p:extLst>
          </p:nvPr>
        </p:nvGraphicFramePr>
        <p:xfrm>
          <a:off x="1789530" y="3246990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&lt;p 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id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="inleiding"&gt;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396"/>
              </p:ext>
            </p:extLst>
          </p:nvPr>
        </p:nvGraphicFramePr>
        <p:xfrm>
          <a:off x="1789530" y="5029197"/>
          <a:ext cx="973182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p#inleiding { 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…</a:t>
                      </a:r>
                    </a:p>
                    <a:p>
                      <a:pPr marL="6731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7" name="Rechthoek 16"/>
          <p:cNvSpPr/>
          <p:nvPr/>
        </p:nvSpPr>
        <p:spPr>
          <a:xfrm>
            <a:off x="9119937" y="2958342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html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9119937" y="4777677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3092116" y="3913539"/>
            <a:ext cx="896524" cy="1019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Gelijkbenige driehoek 1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Gelijkbenige driehoek 2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96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1463037" y="1442642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hele pagina?</a:t>
            </a:r>
          </a:p>
        </p:txBody>
      </p:sp>
      <p:sp>
        <p:nvSpPr>
          <p:cNvPr id="22" name="Rechthoek 21"/>
          <p:cNvSpPr/>
          <p:nvPr/>
        </p:nvSpPr>
        <p:spPr>
          <a:xfrm>
            <a:off x="1463037" y="278795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header en de </a:t>
            </a:r>
            <a:r>
              <a:rPr lang="nl-BE" sz="2800" dirty="0" err="1"/>
              <a:t>footer</a:t>
            </a:r>
            <a:r>
              <a:rPr lang="nl-BE" sz="2800" dirty="0"/>
              <a:t>?</a:t>
            </a:r>
          </a:p>
        </p:txBody>
      </p:sp>
      <p:sp>
        <p:nvSpPr>
          <p:cNvPr id="24" name="Rechthoek 23"/>
          <p:cNvSpPr/>
          <p:nvPr/>
        </p:nvSpPr>
        <p:spPr>
          <a:xfrm>
            <a:off x="1463037" y="413828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/>
              <a:t>Wat is de tekstkleur in de header?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1463037" y="5488610"/>
            <a:ext cx="6441710" cy="11782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/>
              <a:t>Wat is de achtergrondkleur van de artikels?</a:t>
            </a:r>
          </a:p>
        </p:txBody>
      </p:sp>
      <p:pic>
        <p:nvPicPr>
          <p:cNvPr id="35" name="Afbeelding 3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37" name="Rechthoek 36"/>
          <p:cNvSpPr/>
          <p:nvPr/>
        </p:nvSpPr>
        <p:spPr>
          <a:xfrm>
            <a:off x="8061499" y="1442642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8" name="Rechthoek 37"/>
          <p:cNvSpPr/>
          <p:nvPr/>
        </p:nvSpPr>
        <p:spPr>
          <a:xfrm>
            <a:off x="8061499" y="278795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9" name="Rechthoek 38"/>
          <p:cNvSpPr/>
          <p:nvPr/>
        </p:nvSpPr>
        <p:spPr>
          <a:xfrm>
            <a:off x="8061499" y="413828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40" name="Rechthoek 39"/>
          <p:cNvSpPr/>
          <p:nvPr/>
        </p:nvSpPr>
        <p:spPr>
          <a:xfrm>
            <a:off x="8061499" y="5488610"/>
            <a:ext cx="3980247" cy="117825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9" name="Gelijkbenige driehoek 2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Gelijkbenige driehoek 2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17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934">
            <a:off x="5254148" y="1214552"/>
            <a:ext cx="6706894" cy="5983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kstvak 15"/>
          <p:cNvSpPr txBox="1"/>
          <p:nvPr/>
        </p:nvSpPr>
        <p:spPr>
          <a:xfrm>
            <a:off x="1554480" y="1469201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Hoofdtitel</a:t>
            </a:r>
            <a:endParaRPr lang="nl-BE" sz="2800" dirty="0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3416874" y="1753051"/>
            <a:ext cx="2226280" cy="15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554480" y="2058626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Ondertitel</a:t>
            </a:r>
            <a:endParaRPr lang="nl-BE" sz="2800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H="1" flipV="1">
            <a:off x="3416874" y="2357684"/>
            <a:ext cx="1912772" cy="69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554480" y="3155549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Inleiding</a:t>
            </a:r>
            <a:endParaRPr lang="nl-BE" sz="2800" dirty="0"/>
          </a:p>
        </p:txBody>
      </p:sp>
      <p:cxnSp>
        <p:nvCxnSpPr>
          <p:cNvPr id="21" name="Rechte verbindingslijn met pijl 20"/>
          <p:cNvCxnSpPr/>
          <p:nvPr/>
        </p:nvCxnSpPr>
        <p:spPr>
          <a:xfrm flipH="1">
            <a:off x="3416874" y="3417159"/>
            <a:ext cx="2030421" cy="37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1554480" y="5995146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Tussentitel</a:t>
            </a:r>
            <a:endParaRPr lang="nl-BE" sz="2800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 flipV="1">
            <a:off x="3416874" y="6256756"/>
            <a:ext cx="2082630" cy="1894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1554480" y="4200221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Bijschrift</a:t>
            </a:r>
            <a:endParaRPr lang="nl-BE" sz="2800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3416874" y="4461831"/>
            <a:ext cx="3950577" cy="371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1554480" y="5034299"/>
            <a:ext cx="441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Tekst in kolommen</a:t>
            </a:r>
            <a:endParaRPr lang="nl-BE" sz="2800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4787622" y="5334592"/>
            <a:ext cx="2579831" cy="33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7" name="Afbeelding 36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9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838">
            <a:off x="7007014" y="965944"/>
            <a:ext cx="6276071" cy="66841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4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1686484" y="1985868"/>
            <a:ext cx="584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140 kleurconstanten</a:t>
            </a:r>
            <a:endParaRPr lang="nl-BE" sz="4800" dirty="0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6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2540726" y="2656641"/>
            <a:ext cx="86245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600" dirty="0">
                <a:latin typeface="Code New Roman" panose="020B0609020204030204" pitchFamily="49" charset="0"/>
                <a:cs typeface="Code New Roman" panose="020B0609020204030204" pitchFamily="49" charset="0"/>
              </a:rPr>
              <a:t>#43E27F</a:t>
            </a:r>
          </a:p>
        </p:txBody>
      </p:sp>
      <p:sp>
        <p:nvSpPr>
          <p:cNvPr id="15" name="Rechthoek 14"/>
          <p:cNvSpPr/>
          <p:nvPr/>
        </p:nvSpPr>
        <p:spPr>
          <a:xfrm>
            <a:off x="1463038" y="1442643"/>
            <a:ext cx="4179774" cy="9035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43 voor rood (decimaal </a:t>
            </a:r>
            <a:r>
              <a:rPr lang="nl-BE" sz="2400" dirty="0" smtClean="0"/>
              <a:t>= 67</a:t>
            </a:r>
            <a:r>
              <a:rPr lang="nl-BE" sz="2400" dirty="0"/>
              <a:t>)</a:t>
            </a:r>
          </a:p>
        </p:txBody>
      </p:sp>
      <p:sp>
        <p:nvSpPr>
          <p:cNvPr id="3" name="Rechthoek 2"/>
          <p:cNvSpPr/>
          <p:nvPr/>
        </p:nvSpPr>
        <p:spPr>
          <a:xfrm>
            <a:off x="3850106" y="3116179"/>
            <a:ext cx="2310063" cy="1816768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5261006" y="5763057"/>
            <a:ext cx="4448477" cy="9035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</a:t>
            </a:r>
            <a:r>
              <a:rPr lang="nl-BE" sz="2400" dirty="0" smtClean="0"/>
              <a:t>E2 </a:t>
            </a:r>
            <a:r>
              <a:rPr lang="nl-BE" sz="2400" dirty="0"/>
              <a:t>voor </a:t>
            </a:r>
            <a:r>
              <a:rPr lang="nl-BE" sz="2400" dirty="0" smtClean="0"/>
              <a:t>groen </a:t>
            </a:r>
            <a:r>
              <a:rPr lang="nl-BE" sz="2400" dirty="0"/>
              <a:t>(decimaal </a:t>
            </a:r>
            <a:r>
              <a:rPr lang="nl-BE" sz="2400" dirty="0" smtClean="0"/>
              <a:t>= 226)</a:t>
            </a:r>
            <a:endParaRPr lang="nl-BE" sz="2400" dirty="0"/>
          </a:p>
        </p:txBody>
      </p:sp>
      <p:sp>
        <p:nvSpPr>
          <p:cNvPr id="18" name="Rechthoek 17"/>
          <p:cNvSpPr/>
          <p:nvPr/>
        </p:nvSpPr>
        <p:spPr>
          <a:xfrm>
            <a:off x="6160169" y="3116179"/>
            <a:ext cx="2310063" cy="1816768"/>
          </a:xfrm>
          <a:prstGeom prst="rect">
            <a:avLst/>
          </a:prstGeom>
          <a:solidFill>
            <a:srgbClr val="00B05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8470232" y="3116179"/>
            <a:ext cx="2310063" cy="1816768"/>
          </a:xfrm>
          <a:prstGeom prst="rect">
            <a:avLst/>
          </a:prstGeom>
          <a:solidFill>
            <a:srgbClr val="00B0F0">
              <a:alpha val="3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7507446" y="1442643"/>
            <a:ext cx="4534300" cy="9035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De hexadecimale schakering </a:t>
            </a:r>
            <a:r>
              <a:rPr lang="nl-BE" sz="2400" dirty="0" smtClean="0"/>
              <a:t>7F </a:t>
            </a:r>
            <a:r>
              <a:rPr lang="nl-BE" sz="2400" dirty="0"/>
              <a:t>voor </a:t>
            </a:r>
            <a:r>
              <a:rPr lang="nl-BE" sz="2400" dirty="0" smtClean="0"/>
              <a:t>blauw </a:t>
            </a:r>
            <a:r>
              <a:rPr lang="nl-BE" sz="2400" dirty="0"/>
              <a:t>(decimaal </a:t>
            </a:r>
            <a:r>
              <a:rPr lang="nl-BE" sz="2400" dirty="0" smtClean="0"/>
              <a:t>= 127)</a:t>
            </a:r>
            <a:endParaRPr lang="nl-BE" sz="2400" dirty="0"/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721065" y="2271631"/>
            <a:ext cx="457200" cy="7700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>
            <a:off x="9719392" y="2307726"/>
            <a:ext cx="81393" cy="73392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 flipV="1">
            <a:off x="7315200" y="5029197"/>
            <a:ext cx="1" cy="7338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Gelijkbenige driehoek 2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69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31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Afbeelding 22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37" y="1480046"/>
            <a:ext cx="9524273" cy="5229846"/>
          </a:xfrm>
          <a:prstGeom prst="rect">
            <a:avLst/>
          </a:prstGeom>
        </p:spPr>
      </p:pic>
      <p:sp>
        <p:nvSpPr>
          <p:cNvPr id="27" name="Ovaal 26"/>
          <p:cNvSpPr/>
          <p:nvPr/>
        </p:nvSpPr>
        <p:spPr>
          <a:xfrm>
            <a:off x="3248526" y="2247478"/>
            <a:ext cx="1251284" cy="53181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0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pic>
        <p:nvPicPr>
          <p:cNvPr id="16" name="Afbeelding 15" descr="Beach Sand and Ocean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b="14198"/>
          <a:stretch/>
        </p:blipFill>
        <p:spPr bwMode="auto">
          <a:xfrm rot="21326886">
            <a:off x="4977752" y="2286945"/>
            <a:ext cx="7821003" cy="4627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kstvak 16"/>
          <p:cNvSpPr txBox="1"/>
          <p:nvPr/>
        </p:nvSpPr>
        <p:spPr>
          <a:xfrm>
            <a:off x="1463039" y="1477511"/>
            <a:ext cx="550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/>
              <a:t>Congruente kleuren</a:t>
            </a:r>
            <a:endParaRPr lang="nl-BE" sz="4000" dirty="0"/>
          </a:p>
        </p:txBody>
      </p:sp>
      <p:sp>
        <p:nvSpPr>
          <p:cNvPr id="18" name="Rechthoek 17"/>
          <p:cNvSpPr/>
          <p:nvPr/>
        </p:nvSpPr>
        <p:spPr>
          <a:xfrm>
            <a:off x="1603643" y="2478276"/>
            <a:ext cx="1428315" cy="577745"/>
          </a:xfrm>
          <a:prstGeom prst="rect">
            <a:avLst/>
          </a:prstGeom>
          <a:solidFill>
            <a:srgbClr val="23150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4916704" y="2694097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cxnSp>
        <p:nvCxnSpPr>
          <p:cNvPr id="20" name="Rechte verbindingslijn met pijl 19"/>
          <p:cNvCxnSpPr/>
          <p:nvPr/>
        </p:nvCxnSpPr>
        <p:spPr>
          <a:xfrm flipH="1" flipV="1">
            <a:off x="3080792" y="2732484"/>
            <a:ext cx="1725673" cy="28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1603642" y="3213049"/>
            <a:ext cx="1428316" cy="556243"/>
          </a:xfrm>
          <a:prstGeom prst="rect">
            <a:avLst/>
          </a:prstGeom>
          <a:solidFill>
            <a:srgbClr val="5E3C1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4" name="Rechthoek 23"/>
          <p:cNvSpPr/>
          <p:nvPr/>
        </p:nvSpPr>
        <p:spPr>
          <a:xfrm>
            <a:off x="1603643" y="3929797"/>
            <a:ext cx="1428316" cy="556243"/>
          </a:xfrm>
          <a:prstGeom prst="rect">
            <a:avLst/>
          </a:prstGeom>
          <a:solidFill>
            <a:srgbClr val="C5710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1603643" y="4646545"/>
            <a:ext cx="1428316" cy="556243"/>
          </a:xfrm>
          <a:prstGeom prst="rect">
            <a:avLst/>
          </a:prstGeom>
          <a:solidFill>
            <a:srgbClr val="DB410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1603642" y="5363293"/>
            <a:ext cx="1428316" cy="556243"/>
          </a:xfrm>
          <a:prstGeom prst="rect">
            <a:avLst/>
          </a:prstGeom>
          <a:solidFill>
            <a:srgbClr val="FFFF3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7798613" y="3984590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9" name="Rechthoek 28"/>
          <p:cNvSpPr/>
          <p:nvPr/>
        </p:nvSpPr>
        <p:spPr>
          <a:xfrm>
            <a:off x="6464827" y="3392925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10533791" y="4266032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31" name="Rechthoek 30"/>
          <p:cNvSpPr/>
          <p:nvPr/>
        </p:nvSpPr>
        <p:spPr>
          <a:xfrm>
            <a:off x="9085992" y="4418730"/>
            <a:ext cx="134620" cy="1346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3114448" y="3457417"/>
            <a:ext cx="3260935" cy="4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 flipH="1">
            <a:off x="3114448" y="4051900"/>
            <a:ext cx="4684165" cy="159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3114448" y="4486040"/>
            <a:ext cx="5971545" cy="421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3148105" y="4418730"/>
            <a:ext cx="7271242" cy="12417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Gelijkbenige driehoek 3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Gelijkbenige driehoek 3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4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39" y="1454882"/>
            <a:ext cx="10578707" cy="5233676"/>
          </a:xfrm>
          <a:prstGeom prst="rect">
            <a:avLst/>
          </a:prstGeom>
        </p:spPr>
      </p:pic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3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stap5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743340" y="1803487"/>
            <a:ext cx="1029840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Pas </a:t>
            </a:r>
            <a:r>
              <a:rPr lang="nl-BE" sz="3600" dirty="0"/>
              <a:t>in de stijlpagina van </a:t>
            </a:r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3600" dirty="0"/>
              <a:t> de kleuren aan zodat het resultaat kleurrijker en aantrekkelijker oogt. Zorg er uiteraard voor dat de kleuren bij elkaar passen.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3600" dirty="0" smtClean="0"/>
              <a:t>Valideer </a:t>
            </a:r>
            <a:r>
              <a:rPr lang="nl-BE" sz="3600" dirty="0"/>
              <a:t>je stijlpagina met de </a:t>
            </a:r>
            <a:r>
              <a:rPr lang="nl-BE" sz="3600" dirty="0" err="1"/>
              <a:t>validator</a:t>
            </a:r>
            <a:r>
              <a:rPr lang="nl-BE" sz="3600" dirty="0"/>
              <a:t> van W3C.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9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454882"/>
            <a:ext cx="900000" cy="900000"/>
          </a:xfrm>
          <a:prstGeom prst="rect">
            <a:avLst/>
          </a:prstGeom>
        </p:spPr>
      </p:pic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07706"/>
              </p:ext>
            </p:extLst>
          </p:nvPr>
        </p:nvGraphicFramePr>
        <p:xfrm>
          <a:off x="1897815" y="2137675"/>
          <a:ext cx="973182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margin-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left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0px;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  padding: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10px;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  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#DDDDDD;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r>
                        <a:rPr lang="nl-BE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/*lichtgrijs*/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886155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css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97815" y="4663437"/>
            <a:ext cx="990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Commentaartekst tussen </a:t>
            </a:r>
            <a:r>
              <a:rPr lang="nl-BE" sz="4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/*</a:t>
            </a:r>
            <a:r>
              <a:rPr lang="nl-BE" sz="4400" dirty="0" smtClean="0"/>
              <a:t> en </a:t>
            </a:r>
            <a:r>
              <a:rPr lang="nl-BE" sz="4400" b="1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*/</a:t>
            </a:r>
          </a:p>
          <a:p>
            <a:r>
              <a:rPr lang="nl-BE" sz="4400" dirty="0" smtClean="0"/>
              <a:t>Hexadecimale kleurcodes omschrijven</a:t>
            </a:r>
            <a:endParaRPr lang="nl-BE" sz="4400" dirty="0"/>
          </a:p>
        </p:txBody>
      </p:sp>
      <p:cxnSp>
        <p:nvCxnSpPr>
          <p:cNvPr id="18" name="Rechte verbindingslijn met pijl 17"/>
          <p:cNvCxnSpPr/>
          <p:nvPr/>
        </p:nvCxnSpPr>
        <p:spPr>
          <a:xfrm flipH="1">
            <a:off x="8073189" y="3352828"/>
            <a:ext cx="1016842" cy="13106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Gelijkbenige driehoek 19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4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2652"/>
              </p:ext>
            </p:extLst>
          </p:nvPr>
        </p:nvGraphicFramePr>
        <p:xfrm>
          <a:off x="1897815" y="2137675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rgb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(67,226,127);</a:t>
                      </a:r>
                      <a:endParaRPr lang="nl-BE" sz="24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763770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rgb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46472"/>
              </p:ext>
            </p:extLst>
          </p:nvPr>
        </p:nvGraphicFramePr>
        <p:xfrm>
          <a:off x="1897815" y="3625813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rgba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(67,226,127,0.6);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</a:t>
                      </a:r>
                      <a:endParaRPr lang="nl-BE" sz="24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de New Roman" panose="020B0609020204030204" pitchFamily="49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22" name="Rechthoek 21"/>
          <p:cNvSpPr/>
          <p:nvPr/>
        </p:nvSpPr>
        <p:spPr>
          <a:xfrm>
            <a:off x="9228222" y="3251908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rgba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2807322" y="5284558"/>
            <a:ext cx="8822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/>
              <a:t>a = </a:t>
            </a:r>
            <a:r>
              <a:rPr lang="nl-BE" sz="4400" dirty="0" err="1" smtClean="0"/>
              <a:t>alpha</a:t>
            </a:r>
            <a:r>
              <a:rPr lang="nl-BE" sz="4400" dirty="0" smtClean="0"/>
              <a:t> </a:t>
            </a:r>
            <a:r>
              <a:rPr lang="nl-BE" sz="4400" dirty="0" err="1" smtClean="0"/>
              <a:t>channels</a:t>
            </a:r>
            <a:r>
              <a:rPr lang="nl-BE" sz="4400" dirty="0" smtClean="0"/>
              <a:t> (transparantie)</a:t>
            </a:r>
            <a:endParaRPr lang="nl-BE" sz="4400" dirty="0"/>
          </a:p>
        </p:txBody>
      </p:sp>
      <p:cxnSp>
        <p:nvCxnSpPr>
          <p:cNvPr id="24" name="Rechte verbindingslijn met pijl 23"/>
          <p:cNvCxnSpPr/>
          <p:nvPr/>
        </p:nvCxnSpPr>
        <p:spPr>
          <a:xfrm flipH="1">
            <a:off x="6930189" y="4297677"/>
            <a:ext cx="1" cy="100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2.3 Een kleurrijke </a:t>
            </a:r>
            <a:r>
              <a:rPr lang="nl-BE" dirty="0" err="1" smtClean="0">
                <a:solidFill>
                  <a:schemeClr val="bg1"/>
                </a:solidFill>
              </a:rPr>
              <a:t>webwereld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33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8940"/>
              </p:ext>
            </p:extLst>
          </p:nvPr>
        </p:nvGraphicFramePr>
        <p:xfrm>
          <a:off x="1897815" y="2137675"/>
          <a:ext cx="9731829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3527746350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91516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background-</a:t>
                      </a:r>
                      <a:r>
                        <a:rPr lang="nl-BE" sz="2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color</a:t>
                      </a:r>
                      <a:r>
                        <a:rPr lang="nl-BE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: 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hsl(143,70%,89%);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27835"/>
                  </a:ext>
                </a:extLst>
              </a:tr>
            </a:tbl>
          </a:graphicData>
        </a:graphic>
      </p:graphicFrame>
      <p:sp>
        <p:nvSpPr>
          <p:cNvPr id="16" name="Rechthoek 15"/>
          <p:cNvSpPr/>
          <p:nvPr/>
        </p:nvSpPr>
        <p:spPr>
          <a:xfrm>
            <a:off x="9228222" y="1763770"/>
            <a:ext cx="2127725" cy="5030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hsl</a:t>
            </a:r>
            <a:endParaRPr lang="nl-BE" sz="2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1811147" y="3460235"/>
            <a:ext cx="8822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nl-BE" sz="3600" dirty="0" err="1" smtClean="0"/>
              <a:t>hue</a:t>
            </a:r>
            <a:r>
              <a:rPr lang="nl-BE" sz="3600" dirty="0" smtClean="0"/>
              <a:t> = kleurtint (tussen 0 en 360)</a:t>
            </a:r>
          </a:p>
          <a:p>
            <a:pPr>
              <a:spcBef>
                <a:spcPts val="1200"/>
              </a:spcBef>
            </a:pPr>
            <a:r>
              <a:rPr lang="nl-BE" sz="3600" dirty="0" err="1" smtClean="0"/>
              <a:t>saturation</a:t>
            </a:r>
            <a:r>
              <a:rPr lang="nl-BE" sz="3600" dirty="0" smtClean="0"/>
              <a:t> = verzadiging (in %)</a:t>
            </a:r>
          </a:p>
          <a:p>
            <a:pPr>
              <a:spcBef>
                <a:spcPts val="1200"/>
              </a:spcBef>
            </a:pPr>
            <a:r>
              <a:rPr lang="nl-BE" sz="3600" dirty="0" err="1" smtClean="0"/>
              <a:t>lightness</a:t>
            </a:r>
            <a:r>
              <a:rPr lang="nl-BE" sz="3600" dirty="0" smtClean="0"/>
              <a:t> = intensiteit (in %)</a:t>
            </a:r>
            <a:endParaRPr lang="nl-BE" sz="3600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28" y="3246990"/>
            <a:ext cx="3522271" cy="3522271"/>
          </a:xfrm>
          <a:prstGeom prst="rect">
            <a:avLst/>
          </a:prstGeom>
        </p:spPr>
      </p:pic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9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Afbeelding 1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 rot="21318449">
            <a:off x="7010918" y="1026259"/>
            <a:ext cx="5530296" cy="5759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l-BE" sz="4000" b="1" dirty="0">
                <a:effectLst/>
                <a:latin typeface="France"/>
                <a:ea typeface="Times New Roman"/>
                <a:cs typeface="Times New Roman"/>
              </a:rPr>
              <a:t>Amandelkoekjes</a:t>
            </a:r>
            <a:endParaRPr lang="nl-BE" dirty="0">
              <a:effectLst/>
              <a:latin typeface="Trebuchet MS"/>
              <a:ea typeface="Times New Roman"/>
              <a:cs typeface="Times New Roman"/>
            </a:endParaRPr>
          </a:p>
          <a:p>
            <a:pPr algn="l"/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/>
            </a:r>
            <a:b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</a:br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Benodigdheden </a:t>
            </a:r>
            <a:r>
              <a:rPr lang="nl-BE" sz="1400" b="1" dirty="0">
                <a:effectLst/>
                <a:latin typeface="France"/>
                <a:ea typeface="Times New Roman"/>
                <a:cs typeface="Times New Roman"/>
              </a:rPr>
              <a:t>(6 personen</a:t>
            </a:r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)</a:t>
            </a:r>
          </a:p>
          <a:p>
            <a:pPr algn="l"/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 smtClean="0">
                <a:effectLst/>
                <a:latin typeface="France"/>
                <a:ea typeface="Times New Roman"/>
                <a:cs typeface="Times New Roman"/>
              </a:rPr>
              <a:t>85 </a:t>
            </a: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gram boter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250 gram zelfrijzend bakmeel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100 gram suiker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1 ei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75 gram gemalen amandelen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2 mespuntjes vanillesuiker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Arial" panose="020B0604020202020204" pitchFamily="34" charset="0"/>
              <a:buChar char="•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75 gram rozijnen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algn="l"/>
            <a:endParaRPr lang="nl-BE" sz="1400" b="1" dirty="0" smtClean="0">
              <a:effectLst/>
              <a:latin typeface="France"/>
              <a:ea typeface="Times New Roman"/>
              <a:cs typeface="Times New Roman"/>
            </a:endParaRPr>
          </a:p>
          <a:p>
            <a:pPr algn="l"/>
            <a:r>
              <a:rPr lang="nl-BE" sz="1400" b="1" dirty="0" smtClean="0">
                <a:effectLst/>
                <a:latin typeface="France"/>
                <a:ea typeface="Times New Roman"/>
                <a:cs typeface="Times New Roman"/>
              </a:rPr>
              <a:t>Bereidingswijze</a:t>
            </a:r>
          </a:p>
          <a:p>
            <a:pPr algn="l"/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Laat de boter lichtjes smelten. 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Meng de suiker met het bakmeel. 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Doe er het ei, de amandelen, de rozijnen en de vanillesuiker onder.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Voeg de boter toe en meng goed door elkaar tot een glad deeg.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Maak van het deeg ronde koekjes en leg ze op een ingevette bakplaat.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  <a:p>
            <a:pPr marL="270510" indent="-228600" algn="l">
              <a:buFont typeface="+mj-lt"/>
              <a:buAutoNum type="arabicPeriod"/>
            </a:pPr>
            <a:r>
              <a:rPr lang="nl-BE" sz="1400" dirty="0">
                <a:effectLst/>
                <a:latin typeface="France"/>
                <a:ea typeface="Times New Roman"/>
                <a:cs typeface="Times New Roman"/>
              </a:rPr>
              <a:t>Verwarm de oven voor op 200 graden en bak de koekjes gedurende 20 minuutjes op 200 graden goudbruin.</a:t>
            </a:r>
            <a:endParaRPr lang="nl-BE" sz="1400" dirty="0">
              <a:effectLst/>
              <a:latin typeface="Trebuchet MS"/>
              <a:ea typeface="Times New Roman"/>
              <a:cs typeface="Times New Roman"/>
            </a:endParaRPr>
          </a:p>
        </p:txBody>
      </p:sp>
      <p:pic>
        <p:nvPicPr>
          <p:cNvPr id="18" name="Afbeelding 17" descr="http://modernehuisvrouw.nl/wp-content/uploads/2013/11/amandelkoekjes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4143">
            <a:off x="9861489" y="1792944"/>
            <a:ext cx="3002795" cy="20984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1" name="Tekstvak 20"/>
          <p:cNvSpPr txBox="1"/>
          <p:nvPr/>
        </p:nvSpPr>
        <p:spPr>
          <a:xfrm>
            <a:off x="1463039" y="2648605"/>
            <a:ext cx="8822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nl-BE" sz="3600" dirty="0" smtClean="0"/>
              <a:t>opsommingstekens</a:t>
            </a:r>
          </a:p>
          <a:p>
            <a:pPr>
              <a:spcBef>
                <a:spcPts val="1200"/>
              </a:spcBef>
            </a:pPr>
            <a:endParaRPr lang="nl-BE" sz="3600" dirty="0"/>
          </a:p>
          <a:p>
            <a:pPr>
              <a:spcBef>
                <a:spcPts val="1200"/>
              </a:spcBef>
            </a:pPr>
            <a:endParaRPr lang="nl-BE" sz="3600" dirty="0" smtClean="0"/>
          </a:p>
          <a:p>
            <a:pPr>
              <a:spcBef>
                <a:spcPts val="1200"/>
              </a:spcBef>
            </a:pPr>
            <a:endParaRPr lang="nl-BE" sz="3600" dirty="0" smtClean="0"/>
          </a:p>
          <a:p>
            <a:pPr>
              <a:spcBef>
                <a:spcPts val="1200"/>
              </a:spcBef>
            </a:pPr>
            <a:r>
              <a:rPr lang="nl-BE" sz="3600" dirty="0" smtClean="0"/>
              <a:t>genummerde lijst</a:t>
            </a:r>
            <a:endParaRPr lang="nl-BE" sz="3600" dirty="0"/>
          </a:p>
        </p:txBody>
      </p:sp>
      <p:cxnSp>
        <p:nvCxnSpPr>
          <p:cNvPr id="22" name="Rechte verbindingslijn met pijl 21"/>
          <p:cNvCxnSpPr/>
          <p:nvPr/>
        </p:nvCxnSpPr>
        <p:spPr>
          <a:xfrm flipH="1">
            <a:off x="5642812" y="2983832"/>
            <a:ext cx="1359567" cy="36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5431647" y="5763126"/>
            <a:ext cx="1811364" cy="32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>
          <a:xfrm rot="21439187">
            <a:off x="5250499" y="1115554"/>
            <a:ext cx="10593979" cy="5523631"/>
          </a:xfrm>
          <a:prstGeom prst="rect">
            <a:avLst/>
          </a:prstGeom>
        </p:spPr>
      </p:pic>
      <p:sp>
        <p:nvSpPr>
          <p:cNvPr id="27" name="Tekstvak 26"/>
          <p:cNvSpPr txBox="1"/>
          <p:nvPr/>
        </p:nvSpPr>
        <p:spPr>
          <a:xfrm>
            <a:off x="1463039" y="3478777"/>
            <a:ext cx="4415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Met structuur</a:t>
            </a:r>
          </a:p>
          <a:p>
            <a:endParaRPr lang="nl-BE" sz="2800" dirty="0"/>
          </a:p>
          <a:p>
            <a:endParaRPr lang="nl-BE" sz="2800" dirty="0" smtClean="0"/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Zonder structuur</a:t>
            </a:r>
            <a:endParaRPr lang="nl-BE" sz="2800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H="1" flipV="1">
            <a:off x="3886200" y="3850476"/>
            <a:ext cx="1709998" cy="134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 flipV="1">
            <a:off x="4424671" y="5872197"/>
            <a:ext cx="1303776" cy="31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Afbeelding 35"/>
          <p:cNvPicPr/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38" name="Rechthoek 37"/>
          <p:cNvSpPr/>
          <p:nvPr/>
        </p:nvSpPr>
        <p:spPr>
          <a:xfrm>
            <a:off x="287382" y="2336172"/>
            <a:ext cx="920079" cy="3395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Gelijkbenige driehoek 17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Gelijkbenige driehoek 18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3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stap6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van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err="1" smtClean="0"/>
              <a:t>Scroll</a:t>
            </a:r>
            <a:r>
              <a:rPr lang="nl-BE" sz="2800" dirty="0" smtClean="0"/>
              <a:t> </a:t>
            </a:r>
            <a:r>
              <a:rPr lang="nl-BE" sz="2800" dirty="0"/>
              <a:t>naar onderaan in het </a:t>
            </a:r>
            <a:r>
              <a:rPr lang="nl-BE" sz="2800" dirty="0" smtClean="0"/>
              <a:t>document</a:t>
            </a:r>
            <a:r>
              <a:rPr lang="nl-BE" sz="2800" dirty="0"/>
              <a:t>. Daar vind je een </a:t>
            </a:r>
            <a:r>
              <a:rPr lang="nl-BE" sz="2800" dirty="0" smtClean="0"/>
              <a:t>opsomming </a:t>
            </a:r>
            <a:r>
              <a:rPr lang="nl-BE" sz="2800" dirty="0"/>
              <a:t>van drie kleuren.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Pas </a:t>
            </a:r>
            <a:r>
              <a:rPr lang="nl-BE" sz="2800" dirty="0"/>
              <a:t>de code als volgt aan: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0864"/>
              </p:ext>
            </p:extLst>
          </p:nvPr>
        </p:nvGraphicFramePr>
        <p:xfrm>
          <a:off x="1886477" y="4206237"/>
          <a:ext cx="973182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76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77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79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&lt;ul&gt;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glijbaan: geel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schommel: groen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wip: rood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&lt;/ul&gt;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0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34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stap6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resultaat in een browser.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Wijzig </a:t>
            </a:r>
            <a:r>
              <a:rPr lang="nl-BE" sz="2800" dirty="0"/>
              <a:t>de tags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naar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verschil in een browser.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0864"/>
              </p:ext>
            </p:extLst>
          </p:nvPr>
        </p:nvGraphicFramePr>
        <p:xfrm>
          <a:off x="1886477" y="4206237"/>
          <a:ext cx="973182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76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77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78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79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&lt;ul&gt;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glijbaan: geel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schommel: groen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	&lt;li&gt;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wip: rood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&lt;/li&gt;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&lt;/ul&gt;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Gelijkbenige driehoek 16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4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1463039" y="155579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 … </a:t>
            </a:r>
          </a:p>
          <a:p>
            <a:pPr algn="ctr"/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ul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</a:p>
        </p:txBody>
      </p:sp>
      <p:sp>
        <p:nvSpPr>
          <p:cNvPr id="26" name="Rechthoek 25"/>
          <p:cNvSpPr/>
          <p:nvPr/>
        </p:nvSpPr>
        <p:spPr>
          <a:xfrm>
            <a:off x="1463039" y="336001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4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ol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 … </a:t>
            </a:r>
          </a:p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&lt;/</a:t>
            </a:r>
            <a:r>
              <a:rPr lang="nl-BE" sz="4400" dirty="0" err="1">
                <a:latin typeface="Code New Roman" panose="020B0609020204030204" pitchFamily="49" charset="0"/>
                <a:cs typeface="Code New Roman" panose="020B0609020204030204" pitchFamily="49" charset="0"/>
              </a:rPr>
              <a:t>o</a:t>
            </a:r>
            <a:r>
              <a:rPr lang="nl-BE" sz="44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463039" y="5164236"/>
            <a:ext cx="2127725" cy="1545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&lt;li&gt; </a:t>
            </a:r>
            <a:r>
              <a:rPr lang="nl-BE" sz="4400" dirty="0">
                <a:latin typeface="Code New Roman" panose="020B0609020204030204" pitchFamily="49" charset="0"/>
                <a:cs typeface="Code New Roman" panose="020B0609020204030204" pitchFamily="49" charset="0"/>
              </a:rPr>
              <a:t>… </a:t>
            </a:r>
          </a:p>
          <a:p>
            <a:pPr algn="ctr"/>
            <a:r>
              <a:rPr lang="nl-BE" sz="4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&lt;/li&gt;</a:t>
            </a:r>
            <a:endParaRPr lang="nl-BE" sz="44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3747518" y="1555796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3747518" y="3369361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30" name="Rechthoek 29"/>
          <p:cNvSpPr/>
          <p:nvPr/>
        </p:nvSpPr>
        <p:spPr>
          <a:xfrm>
            <a:off x="3747518" y="5182926"/>
            <a:ext cx="8199840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3" name="Gelijkbenige driehoek 22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4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29" name="Rechthoek 28"/>
          <p:cNvSpPr/>
          <p:nvPr/>
        </p:nvSpPr>
        <p:spPr>
          <a:xfrm>
            <a:off x="1463039" y="3369361"/>
            <a:ext cx="10484319" cy="154565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800" dirty="0"/>
          </a:p>
        </p:txBody>
      </p:sp>
      <p:sp>
        <p:nvSpPr>
          <p:cNvPr id="20" name="Tekstvak 19"/>
          <p:cNvSpPr txBox="1"/>
          <p:nvPr/>
        </p:nvSpPr>
        <p:spPr>
          <a:xfrm>
            <a:off x="1463039" y="2089650"/>
            <a:ext cx="10484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Voor welk soort lijstjes gebruik je beter een genummerde lijst dan een lijst met gewone </a:t>
            </a:r>
            <a:r>
              <a:rPr lang="nl-BE" sz="2800" dirty="0" smtClean="0"/>
              <a:t>opsommingstekens</a:t>
            </a:r>
            <a:r>
              <a:rPr lang="nl-BE" sz="2800" dirty="0"/>
              <a:t>?</a:t>
            </a: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1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stap7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Zorg </a:t>
            </a:r>
            <a:r>
              <a:rPr lang="nl-BE" sz="2800" dirty="0"/>
              <a:t>dat in 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het lijstje met gewone </a:t>
            </a:r>
            <a:r>
              <a:rPr lang="nl-BE" sz="2800" dirty="0" smtClean="0"/>
              <a:t>opsommingstekens </a:t>
            </a:r>
            <a:r>
              <a:rPr lang="nl-BE" sz="2800" dirty="0"/>
              <a:t>wordt weergegeven.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het bestand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opmaak.css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Voeg </a:t>
            </a:r>
            <a:r>
              <a:rPr lang="nl-BE" sz="2800" dirty="0"/>
              <a:t>onderaan de volgende code toe</a:t>
            </a:r>
            <a:r>
              <a:rPr lang="nl-BE" sz="2800" dirty="0" smtClean="0"/>
              <a:t>:</a:t>
            </a:r>
            <a:endParaRPr lang="nl-BE" sz="2800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43549"/>
              </p:ext>
            </p:extLst>
          </p:nvPr>
        </p:nvGraphicFramePr>
        <p:xfrm>
          <a:off x="1886477" y="4206237"/>
          <a:ext cx="973182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99573130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3111735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64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ul{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it-IT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list-style-type:</a:t>
                      </a: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square;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041"/>
                  </a:ext>
                </a:extLst>
              </a:tr>
            </a:tbl>
          </a:graphicData>
        </a:graphic>
      </p:graphicFrame>
      <p:sp>
        <p:nvSpPr>
          <p:cNvPr id="16" name="Tekstvak 15"/>
          <p:cNvSpPr txBox="1"/>
          <p:nvPr/>
        </p:nvSpPr>
        <p:spPr>
          <a:xfrm>
            <a:off x="1743339" y="5582609"/>
            <a:ext cx="1029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/>
              <a:t>Bekijk het resultaat in een </a:t>
            </a:r>
            <a:r>
              <a:rPr lang="nl-BE" sz="2800" dirty="0" smtClean="0"/>
              <a:t>browser.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1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2.4 Liever een lijstje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23" name="Rechthoek 22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stap8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743340" y="1803487"/>
            <a:ext cx="102984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op het internet een geschikte afbeelding die je als opsommingsteken kan gebruiken, of ontwerp er zelf eentje in een </a:t>
            </a:r>
            <a:r>
              <a:rPr lang="nl-BE" sz="2800" dirty="0" smtClean="0"/>
              <a:t>beeldbewerkingsprogramma</a:t>
            </a:r>
            <a:r>
              <a:rPr lang="nl-BE" sz="2800" dirty="0"/>
              <a:t>. Bewaar die afbeelding in de map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plaatjes</a:t>
            </a:r>
            <a:r>
              <a:rPr lang="nl-BE" sz="2800" dirty="0"/>
              <a:t>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nu op het internet hoe je van die afbeelding het opsommingsteken voor je lijst maakt en pas dit toe.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Zet </a:t>
            </a:r>
            <a:r>
              <a:rPr lang="nl-BE" sz="2800" dirty="0"/>
              <a:t>ook de namen van de medewerkers van de Courant van </a:t>
            </a:r>
            <a:r>
              <a:rPr lang="nl-BE" sz="2800" dirty="0" err="1"/>
              <a:t>Onderwijk</a:t>
            </a:r>
            <a:r>
              <a:rPr lang="nl-BE" sz="2800" dirty="0"/>
              <a:t> in een lijst.</a:t>
            </a:r>
          </a:p>
        </p:txBody>
      </p:sp>
      <p:sp>
        <p:nvSpPr>
          <p:cNvPr id="15" name="Gelijkbenige driehoek 14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Gelijkbenige driehoek 15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63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29075"/>
              </p:ext>
            </p:extLst>
          </p:nvPr>
        </p:nvGraphicFramePr>
        <p:xfrm>
          <a:off x="1789531" y="1797478"/>
          <a:ext cx="9731829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855085912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210584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 smtClean="0">
                          <a:effectLst/>
                        </a:rPr>
                        <a:t>5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it-IT" sz="240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			</a:t>
                      </a:r>
                      <a:r>
                        <a:rPr lang="it-IT" sz="2400" b="0" dirty="0" smtClean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&lt;meta charset=utf-8&gt;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3234"/>
                  </a:ext>
                </a:extLst>
              </a:tr>
            </a:tbl>
          </a:graphicData>
        </a:graphic>
      </p:graphicFrame>
      <p:sp>
        <p:nvSpPr>
          <p:cNvPr id="17" name="Tekstvak 16"/>
          <p:cNvSpPr txBox="1"/>
          <p:nvPr/>
        </p:nvSpPr>
        <p:spPr>
          <a:xfrm>
            <a:off x="1707681" y="2662616"/>
            <a:ext cx="10484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Wat met tekens die niet correct worden weergegeven?</a:t>
            </a:r>
          </a:p>
          <a:p>
            <a:endParaRPr lang="nl-BE" sz="2800" dirty="0" smtClean="0"/>
          </a:p>
          <a:p>
            <a:r>
              <a:rPr lang="nl-BE" sz="2800" dirty="0" smtClean="0"/>
              <a:t>Wat met tekens die in html een betekenis hebben?</a:t>
            </a:r>
          </a:p>
          <a:p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Oplossing: </a:t>
            </a:r>
            <a:r>
              <a:rPr lang="nl-BE" sz="2800" b="1" dirty="0" smtClean="0">
                <a:solidFill>
                  <a:schemeClr val="accent6"/>
                </a:solidFill>
              </a:rPr>
              <a:t>escape codes </a:t>
            </a:r>
            <a:endParaRPr lang="nl-BE" sz="2800" b="1" dirty="0">
              <a:solidFill>
                <a:schemeClr val="accent6"/>
              </a:solidFill>
            </a:endParaRPr>
          </a:p>
        </p:txBody>
      </p:sp>
      <p:sp>
        <p:nvSpPr>
          <p:cNvPr id="16" name="Gelijkbenige driehoek 15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1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Afbeelding 14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347478"/>
            <a:ext cx="920080" cy="90000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1463039" y="2418089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copyright</a:t>
            </a:r>
            <a:endParaRPr lang="nl-BE" sz="2800" dirty="0"/>
          </a:p>
        </p:txBody>
      </p:sp>
      <p:sp>
        <p:nvSpPr>
          <p:cNvPr id="18" name="Rechthoek 17"/>
          <p:cNvSpPr/>
          <p:nvPr/>
        </p:nvSpPr>
        <p:spPr>
          <a:xfrm>
            <a:off x="4402038" y="1546311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teken</a:t>
            </a:r>
            <a:endParaRPr lang="nl-BE" sz="2800" dirty="0"/>
          </a:p>
        </p:txBody>
      </p:sp>
      <p:sp>
        <p:nvSpPr>
          <p:cNvPr id="19" name="Rechthoek 18"/>
          <p:cNvSpPr/>
          <p:nvPr/>
        </p:nvSpPr>
        <p:spPr>
          <a:xfrm>
            <a:off x="1463039" y="3293776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kleiner dan</a:t>
            </a:r>
            <a:endParaRPr lang="nl-BE" sz="2800" dirty="0"/>
          </a:p>
        </p:txBody>
      </p:sp>
      <p:sp>
        <p:nvSpPr>
          <p:cNvPr id="20" name="Rechthoek 19"/>
          <p:cNvSpPr/>
          <p:nvPr/>
        </p:nvSpPr>
        <p:spPr>
          <a:xfrm>
            <a:off x="1463039" y="4159858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euro</a:t>
            </a:r>
            <a:endParaRPr lang="nl-BE" sz="2800" dirty="0"/>
          </a:p>
        </p:txBody>
      </p:sp>
      <p:sp>
        <p:nvSpPr>
          <p:cNvPr id="21" name="Rechthoek 20"/>
          <p:cNvSpPr/>
          <p:nvPr/>
        </p:nvSpPr>
        <p:spPr>
          <a:xfrm>
            <a:off x="1463039" y="5007718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smtClean="0"/>
              <a:t>wortel</a:t>
            </a:r>
            <a:endParaRPr lang="nl-BE" sz="2800" dirty="0"/>
          </a:p>
        </p:txBody>
      </p:sp>
      <p:sp>
        <p:nvSpPr>
          <p:cNvPr id="22" name="Rechthoek 21"/>
          <p:cNvSpPr/>
          <p:nvPr/>
        </p:nvSpPr>
        <p:spPr>
          <a:xfrm>
            <a:off x="1463039" y="5896227"/>
            <a:ext cx="2772077" cy="700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800" dirty="0" err="1" smtClean="0"/>
              <a:t>psi</a:t>
            </a:r>
            <a:endParaRPr lang="nl-BE" sz="2800" dirty="0"/>
          </a:p>
        </p:txBody>
      </p:sp>
      <p:sp>
        <p:nvSpPr>
          <p:cNvPr id="23" name="Rechthoek 22"/>
          <p:cNvSpPr/>
          <p:nvPr/>
        </p:nvSpPr>
        <p:spPr>
          <a:xfrm>
            <a:off x="6419332" y="1546311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escape code</a:t>
            </a:r>
            <a:endParaRPr lang="nl-BE" sz="2800" dirty="0"/>
          </a:p>
        </p:txBody>
      </p:sp>
      <p:sp>
        <p:nvSpPr>
          <p:cNvPr id="24" name="Rechthoek 23"/>
          <p:cNvSpPr/>
          <p:nvPr/>
        </p:nvSpPr>
        <p:spPr>
          <a:xfrm>
            <a:off x="9318941" y="1555659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entiteitsnaam</a:t>
            </a:r>
            <a:endParaRPr lang="nl-BE" sz="2800" dirty="0"/>
          </a:p>
        </p:txBody>
      </p:sp>
      <p:sp>
        <p:nvSpPr>
          <p:cNvPr id="25" name="Rechthoek 24"/>
          <p:cNvSpPr/>
          <p:nvPr/>
        </p:nvSpPr>
        <p:spPr>
          <a:xfrm>
            <a:off x="4402038" y="2418090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©</a:t>
            </a:r>
            <a:endParaRPr lang="nl-BE" sz="2800" dirty="0"/>
          </a:p>
        </p:txBody>
      </p:sp>
      <p:sp>
        <p:nvSpPr>
          <p:cNvPr id="26" name="Rechthoek 25"/>
          <p:cNvSpPr/>
          <p:nvPr/>
        </p:nvSpPr>
        <p:spPr>
          <a:xfrm>
            <a:off x="6419332" y="2418090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&amp;#169;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9338281" y="2418089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&amp;copy;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4402038" y="3295116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&lt;</a:t>
            </a:r>
            <a:endParaRPr lang="nl-BE" sz="2800" dirty="0"/>
          </a:p>
        </p:txBody>
      </p:sp>
      <p:sp>
        <p:nvSpPr>
          <p:cNvPr id="29" name="Rechthoek 28"/>
          <p:cNvSpPr/>
          <p:nvPr/>
        </p:nvSpPr>
        <p:spPr>
          <a:xfrm>
            <a:off x="6419332" y="3295116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&amp;#60;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9338281" y="3295115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lt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4402038" y="4172141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€</a:t>
            </a:r>
            <a:endParaRPr lang="nl-BE" sz="2800" dirty="0"/>
          </a:p>
        </p:txBody>
      </p:sp>
      <p:sp>
        <p:nvSpPr>
          <p:cNvPr id="32" name="Rechthoek 31"/>
          <p:cNvSpPr/>
          <p:nvPr/>
        </p:nvSpPr>
        <p:spPr>
          <a:xfrm>
            <a:off x="6419332" y="4172141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&amp;#8364;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9338281" y="4172140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&amp;euro;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4382698" y="5034445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/>
              <a:t>√</a:t>
            </a:r>
          </a:p>
        </p:txBody>
      </p:sp>
      <p:sp>
        <p:nvSpPr>
          <p:cNvPr id="35" name="Rechthoek 34"/>
          <p:cNvSpPr/>
          <p:nvPr/>
        </p:nvSpPr>
        <p:spPr>
          <a:xfrm>
            <a:off x="6399992" y="5034445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&amp;#8730;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9318941" y="5034444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radic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7" name="Rechthoek 36"/>
          <p:cNvSpPr/>
          <p:nvPr/>
        </p:nvSpPr>
        <p:spPr>
          <a:xfrm>
            <a:off x="4382698" y="5907243"/>
            <a:ext cx="1840490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800" dirty="0"/>
              <a:t>ψ</a:t>
            </a:r>
            <a:endParaRPr lang="nl-BE" sz="2800" dirty="0"/>
          </a:p>
        </p:txBody>
      </p:sp>
      <p:sp>
        <p:nvSpPr>
          <p:cNvPr id="38" name="Rechthoek 37"/>
          <p:cNvSpPr/>
          <p:nvPr/>
        </p:nvSpPr>
        <p:spPr>
          <a:xfrm>
            <a:off x="6399992" y="5907243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&amp;#936;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9318941" y="5907242"/>
            <a:ext cx="2722805" cy="71012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&amp;</a:t>
            </a:r>
            <a:r>
              <a:rPr lang="nl-BE" sz="2800" dirty="0" err="1" smtClean="0">
                <a:latin typeface="Code New Roman" panose="020B0609020204030204" pitchFamily="49" charset="0"/>
                <a:cs typeface="Code New Roman" panose="020B0609020204030204" pitchFamily="49" charset="0"/>
              </a:rPr>
              <a:t>psi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;</a:t>
            </a:r>
            <a:endParaRPr lang="nl-BE" sz="2800" dirty="0"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40" name="Gelijkbenige driehoek 39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0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" name="Afbeelding 3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365780"/>
            <a:ext cx="900000" cy="90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1651002" y="2490739"/>
            <a:ext cx="1020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err="1" smtClean="0"/>
              <a:t>Taalfauten</a:t>
            </a:r>
            <a:r>
              <a:rPr lang="nl-BE" sz="6000" dirty="0" smtClean="0"/>
              <a:t> op een </a:t>
            </a:r>
            <a:r>
              <a:rPr lang="nl-BE" sz="6000" dirty="0" err="1" smtClean="0"/>
              <a:t>wepside</a:t>
            </a:r>
            <a:r>
              <a:rPr lang="nl-BE" sz="6000" dirty="0" smtClean="0"/>
              <a:t> </a:t>
            </a:r>
            <a:r>
              <a:rPr lang="nl-BE" sz="6000" dirty="0" err="1" smtClean="0"/>
              <a:t>zein</a:t>
            </a:r>
            <a:r>
              <a:rPr lang="nl-BE" sz="6000" dirty="0" smtClean="0"/>
              <a:t> </a:t>
            </a:r>
            <a:r>
              <a:rPr lang="nl-BE" sz="6000" dirty="0" err="1" smtClean="0"/>
              <a:t>apsoluut</a:t>
            </a:r>
            <a:r>
              <a:rPr lang="nl-BE" sz="6000" dirty="0" smtClean="0"/>
              <a:t> uit den boze!!!</a:t>
            </a:r>
            <a:endParaRPr lang="nl-BE" sz="6000" dirty="0"/>
          </a:p>
        </p:txBody>
      </p:sp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07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2.5 Ontsnappende tekens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" name="Afbeelding 39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" y="1365780"/>
            <a:ext cx="900000" cy="9000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1651002" y="2036972"/>
            <a:ext cx="10202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/>
              <a:t>We </a:t>
            </a:r>
            <a:r>
              <a:rPr lang="nl-BE" sz="4800" dirty="0"/>
              <a:t>dagen je uit: </a:t>
            </a:r>
            <a:r>
              <a:rPr lang="nl-BE" sz="4800" dirty="0" smtClean="0">
                <a:solidFill>
                  <a:schemeClr val="accent6"/>
                </a:solidFill>
              </a:rPr>
              <a:t>ga </a:t>
            </a:r>
            <a:r>
              <a:rPr lang="nl-BE" sz="4800" dirty="0">
                <a:solidFill>
                  <a:schemeClr val="accent6"/>
                </a:solidFill>
              </a:rPr>
              <a:t>op zoek, test uit, experimenteer</a:t>
            </a:r>
            <a:r>
              <a:rPr lang="nl-BE" sz="4800" dirty="0"/>
              <a:t>! Wees vooral niet bang om de bal eens mis te slaan. Wellicht leer je daar nog het meest van.</a:t>
            </a:r>
          </a:p>
        </p:txBody>
      </p:sp>
      <p:sp>
        <p:nvSpPr>
          <p:cNvPr id="14" name="Gelijkbenige driehoek 1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1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9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Afbeelding 3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  <p:sp>
        <p:nvSpPr>
          <p:cNvPr id="26" name="Tekstvak 25"/>
          <p:cNvSpPr txBox="1"/>
          <p:nvPr/>
        </p:nvSpPr>
        <p:spPr>
          <a:xfrm>
            <a:off x="2441650" y="1420236"/>
            <a:ext cx="93018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5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&lt;p&gt; </a:t>
            </a:r>
            <a:r>
              <a:rPr lang="nl-BE" sz="115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…</a:t>
            </a:r>
            <a:r>
              <a:rPr lang="nl-BE" sz="115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 &lt;/p&gt;</a:t>
            </a:r>
            <a:endParaRPr lang="nl-BE" sz="115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5603968" y="3929798"/>
            <a:ext cx="172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alinea</a:t>
            </a:r>
            <a:endParaRPr lang="nl-BE" sz="2800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H="1">
            <a:off x="6139542" y="2980728"/>
            <a:ext cx="13063" cy="867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2644678" y="5087469"/>
            <a:ext cx="7642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Begint op een nieuwe regel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Witregel na elke alinea 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2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Wijzig </a:t>
            </a:r>
            <a:r>
              <a:rPr lang="nl-BE" sz="2000" dirty="0">
                <a:solidFill>
                  <a:schemeClr val="tx1"/>
                </a:solidFill>
              </a:rPr>
              <a:t>de naam van de map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000" dirty="0">
                <a:solidFill>
                  <a:schemeClr val="tx1"/>
                </a:solidFill>
              </a:rPr>
              <a:t> naar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oefening-2-1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Download </a:t>
            </a:r>
            <a:r>
              <a:rPr lang="nl-BE" sz="2000" dirty="0">
                <a:solidFill>
                  <a:schemeClr val="tx1"/>
                </a:solidFill>
              </a:rPr>
              <a:t>van het internet een gratis lettertype (tip: Google “download free fonts”) met de bestandsextensie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ttf</a:t>
            </a:r>
            <a:r>
              <a:rPr lang="nl-BE" sz="2000" dirty="0">
                <a:solidFill>
                  <a:schemeClr val="tx1"/>
                </a:solidFill>
              </a:rPr>
              <a:t>,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otf</a:t>
            </a:r>
            <a:r>
              <a:rPr lang="nl-BE" sz="2000" dirty="0">
                <a:solidFill>
                  <a:schemeClr val="tx1"/>
                </a:solidFill>
              </a:rPr>
              <a:t> of .</a:t>
            </a:r>
            <a:r>
              <a:rPr lang="nl-BE" sz="20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woff</a:t>
            </a:r>
            <a:r>
              <a:rPr lang="nl-BE" sz="2000" dirty="0">
                <a:solidFill>
                  <a:schemeClr val="tx1"/>
                </a:solidFill>
              </a:rPr>
              <a:t>. Plaats het </a:t>
            </a:r>
            <a:r>
              <a:rPr lang="nl-BE" sz="2000" dirty="0" smtClean="0">
                <a:solidFill>
                  <a:schemeClr val="tx1"/>
                </a:solidFill>
              </a:rPr>
              <a:t>lettertypebestand </a:t>
            </a:r>
            <a:r>
              <a:rPr lang="nl-BE" sz="2000" dirty="0">
                <a:solidFill>
                  <a:schemeClr val="tx1"/>
                </a:solidFill>
              </a:rPr>
              <a:t>in het mapje opmaak.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Met </a:t>
            </a:r>
            <a:r>
              <a:rPr lang="nl-BE" sz="2000" dirty="0">
                <a:solidFill>
                  <a:schemeClr val="tx1"/>
                </a:solidFill>
              </a:rPr>
              <a:t>de @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font-face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selector</a:t>
            </a:r>
            <a:r>
              <a:rPr lang="nl-BE" sz="2000" dirty="0">
                <a:solidFill>
                  <a:schemeClr val="tx1"/>
                </a:solidFill>
              </a:rPr>
              <a:t> kan je in je stijlpagina gebruik maken van het lettertype dat je zonet hebt gedownload. Het voordeel is dat je op die manier niet beperkt bent tot </a:t>
            </a:r>
            <a:r>
              <a:rPr lang="nl-BE" sz="2000" dirty="0" err="1">
                <a:solidFill>
                  <a:schemeClr val="tx1"/>
                </a:solidFill>
              </a:rPr>
              <a:t>webvriendelijke</a:t>
            </a:r>
            <a:r>
              <a:rPr lang="nl-BE" sz="2000" dirty="0">
                <a:solidFill>
                  <a:schemeClr val="tx1"/>
                </a:solidFill>
              </a:rPr>
              <a:t> lettertypes maar dat je </a:t>
            </a:r>
            <a:r>
              <a:rPr lang="nl-BE" sz="2000" dirty="0" smtClean="0">
                <a:solidFill>
                  <a:schemeClr val="tx1"/>
                </a:solidFill>
              </a:rPr>
              <a:t>webpagina </a:t>
            </a:r>
            <a:r>
              <a:rPr lang="nl-BE" sz="2000" dirty="0">
                <a:solidFill>
                  <a:schemeClr val="tx1"/>
                </a:solidFill>
              </a:rPr>
              <a:t>altijd precies het lettertype weergeeft dat jij wil, zelfs al stond dat lettertype niet geïnstalleerd op de computer van de bezoeker.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Onderzoek </a:t>
            </a:r>
            <a:r>
              <a:rPr lang="nl-BE" sz="2000" dirty="0">
                <a:solidFill>
                  <a:schemeClr val="tx1"/>
                </a:solidFill>
              </a:rPr>
              <a:t>nu zelf hoe de @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font-face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selector</a:t>
            </a:r>
            <a:r>
              <a:rPr lang="nl-BE" sz="2000" dirty="0">
                <a:solidFill>
                  <a:schemeClr val="tx1"/>
                </a:solidFill>
              </a:rPr>
              <a:t> moet gebruikt worden en pas dit toe in je oefening.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Valideer </a:t>
            </a:r>
            <a:r>
              <a:rPr lang="nl-BE" sz="2000" dirty="0">
                <a:solidFill>
                  <a:schemeClr val="tx1"/>
                </a:solidFill>
              </a:rPr>
              <a:t>de stijlpagina met de </a:t>
            </a:r>
            <a:r>
              <a:rPr lang="nl-BE" sz="2000" dirty="0" err="1">
                <a:solidFill>
                  <a:schemeClr val="tx1"/>
                </a:solidFill>
              </a:rPr>
              <a:t>validator</a:t>
            </a:r>
            <a:r>
              <a:rPr lang="nl-BE" sz="20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2.1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37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Wijzig </a:t>
            </a:r>
            <a:r>
              <a:rPr lang="nl-BE" sz="2200" dirty="0">
                <a:solidFill>
                  <a:schemeClr val="tx1"/>
                </a:solidFill>
              </a:rPr>
              <a:t>de naam van de map </a:t>
            </a:r>
            <a:r>
              <a:rPr lang="nl-BE" sz="2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200" dirty="0">
                <a:solidFill>
                  <a:schemeClr val="tx1"/>
                </a:solidFill>
              </a:rPr>
              <a:t> naar </a:t>
            </a:r>
            <a:r>
              <a:rPr lang="nl-BE" sz="2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oefening-2-2</a:t>
            </a:r>
            <a:r>
              <a:rPr lang="nl-BE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Krantenartikelen </a:t>
            </a:r>
            <a:r>
              <a:rPr lang="nl-BE" sz="2200" dirty="0">
                <a:solidFill>
                  <a:schemeClr val="tx1"/>
                </a:solidFill>
              </a:rPr>
              <a:t>worden vaak in kolommen geplaatst. Onderzoek zelf hoe je de tekst van de artikelen in kolommen kunt plaatsen. Let op: de </a:t>
            </a:r>
            <a:r>
              <a:rPr lang="nl-BE" sz="2200" dirty="0" smtClean="0">
                <a:solidFill>
                  <a:schemeClr val="tx1"/>
                </a:solidFill>
              </a:rPr>
              <a:t>titels </a:t>
            </a:r>
            <a:r>
              <a:rPr lang="nl-BE" sz="2200" dirty="0">
                <a:solidFill>
                  <a:schemeClr val="tx1"/>
                </a:solidFill>
              </a:rPr>
              <a:t>van de artikelen moeten boven de kolommen met tekst worden </a:t>
            </a:r>
            <a:r>
              <a:rPr lang="nl-BE" sz="2200" dirty="0" smtClean="0">
                <a:solidFill>
                  <a:schemeClr val="tx1"/>
                </a:solidFill>
              </a:rPr>
              <a:t>geplaatst</a:t>
            </a:r>
            <a:r>
              <a:rPr lang="nl-BE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Tekst </a:t>
            </a:r>
            <a:r>
              <a:rPr lang="nl-BE" sz="2200" dirty="0">
                <a:solidFill>
                  <a:schemeClr val="tx1"/>
                </a:solidFill>
              </a:rPr>
              <a:t>die in kolommen wordt geplaatst, wordt meestal ook </a:t>
            </a:r>
            <a:r>
              <a:rPr lang="nl-BE" sz="2200" dirty="0" err="1">
                <a:solidFill>
                  <a:schemeClr val="tx1"/>
                </a:solidFill>
              </a:rPr>
              <a:t>uitgevuld</a:t>
            </a:r>
            <a:r>
              <a:rPr lang="nl-BE" sz="2200" dirty="0">
                <a:solidFill>
                  <a:schemeClr val="tx1"/>
                </a:solidFill>
              </a:rPr>
              <a:t> – dit wil zeggen dat de tekst zowel links als rechts netjes tegen de kantlijn wordt geplaatst. Pas dit toe op de tekst in de kolommen.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In </a:t>
            </a:r>
            <a:r>
              <a:rPr lang="nl-BE" sz="2200" dirty="0">
                <a:solidFill>
                  <a:schemeClr val="tx1"/>
                </a:solidFill>
              </a:rPr>
              <a:t>krantenartikelen springt de eerste regel van elke alinea meestal een beetje in. Onderzoek hoe je dit kunt doen en pas het toe op de tekst.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200" dirty="0" smtClean="0">
                <a:solidFill>
                  <a:schemeClr val="tx1"/>
                </a:solidFill>
              </a:rPr>
              <a:t>Valideer </a:t>
            </a:r>
            <a:r>
              <a:rPr lang="nl-BE" sz="2200" dirty="0">
                <a:solidFill>
                  <a:schemeClr val="tx1"/>
                </a:solidFill>
              </a:rPr>
              <a:t>de web- en stijlpagina’s met de </a:t>
            </a:r>
            <a:r>
              <a:rPr lang="nl-BE" sz="2200" dirty="0" err="1">
                <a:solidFill>
                  <a:schemeClr val="tx1"/>
                </a:solidFill>
              </a:rPr>
              <a:t>validator</a:t>
            </a:r>
            <a:r>
              <a:rPr lang="nl-BE" sz="22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2.2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70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Wijzig </a:t>
            </a:r>
            <a:r>
              <a:rPr lang="nl-BE" sz="2000" dirty="0">
                <a:solidFill>
                  <a:schemeClr val="tx1"/>
                </a:solidFill>
              </a:rPr>
              <a:t>de naam van de map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vb02</a:t>
            </a:r>
            <a:r>
              <a:rPr lang="nl-BE" sz="2000" dirty="0">
                <a:solidFill>
                  <a:schemeClr val="tx1"/>
                </a:solidFill>
              </a:rPr>
              <a:t> naar </a:t>
            </a:r>
            <a:r>
              <a:rPr lang="nl-BE" sz="20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oefening-2-3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Definitielijsten </a:t>
            </a:r>
            <a:r>
              <a:rPr lang="nl-BE" sz="2000" dirty="0">
                <a:solidFill>
                  <a:schemeClr val="tx1"/>
                </a:solidFill>
              </a:rPr>
              <a:t>worden gebruikt om moeilijke woorden te verklaren. Zoek op hoe je definitielijsten kan gebruiken.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Open </a:t>
            </a:r>
            <a:r>
              <a:rPr lang="nl-BE" sz="2000" dirty="0">
                <a:solidFill>
                  <a:schemeClr val="tx1"/>
                </a:solidFill>
              </a:rPr>
              <a:t>index.html en maak een nieuw vak onder het vak met de contact-gegevens van de Courant van </a:t>
            </a:r>
            <a:r>
              <a:rPr lang="nl-BE" sz="2000" dirty="0" err="1">
                <a:solidFill>
                  <a:schemeClr val="tx1"/>
                </a:solidFill>
              </a:rPr>
              <a:t>Onderwijk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Maak </a:t>
            </a:r>
            <a:r>
              <a:rPr lang="nl-BE" sz="2000" dirty="0">
                <a:solidFill>
                  <a:schemeClr val="tx1"/>
                </a:solidFill>
              </a:rPr>
              <a:t>in dit nieuwe vak een definitielijst voor de volgende woorden uit de twee artikels: </a:t>
            </a:r>
            <a:r>
              <a:rPr lang="nl-BE" sz="2000" dirty="0" smtClean="0">
                <a:solidFill>
                  <a:schemeClr val="tx1"/>
                </a:solidFill>
              </a:rPr>
              <a:t>decennialang, bariton, sjacheraar, hommeles, aanbesteding, ratjetoe en compromis</a:t>
            </a:r>
            <a:r>
              <a:rPr lang="nl-BE" sz="2000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>
                <a:solidFill>
                  <a:schemeClr val="tx1"/>
                </a:solidFill>
              </a:rPr>
              <a:t>Indien je de betekenis van die woorden niet kent, zoek je ze op.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Gebruik </a:t>
            </a:r>
            <a:r>
              <a:rPr lang="nl-BE" sz="2000" dirty="0">
                <a:solidFill>
                  <a:schemeClr val="tx1"/>
                </a:solidFill>
              </a:rPr>
              <a:t>een correcte taal, aangepast aan de doelgroep van je </a:t>
            </a:r>
            <a:r>
              <a:rPr lang="nl-BE" sz="2000" dirty="0" smtClean="0">
                <a:solidFill>
                  <a:schemeClr val="tx1"/>
                </a:solidFill>
              </a:rPr>
              <a:t>webpagina</a:t>
            </a:r>
            <a:r>
              <a:rPr lang="nl-BE" sz="2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000" dirty="0" smtClean="0">
                <a:solidFill>
                  <a:schemeClr val="tx1"/>
                </a:solidFill>
              </a:rPr>
              <a:t>Valideer </a:t>
            </a:r>
            <a:r>
              <a:rPr lang="nl-BE" sz="2000" dirty="0">
                <a:solidFill>
                  <a:schemeClr val="tx1"/>
                </a:solidFill>
              </a:rPr>
              <a:t>de web- en stijlpagina’s met de </a:t>
            </a:r>
            <a:r>
              <a:rPr lang="nl-BE" sz="2000" dirty="0" err="1">
                <a:solidFill>
                  <a:schemeClr val="tx1"/>
                </a:solidFill>
              </a:rPr>
              <a:t>validator</a:t>
            </a:r>
            <a:r>
              <a:rPr lang="nl-BE" sz="20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2.3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5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Op </a:t>
            </a:r>
            <a:r>
              <a:rPr lang="nl-BE" sz="2100" dirty="0">
                <a:solidFill>
                  <a:schemeClr val="tx1"/>
                </a:solidFill>
              </a:rPr>
              <a:t>de Sleutelboek-website vind je enkele teksten, die geleend zijn van Wikipedia.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Ontwerp </a:t>
            </a:r>
            <a:r>
              <a:rPr lang="nl-BE" sz="2100" dirty="0">
                <a:solidFill>
                  <a:schemeClr val="tx1"/>
                </a:solidFill>
              </a:rPr>
              <a:t>een webpagina waarin je één van die teksten structureert. Om te weten hoe de indeling precies is, kan je de Wikipedia-pagina van dat </a:t>
            </a:r>
            <a:r>
              <a:rPr lang="nl-BE" sz="2100" dirty="0" smtClean="0">
                <a:solidFill>
                  <a:schemeClr val="tx1"/>
                </a:solidFill>
              </a:rPr>
              <a:t>onderwerp </a:t>
            </a:r>
            <a:r>
              <a:rPr lang="nl-BE" sz="2100" dirty="0">
                <a:solidFill>
                  <a:schemeClr val="tx1"/>
                </a:solidFill>
              </a:rPr>
              <a:t>bekijken. Let op: aangezien Wikipedia-teksten regelmatig </a:t>
            </a:r>
            <a:r>
              <a:rPr lang="nl-BE" sz="2100" dirty="0" smtClean="0">
                <a:solidFill>
                  <a:schemeClr val="tx1"/>
                </a:solidFill>
              </a:rPr>
              <a:t>gewijzigd </a:t>
            </a:r>
            <a:r>
              <a:rPr lang="nl-BE" sz="2100" dirty="0">
                <a:solidFill>
                  <a:schemeClr val="tx1"/>
                </a:solidFill>
              </a:rPr>
              <a:t>worden, is het mogelijk dat de huidige Wikipedia-pagina niet meer volledig dezelfde is als de tekst, maar een erg groot verschil zal er </a:t>
            </a:r>
            <a:r>
              <a:rPr lang="nl-BE" sz="2100" dirty="0" smtClean="0">
                <a:solidFill>
                  <a:schemeClr val="tx1"/>
                </a:solidFill>
              </a:rPr>
              <a:t>wellicht </a:t>
            </a:r>
            <a:r>
              <a:rPr lang="nl-BE" sz="2100" dirty="0">
                <a:solidFill>
                  <a:schemeClr val="tx1"/>
                </a:solidFill>
              </a:rPr>
              <a:t>niet zijn.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Maak </a:t>
            </a:r>
            <a:r>
              <a:rPr lang="nl-BE" sz="2100" dirty="0">
                <a:solidFill>
                  <a:schemeClr val="tx1"/>
                </a:solidFill>
              </a:rPr>
              <a:t>gebruik van opsommingstekens voor lijstjes waar dat nodig is.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Hier </a:t>
            </a:r>
            <a:r>
              <a:rPr lang="nl-BE" sz="2100" dirty="0">
                <a:solidFill>
                  <a:schemeClr val="tx1"/>
                </a:solidFill>
              </a:rPr>
              <a:t>en daar zijn vreemde tekens weggevallen. Vergelijk met de </a:t>
            </a:r>
            <a:r>
              <a:rPr lang="nl-BE" sz="2100" dirty="0" smtClean="0">
                <a:solidFill>
                  <a:schemeClr val="tx1"/>
                </a:solidFill>
              </a:rPr>
              <a:t>Wikipedia-pagina </a:t>
            </a:r>
            <a:r>
              <a:rPr lang="nl-BE" sz="2100" dirty="0">
                <a:solidFill>
                  <a:schemeClr val="tx1"/>
                </a:solidFill>
              </a:rPr>
              <a:t>en maak gebruik van escape-codes om de vreemde tekens in je tekst op te nemen.</a:t>
            </a:r>
          </a:p>
          <a:p>
            <a:pPr algn="r">
              <a:spcBef>
                <a:spcPts val="600"/>
              </a:spcBef>
              <a:buClr>
                <a:schemeClr val="accent6"/>
              </a:buClr>
            </a:pPr>
            <a:r>
              <a:rPr lang="nl-BE" sz="2100" dirty="0" smtClean="0">
                <a:solidFill>
                  <a:schemeClr val="tx1"/>
                </a:solidFill>
              </a:rPr>
              <a:t>../..</a:t>
            </a:r>
            <a:endParaRPr lang="nl-BE" sz="21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2.4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38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lvl="0">
              <a:spcBef>
                <a:spcPts val="1200"/>
              </a:spcBef>
              <a:buClr>
                <a:schemeClr val="accent6"/>
              </a:buClr>
            </a:pPr>
            <a:r>
              <a:rPr lang="nl-BE" sz="2100" dirty="0" smtClean="0">
                <a:solidFill>
                  <a:schemeClr val="tx1"/>
                </a:solidFill>
              </a:rPr>
              <a:t>../..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Ontwerp </a:t>
            </a:r>
            <a:r>
              <a:rPr lang="nl-BE" sz="2100" dirty="0">
                <a:solidFill>
                  <a:schemeClr val="tx1"/>
                </a:solidFill>
              </a:rPr>
              <a:t>drie verschillende stijlpagina’s, zodat je dezelfde webpagina op drie heel verschillende manieren opmaakt. Je geeft ze de namen:</a:t>
            </a:r>
          </a:p>
          <a:p>
            <a:pPr marL="800100" lvl="1" indent="-342900">
              <a:spcBef>
                <a:spcPts val="12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opmaak1.css</a:t>
            </a:r>
            <a:endParaRPr lang="nl-BE" sz="21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opmaak2.css</a:t>
            </a:r>
            <a:endParaRPr lang="nl-BE" sz="21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nl-BE" sz="2100" dirty="0" smtClean="0">
                <a:solidFill>
                  <a:schemeClr val="tx1"/>
                </a:solidFill>
              </a:rPr>
              <a:t>opmaak3.css</a:t>
            </a:r>
            <a:endParaRPr lang="nl-BE" sz="21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In </a:t>
            </a:r>
            <a:r>
              <a:rPr lang="nl-BE" sz="2100" dirty="0">
                <a:solidFill>
                  <a:schemeClr val="tx1"/>
                </a:solidFill>
              </a:rPr>
              <a:t>je webpagina maak je een link naar slechts één van de stijlpagina’s. Door die link te wijzigen, krijgt de webpagina dus een heel andere </a:t>
            </a:r>
            <a:r>
              <a:rPr lang="nl-BE" sz="2100" dirty="0" err="1">
                <a:solidFill>
                  <a:schemeClr val="tx1"/>
                </a:solidFill>
              </a:rPr>
              <a:t>op-maak</a:t>
            </a:r>
            <a:r>
              <a:rPr lang="nl-BE" sz="21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100" dirty="0" smtClean="0">
                <a:solidFill>
                  <a:schemeClr val="tx1"/>
                </a:solidFill>
              </a:rPr>
              <a:t>Valideer </a:t>
            </a:r>
            <a:r>
              <a:rPr lang="nl-BE" sz="2100" dirty="0">
                <a:solidFill>
                  <a:schemeClr val="tx1"/>
                </a:solidFill>
              </a:rPr>
              <a:t>de web- en stijlpagina’s met de </a:t>
            </a:r>
            <a:r>
              <a:rPr lang="nl-BE" sz="2100" dirty="0" err="1">
                <a:solidFill>
                  <a:schemeClr val="tx1"/>
                </a:solidFill>
              </a:rPr>
              <a:t>validator</a:t>
            </a:r>
            <a:r>
              <a:rPr lang="nl-BE" sz="2100" dirty="0">
                <a:solidFill>
                  <a:schemeClr val="tx1"/>
                </a:solidFill>
              </a:rPr>
              <a:t> van W3C.</a:t>
            </a: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2.4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1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Maak </a:t>
            </a:r>
            <a:r>
              <a:rPr lang="nl-BE" sz="2400" dirty="0">
                <a:solidFill>
                  <a:schemeClr val="tx1"/>
                </a:solidFill>
              </a:rPr>
              <a:t>een aantrekkelijke webpagina waarin je een top 10 toont van je favoriete films. Gebruik de mogelijkheid van lijstjes in html. 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Gebruik </a:t>
            </a:r>
            <a:r>
              <a:rPr lang="nl-BE" sz="2400" dirty="0">
                <a:solidFill>
                  <a:schemeClr val="tx1"/>
                </a:solidFill>
              </a:rPr>
              <a:t>een eigen afbeelding als opsommingsteken. Zorg dat de stijl van die afbeelding bij de stijl van je webpagina past.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Experimenteer </a:t>
            </a:r>
            <a:r>
              <a:rPr lang="nl-BE" sz="2400" dirty="0">
                <a:solidFill>
                  <a:schemeClr val="tx1"/>
                </a:solidFill>
              </a:rPr>
              <a:t>met regelhoogte, letterafstand, woordafstand, tekstscha-duw en pas dit toe in je stijlpagina.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Gebruik </a:t>
            </a:r>
            <a:r>
              <a:rPr lang="nl-BE" sz="2400" dirty="0">
                <a:solidFill>
                  <a:schemeClr val="tx1"/>
                </a:solidFill>
              </a:rPr>
              <a:t>een correcte taal, aangepast aan de doelgroep van je </a:t>
            </a:r>
            <a:r>
              <a:rPr lang="nl-BE" sz="2400" dirty="0" smtClean="0">
                <a:solidFill>
                  <a:schemeClr val="tx1"/>
                </a:solidFill>
              </a:rPr>
              <a:t>webpagina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400" dirty="0" smtClean="0">
                <a:solidFill>
                  <a:schemeClr val="tx1"/>
                </a:solidFill>
              </a:rPr>
              <a:t>Valideer </a:t>
            </a:r>
            <a:r>
              <a:rPr lang="nl-BE" sz="2400" dirty="0">
                <a:solidFill>
                  <a:schemeClr val="tx1"/>
                </a:solidFill>
              </a:rPr>
              <a:t>de web- en stijlpagina’s met de </a:t>
            </a:r>
            <a:r>
              <a:rPr lang="nl-BE" sz="2400" dirty="0" err="1">
                <a:solidFill>
                  <a:schemeClr val="tx1"/>
                </a:solidFill>
              </a:rPr>
              <a:t>validator</a:t>
            </a:r>
            <a:r>
              <a:rPr lang="nl-BE" sz="24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2.5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4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een aantrekkelijke webpagina waarin je een recept voor een </a:t>
            </a:r>
            <a:r>
              <a:rPr lang="nl-BE" sz="2800" dirty="0" smtClean="0">
                <a:solidFill>
                  <a:schemeClr val="tx1"/>
                </a:solidFill>
              </a:rPr>
              <a:t>gerecht </a:t>
            </a:r>
            <a:r>
              <a:rPr lang="nl-BE" sz="2800" dirty="0">
                <a:solidFill>
                  <a:schemeClr val="tx1"/>
                </a:solidFill>
              </a:rPr>
              <a:t>voorstelt.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Voor </a:t>
            </a:r>
            <a:r>
              <a:rPr lang="nl-BE" sz="2800" dirty="0">
                <a:solidFill>
                  <a:schemeClr val="tx1"/>
                </a:solidFill>
              </a:rPr>
              <a:t>de lijst met ingrediënten gebruik je een gewone opsomming.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Voor </a:t>
            </a:r>
            <a:r>
              <a:rPr lang="nl-BE" sz="2800" dirty="0">
                <a:solidFill>
                  <a:schemeClr val="tx1"/>
                </a:solidFill>
              </a:rPr>
              <a:t>de verschillende stappen van de bereiding gebruik je een </a:t>
            </a:r>
            <a:r>
              <a:rPr lang="nl-BE" sz="2800" dirty="0" smtClean="0">
                <a:solidFill>
                  <a:schemeClr val="tx1"/>
                </a:solidFill>
              </a:rPr>
              <a:t>genummerde </a:t>
            </a:r>
            <a:r>
              <a:rPr lang="nl-BE" sz="2800" dirty="0">
                <a:solidFill>
                  <a:schemeClr val="tx1"/>
                </a:solidFill>
              </a:rPr>
              <a:t>lijst.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voor een aantrekkelijke opmaak met passende kleuren.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</a:t>
            </a:r>
            <a:r>
              <a:rPr lang="nl-BE" sz="2800" dirty="0" smtClean="0">
                <a:solidFill>
                  <a:schemeClr val="tx1"/>
                </a:solidFill>
              </a:rPr>
              <a:t>.</a:t>
            </a:r>
            <a:endParaRPr lang="nl-BE" sz="28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2.6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2.6 Oefeningen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39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Afbeelding 13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" y="1317257"/>
            <a:ext cx="944688" cy="869170"/>
          </a:xfrm>
          <a:prstGeom prst="rect">
            <a:avLst/>
          </a:prstGeom>
        </p:spPr>
      </p:pic>
      <p:sp>
        <p:nvSpPr>
          <p:cNvPr id="15" name="Afgeronde rechthoek 14"/>
          <p:cNvSpPr/>
          <p:nvPr/>
        </p:nvSpPr>
        <p:spPr>
          <a:xfrm>
            <a:off x="1436913" y="1748118"/>
            <a:ext cx="10578707" cy="4961774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nl-BE" sz="1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Maak </a:t>
            </a:r>
            <a:r>
              <a:rPr lang="nl-BE" sz="2800" dirty="0">
                <a:solidFill>
                  <a:schemeClr val="tx1"/>
                </a:solidFill>
              </a:rPr>
              <a:t>een aantrekkelijke webpagina waarin je de songtekst van je </a:t>
            </a:r>
            <a:r>
              <a:rPr lang="nl-BE" sz="2800" dirty="0" smtClean="0">
                <a:solidFill>
                  <a:schemeClr val="tx1"/>
                </a:solidFill>
              </a:rPr>
              <a:t>favoriete </a:t>
            </a:r>
            <a:r>
              <a:rPr lang="nl-BE" sz="2800" dirty="0">
                <a:solidFill>
                  <a:schemeClr val="tx1"/>
                </a:solidFill>
              </a:rPr>
              <a:t>liedje plaatst.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dat de verschillende strofen duidelijk van elkaar gescheiden worden door witruimte.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dat de tekst van de refreinen inspringt tegenover de rest van de liedjestekst.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Zorg </a:t>
            </a:r>
            <a:r>
              <a:rPr lang="nl-BE" sz="2800" dirty="0">
                <a:solidFill>
                  <a:schemeClr val="tx1"/>
                </a:solidFill>
              </a:rPr>
              <a:t>voor een aantrekkelijke opmaak met passende kleuren.</a:t>
            </a:r>
          </a:p>
          <a:p>
            <a:pPr marL="342900" lvl="0" indent="-34290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r>
              <a:rPr lang="nl-BE" sz="2800" dirty="0" smtClean="0">
                <a:solidFill>
                  <a:schemeClr val="tx1"/>
                </a:solidFill>
              </a:rPr>
              <a:t>Valideer </a:t>
            </a:r>
            <a:r>
              <a:rPr lang="nl-BE" sz="2800" dirty="0">
                <a:solidFill>
                  <a:schemeClr val="tx1"/>
                </a:solidFill>
              </a:rPr>
              <a:t>de web- en stijlpagina’s met de </a:t>
            </a:r>
            <a:r>
              <a:rPr lang="nl-BE" sz="2800" dirty="0" err="1">
                <a:solidFill>
                  <a:schemeClr val="tx1"/>
                </a:solidFill>
              </a:rPr>
              <a:t>validator</a:t>
            </a:r>
            <a:r>
              <a:rPr lang="nl-BE" sz="2800" dirty="0">
                <a:solidFill>
                  <a:schemeClr val="tx1"/>
                </a:solidFill>
              </a:rPr>
              <a:t> van W3C.</a:t>
            </a:r>
          </a:p>
          <a:p>
            <a:pPr marL="514350" indent="-514350">
              <a:spcBef>
                <a:spcPts val="600"/>
              </a:spcBef>
              <a:buClr>
                <a:schemeClr val="accent6"/>
              </a:buClr>
              <a:buFont typeface="Wingdings 3" panose="05040102010807070707" pitchFamily="18" charset="2"/>
              <a:buChar char="u"/>
            </a:pPr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790062" y="1376985"/>
            <a:ext cx="2862620" cy="69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Oefening 2.7</a:t>
            </a:r>
            <a:endParaRPr lang="nl-BE" sz="2800" dirty="0"/>
          </a:p>
        </p:txBody>
      </p:sp>
      <p:sp>
        <p:nvSpPr>
          <p:cNvPr id="17" name="Gelijkbenige driehoek 16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Gelijkbenige driehoek 1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6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2. </a:t>
            </a:r>
            <a:r>
              <a:rPr lang="nl-BE">
                <a:solidFill>
                  <a:schemeClr val="bg1"/>
                </a:solidFill>
              </a:rPr>
              <a:t>Wie schrijft die blijft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7" name="Rechthoek 6">
            <a:hlinkClick r:id="" action="ppaction://hlinkshowjump?jump=previous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Gelijkbenige driehoek 7">
            <a:hlinkClick r:id="" action="ppaction://hlinkshowjump?jump=previousslide"/>
          </p:cNvPr>
          <p:cNvSpPr/>
          <p:nvPr/>
        </p:nvSpPr>
        <p:spPr>
          <a:xfrm rot="16026172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87383" y="4741816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hoek 11">
            <a:hlinkClick r:id="" action="ppaction://hlinkshowjump?jump=endshow"/>
          </p:cNvPr>
          <p:cNvSpPr/>
          <p:nvPr/>
        </p:nvSpPr>
        <p:spPr>
          <a:xfrm>
            <a:off x="4233152" y="5120639"/>
            <a:ext cx="1683941" cy="818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EXIT</a:t>
            </a:r>
            <a:endParaRPr lang="nl-BE" sz="3600" dirty="0"/>
          </a:p>
        </p:txBody>
      </p:sp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463039" y="1489668"/>
            <a:ext cx="6760145" cy="5220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Dit is een begeleidende presentatie bij het hoofdstuk </a:t>
            </a:r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2 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van de cursus </a:t>
            </a:r>
            <a:r>
              <a:rPr lang="nl-BE" sz="2200" dirty="0" err="1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webontwikkeling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presentatie mag vrij worden gebruikt, aangepast en verspreid. Deze dia bevat de bronvermelding en moet ten allen tijde deel blijven uitmaken van de presentatie.</a:t>
            </a:r>
          </a:p>
          <a:p>
            <a:pPr algn="r"/>
            <a:endParaRPr lang="nl-BE" sz="2200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Deze cursus is te vinden op </a:t>
            </a:r>
            <a:r>
              <a:rPr lang="nl-BE" sz="22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www.klascement.net</a:t>
            </a: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/>
            </a:r>
            <a:b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</a:br>
            <a:r>
              <a:rPr lang="nl-BE" sz="2200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Auteur: Marc Goris</a:t>
            </a: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nl-BE" sz="2200" dirty="0" smtClean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r>
              <a:rPr lang="nl-BE" sz="2200" dirty="0" smtClean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Klik op de knop EXIT om de presentatie te sluiten. 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38" y="1489668"/>
            <a:ext cx="3661808" cy="51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743340" y="1803487"/>
            <a:ext cx="102984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Open </a:t>
            </a:r>
            <a:r>
              <a:rPr lang="nl-BE" sz="2800" dirty="0"/>
              <a:t>de pagina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index.html</a:t>
            </a:r>
            <a:r>
              <a:rPr lang="nl-BE" sz="2800" dirty="0"/>
              <a:t> in een teksteditor.</a:t>
            </a:r>
          </a:p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Zoek </a:t>
            </a:r>
            <a:r>
              <a:rPr lang="nl-BE" sz="2800" dirty="0"/>
              <a:t>de tekst “mond-en-klauwzeer” en plaats er de tag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/>
              <a:t>achter. </a:t>
            </a:r>
            <a:r>
              <a:rPr lang="nl-BE" sz="2800" dirty="0" smtClean="0"/>
              <a:t>Bewaar </a:t>
            </a:r>
            <a:r>
              <a:rPr lang="nl-BE" sz="2800" dirty="0"/>
              <a:t>de wijzigingen in het bestand.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" y="1368905"/>
            <a:ext cx="944688" cy="869170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287382" y="2478950"/>
            <a:ext cx="920079" cy="6765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vb02 </a:t>
            </a:r>
            <a:b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stap1 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04364"/>
              </p:ext>
            </p:extLst>
          </p:nvPr>
        </p:nvGraphicFramePr>
        <p:xfrm>
          <a:off x="1894114" y="3764693"/>
          <a:ext cx="9731829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46">
                  <a:extLst>
                    <a:ext uri="{9D8B030D-6E8A-4147-A177-3AD203B41FA5}">
                      <a16:colId xmlns:a16="http://schemas.microsoft.com/office/drawing/2014/main" val="2409843197"/>
                    </a:ext>
                  </a:extLst>
                </a:gridCol>
                <a:gridCol w="8910983">
                  <a:extLst>
                    <a:ext uri="{9D8B030D-6E8A-4147-A177-3AD203B41FA5}">
                      <a16:colId xmlns:a16="http://schemas.microsoft.com/office/drawing/2014/main" val="4235635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2400" dirty="0" smtClean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dirty="0">
                          <a:effectLst/>
                        </a:rPr>
                        <a:t> </a:t>
                      </a:r>
                      <a:endParaRPr lang="nl-BE" sz="28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0660" algn="l"/>
                          <a:tab pos="400685" algn="l"/>
                          <a:tab pos="562610" algn="l"/>
                          <a:tab pos="762635" algn="l"/>
                        </a:tabLst>
                      </a:pPr>
                      <a:r>
                        <a:rPr lang="nl-BE" sz="2400" dirty="0" smtClean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want 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zij stierf in datzelfde jaar aan de </a:t>
                      </a:r>
                      <a:b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</a:b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gevolgen van mond- en klauwzeer.</a:t>
                      </a:r>
                      <a:r>
                        <a:rPr lang="nl-BE" sz="24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&lt;</a:t>
                      </a:r>
                      <a:r>
                        <a:rPr lang="nl-BE" sz="2400" dirty="0" err="1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br</a:t>
                      </a:r>
                      <a:r>
                        <a:rPr lang="nl-BE" sz="2400" dirty="0">
                          <a:solidFill>
                            <a:schemeClr val="accent6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&gt;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Cornelis </a:t>
                      </a:r>
                      <a:r>
                        <a:rPr lang="nl-BE" sz="24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Baanveldt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beweerde echter dat Martinus </a:t>
                      </a:r>
                      <a:r>
                        <a:rPr lang="nl-BE" sz="2400" dirty="0" err="1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Opdebanck</a:t>
                      </a:r>
                      <a:r>
                        <a:rPr lang="nl-BE" sz="2400" dirty="0">
                          <a:solidFill>
                            <a:schemeClr val="tx1"/>
                          </a:solidFill>
                          <a:effectLst/>
                          <a:latin typeface="Code New Roman" panose="020B0609020204030204" pitchFamily="49" charset="0"/>
                          <a:cs typeface="Code New Roman" panose="020B0609020204030204" pitchFamily="49" charset="0"/>
                        </a:rPr>
                        <a:t> </a:t>
                      </a:r>
                      <a:endParaRPr lang="nl-BE" sz="2800" dirty="0">
                        <a:solidFill>
                          <a:schemeClr val="tx1"/>
                        </a:solidFill>
                        <a:effectLst/>
                        <a:latin typeface="Code New Roman" panose="020B0609020204030204" pitchFamily="49" charset="0"/>
                        <a:ea typeface="Times New Roman" panose="02020603050405020304" pitchFamily="18" charset="0"/>
                        <a:cs typeface="Code New Roman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665885"/>
                  </a:ext>
                </a:extLst>
              </a:tr>
            </a:tbl>
          </a:graphicData>
        </a:graphic>
      </p:graphicFrame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1743339" y="5637889"/>
            <a:ext cx="1029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/>
              </a:buClr>
              <a:buFont typeface="Wingdings 3" panose="05040102010807070707" pitchFamily="18" charset="2"/>
              <a:buChar char=""/>
            </a:pPr>
            <a:r>
              <a:rPr lang="nl-BE" sz="2800" dirty="0" smtClean="0"/>
              <a:t>Bekijk </a:t>
            </a:r>
            <a:r>
              <a:rPr lang="nl-BE" sz="2800" dirty="0"/>
              <a:t>het effect van deze tag in een browser.</a:t>
            </a:r>
          </a:p>
        </p:txBody>
      </p:sp>
      <p:sp>
        <p:nvSpPr>
          <p:cNvPr id="19" name="Gelijkbenige driehoek 18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Gelijkbenige driehoek 21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0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463038" y="1622721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Wat zijn de twee grote verschillen tussen de tags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&lt;p&gt;</a:t>
            </a:r>
            <a:r>
              <a:rPr lang="nl-BE" sz="2800" dirty="0"/>
              <a:t> en 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err="1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br</a:t>
            </a:r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</a:t>
            </a:r>
            <a:r>
              <a:rPr lang="nl-BE" sz="2800" dirty="0"/>
              <a:t>?</a:t>
            </a:r>
          </a:p>
        </p:txBody>
      </p:sp>
      <p:pic>
        <p:nvPicPr>
          <p:cNvPr id="17" name="Afbeelding 16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sp>
        <p:nvSpPr>
          <p:cNvPr id="19" name="Rechthoek 18"/>
          <p:cNvSpPr/>
          <p:nvPr/>
        </p:nvSpPr>
        <p:spPr>
          <a:xfrm>
            <a:off x="1463038" y="2442810"/>
            <a:ext cx="10578707" cy="140779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/>
          <p:cNvSpPr/>
          <p:nvPr/>
        </p:nvSpPr>
        <p:spPr>
          <a:xfrm>
            <a:off x="1463038" y="4147477"/>
            <a:ext cx="10578707" cy="140779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Gelijkbenige driehoek 21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Gelijkbenige driehoek 22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9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25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pic>
        <p:nvPicPr>
          <p:cNvPr id="19" name="Afbeelding 18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1420236"/>
            <a:ext cx="920080" cy="900000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1463039" y="1608626"/>
            <a:ext cx="105787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9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&lt;h1&gt;</a:t>
            </a:r>
            <a:r>
              <a:rPr lang="nl-BE" sz="3900" dirty="0">
                <a:latin typeface="Code New Roman" panose="020B0609020204030204" pitchFamily="49" charset="0"/>
                <a:cs typeface="Code New Roman" panose="020B0609020204030204" pitchFamily="49" charset="0"/>
              </a:rPr>
              <a:t>Dit is een titel van niveau 1</a:t>
            </a:r>
            <a:r>
              <a:rPr lang="nl-BE" sz="39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&lt;/h1&gt;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1463039" y="2275613"/>
            <a:ext cx="1057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6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h2&gt;</a:t>
            </a:r>
            <a:r>
              <a:rPr lang="nl-BE" sz="36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36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36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2</a:t>
            </a:r>
            <a:r>
              <a:rPr lang="nl-BE" sz="36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&lt;/h2&gt;</a:t>
            </a:r>
            <a:endParaRPr lang="nl-BE" sz="36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1463038" y="2905637"/>
            <a:ext cx="10578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32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h3&gt;</a:t>
            </a:r>
            <a:r>
              <a:rPr lang="nl-BE" sz="32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32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32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3</a:t>
            </a:r>
            <a:r>
              <a:rPr lang="nl-BE" sz="32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&lt;/h3&gt;</a:t>
            </a:r>
            <a:endParaRPr lang="nl-BE" sz="32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463037" y="3490412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h4&gt;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8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8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4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&lt;/h4&gt;</a:t>
            </a:r>
            <a:endParaRPr lang="nl-BE" sz="28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3037" y="4016474"/>
            <a:ext cx="1057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h5&gt;</a:t>
            </a:r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4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4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5</a:t>
            </a:r>
            <a:r>
              <a:rPr lang="nl-BE" sz="24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&lt;/h5&gt;</a:t>
            </a:r>
            <a:endParaRPr lang="nl-BE" sz="24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463036" y="4478139"/>
            <a:ext cx="10578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1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1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h6&gt;</a:t>
            </a:r>
            <a:r>
              <a:rPr lang="nl-BE" sz="21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Dit </a:t>
            </a:r>
            <a:r>
              <a:rPr lang="nl-BE" sz="2100" dirty="0">
                <a:latin typeface="Code New Roman" panose="020B0609020204030204" pitchFamily="49" charset="0"/>
                <a:cs typeface="Code New Roman" panose="020B0609020204030204" pitchFamily="49" charset="0"/>
              </a:rPr>
              <a:t>is een titel van niveau </a:t>
            </a:r>
            <a:r>
              <a:rPr lang="nl-BE" sz="2100" dirty="0" smtClean="0">
                <a:latin typeface="Code New Roman" panose="020B0609020204030204" pitchFamily="49" charset="0"/>
                <a:cs typeface="Code New Roman" panose="020B0609020204030204" pitchFamily="49" charset="0"/>
              </a:rPr>
              <a:t>6</a:t>
            </a:r>
            <a:r>
              <a:rPr lang="nl-BE" sz="21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&lt;/h6&gt;</a:t>
            </a:r>
            <a:endParaRPr lang="nl-BE" sz="2100" dirty="0">
              <a:solidFill>
                <a:schemeClr val="accent6"/>
              </a:solidFill>
              <a:latin typeface="Code New Roman" panose="020B0609020204030204" pitchFamily="49" charset="0"/>
              <a:cs typeface="Code New Roman" panose="020B0609020204030204" pitchFamily="49" charset="0"/>
            </a:endParaRPr>
          </a:p>
        </p:txBody>
      </p:sp>
      <p:sp>
        <p:nvSpPr>
          <p:cNvPr id="21" name="Gelijkbenige driehoek 20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Gelijkbenige driehoek 27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50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039" y="210578"/>
            <a:ext cx="10578707" cy="107730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 smtClean="0">
                <a:solidFill>
                  <a:schemeClr val="bg1"/>
                </a:solidFill>
              </a:rPr>
              <a:t>2.1 Teksten en titels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56754" y="210578"/>
            <a:ext cx="1149531" cy="6499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39115"/>
            <a:ext cx="920079" cy="849605"/>
          </a:xfrm>
          <a:prstGeom prst="rect">
            <a:avLst/>
          </a:prstGeom>
        </p:spPr>
      </p:pic>
      <p:sp>
        <p:nvSpPr>
          <p:cNvPr id="6" name="Rechthoek 5">
            <a:hlinkClick r:id="" action="ppaction://hlinkshowjump?jump=lastslide"/>
          </p:cNvPr>
          <p:cNvSpPr/>
          <p:nvPr/>
        </p:nvSpPr>
        <p:spPr>
          <a:xfrm>
            <a:off x="287383" y="621792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hoek 6">
            <a:hlinkClick r:id="" action="ppaction://hlinkshowjump?jump=nextslide"/>
          </p:cNvPr>
          <p:cNvSpPr/>
          <p:nvPr/>
        </p:nvSpPr>
        <p:spPr>
          <a:xfrm>
            <a:off x="287383" y="5212079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" action="ppaction://hlinkshowjump?jump=previousslide"/>
          </p:cNvPr>
          <p:cNvSpPr/>
          <p:nvPr/>
        </p:nvSpPr>
        <p:spPr>
          <a:xfrm>
            <a:off x="287383" y="4206237"/>
            <a:ext cx="920079" cy="9144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287382" y="3740387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87382" y="3246990"/>
            <a:ext cx="920079" cy="3788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p 26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610850" y="7305675"/>
            <a:ext cx="366713" cy="23812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  <p:pic>
        <p:nvPicPr>
          <p:cNvPr id="21" name="Afbeelding 20"/>
          <p:cNvPicPr/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" y="1417403"/>
            <a:ext cx="952489" cy="933857"/>
          </a:xfrm>
          <a:prstGeom prst="rect">
            <a:avLst/>
          </a:prstGeom>
        </p:spPr>
      </p:pic>
      <p:pic>
        <p:nvPicPr>
          <p:cNvPr id="29" name="Afbeelding 2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571">
            <a:off x="3811927" y="1375980"/>
            <a:ext cx="8352870" cy="5922049"/>
          </a:xfrm>
          <a:prstGeom prst="rect">
            <a:avLst/>
          </a:prstGeom>
        </p:spPr>
      </p:pic>
      <p:sp>
        <p:nvSpPr>
          <p:cNvPr id="30" name="Tekstvak 29"/>
          <p:cNvSpPr txBox="1"/>
          <p:nvPr/>
        </p:nvSpPr>
        <p:spPr>
          <a:xfrm>
            <a:off x="1463039" y="1608626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&lt;h1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oranje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1463039" y="2158715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h2&gt;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groen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1463039" y="2723770"/>
            <a:ext cx="1057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&lt;</a:t>
            </a:r>
            <a:r>
              <a:rPr lang="nl-BE" sz="2800" dirty="0" smtClean="0">
                <a:solidFill>
                  <a:schemeClr val="accent6"/>
                </a:solidFill>
                <a:latin typeface="Code New Roman" panose="020B0609020204030204" pitchFamily="49" charset="0"/>
                <a:cs typeface="Code New Roman" panose="020B0609020204030204" pitchFamily="49" charset="0"/>
              </a:rPr>
              <a:t>h3&gt; </a:t>
            </a:r>
            <a:r>
              <a:rPr lang="nl-BE" sz="2800" dirty="0" smtClean="0">
                <a:latin typeface="+mj-lt"/>
                <a:cs typeface="Code New Roman" panose="020B0609020204030204" pitchFamily="49" charset="0"/>
              </a:rPr>
              <a:t>geel</a:t>
            </a:r>
            <a:endParaRPr lang="nl-BE" sz="2800" dirty="0">
              <a:latin typeface="+mj-lt"/>
              <a:cs typeface="Code New Roman" panose="020B0609020204030204" pitchFamily="49" charset="0"/>
            </a:endParaRPr>
          </a:p>
        </p:txBody>
      </p:sp>
      <p:sp>
        <p:nvSpPr>
          <p:cNvPr id="24" name="Gelijkbenige driehoek 23">
            <a:hlinkClick r:id="" action="ppaction://hlinkshowjump?jump=nextslide"/>
          </p:cNvPr>
          <p:cNvSpPr/>
          <p:nvPr/>
        </p:nvSpPr>
        <p:spPr>
          <a:xfrm rot="5400000">
            <a:off x="381662" y="5326805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elijkbenige driehoek 24">
            <a:hlinkClick r:id="" action="ppaction://hlinkshowjump?jump=previousslide"/>
          </p:cNvPr>
          <p:cNvSpPr/>
          <p:nvPr/>
        </p:nvSpPr>
        <p:spPr>
          <a:xfrm rot="16200000">
            <a:off x="381662" y="4320963"/>
            <a:ext cx="731520" cy="68494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5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eg webontwerp" id="{9D98B3BB-EAA1-40EF-A635-8B1682A601E8}" vid="{D6CE4A0E-B577-43CF-BECF-1678AD8771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2819</Words>
  <Application>Microsoft Office PowerPoint</Application>
  <PresentationFormat>Breedbeeld</PresentationFormat>
  <Paragraphs>581</Paragraphs>
  <Slides>58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67" baseType="lpstr">
      <vt:lpstr>Arial</vt:lpstr>
      <vt:lpstr>Code New Roman</vt:lpstr>
      <vt:lpstr>France</vt:lpstr>
      <vt:lpstr>Times New Roman</vt:lpstr>
      <vt:lpstr>Trebuchet MS</vt:lpstr>
      <vt:lpstr>Verdana</vt:lpstr>
      <vt:lpstr>Wingdings</vt:lpstr>
      <vt:lpstr>Wingdings 3</vt:lpstr>
      <vt:lpstr>Kantoorthema</vt:lpstr>
      <vt:lpstr>2. Wie schrijft die blijft</vt:lpstr>
      <vt:lpstr>2. Wie schrijft die blijft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2.1 Teksten en titels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2.2 Een stijlvolle tekst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2.3 Een kleurrijke webwereld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2.4 Liever een lijstje</vt:lpstr>
      <vt:lpstr>2.5 Ontsnappende tekens</vt:lpstr>
      <vt:lpstr>2.5 Ontsnappende tekens</vt:lpstr>
      <vt:lpstr>2.5 Ontsnappende tekens</vt:lpstr>
      <vt:lpstr>2.5 Ontsnappende tekens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2.6 Oefeningen</vt:lpstr>
      <vt:lpstr>2. Wie schrijft die blijft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ICTeam</dc:creator>
  <cp:lastModifiedBy>Marc</cp:lastModifiedBy>
  <cp:revision>58</cp:revision>
  <dcterms:created xsi:type="dcterms:W3CDTF">2019-07-14T07:52:00Z</dcterms:created>
  <dcterms:modified xsi:type="dcterms:W3CDTF">2022-05-26T08:52:43Z</dcterms:modified>
</cp:coreProperties>
</file>