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61" r:id="rId30"/>
    <p:sldId id="287" r:id="rId31"/>
    <p:sldId id="288" r:id="rId32"/>
    <p:sldId id="289" r:id="rId33"/>
    <p:sldId id="258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2336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8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31831" y="210578"/>
            <a:ext cx="10109915" cy="107730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31832" y="1426379"/>
            <a:ext cx="10109916" cy="528351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79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7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8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54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8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32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4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rgbClr val="FFB63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53882" y="182245"/>
            <a:ext cx="10003301" cy="98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53881" y="1347323"/>
            <a:ext cx="10003301" cy="530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2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3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https://www.klascement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5. Morrelen aan multimedia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28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9" y="1623888"/>
            <a:ext cx="1934344" cy="1934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2" y="1642996"/>
            <a:ext cx="67031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Apple </a:t>
            </a:r>
            <a:r>
              <a:rPr lang="nl-BE" sz="3600" dirty="0" err="1" smtClean="0"/>
              <a:t>Quicktime</a:t>
            </a:r>
            <a:endParaRPr lang="nl-BE" sz="3600" dirty="0" smtClean="0"/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Aparte </a:t>
            </a:r>
            <a:r>
              <a:rPr lang="nl-BE" sz="3600" dirty="0" err="1" smtClean="0"/>
              <a:t>Quicktime-player</a:t>
            </a:r>
            <a:r>
              <a:rPr lang="nl-BE" sz="3600" dirty="0" smtClean="0"/>
              <a:t> nodig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Niet geschikt voor web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909481" y="4020020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66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39" y="1623888"/>
            <a:ext cx="1934344" cy="1934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2" y="1642996"/>
            <a:ext cx="67031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Audio Video </a:t>
            </a:r>
            <a:r>
              <a:rPr lang="nl-BE" sz="3600" dirty="0" err="1" smtClean="0"/>
              <a:t>Interleave</a:t>
            </a:r>
            <a:endParaRPr lang="nl-BE" sz="3600" dirty="0" smtClean="0"/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Microsoft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Ondertussen verouderd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909481" y="4020020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19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39" y="1623888"/>
            <a:ext cx="1934344" cy="1934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2" y="1642996"/>
            <a:ext cx="67031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Windows Media Video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Microsoft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Bedoeld voor streaming, maar nooit erg populair geworden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909481" y="4020020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5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Afbeelding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39" y="1642996"/>
            <a:ext cx="1934344" cy="1934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1" y="1642996"/>
            <a:ext cx="73173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Flash Video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Veiligheidsrisico</a:t>
            </a:r>
          </a:p>
          <a:p>
            <a:r>
              <a:rPr lang="nl-BE" sz="3600" dirty="0" smtClean="0"/>
              <a:t>Niet afspeelbaar op smartphones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Bijna volledig verdwenen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895834" y="4524608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197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39" y="1655839"/>
            <a:ext cx="1921501" cy="19215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1" y="1642996"/>
            <a:ext cx="7317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Compressie (H.264-codec)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Huidige standaard op het web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Basis videostandaard voor HTML5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909481" y="4020020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8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9" name="Tabel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80691"/>
              </p:ext>
            </p:extLst>
          </p:nvPr>
        </p:nvGraphicFramePr>
        <p:xfrm>
          <a:off x="1646288" y="1613166"/>
          <a:ext cx="10212207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887">
                  <a:extLst>
                    <a:ext uri="{9D8B030D-6E8A-4147-A177-3AD203B41FA5}">
                      <a16:colId xmlns:a16="http://schemas.microsoft.com/office/drawing/2014/main" val="2855085912"/>
                    </a:ext>
                  </a:extLst>
                </a:gridCol>
                <a:gridCol w="9635320">
                  <a:extLst>
                    <a:ext uri="{9D8B030D-6E8A-4147-A177-3AD203B41FA5}">
                      <a16:colId xmlns:a16="http://schemas.microsoft.com/office/drawing/2014/main" val="2105840097"/>
                    </a:ext>
                  </a:extLst>
                </a:gridCol>
              </a:tblGrid>
              <a:tr h="234667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nl-BE" sz="2400" b="0" dirty="0" smtClean="0">
                        <a:effectLst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b="0" dirty="0" smtClean="0">
                          <a:effectLst/>
                        </a:rPr>
                        <a:t>20</a:t>
                      </a:r>
                      <a:endParaRPr lang="nl-BE" sz="28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b="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&lt;p&gt;&lt;video src="multimedia/i_have_a_dream.mp4" controls&gt; &lt;/video&gt;&lt;/p&gt;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53234"/>
                  </a:ext>
                </a:extLst>
              </a:tr>
            </a:tbl>
          </a:graphicData>
        </a:graphic>
      </p:graphicFrame>
      <p:sp>
        <p:nvSpPr>
          <p:cNvPr id="20" name="Rechthoek 19"/>
          <p:cNvSpPr/>
          <p:nvPr/>
        </p:nvSpPr>
        <p:spPr>
          <a:xfrm>
            <a:off x="287382" y="2478950"/>
            <a:ext cx="920079" cy="3885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 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Afbeelding 20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417891"/>
            <a:ext cx="944688" cy="86917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602654" y="2817249"/>
            <a:ext cx="104390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200" dirty="0" smtClean="0"/>
              <a:t>Open </a:t>
            </a:r>
            <a:r>
              <a:rPr lang="nl-BE" sz="3200" dirty="0"/>
              <a:t>het bestand </a:t>
            </a:r>
            <a:r>
              <a:rPr lang="nl-BE" sz="3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3200" dirty="0"/>
              <a:t> van </a:t>
            </a:r>
            <a:r>
              <a:rPr lang="nl-BE" sz="3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3200" dirty="0"/>
              <a:t> in een teksteditor. 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200" dirty="0" smtClean="0"/>
              <a:t>De </a:t>
            </a:r>
            <a:r>
              <a:rPr lang="nl-BE" sz="3200" dirty="0"/>
              <a:t>bovenstaande tag bevat 1 argument: </a:t>
            </a:r>
            <a:r>
              <a:rPr lang="nl-BE" sz="32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controls</a:t>
            </a:r>
            <a:r>
              <a:rPr lang="nl-BE" sz="3200" dirty="0"/>
              <a:t>. Verwijder dit argument en bekijk het effect in een browser.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200" dirty="0" smtClean="0"/>
              <a:t>Plaats </a:t>
            </a:r>
            <a:r>
              <a:rPr lang="nl-BE" sz="3200" dirty="0"/>
              <a:t>het argument </a:t>
            </a:r>
            <a:r>
              <a:rPr lang="nl-BE" sz="32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controls</a:t>
            </a:r>
            <a:r>
              <a:rPr lang="nl-BE" sz="3200" dirty="0"/>
              <a:t> opnieuw in de </a:t>
            </a:r>
            <a:r>
              <a:rPr lang="nl-BE" sz="3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&lt;video&gt;</a:t>
            </a:r>
            <a:r>
              <a:rPr lang="nl-BE" sz="3200" dirty="0"/>
              <a:t>-tag</a:t>
            </a:r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82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4" y="1322309"/>
            <a:ext cx="952489" cy="933857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>
          <a:xfrm>
            <a:off x="1463039" y="1486985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controls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1463039" y="3303811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preload</a:t>
            </a:r>
            <a:r>
              <a:rPr lang="nl-BE" sz="2800" dirty="0">
                <a:latin typeface="Code New Roman" panose="020B0609020204030204" pitchFamily="49" charset="0"/>
                <a:cs typeface="Code New Roman" panose="020B0609020204030204" pitchFamily="49" charset="0"/>
              </a:rPr>
              <a:t>="auto"</a:t>
            </a:r>
          </a:p>
        </p:txBody>
      </p:sp>
      <p:sp>
        <p:nvSpPr>
          <p:cNvPr id="20" name="Rechthoek 19"/>
          <p:cNvSpPr/>
          <p:nvPr/>
        </p:nvSpPr>
        <p:spPr>
          <a:xfrm>
            <a:off x="1463039" y="5120638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>
                <a:latin typeface="Code New Roman" panose="020B0609020204030204" pitchFamily="49" charset="0"/>
                <a:cs typeface="Code New Roman" panose="020B0609020204030204" pitchFamily="49" charset="0"/>
              </a:rPr>
              <a:t>poster="plaatjes/</a:t>
            </a:r>
          </a:p>
          <a:p>
            <a:pPr algn="ctr"/>
            <a:r>
              <a:rPr lang="nl-BE" sz="2800" dirty="0">
                <a:latin typeface="Code New Roman" panose="020B0609020204030204" pitchFamily="49" charset="0"/>
                <a:cs typeface="Code New Roman" panose="020B0609020204030204" pitchFamily="49" charset="0"/>
              </a:rPr>
              <a:t>i_have_a_dream.jpg"</a:t>
            </a:r>
          </a:p>
        </p:txBody>
      </p:sp>
      <p:sp>
        <p:nvSpPr>
          <p:cNvPr id="21" name="Rechthoek 20"/>
          <p:cNvSpPr/>
          <p:nvPr/>
        </p:nvSpPr>
        <p:spPr>
          <a:xfrm>
            <a:off x="5533972" y="1507304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Rechthoek 21"/>
          <p:cNvSpPr/>
          <p:nvPr/>
        </p:nvSpPr>
        <p:spPr>
          <a:xfrm>
            <a:off x="5533972" y="3318228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/>
          <p:cNvSpPr/>
          <p:nvPr/>
        </p:nvSpPr>
        <p:spPr>
          <a:xfrm>
            <a:off x="5533972" y="5130797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5" name="Gelijkbenige driehoek 2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Gelijkbenige driehoek 2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596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4" y="1322309"/>
            <a:ext cx="952489" cy="933857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>
          <a:xfrm>
            <a:off x="1463039" y="1486985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autoplay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1463039" y="3303811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loop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1463039" y="5120638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muted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5533972" y="1507304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Rechthoek 21"/>
          <p:cNvSpPr/>
          <p:nvPr/>
        </p:nvSpPr>
        <p:spPr>
          <a:xfrm>
            <a:off x="5533972" y="3318228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/>
          <p:cNvSpPr/>
          <p:nvPr/>
        </p:nvSpPr>
        <p:spPr>
          <a:xfrm>
            <a:off x="5533972" y="5130797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7" name="Gelijkbenige driehoek 2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Gelijkbenige driehoek 2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2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pic>
        <p:nvPicPr>
          <p:cNvPr id="1026" name="Picture 2" descr="Afbeeldingsresultaat voor youtub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6" y="2181283"/>
            <a:ext cx="3155007" cy="13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vime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7" y="4400768"/>
            <a:ext cx="3155007" cy="9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al 2"/>
          <p:cNvSpPr/>
          <p:nvPr/>
        </p:nvSpPr>
        <p:spPr>
          <a:xfrm>
            <a:off x="10435808" y="567887"/>
            <a:ext cx="1440000" cy="14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lus 11"/>
          <p:cNvSpPr/>
          <p:nvPr/>
        </p:nvSpPr>
        <p:spPr>
          <a:xfrm>
            <a:off x="10435808" y="567887"/>
            <a:ext cx="1440000" cy="1440000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kstvak 20"/>
          <p:cNvSpPr txBox="1"/>
          <p:nvPr/>
        </p:nvSpPr>
        <p:spPr>
          <a:xfrm>
            <a:off x="6020561" y="2321107"/>
            <a:ext cx="602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Je bespaart webruimte</a:t>
            </a:r>
            <a:endParaRPr lang="nl-BE" sz="2800" dirty="0"/>
          </a:p>
        </p:txBody>
      </p:sp>
      <p:sp>
        <p:nvSpPr>
          <p:cNvPr id="28" name="Tekstvak 27"/>
          <p:cNvSpPr txBox="1"/>
          <p:nvPr/>
        </p:nvSpPr>
        <p:spPr>
          <a:xfrm>
            <a:off x="6020562" y="3246990"/>
            <a:ext cx="602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Auteursrechten zijn beschermd</a:t>
            </a:r>
            <a:endParaRPr lang="nl-BE" sz="2800" dirty="0"/>
          </a:p>
        </p:txBody>
      </p:sp>
      <p:sp>
        <p:nvSpPr>
          <p:cNvPr id="29" name="Tekstvak 28"/>
          <p:cNvSpPr txBox="1"/>
          <p:nvPr/>
        </p:nvSpPr>
        <p:spPr>
          <a:xfrm>
            <a:off x="6020562" y="4238101"/>
            <a:ext cx="602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Véél kijkers: brengt geld op</a:t>
            </a:r>
            <a:endParaRPr lang="nl-BE" sz="2800" dirty="0"/>
          </a:p>
        </p:txBody>
      </p:sp>
      <p:sp>
        <p:nvSpPr>
          <p:cNvPr id="30" name="Tekstvak 29"/>
          <p:cNvSpPr txBox="1"/>
          <p:nvPr/>
        </p:nvSpPr>
        <p:spPr>
          <a:xfrm>
            <a:off x="6020562" y="5229212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Video kan ook buiten je website bekeken worden</a:t>
            </a:r>
            <a:endParaRPr lang="nl-BE" sz="2800" dirty="0"/>
          </a:p>
        </p:txBody>
      </p: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8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pic>
        <p:nvPicPr>
          <p:cNvPr id="1026" name="Picture 2" descr="Afbeeldingsresultaat voor youtub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6" y="2181283"/>
            <a:ext cx="3155007" cy="13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vime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7" y="4400768"/>
            <a:ext cx="3155007" cy="9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al 2"/>
          <p:cNvSpPr/>
          <p:nvPr/>
        </p:nvSpPr>
        <p:spPr>
          <a:xfrm>
            <a:off x="10435808" y="567887"/>
            <a:ext cx="1440000" cy="14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Min 11"/>
          <p:cNvSpPr/>
          <p:nvPr/>
        </p:nvSpPr>
        <p:spPr>
          <a:xfrm>
            <a:off x="10435808" y="567887"/>
            <a:ext cx="1440000" cy="1440000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ekstvak 29"/>
          <p:cNvSpPr txBox="1"/>
          <p:nvPr/>
        </p:nvSpPr>
        <p:spPr>
          <a:xfrm>
            <a:off x="6020563" y="2339592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Video kan ook buiten je website bekeken worden</a:t>
            </a:r>
            <a:endParaRPr lang="nl-BE" sz="2800" dirty="0"/>
          </a:p>
        </p:txBody>
      </p:sp>
      <p:sp>
        <p:nvSpPr>
          <p:cNvPr id="22" name="Tekstvak 21"/>
          <p:cNvSpPr txBox="1"/>
          <p:nvPr/>
        </p:nvSpPr>
        <p:spPr>
          <a:xfrm>
            <a:off x="6020563" y="3740387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Gebruiksvoorwaarden kunnen te beperkend zijn</a:t>
            </a:r>
            <a:endParaRPr lang="nl-BE" sz="2800" dirty="0"/>
          </a:p>
        </p:txBody>
      </p:sp>
      <p:sp>
        <p:nvSpPr>
          <p:cNvPr id="23" name="Tekstvak 22"/>
          <p:cNvSpPr txBox="1"/>
          <p:nvPr/>
        </p:nvSpPr>
        <p:spPr>
          <a:xfrm>
            <a:off x="6020563" y="5141182"/>
            <a:ext cx="602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Liever geen reclame</a:t>
            </a:r>
            <a:endParaRPr lang="nl-BE" sz="2800" dirty="0"/>
          </a:p>
        </p:txBody>
      </p: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Gelijkbenige driehoek 2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27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 Morrelen aan multimedia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1463039" y="1413179"/>
            <a:ext cx="5175039" cy="2558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5.1 Creatief met webkit</a:t>
            </a:r>
            <a:endParaRPr lang="nl-BE" sz="2800" dirty="0"/>
          </a:p>
        </p:txBody>
      </p:sp>
      <p:sp>
        <p:nvSpPr>
          <p:cNvPr id="10" name="Rechthoek 9">
            <a:hlinkClick r:id="rId4" action="ppaction://hlinksldjump"/>
          </p:cNvPr>
          <p:cNvSpPr/>
          <p:nvPr/>
        </p:nvSpPr>
        <p:spPr>
          <a:xfrm>
            <a:off x="6794833" y="1413179"/>
            <a:ext cx="5246914" cy="2558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5.2 Een bioscoop op je website</a:t>
            </a:r>
            <a:endParaRPr lang="nl-BE" sz="2800" dirty="0"/>
          </a:p>
        </p:txBody>
      </p:sp>
      <p:sp>
        <p:nvSpPr>
          <p:cNvPr id="11" name="Rechthoek 10">
            <a:hlinkClick r:id="rId5" action="ppaction://hlinksldjump"/>
          </p:cNvPr>
          <p:cNvSpPr/>
          <p:nvPr/>
        </p:nvSpPr>
        <p:spPr>
          <a:xfrm>
            <a:off x="1463039" y="4151572"/>
            <a:ext cx="5175039" cy="2558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5.3 Een radio op je website</a:t>
            </a:r>
            <a:endParaRPr lang="nl-BE" sz="2800" dirty="0"/>
          </a:p>
        </p:txBody>
      </p:sp>
      <p:sp>
        <p:nvSpPr>
          <p:cNvPr id="12" name="Rechthoek 11">
            <a:hlinkClick r:id="rId6" action="ppaction://hlinksldjump"/>
          </p:cNvPr>
          <p:cNvSpPr/>
          <p:nvPr/>
        </p:nvSpPr>
        <p:spPr>
          <a:xfrm>
            <a:off x="6794833" y="4151572"/>
            <a:ext cx="5246914" cy="2558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5.4 Oefeningen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72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Afbeelding 20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417891"/>
            <a:ext cx="944688" cy="86917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532846" y="1417891"/>
            <a:ext cx="1043909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op YouTube Martin Luther </a:t>
            </a:r>
            <a:r>
              <a:rPr lang="nl-BE" sz="2800" dirty="0" err="1"/>
              <a:t>King’s</a:t>
            </a:r>
            <a:r>
              <a:rPr lang="nl-BE" sz="2800" dirty="0"/>
              <a:t> speech “The </a:t>
            </a:r>
            <a:r>
              <a:rPr lang="nl-BE" sz="2800" dirty="0" err="1"/>
              <a:t>other</a:t>
            </a:r>
            <a:r>
              <a:rPr lang="nl-BE" sz="2800" dirty="0"/>
              <a:t> America” van 1967.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uit hoe je dit filmpje kan insluiten op een webpagina.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Voeg </a:t>
            </a:r>
            <a:r>
              <a:rPr lang="nl-BE" sz="2800" dirty="0"/>
              <a:t>het YouTube-filmpje toe aan de webpagina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van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2800" dirty="0"/>
              <a:t>, vlak onder het filmpje “I have a </a:t>
            </a:r>
            <a:r>
              <a:rPr lang="nl-BE" sz="2800" dirty="0" err="1"/>
              <a:t>dream</a:t>
            </a:r>
            <a:r>
              <a:rPr lang="nl-BE" sz="2800" dirty="0"/>
              <a:t>”.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Zorg </a:t>
            </a:r>
            <a:r>
              <a:rPr lang="nl-BE" sz="2800" dirty="0"/>
              <a:t>dat het YouTube-filmpje precies even groot is als het andere filmpje en dat beide video’s netjes met elkaar uitgelijnd zijn.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Valideer </a:t>
            </a:r>
            <a:r>
              <a:rPr lang="nl-BE" sz="2800" dirty="0"/>
              <a:t>de webpagina met de </a:t>
            </a:r>
            <a:r>
              <a:rPr lang="nl-BE" sz="2800" dirty="0" err="1"/>
              <a:t>validator</a:t>
            </a:r>
            <a:r>
              <a:rPr lang="nl-BE" sz="2800" dirty="0"/>
              <a:t> van W3C. Je zal merken dat er een foutmelding verschijnt. Los die foutmelding op.</a:t>
            </a:r>
          </a:p>
        </p:txBody>
      </p:sp>
      <p:sp>
        <p:nvSpPr>
          <p:cNvPr id="16" name="Rechthoek 15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stap1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35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Afbeelding 20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417891"/>
            <a:ext cx="944688" cy="86917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532846" y="1417891"/>
            <a:ext cx="1043909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op </a:t>
            </a:r>
            <a:r>
              <a:rPr lang="nl-BE" sz="2800" dirty="0" err="1"/>
              <a:t>Vimeo</a:t>
            </a:r>
            <a:r>
              <a:rPr lang="nl-BE" sz="2800" dirty="0"/>
              <a:t> Martin Luther </a:t>
            </a:r>
            <a:r>
              <a:rPr lang="nl-BE" sz="2800" dirty="0" err="1"/>
              <a:t>King’s</a:t>
            </a:r>
            <a:r>
              <a:rPr lang="nl-BE" sz="2800" dirty="0"/>
              <a:t> speech “</a:t>
            </a:r>
            <a:r>
              <a:rPr lang="nl-BE" sz="2800" dirty="0" err="1"/>
              <a:t>Mountaintop</a:t>
            </a:r>
            <a:r>
              <a:rPr lang="nl-BE" sz="2800" dirty="0"/>
              <a:t>” van 1968.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uit hoe je dit filmpje kan insluiten op een webpagina.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Voeg </a:t>
            </a:r>
            <a:r>
              <a:rPr lang="nl-BE" sz="2800" dirty="0"/>
              <a:t>het </a:t>
            </a:r>
            <a:r>
              <a:rPr lang="nl-BE" sz="2800" dirty="0" err="1"/>
              <a:t>Vimeo</a:t>
            </a:r>
            <a:r>
              <a:rPr lang="nl-BE" sz="2800" dirty="0"/>
              <a:t>-filmpje toe aan de webpagina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van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2800" dirty="0"/>
              <a:t>, vlak onder het YouTube-filmpje.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Zorg </a:t>
            </a:r>
            <a:r>
              <a:rPr lang="nl-BE" sz="2800" dirty="0"/>
              <a:t>dat het </a:t>
            </a:r>
            <a:r>
              <a:rPr lang="nl-BE" sz="2800" dirty="0" err="1"/>
              <a:t>Vimeo</a:t>
            </a:r>
            <a:r>
              <a:rPr lang="nl-BE" sz="2800" dirty="0"/>
              <a:t>-filmpje precies even groot is als de andere twee filmpjes en dat alle video’s netjes met elkaar uitgelijnd zijn.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Valideer </a:t>
            </a:r>
            <a:r>
              <a:rPr lang="nl-BE" sz="2800" dirty="0"/>
              <a:t>de webpagina met de </a:t>
            </a:r>
            <a:r>
              <a:rPr lang="nl-BE" sz="2800" dirty="0" err="1"/>
              <a:t>validator</a:t>
            </a:r>
            <a:r>
              <a:rPr lang="nl-BE" sz="2800" dirty="0"/>
              <a:t> van W3C. Je zal merken dat dezelfde foutmelding verschijnt. Los die foutmelding eveneens op</a:t>
            </a:r>
          </a:p>
        </p:txBody>
      </p:sp>
      <p:sp>
        <p:nvSpPr>
          <p:cNvPr id="16" name="Rechthoek 15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stap2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2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Afbeelding 20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417891"/>
            <a:ext cx="944688" cy="86917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532846" y="1417891"/>
            <a:ext cx="104390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uit hoe je met het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&lt;track&gt;</a:t>
            </a:r>
            <a:r>
              <a:rPr lang="nl-BE" sz="2800" dirty="0"/>
              <a:t>-element ondertiteling aan een video kan </a:t>
            </a:r>
            <a:r>
              <a:rPr lang="nl-BE" sz="2800" dirty="0" smtClean="0"/>
              <a:t>toevoegen</a:t>
            </a:r>
            <a:r>
              <a:rPr lang="nl-BE" sz="2800" dirty="0"/>
              <a:t>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In </a:t>
            </a:r>
            <a:r>
              <a:rPr lang="nl-BE" sz="2800" dirty="0"/>
              <a:t>het mapje multimedia in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2800" dirty="0"/>
              <a:t> vind je twee ondertitelingsbestanden – een Engelstalige en een Nederlandstalige. Voeg beide ondertitelbestanden toe aan de video “I have a </a:t>
            </a:r>
            <a:r>
              <a:rPr lang="nl-BE" sz="2800" dirty="0" err="1"/>
              <a:t>dream</a:t>
            </a:r>
            <a:r>
              <a:rPr lang="nl-BE" sz="2800" dirty="0"/>
              <a:t>”. Maak van de Nederlandstalige ondertitels de </a:t>
            </a:r>
            <a:r>
              <a:rPr lang="nl-BE" sz="2800" dirty="0" smtClean="0"/>
              <a:t>standaardkeuze</a:t>
            </a:r>
            <a:r>
              <a:rPr lang="nl-BE" sz="2800" dirty="0"/>
              <a:t>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Valideer </a:t>
            </a:r>
            <a:r>
              <a:rPr lang="nl-BE" sz="2800" dirty="0"/>
              <a:t>de webpagina met de </a:t>
            </a:r>
            <a:r>
              <a:rPr lang="nl-BE" sz="2800" dirty="0" err="1"/>
              <a:t>validator</a:t>
            </a:r>
            <a:r>
              <a:rPr lang="nl-BE" sz="2800" dirty="0"/>
              <a:t> van W3C.</a:t>
            </a:r>
          </a:p>
        </p:txBody>
      </p:sp>
      <p:sp>
        <p:nvSpPr>
          <p:cNvPr id="16" name="Rechthoek 15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stap3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4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pic>
        <p:nvPicPr>
          <p:cNvPr id="2050" name="Picture 2" descr="OGG File Extension Icon 256x256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59" y="212979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P3 File Extension Icon 256x256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97" y="212979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6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1968852" y="2458935"/>
            <a:ext cx="95670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600" dirty="0" err="1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autoplay</a:t>
            </a:r>
            <a:endParaRPr lang="nl-BE" sz="166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" name="Vermenigvuldigen 2"/>
          <p:cNvSpPr/>
          <p:nvPr/>
        </p:nvSpPr>
        <p:spPr>
          <a:xfrm>
            <a:off x="1109042" y="2142699"/>
            <a:ext cx="11286699" cy="4264632"/>
          </a:xfrm>
          <a:prstGeom prst="mathMultiply">
            <a:avLst>
              <a:gd name="adj1" fmla="val 11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71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pic>
        <p:nvPicPr>
          <p:cNvPr id="4098" name="Picture 2" descr="Afbeeldingsresultaat voor soundcloud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45" y="1638812"/>
            <a:ext cx="7541763" cy="461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82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32929"/>
              </p:ext>
            </p:extLst>
          </p:nvPr>
        </p:nvGraphicFramePr>
        <p:xfrm>
          <a:off x="1634050" y="2836079"/>
          <a:ext cx="10184911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296">
                  <a:extLst>
                    <a:ext uri="{9D8B030D-6E8A-4147-A177-3AD203B41FA5}">
                      <a16:colId xmlns:a16="http://schemas.microsoft.com/office/drawing/2014/main" val="2855085912"/>
                    </a:ext>
                  </a:extLst>
                </a:gridCol>
                <a:gridCol w="9662615">
                  <a:extLst>
                    <a:ext uri="{9D8B030D-6E8A-4147-A177-3AD203B41FA5}">
                      <a16:colId xmlns:a16="http://schemas.microsoft.com/office/drawing/2014/main" val="2105840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b="0" dirty="0" smtClean="0">
                          <a:effectLst/>
                        </a:rPr>
                        <a:t>29</a:t>
                      </a:r>
                      <a:endParaRPr lang="nl-BE" sz="28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en-US" sz="2400" b="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&lt;p&gt;&lt;audio </a:t>
                      </a:r>
                      <a:r>
                        <a:rPr lang="en-US" sz="2400" b="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en-US" sz="2400" b="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="multimedia/street_sweeper.mp3"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US" sz="2400" b="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controls&gt;&lt;/audio&gt;&lt;/p&gt;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53234"/>
                  </a:ext>
                </a:extLst>
              </a:tr>
            </a:tbl>
          </a:graphicData>
        </a:graphic>
      </p:graphicFrame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0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6" y="1413662"/>
            <a:ext cx="952489" cy="933857"/>
          </a:xfrm>
          <a:prstGeom prst="rect">
            <a:avLst/>
          </a:prstGeom>
        </p:spPr>
      </p:pic>
      <p:sp>
        <p:nvSpPr>
          <p:cNvPr id="17" name="Tekstvak 16"/>
          <p:cNvSpPr txBox="1"/>
          <p:nvPr/>
        </p:nvSpPr>
        <p:spPr>
          <a:xfrm>
            <a:off x="1463039" y="1618980"/>
            <a:ext cx="10578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Bij de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&lt;audio&gt;</a:t>
            </a:r>
            <a:r>
              <a:rPr lang="nl-BE" sz="2800" dirty="0"/>
              <a:t>-tag kun je dezelfde argumenten gebruiken als bij de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&lt;video&gt;</a:t>
            </a:r>
            <a:r>
              <a:rPr lang="nl-BE" sz="2800" dirty="0"/>
              <a:t>-tag, behalve eentje. Doorstreep het argument dat je niet bij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&lt;audio&gt; </a:t>
            </a:r>
            <a:r>
              <a:rPr lang="nl-BE" sz="2800" dirty="0"/>
              <a:t>kan gebruiken: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787856" y="3545207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controls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5335298" y="3541109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autoplay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8882740" y="3541109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preload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1787856" y="5085936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loop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5335298" y="5081838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poster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8882740" y="5081838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muted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Gelijkbenige driehoek 2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Gelijkbenige driehoek 2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5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417891"/>
            <a:ext cx="944688" cy="86917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532846" y="1630573"/>
            <a:ext cx="104390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op </a:t>
            </a:r>
            <a:r>
              <a:rPr lang="nl-BE" sz="2800" dirty="0" err="1"/>
              <a:t>SoundCloud</a:t>
            </a:r>
            <a:r>
              <a:rPr lang="nl-BE" sz="2800" dirty="0"/>
              <a:t> Martin Luther </a:t>
            </a:r>
            <a:r>
              <a:rPr lang="nl-BE" sz="2800" dirty="0" err="1"/>
              <a:t>King’s</a:t>
            </a:r>
            <a:r>
              <a:rPr lang="nl-BE" sz="2800" dirty="0"/>
              <a:t> speech “</a:t>
            </a:r>
            <a:r>
              <a:rPr lang="nl-BE" sz="2800" dirty="0" err="1"/>
              <a:t>Where</a:t>
            </a:r>
            <a:r>
              <a:rPr lang="nl-BE" sz="2800" dirty="0"/>
              <a:t> do we go </a:t>
            </a:r>
            <a:r>
              <a:rPr lang="nl-BE" sz="2800" dirty="0" err="1"/>
              <a:t>from</a:t>
            </a:r>
            <a:r>
              <a:rPr lang="nl-BE" sz="2800" dirty="0"/>
              <a:t> here” van 1967.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uit hoe je dit geluidsfragment kan insluiten op een webpagina.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Voeg </a:t>
            </a:r>
            <a:r>
              <a:rPr lang="nl-BE" sz="2800" dirty="0"/>
              <a:t>het geluidsfragment toe aan de webpagina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van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2800" dirty="0"/>
              <a:t>, vlak onder het geluidsfragment “Street Sweeper”.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Zorg </a:t>
            </a:r>
            <a:r>
              <a:rPr lang="nl-BE" sz="2800" dirty="0"/>
              <a:t>dat de opmaak aansluit bij de rest van de pagina.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Valideer </a:t>
            </a:r>
            <a:r>
              <a:rPr lang="nl-BE" sz="2800" dirty="0"/>
              <a:t>de stijlpagina met de </a:t>
            </a:r>
            <a:r>
              <a:rPr lang="nl-BE" sz="2800" dirty="0" err="1"/>
              <a:t>validator</a:t>
            </a:r>
            <a:r>
              <a:rPr lang="nl-BE" sz="2800" dirty="0"/>
              <a:t> van W3C. Los eventuele fouten </a:t>
            </a:r>
            <a:r>
              <a:rPr lang="nl-BE" sz="2800" dirty="0" smtClean="0"/>
              <a:t>op.</a:t>
            </a:r>
            <a:endParaRPr lang="nl-BE" sz="2800" dirty="0"/>
          </a:p>
        </p:txBody>
      </p:sp>
      <p:sp>
        <p:nvSpPr>
          <p:cNvPr id="26" name="Rechthoek 25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stap4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5.4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1348685"/>
            <a:ext cx="944688" cy="869170"/>
          </a:xfrm>
          <a:prstGeom prst="rect">
            <a:avLst/>
          </a:prstGeom>
        </p:spPr>
      </p:pic>
      <p:sp>
        <p:nvSpPr>
          <p:cNvPr id="28" name="Afgeronde rechthoek 27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Open </a:t>
            </a:r>
            <a:r>
              <a:rPr lang="nl-BE" sz="2800" dirty="0">
                <a:solidFill>
                  <a:schemeClr val="tx1"/>
                </a:solidFill>
              </a:rPr>
              <a:t>oefening 3.7.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Wijzig </a:t>
            </a:r>
            <a:r>
              <a:rPr lang="nl-BE" sz="2800" dirty="0">
                <a:solidFill>
                  <a:schemeClr val="tx1"/>
                </a:solidFill>
              </a:rPr>
              <a:t>de naam van de hoofdmap naar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oefening-5-1</a:t>
            </a:r>
            <a:r>
              <a:rPr lang="nl-BE" sz="2800" dirty="0">
                <a:solidFill>
                  <a:schemeClr val="tx1"/>
                </a:solidFill>
              </a:rPr>
              <a:t>. 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Zoek </a:t>
            </a:r>
            <a:r>
              <a:rPr lang="nl-BE" sz="2800" dirty="0">
                <a:solidFill>
                  <a:schemeClr val="tx1"/>
                </a:solidFill>
              </a:rPr>
              <a:t>op YouTube of </a:t>
            </a:r>
            <a:r>
              <a:rPr lang="nl-BE" sz="2800" dirty="0" err="1">
                <a:solidFill>
                  <a:schemeClr val="tx1"/>
                </a:solidFill>
              </a:rPr>
              <a:t>Vimeo</a:t>
            </a:r>
            <a:r>
              <a:rPr lang="nl-BE" sz="2800" dirty="0">
                <a:solidFill>
                  <a:schemeClr val="tx1"/>
                </a:solidFill>
              </a:rPr>
              <a:t> de videoclip van het liedje en sluit die </a:t>
            </a:r>
            <a:r>
              <a:rPr lang="nl-BE" sz="2800" dirty="0" smtClean="0">
                <a:solidFill>
                  <a:schemeClr val="tx1"/>
                </a:solidFill>
              </a:rPr>
              <a:t>ergens </a:t>
            </a:r>
            <a:r>
              <a:rPr lang="nl-BE" sz="2800" dirty="0">
                <a:solidFill>
                  <a:schemeClr val="tx1"/>
                </a:solidFill>
              </a:rPr>
              <a:t>in de webpagina in.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>
                <a:solidFill>
                  <a:schemeClr val="tx1"/>
                </a:solidFill>
              </a:rPr>
              <a:t>V</a:t>
            </a:r>
            <a:r>
              <a:rPr lang="nl-BE" sz="2800" dirty="0" smtClean="0">
                <a:solidFill>
                  <a:schemeClr val="tx1"/>
                </a:solidFill>
              </a:rPr>
              <a:t>alideer </a:t>
            </a:r>
            <a:r>
              <a:rPr lang="nl-BE" sz="2800" dirty="0">
                <a:solidFill>
                  <a:schemeClr val="tx1"/>
                </a:solidFill>
              </a:rPr>
              <a:t>de web- en stijlpagina’s met de </a:t>
            </a:r>
            <a:r>
              <a:rPr lang="nl-BE" sz="2800" dirty="0" err="1">
                <a:solidFill>
                  <a:schemeClr val="tx1"/>
                </a:solidFill>
              </a:rPr>
              <a:t>validator</a:t>
            </a:r>
            <a:r>
              <a:rPr lang="nl-BE" sz="28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5.1</a:t>
            </a:r>
            <a:endParaRPr lang="nl-BE" sz="2800" dirty="0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1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5.1 Creatief met webkit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Gelijkbenige driehoek 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34559"/>
            <a:ext cx="944688" cy="86917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287382" y="2268695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463038" y="1758223"/>
            <a:ext cx="1057870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Open 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3600" dirty="0"/>
              <a:t> in een browser. Je merkt dat de header niet traditioneel </a:t>
            </a:r>
            <a:r>
              <a:rPr lang="nl-BE" sz="3600" dirty="0" smtClean="0"/>
              <a:t>bovenaan </a:t>
            </a:r>
            <a:r>
              <a:rPr lang="nl-BE" sz="3600" dirty="0"/>
              <a:t>de pagina wordt weergegeven, maar </a:t>
            </a:r>
            <a:r>
              <a:rPr lang="nl-BE" sz="3600" dirty="0" smtClean="0"/>
              <a:t>verticaal </a:t>
            </a:r>
            <a:r>
              <a:rPr lang="nl-BE" sz="3600" dirty="0"/>
              <a:t>in een rood veld geplaatst is.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Open </a:t>
            </a:r>
            <a:r>
              <a:rPr lang="nl-BE" sz="3600" dirty="0"/>
              <a:t>het bestand 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r>
              <a:rPr lang="nl-BE" sz="3600" dirty="0"/>
              <a:t> in een teksteditor. Met welk stijlkenmerk werd de tekst schuin geplaatst?</a:t>
            </a:r>
          </a:p>
        </p:txBody>
      </p:sp>
    </p:spTree>
    <p:extLst>
      <p:ext uri="{BB962C8B-B14F-4D97-AF65-F5344CB8AC3E}">
        <p14:creationId xmlns:p14="http://schemas.microsoft.com/office/powerpoint/2010/main" val="34477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5.4 Oefeningen</a:t>
            </a: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1348685"/>
            <a:ext cx="944688" cy="869170"/>
          </a:xfrm>
          <a:prstGeom prst="rect">
            <a:avLst/>
          </a:prstGeom>
        </p:spPr>
      </p:pic>
      <p:sp>
        <p:nvSpPr>
          <p:cNvPr id="28" name="Afgeronde rechthoek 27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Open </a:t>
            </a:r>
            <a:r>
              <a:rPr lang="nl-BE" sz="2800" dirty="0">
                <a:solidFill>
                  <a:schemeClr val="tx1"/>
                </a:solidFill>
              </a:rPr>
              <a:t>oefening 3.2.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Wijzig </a:t>
            </a:r>
            <a:r>
              <a:rPr lang="nl-BE" sz="2800" dirty="0">
                <a:solidFill>
                  <a:schemeClr val="tx1"/>
                </a:solidFill>
              </a:rPr>
              <a:t>de naam van de hoofdmap naar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oefening-5-2</a:t>
            </a:r>
            <a:r>
              <a:rPr lang="nl-BE" sz="2800" dirty="0">
                <a:solidFill>
                  <a:schemeClr val="tx1"/>
                </a:solidFill>
              </a:rPr>
              <a:t>. 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Maak </a:t>
            </a:r>
            <a:r>
              <a:rPr lang="nl-BE" sz="2800" dirty="0">
                <a:solidFill>
                  <a:schemeClr val="tx1"/>
                </a:solidFill>
              </a:rPr>
              <a:t>met je smartphone een leuke video van je klas en voeg die video toe aan de webpagina.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Valideer </a:t>
            </a:r>
            <a:r>
              <a:rPr lang="nl-BE" sz="2800" dirty="0">
                <a:solidFill>
                  <a:schemeClr val="tx1"/>
                </a:solidFill>
              </a:rPr>
              <a:t>de web- en stijlpagina’s met de </a:t>
            </a:r>
            <a:r>
              <a:rPr lang="nl-BE" sz="2800" dirty="0" err="1">
                <a:solidFill>
                  <a:schemeClr val="tx1"/>
                </a:solidFill>
              </a:rPr>
              <a:t>validator</a:t>
            </a:r>
            <a:r>
              <a:rPr lang="nl-BE" sz="28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5.2</a:t>
            </a:r>
            <a:endParaRPr lang="nl-BE" sz="2800" dirty="0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83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5.4 Oefeningen</a:t>
            </a: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1348685"/>
            <a:ext cx="944688" cy="869170"/>
          </a:xfrm>
          <a:prstGeom prst="rect">
            <a:avLst/>
          </a:prstGeom>
        </p:spPr>
      </p:pic>
      <p:sp>
        <p:nvSpPr>
          <p:cNvPr id="28" name="Afgeronde rechthoek 27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Zoek </a:t>
            </a:r>
            <a:r>
              <a:rPr lang="nl-BE" sz="2600" dirty="0">
                <a:solidFill>
                  <a:schemeClr val="tx1"/>
                </a:solidFill>
              </a:rPr>
              <a:t>op YouTube de videoclips van jouw 5 favoriete muzieknummers.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Ontwerp </a:t>
            </a:r>
            <a:r>
              <a:rPr lang="nl-BE" sz="2600" dirty="0">
                <a:solidFill>
                  <a:schemeClr val="tx1"/>
                </a:solidFill>
              </a:rPr>
              <a:t>een webpagina waarin je deze vijf videoclips insluit.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Zet </a:t>
            </a:r>
            <a:r>
              <a:rPr lang="nl-BE" sz="2600" dirty="0">
                <a:solidFill>
                  <a:schemeClr val="tx1"/>
                </a:solidFill>
              </a:rPr>
              <a:t>bij elk nummer in een tabelletje de belangrijkste gegevens: </a:t>
            </a:r>
            <a:r>
              <a:rPr lang="nl-BE" sz="2600" dirty="0" smtClean="0">
                <a:solidFill>
                  <a:schemeClr val="tx1"/>
                </a:solidFill>
              </a:rPr>
              <a:t>uitvoerder</a:t>
            </a:r>
            <a:r>
              <a:rPr lang="nl-BE" sz="2600" dirty="0">
                <a:solidFill>
                  <a:schemeClr val="tx1"/>
                </a:solidFill>
              </a:rPr>
              <a:t>, titel, jaar van uitgave, hoogste notering, … enz.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Omschrijf </a:t>
            </a:r>
            <a:r>
              <a:rPr lang="nl-BE" sz="2600" dirty="0">
                <a:solidFill>
                  <a:schemeClr val="tx1"/>
                </a:solidFill>
              </a:rPr>
              <a:t>bij elk nummer waarom jij dit zo geweldig vindt.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Maak </a:t>
            </a:r>
            <a:r>
              <a:rPr lang="nl-BE" sz="2600" dirty="0">
                <a:solidFill>
                  <a:schemeClr val="tx1"/>
                </a:solidFill>
              </a:rPr>
              <a:t>je webpagina zo creatief mogelijk op, rekening houdend met de doelgroep (jongeren van jouw leeftijd).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Valideer </a:t>
            </a:r>
            <a:r>
              <a:rPr lang="nl-BE" sz="2600" dirty="0">
                <a:solidFill>
                  <a:schemeClr val="tx1"/>
                </a:solidFill>
              </a:rPr>
              <a:t>de web- en stijlpagina’s met de </a:t>
            </a:r>
            <a:r>
              <a:rPr lang="nl-BE" sz="2600" dirty="0" err="1">
                <a:solidFill>
                  <a:schemeClr val="tx1"/>
                </a:solidFill>
              </a:rPr>
              <a:t>validator</a:t>
            </a:r>
            <a:r>
              <a:rPr lang="nl-BE" sz="26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5.3</a:t>
            </a:r>
            <a:endParaRPr lang="nl-BE" sz="2800" dirty="0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8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5.4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1348685"/>
            <a:ext cx="944688" cy="869170"/>
          </a:xfrm>
          <a:prstGeom prst="rect">
            <a:avLst/>
          </a:prstGeom>
        </p:spPr>
      </p:pic>
      <p:sp>
        <p:nvSpPr>
          <p:cNvPr id="28" name="Afgeronde rechthoek 27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Maak </a:t>
            </a:r>
            <a:r>
              <a:rPr lang="nl-BE" sz="2400" dirty="0">
                <a:solidFill>
                  <a:schemeClr val="tx1"/>
                </a:solidFill>
              </a:rPr>
              <a:t>een kort filmpje waarin je (een aspect van) je school voorstelt.  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Neem </a:t>
            </a:r>
            <a:r>
              <a:rPr lang="nl-BE" sz="2400" dirty="0">
                <a:solidFill>
                  <a:schemeClr val="tx1"/>
                </a:solidFill>
              </a:rPr>
              <a:t>een interview (enkel geluid, geen beeld) op met iemand die over je school vertelt.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Ontwerp </a:t>
            </a:r>
            <a:r>
              <a:rPr lang="nl-BE" sz="2400" dirty="0">
                <a:solidFill>
                  <a:schemeClr val="tx1"/>
                </a:solidFill>
              </a:rPr>
              <a:t>een aantrekkelijke webpagina over jouw school waarin je het filmpje en het interview plaatst. Je bent vrij om zelf nog andere inhoud toe te voegen, zoals foto’s en teksten.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Maak </a:t>
            </a:r>
            <a:r>
              <a:rPr lang="nl-BE" sz="2400" dirty="0">
                <a:solidFill>
                  <a:schemeClr val="tx1"/>
                </a:solidFill>
              </a:rPr>
              <a:t>je webpagina zo creatief mogelijk op, rekening houdend met de doelgroep (jongeren van jouw leeftijd).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Valideer </a:t>
            </a:r>
            <a:r>
              <a:rPr lang="nl-BE" sz="2400" dirty="0">
                <a:solidFill>
                  <a:schemeClr val="tx1"/>
                </a:solidFill>
              </a:rPr>
              <a:t>de web- en stijlpagina’s met de </a:t>
            </a:r>
            <a:r>
              <a:rPr lang="nl-BE" sz="2400" dirty="0" err="1">
                <a:solidFill>
                  <a:schemeClr val="tx1"/>
                </a:solidFill>
              </a:rPr>
              <a:t>validator</a:t>
            </a:r>
            <a:r>
              <a:rPr lang="nl-BE" sz="24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5.4</a:t>
            </a:r>
            <a:endParaRPr lang="nl-BE" sz="2800" dirty="0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67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Morrelen aan multimedia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7" name="Rechthoek 6">
            <a:hlinkClick r:id="" action="ppaction://hlinkshowjump?jump=previous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previousslide"/>
          </p:cNvPr>
          <p:cNvSpPr/>
          <p:nvPr/>
        </p:nvSpPr>
        <p:spPr>
          <a:xfrm rot="16026172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287383" y="4741816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hthoek 11">
            <a:hlinkClick r:id="" action="ppaction://hlinkshowjump?jump=endshow"/>
          </p:cNvPr>
          <p:cNvSpPr/>
          <p:nvPr/>
        </p:nvSpPr>
        <p:spPr>
          <a:xfrm>
            <a:off x="4233152" y="5120639"/>
            <a:ext cx="1683941" cy="818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EXIT</a:t>
            </a:r>
            <a:endParaRPr lang="nl-BE" sz="3600" dirty="0"/>
          </a:p>
        </p:txBody>
      </p:sp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1463039" y="1489668"/>
            <a:ext cx="6760145" cy="5220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Dit is een begeleidende presentatie bij het hoofdstuk </a:t>
            </a:r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5 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van de cursus </a:t>
            </a:r>
            <a:r>
              <a:rPr lang="nl-BE" sz="2200" dirty="0" err="1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webontwikkeling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presentatie mag vrij worden gebruikt, aangepast en verspreid. Deze dia bevat de bronvermelding en moet ten allen tijde deel blijven uitmaken van de presentatie.</a:t>
            </a:r>
          </a:p>
          <a:p>
            <a:pPr algn="r"/>
            <a:endParaRPr lang="nl-BE" sz="2200" dirty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cursus is te vinden op </a:t>
            </a:r>
            <a:r>
              <a:rPr lang="nl-BE" sz="22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>www.klascement.net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/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Auteur: Marc Goris</a:t>
            </a: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Klik op de knop EXIT om de presentatie te sluiten. 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38" y="1489668"/>
            <a:ext cx="3661808" cy="51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5.1 Creatief met webkit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34559"/>
            <a:ext cx="944688" cy="86917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287382" y="2268695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440">
            <a:off x="1783159" y="1299912"/>
            <a:ext cx="4473012" cy="5384042"/>
          </a:xfrm>
          <a:prstGeom prst="rect">
            <a:avLst/>
          </a:prstGeom>
        </p:spPr>
      </p:pic>
      <p:graphicFrame>
        <p:nvGraphicFramePr>
          <p:cNvPr id="18" name="Tabel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95230"/>
              </p:ext>
            </p:extLst>
          </p:nvPr>
        </p:nvGraphicFramePr>
        <p:xfrm>
          <a:off x="5308979" y="5978372"/>
          <a:ext cx="6732767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885">
                  <a:extLst>
                    <a:ext uri="{9D8B030D-6E8A-4147-A177-3AD203B41FA5}">
                      <a16:colId xmlns:a16="http://schemas.microsoft.com/office/drawing/2014/main" val="2855085912"/>
                    </a:ext>
                  </a:extLst>
                </a:gridCol>
                <a:gridCol w="6164882">
                  <a:extLst>
                    <a:ext uri="{9D8B030D-6E8A-4147-A177-3AD203B41FA5}">
                      <a16:colId xmlns:a16="http://schemas.microsoft.com/office/drawing/2014/main" val="2105840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2122</a:t>
                      </a:r>
                      <a:endParaRPr lang="nl-BE" sz="28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header {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it-IT" sz="24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-webkit-transform: </a:t>
                      </a:r>
                      <a:r>
                        <a:rPr lang="it-IT" sz="2400" b="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rotate(-90deg);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53234"/>
                  </a:ext>
                </a:extLst>
              </a:tr>
            </a:tbl>
          </a:graphicData>
        </a:graphic>
      </p:graphicFrame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9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5.1 Creatief met webkit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1" y="1347478"/>
            <a:ext cx="900000" cy="900000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1358168" y="1535868"/>
            <a:ext cx="10683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Niet alle-webkit-effecten worden door alle browsers ondersteund</a:t>
            </a:r>
            <a:endParaRPr lang="nl-BE" sz="3600" dirty="0"/>
          </a:p>
        </p:txBody>
      </p:sp>
      <p:sp>
        <p:nvSpPr>
          <p:cNvPr id="20" name="Tekstvak 19"/>
          <p:cNvSpPr txBox="1"/>
          <p:nvPr/>
        </p:nvSpPr>
        <p:spPr>
          <a:xfrm>
            <a:off x="1410603" y="3929798"/>
            <a:ext cx="106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Uittesten in alle grote, bekende browsers</a:t>
            </a:r>
            <a:endParaRPr lang="nl-BE" sz="3600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5854890" y="2920621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55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5.1 Creatief met webkit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27310"/>
            <a:ext cx="952489" cy="933857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1436913" y="1855602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Een effect langzaam laten uitvoeren</a:t>
            </a:r>
            <a:endParaRPr lang="nl-BE" sz="2800" dirty="0"/>
          </a:p>
        </p:txBody>
      </p:sp>
      <p:sp>
        <p:nvSpPr>
          <p:cNvPr id="23" name="Rechthoek 22"/>
          <p:cNvSpPr/>
          <p:nvPr/>
        </p:nvSpPr>
        <p:spPr>
          <a:xfrm>
            <a:off x="1436913" y="2545834"/>
            <a:ext cx="10578707" cy="914401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Tekstvak 23"/>
          <p:cNvSpPr txBox="1"/>
          <p:nvPr/>
        </p:nvSpPr>
        <p:spPr>
          <a:xfrm>
            <a:off x="1423850" y="4206237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/>
              <a:t>Een rand of lijn samenstellen uit kleine afbeeldingen.</a:t>
            </a:r>
            <a:endParaRPr lang="nl-BE" sz="2800" dirty="0"/>
          </a:p>
        </p:txBody>
      </p:sp>
      <p:sp>
        <p:nvSpPr>
          <p:cNvPr id="25" name="Rechthoek 24"/>
          <p:cNvSpPr/>
          <p:nvPr/>
        </p:nvSpPr>
        <p:spPr>
          <a:xfrm>
            <a:off x="1436913" y="4846318"/>
            <a:ext cx="10578707" cy="914401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Gelijkbenige driehoek 2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45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5.1 Creatief met webkit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27310"/>
            <a:ext cx="952489" cy="933857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1436913" y="1855602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Alle afbeeldingen omzetten naar zwart/wit-weergave.</a:t>
            </a:r>
          </a:p>
        </p:txBody>
      </p:sp>
      <p:sp>
        <p:nvSpPr>
          <p:cNvPr id="23" name="Rechthoek 22"/>
          <p:cNvSpPr/>
          <p:nvPr/>
        </p:nvSpPr>
        <p:spPr>
          <a:xfrm>
            <a:off x="1436913" y="2545834"/>
            <a:ext cx="10578707" cy="914401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Tekstvak 23"/>
          <p:cNvSpPr txBox="1"/>
          <p:nvPr/>
        </p:nvSpPr>
        <p:spPr>
          <a:xfrm>
            <a:off x="1423850" y="4206237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Een </a:t>
            </a:r>
            <a:r>
              <a:rPr lang="nl-BE" sz="2800" dirty="0"/>
              <a:t>element op de </a:t>
            </a:r>
            <a:r>
              <a:rPr lang="nl-BE" sz="2800" dirty="0" err="1"/>
              <a:t>html-pagina</a:t>
            </a:r>
            <a:r>
              <a:rPr lang="nl-BE" sz="2800" dirty="0"/>
              <a:t> anderhalf keer vergroten.</a:t>
            </a:r>
          </a:p>
        </p:txBody>
      </p:sp>
      <p:sp>
        <p:nvSpPr>
          <p:cNvPr id="25" name="Rechthoek 24"/>
          <p:cNvSpPr/>
          <p:nvPr/>
        </p:nvSpPr>
        <p:spPr>
          <a:xfrm>
            <a:off x="1436913" y="4846318"/>
            <a:ext cx="10578707" cy="914401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Gelijkbenige driehoek 2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04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9" y="1593645"/>
            <a:ext cx="1934344" cy="1934344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91" y="1593645"/>
            <a:ext cx="1934344" cy="1934344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83" y="1593645"/>
            <a:ext cx="1934344" cy="1934344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9" y="4192136"/>
            <a:ext cx="1934344" cy="1934344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25" y="4192136"/>
            <a:ext cx="1934344" cy="1934344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425" y="4192135"/>
            <a:ext cx="1921501" cy="1921501"/>
          </a:xfrm>
          <a:prstGeom prst="rect">
            <a:avLst/>
          </a:prstGeom>
        </p:spPr>
      </p:pic>
      <p:pic>
        <p:nvPicPr>
          <p:cNvPr id="35" name="Afbeelding 34"/>
          <p:cNvPicPr/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29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9" y="1593645"/>
            <a:ext cx="1934344" cy="1934344"/>
          </a:xfrm>
          <a:prstGeom prst="rect">
            <a:avLst/>
          </a:prstGeom>
        </p:spPr>
      </p:pic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2" y="1642996"/>
            <a:ext cx="57069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DVD-kwaliteit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Grote bestanden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Niet geschikt voor web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909481" y="4020020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15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eg webontwerp" id="{9D98B3BB-EAA1-40EF-A635-8B1682A601E8}" vid="{D6CE4A0E-B577-43CF-BECF-1678AD8771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1312</Words>
  <Application>Microsoft Office PowerPoint</Application>
  <PresentationFormat>Breedbeeld</PresentationFormat>
  <Paragraphs>275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9" baseType="lpstr">
      <vt:lpstr>Arial</vt:lpstr>
      <vt:lpstr>Code New Roman</vt:lpstr>
      <vt:lpstr>Times New Roman</vt:lpstr>
      <vt:lpstr>Trebuchet MS</vt:lpstr>
      <vt:lpstr>Wingdings 3</vt:lpstr>
      <vt:lpstr>Kantoorthema</vt:lpstr>
      <vt:lpstr>5. Morrelen aan multimedia</vt:lpstr>
      <vt:lpstr>5. Morrelen aan multimedia</vt:lpstr>
      <vt:lpstr>5.1 Creatief met webkit</vt:lpstr>
      <vt:lpstr>5.1 Creatief met webkit</vt:lpstr>
      <vt:lpstr>5.1 Creatief met webkit</vt:lpstr>
      <vt:lpstr>5.1 Creatief met webkit</vt:lpstr>
      <vt:lpstr>5.1 Creatief met webkit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5.3 Een radio op je website</vt:lpstr>
      <vt:lpstr>5.3 Een radio op je website</vt:lpstr>
      <vt:lpstr>5.3 Een radio op je website</vt:lpstr>
      <vt:lpstr>5.3 Een radio op je website</vt:lpstr>
      <vt:lpstr>5.3 Een radio op je website</vt:lpstr>
      <vt:lpstr>5.3 Een radio op je website</vt:lpstr>
      <vt:lpstr>5.4 Oefeningen</vt:lpstr>
      <vt:lpstr>5.4 Oefeningen</vt:lpstr>
      <vt:lpstr>5.4 Oefeningen</vt:lpstr>
      <vt:lpstr>5.4 Oefeningen</vt:lpstr>
      <vt:lpstr>Morrelen aan multimedia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ICTeam</dc:creator>
  <cp:lastModifiedBy>Marc</cp:lastModifiedBy>
  <cp:revision>37</cp:revision>
  <dcterms:created xsi:type="dcterms:W3CDTF">2019-07-14T07:52:00Z</dcterms:created>
  <dcterms:modified xsi:type="dcterms:W3CDTF">2022-05-26T08:56:44Z</dcterms:modified>
</cp:coreProperties>
</file>