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6" r:id="rId27"/>
    <p:sldId id="324" r:id="rId28"/>
    <p:sldId id="327" r:id="rId29"/>
    <p:sldId id="328" r:id="rId30"/>
    <p:sldId id="284" r:id="rId31"/>
    <p:sldId id="285" r:id="rId32"/>
    <p:sldId id="329" r:id="rId33"/>
    <p:sldId id="330" r:id="rId34"/>
    <p:sldId id="331" r:id="rId35"/>
    <p:sldId id="332" r:id="rId36"/>
    <p:sldId id="323" r:id="rId37"/>
    <p:sldId id="334" r:id="rId38"/>
    <p:sldId id="335" r:id="rId39"/>
    <p:sldId id="336" r:id="rId40"/>
    <p:sldId id="337" r:id="rId41"/>
    <p:sldId id="290" r:id="rId42"/>
    <p:sldId id="291" r:id="rId43"/>
    <p:sldId id="338" r:id="rId44"/>
    <p:sldId id="293" r:id="rId45"/>
    <p:sldId id="294" r:id="rId46"/>
    <p:sldId id="295" r:id="rId47"/>
    <p:sldId id="296" r:id="rId48"/>
    <p:sldId id="297" r:id="rId49"/>
    <p:sldId id="298" r:id="rId50"/>
    <p:sldId id="299" r:id="rId51"/>
    <p:sldId id="339"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261" r:id="rId65"/>
    <p:sldId id="313" r:id="rId66"/>
    <p:sldId id="315" r:id="rId67"/>
    <p:sldId id="314" r:id="rId68"/>
    <p:sldId id="316" r:id="rId69"/>
    <p:sldId id="317" r:id="rId70"/>
    <p:sldId id="318" r:id="rId71"/>
    <p:sldId id="319" r:id="rId72"/>
    <p:sldId id="320" r:id="rId73"/>
    <p:sldId id="321" r:id="rId74"/>
    <p:sldId id="322" r:id="rId75"/>
    <p:sldId id="258" r:id="rId76"/>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4C22"/>
    <a:srgbClr val="FFB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29" autoAdjust="0"/>
    <p:restoredTop sz="94660"/>
  </p:normalViewPr>
  <p:slideViewPr>
    <p:cSldViewPr snapToGrid="0">
      <p:cViewPr varScale="1">
        <p:scale>
          <a:sx n="112" d="100"/>
          <a:sy n="112" d="100"/>
        </p:scale>
        <p:origin x="114"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4223360"/>
          </a:xfrm>
        </p:spPr>
        <p:txBody>
          <a:bodyPr anchor="ctr"/>
          <a:lstStyle>
            <a:lvl1pPr algn="ctr">
              <a:defRPr sz="6000"/>
            </a:lvl1pPr>
          </a:lstStyle>
          <a:p>
            <a:r>
              <a:rPr lang="nl-NL" smtClean="0"/>
              <a:t>Klik om de stijl te bewerken</a:t>
            </a:r>
            <a:endParaRPr lang="nl-BE"/>
          </a:p>
        </p:txBody>
      </p:sp>
    </p:spTree>
    <p:extLst>
      <p:ext uri="{BB962C8B-B14F-4D97-AF65-F5344CB8AC3E}">
        <p14:creationId xmlns:p14="http://schemas.microsoft.com/office/powerpoint/2010/main" val="320606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5" name="Tijdelijke aanduiding voor voettekst 4"/>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115984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5" name="Tijdelijke aanduiding voor voettekst 4"/>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317660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1931831" y="210578"/>
            <a:ext cx="10109915" cy="1077309"/>
          </a:xfrm>
        </p:spPr>
        <p:txBody>
          <a:bodyPr/>
          <a:lstStyle/>
          <a:p>
            <a:r>
              <a:rPr lang="nl-NL" smtClean="0"/>
              <a:t>Klik om de stijl te bewerken</a:t>
            </a:r>
            <a:endParaRPr lang="nl-BE"/>
          </a:p>
        </p:txBody>
      </p:sp>
      <p:sp>
        <p:nvSpPr>
          <p:cNvPr id="3" name="Tijdelijke aanduiding voor inhoud 2"/>
          <p:cNvSpPr>
            <a:spLocks noGrp="1"/>
          </p:cNvSpPr>
          <p:nvPr>
            <p:ph idx="1"/>
          </p:nvPr>
        </p:nvSpPr>
        <p:spPr>
          <a:xfrm>
            <a:off x="1931832" y="1426379"/>
            <a:ext cx="10109916" cy="5283513"/>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extLst>
      <p:ext uri="{BB962C8B-B14F-4D97-AF65-F5344CB8AC3E}">
        <p14:creationId xmlns:p14="http://schemas.microsoft.com/office/powerpoint/2010/main" val="166796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Tekststijl van het model bewerken</a:t>
            </a:r>
          </a:p>
        </p:txBody>
      </p:sp>
      <p:sp>
        <p:nvSpPr>
          <p:cNvPr id="4" name="Tijdelijke aanduiding voor datum 3"/>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5" name="Tijdelijke aanduiding voor voettekst 4"/>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88474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atum 4"/>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6" name="Tijdelijke aanduiding voor voettekst 5"/>
          <p:cNvSpPr>
            <a:spLocks noGrp="1"/>
          </p:cNvSpPr>
          <p:nvPr>
            <p:ph type="ftr" sz="quarter" idx="11"/>
          </p:nvPr>
        </p:nvSpPr>
        <p:spPr>
          <a:xfrm>
            <a:off x="4038600" y="6356350"/>
            <a:ext cx="4114800" cy="365125"/>
          </a:xfrm>
          <a:prstGeom prst="rect">
            <a:avLst/>
          </a:prstGeom>
        </p:spPr>
        <p:txBody>
          <a:bodyPr/>
          <a:lstStyle/>
          <a:p>
            <a:endParaRPr lang="nl-BE"/>
          </a:p>
        </p:txBody>
      </p:sp>
      <p:sp>
        <p:nvSpPr>
          <p:cNvPr id="7" name="Tijdelijke aanduiding voor dianummer 6"/>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52185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Tijdelijke aanduiding voor datum 6"/>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8" name="Tijdelijke aanduiding voor voettekst 7"/>
          <p:cNvSpPr>
            <a:spLocks noGrp="1"/>
          </p:cNvSpPr>
          <p:nvPr>
            <p:ph type="ftr" sz="quarter" idx="11"/>
          </p:nvPr>
        </p:nvSpPr>
        <p:spPr>
          <a:xfrm>
            <a:off x="4038600" y="6356350"/>
            <a:ext cx="4114800" cy="365125"/>
          </a:xfrm>
          <a:prstGeom prst="rect">
            <a:avLst/>
          </a:prstGeom>
        </p:spPr>
        <p:txBody>
          <a:bodyPr/>
          <a:lstStyle/>
          <a:p>
            <a:endParaRPr lang="nl-BE"/>
          </a:p>
        </p:txBody>
      </p:sp>
      <p:sp>
        <p:nvSpPr>
          <p:cNvPr id="9" name="Tijdelijke aanduiding voor dianummer 8"/>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00549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atum 2"/>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4" name="Tijdelijke aanduiding voor voettekst 3"/>
          <p:cNvSpPr>
            <a:spLocks noGrp="1"/>
          </p:cNvSpPr>
          <p:nvPr>
            <p:ph type="ftr" sz="quarter" idx="11"/>
          </p:nvPr>
        </p:nvSpPr>
        <p:spPr>
          <a:xfrm>
            <a:off x="4038600" y="6356350"/>
            <a:ext cx="4114800" cy="365125"/>
          </a:xfrm>
          <a:prstGeom prst="rect">
            <a:avLst/>
          </a:prstGeom>
        </p:spPr>
        <p:txBody>
          <a:bodyPr/>
          <a:lstStyle/>
          <a:p>
            <a:endParaRPr lang="nl-BE"/>
          </a:p>
        </p:txBody>
      </p:sp>
      <p:sp>
        <p:nvSpPr>
          <p:cNvPr id="5" name="Tijdelijke aanduiding voor dianummer 4"/>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178882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3" name="Tijdelijke aanduiding voor voettekst 2"/>
          <p:cNvSpPr>
            <a:spLocks noGrp="1"/>
          </p:cNvSpPr>
          <p:nvPr>
            <p:ph type="ftr" sz="quarter" idx="11"/>
          </p:nvPr>
        </p:nvSpPr>
        <p:spPr>
          <a:xfrm>
            <a:off x="4038600" y="6356350"/>
            <a:ext cx="4114800" cy="365125"/>
          </a:xfrm>
          <a:prstGeom prst="rect">
            <a:avLst/>
          </a:prstGeom>
        </p:spPr>
        <p:txBody>
          <a:bodyPr/>
          <a:lstStyle/>
          <a:p>
            <a:endParaRPr lang="nl-BE"/>
          </a:p>
        </p:txBody>
      </p:sp>
      <p:sp>
        <p:nvSpPr>
          <p:cNvPr id="4" name="Tijdelijke aanduiding voor dianummer 3"/>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21327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6" name="Tijdelijke aanduiding voor voettekst 5"/>
          <p:cNvSpPr>
            <a:spLocks noGrp="1"/>
          </p:cNvSpPr>
          <p:nvPr>
            <p:ph type="ftr" sz="quarter" idx="11"/>
          </p:nvPr>
        </p:nvSpPr>
        <p:spPr>
          <a:xfrm>
            <a:off x="4038600" y="6356350"/>
            <a:ext cx="4114800" cy="365125"/>
          </a:xfrm>
          <a:prstGeom prst="rect">
            <a:avLst/>
          </a:prstGeom>
        </p:spPr>
        <p:txBody>
          <a:bodyPr/>
          <a:lstStyle/>
          <a:p>
            <a:endParaRPr lang="nl-BE"/>
          </a:p>
        </p:txBody>
      </p:sp>
      <p:sp>
        <p:nvSpPr>
          <p:cNvPr id="7" name="Tijdelijke aanduiding voor dianummer 6"/>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34908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6" name="Tijdelijke aanduiding voor voettekst 5"/>
          <p:cNvSpPr>
            <a:spLocks noGrp="1"/>
          </p:cNvSpPr>
          <p:nvPr>
            <p:ph type="ftr" sz="quarter" idx="11"/>
          </p:nvPr>
        </p:nvSpPr>
        <p:spPr>
          <a:xfrm>
            <a:off x="4038600" y="6356350"/>
            <a:ext cx="4114800" cy="365125"/>
          </a:xfrm>
          <a:prstGeom prst="rect">
            <a:avLst/>
          </a:prstGeom>
        </p:spPr>
        <p:txBody>
          <a:bodyPr/>
          <a:lstStyle/>
          <a:p>
            <a:endParaRPr lang="nl-BE"/>
          </a:p>
        </p:txBody>
      </p:sp>
      <p:sp>
        <p:nvSpPr>
          <p:cNvPr id="7" name="Tijdelijke aanduiding voor dianummer 6"/>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318343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accent2">
                <a:lumMod val="60000"/>
                <a:lumOff val="40000"/>
              </a:schemeClr>
            </a:gs>
            <a:gs pos="0">
              <a:schemeClr val="accent2">
                <a:lumMod val="40000"/>
                <a:lumOff val="60000"/>
              </a:schemeClr>
            </a:gs>
            <a:gs pos="100000">
              <a:srgbClr val="FFB633"/>
            </a:gs>
          </a:gsLst>
          <a:lin ang="5400000" scaled="1"/>
          <a:tileRect/>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2053882" y="182245"/>
            <a:ext cx="10003301" cy="985373"/>
          </a:xfrm>
          <a:prstGeom prst="rect">
            <a:avLst/>
          </a:prstGeom>
        </p:spPr>
        <p:txBody>
          <a:bodyPr vert="horz" lIns="91440" tIns="45720" rIns="91440" bIns="45720" rtlCol="0" anchor="ctr">
            <a:normAutofit/>
          </a:bodyPr>
          <a:lstStyle/>
          <a:p>
            <a:r>
              <a:rPr lang="nl-NL" smtClean="0"/>
              <a:t>Klik om de stijl te bewerken</a:t>
            </a:r>
            <a:endParaRPr lang="nl-BE"/>
          </a:p>
        </p:txBody>
      </p:sp>
      <p:sp>
        <p:nvSpPr>
          <p:cNvPr id="3" name="Tijdelijke aanduiding voor tekst 2"/>
          <p:cNvSpPr>
            <a:spLocks noGrp="1"/>
          </p:cNvSpPr>
          <p:nvPr>
            <p:ph type="body" idx="1"/>
          </p:nvPr>
        </p:nvSpPr>
        <p:spPr>
          <a:xfrm>
            <a:off x="2053881" y="1347323"/>
            <a:ext cx="10003301" cy="5306695"/>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extLst>
      <p:ext uri="{BB962C8B-B14F-4D97-AF65-F5344CB8AC3E}">
        <p14:creationId xmlns:p14="http://schemas.microsoft.com/office/powerpoint/2010/main" val="366257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slide" Target="slide59.xml"/><Relationship Id="rId3" Type="http://schemas.openxmlformats.org/officeDocument/2006/relationships/slide" Target="slide3.xml"/><Relationship Id="rId7" Type="http://schemas.openxmlformats.org/officeDocument/2006/relationships/slide" Target="slide28.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17.xml"/><Relationship Id="rId4" Type="http://schemas.openxmlformats.org/officeDocument/2006/relationships/slide" Target="slide10.xml"/><Relationship Id="rId9" Type="http://schemas.openxmlformats.org/officeDocument/2006/relationships/slide" Target="slide64.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0.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3.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slide" Target="slide2.xml"/></Relationships>
</file>

<file path=ppt/slides/_rels/slide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16.png"/><Relationship Id="rId5" Type="http://schemas.microsoft.com/office/2007/relationships/hdphoto" Target="../media/hdphoto1.wdp"/><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hyperlink" Target="https://www.klascement.net/" TargetMode="Externa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smtClean="0"/>
              <a:t>7. Jongleren met javascript</a:t>
            </a:r>
            <a:endParaRPr lang="nl-BE" dirty="0"/>
          </a:p>
        </p:txBody>
      </p:sp>
    </p:spTree>
    <p:extLst>
      <p:ext uri="{BB962C8B-B14F-4D97-AF65-F5344CB8AC3E}">
        <p14:creationId xmlns:p14="http://schemas.microsoft.com/office/powerpoint/2010/main" val="299286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7.2	</a:t>
            </a:r>
            <a:r>
              <a:rPr lang="nl-BE" dirty="0" err="1">
                <a:solidFill>
                  <a:schemeClr val="bg1"/>
                </a:solidFill>
              </a:rPr>
              <a:t>Webtaal</a:t>
            </a:r>
            <a:r>
              <a:rPr lang="nl-BE" dirty="0">
                <a:solidFill>
                  <a:schemeClr val="bg1"/>
                </a:solidFill>
              </a:rPr>
              <a:t> schrijven met javascript</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89</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21694" y="1478932"/>
            <a:ext cx="952489" cy="933857"/>
          </a:xfrm>
          <a:prstGeom prst="rect">
            <a:avLst/>
          </a:prstGeom>
        </p:spPr>
      </p:pic>
      <p:sp>
        <p:nvSpPr>
          <p:cNvPr id="20" name="Tekstvak 19"/>
          <p:cNvSpPr txBox="1"/>
          <p:nvPr/>
        </p:nvSpPr>
        <p:spPr>
          <a:xfrm>
            <a:off x="1463038" y="1530658"/>
            <a:ext cx="10578707" cy="523220"/>
          </a:xfrm>
          <a:prstGeom prst="rect">
            <a:avLst/>
          </a:prstGeom>
          <a:noFill/>
        </p:spPr>
        <p:txBody>
          <a:bodyPr wrap="square" rtlCol="0">
            <a:spAutoFit/>
          </a:bodyPr>
          <a:lstStyle/>
          <a:p>
            <a:r>
              <a:rPr lang="nl-BE" sz="2800" dirty="0"/>
              <a:t>In welk deel van de </a:t>
            </a:r>
            <a:r>
              <a:rPr lang="nl-BE" sz="2800" dirty="0" err="1"/>
              <a:t>html-code</a:t>
            </a:r>
            <a:r>
              <a:rPr lang="nl-BE" sz="2800" dirty="0"/>
              <a:t> bevindt zich het javascript?</a:t>
            </a:r>
          </a:p>
        </p:txBody>
      </p:sp>
      <p:sp>
        <p:nvSpPr>
          <p:cNvPr id="24" name="Rechthoek 23"/>
          <p:cNvSpPr/>
          <p:nvPr/>
        </p:nvSpPr>
        <p:spPr>
          <a:xfrm>
            <a:off x="1463038" y="2287736"/>
            <a:ext cx="10578707" cy="1069613"/>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3" name="Tekstvak 22"/>
          <p:cNvSpPr txBox="1"/>
          <p:nvPr/>
        </p:nvSpPr>
        <p:spPr>
          <a:xfrm>
            <a:off x="1463038" y="4011634"/>
            <a:ext cx="10578707" cy="523220"/>
          </a:xfrm>
          <a:prstGeom prst="rect">
            <a:avLst/>
          </a:prstGeom>
          <a:noFill/>
        </p:spPr>
        <p:txBody>
          <a:bodyPr wrap="square" rtlCol="0">
            <a:spAutoFit/>
          </a:bodyPr>
          <a:lstStyle/>
          <a:p>
            <a:r>
              <a:rPr lang="nl-BE" sz="2800" dirty="0"/>
              <a:t>Binnen </a:t>
            </a:r>
            <a:r>
              <a:rPr lang="nl-BE" sz="2800" dirty="0" smtClean="0"/>
              <a:t>welke html-tag </a:t>
            </a:r>
            <a:r>
              <a:rPr lang="nl-BE" sz="2800" dirty="0"/>
              <a:t>wordt het javascript geschreven?</a:t>
            </a:r>
          </a:p>
        </p:txBody>
      </p:sp>
      <p:sp>
        <p:nvSpPr>
          <p:cNvPr id="26" name="Rechthoek 25"/>
          <p:cNvSpPr/>
          <p:nvPr/>
        </p:nvSpPr>
        <p:spPr>
          <a:xfrm>
            <a:off x="1463038" y="4768712"/>
            <a:ext cx="10578707" cy="1069613"/>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Tree>
    <p:extLst>
      <p:ext uri="{BB962C8B-B14F-4D97-AF65-F5344CB8AC3E}">
        <p14:creationId xmlns:p14="http://schemas.microsoft.com/office/powerpoint/2010/main" val="319931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7.2	</a:t>
            </a:r>
            <a:r>
              <a:rPr lang="nl-BE" dirty="0" err="1">
                <a:solidFill>
                  <a:schemeClr val="bg1"/>
                </a:solidFill>
              </a:rPr>
              <a:t>Webtaal</a:t>
            </a:r>
            <a:r>
              <a:rPr lang="nl-BE" dirty="0">
                <a:solidFill>
                  <a:schemeClr val="bg1"/>
                </a:solidFill>
              </a:rPr>
              <a:t> schrijven met javascript</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21694" y="1478932"/>
            <a:ext cx="952489" cy="933857"/>
          </a:xfrm>
          <a:prstGeom prst="rect">
            <a:avLst/>
          </a:prstGeom>
        </p:spPr>
      </p:pic>
      <p:sp>
        <p:nvSpPr>
          <p:cNvPr id="20" name="Tekstvak 19"/>
          <p:cNvSpPr txBox="1"/>
          <p:nvPr/>
        </p:nvSpPr>
        <p:spPr>
          <a:xfrm>
            <a:off x="1463038" y="1530658"/>
            <a:ext cx="10578707" cy="523220"/>
          </a:xfrm>
          <a:prstGeom prst="rect">
            <a:avLst/>
          </a:prstGeom>
          <a:noFill/>
        </p:spPr>
        <p:txBody>
          <a:bodyPr wrap="square" rtlCol="0">
            <a:spAutoFit/>
          </a:bodyPr>
          <a:lstStyle/>
          <a:p>
            <a:r>
              <a:rPr lang="nl-BE" sz="2800" dirty="0"/>
              <a:t>Welke twee </a:t>
            </a:r>
            <a:r>
              <a:rPr lang="nl-BE" sz="2800" dirty="0" smtClean="0"/>
              <a:t>gegevens </a:t>
            </a:r>
            <a:r>
              <a:rPr lang="nl-BE" sz="2800" dirty="0"/>
              <a:t>worden er in dit javascript gebruikt?</a:t>
            </a:r>
          </a:p>
        </p:txBody>
      </p:sp>
      <p:sp>
        <p:nvSpPr>
          <p:cNvPr id="24" name="Rechthoek 23"/>
          <p:cNvSpPr/>
          <p:nvPr/>
        </p:nvSpPr>
        <p:spPr>
          <a:xfrm>
            <a:off x="1463038" y="2287736"/>
            <a:ext cx="10578707" cy="1069613"/>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3" name="Tekstvak 22"/>
          <p:cNvSpPr txBox="1"/>
          <p:nvPr/>
        </p:nvSpPr>
        <p:spPr>
          <a:xfrm>
            <a:off x="1463038" y="4011634"/>
            <a:ext cx="10578707" cy="954107"/>
          </a:xfrm>
          <a:prstGeom prst="rect">
            <a:avLst/>
          </a:prstGeom>
          <a:noFill/>
        </p:spPr>
        <p:txBody>
          <a:bodyPr wrap="square" rtlCol="0">
            <a:spAutoFit/>
          </a:bodyPr>
          <a:lstStyle/>
          <a:p>
            <a:r>
              <a:rPr lang="nl-BE" sz="2800" dirty="0" smtClean="0"/>
              <a:t>Kan </a:t>
            </a:r>
            <a:r>
              <a:rPr lang="nl-BE" sz="2800" dirty="0"/>
              <a:t>je uit de javascript-code afleiden wat de naam van het afbeeldingsbestand is? </a:t>
            </a:r>
          </a:p>
        </p:txBody>
      </p:sp>
      <p:sp>
        <p:nvSpPr>
          <p:cNvPr id="26" name="Rechthoek 25"/>
          <p:cNvSpPr/>
          <p:nvPr/>
        </p:nvSpPr>
        <p:spPr>
          <a:xfrm>
            <a:off x="1463038" y="5134472"/>
            <a:ext cx="10578707" cy="1069613"/>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5" name="Rechthoek 2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89</a:t>
            </a:r>
            <a:endParaRPr lang="nl-BE" dirty="0">
              <a:solidFill>
                <a:schemeClr val="accent2">
                  <a:lumMod val="75000"/>
                </a:schemeClr>
              </a:solidFill>
            </a:endParaRPr>
          </a:p>
        </p:txBody>
      </p:sp>
    </p:spTree>
    <p:extLst>
      <p:ext uri="{BB962C8B-B14F-4D97-AF65-F5344CB8AC3E}">
        <p14:creationId xmlns:p14="http://schemas.microsoft.com/office/powerpoint/2010/main" val="242740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7.2	</a:t>
            </a:r>
            <a:r>
              <a:rPr lang="nl-BE" dirty="0" err="1">
                <a:solidFill>
                  <a:schemeClr val="bg1"/>
                </a:solidFill>
              </a:rPr>
              <a:t>Webtaal</a:t>
            </a:r>
            <a:r>
              <a:rPr lang="nl-BE" dirty="0">
                <a:solidFill>
                  <a:schemeClr val="bg1"/>
                </a:solidFill>
              </a:rPr>
              <a:t> schrijven met javascript</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89</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21694" y="1478932"/>
            <a:ext cx="952489" cy="933857"/>
          </a:xfrm>
          <a:prstGeom prst="rect">
            <a:avLst/>
          </a:prstGeom>
        </p:spPr>
      </p:pic>
      <p:sp>
        <p:nvSpPr>
          <p:cNvPr id="20" name="Tekstvak 19"/>
          <p:cNvSpPr txBox="1"/>
          <p:nvPr/>
        </p:nvSpPr>
        <p:spPr>
          <a:xfrm>
            <a:off x="1463038" y="1530658"/>
            <a:ext cx="10578707" cy="523220"/>
          </a:xfrm>
          <a:prstGeom prst="rect">
            <a:avLst/>
          </a:prstGeom>
          <a:noFill/>
        </p:spPr>
        <p:txBody>
          <a:bodyPr wrap="square" rtlCol="0">
            <a:spAutoFit/>
          </a:bodyPr>
          <a:lstStyle/>
          <a:p>
            <a:r>
              <a:rPr lang="nl-BE" sz="2800" dirty="0"/>
              <a:t>Hoe wordt commentaartekst geschreven in javascript?</a:t>
            </a:r>
          </a:p>
        </p:txBody>
      </p:sp>
      <p:sp>
        <p:nvSpPr>
          <p:cNvPr id="24" name="Rechthoek 23"/>
          <p:cNvSpPr/>
          <p:nvPr/>
        </p:nvSpPr>
        <p:spPr>
          <a:xfrm>
            <a:off x="1463038" y="2287736"/>
            <a:ext cx="10578707" cy="1069613"/>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Tree>
    <p:extLst>
      <p:ext uri="{BB962C8B-B14F-4D97-AF65-F5344CB8AC3E}">
        <p14:creationId xmlns:p14="http://schemas.microsoft.com/office/powerpoint/2010/main" val="285310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7.2	</a:t>
            </a:r>
            <a:r>
              <a:rPr lang="nl-BE" dirty="0" err="1">
                <a:solidFill>
                  <a:schemeClr val="bg1"/>
                </a:solidFill>
              </a:rPr>
              <a:t>Webtaal</a:t>
            </a:r>
            <a:r>
              <a:rPr lang="nl-BE" dirty="0">
                <a:solidFill>
                  <a:schemeClr val="bg1"/>
                </a:solidFill>
              </a:rPr>
              <a:t> schrijven met javascript</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90</a:t>
            </a:r>
            <a:endParaRPr lang="nl-BE" dirty="0">
              <a:solidFill>
                <a:schemeClr val="accent2">
                  <a:lumMod val="75000"/>
                </a:schemeClr>
              </a:solidFill>
            </a:endParaRPr>
          </a:p>
        </p:txBody>
      </p:sp>
      <p:pic>
        <p:nvPicPr>
          <p:cNvPr id="14" name="Afbeelding 13"/>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7" name="Tekstvak 16"/>
          <p:cNvSpPr txBox="1"/>
          <p:nvPr/>
        </p:nvSpPr>
        <p:spPr>
          <a:xfrm>
            <a:off x="1312785" y="1642763"/>
            <a:ext cx="10728961" cy="4832092"/>
          </a:xfrm>
          <a:prstGeom prst="rect">
            <a:avLst/>
          </a:prstGeom>
          <a:noFill/>
        </p:spPr>
        <p:txBody>
          <a:bodyPr wrap="square" rtlCol="0">
            <a:spAutoFit/>
          </a:bodyPr>
          <a:lstStyle/>
          <a:p>
            <a:pPr algn="ctr"/>
            <a:r>
              <a:rPr lang="nl-BE" sz="4400" dirty="0" smtClean="0"/>
              <a:t>Declareren van een gegeven</a:t>
            </a:r>
          </a:p>
          <a:p>
            <a:pPr algn="ctr"/>
            <a:endParaRPr lang="nl-BE" sz="4400" dirty="0" smtClean="0"/>
          </a:p>
          <a:p>
            <a:pPr algn="ctr"/>
            <a:endParaRPr lang="nl-BE" sz="4400" dirty="0"/>
          </a:p>
          <a:p>
            <a:pPr algn="ctr"/>
            <a:r>
              <a:rPr lang="nl-BE" sz="4400" dirty="0" smtClean="0"/>
              <a:t>Waarde toekennen aan een gegeven</a:t>
            </a:r>
          </a:p>
          <a:p>
            <a:pPr algn="ctr"/>
            <a:endParaRPr lang="nl-BE" sz="4400" dirty="0" smtClean="0"/>
          </a:p>
          <a:p>
            <a:pPr algn="ctr"/>
            <a:endParaRPr lang="nl-BE" sz="4400" dirty="0"/>
          </a:p>
          <a:p>
            <a:pPr algn="ctr"/>
            <a:r>
              <a:rPr lang="nl-BE" sz="4400" dirty="0" smtClean="0">
                <a:solidFill>
                  <a:schemeClr val="accent6"/>
                </a:solidFill>
              </a:rPr>
              <a:t>Initialiseren </a:t>
            </a:r>
            <a:r>
              <a:rPr lang="nl-BE" sz="4400" dirty="0" smtClean="0"/>
              <a:t>van een gegeven</a:t>
            </a:r>
            <a:endParaRPr lang="nl-BE" sz="4400" dirty="0"/>
          </a:p>
        </p:txBody>
      </p:sp>
      <p:sp>
        <p:nvSpPr>
          <p:cNvPr id="12" name="Plus 11"/>
          <p:cNvSpPr/>
          <p:nvPr/>
        </p:nvSpPr>
        <p:spPr>
          <a:xfrm>
            <a:off x="5950424" y="2533092"/>
            <a:ext cx="1132764" cy="1092721"/>
          </a:xfrm>
          <a:prstGeom prst="mathPlu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BE"/>
          </a:p>
        </p:txBody>
      </p:sp>
      <p:sp>
        <p:nvSpPr>
          <p:cNvPr id="18" name="Gelijk 17"/>
          <p:cNvSpPr/>
          <p:nvPr/>
        </p:nvSpPr>
        <p:spPr>
          <a:xfrm>
            <a:off x="5950424" y="4574277"/>
            <a:ext cx="1132764" cy="1092721"/>
          </a:xfrm>
          <a:prstGeom prst="mathEqual">
            <a:avLst>
              <a:gd name="adj1" fmla="val 23520"/>
              <a:gd name="adj2" fmla="val 1925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13148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7.2	</a:t>
            </a:r>
            <a:r>
              <a:rPr lang="nl-BE" dirty="0" err="1">
                <a:solidFill>
                  <a:schemeClr val="bg1"/>
                </a:solidFill>
              </a:rPr>
              <a:t>Webtaal</a:t>
            </a:r>
            <a:r>
              <a:rPr lang="nl-BE" dirty="0">
                <a:solidFill>
                  <a:schemeClr val="bg1"/>
                </a:solidFill>
              </a:rPr>
              <a:t> schrijven met javascript</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90</a:t>
            </a:r>
            <a:endParaRPr lang="nl-BE" dirty="0">
              <a:solidFill>
                <a:schemeClr val="accent2">
                  <a:lumMod val="75000"/>
                </a:schemeClr>
              </a:solidFill>
            </a:endParaRPr>
          </a:p>
        </p:txBody>
      </p:sp>
      <p:pic>
        <p:nvPicPr>
          <p:cNvPr id="14" name="Afbeelding 13"/>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7" name="Tekstvak 16"/>
          <p:cNvSpPr txBox="1"/>
          <p:nvPr/>
        </p:nvSpPr>
        <p:spPr>
          <a:xfrm>
            <a:off x="1463039" y="3191385"/>
            <a:ext cx="10728961" cy="3477875"/>
          </a:xfrm>
          <a:prstGeom prst="rect">
            <a:avLst/>
          </a:prstGeom>
          <a:noFill/>
        </p:spPr>
        <p:txBody>
          <a:bodyPr wrap="square" rtlCol="0">
            <a:spAutoFit/>
          </a:bodyPr>
          <a:lstStyle/>
          <a:p>
            <a:r>
              <a:rPr lang="nl-BE" sz="4400" dirty="0" smtClean="0"/>
              <a:t>Methode om </a:t>
            </a:r>
            <a:r>
              <a:rPr lang="nl-BE" sz="4400" dirty="0" err="1" smtClean="0"/>
              <a:t>html-code</a:t>
            </a:r>
            <a:r>
              <a:rPr lang="nl-BE" sz="4400" dirty="0" smtClean="0"/>
              <a:t> te schrijven door middel van javascript</a:t>
            </a:r>
          </a:p>
          <a:p>
            <a:endParaRPr lang="nl-BE" sz="4400" dirty="0"/>
          </a:p>
          <a:p>
            <a:r>
              <a:rPr lang="nl-BE" sz="4400" dirty="0" smtClean="0"/>
              <a:t>Bestaande code wordt naar onder geschoven</a:t>
            </a:r>
          </a:p>
        </p:txBody>
      </p:sp>
      <p:sp>
        <p:nvSpPr>
          <p:cNvPr id="16" name="Tekstvak 15"/>
          <p:cNvSpPr txBox="1"/>
          <p:nvPr/>
        </p:nvSpPr>
        <p:spPr>
          <a:xfrm>
            <a:off x="1463039" y="1287887"/>
            <a:ext cx="10328627" cy="1569660"/>
          </a:xfrm>
          <a:prstGeom prst="rect">
            <a:avLst/>
          </a:prstGeom>
          <a:noFill/>
        </p:spPr>
        <p:txBody>
          <a:bodyPr wrap="square" rtlCol="0">
            <a:spAutoFit/>
          </a:bodyPr>
          <a:lstStyle/>
          <a:p>
            <a:r>
              <a:rPr lang="nl-BE" sz="9600" b="1" dirty="0" err="1" smtClean="0">
                <a:solidFill>
                  <a:schemeClr val="accent6"/>
                </a:solidFill>
                <a:latin typeface="Code New Roman" panose="020B0609020204030204" pitchFamily="49" charset="0"/>
                <a:cs typeface="Code New Roman" panose="020B0609020204030204" pitchFamily="49" charset="0"/>
              </a:rPr>
              <a:t>document.write</a:t>
            </a:r>
            <a:endParaRPr lang="nl-BE" sz="9600" b="1" dirty="0">
              <a:solidFill>
                <a:schemeClr val="accent6"/>
              </a:solidFill>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179195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7.2	</a:t>
            </a:r>
            <a:r>
              <a:rPr lang="nl-BE" dirty="0" err="1">
                <a:solidFill>
                  <a:schemeClr val="bg1"/>
                </a:solidFill>
              </a:rPr>
              <a:t>Webtaal</a:t>
            </a:r>
            <a:r>
              <a:rPr lang="nl-BE" dirty="0">
                <a:solidFill>
                  <a:schemeClr val="bg1"/>
                </a:solidFill>
              </a:rPr>
              <a:t> schrijven met javascript</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90</a:t>
            </a:r>
            <a:endParaRPr lang="nl-BE" dirty="0">
              <a:solidFill>
                <a:schemeClr val="accent2">
                  <a:lumMod val="75000"/>
                </a:schemeClr>
              </a:solidFill>
            </a:endParaRPr>
          </a:p>
        </p:txBody>
      </p:sp>
      <p:pic>
        <p:nvPicPr>
          <p:cNvPr id="14" name="Afbeelding 13"/>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5" name="Rechthoek 14"/>
          <p:cNvSpPr/>
          <p:nvPr/>
        </p:nvSpPr>
        <p:spPr>
          <a:xfrm>
            <a:off x="1463039" y="1966978"/>
            <a:ext cx="884376" cy="6964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1</a:t>
            </a:r>
            <a:endParaRPr lang="nl-BE" sz="4800" dirty="0"/>
          </a:p>
        </p:txBody>
      </p:sp>
      <p:sp>
        <p:nvSpPr>
          <p:cNvPr id="18" name="Rechthoek 17"/>
          <p:cNvSpPr/>
          <p:nvPr/>
        </p:nvSpPr>
        <p:spPr>
          <a:xfrm>
            <a:off x="1463039" y="2777118"/>
            <a:ext cx="884376" cy="6964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2</a:t>
            </a:r>
            <a:endParaRPr lang="nl-BE" sz="4800" dirty="0"/>
          </a:p>
        </p:txBody>
      </p:sp>
      <p:sp>
        <p:nvSpPr>
          <p:cNvPr id="19" name="Rechthoek 18"/>
          <p:cNvSpPr/>
          <p:nvPr/>
        </p:nvSpPr>
        <p:spPr>
          <a:xfrm>
            <a:off x="1463039" y="3583024"/>
            <a:ext cx="884376" cy="6964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3</a:t>
            </a:r>
            <a:endParaRPr lang="nl-BE" sz="4800" dirty="0"/>
          </a:p>
        </p:txBody>
      </p:sp>
      <p:sp>
        <p:nvSpPr>
          <p:cNvPr id="20" name="Rechthoek 19"/>
          <p:cNvSpPr/>
          <p:nvPr/>
        </p:nvSpPr>
        <p:spPr>
          <a:xfrm>
            <a:off x="1463039" y="4393164"/>
            <a:ext cx="884376" cy="6964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4</a:t>
            </a:r>
            <a:endParaRPr lang="nl-BE" sz="4800" dirty="0"/>
          </a:p>
        </p:txBody>
      </p:sp>
      <p:sp>
        <p:nvSpPr>
          <p:cNvPr id="21" name="Rechthoek 20"/>
          <p:cNvSpPr/>
          <p:nvPr/>
        </p:nvSpPr>
        <p:spPr>
          <a:xfrm>
            <a:off x="1463039" y="5203304"/>
            <a:ext cx="884376" cy="6964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5</a:t>
            </a:r>
            <a:endParaRPr lang="nl-BE" sz="4800" dirty="0"/>
          </a:p>
        </p:txBody>
      </p:sp>
      <p:sp>
        <p:nvSpPr>
          <p:cNvPr id="22" name="Rechthoek 21"/>
          <p:cNvSpPr/>
          <p:nvPr/>
        </p:nvSpPr>
        <p:spPr>
          <a:xfrm>
            <a:off x="1463039" y="6013444"/>
            <a:ext cx="884376" cy="6964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a:t>6</a:t>
            </a:r>
          </a:p>
        </p:txBody>
      </p:sp>
      <p:sp>
        <p:nvSpPr>
          <p:cNvPr id="24" name="Rechthoek 23"/>
          <p:cNvSpPr/>
          <p:nvPr/>
        </p:nvSpPr>
        <p:spPr>
          <a:xfrm>
            <a:off x="2451370" y="2808665"/>
            <a:ext cx="9590376" cy="66490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t>Elk statement wordt afgesloten met </a:t>
            </a:r>
            <a:r>
              <a:rPr lang="nl-BE" sz="2800" dirty="0" err="1" smtClean="0"/>
              <a:t>punt-komma</a:t>
            </a:r>
            <a:endParaRPr lang="nl-BE" sz="2800" dirty="0"/>
          </a:p>
        </p:txBody>
      </p:sp>
      <p:sp>
        <p:nvSpPr>
          <p:cNvPr id="25" name="Rechthoek 24"/>
          <p:cNvSpPr/>
          <p:nvPr/>
        </p:nvSpPr>
        <p:spPr>
          <a:xfrm>
            <a:off x="2451370" y="3612506"/>
            <a:ext cx="9590376" cy="68517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a:t>Javascript is hoofdlettergevoelig! </a:t>
            </a:r>
            <a:endParaRPr lang="nl-BE" sz="2800" dirty="0"/>
          </a:p>
        </p:txBody>
      </p:sp>
      <p:sp>
        <p:nvSpPr>
          <p:cNvPr id="26" name="Rechthoek 25"/>
          <p:cNvSpPr/>
          <p:nvPr/>
        </p:nvSpPr>
        <p:spPr>
          <a:xfrm>
            <a:off x="2451369" y="4442916"/>
            <a:ext cx="9590376" cy="66490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t>Het decimaalteken is </a:t>
            </a:r>
            <a:r>
              <a:rPr lang="nl-BE" sz="2800" dirty="0"/>
              <a:t>een </a:t>
            </a:r>
            <a:r>
              <a:rPr lang="nl-BE" sz="2800" dirty="0" smtClean="0"/>
              <a:t>punt, geen komma</a:t>
            </a:r>
            <a:r>
              <a:rPr lang="nl-BE" sz="2800" dirty="0"/>
              <a:t>. </a:t>
            </a:r>
          </a:p>
        </p:txBody>
      </p:sp>
      <p:sp>
        <p:nvSpPr>
          <p:cNvPr id="27" name="Rechthoek 26"/>
          <p:cNvSpPr/>
          <p:nvPr/>
        </p:nvSpPr>
        <p:spPr>
          <a:xfrm>
            <a:off x="2451369" y="5234426"/>
            <a:ext cx="9590376" cy="68517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t>Tekstgegevens tussen </a:t>
            </a:r>
            <a:r>
              <a:rPr lang="nl-BE" sz="2800" dirty="0"/>
              <a:t>enkelvoudige accenttekens</a:t>
            </a:r>
          </a:p>
        </p:txBody>
      </p:sp>
      <p:sp>
        <p:nvSpPr>
          <p:cNvPr id="28" name="Rechthoek 27"/>
          <p:cNvSpPr/>
          <p:nvPr/>
        </p:nvSpPr>
        <p:spPr>
          <a:xfrm>
            <a:off x="2461416" y="6044740"/>
            <a:ext cx="9590376" cy="66490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t>Commentaar: achter </a:t>
            </a:r>
            <a:r>
              <a:rPr lang="nl-BE" sz="2800" dirty="0" smtClean="0">
                <a:solidFill>
                  <a:schemeClr val="accent6"/>
                </a:solidFill>
                <a:latin typeface="Code New Roman" panose="020B0609020204030204" pitchFamily="49" charset="0"/>
                <a:cs typeface="Code New Roman" panose="020B0609020204030204" pitchFamily="49" charset="0"/>
              </a:rPr>
              <a:t>//</a:t>
            </a:r>
            <a:r>
              <a:rPr lang="nl-BE" sz="2800" dirty="0" smtClean="0"/>
              <a:t> of tussen </a:t>
            </a:r>
            <a:r>
              <a:rPr lang="nl-BE" sz="2800" dirty="0" smtClean="0">
                <a:solidFill>
                  <a:schemeClr val="accent6"/>
                </a:solidFill>
                <a:latin typeface="Code New Roman" panose="020B0609020204030204" pitchFamily="49" charset="0"/>
                <a:cs typeface="Code New Roman" panose="020B0609020204030204" pitchFamily="49" charset="0"/>
              </a:rPr>
              <a:t>/*</a:t>
            </a:r>
            <a:r>
              <a:rPr lang="nl-BE" sz="2800" dirty="0" smtClean="0"/>
              <a:t> en </a:t>
            </a:r>
            <a:r>
              <a:rPr lang="nl-BE" sz="2800" dirty="0">
                <a:solidFill>
                  <a:schemeClr val="accent6"/>
                </a:solidFill>
                <a:latin typeface="Code New Roman" panose="020B0609020204030204" pitchFamily="49" charset="0"/>
                <a:cs typeface="Code New Roman" panose="020B0609020204030204" pitchFamily="49" charset="0"/>
              </a:rPr>
              <a:t>*/</a:t>
            </a:r>
          </a:p>
        </p:txBody>
      </p:sp>
      <p:sp>
        <p:nvSpPr>
          <p:cNvPr id="29" name="Tekstvak 28"/>
          <p:cNvSpPr txBox="1"/>
          <p:nvPr/>
        </p:nvSpPr>
        <p:spPr>
          <a:xfrm>
            <a:off x="2504169" y="1203407"/>
            <a:ext cx="7241608" cy="1107996"/>
          </a:xfrm>
          <a:prstGeom prst="rect">
            <a:avLst/>
          </a:prstGeom>
          <a:noFill/>
        </p:spPr>
        <p:txBody>
          <a:bodyPr wrap="square" rtlCol="0">
            <a:spAutoFit/>
          </a:bodyPr>
          <a:lstStyle/>
          <a:p>
            <a:r>
              <a:rPr lang="nl-BE" sz="6600" b="1" dirty="0" smtClean="0">
                <a:solidFill>
                  <a:schemeClr val="accent6"/>
                </a:solidFill>
              </a:rPr>
              <a:t>6 syntax-regels</a:t>
            </a:r>
            <a:endParaRPr lang="nl-BE" sz="6600" b="1" dirty="0">
              <a:solidFill>
                <a:schemeClr val="accent6"/>
              </a:solidFill>
            </a:endParaRPr>
          </a:p>
        </p:txBody>
      </p:sp>
      <p:sp>
        <p:nvSpPr>
          <p:cNvPr id="23" name="Rechthoek 22"/>
          <p:cNvSpPr/>
          <p:nvPr/>
        </p:nvSpPr>
        <p:spPr>
          <a:xfrm>
            <a:off x="2451371" y="1978255"/>
            <a:ext cx="9590376" cy="68517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t>Woorden van elkaar gescheiden met spaties</a:t>
            </a:r>
            <a:endParaRPr lang="nl-BE" sz="2800" dirty="0"/>
          </a:p>
        </p:txBody>
      </p:sp>
    </p:spTree>
    <p:extLst>
      <p:ext uri="{BB962C8B-B14F-4D97-AF65-F5344CB8AC3E}">
        <p14:creationId xmlns:p14="http://schemas.microsoft.com/office/powerpoint/2010/main" val="54737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7.2	</a:t>
            </a:r>
            <a:r>
              <a:rPr lang="nl-BE" dirty="0" err="1" smtClean="0">
                <a:solidFill>
                  <a:schemeClr val="bg1"/>
                </a:solidFill>
              </a:rPr>
              <a:t>Webtaal</a:t>
            </a:r>
            <a:r>
              <a:rPr lang="nl-BE" dirty="0" smtClean="0">
                <a:solidFill>
                  <a:schemeClr val="bg1"/>
                </a:solidFill>
              </a:rPr>
              <a:t> schrijven met javascript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90</a:t>
            </a:r>
            <a:endParaRPr lang="nl-BE" dirty="0">
              <a:solidFill>
                <a:schemeClr val="accent2">
                  <a:lumMod val="75000"/>
                </a:schemeClr>
              </a:solidFill>
            </a:endParaRPr>
          </a:p>
        </p:txBody>
      </p:sp>
      <p:pic>
        <p:nvPicPr>
          <p:cNvPr id="30" name="Afbeelding 29"/>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297421" y="1447520"/>
            <a:ext cx="900000" cy="900000"/>
          </a:xfrm>
          <a:prstGeom prst="rect">
            <a:avLst/>
          </a:prstGeom>
        </p:spPr>
      </p:pic>
      <p:sp>
        <p:nvSpPr>
          <p:cNvPr id="31" name="Tekstvak 30"/>
          <p:cNvSpPr txBox="1"/>
          <p:nvPr/>
        </p:nvSpPr>
        <p:spPr>
          <a:xfrm>
            <a:off x="4052824" y="235460"/>
            <a:ext cx="9128709" cy="7725192"/>
          </a:xfrm>
          <a:prstGeom prst="rect">
            <a:avLst/>
          </a:prstGeom>
          <a:noFill/>
        </p:spPr>
        <p:txBody>
          <a:bodyPr wrap="square" rtlCol="0">
            <a:spAutoFit/>
          </a:bodyPr>
          <a:lstStyle/>
          <a:p>
            <a:r>
              <a:rPr lang="nl-BE" sz="49600" b="1" dirty="0" smtClean="0">
                <a:solidFill>
                  <a:schemeClr val="accent6">
                    <a:lumMod val="60000"/>
                    <a:lumOff val="40000"/>
                  </a:schemeClr>
                </a:solidFill>
                <a:cs typeface="Code New Roman" panose="020B0609020204030204" pitchFamily="49" charset="0"/>
              </a:rPr>
              <a:t>//</a:t>
            </a:r>
            <a:endParaRPr lang="nl-BE" sz="49600" b="1" dirty="0">
              <a:solidFill>
                <a:schemeClr val="accent6">
                  <a:lumMod val="60000"/>
                  <a:lumOff val="40000"/>
                </a:schemeClr>
              </a:solidFill>
              <a:cs typeface="Code New Roman" panose="020B0609020204030204" pitchFamily="49" charset="0"/>
            </a:endParaRPr>
          </a:p>
        </p:txBody>
      </p:sp>
      <p:sp>
        <p:nvSpPr>
          <p:cNvPr id="32" name="Tekstvak 31"/>
          <p:cNvSpPr txBox="1"/>
          <p:nvPr/>
        </p:nvSpPr>
        <p:spPr>
          <a:xfrm>
            <a:off x="1436913" y="2347520"/>
            <a:ext cx="10728961" cy="2123658"/>
          </a:xfrm>
          <a:prstGeom prst="rect">
            <a:avLst/>
          </a:prstGeom>
          <a:noFill/>
        </p:spPr>
        <p:txBody>
          <a:bodyPr wrap="square" rtlCol="0">
            <a:spAutoFit/>
          </a:bodyPr>
          <a:lstStyle/>
          <a:p>
            <a:r>
              <a:rPr lang="nl-BE" sz="4400" dirty="0" smtClean="0"/>
              <a:t>Verduidelijking van stukken code door middel van commentaartekst is altijd een goed idee.</a:t>
            </a:r>
          </a:p>
        </p:txBody>
      </p:sp>
    </p:spTree>
    <p:extLst>
      <p:ext uri="{BB962C8B-B14F-4D97-AF65-F5344CB8AC3E}">
        <p14:creationId xmlns:p14="http://schemas.microsoft.com/office/powerpoint/2010/main" val="228084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7.3</a:t>
            </a:r>
            <a:r>
              <a:rPr lang="nl-BE" dirty="0">
                <a:solidFill>
                  <a:schemeClr val="bg1"/>
                </a:solidFill>
              </a:rPr>
              <a:t>	</a:t>
            </a:r>
            <a:r>
              <a:rPr lang="nl-BE" dirty="0" smtClean="0">
                <a:solidFill>
                  <a:schemeClr val="bg1"/>
                </a:solidFill>
              </a:rPr>
              <a:t>De bezoeker kiest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91</a:t>
            </a:r>
            <a:endParaRPr lang="nl-BE" dirty="0">
              <a:solidFill>
                <a:schemeClr val="accent2">
                  <a:lumMod val="75000"/>
                </a:schemeClr>
              </a:solidFill>
            </a:endParaRPr>
          </a:p>
        </p:txBody>
      </p:sp>
      <p:sp>
        <p:nvSpPr>
          <p:cNvPr id="15" name="Rechthoek 14"/>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vb07a </a:t>
            </a:r>
            <a:br>
              <a:rPr lang="nl-BE" dirty="0" smtClean="0">
                <a:solidFill>
                  <a:schemeClr val="accent2">
                    <a:lumMod val="75000"/>
                  </a:schemeClr>
                </a:solidFill>
              </a:rPr>
            </a:br>
            <a:r>
              <a:rPr lang="nl-BE" dirty="0" smtClean="0">
                <a:solidFill>
                  <a:schemeClr val="accent2">
                    <a:lumMod val="75000"/>
                  </a:schemeClr>
                </a:solidFill>
              </a:rPr>
              <a:t>stap1 </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99250"/>
            <a:ext cx="944688" cy="869170"/>
          </a:xfrm>
          <a:prstGeom prst="rect">
            <a:avLst/>
          </a:prstGeom>
        </p:spPr>
      </p:pic>
      <p:sp>
        <p:nvSpPr>
          <p:cNvPr id="17" name="Tekstvak 16"/>
          <p:cNvSpPr txBox="1"/>
          <p:nvPr/>
        </p:nvSpPr>
        <p:spPr>
          <a:xfrm>
            <a:off x="1513016" y="1453961"/>
            <a:ext cx="10478752" cy="1908215"/>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600" dirty="0" smtClean="0"/>
              <a:t>Open </a:t>
            </a:r>
            <a:r>
              <a:rPr lang="nl-BE" sz="3600" dirty="0"/>
              <a:t>het bestand </a:t>
            </a:r>
            <a:r>
              <a:rPr lang="nl-BE" sz="3600" dirty="0">
                <a:solidFill>
                  <a:schemeClr val="accent6"/>
                </a:solidFill>
                <a:latin typeface="Code New Roman" panose="020B0609020204030204" pitchFamily="49" charset="0"/>
                <a:cs typeface="Code New Roman" panose="020B0609020204030204" pitchFamily="49" charset="0"/>
              </a:rPr>
              <a:t>index.html</a:t>
            </a:r>
            <a:r>
              <a:rPr lang="nl-BE" sz="3600" dirty="0"/>
              <a:t> in </a:t>
            </a:r>
            <a:r>
              <a:rPr lang="nl-BE" sz="3600" dirty="0">
                <a:solidFill>
                  <a:schemeClr val="accent6"/>
                </a:solidFill>
                <a:latin typeface="Code New Roman" panose="020B0609020204030204" pitchFamily="49" charset="0"/>
                <a:cs typeface="Code New Roman" panose="020B0609020204030204" pitchFamily="49" charset="0"/>
              </a:rPr>
              <a:t>vb07a</a:t>
            </a:r>
            <a:r>
              <a:rPr lang="nl-BE" sz="3600" dirty="0"/>
              <a:t> in een teksteditor.</a:t>
            </a:r>
          </a:p>
          <a:p>
            <a:pPr marL="514350" indent="-514350">
              <a:spcBef>
                <a:spcPts val="1200"/>
              </a:spcBef>
              <a:buClr>
                <a:schemeClr val="accent6"/>
              </a:buClr>
              <a:buFont typeface="Wingdings 3" panose="05040102010807070707" pitchFamily="18" charset="2"/>
              <a:buChar char=""/>
            </a:pPr>
            <a:r>
              <a:rPr lang="nl-BE" sz="3600" dirty="0" smtClean="0"/>
              <a:t>Pas </a:t>
            </a:r>
            <a:r>
              <a:rPr lang="nl-BE" sz="3600" dirty="0"/>
              <a:t>de code in het javascript als volgt aan.</a:t>
            </a:r>
          </a:p>
        </p:txBody>
      </p:sp>
      <p:graphicFrame>
        <p:nvGraphicFramePr>
          <p:cNvPr id="18" name="Tabel 17"/>
          <p:cNvGraphicFramePr>
            <a:graphicFrameLocks noGrp="1"/>
          </p:cNvGraphicFramePr>
          <p:nvPr>
            <p:extLst>
              <p:ext uri="{D42A27DB-BD31-4B8C-83A1-F6EECF244321}">
                <p14:modId xmlns:p14="http://schemas.microsoft.com/office/powerpoint/2010/main" val="2185751029"/>
              </p:ext>
            </p:extLst>
          </p:nvPr>
        </p:nvGraphicFramePr>
        <p:xfrm>
          <a:off x="1565811" y="3631720"/>
          <a:ext cx="10375980" cy="2926080"/>
        </p:xfrm>
        <a:graphic>
          <a:graphicData uri="http://schemas.openxmlformats.org/drawingml/2006/table">
            <a:tbl>
              <a:tblPr firstRow="1" firstCol="1" bandRow="1">
                <a:tableStyleId>{5C22544A-7EE6-4342-B048-85BDC9FD1C3A}</a:tableStyleId>
              </a:tblPr>
              <a:tblGrid>
                <a:gridCol w="590535">
                  <a:extLst>
                    <a:ext uri="{9D8B030D-6E8A-4147-A177-3AD203B41FA5}">
                      <a16:colId xmlns:a16="http://schemas.microsoft.com/office/drawing/2014/main" val="2855085912"/>
                    </a:ext>
                  </a:extLst>
                </a:gridCol>
                <a:gridCol w="9785445">
                  <a:extLst>
                    <a:ext uri="{9D8B030D-6E8A-4147-A177-3AD203B41FA5}">
                      <a16:colId xmlns:a16="http://schemas.microsoft.com/office/drawing/2014/main" val="2105840097"/>
                    </a:ext>
                  </a:extLst>
                </a:gridCol>
              </a:tblGrid>
              <a:tr h="2920172">
                <a:tc>
                  <a:txBody>
                    <a:bodyPr/>
                    <a:lstStyle/>
                    <a:p>
                      <a:pPr algn="r">
                        <a:lnSpc>
                          <a:spcPct val="100000"/>
                        </a:lnSpc>
                        <a:spcAft>
                          <a:spcPts val="0"/>
                        </a:spcAft>
                      </a:pPr>
                      <a:r>
                        <a:rPr lang="nl-BE" sz="2400" b="0" dirty="0" smtClean="0">
                          <a:effectLst/>
                          <a:latin typeface="+mn-lt"/>
                          <a:ea typeface="+mn-ea"/>
                          <a:cs typeface="+mn-cs"/>
                        </a:rPr>
                        <a:t>12</a:t>
                      </a:r>
                    </a:p>
                    <a:p>
                      <a:pPr algn="r">
                        <a:lnSpc>
                          <a:spcPct val="100000"/>
                        </a:lnSpc>
                        <a:spcAft>
                          <a:spcPts val="0"/>
                        </a:spcAft>
                      </a:pPr>
                      <a:r>
                        <a:rPr lang="nl-BE" sz="2400" b="0" dirty="0" smtClean="0">
                          <a:effectLst/>
                          <a:latin typeface="+mn-lt"/>
                          <a:ea typeface="+mn-ea"/>
                          <a:cs typeface="+mn-cs"/>
                        </a:rPr>
                        <a:t>13</a:t>
                      </a:r>
                    </a:p>
                    <a:p>
                      <a:pPr algn="r">
                        <a:lnSpc>
                          <a:spcPct val="100000"/>
                        </a:lnSpc>
                        <a:spcAft>
                          <a:spcPts val="0"/>
                        </a:spcAft>
                      </a:pPr>
                      <a:r>
                        <a:rPr lang="nl-BE" sz="2400" b="0" dirty="0" smtClean="0">
                          <a:effectLst/>
                          <a:latin typeface="+mn-lt"/>
                          <a:ea typeface="+mn-ea"/>
                          <a:cs typeface="+mn-cs"/>
                        </a:rPr>
                        <a:t>14</a:t>
                      </a:r>
                    </a:p>
                    <a:p>
                      <a:pPr algn="r">
                        <a:lnSpc>
                          <a:spcPct val="100000"/>
                        </a:lnSpc>
                        <a:spcAft>
                          <a:spcPts val="0"/>
                        </a:spcAft>
                      </a:pPr>
                      <a:r>
                        <a:rPr lang="nl-BE" sz="2400" b="0" dirty="0" smtClean="0">
                          <a:effectLst/>
                          <a:latin typeface="+mn-lt"/>
                          <a:ea typeface="+mn-ea"/>
                          <a:cs typeface="+mn-cs"/>
                        </a:rPr>
                        <a:t>15</a:t>
                      </a:r>
                    </a:p>
                    <a:p>
                      <a:pPr algn="r">
                        <a:lnSpc>
                          <a:spcPct val="100000"/>
                        </a:lnSpc>
                        <a:spcAft>
                          <a:spcPts val="0"/>
                        </a:spcAft>
                      </a:pPr>
                      <a:r>
                        <a:rPr lang="nl-BE" sz="2400" b="0" dirty="0" smtClean="0">
                          <a:effectLst/>
                          <a:latin typeface="+mn-lt"/>
                          <a:ea typeface="+mn-ea"/>
                          <a:cs typeface="+mn-cs"/>
                        </a:rPr>
                        <a:t>16</a:t>
                      </a:r>
                    </a:p>
                    <a:p>
                      <a:pPr algn="r">
                        <a:lnSpc>
                          <a:spcPct val="100000"/>
                        </a:lnSpc>
                        <a:spcAft>
                          <a:spcPts val="0"/>
                        </a:spcAft>
                      </a:pPr>
                      <a:r>
                        <a:rPr lang="nl-BE" sz="2400" b="0" dirty="0" smtClean="0">
                          <a:effectLst/>
                          <a:latin typeface="+mn-lt"/>
                          <a:ea typeface="+mn-ea"/>
                          <a:cs typeface="+mn-cs"/>
                        </a:rPr>
                        <a:t>17</a:t>
                      </a:r>
                    </a:p>
                    <a:p>
                      <a:pPr algn="r">
                        <a:lnSpc>
                          <a:spcPct val="100000"/>
                        </a:lnSpc>
                        <a:spcAft>
                          <a:spcPts val="0"/>
                        </a:spcAft>
                      </a:pPr>
                      <a:r>
                        <a:rPr lang="nl-BE" sz="2400" b="0" dirty="0" smtClean="0">
                          <a:effectLst/>
                          <a:latin typeface="+mn-lt"/>
                          <a:ea typeface="+mn-ea"/>
                          <a:cs typeface="+mn-cs"/>
                        </a:rPr>
                        <a:t>18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bg1">
                              <a:lumMod val="50000"/>
                            </a:schemeClr>
                          </a:solidFill>
                          <a:effectLst/>
                          <a:latin typeface="Code New Roman" panose="020B0609020204030204" pitchFamily="49" charset="0"/>
                          <a:cs typeface="Code New Roman" panose="020B0609020204030204" pitchFamily="49" charset="0"/>
                        </a:rPr>
                        <a:t>// initialiseren van variabelen</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let naam = 'corneel';</a:t>
                      </a:r>
                    </a:p>
                    <a:p>
                      <a:pPr marL="0" indent="0" algn="l">
                        <a:lnSpc>
                          <a:spcPct val="100000"/>
                        </a:lnSpc>
                        <a:spcBef>
                          <a:spcPts val="0"/>
                        </a:spcBef>
                        <a:spcAft>
                          <a:spcPts val="0"/>
                        </a:spcAft>
                        <a:tabLst>
                          <a:tab pos="200660" algn="l"/>
                          <a:tab pos="400685" algn="l"/>
                          <a:tab pos="562610" algn="l"/>
                          <a:tab pos="762635" algn="l"/>
                        </a:tabLst>
                      </a:pPr>
                      <a:endParaRPr lang="it-IT" sz="2400" b="0" dirty="0" smtClean="0">
                        <a:solidFill>
                          <a:schemeClr val="accent6"/>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bg1">
                              <a:lumMod val="50000"/>
                            </a:schemeClr>
                          </a:solidFill>
                          <a:effectLst/>
                          <a:latin typeface="Code New Roman" panose="020B0609020204030204" pitchFamily="49" charset="0"/>
                          <a:cs typeface="Code New Roman" panose="020B0609020204030204" pitchFamily="49" charset="0"/>
                        </a:rPr>
                        <a:t>// tekst op het document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if (naam == 'corneel') beroep = 'boer';</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document.write('&lt;article&gt;&lt;h1&gt;wat word ik later?&lt;/h1&gt;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&lt;/article&gt;');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25210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smtClean="0">
                <a:solidFill>
                  <a:schemeClr val="bg1"/>
                </a:solidFill>
              </a:rPr>
              <a:t>7.3	De bezoeker kiest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91</a:t>
            </a:r>
            <a:endParaRPr lang="nl-BE" dirty="0">
              <a:solidFill>
                <a:schemeClr val="accent2">
                  <a:lumMod val="75000"/>
                </a:schemeClr>
              </a:solidFill>
            </a:endParaRPr>
          </a:p>
        </p:txBody>
      </p:sp>
      <p:sp>
        <p:nvSpPr>
          <p:cNvPr id="15" name="Rechthoek 14"/>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vb07a </a:t>
            </a:r>
            <a:br>
              <a:rPr lang="nl-BE" dirty="0" smtClean="0">
                <a:solidFill>
                  <a:schemeClr val="accent2">
                    <a:lumMod val="75000"/>
                  </a:schemeClr>
                </a:solidFill>
              </a:rPr>
            </a:br>
            <a:r>
              <a:rPr lang="nl-BE" dirty="0" smtClean="0">
                <a:solidFill>
                  <a:schemeClr val="accent2">
                    <a:lumMod val="75000"/>
                  </a:schemeClr>
                </a:solidFill>
              </a:rPr>
              <a:t>stap1 </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99250"/>
            <a:ext cx="944688" cy="869170"/>
          </a:xfrm>
          <a:prstGeom prst="rect">
            <a:avLst/>
          </a:prstGeom>
        </p:spPr>
      </p:pic>
      <p:sp>
        <p:nvSpPr>
          <p:cNvPr id="17" name="Tekstvak 16"/>
          <p:cNvSpPr txBox="1"/>
          <p:nvPr/>
        </p:nvSpPr>
        <p:spPr>
          <a:xfrm>
            <a:off x="1513016" y="1453961"/>
            <a:ext cx="10478752" cy="5293757"/>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600" dirty="0" smtClean="0"/>
              <a:t>Probeer </a:t>
            </a:r>
            <a:r>
              <a:rPr lang="nl-BE" sz="3600" dirty="0"/>
              <a:t>het resultaat uit in een browser.</a:t>
            </a:r>
          </a:p>
          <a:p>
            <a:pPr marL="514350" indent="-514350">
              <a:spcBef>
                <a:spcPts val="1200"/>
              </a:spcBef>
              <a:buClr>
                <a:schemeClr val="accent6"/>
              </a:buClr>
              <a:buFont typeface="Wingdings 3" panose="05040102010807070707" pitchFamily="18" charset="2"/>
              <a:buChar char=""/>
            </a:pPr>
            <a:r>
              <a:rPr lang="nl-BE" sz="3600" dirty="0" smtClean="0"/>
              <a:t>Voeg </a:t>
            </a:r>
            <a:r>
              <a:rPr lang="nl-BE" sz="3600" dirty="0"/>
              <a:t>nog enkele namen en beroepen toe</a:t>
            </a:r>
            <a:r>
              <a:rPr lang="nl-BE" sz="3600" dirty="0" smtClean="0"/>
              <a:t>.</a:t>
            </a:r>
          </a:p>
          <a:p>
            <a:pPr marL="514350" indent="-514350">
              <a:spcBef>
                <a:spcPts val="1200"/>
              </a:spcBef>
              <a:buClr>
                <a:schemeClr val="accent6"/>
              </a:buClr>
              <a:buFont typeface="Wingdings 3" panose="05040102010807070707" pitchFamily="18" charset="2"/>
              <a:buChar char=""/>
            </a:pPr>
            <a:endParaRPr lang="nl-BE" sz="3600" dirty="0"/>
          </a:p>
          <a:p>
            <a:pPr marL="514350" indent="-514350">
              <a:spcBef>
                <a:spcPts val="1200"/>
              </a:spcBef>
              <a:buClr>
                <a:schemeClr val="accent6"/>
              </a:buClr>
              <a:buFont typeface="Wingdings 3" panose="05040102010807070707" pitchFamily="18" charset="2"/>
              <a:buChar char=""/>
            </a:pPr>
            <a:endParaRPr lang="nl-BE" sz="3600" dirty="0" smtClean="0"/>
          </a:p>
          <a:p>
            <a:pPr>
              <a:spcBef>
                <a:spcPts val="1200"/>
              </a:spcBef>
              <a:buClr>
                <a:schemeClr val="accent6"/>
              </a:buClr>
            </a:pPr>
            <a:endParaRPr lang="nl-BE" sz="3600" dirty="0" smtClean="0"/>
          </a:p>
          <a:p>
            <a:pPr marL="514350" indent="-514350">
              <a:spcBef>
                <a:spcPts val="1200"/>
              </a:spcBef>
              <a:buClr>
                <a:schemeClr val="accent6"/>
              </a:buClr>
              <a:buFont typeface="Wingdings 3" panose="05040102010807070707" pitchFamily="18" charset="2"/>
              <a:buChar char=""/>
            </a:pPr>
            <a:r>
              <a:rPr lang="nl-BE" sz="3600" dirty="0" smtClean="0"/>
              <a:t>Wijzig </a:t>
            </a:r>
            <a:r>
              <a:rPr lang="nl-BE" sz="3600" dirty="0"/>
              <a:t>de waarde van de variabele </a:t>
            </a:r>
            <a:r>
              <a:rPr lang="nl-BE" sz="3600" dirty="0">
                <a:solidFill>
                  <a:schemeClr val="accent6"/>
                </a:solidFill>
                <a:latin typeface="Code New Roman" panose="020B0609020204030204" pitchFamily="49" charset="0"/>
                <a:cs typeface="Code New Roman" panose="020B0609020204030204" pitchFamily="49" charset="0"/>
              </a:rPr>
              <a:t>naam</a:t>
            </a:r>
            <a:r>
              <a:rPr lang="nl-BE" sz="3600" dirty="0"/>
              <a:t> achtereenvolgens in jan, piet en </a:t>
            </a:r>
            <a:r>
              <a:rPr lang="nl-BE" sz="3600" dirty="0" err="1"/>
              <a:t>joris</a:t>
            </a:r>
            <a:r>
              <a:rPr lang="nl-BE" sz="3600" dirty="0"/>
              <a:t>. </a:t>
            </a:r>
            <a:r>
              <a:rPr lang="nl-BE" sz="3600" dirty="0" smtClean="0"/>
              <a:t/>
            </a:r>
            <a:br>
              <a:rPr lang="nl-BE" sz="3600" dirty="0" smtClean="0"/>
            </a:br>
            <a:r>
              <a:rPr lang="nl-BE" sz="3600" dirty="0" smtClean="0"/>
              <a:t>Bekijk </a:t>
            </a:r>
            <a:r>
              <a:rPr lang="nl-BE" sz="3600" dirty="0"/>
              <a:t>het resultaat telkens in een browser.</a:t>
            </a:r>
          </a:p>
        </p:txBody>
      </p:sp>
      <p:graphicFrame>
        <p:nvGraphicFramePr>
          <p:cNvPr id="18" name="Tabel 17"/>
          <p:cNvGraphicFramePr>
            <a:graphicFrameLocks noGrp="1"/>
          </p:cNvGraphicFramePr>
          <p:nvPr>
            <p:extLst>
              <p:ext uri="{D42A27DB-BD31-4B8C-83A1-F6EECF244321}">
                <p14:modId xmlns:p14="http://schemas.microsoft.com/office/powerpoint/2010/main" val="539182065"/>
              </p:ext>
            </p:extLst>
          </p:nvPr>
        </p:nvGraphicFramePr>
        <p:xfrm>
          <a:off x="1615788" y="3015398"/>
          <a:ext cx="10375980" cy="1828800"/>
        </p:xfrm>
        <a:graphic>
          <a:graphicData uri="http://schemas.openxmlformats.org/drawingml/2006/table">
            <a:tbl>
              <a:tblPr firstRow="1" firstCol="1" bandRow="1">
                <a:tableStyleId>{5C22544A-7EE6-4342-B048-85BDC9FD1C3A}</a:tableStyleId>
              </a:tblPr>
              <a:tblGrid>
                <a:gridCol w="590535">
                  <a:extLst>
                    <a:ext uri="{9D8B030D-6E8A-4147-A177-3AD203B41FA5}">
                      <a16:colId xmlns:a16="http://schemas.microsoft.com/office/drawing/2014/main" val="2855085912"/>
                    </a:ext>
                  </a:extLst>
                </a:gridCol>
                <a:gridCol w="9785445">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16</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17</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18</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19</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20</a:t>
                      </a:r>
                      <a:endParaRPr lang="nl-BE" sz="2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bg1">
                              <a:lumMod val="50000"/>
                            </a:schemeClr>
                          </a:solidFill>
                          <a:effectLst/>
                          <a:latin typeface="Code New Roman" panose="020B0609020204030204" pitchFamily="49" charset="0"/>
                          <a:cs typeface="Code New Roman" panose="020B0609020204030204" pitchFamily="49" charset="0"/>
                        </a:rPr>
                        <a:t>// tekst op het document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if (naam == 'corneel') beroep = 'boer';</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if (naam == 'jan') beroep = 'piloot';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if (naam == 'piet') beroep = 'tuinman';</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if (naam == 'joris') beroep = 'webdesigner';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357836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smtClean="0">
                <a:solidFill>
                  <a:schemeClr val="bg1"/>
                </a:solidFill>
              </a:rPr>
              <a:t>7.3	De bezoeker kiest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91</a:t>
            </a:r>
            <a:endParaRPr lang="nl-BE" dirty="0">
              <a:solidFill>
                <a:schemeClr val="accent2">
                  <a:lumMod val="75000"/>
                </a:schemeClr>
              </a:solidFill>
            </a:endParaRPr>
          </a:p>
        </p:txBody>
      </p:sp>
      <p:graphicFrame>
        <p:nvGraphicFramePr>
          <p:cNvPr id="18" name="Tabel 17"/>
          <p:cNvGraphicFramePr>
            <a:graphicFrameLocks noGrp="1"/>
          </p:cNvGraphicFramePr>
          <p:nvPr>
            <p:extLst>
              <p:ext uri="{D42A27DB-BD31-4B8C-83A1-F6EECF244321}">
                <p14:modId xmlns:p14="http://schemas.microsoft.com/office/powerpoint/2010/main" val="2329313668"/>
              </p:ext>
            </p:extLst>
          </p:nvPr>
        </p:nvGraphicFramePr>
        <p:xfrm>
          <a:off x="1463038" y="1607601"/>
          <a:ext cx="10578707" cy="731520"/>
        </p:xfrm>
        <a:graphic>
          <a:graphicData uri="http://schemas.openxmlformats.org/drawingml/2006/table">
            <a:tbl>
              <a:tblPr firstRow="1" firstCol="1" bandRow="1">
                <a:tableStyleId>{5C22544A-7EE6-4342-B048-85BDC9FD1C3A}</a:tableStyleId>
              </a:tblPr>
              <a:tblGrid>
                <a:gridCol w="602073">
                  <a:extLst>
                    <a:ext uri="{9D8B030D-6E8A-4147-A177-3AD203B41FA5}">
                      <a16:colId xmlns:a16="http://schemas.microsoft.com/office/drawing/2014/main" val="2855085912"/>
                    </a:ext>
                  </a:extLst>
                </a:gridCol>
                <a:gridCol w="9976634">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14</a:t>
                      </a:r>
                      <a:endParaRPr lang="nl-BE" sz="24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let naam = prompt('wat is de naam? kies uit jan, piet, </a:t>
                      </a:r>
                      <a:br>
                        <a:rPr lang="nl-BE" sz="2400" b="0" dirty="0" smtClean="0">
                          <a:solidFill>
                            <a:schemeClr val="accent6"/>
                          </a:solidFill>
                          <a:effectLst/>
                          <a:latin typeface="Code New Roman" panose="020B0609020204030204" pitchFamily="49" charset="0"/>
                          <a:cs typeface="Code New Roman" panose="020B0609020204030204" pitchFamily="49" charset="0"/>
                        </a:rPr>
                      </a:br>
                      <a:r>
                        <a:rPr lang="nl-BE" sz="2400" b="0" dirty="0" err="1" smtClean="0">
                          <a:solidFill>
                            <a:schemeClr val="accent6"/>
                          </a:solidFill>
                          <a:effectLst/>
                          <a:latin typeface="Code New Roman" panose="020B0609020204030204" pitchFamily="49" charset="0"/>
                          <a:cs typeface="Code New Roman" panose="020B0609020204030204" pitchFamily="49" charset="0"/>
                        </a:rPr>
                        <a:t>joris</a:t>
                      </a:r>
                      <a:r>
                        <a:rPr lang="nl-BE" sz="2400" b="0" baseline="0" dirty="0" smtClean="0">
                          <a:solidFill>
                            <a:schemeClr val="accent6"/>
                          </a:solidFill>
                          <a:effectLst/>
                          <a:latin typeface="Code New Roman" panose="020B0609020204030204" pitchFamily="49" charset="0"/>
                          <a:cs typeface="Code New Roman" panose="020B0609020204030204" pitchFamily="49" charset="0"/>
                        </a:rPr>
                        <a:t> </a:t>
                      </a:r>
                      <a:r>
                        <a:rPr lang="nl-BE" sz="2400" b="0" dirty="0" smtClean="0">
                          <a:solidFill>
                            <a:schemeClr val="accent6"/>
                          </a:solidFill>
                          <a:effectLst/>
                          <a:latin typeface="Code New Roman" panose="020B0609020204030204" pitchFamily="49" charset="0"/>
                          <a:cs typeface="Code New Roman" panose="020B0609020204030204" pitchFamily="49" charset="0"/>
                        </a:rPr>
                        <a:t>en </a:t>
                      </a:r>
                      <a:r>
                        <a:rPr lang="nl-BE" sz="2400" b="0" dirty="0" err="1" smtClean="0">
                          <a:solidFill>
                            <a:schemeClr val="accent6"/>
                          </a:solidFill>
                          <a:effectLst/>
                          <a:latin typeface="Code New Roman" panose="020B0609020204030204" pitchFamily="49" charset="0"/>
                          <a:cs typeface="Code New Roman" panose="020B0609020204030204" pitchFamily="49" charset="0"/>
                        </a:rPr>
                        <a:t>corneel</a:t>
                      </a:r>
                      <a:r>
                        <a:rPr lang="nl-BE" sz="2400" b="0" dirty="0" smtClean="0">
                          <a:solidFill>
                            <a:schemeClr val="accent6"/>
                          </a:solidFill>
                          <a:effectLst/>
                          <a:latin typeface="Code New Roman" panose="020B0609020204030204" pitchFamily="49" charset="0"/>
                          <a:cs typeface="Code New Roman" panose="020B0609020204030204" pitchFamily="49" charset="0"/>
                        </a:rPr>
                        <a:t>.','naam ingeven');</a:t>
                      </a:r>
                      <a:endParaRPr lang="it-IT" sz="2400" b="0" dirty="0" smtClean="0">
                        <a:solidFill>
                          <a:schemeClr val="accent6"/>
                        </a:solidFill>
                        <a:effectLst/>
                        <a:latin typeface="Code New Roman" panose="020B0609020204030204" pitchFamily="49"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pic>
        <p:nvPicPr>
          <p:cNvPr id="20" name="Afbeelding 19"/>
          <p:cNvPicPr/>
          <p:nvPr/>
        </p:nvPicPr>
        <p:blipFill rotWithShape="1">
          <a:blip r:embed="rId6">
            <a:extLst>
              <a:ext uri="{28A0092B-C50C-407E-A947-70E740481C1C}">
                <a14:useLocalDpi xmlns:a14="http://schemas.microsoft.com/office/drawing/2010/main" val="0"/>
              </a:ext>
            </a:extLst>
          </a:blip>
          <a:srcRect l="36871" t="42532" r="36811" b="35222"/>
          <a:stretch/>
        </p:blipFill>
        <p:spPr bwMode="auto">
          <a:xfrm>
            <a:off x="4671377" y="2658835"/>
            <a:ext cx="7370368" cy="3645871"/>
          </a:xfrm>
          <a:prstGeom prst="rect">
            <a:avLst/>
          </a:prstGeom>
          <a:ln>
            <a:noFill/>
          </a:ln>
          <a:extLst>
            <a:ext uri="{53640926-AAD7-44D8-BBD7-CCE9431645EC}">
              <a14:shadowObscured xmlns:a14="http://schemas.microsoft.com/office/drawing/2010/main"/>
            </a:ext>
          </a:extLst>
        </p:spPr>
      </p:pic>
      <p:cxnSp>
        <p:nvCxnSpPr>
          <p:cNvPr id="21" name="Rechte verbindingslijn met pijl 20"/>
          <p:cNvCxnSpPr/>
          <p:nvPr/>
        </p:nvCxnSpPr>
        <p:spPr>
          <a:xfrm flipH="1">
            <a:off x="8356561" y="2045551"/>
            <a:ext cx="377141" cy="1884247"/>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2" name="Rechte verbindingslijn met pijl 21"/>
          <p:cNvCxnSpPr/>
          <p:nvPr/>
        </p:nvCxnSpPr>
        <p:spPr>
          <a:xfrm flipH="1">
            <a:off x="6127845" y="2354606"/>
            <a:ext cx="236698" cy="212716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6052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75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 Jongleren met javascript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rId3" action="ppaction://hlinksldjump"/>
          </p:cNvPr>
          <p:cNvSpPr/>
          <p:nvPr/>
        </p:nvSpPr>
        <p:spPr>
          <a:xfrm>
            <a:off x="1463039" y="1467771"/>
            <a:ext cx="5175039" cy="117070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7.1 Wat is javascript?</a:t>
            </a:r>
            <a:endParaRPr lang="nl-BE" sz="2800" dirty="0"/>
          </a:p>
        </p:txBody>
      </p:sp>
      <p:sp>
        <p:nvSpPr>
          <p:cNvPr id="10" name="Rechthoek 9">
            <a:hlinkClick r:id="rId4" action="ppaction://hlinksldjump"/>
          </p:cNvPr>
          <p:cNvSpPr/>
          <p:nvPr/>
        </p:nvSpPr>
        <p:spPr>
          <a:xfrm>
            <a:off x="6794833" y="1467771"/>
            <a:ext cx="5246914" cy="1170701"/>
          </a:xfrm>
          <a:prstGeom prst="rect">
            <a:avLst/>
          </a:prstGeom>
          <a:solidFill>
            <a:schemeClr val="accent6"/>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nl-BE" sz="2800" dirty="0" smtClean="0"/>
              <a:t>7.2 </a:t>
            </a:r>
            <a:r>
              <a:rPr lang="nl-BE" sz="2800" dirty="0" err="1" smtClean="0"/>
              <a:t>Webtaal</a:t>
            </a:r>
            <a:r>
              <a:rPr lang="nl-BE" sz="2800" dirty="0" smtClean="0"/>
              <a:t> schrijven met javascript</a:t>
            </a:r>
            <a:endParaRPr lang="nl-BE" sz="2800" dirty="0"/>
          </a:p>
        </p:txBody>
      </p:sp>
      <p:sp>
        <p:nvSpPr>
          <p:cNvPr id="11" name="Rechthoek 10">
            <a:hlinkClick r:id="rId5" action="ppaction://hlinksldjump"/>
          </p:cNvPr>
          <p:cNvSpPr/>
          <p:nvPr/>
        </p:nvSpPr>
        <p:spPr>
          <a:xfrm>
            <a:off x="1463038" y="2818356"/>
            <a:ext cx="5175039" cy="1170701"/>
          </a:xfrm>
          <a:prstGeom prst="rect">
            <a:avLst/>
          </a:prstGeom>
          <a:solidFill>
            <a:schemeClr val="accent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l-BE" sz="2800" dirty="0" smtClean="0"/>
              <a:t>7.3 De bezoeker kiest</a:t>
            </a:r>
            <a:endParaRPr lang="nl-BE" sz="2800" dirty="0"/>
          </a:p>
        </p:txBody>
      </p:sp>
      <p:sp>
        <p:nvSpPr>
          <p:cNvPr id="12" name="Rechthoek 11">
            <a:hlinkClick r:id="rId6" action="ppaction://hlinksldjump"/>
          </p:cNvPr>
          <p:cNvSpPr/>
          <p:nvPr/>
        </p:nvSpPr>
        <p:spPr>
          <a:xfrm>
            <a:off x="6794832" y="2818356"/>
            <a:ext cx="5246914" cy="1170701"/>
          </a:xfrm>
          <a:prstGeom prst="rect">
            <a:avLst/>
          </a:prstGeom>
          <a:solidFill>
            <a:schemeClr val="accent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BE" sz="2800" dirty="0" smtClean="0"/>
              <a:t>7.4 Weg met die prompt</a:t>
            </a:r>
            <a:endParaRPr lang="nl-BE" sz="2800" dirty="0"/>
          </a:p>
        </p:txBody>
      </p:sp>
      <p:sp>
        <p:nvSpPr>
          <p:cNvPr id="13" name="Rechthoek 12">
            <a:hlinkClick r:id="rId7" action="ppaction://hlinksldjump"/>
          </p:cNvPr>
          <p:cNvSpPr/>
          <p:nvPr/>
        </p:nvSpPr>
        <p:spPr>
          <a:xfrm>
            <a:off x="1463038" y="4168941"/>
            <a:ext cx="5175039" cy="1170701"/>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7.5 Kiezen is (niet altijd) verliezen</a:t>
            </a:r>
            <a:endParaRPr lang="nl-BE" sz="2800" dirty="0"/>
          </a:p>
        </p:txBody>
      </p:sp>
      <p:sp>
        <p:nvSpPr>
          <p:cNvPr id="14" name="Rechthoek 13">
            <a:hlinkClick r:id="rId8" action="ppaction://hlinksldjump"/>
          </p:cNvPr>
          <p:cNvSpPr/>
          <p:nvPr/>
        </p:nvSpPr>
        <p:spPr>
          <a:xfrm>
            <a:off x="6794832" y="4168941"/>
            <a:ext cx="5246914" cy="1170701"/>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2800" dirty="0" smtClean="0"/>
              <a:t>7.6 Willekeur troef</a:t>
            </a:r>
            <a:endParaRPr lang="nl-BE" sz="2800" dirty="0"/>
          </a:p>
        </p:txBody>
      </p:sp>
      <p:sp>
        <p:nvSpPr>
          <p:cNvPr id="15" name="Rechthoek 14">
            <a:hlinkClick r:id="rId9" action="ppaction://hlinksldjump"/>
          </p:cNvPr>
          <p:cNvSpPr/>
          <p:nvPr/>
        </p:nvSpPr>
        <p:spPr>
          <a:xfrm>
            <a:off x="1463038" y="5519526"/>
            <a:ext cx="10578708" cy="1170701"/>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7.7 Oefeningen</a:t>
            </a:r>
            <a:endParaRPr lang="nl-BE" sz="2800" dirty="0"/>
          </a:p>
        </p:txBody>
      </p:sp>
    </p:spTree>
    <p:extLst>
      <p:ext uri="{BB962C8B-B14F-4D97-AF65-F5344CB8AC3E}">
        <p14:creationId xmlns:p14="http://schemas.microsoft.com/office/powerpoint/2010/main" val="20472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smtClean="0">
                <a:solidFill>
                  <a:schemeClr val="bg1"/>
                </a:solidFill>
              </a:rPr>
              <a:t>7.3	De bezoeker kiest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91</a:t>
            </a:r>
            <a:endParaRPr lang="nl-BE" dirty="0">
              <a:solidFill>
                <a:schemeClr val="accent2">
                  <a:lumMod val="75000"/>
                </a:schemeClr>
              </a:solidFill>
            </a:endParaRPr>
          </a:p>
        </p:txBody>
      </p:sp>
      <p:sp>
        <p:nvSpPr>
          <p:cNvPr id="15" name="Rechthoek 14"/>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vb07a </a:t>
            </a:r>
            <a:br>
              <a:rPr lang="nl-BE" dirty="0" smtClean="0">
                <a:solidFill>
                  <a:schemeClr val="accent2">
                    <a:lumMod val="75000"/>
                  </a:schemeClr>
                </a:solidFill>
              </a:rPr>
            </a:br>
            <a:r>
              <a:rPr lang="nl-BE" dirty="0" smtClean="0">
                <a:solidFill>
                  <a:schemeClr val="accent2">
                    <a:lumMod val="75000"/>
                  </a:schemeClr>
                </a:solidFill>
              </a:rPr>
              <a:t>stap2 </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99250"/>
            <a:ext cx="944688" cy="869170"/>
          </a:xfrm>
          <a:prstGeom prst="rect">
            <a:avLst/>
          </a:prstGeom>
        </p:spPr>
      </p:pic>
      <p:sp>
        <p:nvSpPr>
          <p:cNvPr id="17" name="Tekstvak 16"/>
          <p:cNvSpPr txBox="1"/>
          <p:nvPr/>
        </p:nvSpPr>
        <p:spPr>
          <a:xfrm>
            <a:off x="1513016" y="2852020"/>
            <a:ext cx="10478752" cy="2462213"/>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600" dirty="0" smtClean="0"/>
              <a:t>Wijzig </a:t>
            </a:r>
            <a:r>
              <a:rPr lang="nl-BE" sz="3600" dirty="0"/>
              <a:t>het initialiseren van de variabele naam zoals hierboven weergegeven.</a:t>
            </a:r>
          </a:p>
          <a:p>
            <a:pPr marL="514350" indent="-514350">
              <a:spcBef>
                <a:spcPts val="1200"/>
              </a:spcBef>
              <a:buClr>
                <a:schemeClr val="accent6"/>
              </a:buClr>
              <a:buFont typeface="Wingdings 3" panose="05040102010807070707" pitchFamily="18" charset="2"/>
              <a:buChar char=""/>
            </a:pPr>
            <a:r>
              <a:rPr lang="nl-BE" sz="3600" dirty="0" smtClean="0"/>
              <a:t>Probeer </a:t>
            </a:r>
            <a:r>
              <a:rPr lang="nl-BE" sz="3600" dirty="0"/>
              <a:t>de werking van het prompt uit in een browser</a:t>
            </a:r>
            <a:r>
              <a:rPr lang="nl-BE" sz="3600" dirty="0" smtClean="0"/>
              <a:t>.</a:t>
            </a:r>
            <a:endParaRPr lang="nl-BE" sz="3600" dirty="0"/>
          </a:p>
        </p:txBody>
      </p:sp>
      <p:graphicFrame>
        <p:nvGraphicFramePr>
          <p:cNvPr id="19" name="Tabel 18"/>
          <p:cNvGraphicFramePr>
            <a:graphicFrameLocks noGrp="1"/>
          </p:cNvGraphicFramePr>
          <p:nvPr>
            <p:extLst>
              <p:ext uri="{D42A27DB-BD31-4B8C-83A1-F6EECF244321}">
                <p14:modId xmlns:p14="http://schemas.microsoft.com/office/powerpoint/2010/main" val="4261857562"/>
              </p:ext>
            </p:extLst>
          </p:nvPr>
        </p:nvGraphicFramePr>
        <p:xfrm>
          <a:off x="1463038" y="1607601"/>
          <a:ext cx="10578707" cy="731520"/>
        </p:xfrm>
        <a:graphic>
          <a:graphicData uri="http://schemas.openxmlformats.org/drawingml/2006/table">
            <a:tbl>
              <a:tblPr firstRow="1" firstCol="1" bandRow="1">
                <a:tableStyleId>{5C22544A-7EE6-4342-B048-85BDC9FD1C3A}</a:tableStyleId>
              </a:tblPr>
              <a:tblGrid>
                <a:gridCol w="602073">
                  <a:extLst>
                    <a:ext uri="{9D8B030D-6E8A-4147-A177-3AD203B41FA5}">
                      <a16:colId xmlns:a16="http://schemas.microsoft.com/office/drawing/2014/main" val="2855085912"/>
                    </a:ext>
                  </a:extLst>
                </a:gridCol>
                <a:gridCol w="9976634">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14</a:t>
                      </a:r>
                      <a:endParaRPr lang="nl-BE" sz="24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let naam = prompt('wat is de naam? kies uit jan, piet, </a:t>
                      </a:r>
                      <a:br>
                        <a:rPr lang="nl-BE" sz="2400" b="0" dirty="0" smtClean="0">
                          <a:solidFill>
                            <a:schemeClr val="accent6"/>
                          </a:solidFill>
                          <a:effectLst/>
                          <a:latin typeface="Code New Roman" panose="020B0609020204030204" pitchFamily="49" charset="0"/>
                          <a:cs typeface="Code New Roman" panose="020B0609020204030204" pitchFamily="49" charset="0"/>
                        </a:rPr>
                      </a:br>
                      <a:r>
                        <a:rPr lang="nl-BE" sz="2400" b="0" dirty="0" err="1" smtClean="0">
                          <a:solidFill>
                            <a:schemeClr val="accent6"/>
                          </a:solidFill>
                          <a:effectLst/>
                          <a:latin typeface="Code New Roman" panose="020B0609020204030204" pitchFamily="49" charset="0"/>
                          <a:cs typeface="Code New Roman" panose="020B0609020204030204" pitchFamily="49" charset="0"/>
                        </a:rPr>
                        <a:t>joris</a:t>
                      </a:r>
                      <a:r>
                        <a:rPr lang="nl-BE" sz="2400" b="0" baseline="0" dirty="0" smtClean="0">
                          <a:solidFill>
                            <a:schemeClr val="accent6"/>
                          </a:solidFill>
                          <a:effectLst/>
                          <a:latin typeface="Code New Roman" panose="020B0609020204030204" pitchFamily="49" charset="0"/>
                          <a:cs typeface="Code New Roman" panose="020B0609020204030204" pitchFamily="49" charset="0"/>
                        </a:rPr>
                        <a:t> </a:t>
                      </a:r>
                      <a:r>
                        <a:rPr lang="nl-BE" sz="2400" b="0" dirty="0" smtClean="0">
                          <a:solidFill>
                            <a:schemeClr val="accent6"/>
                          </a:solidFill>
                          <a:effectLst/>
                          <a:latin typeface="Code New Roman" panose="020B0609020204030204" pitchFamily="49" charset="0"/>
                          <a:cs typeface="Code New Roman" panose="020B0609020204030204" pitchFamily="49" charset="0"/>
                        </a:rPr>
                        <a:t>en </a:t>
                      </a:r>
                      <a:r>
                        <a:rPr lang="nl-BE" sz="2400" b="0" dirty="0" err="1" smtClean="0">
                          <a:solidFill>
                            <a:schemeClr val="accent6"/>
                          </a:solidFill>
                          <a:effectLst/>
                          <a:latin typeface="Code New Roman" panose="020B0609020204030204" pitchFamily="49" charset="0"/>
                          <a:cs typeface="Code New Roman" panose="020B0609020204030204" pitchFamily="49" charset="0"/>
                        </a:rPr>
                        <a:t>corneel</a:t>
                      </a:r>
                      <a:r>
                        <a:rPr lang="nl-BE" sz="2400" b="0" dirty="0" smtClean="0">
                          <a:solidFill>
                            <a:schemeClr val="accent6"/>
                          </a:solidFill>
                          <a:effectLst/>
                          <a:latin typeface="Code New Roman" panose="020B0609020204030204" pitchFamily="49" charset="0"/>
                          <a:cs typeface="Code New Roman" panose="020B0609020204030204" pitchFamily="49" charset="0"/>
                        </a:rPr>
                        <a:t>.','naam ingeven');</a:t>
                      </a:r>
                      <a:endParaRPr lang="it-IT" sz="2400" b="0" dirty="0" smtClean="0">
                        <a:solidFill>
                          <a:schemeClr val="accent6"/>
                        </a:solidFill>
                        <a:effectLst/>
                        <a:latin typeface="Code New Roman" panose="020B0609020204030204" pitchFamily="49"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1927729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smtClean="0">
                <a:solidFill>
                  <a:schemeClr val="bg1"/>
                </a:solidFill>
              </a:rPr>
              <a:t>7.3	De bezoeker kiest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91</a:t>
            </a:r>
            <a:endParaRPr lang="nl-BE" dirty="0">
              <a:solidFill>
                <a:schemeClr val="accent2">
                  <a:lumMod val="75000"/>
                </a:schemeClr>
              </a:solidFill>
            </a:endParaRPr>
          </a:p>
        </p:txBody>
      </p:sp>
      <p:pic>
        <p:nvPicPr>
          <p:cNvPr id="18" name="Afbeelding 17"/>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307461" y="1461168"/>
            <a:ext cx="900000" cy="900000"/>
          </a:xfrm>
          <a:prstGeom prst="rect">
            <a:avLst/>
          </a:prstGeom>
        </p:spPr>
      </p:pic>
      <p:sp>
        <p:nvSpPr>
          <p:cNvPr id="20" name="Tekstvak 19"/>
          <p:cNvSpPr txBox="1"/>
          <p:nvPr/>
        </p:nvSpPr>
        <p:spPr>
          <a:xfrm>
            <a:off x="1567348" y="1649558"/>
            <a:ext cx="10474398" cy="5016758"/>
          </a:xfrm>
          <a:prstGeom prst="rect">
            <a:avLst/>
          </a:prstGeom>
          <a:noFill/>
        </p:spPr>
        <p:txBody>
          <a:bodyPr wrap="square" rtlCol="0">
            <a:spAutoFit/>
          </a:bodyPr>
          <a:lstStyle/>
          <a:p>
            <a:r>
              <a:rPr lang="nl-BE" sz="4000" dirty="0" smtClean="0"/>
              <a:t>Joris ≠ </a:t>
            </a:r>
            <a:r>
              <a:rPr lang="nl-BE" sz="4000" dirty="0" err="1" smtClean="0"/>
              <a:t>joris</a:t>
            </a:r>
            <a:r>
              <a:rPr lang="nl-BE" sz="4000" dirty="0" smtClean="0"/>
              <a:t> want javascript is hoofdlettergevoelig.</a:t>
            </a:r>
          </a:p>
          <a:p>
            <a:endParaRPr lang="nl-BE" sz="4000" dirty="0"/>
          </a:p>
          <a:p>
            <a:r>
              <a:rPr lang="nl-BE" sz="4000" dirty="0" smtClean="0"/>
              <a:t>Ander naam dan de 4 die voorzien zijn: lege pagina</a:t>
            </a:r>
          </a:p>
          <a:p>
            <a:endParaRPr lang="nl-BE" sz="4000" dirty="0"/>
          </a:p>
          <a:p>
            <a:endParaRPr lang="nl-BE" sz="4000" dirty="0" smtClean="0"/>
          </a:p>
          <a:p>
            <a:r>
              <a:rPr lang="nl-BE" sz="4000" dirty="0" smtClean="0"/>
              <a:t>Foutopvang (error handling) </a:t>
            </a:r>
            <a:r>
              <a:rPr lang="nl-BE" sz="4000" dirty="0" smtClean="0">
                <a:sym typeface="Wingdings" panose="05000000000000000000" pitchFamily="2" charset="2"/>
              </a:rPr>
              <a:t> zie later</a:t>
            </a:r>
            <a:endParaRPr lang="nl-BE" sz="4000" dirty="0"/>
          </a:p>
        </p:txBody>
      </p:sp>
      <p:cxnSp>
        <p:nvCxnSpPr>
          <p:cNvPr id="21" name="Rechte verbindingslijn met pijl 20"/>
          <p:cNvCxnSpPr/>
          <p:nvPr/>
        </p:nvCxnSpPr>
        <p:spPr>
          <a:xfrm>
            <a:off x="6209731" y="4297677"/>
            <a:ext cx="0" cy="161180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14026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7.4	Weg met die prompt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92</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pic>
        <p:nvPicPr>
          <p:cNvPr id="17" name="Afbeelding 16"/>
          <p:cNvPicPr/>
          <p:nvPr/>
        </p:nvPicPr>
        <p:blipFill rotWithShape="1">
          <a:blip r:embed="rId6">
            <a:extLst>
              <a:ext uri="{28A0092B-C50C-407E-A947-70E740481C1C}">
                <a14:useLocalDpi xmlns:a14="http://schemas.microsoft.com/office/drawing/2010/main" val="0"/>
              </a:ext>
            </a:extLst>
          </a:blip>
          <a:srcRect l="36871" t="42532" r="36811" b="35222"/>
          <a:stretch/>
        </p:blipFill>
        <p:spPr bwMode="auto">
          <a:xfrm>
            <a:off x="1463038" y="1454606"/>
            <a:ext cx="6261594" cy="3091462"/>
          </a:xfrm>
          <a:prstGeom prst="rect">
            <a:avLst/>
          </a:prstGeom>
          <a:ln>
            <a:noFill/>
          </a:ln>
          <a:extLst>
            <a:ext uri="{53640926-AAD7-44D8-BBD7-CCE9431645EC}">
              <a14:shadowObscured xmlns:a14="http://schemas.microsoft.com/office/drawing/2010/main"/>
            </a:ext>
          </a:extLst>
        </p:spPr>
      </p:pic>
      <p:sp>
        <p:nvSpPr>
          <p:cNvPr id="23" name="Tekstvak 22"/>
          <p:cNvSpPr txBox="1"/>
          <p:nvPr/>
        </p:nvSpPr>
        <p:spPr>
          <a:xfrm>
            <a:off x="7881385" y="1390573"/>
            <a:ext cx="4160359" cy="5016758"/>
          </a:xfrm>
          <a:prstGeom prst="rect">
            <a:avLst/>
          </a:prstGeom>
          <a:noFill/>
        </p:spPr>
        <p:txBody>
          <a:bodyPr wrap="square" rtlCol="0">
            <a:spAutoFit/>
          </a:bodyPr>
          <a:lstStyle/>
          <a:p>
            <a:r>
              <a:rPr lang="nl-BE" sz="4000" dirty="0" smtClean="0"/>
              <a:t>Invoerprompt is weinig elegant</a:t>
            </a:r>
          </a:p>
          <a:p>
            <a:endParaRPr lang="nl-BE" sz="4000" dirty="0"/>
          </a:p>
          <a:p>
            <a:r>
              <a:rPr lang="nl-BE" sz="4000" dirty="0" smtClean="0"/>
              <a:t>Enkel gebruikt om tijdens ontwikkeling snel invoer uit te testen.</a:t>
            </a:r>
            <a:endParaRPr lang="nl-BE" sz="4000" dirty="0"/>
          </a:p>
        </p:txBody>
      </p:sp>
    </p:spTree>
    <p:extLst>
      <p:ext uri="{BB962C8B-B14F-4D97-AF65-F5344CB8AC3E}">
        <p14:creationId xmlns:p14="http://schemas.microsoft.com/office/powerpoint/2010/main" val="163319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7.4	Weg met die prompt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92</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5" name="Tekstvak 14"/>
          <p:cNvSpPr txBox="1"/>
          <p:nvPr/>
        </p:nvSpPr>
        <p:spPr>
          <a:xfrm>
            <a:off x="1567348" y="1649558"/>
            <a:ext cx="10474398" cy="707886"/>
          </a:xfrm>
          <a:prstGeom prst="rect">
            <a:avLst/>
          </a:prstGeom>
          <a:noFill/>
        </p:spPr>
        <p:txBody>
          <a:bodyPr wrap="square" rtlCol="0">
            <a:spAutoFit/>
          </a:bodyPr>
          <a:lstStyle/>
          <a:p>
            <a:r>
              <a:rPr lang="nl-BE" sz="4000" dirty="0" smtClean="0"/>
              <a:t>In </a:t>
            </a:r>
            <a:r>
              <a:rPr lang="nl-BE" sz="4000" dirty="0" smtClean="0">
                <a:solidFill>
                  <a:schemeClr val="accent6"/>
                </a:solidFill>
                <a:latin typeface="Code New Roman" panose="020B0609020204030204" pitchFamily="49" charset="0"/>
                <a:cs typeface="Code New Roman" panose="020B0609020204030204" pitchFamily="49" charset="0"/>
              </a:rPr>
              <a:t>vb07b</a:t>
            </a:r>
            <a:r>
              <a:rPr lang="nl-BE" sz="4000" dirty="0" smtClean="0"/>
              <a:t>: som ingeven. 2 mogelijkheden:</a:t>
            </a:r>
          </a:p>
        </p:txBody>
      </p:sp>
      <p:pic>
        <p:nvPicPr>
          <p:cNvPr id="16" name="Afbeelding 15"/>
          <p:cNvPicPr/>
          <p:nvPr/>
        </p:nvPicPr>
        <p:blipFill rotWithShape="1">
          <a:blip r:embed="rId6">
            <a:extLst>
              <a:ext uri="{28A0092B-C50C-407E-A947-70E740481C1C}">
                <a14:useLocalDpi xmlns:a14="http://schemas.microsoft.com/office/drawing/2010/main" val="0"/>
              </a:ext>
            </a:extLst>
          </a:blip>
          <a:srcRect l="31017" t="10858" r="31065" b="73130"/>
          <a:stretch/>
        </p:blipFill>
        <p:spPr bwMode="auto">
          <a:xfrm>
            <a:off x="4880384" y="2667898"/>
            <a:ext cx="7161362" cy="1915829"/>
          </a:xfrm>
          <a:prstGeom prst="rect">
            <a:avLst/>
          </a:prstGeom>
          <a:ln>
            <a:solidFill>
              <a:schemeClr val="accent1"/>
            </a:solidFill>
          </a:ln>
          <a:extLst>
            <a:ext uri="{53640926-AAD7-44D8-BBD7-CCE9431645EC}">
              <a14:shadowObscured xmlns:a14="http://schemas.microsoft.com/office/drawing/2010/main"/>
            </a:ext>
          </a:extLst>
        </p:spPr>
      </p:pic>
      <p:pic>
        <p:nvPicPr>
          <p:cNvPr id="18" name="Afbeelding 17"/>
          <p:cNvPicPr/>
          <p:nvPr/>
        </p:nvPicPr>
        <p:blipFill rotWithShape="1">
          <a:blip r:embed="rId7">
            <a:extLst>
              <a:ext uri="{28A0092B-C50C-407E-A947-70E740481C1C}">
                <a14:useLocalDpi xmlns:a14="http://schemas.microsoft.com/office/drawing/2010/main" val="0"/>
              </a:ext>
            </a:extLst>
          </a:blip>
          <a:srcRect l="31018" t="10896" r="31113" b="72387"/>
          <a:stretch/>
        </p:blipFill>
        <p:spPr bwMode="auto">
          <a:xfrm>
            <a:off x="1463039" y="4119210"/>
            <a:ext cx="7161362" cy="1915829"/>
          </a:xfrm>
          <a:prstGeom prst="rect">
            <a:avLst/>
          </a:prstGeom>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4788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7.4	Weg met die prompt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92</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95884"/>
            <a:ext cx="952489" cy="933857"/>
          </a:xfrm>
          <a:prstGeom prst="rect">
            <a:avLst/>
          </a:prstGeom>
        </p:spPr>
      </p:pic>
      <p:sp>
        <p:nvSpPr>
          <p:cNvPr id="21" name="Rechthoek 20"/>
          <p:cNvSpPr/>
          <p:nvPr/>
        </p:nvSpPr>
        <p:spPr>
          <a:xfrm>
            <a:off x="1463039" y="1514004"/>
            <a:ext cx="2808711" cy="16249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&lt;form&gt;</a:t>
            </a:r>
          </a:p>
          <a:p>
            <a:pPr algn="ctr"/>
            <a:r>
              <a:rPr lang="nl-BE" sz="2800" dirty="0" smtClean="0">
                <a:latin typeface="Code New Roman" panose="020B0609020204030204" pitchFamily="49" charset="0"/>
                <a:cs typeface="Code New Roman" panose="020B0609020204030204" pitchFamily="49" charset="0"/>
              </a:rPr>
              <a:t>…</a:t>
            </a:r>
          </a:p>
          <a:p>
            <a:pPr algn="ctr"/>
            <a:r>
              <a:rPr lang="nl-BE" sz="2800" dirty="0" smtClean="0">
                <a:latin typeface="Code New Roman" panose="020B0609020204030204" pitchFamily="49" charset="0"/>
                <a:cs typeface="Code New Roman" panose="020B0609020204030204" pitchFamily="49" charset="0"/>
              </a:rPr>
              <a:t>&lt;/form&gt;</a:t>
            </a:r>
            <a:endParaRPr lang="nl-BE" sz="2800" dirty="0">
              <a:latin typeface="Code New Roman" panose="020B0609020204030204" pitchFamily="49" charset="0"/>
              <a:cs typeface="Code New Roman" panose="020B0609020204030204" pitchFamily="49" charset="0"/>
            </a:endParaRPr>
          </a:p>
        </p:txBody>
      </p:sp>
      <p:sp>
        <p:nvSpPr>
          <p:cNvPr id="22" name="Rechthoek 21"/>
          <p:cNvSpPr/>
          <p:nvPr/>
        </p:nvSpPr>
        <p:spPr>
          <a:xfrm>
            <a:off x="4428503" y="1514004"/>
            <a:ext cx="7613243" cy="162498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3" name="Rechthoek 22"/>
          <p:cNvSpPr/>
          <p:nvPr/>
        </p:nvSpPr>
        <p:spPr>
          <a:xfrm>
            <a:off x="1463039" y="3306719"/>
            <a:ext cx="2808711" cy="16249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&lt;label&gt;</a:t>
            </a:r>
            <a:endParaRPr lang="nl-BE" sz="2800" dirty="0">
              <a:latin typeface="Code New Roman" panose="020B0609020204030204" pitchFamily="49" charset="0"/>
              <a:cs typeface="Code New Roman" panose="020B0609020204030204" pitchFamily="49" charset="0"/>
            </a:endParaRPr>
          </a:p>
        </p:txBody>
      </p:sp>
      <p:sp>
        <p:nvSpPr>
          <p:cNvPr id="24" name="Rechthoek 23"/>
          <p:cNvSpPr/>
          <p:nvPr/>
        </p:nvSpPr>
        <p:spPr>
          <a:xfrm>
            <a:off x="4428503" y="3306719"/>
            <a:ext cx="7613243" cy="162498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5" name="Rechthoek 24"/>
          <p:cNvSpPr/>
          <p:nvPr/>
        </p:nvSpPr>
        <p:spPr>
          <a:xfrm>
            <a:off x="1463039" y="5084911"/>
            <a:ext cx="2808711" cy="16249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&lt;input&gt;</a:t>
            </a:r>
            <a:endParaRPr lang="nl-BE" sz="2800" dirty="0">
              <a:latin typeface="Code New Roman" panose="020B0609020204030204" pitchFamily="49" charset="0"/>
              <a:cs typeface="Code New Roman" panose="020B0609020204030204" pitchFamily="49" charset="0"/>
            </a:endParaRPr>
          </a:p>
        </p:txBody>
      </p:sp>
      <p:sp>
        <p:nvSpPr>
          <p:cNvPr id="26" name="Rechthoek 25"/>
          <p:cNvSpPr/>
          <p:nvPr/>
        </p:nvSpPr>
        <p:spPr>
          <a:xfrm>
            <a:off x="4428503" y="5084911"/>
            <a:ext cx="7613243" cy="162498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Tree>
    <p:extLst>
      <p:ext uri="{BB962C8B-B14F-4D97-AF65-F5344CB8AC3E}">
        <p14:creationId xmlns:p14="http://schemas.microsoft.com/office/powerpoint/2010/main" val="53738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7.4	Weg met die prompt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92</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7" name="Tabel 16"/>
          <p:cNvGraphicFramePr>
            <a:graphicFrameLocks noGrp="1"/>
          </p:cNvGraphicFramePr>
          <p:nvPr>
            <p:extLst>
              <p:ext uri="{D42A27DB-BD31-4B8C-83A1-F6EECF244321}">
                <p14:modId xmlns:p14="http://schemas.microsoft.com/office/powerpoint/2010/main" val="1586150858"/>
              </p:ext>
            </p:extLst>
          </p:nvPr>
        </p:nvGraphicFramePr>
        <p:xfrm>
          <a:off x="1548544" y="3794808"/>
          <a:ext cx="10493202" cy="350520"/>
        </p:xfrm>
        <a:graphic>
          <a:graphicData uri="http://schemas.openxmlformats.org/drawingml/2006/table">
            <a:tbl>
              <a:tblPr firstRow="1" firstCol="1" bandRow="1">
                <a:tableStyleId>{5C22544A-7EE6-4342-B048-85BDC9FD1C3A}</a:tableStyleId>
              </a:tblPr>
              <a:tblGrid>
                <a:gridCol w="526587">
                  <a:extLst>
                    <a:ext uri="{9D8B030D-6E8A-4147-A177-3AD203B41FA5}">
                      <a16:colId xmlns:a16="http://schemas.microsoft.com/office/drawing/2014/main" val="2855085912"/>
                    </a:ext>
                  </a:extLst>
                </a:gridCol>
                <a:gridCol w="9966615">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300" b="0" dirty="0" smtClean="0">
                          <a:effectLst/>
                        </a:rPr>
                        <a:t>27</a:t>
                      </a:r>
                      <a:endParaRPr lang="nl-BE" sz="23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2300" b="0" dirty="0" smtClean="0">
                          <a:solidFill>
                            <a:schemeClr val="accent6"/>
                          </a:solidFill>
                          <a:effectLst/>
                          <a:latin typeface="Code New Roman" panose="020B0609020204030204" pitchFamily="49" charset="0"/>
                          <a:cs typeface="Code New Roman" panose="020B0609020204030204" pitchFamily="49" charset="0"/>
                        </a:rPr>
                        <a:t>&lt;input type="text" id="som" value=""&gt;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20" name="Tekstvak 19"/>
          <p:cNvSpPr txBox="1"/>
          <p:nvPr/>
        </p:nvSpPr>
        <p:spPr>
          <a:xfrm>
            <a:off x="1421010" y="1833461"/>
            <a:ext cx="4415245" cy="707886"/>
          </a:xfrm>
          <a:prstGeom prst="rect">
            <a:avLst/>
          </a:prstGeom>
          <a:noFill/>
        </p:spPr>
        <p:txBody>
          <a:bodyPr wrap="square" rtlCol="0">
            <a:spAutoFit/>
          </a:bodyPr>
          <a:lstStyle/>
          <a:p>
            <a:r>
              <a:rPr lang="nl-BE" sz="4000" dirty="0" smtClean="0"/>
              <a:t>soort invoerveld</a:t>
            </a:r>
            <a:endParaRPr lang="nl-BE" sz="4000" dirty="0"/>
          </a:p>
        </p:txBody>
      </p:sp>
      <p:sp>
        <p:nvSpPr>
          <p:cNvPr id="21" name="Tekstvak 20"/>
          <p:cNvSpPr txBox="1"/>
          <p:nvPr/>
        </p:nvSpPr>
        <p:spPr>
          <a:xfrm>
            <a:off x="1460960" y="5589389"/>
            <a:ext cx="6670723" cy="707886"/>
          </a:xfrm>
          <a:prstGeom prst="rect">
            <a:avLst/>
          </a:prstGeom>
          <a:noFill/>
        </p:spPr>
        <p:txBody>
          <a:bodyPr wrap="square" rtlCol="0">
            <a:spAutoFit/>
          </a:bodyPr>
          <a:lstStyle/>
          <a:p>
            <a:r>
              <a:rPr lang="nl-BE" sz="4000" dirty="0" smtClean="0"/>
              <a:t>naam van het formulierveld</a:t>
            </a:r>
            <a:endParaRPr lang="nl-BE" sz="4000" dirty="0"/>
          </a:p>
        </p:txBody>
      </p:sp>
      <p:cxnSp>
        <p:nvCxnSpPr>
          <p:cNvPr id="23" name="Rechte verbindingslijn met pijl 22"/>
          <p:cNvCxnSpPr/>
          <p:nvPr/>
        </p:nvCxnSpPr>
        <p:spPr>
          <a:xfrm flipV="1">
            <a:off x="4015474" y="2500327"/>
            <a:ext cx="0" cy="1290027"/>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4" name="Rechte verbindingslijn met pijl 23"/>
          <p:cNvCxnSpPr/>
          <p:nvPr/>
        </p:nvCxnSpPr>
        <p:spPr>
          <a:xfrm flipV="1">
            <a:off x="7088497" y="2571796"/>
            <a:ext cx="8339" cy="1227349"/>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5" name="Rechte verbindingslijn met pijl 24"/>
          <p:cNvCxnSpPr/>
          <p:nvPr/>
        </p:nvCxnSpPr>
        <p:spPr>
          <a:xfrm>
            <a:off x="5754075" y="4138069"/>
            <a:ext cx="455" cy="126072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9" name="Tekstvak 28"/>
          <p:cNvSpPr txBox="1"/>
          <p:nvPr/>
        </p:nvSpPr>
        <p:spPr>
          <a:xfrm>
            <a:off x="6223096" y="1833461"/>
            <a:ext cx="4415245" cy="707886"/>
          </a:xfrm>
          <a:prstGeom prst="rect">
            <a:avLst/>
          </a:prstGeom>
          <a:noFill/>
        </p:spPr>
        <p:txBody>
          <a:bodyPr wrap="square" rtlCol="0">
            <a:spAutoFit/>
          </a:bodyPr>
          <a:lstStyle/>
          <a:p>
            <a:r>
              <a:rPr lang="nl-BE" sz="4000" dirty="0" smtClean="0"/>
              <a:t>aanvangswaarde</a:t>
            </a:r>
            <a:endParaRPr lang="nl-BE" sz="4000" dirty="0"/>
          </a:p>
        </p:txBody>
      </p:sp>
      <p:sp>
        <p:nvSpPr>
          <p:cNvPr id="26" name="Rechthoek 25"/>
          <p:cNvSpPr/>
          <p:nvPr/>
        </p:nvSpPr>
        <p:spPr>
          <a:xfrm rot="21096457">
            <a:off x="7910021" y="4140146"/>
            <a:ext cx="3598489" cy="64899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geen sluittag!</a:t>
            </a:r>
            <a:endParaRPr lang="nl-BE" sz="2800" dirty="0">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3389242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7.4	Weg met die prompt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92</a:t>
            </a:r>
            <a:endParaRPr lang="nl-BE" dirty="0">
              <a:solidFill>
                <a:schemeClr val="accent2">
                  <a:lumMod val="75000"/>
                </a:schemeClr>
              </a:solidFill>
            </a:endParaRPr>
          </a:p>
        </p:txBody>
      </p:sp>
      <p:graphicFrame>
        <p:nvGraphicFramePr>
          <p:cNvPr id="17" name="Tabel 16"/>
          <p:cNvGraphicFramePr>
            <a:graphicFrameLocks noGrp="1"/>
          </p:cNvGraphicFramePr>
          <p:nvPr>
            <p:extLst>
              <p:ext uri="{D42A27DB-BD31-4B8C-83A1-F6EECF244321}">
                <p14:modId xmlns:p14="http://schemas.microsoft.com/office/powerpoint/2010/main" val="2883643046"/>
              </p:ext>
            </p:extLst>
          </p:nvPr>
        </p:nvGraphicFramePr>
        <p:xfrm>
          <a:off x="1634050" y="4678677"/>
          <a:ext cx="10407696" cy="350520"/>
        </p:xfrm>
        <a:graphic>
          <a:graphicData uri="http://schemas.openxmlformats.org/drawingml/2006/table">
            <a:tbl>
              <a:tblPr firstRow="1" firstCol="1" bandRow="1">
                <a:tableStyleId>{5C22544A-7EE6-4342-B048-85BDC9FD1C3A}</a:tableStyleId>
              </a:tblPr>
              <a:tblGrid>
                <a:gridCol w="522296">
                  <a:extLst>
                    <a:ext uri="{9D8B030D-6E8A-4147-A177-3AD203B41FA5}">
                      <a16:colId xmlns:a16="http://schemas.microsoft.com/office/drawing/2014/main" val="2855085912"/>
                    </a:ext>
                  </a:extLst>
                </a:gridCol>
                <a:gridCol w="9885400">
                  <a:extLst>
                    <a:ext uri="{9D8B030D-6E8A-4147-A177-3AD203B41FA5}">
                      <a16:colId xmlns:a16="http://schemas.microsoft.com/office/drawing/2014/main" val="2105840097"/>
                    </a:ext>
                  </a:extLst>
                </a:gridCol>
              </a:tblGrid>
              <a:tr h="0">
                <a:tc>
                  <a:txBody>
                    <a:bodyPr/>
                    <a:lstStyle/>
                    <a:p>
                      <a:pPr algn="r">
                        <a:lnSpc>
                          <a:spcPct val="100000"/>
                        </a:lnSpc>
                        <a:spcAft>
                          <a:spcPts val="0"/>
                        </a:spcAft>
                      </a:pPr>
                      <a:endParaRPr lang="nl-BE" sz="23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2300" b="0" dirty="0" smtClean="0">
                          <a:solidFill>
                            <a:schemeClr val="accent6"/>
                          </a:solidFill>
                          <a:effectLst/>
                          <a:latin typeface="Code New Roman" panose="020B0609020204030204" pitchFamily="49" charset="0"/>
                          <a:cs typeface="Code New Roman" panose="020B0609020204030204" pitchFamily="49" charset="0"/>
                        </a:rPr>
                        <a:t>&lt;input type=”tekst” </a:t>
                      </a:r>
                      <a:r>
                        <a:rPr lang="nl-BE" sz="2300" b="0" dirty="0" err="1" smtClean="0">
                          <a:solidFill>
                            <a:schemeClr val="accent6"/>
                          </a:solidFill>
                          <a:effectLst/>
                          <a:latin typeface="Code New Roman" panose="020B0609020204030204" pitchFamily="49" charset="0"/>
                          <a:cs typeface="Code New Roman" panose="020B0609020204030204" pitchFamily="49" charset="0"/>
                        </a:rPr>
                        <a:t>id</a:t>
                      </a:r>
                      <a:r>
                        <a:rPr lang="nl-BE" sz="2300" b="0" dirty="0" smtClean="0">
                          <a:solidFill>
                            <a:schemeClr val="accent6"/>
                          </a:solidFill>
                          <a:effectLst/>
                          <a:latin typeface="Code New Roman" panose="020B0609020204030204" pitchFamily="49" charset="0"/>
                          <a:cs typeface="Code New Roman" panose="020B0609020204030204" pitchFamily="49" charset="0"/>
                        </a:rPr>
                        <a:t>=”naam” </a:t>
                      </a:r>
                      <a:r>
                        <a:rPr lang="nl-BE" sz="2300" b="0" dirty="0" err="1" smtClean="0">
                          <a:solidFill>
                            <a:schemeClr val="accent6"/>
                          </a:solidFill>
                          <a:effectLst/>
                          <a:latin typeface="Code New Roman" panose="020B0609020204030204" pitchFamily="49" charset="0"/>
                          <a:cs typeface="Code New Roman" panose="020B0609020204030204" pitchFamily="49" charset="0"/>
                        </a:rPr>
                        <a:t>placeholder</a:t>
                      </a:r>
                      <a:r>
                        <a:rPr lang="nl-BE" sz="2300" b="0" dirty="0" smtClean="0">
                          <a:solidFill>
                            <a:schemeClr val="accent6"/>
                          </a:solidFill>
                          <a:effectLst/>
                          <a:latin typeface="Code New Roman" panose="020B0609020204030204" pitchFamily="49" charset="0"/>
                          <a:cs typeface="Code New Roman" panose="020B0609020204030204" pitchFamily="49" charset="0"/>
                        </a:rPr>
                        <a:t>=”Geef je naam in”&gt;</a:t>
                      </a:r>
                      <a:endParaRPr lang="it-IT" sz="2300" b="0" dirty="0" smtClean="0">
                        <a:solidFill>
                          <a:schemeClr val="accent6"/>
                        </a:solidFill>
                        <a:effectLst/>
                        <a:latin typeface="Code New Roman" panose="020B0609020204030204" pitchFamily="49"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cxnSp>
        <p:nvCxnSpPr>
          <p:cNvPr id="24" name="Rechte verbindingslijn met pijl 23"/>
          <p:cNvCxnSpPr/>
          <p:nvPr/>
        </p:nvCxnSpPr>
        <p:spPr>
          <a:xfrm flipV="1">
            <a:off x="8879973" y="3451328"/>
            <a:ext cx="8339" cy="1227349"/>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9" name="Tekstvak 28"/>
          <p:cNvSpPr txBox="1"/>
          <p:nvPr/>
        </p:nvSpPr>
        <p:spPr>
          <a:xfrm>
            <a:off x="5554640" y="1833461"/>
            <a:ext cx="5083702" cy="707886"/>
          </a:xfrm>
          <a:prstGeom prst="rect">
            <a:avLst/>
          </a:prstGeom>
          <a:noFill/>
        </p:spPr>
        <p:txBody>
          <a:bodyPr wrap="square" rtlCol="0">
            <a:spAutoFit/>
          </a:bodyPr>
          <a:lstStyle/>
          <a:p>
            <a:r>
              <a:rPr lang="nl-BE" sz="4000" dirty="0" smtClean="0"/>
              <a:t>Voorbeeld van </a:t>
            </a:r>
            <a:r>
              <a:rPr lang="nl-BE" sz="4000" dirty="0" err="1" smtClean="0"/>
              <a:t>ingave</a:t>
            </a:r>
            <a:endParaRPr lang="nl-BE" sz="4000" dirty="0"/>
          </a:p>
        </p:txBody>
      </p:sp>
      <p:sp>
        <p:nvSpPr>
          <p:cNvPr id="26" name="Tekstvak 25"/>
          <p:cNvSpPr txBox="1"/>
          <p:nvPr/>
        </p:nvSpPr>
        <p:spPr>
          <a:xfrm>
            <a:off x="5554640" y="2483711"/>
            <a:ext cx="5527342" cy="707886"/>
          </a:xfrm>
          <a:prstGeom prst="rect">
            <a:avLst/>
          </a:prstGeom>
          <a:noFill/>
        </p:spPr>
        <p:txBody>
          <a:bodyPr wrap="square" rtlCol="0">
            <a:spAutoFit/>
          </a:bodyPr>
          <a:lstStyle/>
          <a:p>
            <a:r>
              <a:rPr lang="nl-BE" sz="4000" dirty="0" smtClean="0"/>
              <a:t>Hint voor de bezoeker</a:t>
            </a:r>
            <a:endParaRPr lang="nl-BE" sz="4000" dirty="0"/>
          </a:p>
        </p:txBody>
      </p:sp>
      <p:pic>
        <p:nvPicPr>
          <p:cNvPr id="3" name="Afbeelding 2"/>
          <p:cNvPicPr>
            <a:picLocks noChangeAspect="1"/>
          </p:cNvPicPr>
          <p:nvPr/>
        </p:nvPicPr>
        <p:blipFill rotWithShape="1">
          <a:blip r:embed="rId4"/>
          <a:srcRect l="36399" t="27565" r="35700" b="39785"/>
          <a:stretch/>
        </p:blipFill>
        <p:spPr>
          <a:xfrm rot="21370861">
            <a:off x="1560119" y="3777844"/>
            <a:ext cx="4667536" cy="3070746"/>
          </a:xfrm>
          <a:prstGeom prst="rect">
            <a:avLst/>
          </a:prstGeom>
          <a:ln>
            <a:solidFill>
              <a:schemeClr val="tx1"/>
            </a:solidFill>
          </a:ln>
        </p:spPr>
      </p:pic>
      <p:pic>
        <p:nvPicPr>
          <p:cNvPr id="27" name="Afbeelding 26"/>
          <p:cNvPicPr/>
          <p:nvPr/>
        </p:nvPicPr>
        <p:blipFill>
          <a:blip r:embed="rId5" cstate="print">
            <a:duotone>
              <a:prstClr val="black"/>
              <a:schemeClr val="accent4">
                <a:tint val="45000"/>
                <a:satMod val="400000"/>
              </a:schemeClr>
            </a:duotone>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tretch>
            <a:fillRect/>
          </a:stretch>
        </p:blipFill>
        <p:spPr>
          <a:xfrm>
            <a:off x="281519" y="1564553"/>
            <a:ext cx="900000" cy="900000"/>
          </a:xfrm>
          <a:prstGeom prst="rect">
            <a:avLst/>
          </a:prstGeom>
        </p:spPr>
      </p:pic>
    </p:spTree>
    <p:extLst>
      <p:ext uri="{BB962C8B-B14F-4D97-AF65-F5344CB8AC3E}">
        <p14:creationId xmlns:p14="http://schemas.microsoft.com/office/powerpoint/2010/main" val="264252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7.5	Kiezen is (niet altijd) verliezen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93</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7" name="Tabel 16"/>
          <p:cNvGraphicFramePr>
            <a:graphicFrameLocks noGrp="1"/>
          </p:cNvGraphicFramePr>
          <p:nvPr>
            <p:extLst>
              <p:ext uri="{D42A27DB-BD31-4B8C-83A1-F6EECF244321}">
                <p14:modId xmlns:p14="http://schemas.microsoft.com/office/powerpoint/2010/main" val="117177594"/>
              </p:ext>
            </p:extLst>
          </p:nvPr>
        </p:nvGraphicFramePr>
        <p:xfrm>
          <a:off x="1548544" y="1533236"/>
          <a:ext cx="10493202" cy="4858328"/>
        </p:xfrm>
        <a:graphic>
          <a:graphicData uri="http://schemas.openxmlformats.org/drawingml/2006/table">
            <a:tbl>
              <a:tblPr firstRow="1" firstCol="1" bandRow="1">
                <a:tableStyleId>{5C22544A-7EE6-4342-B048-85BDC9FD1C3A}</a:tableStyleId>
              </a:tblPr>
              <a:tblGrid>
                <a:gridCol w="526587">
                  <a:extLst>
                    <a:ext uri="{9D8B030D-6E8A-4147-A177-3AD203B41FA5}">
                      <a16:colId xmlns:a16="http://schemas.microsoft.com/office/drawing/2014/main" val="2855085912"/>
                    </a:ext>
                  </a:extLst>
                </a:gridCol>
                <a:gridCol w="9966615">
                  <a:extLst>
                    <a:ext uri="{9D8B030D-6E8A-4147-A177-3AD203B41FA5}">
                      <a16:colId xmlns:a16="http://schemas.microsoft.com/office/drawing/2014/main" val="2105840097"/>
                    </a:ext>
                  </a:extLst>
                </a:gridCol>
              </a:tblGrid>
              <a:tr h="4858328">
                <a:tc>
                  <a:txBody>
                    <a:bodyPr/>
                    <a:lstStyle/>
                    <a:p>
                      <a:pPr algn="r">
                        <a:lnSpc>
                          <a:spcPct val="100000"/>
                        </a:lnSpc>
                        <a:spcAft>
                          <a:spcPts val="0"/>
                        </a:spcAft>
                      </a:pPr>
                      <a:r>
                        <a:rPr lang="nl-BE" sz="1800" b="0" dirty="0" smtClean="0">
                          <a:effectLst/>
                          <a:latin typeface="+mn-lt"/>
                          <a:cs typeface="Code New Roman" panose="020B0609020204030204" pitchFamily="49" charset="0"/>
                        </a:rPr>
                        <a:t>24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29</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30</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31</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32</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33</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39</a:t>
                      </a:r>
                      <a:endParaRPr lang="nl-BE" sz="1800" b="0" dirty="0">
                        <a:effectLst/>
                        <a:latin typeface="+mn-lt"/>
                        <a:ea typeface="Times New Roman" panose="02020603050405020304" pitchFamily="18"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50000"/>
                            </a:schemeClr>
                          </a:solidFill>
                          <a:effectLst/>
                          <a:latin typeface="Code New Roman" panose="020B0609020204030204" pitchFamily="49" charset="0"/>
                          <a:cs typeface="Code New Roman" panose="020B0609020204030204" pitchFamily="49" charset="0"/>
                        </a:rPr>
                        <a:t>// initialiseren van het invoerveld als constante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const invoerveld = document.querySelector('#som');</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50000"/>
                            </a:schemeClr>
                          </a:solidFill>
                          <a:effectLst/>
                          <a:latin typeface="Code New Roman" panose="020B0609020204030204" pitchFamily="49" charset="0"/>
                          <a:cs typeface="Code New Roman" panose="020B0609020204030204" pitchFamily="49" charset="0"/>
                        </a:rPr>
                        <a:t>//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uitrekenen = () =&gt;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let uitkomst = invoerveld.value;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if (uitkomst == 9)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 else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alert("Jammer, dit is fout.")}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50000"/>
                            </a:schemeClr>
                          </a:solidFill>
                          <a:effectLst/>
                          <a:latin typeface="Code New Roman" panose="020B0609020204030204" pitchFamily="49" charset="0"/>
                          <a:cs typeface="Code New Roman" panose="020B0609020204030204" pitchFamily="49" charset="0"/>
                        </a:rPr>
                        <a:t>// de functie uitrekenen aanroepen als de waarde van invoerveld wijzigt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invoerveld.addEventListener('change', uitrekenen);</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&lt;/script&gt;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158639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93</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7" name="Tabel 16"/>
          <p:cNvGraphicFramePr>
            <a:graphicFrameLocks noGrp="1"/>
          </p:cNvGraphicFramePr>
          <p:nvPr>
            <p:extLst>
              <p:ext uri="{D42A27DB-BD31-4B8C-83A1-F6EECF244321}">
                <p14:modId xmlns:p14="http://schemas.microsoft.com/office/powerpoint/2010/main" val="4288429954"/>
              </p:ext>
            </p:extLst>
          </p:nvPr>
        </p:nvGraphicFramePr>
        <p:xfrm>
          <a:off x="1548544" y="1533236"/>
          <a:ext cx="10493202" cy="4858328"/>
        </p:xfrm>
        <a:graphic>
          <a:graphicData uri="http://schemas.openxmlformats.org/drawingml/2006/table">
            <a:tbl>
              <a:tblPr firstRow="1" firstCol="1" bandRow="1">
                <a:tableStyleId>{5C22544A-7EE6-4342-B048-85BDC9FD1C3A}</a:tableStyleId>
              </a:tblPr>
              <a:tblGrid>
                <a:gridCol w="526587">
                  <a:extLst>
                    <a:ext uri="{9D8B030D-6E8A-4147-A177-3AD203B41FA5}">
                      <a16:colId xmlns:a16="http://schemas.microsoft.com/office/drawing/2014/main" val="2855085912"/>
                    </a:ext>
                  </a:extLst>
                </a:gridCol>
                <a:gridCol w="9966615">
                  <a:extLst>
                    <a:ext uri="{9D8B030D-6E8A-4147-A177-3AD203B41FA5}">
                      <a16:colId xmlns:a16="http://schemas.microsoft.com/office/drawing/2014/main" val="2105840097"/>
                    </a:ext>
                  </a:extLst>
                </a:gridCol>
              </a:tblGrid>
              <a:tr h="4858328">
                <a:tc>
                  <a:txBody>
                    <a:bodyPr/>
                    <a:lstStyle/>
                    <a:p>
                      <a:pPr algn="r">
                        <a:lnSpc>
                          <a:spcPct val="100000"/>
                        </a:lnSpc>
                        <a:spcAft>
                          <a:spcPts val="0"/>
                        </a:spcAft>
                      </a:pPr>
                      <a:r>
                        <a:rPr lang="nl-BE" sz="1800" b="0" dirty="0" smtClean="0">
                          <a:effectLst/>
                          <a:latin typeface="+mn-lt"/>
                          <a:cs typeface="Code New Roman" panose="020B0609020204030204" pitchFamily="49" charset="0"/>
                        </a:rPr>
                        <a:t>24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29</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30</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31</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32</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33</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39</a:t>
                      </a:r>
                      <a:endParaRPr lang="nl-BE" sz="1800" b="0" dirty="0">
                        <a:effectLst/>
                        <a:latin typeface="+mn-lt"/>
                        <a:ea typeface="Times New Roman" panose="02020603050405020304" pitchFamily="18"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50000"/>
                            </a:schemeClr>
                          </a:solidFill>
                          <a:effectLst/>
                          <a:latin typeface="Code New Roman" panose="020B0609020204030204" pitchFamily="49" charset="0"/>
                          <a:cs typeface="Code New Roman" panose="020B0609020204030204" pitchFamily="49" charset="0"/>
                        </a:rPr>
                        <a:t>// initialiseren van het invoerveld als constante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const invoerveld = document.querySelector('#som');</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uitrekenen = () =&gt;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let uitkomst = invoerveld.value;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if (uitkomst == 9)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else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alert("Jammer, dit is fout.")}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de functie uitrekenen aanroepen als de waarde van invoerveld wijzigt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invoerveld.addEventListener('change', uitrekenen);</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&lt;/script&gt;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3" name="Afgeronde rechthoek 2"/>
          <p:cNvSpPr/>
          <p:nvPr/>
        </p:nvSpPr>
        <p:spPr>
          <a:xfrm>
            <a:off x="2124364" y="1930400"/>
            <a:ext cx="6594763" cy="794327"/>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Titel 11"/>
          <p:cNvSpPr>
            <a:spLocks noGrp="1"/>
          </p:cNvSpPr>
          <p:nvPr>
            <p:ph type="title"/>
          </p:nvPr>
        </p:nvSpPr>
        <p:spPr/>
        <p:txBody>
          <a:bodyPr/>
          <a:lstStyle/>
          <a:p>
            <a:endParaRPr lang="nl-BE"/>
          </a:p>
        </p:txBody>
      </p:sp>
      <p:sp>
        <p:nvSpPr>
          <p:cNvPr id="16"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325286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92</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7" name="Tabel 16"/>
          <p:cNvGraphicFramePr>
            <a:graphicFrameLocks noGrp="1"/>
          </p:cNvGraphicFramePr>
          <p:nvPr>
            <p:extLst>
              <p:ext uri="{D42A27DB-BD31-4B8C-83A1-F6EECF244321}">
                <p14:modId xmlns:p14="http://schemas.microsoft.com/office/powerpoint/2010/main" val="1987723964"/>
              </p:ext>
            </p:extLst>
          </p:nvPr>
        </p:nvGraphicFramePr>
        <p:xfrm>
          <a:off x="1548544" y="1533236"/>
          <a:ext cx="10493202" cy="4858328"/>
        </p:xfrm>
        <a:graphic>
          <a:graphicData uri="http://schemas.openxmlformats.org/drawingml/2006/table">
            <a:tbl>
              <a:tblPr firstRow="1" firstCol="1" bandRow="1">
                <a:tableStyleId>{5C22544A-7EE6-4342-B048-85BDC9FD1C3A}</a:tableStyleId>
              </a:tblPr>
              <a:tblGrid>
                <a:gridCol w="526587">
                  <a:extLst>
                    <a:ext uri="{9D8B030D-6E8A-4147-A177-3AD203B41FA5}">
                      <a16:colId xmlns:a16="http://schemas.microsoft.com/office/drawing/2014/main" val="2855085912"/>
                    </a:ext>
                  </a:extLst>
                </a:gridCol>
                <a:gridCol w="9966615">
                  <a:extLst>
                    <a:ext uri="{9D8B030D-6E8A-4147-A177-3AD203B41FA5}">
                      <a16:colId xmlns:a16="http://schemas.microsoft.com/office/drawing/2014/main" val="2105840097"/>
                    </a:ext>
                  </a:extLst>
                </a:gridCol>
              </a:tblGrid>
              <a:tr h="4858328">
                <a:tc>
                  <a:txBody>
                    <a:bodyPr/>
                    <a:lstStyle/>
                    <a:p>
                      <a:pPr algn="r">
                        <a:lnSpc>
                          <a:spcPct val="100000"/>
                        </a:lnSpc>
                        <a:spcAft>
                          <a:spcPts val="0"/>
                        </a:spcAft>
                      </a:pPr>
                      <a:r>
                        <a:rPr lang="nl-BE" sz="1800" b="0" dirty="0" smtClean="0">
                          <a:effectLst/>
                          <a:latin typeface="+mn-lt"/>
                          <a:cs typeface="Code New Roman" panose="020B0609020204030204" pitchFamily="49" charset="0"/>
                        </a:rPr>
                        <a:t>24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29</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30</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31</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32</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33</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39</a:t>
                      </a:r>
                      <a:endParaRPr lang="nl-BE" sz="1800" b="0" dirty="0">
                        <a:effectLst/>
                        <a:latin typeface="+mn-lt"/>
                        <a:ea typeface="Times New Roman" panose="02020603050405020304" pitchFamily="18"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initialiseren van het invoerveld als constante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const invoerveld = document.querySelector('#som');</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uitrekenen = () =&gt;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let uitkomst = invoerveld.value;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if (uitkomst == 9)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else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alert("Jammer, dit is fout.")}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a:t>
                      </a:r>
                      <a:r>
                        <a:rPr lang="it-IT" sz="1800" b="0" dirty="0" smtClean="0">
                          <a:solidFill>
                            <a:schemeClr val="bg1">
                              <a:lumMod val="50000"/>
                            </a:schemeClr>
                          </a:solidFill>
                          <a:effectLst/>
                          <a:latin typeface="Code New Roman" panose="020B0609020204030204" pitchFamily="49" charset="0"/>
                          <a:cs typeface="Code New Roman" panose="020B0609020204030204" pitchFamily="49" charset="0"/>
                        </a:rPr>
                        <a:t>// de functie uitrekenen aanroepen als de waarde van invoerveld wijzigt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invoerveld.addEventListener('change', uitrekenen);</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3" name="Afgeronde rechthoek 2"/>
          <p:cNvSpPr/>
          <p:nvPr/>
        </p:nvSpPr>
        <p:spPr>
          <a:xfrm>
            <a:off x="2161309" y="5212080"/>
            <a:ext cx="9116291" cy="822960"/>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hthoek 14"/>
          <p:cNvSpPr/>
          <p:nvPr/>
        </p:nvSpPr>
        <p:spPr>
          <a:xfrm>
            <a:off x="7446099" y="4036291"/>
            <a:ext cx="2320119" cy="6823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gebeurtenis</a:t>
            </a:r>
            <a:endParaRPr lang="nl-BE" sz="2800" dirty="0"/>
          </a:p>
        </p:txBody>
      </p:sp>
      <p:cxnSp>
        <p:nvCxnSpPr>
          <p:cNvPr id="16" name="Rechte verbindingslijn met pijl 15"/>
          <p:cNvCxnSpPr/>
          <p:nvPr/>
        </p:nvCxnSpPr>
        <p:spPr>
          <a:xfrm flipH="1">
            <a:off x="6427333" y="4663437"/>
            <a:ext cx="1063358" cy="96012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2" name="Titel 11"/>
          <p:cNvSpPr>
            <a:spLocks noGrp="1"/>
          </p:cNvSpPr>
          <p:nvPr>
            <p:ph type="title"/>
          </p:nvPr>
        </p:nvSpPr>
        <p:spPr/>
        <p:txBody>
          <a:bodyPr/>
          <a:lstStyle/>
          <a:p>
            <a:endParaRPr lang="nl-BE"/>
          </a:p>
        </p:txBody>
      </p:sp>
      <p:sp>
        <p:nvSpPr>
          <p:cNvPr id="18"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376123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7.1 Wat is javascript?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88</a:t>
            </a:r>
            <a:endParaRPr lang="nl-BE" dirty="0">
              <a:solidFill>
                <a:schemeClr val="accent2">
                  <a:lumMod val="75000"/>
                </a:schemeClr>
              </a:solidFill>
            </a:endParaRPr>
          </a:p>
        </p:txBody>
      </p:sp>
      <p:pic>
        <p:nvPicPr>
          <p:cNvPr id="14" name="Afbeelding 13"/>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6" name="Tekstvak 15"/>
          <p:cNvSpPr txBox="1"/>
          <p:nvPr/>
        </p:nvSpPr>
        <p:spPr>
          <a:xfrm>
            <a:off x="1364215" y="67202"/>
            <a:ext cx="9128709" cy="7725192"/>
          </a:xfrm>
          <a:prstGeom prst="rect">
            <a:avLst/>
          </a:prstGeom>
          <a:noFill/>
        </p:spPr>
        <p:txBody>
          <a:bodyPr wrap="square" rtlCol="0">
            <a:spAutoFit/>
          </a:bodyPr>
          <a:lstStyle/>
          <a:p>
            <a:r>
              <a:rPr lang="nl-BE" sz="49600" b="1" dirty="0" smtClean="0">
                <a:solidFill>
                  <a:schemeClr val="accent6">
                    <a:lumMod val="60000"/>
                    <a:lumOff val="40000"/>
                  </a:schemeClr>
                </a:solidFill>
                <a:cs typeface="Code New Roman" panose="020B0609020204030204" pitchFamily="49" charset="0"/>
              </a:rPr>
              <a:t>JS</a:t>
            </a:r>
            <a:endParaRPr lang="nl-BE" sz="49600" b="1" dirty="0">
              <a:solidFill>
                <a:schemeClr val="accent6">
                  <a:lumMod val="60000"/>
                  <a:lumOff val="40000"/>
                </a:schemeClr>
              </a:solidFill>
              <a:cs typeface="Code New Roman" panose="020B0609020204030204" pitchFamily="49" charset="0"/>
            </a:endParaRPr>
          </a:p>
        </p:txBody>
      </p:sp>
      <p:sp>
        <p:nvSpPr>
          <p:cNvPr id="17" name="Tekstvak 16"/>
          <p:cNvSpPr txBox="1"/>
          <p:nvPr/>
        </p:nvSpPr>
        <p:spPr>
          <a:xfrm>
            <a:off x="2827774" y="2529414"/>
            <a:ext cx="10528422" cy="2800767"/>
          </a:xfrm>
          <a:prstGeom prst="rect">
            <a:avLst/>
          </a:prstGeom>
          <a:noFill/>
        </p:spPr>
        <p:txBody>
          <a:bodyPr wrap="square" rtlCol="0">
            <a:spAutoFit/>
          </a:bodyPr>
          <a:lstStyle/>
          <a:p>
            <a:r>
              <a:rPr lang="nl-BE" sz="4400" dirty="0" smtClean="0"/>
              <a:t>Doel:	interactie</a:t>
            </a:r>
          </a:p>
          <a:p>
            <a:r>
              <a:rPr lang="nl-BE" sz="4400" dirty="0"/>
              <a:t>	</a:t>
            </a:r>
            <a:r>
              <a:rPr lang="nl-BE" sz="4400" dirty="0" smtClean="0"/>
              <a:t>	effecten toevoegen</a:t>
            </a:r>
            <a:br>
              <a:rPr lang="nl-BE" sz="4400" dirty="0" smtClean="0"/>
            </a:br>
            <a:r>
              <a:rPr lang="nl-BE" sz="4400" dirty="0" smtClean="0"/>
              <a:t>		formulieren controleren</a:t>
            </a:r>
          </a:p>
          <a:p>
            <a:r>
              <a:rPr lang="nl-BE" sz="4400" dirty="0"/>
              <a:t>	</a:t>
            </a:r>
            <a:r>
              <a:rPr lang="nl-BE" sz="4400" dirty="0" smtClean="0"/>
              <a:t>	…</a:t>
            </a:r>
            <a:endParaRPr lang="nl-BE" sz="4400" dirty="0"/>
          </a:p>
        </p:txBody>
      </p:sp>
    </p:spTree>
    <p:extLst>
      <p:ext uri="{BB962C8B-B14F-4D97-AF65-F5344CB8AC3E}">
        <p14:creationId xmlns:p14="http://schemas.microsoft.com/office/powerpoint/2010/main" val="344776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26" name="Rechthoek 25"/>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94</a:t>
            </a:r>
            <a:endParaRPr lang="nl-BE" dirty="0">
              <a:solidFill>
                <a:schemeClr val="accent2">
                  <a:lumMod val="75000"/>
                </a:schemeClr>
              </a:solidFill>
            </a:endParaRPr>
          </a:p>
        </p:txBody>
      </p:sp>
      <p:pic>
        <p:nvPicPr>
          <p:cNvPr id="27" name="Afbeelding 2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95884"/>
            <a:ext cx="952489" cy="933857"/>
          </a:xfrm>
          <a:prstGeom prst="rect">
            <a:avLst/>
          </a:prstGeom>
        </p:spPr>
      </p:pic>
      <p:sp>
        <p:nvSpPr>
          <p:cNvPr id="31" name="Rechthoek 30"/>
          <p:cNvSpPr/>
          <p:nvPr/>
        </p:nvSpPr>
        <p:spPr>
          <a:xfrm>
            <a:off x="1463039" y="1540023"/>
            <a:ext cx="2808711" cy="11330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click</a:t>
            </a:r>
            <a:endParaRPr lang="nl-BE" sz="2800" dirty="0">
              <a:latin typeface="Code New Roman" panose="020B0609020204030204" pitchFamily="49" charset="0"/>
              <a:cs typeface="Code New Roman" panose="020B0609020204030204" pitchFamily="49" charset="0"/>
            </a:endParaRPr>
          </a:p>
        </p:txBody>
      </p:sp>
      <p:sp>
        <p:nvSpPr>
          <p:cNvPr id="32" name="Rechthoek 31"/>
          <p:cNvSpPr/>
          <p:nvPr/>
        </p:nvSpPr>
        <p:spPr>
          <a:xfrm>
            <a:off x="4428503" y="1540023"/>
            <a:ext cx="7613243" cy="1133009"/>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3" name="Rechthoek 32"/>
          <p:cNvSpPr/>
          <p:nvPr/>
        </p:nvSpPr>
        <p:spPr>
          <a:xfrm>
            <a:off x="1463039" y="2873130"/>
            <a:ext cx="2808711" cy="11330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err="1" smtClean="0">
                <a:latin typeface="Code New Roman" panose="020B0609020204030204" pitchFamily="49" charset="0"/>
                <a:cs typeface="Code New Roman" panose="020B0609020204030204" pitchFamily="49" charset="0"/>
              </a:rPr>
              <a:t>mouseover</a:t>
            </a:r>
            <a:endParaRPr lang="nl-BE" sz="2800" dirty="0">
              <a:latin typeface="Code New Roman" panose="020B0609020204030204" pitchFamily="49" charset="0"/>
              <a:cs typeface="Code New Roman" panose="020B0609020204030204" pitchFamily="49" charset="0"/>
            </a:endParaRPr>
          </a:p>
        </p:txBody>
      </p:sp>
      <p:sp>
        <p:nvSpPr>
          <p:cNvPr id="34" name="Rechthoek 33"/>
          <p:cNvSpPr/>
          <p:nvPr/>
        </p:nvSpPr>
        <p:spPr>
          <a:xfrm>
            <a:off x="4428503" y="2873130"/>
            <a:ext cx="7613243" cy="1133009"/>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5" name="Rechthoek 34"/>
          <p:cNvSpPr/>
          <p:nvPr/>
        </p:nvSpPr>
        <p:spPr>
          <a:xfrm>
            <a:off x="1463039" y="4206237"/>
            <a:ext cx="2808711" cy="11330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err="1" smtClean="0">
                <a:latin typeface="Code New Roman" panose="020B0609020204030204" pitchFamily="49" charset="0"/>
                <a:cs typeface="Code New Roman" panose="020B0609020204030204" pitchFamily="49" charset="0"/>
              </a:rPr>
              <a:t>mouseout</a:t>
            </a:r>
            <a:endParaRPr lang="nl-BE" sz="2800" dirty="0">
              <a:latin typeface="Code New Roman" panose="020B0609020204030204" pitchFamily="49" charset="0"/>
              <a:cs typeface="Code New Roman" panose="020B0609020204030204" pitchFamily="49" charset="0"/>
            </a:endParaRPr>
          </a:p>
        </p:txBody>
      </p:sp>
      <p:sp>
        <p:nvSpPr>
          <p:cNvPr id="36" name="Rechthoek 35"/>
          <p:cNvSpPr/>
          <p:nvPr/>
        </p:nvSpPr>
        <p:spPr>
          <a:xfrm>
            <a:off x="4428503" y="4206237"/>
            <a:ext cx="7613243" cy="1133009"/>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7" name="Rechthoek 36"/>
          <p:cNvSpPr/>
          <p:nvPr/>
        </p:nvSpPr>
        <p:spPr>
          <a:xfrm>
            <a:off x="1463039" y="5539344"/>
            <a:ext cx="2808711" cy="11330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err="1" smtClean="0">
                <a:latin typeface="Code New Roman" panose="020B0609020204030204" pitchFamily="49" charset="0"/>
                <a:cs typeface="Code New Roman" panose="020B0609020204030204" pitchFamily="49" charset="0"/>
              </a:rPr>
              <a:t>keypress</a:t>
            </a:r>
            <a:endParaRPr lang="nl-BE" sz="2800" dirty="0">
              <a:latin typeface="Code New Roman" panose="020B0609020204030204" pitchFamily="49" charset="0"/>
              <a:cs typeface="Code New Roman" panose="020B0609020204030204" pitchFamily="49" charset="0"/>
            </a:endParaRPr>
          </a:p>
        </p:txBody>
      </p:sp>
      <p:sp>
        <p:nvSpPr>
          <p:cNvPr id="38" name="Rechthoek 37"/>
          <p:cNvSpPr/>
          <p:nvPr/>
        </p:nvSpPr>
        <p:spPr>
          <a:xfrm>
            <a:off x="4428503" y="5539344"/>
            <a:ext cx="7613243" cy="1133009"/>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 name="Titel 2"/>
          <p:cNvSpPr>
            <a:spLocks noGrp="1"/>
          </p:cNvSpPr>
          <p:nvPr>
            <p:ph type="title"/>
          </p:nvPr>
        </p:nvSpPr>
        <p:spPr/>
        <p:txBody>
          <a:bodyPr/>
          <a:lstStyle/>
          <a:p>
            <a:endParaRPr lang="nl-BE"/>
          </a:p>
        </p:txBody>
      </p:sp>
      <p:sp>
        <p:nvSpPr>
          <p:cNvPr id="29"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215278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26" name="Rechthoek 25"/>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94</a:t>
            </a:r>
            <a:endParaRPr lang="nl-BE" dirty="0">
              <a:solidFill>
                <a:schemeClr val="accent2">
                  <a:lumMod val="75000"/>
                </a:schemeClr>
              </a:solidFill>
            </a:endParaRPr>
          </a:p>
        </p:txBody>
      </p:sp>
      <p:pic>
        <p:nvPicPr>
          <p:cNvPr id="27" name="Afbeelding 2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95884"/>
            <a:ext cx="952489" cy="933857"/>
          </a:xfrm>
          <a:prstGeom prst="rect">
            <a:avLst/>
          </a:prstGeom>
        </p:spPr>
      </p:pic>
      <p:sp>
        <p:nvSpPr>
          <p:cNvPr id="31" name="Rechthoek 30"/>
          <p:cNvSpPr/>
          <p:nvPr/>
        </p:nvSpPr>
        <p:spPr>
          <a:xfrm>
            <a:off x="1463039" y="1540023"/>
            <a:ext cx="2808711" cy="11330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focus</a:t>
            </a:r>
            <a:endParaRPr lang="nl-BE" sz="2800" dirty="0">
              <a:latin typeface="Code New Roman" panose="020B0609020204030204" pitchFamily="49" charset="0"/>
              <a:cs typeface="Code New Roman" panose="020B0609020204030204" pitchFamily="49" charset="0"/>
            </a:endParaRPr>
          </a:p>
        </p:txBody>
      </p:sp>
      <p:sp>
        <p:nvSpPr>
          <p:cNvPr id="32" name="Rechthoek 31"/>
          <p:cNvSpPr/>
          <p:nvPr/>
        </p:nvSpPr>
        <p:spPr>
          <a:xfrm>
            <a:off x="4428503" y="1540023"/>
            <a:ext cx="7613243" cy="1133009"/>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3" name="Rechthoek 32"/>
          <p:cNvSpPr/>
          <p:nvPr/>
        </p:nvSpPr>
        <p:spPr>
          <a:xfrm>
            <a:off x="1463039" y="2873130"/>
            <a:ext cx="2808711" cy="11330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err="1" smtClean="0">
                <a:latin typeface="Code New Roman" panose="020B0609020204030204" pitchFamily="49" charset="0"/>
                <a:cs typeface="Code New Roman" panose="020B0609020204030204" pitchFamily="49" charset="0"/>
              </a:rPr>
              <a:t>blur</a:t>
            </a:r>
            <a:endParaRPr lang="nl-BE" sz="2800" dirty="0">
              <a:latin typeface="Code New Roman" panose="020B0609020204030204" pitchFamily="49" charset="0"/>
              <a:cs typeface="Code New Roman" panose="020B0609020204030204" pitchFamily="49" charset="0"/>
            </a:endParaRPr>
          </a:p>
        </p:txBody>
      </p:sp>
      <p:sp>
        <p:nvSpPr>
          <p:cNvPr id="34" name="Rechthoek 33"/>
          <p:cNvSpPr/>
          <p:nvPr/>
        </p:nvSpPr>
        <p:spPr>
          <a:xfrm>
            <a:off x="4428503" y="2873130"/>
            <a:ext cx="7613243" cy="1133009"/>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5" name="Rechthoek 34"/>
          <p:cNvSpPr/>
          <p:nvPr/>
        </p:nvSpPr>
        <p:spPr>
          <a:xfrm>
            <a:off x="1463039" y="4206237"/>
            <a:ext cx="2808711" cy="11330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load</a:t>
            </a:r>
            <a:endParaRPr lang="nl-BE" sz="2800" dirty="0">
              <a:latin typeface="Code New Roman" panose="020B0609020204030204" pitchFamily="49" charset="0"/>
              <a:cs typeface="Code New Roman" panose="020B0609020204030204" pitchFamily="49" charset="0"/>
            </a:endParaRPr>
          </a:p>
        </p:txBody>
      </p:sp>
      <p:sp>
        <p:nvSpPr>
          <p:cNvPr id="36" name="Rechthoek 35"/>
          <p:cNvSpPr/>
          <p:nvPr/>
        </p:nvSpPr>
        <p:spPr>
          <a:xfrm>
            <a:off x="4428503" y="4206237"/>
            <a:ext cx="7613243" cy="1133009"/>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 name="Titel 2"/>
          <p:cNvSpPr>
            <a:spLocks noGrp="1"/>
          </p:cNvSpPr>
          <p:nvPr>
            <p:ph type="title"/>
          </p:nvPr>
        </p:nvSpPr>
        <p:spPr/>
        <p:txBody>
          <a:bodyPr/>
          <a:lstStyle/>
          <a:p>
            <a:endParaRPr lang="nl-BE"/>
          </a:p>
        </p:txBody>
      </p:sp>
      <p:sp>
        <p:nvSpPr>
          <p:cNvPr id="25"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384101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94</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7" name="Tabel 16"/>
          <p:cNvGraphicFramePr>
            <a:graphicFrameLocks noGrp="1"/>
          </p:cNvGraphicFramePr>
          <p:nvPr>
            <p:extLst>
              <p:ext uri="{D42A27DB-BD31-4B8C-83A1-F6EECF244321}">
                <p14:modId xmlns:p14="http://schemas.microsoft.com/office/powerpoint/2010/main" val="1987723964"/>
              </p:ext>
            </p:extLst>
          </p:nvPr>
        </p:nvGraphicFramePr>
        <p:xfrm>
          <a:off x="1548544" y="1533236"/>
          <a:ext cx="10493202" cy="4858328"/>
        </p:xfrm>
        <a:graphic>
          <a:graphicData uri="http://schemas.openxmlformats.org/drawingml/2006/table">
            <a:tbl>
              <a:tblPr firstRow="1" firstCol="1" bandRow="1">
                <a:tableStyleId>{5C22544A-7EE6-4342-B048-85BDC9FD1C3A}</a:tableStyleId>
              </a:tblPr>
              <a:tblGrid>
                <a:gridCol w="526587">
                  <a:extLst>
                    <a:ext uri="{9D8B030D-6E8A-4147-A177-3AD203B41FA5}">
                      <a16:colId xmlns:a16="http://schemas.microsoft.com/office/drawing/2014/main" val="2855085912"/>
                    </a:ext>
                  </a:extLst>
                </a:gridCol>
                <a:gridCol w="9966615">
                  <a:extLst>
                    <a:ext uri="{9D8B030D-6E8A-4147-A177-3AD203B41FA5}">
                      <a16:colId xmlns:a16="http://schemas.microsoft.com/office/drawing/2014/main" val="2105840097"/>
                    </a:ext>
                  </a:extLst>
                </a:gridCol>
              </a:tblGrid>
              <a:tr h="4858328">
                <a:tc>
                  <a:txBody>
                    <a:bodyPr/>
                    <a:lstStyle/>
                    <a:p>
                      <a:pPr algn="r">
                        <a:lnSpc>
                          <a:spcPct val="100000"/>
                        </a:lnSpc>
                        <a:spcAft>
                          <a:spcPts val="0"/>
                        </a:spcAft>
                      </a:pPr>
                      <a:r>
                        <a:rPr lang="nl-BE" sz="1800" b="0" dirty="0" smtClean="0">
                          <a:effectLst/>
                          <a:latin typeface="+mn-lt"/>
                          <a:cs typeface="Code New Roman" panose="020B0609020204030204" pitchFamily="49" charset="0"/>
                        </a:rPr>
                        <a:t>24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29</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30</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31</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32</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33</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39</a:t>
                      </a:r>
                      <a:endParaRPr lang="nl-BE" sz="1800" b="0" dirty="0">
                        <a:effectLst/>
                        <a:latin typeface="+mn-lt"/>
                        <a:ea typeface="Times New Roman" panose="02020603050405020304" pitchFamily="18"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initialiseren van het invoerveld als constante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const invoerveld = document.querySelector('#som');</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uitrekenen = () =&gt;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let uitkomst = invoerveld.value;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if (uitkomst == 9)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else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alert("Jammer, dit is fout.")}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a:t>
                      </a:r>
                      <a:r>
                        <a:rPr lang="it-IT" sz="1800" b="0" dirty="0" smtClean="0">
                          <a:solidFill>
                            <a:schemeClr val="bg1">
                              <a:lumMod val="50000"/>
                            </a:schemeClr>
                          </a:solidFill>
                          <a:effectLst/>
                          <a:latin typeface="Code New Roman" panose="020B0609020204030204" pitchFamily="49" charset="0"/>
                          <a:cs typeface="Code New Roman" panose="020B0609020204030204" pitchFamily="49" charset="0"/>
                        </a:rPr>
                        <a:t>// de functie uitrekenen aanroepen als de waarde van invoerveld wijzigt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invoerveld.addEventListener('change', uitrekenen);</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3" name="Afgeronde rechthoek 2"/>
          <p:cNvSpPr/>
          <p:nvPr/>
        </p:nvSpPr>
        <p:spPr>
          <a:xfrm>
            <a:off x="2161309" y="5212080"/>
            <a:ext cx="9116291" cy="822960"/>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hthoek 14"/>
          <p:cNvSpPr/>
          <p:nvPr/>
        </p:nvSpPr>
        <p:spPr>
          <a:xfrm>
            <a:off x="9053226" y="3625813"/>
            <a:ext cx="2320119" cy="10928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functie aanroepen</a:t>
            </a:r>
            <a:endParaRPr lang="nl-BE" sz="2800" dirty="0"/>
          </a:p>
        </p:txBody>
      </p:sp>
      <p:cxnSp>
        <p:nvCxnSpPr>
          <p:cNvPr id="16" name="Rechte verbindingslijn met pijl 15"/>
          <p:cNvCxnSpPr/>
          <p:nvPr/>
        </p:nvCxnSpPr>
        <p:spPr>
          <a:xfrm flipH="1" flipV="1">
            <a:off x="3537527" y="3436401"/>
            <a:ext cx="3746544" cy="213191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12" name="Titel 11"/>
          <p:cNvSpPr>
            <a:spLocks noGrp="1"/>
          </p:cNvSpPr>
          <p:nvPr>
            <p:ph type="title"/>
          </p:nvPr>
        </p:nvSpPr>
        <p:spPr/>
        <p:txBody>
          <a:bodyPr/>
          <a:lstStyle/>
          <a:p>
            <a:endParaRPr lang="nl-BE"/>
          </a:p>
        </p:txBody>
      </p:sp>
      <p:sp>
        <p:nvSpPr>
          <p:cNvPr id="18"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214618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95</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7" name="Tabel 16"/>
          <p:cNvGraphicFramePr>
            <a:graphicFrameLocks noGrp="1"/>
          </p:cNvGraphicFramePr>
          <p:nvPr>
            <p:extLst>
              <p:ext uri="{D42A27DB-BD31-4B8C-83A1-F6EECF244321}">
                <p14:modId xmlns:p14="http://schemas.microsoft.com/office/powerpoint/2010/main" val="3050085356"/>
              </p:ext>
            </p:extLst>
          </p:nvPr>
        </p:nvGraphicFramePr>
        <p:xfrm>
          <a:off x="1548544" y="1533236"/>
          <a:ext cx="10493202" cy="4858328"/>
        </p:xfrm>
        <a:graphic>
          <a:graphicData uri="http://schemas.openxmlformats.org/drawingml/2006/table">
            <a:tbl>
              <a:tblPr firstRow="1" firstCol="1" bandRow="1">
                <a:tableStyleId>{5C22544A-7EE6-4342-B048-85BDC9FD1C3A}</a:tableStyleId>
              </a:tblPr>
              <a:tblGrid>
                <a:gridCol w="526587">
                  <a:extLst>
                    <a:ext uri="{9D8B030D-6E8A-4147-A177-3AD203B41FA5}">
                      <a16:colId xmlns:a16="http://schemas.microsoft.com/office/drawing/2014/main" val="2855085912"/>
                    </a:ext>
                  </a:extLst>
                </a:gridCol>
                <a:gridCol w="9966615">
                  <a:extLst>
                    <a:ext uri="{9D8B030D-6E8A-4147-A177-3AD203B41FA5}">
                      <a16:colId xmlns:a16="http://schemas.microsoft.com/office/drawing/2014/main" val="2105840097"/>
                    </a:ext>
                  </a:extLst>
                </a:gridCol>
              </a:tblGrid>
              <a:tr h="4858328">
                <a:tc>
                  <a:txBody>
                    <a:bodyPr/>
                    <a:lstStyle/>
                    <a:p>
                      <a:pPr algn="r">
                        <a:lnSpc>
                          <a:spcPct val="100000"/>
                        </a:lnSpc>
                        <a:spcAft>
                          <a:spcPts val="0"/>
                        </a:spcAft>
                      </a:pPr>
                      <a:r>
                        <a:rPr lang="nl-BE" sz="1800" b="0" dirty="0" smtClean="0">
                          <a:effectLst/>
                          <a:latin typeface="+mn-lt"/>
                          <a:cs typeface="Code New Roman" panose="020B0609020204030204" pitchFamily="49" charset="0"/>
                        </a:rPr>
                        <a:t>24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29</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30</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31</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32</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33</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39</a:t>
                      </a:r>
                      <a:endParaRPr lang="nl-BE" sz="1800" b="0" dirty="0">
                        <a:effectLst/>
                        <a:latin typeface="+mn-lt"/>
                        <a:ea typeface="Times New Roman" panose="02020603050405020304" pitchFamily="18"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initialiseren van het invoerveld als constante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const invoerveld = document.querySelector('#som');</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uitrekenen = () =&gt;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let uitkomst = invoerveld.value;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if (uitkomst == 9)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else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alert("Jammer, dit is fout.")}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de functie uitrekenen aanroepen als de waarde van invoerveld wijzigt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invoerveld.addEventListener('change', uitrekenen);</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3" name="Afgeronde rechthoek 2"/>
          <p:cNvSpPr/>
          <p:nvPr/>
        </p:nvSpPr>
        <p:spPr>
          <a:xfrm>
            <a:off x="2207492" y="3024921"/>
            <a:ext cx="3038764" cy="531079"/>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hthoek 14"/>
          <p:cNvSpPr/>
          <p:nvPr/>
        </p:nvSpPr>
        <p:spPr>
          <a:xfrm>
            <a:off x="8303493" y="1358171"/>
            <a:ext cx="3587090" cy="62764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(fat) </a:t>
            </a:r>
            <a:r>
              <a:rPr lang="nl-BE" sz="2800" dirty="0" err="1" smtClean="0"/>
              <a:t>arrow</a:t>
            </a:r>
            <a:r>
              <a:rPr lang="nl-BE" sz="2800" dirty="0" smtClean="0"/>
              <a:t> functie</a:t>
            </a:r>
            <a:endParaRPr lang="nl-BE" sz="2800" dirty="0"/>
          </a:p>
        </p:txBody>
      </p:sp>
      <p:sp>
        <p:nvSpPr>
          <p:cNvPr id="12" name="Titel 11"/>
          <p:cNvSpPr>
            <a:spLocks noGrp="1"/>
          </p:cNvSpPr>
          <p:nvPr>
            <p:ph type="title"/>
          </p:nvPr>
        </p:nvSpPr>
        <p:spPr/>
        <p:txBody>
          <a:bodyPr/>
          <a:lstStyle/>
          <a:p>
            <a:endParaRPr lang="nl-BE"/>
          </a:p>
        </p:txBody>
      </p:sp>
      <p:sp>
        <p:nvSpPr>
          <p:cNvPr id="18"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292433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95</a:t>
            </a:r>
            <a:endParaRPr lang="nl-BE" dirty="0">
              <a:solidFill>
                <a:schemeClr val="accent2">
                  <a:lumMod val="75000"/>
                </a:schemeClr>
              </a:solidFill>
            </a:endParaRPr>
          </a:p>
        </p:txBody>
      </p:sp>
      <p:graphicFrame>
        <p:nvGraphicFramePr>
          <p:cNvPr id="17" name="Tabel 16"/>
          <p:cNvGraphicFramePr>
            <a:graphicFrameLocks noGrp="1"/>
          </p:cNvGraphicFramePr>
          <p:nvPr>
            <p:extLst>
              <p:ext uri="{D42A27DB-BD31-4B8C-83A1-F6EECF244321}">
                <p14:modId xmlns:p14="http://schemas.microsoft.com/office/powerpoint/2010/main" val="1220351282"/>
              </p:ext>
            </p:extLst>
          </p:nvPr>
        </p:nvGraphicFramePr>
        <p:xfrm>
          <a:off x="1548544" y="1533236"/>
          <a:ext cx="10493202" cy="4858328"/>
        </p:xfrm>
        <a:graphic>
          <a:graphicData uri="http://schemas.openxmlformats.org/drawingml/2006/table">
            <a:tbl>
              <a:tblPr firstRow="1" firstCol="1" bandRow="1">
                <a:tableStyleId>{5C22544A-7EE6-4342-B048-85BDC9FD1C3A}</a:tableStyleId>
              </a:tblPr>
              <a:tblGrid>
                <a:gridCol w="526587">
                  <a:extLst>
                    <a:ext uri="{9D8B030D-6E8A-4147-A177-3AD203B41FA5}">
                      <a16:colId xmlns:a16="http://schemas.microsoft.com/office/drawing/2014/main" val="2855085912"/>
                    </a:ext>
                  </a:extLst>
                </a:gridCol>
                <a:gridCol w="9966615">
                  <a:extLst>
                    <a:ext uri="{9D8B030D-6E8A-4147-A177-3AD203B41FA5}">
                      <a16:colId xmlns:a16="http://schemas.microsoft.com/office/drawing/2014/main" val="2105840097"/>
                    </a:ext>
                  </a:extLst>
                </a:gridCol>
              </a:tblGrid>
              <a:tr h="4858328">
                <a:tc>
                  <a:txBody>
                    <a:bodyPr/>
                    <a:lstStyle/>
                    <a:p>
                      <a:pPr algn="r">
                        <a:lnSpc>
                          <a:spcPct val="100000"/>
                        </a:lnSpc>
                        <a:spcAft>
                          <a:spcPts val="0"/>
                        </a:spcAft>
                      </a:pPr>
                      <a:r>
                        <a:rPr lang="nl-BE" sz="1800" b="0" dirty="0" smtClean="0">
                          <a:effectLst/>
                          <a:latin typeface="+mn-lt"/>
                          <a:cs typeface="Code New Roman" panose="020B0609020204030204" pitchFamily="49" charset="0"/>
                        </a:rPr>
                        <a:t>24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29</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30</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31</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32</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33</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39</a:t>
                      </a:r>
                      <a:endParaRPr lang="nl-BE" sz="1800" b="0" dirty="0">
                        <a:effectLst/>
                        <a:latin typeface="+mn-lt"/>
                        <a:ea typeface="Times New Roman" panose="02020603050405020304" pitchFamily="18"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initialiseren van het invoerveld als constante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const invoerveld = document.querySelector('#som');</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function uitrekenen()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let uitkomst = invoerveld.value;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if (uitkomst == 9)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else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alert("Jammer, dit is fout.")}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de functie uitrekenen aanroepen als de waarde van invoerveld wijzigt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invoerveld.addEventListener('change', uitrekenen);</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3" name="Afgeronde rechthoek 2"/>
          <p:cNvSpPr/>
          <p:nvPr/>
        </p:nvSpPr>
        <p:spPr>
          <a:xfrm>
            <a:off x="2207492" y="3024921"/>
            <a:ext cx="3047999" cy="531079"/>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hthoek 14"/>
          <p:cNvSpPr/>
          <p:nvPr/>
        </p:nvSpPr>
        <p:spPr>
          <a:xfrm>
            <a:off x="8303493" y="1358171"/>
            <a:ext cx="3587090" cy="62764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verouderd</a:t>
            </a:r>
            <a:endParaRPr lang="nl-BE" sz="2800" dirty="0"/>
          </a:p>
        </p:txBody>
      </p:sp>
      <p:pic>
        <p:nvPicPr>
          <p:cNvPr id="16" name="Afbeelding 15"/>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281519" y="1564553"/>
            <a:ext cx="900000" cy="900000"/>
          </a:xfrm>
          <a:prstGeom prst="rect">
            <a:avLst/>
          </a:prstGeom>
        </p:spPr>
      </p:pic>
      <p:sp>
        <p:nvSpPr>
          <p:cNvPr id="12" name="Titel 11"/>
          <p:cNvSpPr>
            <a:spLocks noGrp="1"/>
          </p:cNvSpPr>
          <p:nvPr>
            <p:ph type="title"/>
          </p:nvPr>
        </p:nvSpPr>
        <p:spPr/>
        <p:txBody>
          <a:bodyPr/>
          <a:lstStyle/>
          <a:p>
            <a:endParaRPr lang="nl-BE"/>
          </a:p>
        </p:txBody>
      </p:sp>
      <p:sp>
        <p:nvSpPr>
          <p:cNvPr id="18"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35032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95</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7" name="Tabel 16"/>
          <p:cNvGraphicFramePr>
            <a:graphicFrameLocks noGrp="1"/>
          </p:cNvGraphicFramePr>
          <p:nvPr>
            <p:extLst>
              <p:ext uri="{D42A27DB-BD31-4B8C-83A1-F6EECF244321}">
                <p14:modId xmlns:p14="http://schemas.microsoft.com/office/powerpoint/2010/main" val="3720974444"/>
              </p:ext>
            </p:extLst>
          </p:nvPr>
        </p:nvGraphicFramePr>
        <p:xfrm>
          <a:off x="1548544" y="1533236"/>
          <a:ext cx="10493202" cy="4858328"/>
        </p:xfrm>
        <a:graphic>
          <a:graphicData uri="http://schemas.openxmlformats.org/drawingml/2006/table">
            <a:tbl>
              <a:tblPr firstRow="1" firstCol="1" bandRow="1">
                <a:tableStyleId>{5C22544A-7EE6-4342-B048-85BDC9FD1C3A}</a:tableStyleId>
              </a:tblPr>
              <a:tblGrid>
                <a:gridCol w="526587">
                  <a:extLst>
                    <a:ext uri="{9D8B030D-6E8A-4147-A177-3AD203B41FA5}">
                      <a16:colId xmlns:a16="http://schemas.microsoft.com/office/drawing/2014/main" val="2855085912"/>
                    </a:ext>
                  </a:extLst>
                </a:gridCol>
                <a:gridCol w="9966615">
                  <a:extLst>
                    <a:ext uri="{9D8B030D-6E8A-4147-A177-3AD203B41FA5}">
                      <a16:colId xmlns:a16="http://schemas.microsoft.com/office/drawing/2014/main" val="2105840097"/>
                    </a:ext>
                  </a:extLst>
                </a:gridCol>
              </a:tblGrid>
              <a:tr h="4858328">
                <a:tc>
                  <a:txBody>
                    <a:bodyPr/>
                    <a:lstStyle/>
                    <a:p>
                      <a:pPr algn="r">
                        <a:lnSpc>
                          <a:spcPct val="100000"/>
                        </a:lnSpc>
                        <a:spcAft>
                          <a:spcPts val="0"/>
                        </a:spcAft>
                      </a:pPr>
                      <a:r>
                        <a:rPr lang="nl-BE" sz="1800" b="0" dirty="0" smtClean="0">
                          <a:effectLst/>
                          <a:latin typeface="+mn-lt"/>
                          <a:cs typeface="Code New Roman" panose="020B0609020204030204" pitchFamily="49" charset="0"/>
                        </a:rPr>
                        <a:t>24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29</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30</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31</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32</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33</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39</a:t>
                      </a:r>
                      <a:endParaRPr lang="nl-BE" sz="1800" b="0" dirty="0">
                        <a:effectLst/>
                        <a:latin typeface="+mn-lt"/>
                        <a:ea typeface="Times New Roman" panose="02020603050405020304" pitchFamily="18"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initialiseren van het invoerveld als constante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const</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invoerveld = document.querySelector('#som');</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uitrekenen = () =&gt;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let</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uitkomst = invoerveld.value;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if (uitkomst == 9)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else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alert("Jammer, dit is fout.")}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de functie uitrekenen aanroepen als de waarde van invoerveld wijzigt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invoerveld.addEventListener('change', uitrekenen);</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3" name="Afgeronde rechthoek 2"/>
          <p:cNvSpPr/>
          <p:nvPr/>
        </p:nvSpPr>
        <p:spPr>
          <a:xfrm>
            <a:off x="2225966" y="2193648"/>
            <a:ext cx="858980" cy="531079"/>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Afgeronde rechthoek 15"/>
          <p:cNvSpPr/>
          <p:nvPr/>
        </p:nvSpPr>
        <p:spPr>
          <a:xfrm>
            <a:off x="2225966" y="3246990"/>
            <a:ext cx="637307" cy="531079"/>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Titel 11"/>
          <p:cNvSpPr>
            <a:spLocks noGrp="1"/>
          </p:cNvSpPr>
          <p:nvPr>
            <p:ph type="title"/>
          </p:nvPr>
        </p:nvSpPr>
        <p:spPr/>
        <p:txBody>
          <a:bodyPr/>
          <a:lstStyle/>
          <a:p>
            <a:endParaRPr lang="nl-BE"/>
          </a:p>
        </p:txBody>
      </p:sp>
      <p:sp>
        <p:nvSpPr>
          <p:cNvPr id="18"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394513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95</a:t>
            </a:r>
            <a:endParaRPr lang="nl-BE" dirty="0">
              <a:solidFill>
                <a:schemeClr val="accent2">
                  <a:lumMod val="75000"/>
                </a:schemeClr>
              </a:solidFill>
            </a:endParaRPr>
          </a:p>
        </p:txBody>
      </p:sp>
      <p:pic>
        <p:nvPicPr>
          <p:cNvPr id="14" name="Afbeelding 13"/>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7" name="Tekstvak 16"/>
          <p:cNvSpPr txBox="1"/>
          <p:nvPr/>
        </p:nvSpPr>
        <p:spPr>
          <a:xfrm>
            <a:off x="3131192" y="1602370"/>
            <a:ext cx="9160720" cy="646331"/>
          </a:xfrm>
          <a:prstGeom prst="rect">
            <a:avLst/>
          </a:prstGeom>
          <a:noFill/>
        </p:spPr>
        <p:txBody>
          <a:bodyPr wrap="square" rtlCol="0">
            <a:spAutoFit/>
          </a:bodyPr>
          <a:lstStyle/>
          <a:p>
            <a:r>
              <a:rPr lang="nl-BE" sz="3600" dirty="0" smtClean="0"/>
              <a:t>Initialiseren van een constante</a:t>
            </a:r>
            <a:endParaRPr lang="nl-BE" sz="3600" dirty="0"/>
          </a:p>
        </p:txBody>
      </p:sp>
      <p:sp>
        <p:nvSpPr>
          <p:cNvPr id="16" name="Rechthoek 15"/>
          <p:cNvSpPr/>
          <p:nvPr/>
        </p:nvSpPr>
        <p:spPr>
          <a:xfrm>
            <a:off x="1478617" y="1496467"/>
            <a:ext cx="1402409" cy="85813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3600" dirty="0" err="1" smtClean="0"/>
              <a:t>const</a:t>
            </a:r>
            <a:endParaRPr lang="nl-BE" sz="3600" dirty="0"/>
          </a:p>
        </p:txBody>
      </p:sp>
      <p:sp>
        <p:nvSpPr>
          <p:cNvPr id="19" name="Tekstvak 18"/>
          <p:cNvSpPr txBox="1"/>
          <p:nvPr/>
        </p:nvSpPr>
        <p:spPr>
          <a:xfrm>
            <a:off x="3131192" y="2669087"/>
            <a:ext cx="9160720" cy="646331"/>
          </a:xfrm>
          <a:prstGeom prst="rect">
            <a:avLst/>
          </a:prstGeom>
          <a:noFill/>
        </p:spPr>
        <p:txBody>
          <a:bodyPr wrap="square" rtlCol="0">
            <a:spAutoFit/>
          </a:bodyPr>
          <a:lstStyle/>
          <a:p>
            <a:r>
              <a:rPr lang="nl-BE" sz="3600" dirty="0" smtClean="0"/>
              <a:t>Initialiseren van een lokale variabele</a:t>
            </a:r>
            <a:endParaRPr lang="nl-BE" sz="3600" dirty="0"/>
          </a:p>
        </p:txBody>
      </p:sp>
      <p:sp>
        <p:nvSpPr>
          <p:cNvPr id="20" name="Rechthoek 19"/>
          <p:cNvSpPr/>
          <p:nvPr/>
        </p:nvSpPr>
        <p:spPr>
          <a:xfrm>
            <a:off x="1478617" y="2563184"/>
            <a:ext cx="1402409" cy="85813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3600" dirty="0" smtClean="0"/>
              <a:t>let</a:t>
            </a:r>
            <a:endParaRPr lang="nl-BE" sz="3600" dirty="0"/>
          </a:p>
        </p:txBody>
      </p:sp>
      <p:sp>
        <p:nvSpPr>
          <p:cNvPr id="21" name="Tekstvak 20"/>
          <p:cNvSpPr txBox="1"/>
          <p:nvPr/>
        </p:nvSpPr>
        <p:spPr>
          <a:xfrm>
            <a:off x="3115614" y="3731716"/>
            <a:ext cx="9160720" cy="646331"/>
          </a:xfrm>
          <a:prstGeom prst="rect">
            <a:avLst/>
          </a:prstGeom>
          <a:noFill/>
        </p:spPr>
        <p:txBody>
          <a:bodyPr wrap="square" rtlCol="0">
            <a:spAutoFit/>
          </a:bodyPr>
          <a:lstStyle/>
          <a:p>
            <a:r>
              <a:rPr lang="nl-BE" sz="3600" dirty="0" smtClean="0"/>
              <a:t>Initialiseren van een globale variabele</a:t>
            </a:r>
            <a:endParaRPr lang="nl-BE" sz="3600" dirty="0"/>
          </a:p>
        </p:txBody>
      </p:sp>
      <p:sp>
        <p:nvSpPr>
          <p:cNvPr id="22" name="Rechthoek 21"/>
          <p:cNvSpPr/>
          <p:nvPr/>
        </p:nvSpPr>
        <p:spPr>
          <a:xfrm>
            <a:off x="1463039" y="3625813"/>
            <a:ext cx="1402409" cy="85813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3600" dirty="0" smtClean="0"/>
              <a:t>var</a:t>
            </a:r>
            <a:endParaRPr lang="nl-BE" sz="3600" dirty="0"/>
          </a:p>
        </p:txBody>
      </p:sp>
      <p:sp>
        <p:nvSpPr>
          <p:cNvPr id="23" name="Tekstvak 22"/>
          <p:cNvSpPr txBox="1"/>
          <p:nvPr/>
        </p:nvSpPr>
        <p:spPr>
          <a:xfrm>
            <a:off x="3131192" y="5212079"/>
            <a:ext cx="9160720" cy="1200329"/>
          </a:xfrm>
          <a:prstGeom prst="rect">
            <a:avLst/>
          </a:prstGeom>
          <a:noFill/>
        </p:spPr>
        <p:txBody>
          <a:bodyPr wrap="square" rtlCol="0">
            <a:spAutoFit/>
          </a:bodyPr>
          <a:lstStyle/>
          <a:p>
            <a:r>
              <a:rPr lang="nl-BE" sz="3600" dirty="0" smtClean="0">
                <a:solidFill>
                  <a:schemeClr val="accent1">
                    <a:lumMod val="75000"/>
                  </a:schemeClr>
                </a:solidFill>
              </a:rPr>
              <a:t>Kan leiden tot vreemde fouten, </a:t>
            </a:r>
            <a:br>
              <a:rPr lang="nl-BE" sz="3600" dirty="0" smtClean="0">
                <a:solidFill>
                  <a:schemeClr val="accent1">
                    <a:lumMod val="75000"/>
                  </a:schemeClr>
                </a:solidFill>
              </a:rPr>
            </a:br>
            <a:r>
              <a:rPr lang="nl-BE" sz="3600" dirty="0" smtClean="0">
                <a:solidFill>
                  <a:schemeClr val="accent1">
                    <a:lumMod val="75000"/>
                  </a:schemeClr>
                </a:solidFill>
              </a:rPr>
              <a:t>dus beter vermijden</a:t>
            </a:r>
            <a:endParaRPr lang="nl-BE" sz="3600" dirty="0">
              <a:solidFill>
                <a:schemeClr val="accent1">
                  <a:lumMod val="75000"/>
                </a:schemeClr>
              </a:solidFill>
            </a:endParaRPr>
          </a:p>
        </p:txBody>
      </p:sp>
      <p:cxnSp>
        <p:nvCxnSpPr>
          <p:cNvPr id="15" name="Rechte verbindingslijn met pijl 14"/>
          <p:cNvCxnSpPr/>
          <p:nvPr/>
        </p:nvCxnSpPr>
        <p:spPr>
          <a:xfrm>
            <a:off x="6752392" y="4483952"/>
            <a:ext cx="0" cy="728127"/>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3" name="Titel 2"/>
          <p:cNvSpPr>
            <a:spLocks noGrp="1"/>
          </p:cNvSpPr>
          <p:nvPr>
            <p:ph type="title"/>
          </p:nvPr>
        </p:nvSpPr>
        <p:spPr/>
        <p:txBody>
          <a:bodyPr/>
          <a:lstStyle/>
          <a:p>
            <a:endParaRPr lang="nl-BE"/>
          </a:p>
        </p:txBody>
      </p:sp>
      <p:sp>
        <p:nvSpPr>
          <p:cNvPr id="24"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157302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95</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28" name="Tabel 27"/>
          <p:cNvGraphicFramePr>
            <a:graphicFrameLocks noGrp="1"/>
          </p:cNvGraphicFramePr>
          <p:nvPr>
            <p:extLst>
              <p:ext uri="{D42A27DB-BD31-4B8C-83A1-F6EECF244321}">
                <p14:modId xmlns:p14="http://schemas.microsoft.com/office/powerpoint/2010/main" val="4000805302"/>
              </p:ext>
            </p:extLst>
          </p:nvPr>
        </p:nvGraphicFramePr>
        <p:xfrm>
          <a:off x="1463039" y="1554086"/>
          <a:ext cx="10407696" cy="5120640"/>
        </p:xfrm>
        <a:graphic>
          <a:graphicData uri="http://schemas.openxmlformats.org/drawingml/2006/table">
            <a:tbl>
              <a:tblPr firstRow="1" firstCol="1" bandRow="1">
                <a:tableStyleId>{5C22544A-7EE6-4342-B048-85BDC9FD1C3A}</a:tableStyleId>
              </a:tblPr>
              <a:tblGrid>
                <a:gridCol w="522296">
                  <a:extLst>
                    <a:ext uri="{9D8B030D-6E8A-4147-A177-3AD203B41FA5}">
                      <a16:colId xmlns:a16="http://schemas.microsoft.com/office/drawing/2014/main" val="2855085912"/>
                    </a:ext>
                  </a:extLst>
                </a:gridCol>
                <a:gridCol w="9885400">
                  <a:extLst>
                    <a:ext uri="{9D8B030D-6E8A-4147-A177-3AD203B41FA5}">
                      <a16:colId xmlns:a16="http://schemas.microsoft.com/office/drawing/2014/main" val="2105840097"/>
                    </a:ext>
                  </a:extLst>
                </a:gridCol>
              </a:tblGrid>
              <a:tr h="0">
                <a:tc>
                  <a:txBody>
                    <a:bodyPr/>
                    <a:lstStyle/>
                    <a:p>
                      <a:pPr algn="r">
                        <a:lnSpc>
                          <a:spcPct val="100000"/>
                        </a:lnSpc>
                        <a:spcAft>
                          <a:spcPts val="0"/>
                        </a:spcAft>
                      </a:pPr>
                      <a:endParaRPr lang="nl-BE" sz="2800" b="0" dirty="0">
                        <a:solidFill>
                          <a:schemeClr val="accent1">
                            <a:lumMod val="75000"/>
                          </a:schemeClr>
                        </a:solidFill>
                        <a:effectLst/>
                        <a:latin typeface="Code New Roman" panose="020B0609020204030204" pitchFamily="49" charset="0"/>
                        <a:ea typeface="Times New Roman" panose="02020603050405020304" pitchFamily="18" charset="0"/>
                        <a:cs typeface="Code New Roman" panose="020B0609020204030204" pitchFamily="49"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3600" b="1" i="0" kern="1200" dirty="0" err="1" smtClean="0">
                          <a:solidFill>
                            <a:schemeClr val="accent1">
                              <a:lumMod val="75000"/>
                            </a:schemeClr>
                          </a:solidFill>
                          <a:effectLst/>
                          <a:latin typeface="Code New Roman" panose="020B0609020204030204" pitchFamily="49" charset="0"/>
                          <a:ea typeface="+mn-ea"/>
                          <a:cs typeface="Code New Roman" panose="020B0609020204030204" pitchFamily="49" charset="0"/>
                        </a:rPr>
                        <a:t>var</a:t>
                      </a:r>
                      <a:r>
                        <a:rPr lang="en-US" sz="3600" b="0" i="0" kern="1200" dirty="0" smtClean="0">
                          <a:solidFill>
                            <a:schemeClr val="accent1">
                              <a:lumMod val="75000"/>
                            </a:schemeClr>
                          </a:solidFill>
                          <a:effectLst/>
                          <a:latin typeface="Code New Roman" panose="020B0609020204030204" pitchFamily="49" charset="0"/>
                          <a:ea typeface="+mn-ea"/>
                          <a:cs typeface="Code New Roman" panose="020B0609020204030204" pitchFamily="49" charset="0"/>
                        </a:rPr>
                        <a:t> x = 10;</a:t>
                      </a:r>
                      <a:r>
                        <a:rPr lang="en-US" sz="4800" dirty="0" smtClean="0">
                          <a:solidFill>
                            <a:schemeClr val="accent1">
                              <a:lumMod val="75000"/>
                            </a:schemeClr>
                          </a:solidFill>
                          <a:latin typeface="Code New Roman" panose="020B0609020204030204" pitchFamily="49" charset="0"/>
                          <a:cs typeface="Code New Roman" panose="020B0609020204030204" pitchFamily="49" charset="0"/>
                        </a:rPr>
                        <a:t/>
                      </a:r>
                      <a:br>
                        <a:rPr lang="en-US" sz="4800" dirty="0" smtClean="0">
                          <a:solidFill>
                            <a:schemeClr val="accent1">
                              <a:lumMod val="75000"/>
                            </a:schemeClr>
                          </a:solidFill>
                          <a:latin typeface="Code New Roman" panose="020B0609020204030204" pitchFamily="49" charset="0"/>
                          <a:cs typeface="Code New Roman" panose="020B0609020204030204" pitchFamily="49" charset="0"/>
                        </a:rPr>
                      </a:br>
                      <a:r>
                        <a:rPr lang="en-US" sz="3600" b="0" i="0" kern="120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x</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a:t>
                      </a:r>
                      <a:r>
                        <a:rPr lang="en-US" sz="3600" b="0" i="0" kern="1200" baseline="0" dirty="0" err="1" smtClean="0">
                          <a:solidFill>
                            <a:schemeClr val="bg1">
                              <a:lumMod val="50000"/>
                            </a:schemeClr>
                          </a:solidFill>
                          <a:effectLst/>
                          <a:latin typeface="Code New Roman" panose="020B0609020204030204" pitchFamily="49" charset="0"/>
                          <a:ea typeface="+mn-ea"/>
                          <a:cs typeface="Code New Roman" panose="020B0609020204030204" pitchFamily="49" charset="0"/>
                        </a:rPr>
                        <a:t>heeft</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a:t>
                      </a:r>
                      <a:r>
                        <a:rPr lang="en-US" sz="3600" b="0" i="0" kern="1200" baseline="0" dirty="0" err="1" smtClean="0">
                          <a:solidFill>
                            <a:schemeClr val="bg1">
                              <a:lumMod val="50000"/>
                            </a:schemeClr>
                          </a:solidFill>
                          <a:effectLst/>
                          <a:latin typeface="Code New Roman" panose="020B0609020204030204" pitchFamily="49" charset="0"/>
                          <a:ea typeface="+mn-ea"/>
                          <a:cs typeface="Code New Roman" panose="020B0609020204030204" pitchFamily="49" charset="0"/>
                        </a:rPr>
                        <a:t>hier</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de </a:t>
                      </a:r>
                      <a:r>
                        <a:rPr lang="en-US" sz="3600" b="0" i="0" kern="1200" baseline="0" dirty="0" err="1" smtClean="0">
                          <a:solidFill>
                            <a:schemeClr val="bg1">
                              <a:lumMod val="50000"/>
                            </a:schemeClr>
                          </a:solidFill>
                          <a:effectLst/>
                          <a:latin typeface="Code New Roman" panose="020B0609020204030204" pitchFamily="49" charset="0"/>
                          <a:ea typeface="+mn-ea"/>
                          <a:cs typeface="Code New Roman" panose="020B0609020204030204" pitchFamily="49" charset="0"/>
                        </a:rPr>
                        <a:t>waarde</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a:t>
                      </a:r>
                      <a:r>
                        <a:rPr lang="en-US" sz="3600" b="0" i="0" kern="1200" dirty="0" smtClean="0">
                          <a:solidFill>
                            <a:schemeClr val="bg1">
                              <a:lumMod val="50000"/>
                            </a:schemeClr>
                          </a:solidFill>
                          <a:effectLst/>
                          <a:latin typeface="Code New Roman" panose="020B0609020204030204" pitchFamily="49" charset="0"/>
                          <a:ea typeface="+mn-ea"/>
                          <a:cs typeface="Code New Roman" panose="020B0609020204030204" pitchFamily="49" charset="0"/>
                        </a:rPr>
                        <a:t>10</a:t>
                      </a:r>
                      <a:br>
                        <a:rPr lang="en-US" sz="3600" b="0" i="0" kern="1200" dirty="0" smtClean="0">
                          <a:solidFill>
                            <a:schemeClr val="bg1">
                              <a:lumMod val="50000"/>
                            </a:schemeClr>
                          </a:solidFill>
                          <a:effectLst/>
                          <a:latin typeface="Code New Roman" panose="020B0609020204030204" pitchFamily="49" charset="0"/>
                          <a:ea typeface="+mn-ea"/>
                          <a:cs typeface="Code New Roman" panose="020B0609020204030204" pitchFamily="49" charset="0"/>
                        </a:rPr>
                      </a:br>
                      <a:endParaRPr lang="en-US" sz="3600" b="0" i="0" kern="1200" dirty="0" smtClean="0">
                        <a:solidFill>
                          <a:schemeClr val="bg1">
                            <a:lumMod val="50000"/>
                          </a:schemeClr>
                        </a:solidFill>
                        <a:effectLst/>
                        <a:latin typeface="Code New Roman" panose="020B0609020204030204" pitchFamily="49" charset="0"/>
                        <a:ea typeface="+mn-ea"/>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3600" b="0" i="0" kern="1200" dirty="0" smtClean="0">
                          <a:solidFill>
                            <a:schemeClr val="accent1">
                              <a:lumMod val="75000"/>
                            </a:schemeClr>
                          </a:solidFill>
                          <a:effectLst/>
                          <a:latin typeface="Code New Roman" panose="020B0609020204030204" pitchFamily="49" charset="0"/>
                          <a:ea typeface="+mn-ea"/>
                          <a:cs typeface="Code New Roman" panose="020B0609020204030204" pitchFamily="49" charset="0"/>
                        </a:rPr>
                        <a:t>{</a:t>
                      </a:r>
                      <a:r>
                        <a:rPr lang="en-US" sz="4800" dirty="0" smtClean="0">
                          <a:solidFill>
                            <a:schemeClr val="accent1">
                              <a:lumMod val="75000"/>
                            </a:schemeClr>
                          </a:solidFill>
                          <a:latin typeface="Code New Roman" panose="020B0609020204030204" pitchFamily="49" charset="0"/>
                          <a:cs typeface="Code New Roman" panose="020B0609020204030204" pitchFamily="49" charset="0"/>
                        </a:rPr>
                        <a:t/>
                      </a:r>
                      <a:br>
                        <a:rPr lang="en-US" sz="4800" dirty="0" smtClean="0">
                          <a:solidFill>
                            <a:schemeClr val="accent1">
                              <a:lumMod val="75000"/>
                            </a:schemeClr>
                          </a:solidFill>
                          <a:latin typeface="Code New Roman" panose="020B0609020204030204" pitchFamily="49" charset="0"/>
                          <a:cs typeface="Code New Roman" panose="020B0609020204030204" pitchFamily="49" charset="0"/>
                        </a:rPr>
                      </a:br>
                      <a:r>
                        <a:rPr lang="en-US" sz="3600" b="0" i="0" kern="1200" dirty="0" smtClean="0">
                          <a:solidFill>
                            <a:schemeClr val="accent1">
                              <a:lumMod val="75000"/>
                            </a:schemeClr>
                          </a:solidFill>
                          <a:effectLst/>
                          <a:latin typeface="Code New Roman" panose="020B0609020204030204" pitchFamily="49" charset="0"/>
                          <a:ea typeface="+mn-ea"/>
                          <a:cs typeface="Code New Roman" panose="020B0609020204030204" pitchFamily="49" charset="0"/>
                        </a:rPr>
                        <a:t>  </a:t>
                      </a:r>
                      <a:r>
                        <a:rPr lang="en-US" sz="3600" b="1" i="0" kern="1200" dirty="0" smtClean="0">
                          <a:solidFill>
                            <a:schemeClr val="accent1">
                              <a:lumMod val="75000"/>
                            </a:schemeClr>
                          </a:solidFill>
                          <a:effectLst/>
                          <a:latin typeface="Code New Roman" panose="020B0609020204030204" pitchFamily="49" charset="0"/>
                          <a:ea typeface="+mn-ea"/>
                          <a:cs typeface="Code New Roman" panose="020B0609020204030204" pitchFamily="49" charset="0"/>
                        </a:rPr>
                        <a:t>let</a:t>
                      </a:r>
                      <a:r>
                        <a:rPr lang="en-US" sz="3600" b="0" i="0" kern="1200" dirty="0" smtClean="0">
                          <a:solidFill>
                            <a:schemeClr val="accent1">
                              <a:lumMod val="75000"/>
                            </a:schemeClr>
                          </a:solidFill>
                          <a:effectLst/>
                          <a:latin typeface="Code New Roman" panose="020B0609020204030204" pitchFamily="49" charset="0"/>
                          <a:ea typeface="+mn-ea"/>
                          <a:cs typeface="Code New Roman" panose="020B0609020204030204" pitchFamily="49" charset="0"/>
                        </a:rPr>
                        <a:t> x = 2;</a:t>
                      </a:r>
                      <a:r>
                        <a:rPr lang="en-US" sz="4800" dirty="0" smtClean="0">
                          <a:solidFill>
                            <a:schemeClr val="accent1">
                              <a:lumMod val="75000"/>
                            </a:schemeClr>
                          </a:solidFill>
                          <a:latin typeface="Code New Roman" panose="020B0609020204030204" pitchFamily="49" charset="0"/>
                          <a:cs typeface="Code New Roman" panose="020B0609020204030204" pitchFamily="49" charset="0"/>
                        </a:rPr>
                        <a:t/>
                      </a:r>
                      <a:br>
                        <a:rPr lang="en-US" sz="4800" dirty="0" smtClean="0">
                          <a:solidFill>
                            <a:schemeClr val="accent1">
                              <a:lumMod val="75000"/>
                            </a:schemeClr>
                          </a:solidFill>
                          <a:latin typeface="Code New Roman" panose="020B0609020204030204" pitchFamily="49" charset="0"/>
                          <a:cs typeface="Code New Roman" panose="020B0609020204030204" pitchFamily="49" charset="0"/>
                        </a:rPr>
                      </a:br>
                      <a:r>
                        <a:rPr lang="en-US" sz="3600" b="0" i="0" kern="1200" dirty="0" smtClean="0">
                          <a:solidFill>
                            <a:schemeClr val="accent1">
                              <a:lumMod val="75000"/>
                            </a:schemeClr>
                          </a:solidFill>
                          <a:effectLst/>
                          <a:latin typeface="Code New Roman" panose="020B0609020204030204" pitchFamily="49" charset="0"/>
                          <a:ea typeface="+mn-ea"/>
                          <a:cs typeface="Code New Roman" panose="020B0609020204030204" pitchFamily="49" charset="0"/>
                        </a:rPr>
                        <a:t>  </a:t>
                      </a:r>
                      <a:r>
                        <a:rPr lang="en-US" sz="3600" b="0" i="0" kern="120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x </a:t>
                      </a:r>
                      <a:r>
                        <a:rPr lang="en-US" sz="3600" b="0" i="0" kern="1200" baseline="0" dirty="0" err="1" smtClean="0">
                          <a:solidFill>
                            <a:schemeClr val="bg1">
                              <a:lumMod val="50000"/>
                            </a:schemeClr>
                          </a:solidFill>
                          <a:effectLst/>
                          <a:latin typeface="Code New Roman" panose="020B0609020204030204" pitchFamily="49" charset="0"/>
                          <a:ea typeface="+mn-ea"/>
                          <a:cs typeface="Code New Roman" panose="020B0609020204030204" pitchFamily="49" charset="0"/>
                        </a:rPr>
                        <a:t>heeft</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a:t>
                      </a:r>
                      <a:r>
                        <a:rPr lang="en-US" sz="3600" b="0" i="0" kern="1200" baseline="0" dirty="0" err="1" smtClean="0">
                          <a:solidFill>
                            <a:schemeClr val="bg1">
                              <a:lumMod val="50000"/>
                            </a:schemeClr>
                          </a:solidFill>
                          <a:effectLst/>
                          <a:latin typeface="Code New Roman" panose="020B0609020204030204" pitchFamily="49" charset="0"/>
                          <a:ea typeface="+mn-ea"/>
                          <a:cs typeface="Code New Roman" panose="020B0609020204030204" pitchFamily="49" charset="0"/>
                        </a:rPr>
                        <a:t>hier</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de </a:t>
                      </a:r>
                      <a:r>
                        <a:rPr lang="en-US" sz="3600" b="0" i="0" kern="1200" baseline="0" dirty="0" err="1" smtClean="0">
                          <a:solidFill>
                            <a:schemeClr val="bg1">
                              <a:lumMod val="50000"/>
                            </a:schemeClr>
                          </a:solidFill>
                          <a:effectLst/>
                          <a:latin typeface="Code New Roman" panose="020B0609020204030204" pitchFamily="49" charset="0"/>
                          <a:ea typeface="+mn-ea"/>
                          <a:cs typeface="Code New Roman" panose="020B0609020204030204" pitchFamily="49" charset="0"/>
                        </a:rPr>
                        <a:t>waarde</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a:t>
                      </a:r>
                      <a:r>
                        <a:rPr lang="en-US" sz="3600" b="0" i="0" kern="1200" dirty="0" smtClean="0">
                          <a:solidFill>
                            <a:schemeClr val="bg1">
                              <a:lumMod val="50000"/>
                            </a:schemeClr>
                          </a:solidFill>
                          <a:effectLst/>
                          <a:latin typeface="Code New Roman" panose="020B0609020204030204" pitchFamily="49" charset="0"/>
                          <a:ea typeface="+mn-ea"/>
                          <a:cs typeface="Code New Roman" panose="020B0609020204030204" pitchFamily="49" charset="0"/>
                        </a:rPr>
                        <a:t>2</a:t>
                      </a:r>
                      <a:br>
                        <a:rPr lang="en-US" sz="3600" b="0" i="0" kern="1200" dirty="0" smtClean="0">
                          <a:solidFill>
                            <a:schemeClr val="bg1">
                              <a:lumMod val="50000"/>
                            </a:schemeClr>
                          </a:solidFill>
                          <a:effectLst/>
                          <a:latin typeface="Code New Roman" panose="020B0609020204030204" pitchFamily="49" charset="0"/>
                          <a:ea typeface="+mn-ea"/>
                          <a:cs typeface="Code New Roman" panose="020B0609020204030204" pitchFamily="49" charset="0"/>
                        </a:rPr>
                      </a:br>
                      <a:r>
                        <a:rPr lang="en-US" sz="3600" b="0" i="0" kern="1200" dirty="0" smtClean="0">
                          <a:solidFill>
                            <a:schemeClr val="accent1">
                              <a:lumMod val="75000"/>
                            </a:schemeClr>
                          </a:solidFill>
                          <a:effectLst/>
                          <a:latin typeface="Code New Roman" panose="020B0609020204030204" pitchFamily="49" charset="0"/>
                          <a:ea typeface="+mn-ea"/>
                          <a:cs typeface="Code New Roman" panose="020B0609020204030204" pitchFamily="49" charset="0"/>
                        </a:rPr>
                        <a:t>}</a:t>
                      </a:r>
                      <a:r>
                        <a:rPr lang="en-US" sz="4800" dirty="0" smtClean="0">
                          <a:solidFill>
                            <a:schemeClr val="accent1">
                              <a:lumMod val="75000"/>
                            </a:schemeClr>
                          </a:solidFill>
                          <a:latin typeface="Code New Roman" panose="020B0609020204030204" pitchFamily="49" charset="0"/>
                          <a:cs typeface="Code New Roman" panose="020B0609020204030204" pitchFamily="49" charset="0"/>
                        </a:rPr>
                        <a:t/>
                      </a:r>
                      <a:br>
                        <a:rPr lang="en-US" sz="4800" dirty="0" smtClean="0">
                          <a:solidFill>
                            <a:schemeClr val="accent1">
                              <a:lumMod val="75000"/>
                            </a:schemeClr>
                          </a:solidFill>
                          <a:latin typeface="Code New Roman" panose="020B0609020204030204" pitchFamily="49" charset="0"/>
                          <a:cs typeface="Code New Roman" panose="020B0609020204030204" pitchFamily="49" charset="0"/>
                        </a:rPr>
                      </a:br>
                      <a:endParaRPr lang="en-US" sz="4800" dirty="0" smtClean="0">
                        <a:solidFill>
                          <a:schemeClr val="accent1">
                            <a:lumMod val="75000"/>
                          </a:schemeClr>
                        </a:solidFill>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3600" b="0" i="0" kern="120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x</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a:t>
                      </a:r>
                      <a:r>
                        <a:rPr lang="en-US" sz="3600" b="0" i="0" kern="1200" baseline="0" dirty="0" err="1" smtClean="0">
                          <a:solidFill>
                            <a:schemeClr val="bg1">
                              <a:lumMod val="50000"/>
                            </a:schemeClr>
                          </a:solidFill>
                          <a:effectLst/>
                          <a:latin typeface="Code New Roman" panose="020B0609020204030204" pitchFamily="49" charset="0"/>
                          <a:ea typeface="+mn-ea"/>
                          <a:cs typeface="Code New Roman" panose="020B0609020204030204" pitchFamily="49" charset="0"/>
                        </a:rPr>
                        <a:t>heeft</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a:t>
                      </a:r>
                      <a:r>
                        <a:rPr lang="en-US" sz="3600" b="0" i="0" kern="1200" baseline="0" dirty="0" err="1" smtClean="0">
                          <a:solidFill>
                            <a:schemeClr val="bg1">
                              <a:lumMod val="50000"/>
                            </a:schemeClr>
                          </a:solidFill>
                          <a:effectLst/>
                          <a:latin typeface="Code New Roman" panose="020B0609020204030204" pitchFamily="49" charset="0"/>
                          <a:ea typeface="+mn-ea"/>
                          <a:cs typeface="Code New Roman" panose="020B0609020204030204" pitchFamily="49" charset="0"/>
                        </a:rPr>
                        <a:t>hier</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de </a:t>
                      </a:r>
                      <a:r>
                        <a:rPr lang="en-US" sz="3600" b="0" i="0" kern="1200" baseline="0" dirty="0" err="1" smtClean="0">
                          <a:solidFill>
                            <a:schemeClr val="bg1">
                              <a:lumMod val="50000"/>
                            </a:schemeClr>
                          </a:solidFill>
                          <a:effectLst/>
                          <a:latin typeface="Code New Roman" panose="020B0609020204030204" pitchFamily="49" charset="0"/>
                          <a:ea typeface="+mn-ea"/>
                          <a:cs typeface="Code New Roman" panose="020B0609020204030204" pitchFamily="49" charset="0"/>
                        </a:rPr>
                        <a:t>waarde</a:t>
                      </a:r>
                      <a:r>
                        <a:rPr lang="en-US" sz="3600" b="0" i="0" kern="1200" baseline="0" dirty="0" smtClean="0">
                          <a:solidFill>
                            <a:schemeClr val="bg1">
                              <a:lumMod val="50000"/>
                            </a:schemeClr>
                          </a:solidFill>
                          <a:effectLst/>
                          <a:latin typeface="Code New Roman" panose="020B0609020204030204" pitchFamily="49" charset="0"/>
                          <a:ea typeface="+mn-ea"/>
                          <a:cs typeface="Code New Roman" panose="020B0609020204030204" pitchFamily="49" charset="0"/>
                        </a:rPr>
                        <a:t> </a:t>
                      </a:r>
                      <a:r>
                        <a:rPr lang="en-US" sz="3600" b="0" i="0" kern="1200" dirty="0" smtClean="0">
                          <a:solidFill>
                            <a:schemeClr val="bg1">
                              <a:lumMod val="50000"/>
                            </a:schemeClr>
                          </a:solidFill>
                          <a:effectLst/>
                          <a:latin typeface="Code New Roman" panose="020B0609020204030204" pitchFamily="49" charset="0"/>
                          <a:ea typeface="+mn-ea"/>
                          <a:cs typeface="Code New Roman" panose="020B0609020204030204" pitchFamily="49" charset="0"/>
                        </a:rPr>
                        <a:t>10</a:t>
                      </a:r>
                      <a:endParaRPr lang="it-IT" sz="4800" b="0" dirty="0" smtClean="0">
                        <a:solidFill>
                          <a:schemeClr val="bg1">
                            <a:lumMod val="50000"/>
                          </a:schemeClr>
                        </a:solidFill>
                        <a:effectLst/>
                        <a:latin typeface="Code New Roman" panose="020B0609020204030204" pitchFamily="49"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3" name="Titel 2"/>
          <p:cNvSpPr>
            <a:spLocks noGrp="1"/>
          </p:cNvSpPr>
          <p:nvPr>
            <p:ph type="title"/>
          </p:nvPr>
        </p:nvSpPr>
        <p:spPr/>
        <p:txBody>
          <a:bodyPr/>
          <a:lstStyle/>
          <a:p>
            <a:endParaRPr lang="nl-BE"/>
          </a:p>
        </p:txBody>
      </p:sp>
      <p:sp>
        <p:nvSpPr>
          <p:cNvPr id="15"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118388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95</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8" name="Rechthoek 17"/>
          <p:cNvSpPr/>
          <p:nvPr/>
        </p:nvSpPr>
        <p:spPr>
          <a:xfrm>
            <a:off x="1463039" y="1540023"/>
            <a:ext cx="2808711" cy="11330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err="1" smtClean="0">
                <a:latin typeface="Code New Roman" panose="020B0609020204030204" pitchFamily="49" charset="0"/>
                <a:cs typeface="Code New Roman" panose="020B0609020204030204" pitchFamily="49" charset="0"/>
              </a:rPr>
              <a:t>const</a:t>
            </a:r>
            <a:endParaRPr lang="nl-BE" sz="2800" dirty="0">
              <a:latin typeface="Code New Roman" panose="020B0609020204030204" pitchFamily="49" charset="0"/>
              <a:cs typeface="Code New Roman" panose="020B0609020204030204" pitchFamily="49" charset="0"/>
            </a:endParaRPr>
          </a:p>
        </p:txBody>
      </p:sp>
      <p:sp>
        <p:nvSpPr>
          <p:cNvPr id="21" name="Rechthoek 20"/>
          <p:cNvSpPr/>
          <p:nvPr/>
        </p:nvSpPr>
        <p:spPr>
          <a:xfrm>
            <a:off x="1463039" y="2873130"/>
            <a:ext cx="2808711" cy="11330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let</a:t>
            </a:r>
            <a:endParaRPr lang="nl-BE" sz="2800" dirty="0">
              <a:latin typeface="Code New Roman" panose="020B0609020204030204" pitchFamily="49" charset="0"/>
              <a:cs typeface="Code New Roman" panose="020B0609020204030204" pitchFamily="49" charset="0"/>
            </a:endParaRPr>
          </a:p>
        </p:txBody>
      </p:sp>
      <p:sp>
        <p:nvSpPr>
          <p:cNvPr id="23" name="Rechthoek 22"/>
          <p:cNvSpPr/>
          <p:nvPr/>
        </p:nvSpPr>
        <p:spPr>
          <a:xfrm>
            <a:off x="1463039" y="4206237"/>
            <a:ext cx="2808711" cy="11330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var</a:t>
            </a:r>
            <a:endParaRPr lang="nl-BE" sz="2800" dirty="0">
              <a:latin typeface="Code New Roman" panose="020B0609020204030204" pitchFamily="49" charset="0"/>
              <a:cs typeface="Code New Roman" panose="020B0609020204030204" pitchFamily="49" charset="0"/>
            </a:endParaRPr>
          </a:p>
        </p:txBody>
      </p:sp>
      <p:sp>
        <p:nvSpPr>
          <p:cNvPr id="3" name="Gekromde pijl-links 2"/>
          <p:cNvSpPr/>
          <p:nvPr/>
        </p:nvSpPr>
        <p:spPr>
          <a:xfrm>
            <a:off x="4414982" y="1967345"/>
            <a:ext cx="1939636" cy="145934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8" name="Gekromde pijl-links 27"/>
          <p:cNvSpPr/>
          <p:nvPr/>
        </p:nvSpPr>
        <p:spPr>
          <a:xfrm>
            <a:off x="4428504" y="3569851"/>
            <a:ext cx="1939636" cy="145934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Titel 11"/>
          <p:cNvSpPr>
            <a:spLocks noGrp="1"/>
          </p:cNvSpPr>
          <p:nvPr>
            <p:ph type="title"/>
          </p:nvPr>
        </p:nvSpPr>
        <p:spPr/>
        <p:txBody>
          <a:bodyPr/>
          <a:lstStyle/>
          <a:p>
            <a:endParaRPr lang="nl-BE"/>
          </a:p>
        </p:txBody>
      </p:sp>
      <p:sp>
        <p:nvSpPr>
          <p:cNvPr id="20"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50268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95</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7" name="Tabel 16"/>
          <p:cNvGraphicFramePr>
            <a:graphicFrameLocks noGrp="1"/>
          </p:cNvGraphicFramePr>
          <p:nvPr>
            <p:extLst>
              <p:ext uri="{D42A27DB-BD31-4B8C-83A1-F6EECF244321}">
                <p14:modId xmlns:p14="http://schemas.microsoft.com/office/powerpoint/2010/main" val="3227715919"/>
              </p:ext>
            </p:extLst>
          </p:nvPr>
        </p:nvGraphicFramePr>
        <p:xfrm>
          <a:off x="1548544" y="1533236"/>
          <a:ext cx="10493202" cy="4858328"/>
        </p:xfrm>
        <a:graphic>
          <a:graphicData uri="http://schemas.openxmlformats.org/drawingml/2006/table">
            <a:tbl>
              <a:tblPr firstRow="1" firstCol="1" bandRow="1">
                <a:tableStyleId>{5C22544A-7EE6-4342-B048-85BDC9FD1C3A}</a:tableStyleId>
              </a:tblPr>
              <a:tblGrid>
                <a:gridCol w="526587">
                  <a:extLst>
                    <a:ext uri="{9D8B030D-6E8A-4147-A177-3AD203B41FA5}">
                      <a16:colId xmlns:a16="http://schemas.microsoft.com/office/drawing/2014/main" val="2855085912"/>
                    </a:ext>
                  </a:extLst>
                </a:gridCol>
                <a:gridCol w="9966615">
                  <a:extLst>
                    <a:ext uri="{9D8B030D-6E8A-4147-A177-3AD203B41FA5}">
                      <a16:colId xmlns:a16="http://schemas.microsoft.com/office/drawing/2014/main" val="2105840097"/>
                    </a:ext>
                  </a:extLst>
                </a:gridCol>
              </a:tblGrid>
              <a:tr h="4858328">
                <a:tc>
                  <a:txBody>
                    <a:bodyPr/>
                    <a:lstStyle/>
                    <a:p>
                      <a:pPr algn="r">
                        <a:lnSpc>
                          <a:spcPct val="100000"/>
                        </a:lnSpc>
                        <a:spcAft>
                          <a:spcPts val="0"/>
                        </a:spcAft>
                      </a:pPr>
                      <a:r>
                        <a:rPr lang="nl-BE" sz="1800" b="0" dirty="0" smtClean="0">
                          <a:effectLst/>
                          <a:latin typeface="+mn-lt"/>
                          <a:cs typeface="Code New Roman" panose="020B0609020204030204" pitchFamily="49" charset="0"/>
                        </a:rPr>
                        <a:t>24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29</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30</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31</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32</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33</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39</a:t>
                      </a:r>
                      <a:endParaRPr lang="nl-BE" sz="1800" b="0" dirty="0">
                        <a:effectLst/>
                        <a:latin typeface="+mn-lt"/>
                        <a:ea typeface="Times New Roman" panose="02020603050405020304" pitchFamily="18"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initialiseren van het invoerveld als constante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const invoerveld = document.querySelector('#som');</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uitrekenen = () =&gt;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let uitkomst = invoerveld.value;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if (uitkomst == 9)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else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alert("Jammer, dit is fout.")}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de functie uitrekenen aanroepen als de waarde van invoerveld wijzigt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invoerveld.addEventListener('change', uitrekenen);</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6" name="Afgeronde rechthoek 15"/>
          <p:cNvSpPr/>
          <p:nvPr/>
        </p:nvSpPr>
        <p:spPr>
          <a:xfrm>
            <a:off x="2225966" y="3315855"/>
            <a:ext cx="4202543" cy="462214"/>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Titel 2"/>
          <p:cNvSpPr>
            <a:spLocks noGrp="1"/>
          </p:cNvSpPr>
          <p:nvPr>
            <p:ph type="title"/>
          </p:nvPr>
        </p:nvSpPr>
        <p:spPr/>
        <p:txBody>
          <a:bodyPr/>
          <a:lstStyle/>
          <a:p>
            <a:endParaRPr lang="nl-BE"/>
          </a:p>
        </p:txBody>
      </p:sp>
      <p:sp>
        <p:nvSpPr>
          <p:cNvPr id="18"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102646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7.1 Wat is javascript?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88</a:t>
            </a:r>
            <a:endParaRPr lang="nl-BE" dirty="0">
              <a:solidFill>
                <a:schemeClr val="accent2">
                  <a:lumMod val="75000"/>
                </a:schemeClr>
              </a:solidFill>
            </a:endParaRPr>
          </a:p>
        </p:txBody>
      </p:sp>
      <p:pic>
        <p:nvPicPr>
          <p:cNvPr id="14" name="Afbeelding 13"/>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6" name="Tekstvak 15"/>
          <p:cNvSpPr txBox="1"/>
          <p:nvPr/>
        </p:nvSpPr>
        <p:spPr>
          <a:xfrm>
            <a:off x="1364215" y="67202"/>
            <a:ext cx="9128709" cy="7725192"/>
          </a:xfrm>
          <a:prstGeom prst="rect">
            <a:avLst/>
          </a:prstGeom>
          <a:noFill/>
        </p:spPr>
        <p:txBody>
          <a:bodyPr wrap="square" rtlCol="0">
            <a:spAutoFit/>
          </a:bodyPr>
          <a:lstStyle/>
          <a:p>
            <a:r>
              <a:rPr lang="nl-BE" sz="49600" b="1" dirty="0" smtClean="0">
                <a:solidFill>
                  <a:schemeClr val="accent6">
                    <a:lumMod val="60000"/>
                    <a:lumOff val="40000"/>
                  </a:schemeClr>
                </a:solidFill>
                <a:cs typeface="Code New Roman" panose="020B0609020204030204" pitchFamily="49" charset="0"/>
              </a:rPr>
              <a:t>JS</a:t>
            </a:r>
            <a:endParaRPr lang="nl-BE" sz="49600" b="1" dirty="0">
              <a:solidFill>
                <a:schemeClr val="accent6">
                  <a:lumMod val="60000"/>
                  <a:lumOff val="40000"/>
                </a:schemeClr>
              </a:solidFill>
              <a:cs typeface="Code New Roman" panose="020B0609020204030204" pitchFamily="49" charset="0"/>
            </a:endParaRPr>
          </a:p>
        </p:txBody>
      </p:sp>
      <p:sp>
        <p:nvSpPr>
          <p:cNvPr id="17" name="Tekstvak 16"/>
          <p:cNvSpPr txBox="1"/>
          <p:nvPr/>
        </p:nvSpPr>
        <p:spPr>
          <a:xfrm>
            <a:off x="3849734" y="2867969"/>
            <a:ext cx="5998133" cy="2123658"/>
          </a:xfrm>
          <a:prstGeom prst="rect">
            <a:avLst/>
          </a:prstGeom>
          <a:noFill/>
        </p:spPr>
        <p:txBody>
          <a:bodyPr wrap="square" rtlCol="0">
            <a:spAutoFit/>
          </a:bodyPr>
          <a:lstStyle/>
          <a:p>
            <a:r>
              <a:rPr lang="nl-BE" sz="4400" dirty="0" smtClean="0"/>
              <a:t>Ontwikkeld in 1990</a:t>
            </a:r>
          </a:p>
          <a:p>
            <a:endParaRPr lang="nl-BE" sz="4400" dirty="0"/>
          </a:p>
          <a:p>
            <a:r>
              <a:rPr lang="nl-BE" sz="4400" dirty="0" smtClean="0"/>
              <a:t>Client-side </a:t>
            </a:r>
            <a:r>
              <a:rPr lang="nl-BE" sz="4400" dirty="0" err="1" smtClean="0"/>
              <a:t>scripting</a:t>
            </a:r>
            <a:endParaRPr lang="nl-BE" sz="4400" dirty="0"/>
          </a:p>
        </p:txBody>
      </p:sp>
    </p:spTree>
    <p:extLst>
      <p:ext uri="{BB962C8B-B14F-4D97-AF65-F5344CB8AC3E}">
        <p14:creationId xmlns:p14="http://schemas.microsoft.com/office/powerpoint/2010/main" val="1659167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7" name="Tabel 16"/>
          <p:cNvGraphicFramePr>
            <a:graphicFrameLocks noGrp="1"/>
          </p:cNvGraphicFramePr>
          <p:nvPr>
            <p:extLst>
              <p:ext uri="{D42A27DB-BD31-4B8C-83A1-F6EECF244321}">
                <p14:modId xmlns:p14="http://schemas.microsoft.com/office/powerpoint/2010/main" val="4223504919"/>
              </p:ext>
            </p:extLst>
          </p:nvPr>
        </p:nvGraphicFramePr>
        <p:xfrm>
          <a:off x="1548544" y="1533236"/>
          <a:ext cx="10493202" cy="4858328"/>
        </p:xfrm>
        <a:graphic>
          <a:graphicData uri="http://schemas.openxmlformats.org/drawingml/2006/table">
            <a:tbl>
              <a:tblPr firstRow="1" firstCol="1" bandRow="1">
                <a:tableStyleId>{5C22544A-7EE6-4342-B048-85BDC9FD1C3A}</a:tableStyleId>
              </a:tblPr>
              <a:tblGrid>
                <a:gridCol w="526587">
                  <a:extLst>
                    <a:ext uri="{9D8B030D-6E8A-4147-A177-3AD203B41FA5}">
                      <a16:colId xmlns:a16="http://schemas.microsoft.com/office/drawing/2014/main" val="2855085912"/>
                    </a:ext>
                  </a:extLst>
                </a:gridCol>
                <a:gridCol w="9966615">
                  <a:extLst>
                    <a:ext uri="{9D8B030D-6E8A-4147-A177-3AD203B41FA5}">
                      <a16:colId xmlns:a16="http://schemas.microsoft.com/office/drawing/2014/main" val="2105840097"/>
                    </a:ext>
                  </a:extLst>
                </a:gridCol>
              </a:tblGrid>
              <a:tr h="4858328">
                <a:tc>
                  <a:txBody>
                    <a:bodyPr/>
                    <a:lstStyle/>
                    <a:p>
                      <a:pPr algn="r">
                        <a:lnSpc>
                          <a:spcPct val="100000"/>
                        </a:lnSpc>
                        <a:spcAft>
                          <a:spcPts val="0"/>
                        </a:spcAft>
                      </a:pPr>
                      <a:r>
                        <a:rPr lang="nl-BE" sz="1800" b="0" dirty="0" smtClean="0">
                          <a:effectLst/>
                          <a:latin typeface="+mn-lt"/>
                          <a:cs typeface="Code New Roman" panose="020B0609020204030204" pitchFamily="49" charset="0"/>
                        </a:rPr>
                        <a:t>24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29</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30</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31</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32</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33</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34</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35</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36</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37</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38</a:t>
                      </a:r>
                    </a:p>
                    <a:p>
                      <a:pPr algn="r">
                        <a:lnSpc>
                          <a:spcPct val="100000"/>
                        </a:lnSpc>
                        <a:spcAft>
                          <a:spcPts val="0"/>
                        </a:spcAft>
                      </a:pPr>
                      <a:r>
                        <a:rPr lang="nl-BE" sz="1800" b="0" dirty="0" smtClean="0">
                          <a:effectLst/>
                          <a:latin typeface="+mn-lt"/>
                          <a:ea typeface="Times New Roman" panose="02020603050405020304" pitchFamily="18" charset="0"/>
                          <a:cs typeface="Code New Roman" panose="020B0609020204030204" pitchFamily="49" charset="0"/>
                        </a:rPr>
                        <a:t>39</a:t>
                      </a:r>
                      <a:endParaRPr lang="nl-BE" sz="1800" b="0" dirty="0">
                        <a:effectLst/>
                        <a:latin typeface="+mn-lt"/>
                        <a:ea typeface="Times New Roman" panose="02020603050405020304" pitchFamily="18"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initialiseren van het invoerveld als constante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const invoerveld = document.querySelector('#som');</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uitrekenen = () =&gt;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let uitkomst = invoerveld.value;</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if (uitkomst == 9)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		} else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75000"/>
                            </a:schemeClr>
                          </a:solidFill>
                          <a:effectLst/>
                          <a:latin typeface="Code New Roman" panose="020B0609020204030204" pitchFamily="49" charset="0"/>
                          <a:cs typeface="Code New Roman" panose="020B0609020204030204" pitchFamily="49" charset="0"/>
                        </a:rPr>
                        <a:t>		alert("Jammer, dit is fout.")}</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bg1">
                              <a:lumMod val="75000"/>
                            </a:schemeClr>
                          </a:solidFill>
                          <a:effectLst/>
                          <a:latin typeface="Code New Roman" panose="020B0609020204030204" pitchFamily="49" charset="0"/>
                          <a:cs typeface="Code New Roman" panose="020B0609020204030204" pitchFamily="49" charset="0"/>
                        </a:rPr>
                        <a:t>	// de functie uitrekenen aanroepen als de waarde van invoerveld wijzigt </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6"/>
                          </a:solidFill>
                          <a:effectLst/>
                          <a:latin typeface="Code New Roman" panose="020B0609020204030204" pitchFamily="49" charset="0"/>
                          <a:cs typeface="Code New Roman" panose="020B0609020204030204" pitchFamily="49" charset="0"/>
                        </a:rPr>
                        <a:t>	</a:t>
                      </a: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invoerveld.addEventListener('change', uitrekenen);</a:t>
                      </a:r>
                    </a:p>
                    <a:p>
                      <a:pPr marL="0" indent="0" algn="l">
                        <a:lnSpc>
                          <a:spcPct val="100000"/>
                        </a:lnSpc>
                        <a:spcBef>
                          <a:spcPts val="0"/>
                        </a:spcBef>
                        <a:spcAft>
                          <a:spcPts val="0"/>
                        </a:spcAft>
                        <a:tabLst>
                          <a:tab pos="200660" algn="l"/>
                          <a:tab pos="400685" algn="l"/>
                          <a:tab pos="562610" algn="l"/>
                          <a:tab pos="762635" algn="l"/>
                        </a:tabLst>
                      </a:pPr>
                      <a:r>
                        <a:rPr lang="it-IT"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6" name="Afgeronde rechthoek 15"/>
          <p:cNvSpPr/>
          <p:nvPr/>
        </p:nvSpPr>
        <p:spPr>
          <a:xfrm>
            <a:off x="2245049" y="3630839"/>
            <a:ext cx="4358951" cy="1227488"/>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Titel 2"/>
          <p:cNvSpPr>
            <a:spLocks noGrp="1"/>
          </p:cNvSpPr>
          <p:nvPr>
            <p:ph type="title"/>
          </p:nvPr>
        </p:nvSpPr>
        <p:spPr/>
        <p:txBody>
          <a:bodyPr/>
          <a:lstStyle/>
          <a:p>
            <a:endParaRPr lang="nl-BE"/>
          </a:p>
        </p:txBody>
      </p:sp>
      <p:sp>
        <p:nvSpPr>
          <p:cNvPr id="18" name="Titel 1"/>
          <p:cNvSpPr txBox="1">
            <a:spLocks/>
          </p:cNvSpPr>
          <p:nvPr/>
        </p:nvSpPr>
        <p:spPr>
          <a:xfrm>
            <a:off x="1463039" y="210578"/>
            <a:ext cx="10578707" cy="1077309"/>
          </a:xfrm>
          <a:prstGeom prst="rect">
            <a:avLst/>
          </a:prstGeom>
          <a:solidFill>
            <a:schemeClr val="accent2">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mtClean="0">
                <a:solidFill>
                  <a:schemeClr val="bg1"/>
                </a:solidFill>
              </a:rPr>
              <a:t>7.5	Kiezen is (niet altijd) verliezen</a:t>
            </a:r>
            <a:endParaRPr lang="nl-BE" dirty="0">
              <a:solidFill>
                <a:schemeClr val="bg1"/>
              </a:solidFill>
            </a:endParaRPr>
          </a:p>
        </p:txBody>
      </p:sp>
    </p:spTree>
    <p:extLst>
      <p:ext uri="{BB962C8B-B14F-4D97-AF65-F5344CB8AC3E}">
        <p14:creationId xmlns:p14="http://schemas.microsoft.com/office/powerpoint/2010/main" val="260281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pic>
        <p:nvPicPr>
          <p:cNvPr id="25" name="Afbeelding 24"/>
          <p:cNvPicPr/>
          <p:nvPr/>
        </p:nvPicPr>
        <p:blipFill rotWithShape="1">
          <a:blip r:embed="rId6" cstate="print">
            <a:extLst>
              <a:ext uri="{28A0092B-C50C-407E-A947-70E740481C1C}">
                <a14:useLocalDpi xmlns:a14="http://schemas.microsoft.com/office/drawing/2010/main" val="0"/>
              </a:ext>
            </a:extLst>
          </a:blip>
          <a:srcRect l="10786" t="27045" r="11593" b="21205"/>
          <a:stretch/>
        </p:blipFill>
        <p:spPr bwMode="auto">
          <a:xfrm>
            <a:off x="3957851" y="2839270"/>
            <a:ext cx="5258809" cy="3757473"/>
          </a:xfrm>
          <a:prstGeom prst="rect">
            <a:avLst/>
          </a:prstGeom>
          <a:ln>
            <a:noFill/>
          </a:ln>
          <a:extLst>
            <a:ext uri="{53640926-AAD7-44D8-BBD7-CCE9431645EC}">
              <a14:shadowObscured xmlns:a14="http://schemas.microsoft.com/office/drawing/2010/main"/>
            </a:ext>
          </a:extLst>
        </p:spPr>
      </p:pic>
      <p:sp>
        <p:nvSpPr>
          <p:cNvPr id="29" name="Rechthoek 28"/>
          <p:cNvSpPr/>
          <p:nvPr/>
        </p:nvSpPr>
        <p:spPr>
          <a:xfrm>
            <a:off x="2084857" y="1454606"/>
            <a:ext cx="9335069" cy="10928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tweevoudige selectie</a:t>
            </a:r>
            <a:endParaRPr lang="nl-BE" sz="4800" dirty="0"/>
          </a:p>
        </p:txBody>
      </p:sp>
    </p:spTree>
    <p:extLst>
      <p:ext uri="{BB962C8B-B14F-4D97-AF65-F5344CB8AC3E}">
        <p14:creationId xmlns:p14="http://schemas.microsoft.com/office/powerpoint/2010/main" val="372375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Afbeelding 14"/>
          <p:cNvPicPr/>
          <p:nvPr/>
        </p:nvPicPr>
        <p:blipFill rotWithShape="1">
          <a:blip r:embed="rId2" cstate="print">
            <a:extLst>
              <a:ext uri="{28A0092B-C50C-407E-A947-70E740481C1C}">
                <a14:useLocalDpi xmlns:a14="http://schemas.microsoft.com/office/drawing/2010/main" val="0"/>
              </a:ext>
            </a:extLst>
          </a:blip>
          <a:srcRect l="10787" t="27045" r="11599" b="21205"/>
          <a:stretch/>
        </p:blipFill>
        <p:spPr bwMode="auto">
          <a:xfrm>
            <a:off x="3957850" y="2839269"/>
            <a:ext cx="5258809" cy="3757474"/>
          </a:xfrm>
          <a:prstGeom prst="rect">
            <a:avLst/>
          </a:prstGeom>
          <a:ln>
            <a:noFill/>
          </a:ln>
          <a:extLst>
            <a:ext uri="{53640926-AAD7-44D8-BBD7-CCE9431645EC}">
              <a14:shadowObscured xmlns:a14="http://schemas.microsoft.com/office/drawing/2010/main"/>
            </a:ext>
          </a:extLst>
        </p:spPr>
      </p:pic>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hthoek 10">
            <a:hlinkClick r:id="rId4"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96</a:t>
            </a:r>
            <a:endParaRPr lang="nl-BE" dirty="0">
              <a:solidFill>
                <a:schemeClr val="accent2">
                  <a:lumMod val="75000"/>
                </a:schemeClr>
              </a:solidFill>
            </a:endParaRPr>
          </a:p>
        </p:txBody>
      </p:sp>
      <p:pic>
        <p:nvPicPr>
          <p:cNvPr id="19" name="Afbeelding 18"/>
          <p:cNvPicPr/>
          <p:nvPr/>
        </p:nvPicPr>
        <p:blipFill>
          <a:blip r:embed="rId5" cstate="print">
            <a:duotone>
              <a:prstClr val="black"/>
              <a:schemeClr val="accent4">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6" name="Rechthoek 15"/>
          <p:cNvSpPr/>
          <p:nvPr/>
        </p:nvSpPr>
        <p:spPr>
          <a:xfrm rot="998536">
            <a:off x="9776217" y="4064795"/>
            <a:ext cx="1797084"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smtClean="0">
                <a:latin typeface="Code New Roman" panose="020B0609020204030204" pitchFamily="49" charset="0"/>
                <a:cs typeface="Code New Roman" panose="020B0609020204030204" pitchFamily="49" charset="0"/>
              </a:rPr>
              <a:t>vb7a</a:t>
            </a:r>
            <a:endParaRPr lang="nl-BE" sz="3600" dirty="0">
              <a:latin typeface="Code New Roman" panose="020B0609020204030204" pitchFamily="49" charset="0"/>
              <a:cs typeface="Code New Roman" panose="020B0609020204030204" pitchFamily="49" charset="0"/>
            </a:endParaRPr>
          </a:p>
        </p:txBody>
      </p:sp>
      <p:sp>
        <p:nvSpPr>
          <p:cNvPr id="17" name="Rechthoek 16"/>
          <p:cNvSpPr/>
          <p:nvPr/>
        </p:nvSpPr>
        <p:spPr>
          <a:xfrm>
            <a:off x="2084857" y="1454606"/>
            <a:ext cx="9335069" cy="10928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enkelvoudige selectie</a:t>
            </a:r>
            <a:endParaRPr lang="nl-BE" sz="4800" dirty="0"/>
          </a:p>
        </p:txBody>
      </p:sp>
    </p:spTree>
    <p:extLst>
      <p:ext uri="{BB962C8B-B14F-4D97-AF65-F5344CB8AC3E}">
        <p14:creationId xmlns:p14="http://schemas.microsoft.com/office/powerpoint/2010/main" val="421369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6" name="Rechthoek 15"/>
          <p:cNvSpPr/>
          <p:nvPr/>
        </p:nvSpPr>
        <p:spPr>
          <a:xfrm rot="998536">
            <a:off x="9776217" y="4064795"/>
            <a:ext cx="1797084"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smtClean="0">
                <a:latin typeface="Code New Roman" panose="020B0609020204030204" pitchFamily="49" charset="0"/>
                <a:cs typeface="Code New Roman" panose="020B0609020204030204" pitchFamily="49" charset="0"/>
              </a:rPr>
              <a:t>vb7a</a:t>
            </a:r>
            <a:endParaRPr lang="nl-BE" sz="3600" dirty="0">
              <a:latin typeface="Code New Roman" panose="020B0609020204030204" pitchFamily="49" charset="0"/>
              <a:cs typeface="Code New Roman" panose="020B0609020204030204" pitchFamily="49" charset="0"/>
            </a:endParaRPr>
          </a:p>
        </p:txBody>
      </p:sp>
      <p:sp>
        <p:nvSpPr>
          <p:cNvPr id="17" name="Rechthoek 16"/>
          <p:cNvSpPr/>
          <p:nvPr/>
        </p:nvSpPr>
        <p:spPr>
          <a:xfrm>
            <a:off x="2084857" y="1454606"/>
            <a:ext cx="9335069" cy="10928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enkelvoudige selectie</a:t>
            </a:r>
            <a:endParaRPr lang="nl-BE" sz="4800" dirty="0"/>
          </a:p>
        </p:txBody>
      </p:sp>
      <p:graphicFrame>
        <p:nvGraphicFramePr>
          <p:cNvPr id="18" name="Tabel 17"/>
          <p:cNvGraphicFramePr>
            <a:graphicFrameLocks noGrp="1"/>
          </p:cNvGraphicFramePr>
          <p:nvPr>
            <p:extLst>
              <p:ext uri="{D42A27DB-BD31-4B8C-83A1-F6EECF244321}">
                <p14:modId xmlns:p14="http://schemas.microsoft.com/office/powerpoint/2010/main" val="3638371631"/>
              </p:ext>
            </p:extLst>
          </p:nvPr>
        </p:nvGraphicFramePr>
        <p:xfrm>
          <a:off x="1565811" y="3631720"/>
          <a:ext cx="10375980" cy="2926080"/>
        </p:xfrm>
        <a:graphic>
          <a:graphicData uri="http://schemas.openxmlformats.org/drawingml/2006/table">
            <a:tbl>
              <a:tblPr firstRow="1" firstCol="1" bandRow="1">
                <a:tableStyleId>{5C22544A-7EE6-4342-B048-85BDC9FD1C3A}</a:tableStyleId>
              </a:tblPr>
              <a:tblGrid>
                <a:gridCol w="590535">
                  <a:extLst>
                    <a:ext uri="{9D8B030D-6E8A-4147-A177-3AD203B41FA5}">
                      <a16:colId xmlns:a16="http://schemas.microsoft.com/office/drawing/2014/main" val="2855085912"/>
                    </a:ext>
                  </a:extLst>
                </a:gridCol>
                <a:gridCol w="9785445">
                  <a:extLst>
                    <a:ext uri="{9D8B030D-6E8A-4147-A177-3AD203B41FA5}">
                      <a16:colId xmlns:a16="http://schemas.microsoft.com/office/drawing/2014/main" val="2105840097"/>
                    </a:ext>
                  </a:extLst>
                </a:gridCol>
              </a:tblGrid>
              <a:tr h="2920172">
                <a:tc>
                  <a:txBody>
                    <a:bodyPr/>
                    <a:lstStyle/>
                    <a:p>
                      <a:pPr algn="r">
                        <a:lnSpc>
                          <a:spcPct val="100000"/>
                        </a:lnSpc>
                        <a:spcAft>
                          <a:spcPts val="0"/>
                        </a:spcAft>
                      </a:pPr>
                      <a:r>
                        <a:rPr lang="nl-BE" sz="2400" b="0" dirty="0" smtClean="0">
                          <a:effectLst/>
                          <a:latin typeface="+mn-lt"/>
                          <a:ea typeface="+mn-ea"/>
                          <a:cs typeface="+mn-cs"/>
                        </a:rPr>
                        <a:t>12</a:t>
                      </a:r>
                    </a:p>
                    <a:p>
                      <a:pPr algn="r">
                        <a:lnSpc>
                          <a:spcPct val="100000"/>
                        </a:lnSpc>
                        <a:spcAft>
                          <a:spcPts val="0"/>
                        </a:spcAft>
                      </a:pPr>
                      <a:r>
                        <a:rPr lang="nl-BE" sz="2400" b="0" dirty="0" smtClean="0">
                          <a:effectLst/>
                          <a:latin typeface="+mn-lt"/>
                          <a:ea typeface="+mn-ea"/>
                          <a:cs typeface="+mn-cs"/>
                        </a:rPr>
                        <a:t>13</a:t>
                      </a:r>
                    </a:p>
                    <a:p>
                      <a:pPr algn="r">
                        <a:lnSpc>
                          <a:spcPct val="100000"/>
                        </a:lnSpc>
                        <a:spcAft>
                          <a:spcPts val="0"/>
                        </a:spcAft>
                      </a:pPr>
                      <a:r>
                        <a:rPr lang="nl-BE" sz="2400" b="0" dirty="0" smtClean="0">
                          <a:effectLst/>
                          <a:latin typeface="+mn-lt"/>
                          <a:ea typeface="+mn-ea"/>
                          <a:cs typeface="+mn-cs"/>
                        </a:rPr>
                        <a:t>14</a:t>
                      </a:r>
                    </a:p>
                    <a:p>
                      <a:pPr algn="r">
                        <a:lnSpc>
                          <a:spcPct val="100000"/>
                        </a:lnSpc>
                        <a:spcAft>
                          <a:spcPts val="0"/>
                        </a:spcAft>
                      </a:pPr>
                      <a:r>
                        <a:rPr lang="nl-BE" sz="2400" b="0" dirty="0" smtClean="0">
                          <a:effectLst/>
                          <a:latin typeface="+mn-lt"/>
                          <a:ea typeface="+mn-ea"/>
                          <a:cs typeface="+mn-cs"/>
                        </a:rPr>
                        <a:t>15</a:t>
                      </a:r>
                    </a:p>
                    <a:p>
                      <a:pPr algn="r">
                        <a:lnSpc>
                          <a:spcPct val="100000"/>
                        </a:lnSpc>
                        <a:spcAft>
                          <a:spcPts val="0"/>
                        </a:spcAft>
                      </a:pPr>
                      <a:r>
                        <a:rPr lang="nl-BE" sz="2400" b="0" dirty="0" smtClean="0">
                          <a:effectLst/>
                          <a:latin typeface="+mn-lt"/>
                          <a:ea typeface="+mn-ea"/>
                          <a:cs typeface="+mn-cs"/>
                        </a:rPr>
                        <a:t>16</a:t>
                      </a:r>
                    </a:p>
                    <a:p>
                      <a:pPr algn="r">
                        <a:lnSpc>
                          <a:spcPct val="100000"/>
                        </a:lnSpc>
                        <a:spcAft>
                          <a:spcPts val="0"/>
                        </a:spcAft>
                      </a:pPr>
                      <a:r>
                        <a:rPr lang="nl-BE" sz="2400" b="0" dirty="0" smtClean="0">
                          <a:effectLst/>
                          <a:latin typeface="+mn-lt"/>
                          <a:ea typeface="+mn-ea"/>
                          <a:cs typeface="+mn-cs"/>
                        </a:rPr>
                        <a:t>17</a:t>
                      </a:r>
                    </a:p>
                    <a:p>
                      <a:pPr algn="r">
                        <a:lnSpc>
                          <a:spcPct val="100000"/>
                        </a:lnSpc>
                        <a:spcAft>
                          <a:spcPts val="0"/>
                        </a:spcAft>
                      </a:pPr>
                      <a:r>
                        <a:rPr lang="nl-BE" sz="2400" b="0" dirty="0" smtClean="0">
                          <a:effectLst/>
                          <a:latin typeface="+mn-lt"/>
                          <a:ea typeface="+mn-ea"/>
                          <a:cs typeface="+mn-cs"/>
                        </a:rPr>
                        <a:t>18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&lt;script&gt;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bg1">
                              <a:lumMod val="75000"/>
                            </a:schemeClr>
                          </a:solidFill>
                          <a:effectLst/>
                          <a:latin typeface="Code New Roman" panose="020B0609020204030204" pitchFamily="49" charset="0"/>
                          <a:cs typeface="Code New Roman" panose="020B0609020204030204" pitchFamily="49" charset="0"/>
                        </a:rPr>
                        <a:t>// initialiseren van variabelen</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let naam = 'corneel';</a:t>
                      </a:r>
                    </a:p>
                    <a:p>
                      <a:pPr marL="0" indent="0" algn="l">
                        <a:lnSpc>
                          <a:spcPct val="100000"/>
                        </a:lnSpc>
                        <a:spcBef>
                          <a:spcPts val="0"/>
                        </a:spcBef>
                        <a:spcAft>
                          <a:spcPts val="0"/>
                        </a:spcAft>
                        <a:tabLst>
                          <a:tab pos="200660" algn="l"/>
                          <a:tab pos="400685" algn="l"/>
                          <a:tab pos="562610" algn="l"/>
                          <a:tab pos="762635" algn="l"/>
                        </a:tabLst>
                      </a:pPr>
                      <a:endParaRPr lang="it-IT" sz="2400" b="0" dirty="0" smtClean="0">
                        <a:solidFill>
                          <a:schemeClr val="accent6"/>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bg1">
                              <a:lumMod val="75000"/>
                            </a:schemeClr>
                          </a:solidFill>
                          <a:effectLst/>
                          <a:latin typeface="Code New Roman" panose="020B0609020204030204" pitchFamily="49" charset="0"/>
                          <a:cs typeface="Code New Roman" panose="020B0609020204030204" pitchFamily="49" charset="0"/>
                        </a:rPr>
                        <a:t>// tekst op het document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if (naam == 'corneel') beroep = 'boer';</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document.write('&lt;article&gt;&lt;h1&gt;wat word ik later?&lt;/h1&gt;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&lt;/article&gt;');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20" name="Afgeronde rechthoek 19"/>
          <p:cNvSpPr/>
          <p:nvPr/>
        </p:nvSpPr>
        <p:spPr>
          <a:xfrm>
            <a:off x="2281994" y="5384799"/>
            <a:ext cx="6751170" cy="532463"/>
          </a:xfrm>
          <a:prstGeom prst="round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54214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8" name="Rechthoek 17"/>
          <p:cNvSpPr/>
          <p:nvPr/>
        </p:nvSpPr>
        <p:spPr>
          <a:xfrm>
            <a:off x="1463039" y="1966977"/>
            <a:ext cx="884376" cy="9814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1</a:t>
            </a:r>
            <a:endParaRPr lang="nl-BE" sz="4800" dirty="0"/>
          </a:p>
        </p:txBody>
      </p:sp>
      <p:sp>
        <p:nvSpPr>
          <p:cNvPr id="20" name="Rechthoek 19"/>
          <p:cNvSpPr/>
          <p:nvPr/>
        </p:nvSpPr>
        <p:spPr>
          <a:xfrm>
            <a:off x="1463039" y="3043938"/>
            <a:ext cx="884376" cy="9814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2</a:t>
            </a:r>
            <a:endParaRPr lang="nl-BE" sz="4800" dirty="0"/>
          </a:p>
        </p:txBody>
      </p:sp>
      <p:sp>
        <p:nvSpPr>
          <p:cNvPr id="21" name="Rechthoek 20"/>
          <p:cNvSpPr/>
          <p:nvPr/>
        </p:nvSpPr>
        <p:spPr>
          <a:xfrm>
            <a:off x="1463039" y="4147702"/>
            <a:ext cx="884376" cy="9814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3</a:t>
            </a:r>
            <a:endParaRPr lang="nl-BE" sz="4800" dirty="0"/>
          </a:p>
        </p:txBody>
      </p:sp>
      <p:sp>
        <p:nvSpPr>
          <p:cNvPr id="22" name="Rechthoek 21"/>
          <p:cNvSpPr/>
          <p:nvPr/>
        </p:nvSpPr>
        <p:spPr>
          <a:xfrm>
            <a:off x="1463040" y="5260191"/>
            <a:ext cx="884376" cy="9814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4</a:t>
            </a:r>
            <a:endParaRPr lang="nl-BE" sz="4800" dirty="0"/>
          </a:p>
        </p:txBody>
      </p:sp>
      <p:sp>
        <p:nvSpPr>
          <p:cNvPr id="25" name="Rechthoek 24"/>
          <p:cNvSpPr/>
          <p:nvPr/>
        </p:nvSpPr>
        <p:spPr>
          <a:xfrm>
            <a:off x="2451370" y="3075486"/>
            <a:ext cx="9590376" cy="93697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t>Gelijkheid: ==</a:t>
            </a:r>
            <a:endParaRPr lang="nl-BE" sz="2800" dirty="0"/>
          </a:p>
        </p:txBody>
      </p:sp>
      <p:sp>
        <p:nvSpPr>
          <p:cNvPr id="26" name="Rechthoek 25"/>
          <p:cNvSpPr/>
          <p:nvPr/>
        </p:nvSpPr>
        <p:spPr>
          <a:xfrm>
            <a:off x="2451370" y="4177185"/>
            <a:ext cx="9590376" cy="96553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t>Acties in verschillende delen: tussen { en }</a:t>
            </a:r>
            <a:endParaRPr lang="nl-BE" sz="2800" dirty="0"/>
          </a:p>
        </p:txBody>
      </p:sp>
      <p:sp>
        <p:nvSpPr>
          <p:cNvPr id="27" name="Rechthoek 26"/>
          <p:cNvSpPr/>
          <p:nvPr/>
        </p:nvSpPr>
        <p:spPr>
          <a:xfrm>
            <a:off x="2451370" y="5280949"/>
            <a:ext cx="9590376" cy="93697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t>Indien slechts één regel, dan hoeven </a:t>
            </a:r>
            <a:r>
              <a:rPr lang="nl-BE" sz="2800" dirty="0"/>
              <a:t>{ en </a:t>
            </a:r>
            <a:r>
              <a:rPr lang="nl-BE" sz="2800" dirty="0" smtClean="0"/>
              <a:t>} niet </a:t>
            </a:r>
            <a:endParaRPr lang="nl-BE" sz="2800" dirty="0"/>
          </a:p>
        </p:txBody>
      </p:sp>
      <p:sp>
        <p:nvSpPr>
          <p:cNvPr id="30" name="Tekstvak 29"/>
          <p:cNvSpPr txBox="1"/>
          <p:nvPr/>
        </p:nvSpPr>
        <p:spPr>
          <a:xfrm>
            <a:off x="2504169" y="1203407"/>
            <a:ext cx="7241608" cy="1107996"/>
          </a:xfrm>
          <a:prstGeom prst="rect">
            <a:avLst/>
          </a:prstGeom>
          <a:noFill/>
        </p:spPr>
        <p:txBody>
          <a:bodyPr wrap="square" rtlCol="0">
            <a:spAutoFit/>
          </a:bodyPr>
          <a:lstStyle/>
          <a:p>
            <a:r>
              <a:rPr lang="nl-BE" sz="6600" b="1" dirty="0" smtClean="0">
                <a:solidFill>
                  <a:schemeClr val="accent6"/>
                </a:solidFill>
              </a:rPr>
              <a:t>4 syntax-regels</a:t>
            </a:r>
            <a:endParaRPr lang="nl-BE" sz="6600" b="1" dirty="0">
              <a:solidFill>
                <a:schemeClr val="accent6"/>
              </a:solidFill>
            </a:endParaRPr>
          </a:p>
        </p:txBody>
      </p:sp>
      <p:sp>
        <p:nvSpPr>
          <p:cNvPr id="31" name="Rechthoek 30"/>
          <p:cNvSpPr/>
          <p:nvPr/>
        </p:nvSpPr>
        <p:spPr>
          <a:xfrm>
            <a:off x="2451371" y="1978255"/>
            <a:ext cx="9590376" cy="96553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t>Voorwaarde tussen haakjes</a:t>
            </a:r>
            <a:endParaRPr lang="nl-BE" sz="2800" dirty="0"/>
          </a:p>
        </p:txBody>
      </p:sp>
    </p:spTree>
    <p:extLst>
      <p:ext uri="{BB962C8B-B14F-4D97-AF65-F5344CB8AC3E}">
        <p14:creationId xmlns:p14="http://schemas.microsoft.com/office/powerpoint/2010/main" val="340857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7" name="Rechthoek 16"/>
          <p:cNvSpPr/>
          <p:nvPr/>
        </p:nvSpPr>
        <p:spPr>
          <a:xfrm>
            <a:off x="2084857" y="1454606"/>
            <a:ext cx="9335069" cy="10928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geneste selecties</a:t>
            </a:r>
            <a:endParaRPr lang="nl-BE" sz="4800" dirty="0"/>
          </a:p>
        </p:txBody>
      </p:sp>
      <p:sp>
        <p:nvSpPr>
          <p:cNvPr id="18" name="Tekstvak 17"/>
          <p:cNvSpPr txBox="1"/>
          <p:nvPr/>
        </p:nvSpPr>
        <p:spPr>
          <a:xfrm>
            <a:off x="1675425" y="4327699"/>
            <a:ext cx="5271285" cy="1323439"/>
          </a:xfrm>
          <a:prstGeom prst="rect">
            <a:avLst/>
          </a:prstGeom>
          <a:noFill/>
        </p:spPr>
        <p:txBody>
          <a:bodyPr wrap="square" rtlCol="0">
            <a:spAutoFit/>
          </a:bodyPr>
          <a:lstStyle/>
          <a:p>
            <a:r>
              <a:rPr lang="nl-BE" sz="4000" dirty="0" smtClean="0"/>
              <a:t>Wat met 3 mogelijke resultaten?</a:t>
            </a:r>
            <a:endParaRPr lang="nl-BE" sz="4000" dirty="0"/>
          </a:p>
        </p:txBody>
      </p:sp>
      <p:sp>
        <p:nvSpPr>
          <p:cNvPr id="20" name="Tekstvak 19"/>
          <p:cNvSpPr txBox="1"/>
          <p:nvPr/>
        </p:nvSpPr>
        <p:spPr>
          <a:xfrm>
            <a:off x="8788184" y="2825131"/>
            <a:ext cx="3619907" cy="707886"/>
          </a:xfrm>
          <a:prstGeom prst="rect">
            <a:avLst/>
          </a:prstGeom>
          <a:noFill/>
        </p:spPr>
        <p:txBody>
          <a:bodyPr wrap="square" rtlCol="0">
            <a:spAutoFit/>
          </a:bodyPr>
          <a:lstStyle/>
          <a:p>
            <a:r>
              <a:rPr lang="nl-BE" sz="4000" dirty="0" smtClean="0"/>
              <a:t>correct</a:t>
            </a:r>
            <a:endParaRPr lang="nl-BE" sz="4000" dirty="0"/>
          </a:p>
        </p:txBody>
      </p:sp>
      <p:sp>
        <p:nvSpPr>
          <p:cNvPr id="21" name="Tekstvak 20"/>
          <p:cNvSpPr txBox="1"/>
          <p:nvPr/>
        </p:nvSpPr>
        <p:spPr>
          <a:xfrm>
            <a:off x="8788183" y="4392469"/>
            <a:ext cx="3619907" cy="707886"/>
          </a:xfrm>
          <a:prstGeom prst="rect">
            <a:avLst/>
          </a:prstGeom>
          <a:noFill/>
        </p:spPr>
        <p:txBody>
          <a:bodyPr wrap="square" rtlCol="0">
            <a:spAutoFit/>
          </a:bodyPr>
          <a:lstStyle/>
          <a:p>
            <a:r>
              <a:rPr lang="nl-BE" sz="4000" dirty="0" smtClean="0"/>
              <a:t>te hoog</a:t>
            </a:r>
            <a:endParaRPr lang="nl-BE" sz="4000" dirty="0"/>
          </a:p>
        </p:txBody>
      </p:sp>
      <p:sp>
        <p:nvSpPr>
          <p:cNvPr id="22" name="Tekstvak 21"/>
          <p:cNvSpPr txBox="1"/>
          <p:nvPr/>
        </p:nvSpPr>
        <p:spPr>
          <a:xfrm>
            <a:off x="8788183" y="5884366"/>
            <a:ext cx="3619907" cy="707886"/>
          </a:xfrm>
          <a:prstGeom prst="rect">
            <a:avLst/>
          </a:prstGeom>
          <a:noFill/>
        </p:spPr>
        <p:txBody>
          <a:bodyPr wrap="square" rtlCol="0">
            <a:spAutoFit/>
          </a:bodyPr>
          <a:lstStyle/>
          <a:p>
            <a:r>
              <a:rPr lang="nl-BE" sz="4000" dirty="0" smtClean="0"/>
              <a:t>te laag</a:t>
            </a:r>
            <a:endParaRPr lang="nl-BE" sz="4000" dirty="0"/>
          </a:p>
        </p:txBody>
      </p:sp>
      <p:cxnSp>
        <p:nvCxnSpPr>
          <p:cNvPr id="23" name="Rechte verbindingslijn met pijl 22"/>
          <p:cNvCxnSpPr/>
          <p:nvPr/>
        </p:nvCxnSpPr>
        <p:spPr>
          <a:xfrm flipV="1">
            <a:off x="6714699" y="3301433"/>
            <a:ext cx="2073484" cy="135264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4" name="Rechte verbindingslijn met pijl 23"/>
          <p:cNvCxnSpPr>
            <a:endCxn id="21" idx="1"/>
          </p:cNvCxnSpPr>
          <p:nvPr/>
        </p:nvCxnSpPr>
        <p:spPr>
          <a:xfrm flipV="1">
            <a:off x="6716486" y="4746412"/>
            <a:ext cx="2071697" cy="11425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5" name="Rechte verbindingslijn met pijl 24"/>
          <p:cNvCxnSpPr/>
          <p:nvPr/>
        </p:nvCxnSpPr>
        <p:spPr>
          <a:xfrm>
            <a:off x="6714699" y="5072930"/>
            <a:ext cx="2073484" cy="104847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73844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97</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7" name="Rechthoek 16"/>
          <p:cNvSpPr/>
          <p:nvPr/>
        </p:nvSpPr>
        <p:spPr>
          <a:xfrm>
            <a:off x="2084857" y="1454606"/>
            <a:ext cx="9335069" cy="10928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geneste selecties</a:t>
            </a:r>
            <a:endParaRPr lang="nl-BE" sz="4800" dirty="0"/>
          </a:p>
        </p:txBody>
      </p:sp>
      <p:pic>
        <p:nvPicPr>
          <p:cNvPr id="26" name="Afbeelding 25"/>
          <p:cNvPicPr/>
          <p:nvPr/>
        </p:nvPicPr>
        <p:blipFill rotWithShape="1">
          <a:blip r:embed="rId6" cstate="print">
            <a:extLst>
              <a:ext uri="{28A0092B-C50C-407E-A947-70E740481C1C}">
                <a14:useLocalDpi xmlns:a14="http://schemas.microsoft.com/office/drawing/2010/main" val="0"/>
              </a:ext>
            </a:extLst>
          </a:blip>
          <a:srcRect l="3033" t="27642" r="6977" b="21316"/>
          <a:stretch/>
        </p:blipFill>
        <p:spPr bwMode="auto">
          <a:xfrm>
            <a:off x="4299898" y="3120983"/>
            <a:ext cx="5144353" cy="35889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57400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97</a:t>
            </a:r>
            <a:endParaRPr lang="nl-BE" dirty="0">
              <a:solidFill>
                <a:schemeClr val="accent2">
                  <a:lumMod val="75000"/>
                </a:schemeClr>
              </a:solidFill>
            </a:endParaRPr>
          </a:p>
        </p:txBody>
      </p:sp>
      <p:pic>
        <p:nvPicPr>
          <p:cNvPr id="26" name="Afbeelding 25"/>
          <p:cNvPicPr/>
          <p:nvPr/>
        </p:nvPicPr>
        <p:blipFill rotWithShape="1">
          <a:blip r:embed="rId4" cstate="print">
            <a:extLst>
              <a:ext uri="{28A0092B-C50C-407E-A947-70E740481C1C}">
                <a14:useLocalDpi xmlns:a14="http://schemas.microsoft.com/office/drawing/2010/main" val="0"/>
              </a:ext>
            </a:extLst>
          </a:blip>
          <a:srcRect l="3033" t="27642" r="6977" b="21316"/>
          <a:stretch/>
        </p:blipFill>
        <p:spPr bwMode="auto">
          <a:xfrm>
            <a:off x="4299898" y="3120983"/>
            <a:ext cx="5144353" cy="3588909"/>
          </a:xfrm>
          <a:prstGeom prst="rect">
            <a:avLst/>
          </a:prstGeom>
          <a:ln>
            <a:noFill/>
          </a:ln>
          <a:extLst>
            <a:ext uri="{53640926-AAD7-44D8-BBD7-CCE9431645EC}">
              <a14:shadowObscured xmlns:a14="http://schemas.microsoft.com/office/drawing/2010/main"/>
            </a:ext>
          </a:extLst>
        </p:spPr>
      </p:pic>
      <p:sp>
        <p:nvSpPr>
          <p:cNvPr id="15" name="Tekstvak 14"/>
          <p:cNvSpPr txBox="1"/>
          <p:nvPr/>
        </p:nvSpPr>
        <p:spPr>
          <a:xfrm>
            <a:off x="1436913" y="1618199"/>
            <a:ext cx="10578707" cy="1107996"/>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Open </a:t>
            </a:r>
            <a:r>
              <a:rPr lang="nl-BE" sz="2800" dirty="0"/>
              <a:t>het bestand index.html van vb07b in een teksteditor.</a:t>
            </a:r>
          </a:p>
          <a:p>
            <a:pPr marL="514350" indent="-514350">
              <a:spcBef>
                <a:spcPts val="1200"/>
              </a:spcBef>
              <a:buClr>
                <a:schemeClr val="accent6"/>
              </a:buClr>
              <a:buFont typeface="Wingdings 3" panose="05040102010807070707" pitchFamily="18" charset="2"/>
              <a:buChar char=""/>
            </a:pPr>
            <a:r>
              <a:rPr lang="nl-BE" sz="2800" dirty="0" smtClean="0"/>
              <a:t>Pas </a:t>
            </a:r>
            <a:r>
              <a:rPr lang="nl-BE" sz="2800" dirty="0"/>
              <a:t>de code in het javascript aan volgens dit diagram:</a:t>
            </a:r>
          </a:p>
        </p:txBody>
      </p:sp>
      <p:sp>
        <p:nvSpPr>
          <p:cNvPr id="16" name="Rechthoek 15"/>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vb07b </a:t>
            </a:r>
            <a:br>
              <a:rPr lang="nl-BE" dirty="0" smtClean="0">
                <a:solidFill>
                  <a:schemeClr val="accent2">
                    <a:lumMod val="75000"/>
                  </a:schemeClr>
                </a:solidFill>
              </a:rPr>
            </a:br>
            <a:r>
              <a:rPr lang="nl-BE" dirty="0" smtClean="0">
                <a:solidFill>
                  <a:schemeClr val="accent2">
                    <a:lumMod val="75000"/>
                  </a:schemeClr>
                </a:solidFill>
              </a:rPr>
              <a:t>stap1 </a:t>
            </a:r>
            <a:endParaRPr lang="nl-BE" dirty="0">
              <a:solidFill>
                <a:schemeClr val="accent2">
                  <a:lumMod val="75000"/>
                </a:schemeClr>
              </a:solidFill>
            </a:endParaRPr>
          </a:p>
        </p:txBody>
      </p:sp>
      <p:pic>
        <p:nvPicPr>
          <p:cNvPr id="18" name="Afbeelding 17"/>
          <p:cNvPicPr/>
          <p:nvPr/>
        </p:nvPicPr>
        <p:blipFill>
          <a:blip r:embed="rId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34559"/>
            <a:ext cx="944688" cy="869170"/>
          </a:xfrm>
          <a:prstGeom prst="rect">
            <a:avLst/>
          </a:prstGeom>
        </p:spPr>
      </p:pic>
    </p:spTree>
    <p:extLst>
      <p:ext uri="{BB962C8B-B14F-4D97-AF65-F5344CB8AC3E}">
        <p14:creationId xmlns:p14="http://schemas.microsoft.com/office/powerpoint/2010/main" val="21336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97</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8" name="Tekstvak 17"/>
          <p:cNvSpPr txBox="1"/>
          <p:nvPr/>
        </p:nvSpPr>
        <p:spPr>
          <a:xfrm>
            <a:off x="1675425" y="4327699"/>
            <a:ext cx="5271285" cy="1323439"/>
          </a:xfrm>
          <a:prstGeom prst="rect">
            <a:avLst/>
          </a:prstGeom>
          <a:noFill/>
        </p:spPr>
        <p:txBody>
          <a:bodyPr wrap="square" rtlCol="0">
            <a:spAutoFit/>
          </a:bodyPr>
          <a:lstStyle/>
          <a:p>
            <a:r>
              <a:rPr lang="nl-BE" sz="4000" dirty="0" smtClean="0"/>
              <a:t>Wat met 4 mogelijke resultaten?</a:t>
            </a:r>
            <a:endParaRPr lang="nl-BE" sz="4000" dirty="0"/>
          </a:p>
        </p:txBody>
      </p:sp>
      <p:sp>
        <p:nvSpPr>
          <p:cNvPr id="20" name="Tekstvak 19"/>
          <p:cNvSpPr txBox="1"/>
          <p:nvPr/>
        </p:nvSpPr>
        <p:spPr>
          <a:xfrm>
            <a:off x="8788182" y="2728515"/>
            <a:ext cx="3619907" cy="707886"/>
          </a:xfrm>
          <a:prstGeom prst="rect">
            <a:avLst/>
          </a:prstGeom>
          <a:noFill/>
        </p:spPr>
        <p:txBody>
          <a:bodyPr wrap="square" rtlCol="0">
            <a:spAutoFit/>
          </a:bodyPr>
          <a:lstStyle/>
          <a:p>
            <a:r>
              <a:rPr lang="nl-BE" sz="4000" dirty="0" smtClean="0"/>
              <a:t>geen getal</a:t>
            </a:r>
            <a:endParaRPr lang="nl-BE" sz="4000" dirty="0"/>
          </a:p>
        </p:txBody>
      </p:sp>
      <p:sp>
        <p:nvSpPr>
          <p:cNvPr id="21" name="Tekstvak 20"/>
          <p:cNvSpPr txBox="1"/>
          <p:nvPr/>
        </p:nvSpPr>
        <p:spPr>
          <a:xfrm>
            <a:off x="8788183" y="4858136"/>
            <a:ext cx="3619907" cy="707886"/>
          </a:xfrm>
          <a:prstGeom prst="rect">
            <a:avLst/>
          </a:prstGeom>
          <a:noFill/>
        </p:spPr>
        <p:txBody>
          <a:bodyPr wrap="square" rtlCol="0">
            <a:spAutoFit/>
          </a:bodyPr>
          <a:lstStyle/>
          <a:p>
            <a:r>
              <a:rPr lang="nl-BE" sz="4000" dirty="0" smtClean="0"/>
              <a:t>te hoog</a:t>
            </a:r>
            <a:endParaRPr lang="nl-BE" sz="4000" dirty="0"/>
          </a:p>
        </p:txBody>
      </p:sp>
      <p:sp>
        <p:nvSpPr>
          <p:cNvPr id="22" name="Tekstvak 21"/>
          <p:cNvSpPr txBox="1"/>
          <p:nvPr/>
        </p:nvSpPr>
        <p:spPr>
          <a:xfrm>
            <a:off x="8788183" y="5884366"/>
            <a:ext cx="3619907" cy="707886"/>
          </a:xfrm>
          <a:prstGeom prst="rect">
            <a:avLst/>
          </a:prstGeom>
          <a:noFill/>
        </p:spPr>
        <p:txBody>
          <a:bodyPr wrap="square" rtlCol="0">
            <a:spAutoFit/>
          </a:bodyPr>
          <a:lstStyle/>
          <a:p>
            <a:r>
              <a:rPr lang="nl-BE" sz="4000" dirty="0" smtClean="0"/>
              <a:t>te laag</a:t>
            </a:r>
            <a:endParaRPr lang="nl-BE" sz="4000" dirty="0"/>
          </a:p>
        </p:txBody>
      </p:sp>
      <p:cxnSp>
        <p:nvCxnSpPr>
          <p:cNvPr id="23" name="Rechte verbindingslijn met pijl 22"/>
          <p:cNvCxnSpPr/>
          <p:nvPr/>
        </p:nvCxnSpPr>
        <p:spPr>
          <a:xfrm flipV="1">
            <a:off x="6714699" y="3261350"/>
            <a:ext cx="2073484" cy="135264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4" name="Rechte verbindingslijn met pijl 23"/>
          <p:cNvCxnSpPr/>
          <p:nvPr/>
        </p:nvCxnSpPr>
        <p:spPr>
          <a:xfrm>
            <a:off x="6716484" y="4981111"/>
            <a:ext cx="2071698" cy="257401"/>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5" name="Rechte verbindingslijn met pijl 24"/>
          <p:cNvCxnSpPr/>
          <p:nvPr/>
        </p:nvCxnSpPr>
        <p:spPr>
          <a:xfrm>
            <a:off x="6714699" y="5183502"/>
            <a:ext cx="2073484" cy="104847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6" name="Tekstvak 25"/>
          <p:cNvSpPr txBox="1"/>
          <p:nvPr/>
        </p:nvSpPr>
        <p:spPr>
          <a:xfrm>
            <a:off x="8788182" y="3728706"/>
            <a:ext cx="3619907" cy="707886"/>
          </a:xfrm>
          <a:prstGeom prst="rect">
            <a:avLst/>
          </a:prstGeom>
          <a:noFill/>
        </p:spPr>
        <p:txBody>
          <a:bodyPr wrap="square" rtlCol="0">
            <a:spAutoFit/>
          </a:bodyPr>
          <a:lstStyle/>
          <a:p>
            <a:r>
              <a:rPr lang="nl-BE" sz="4000" dirty="0" smtClean="0"/>
              <a:t>correct</a:t>
            </a:r>
            <a:endParaRPr lang="nl-BE" sz="4000" dirty="0"/>
          </a:p>
        </p:txBody>
      </p:sp>
      <p:cxnSp>
        <p:nvCxnSpPr>
          <p:cNvPr id="27" name="Rechte verbindingslijn met pijl 26"/>
          <p:cNvCxnSpPr/>
          <p:nvPr/>
        </p:nvCxnSpPr>
        <p:spPr>
          <a:xfrm flipV="1">
            <a:off x="6714699" y="4206237"/>
            <a:ext cx="2073483" cy="60638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8" name="Tekstvak 27"/>
          <p:cNvSpPr txBox="1"/>
          <p:nvPr/>
        </p:nvSpPr>
        <p:spPr>
          <a:xfrm>
            <a:off x="2320119" y="1811899"/>
            <a:ext cx="9335069" cy="707886"/>
          </a:xfrm>
          <a:prstGeom prst="rect">
            <a:avLst/>
          </a:prstGeom>
          <a:noFill/>
        </p:spPr>
        <p:txBody>
          <a:bodyPr wrap="square" rtlCol="0">
            <a:spAutoFit/>
          </a:bodyPr>
          <a:lstStyle/>
          <a:p>
            <a:r>
              <a:rPr lang="nl-BE" sz="4000" dirty="0" smtClean="0"/>
              <a:t>Geneste selectie wordt te omslachtig</a:t>
            </a:r>
            <a:endParaRPr lang="nl-BE" sz="4000" dirty="0"/>
          </a:p>
        </p:txBody>
      </p:sp>
      <p:sp>
        <p:nvSpPr>
          <p:cNvPr id="17" name="Rechthoek 16"/>
          <p:cNvSpPr/>
          <p:nvPr/>
        </p:nvSpPr>
        <p:spPr>
          <a:xfrm>
            <a:off x="2047164" y="1606231"/>
            <a:ext cx="9335069" cy="10928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meervoudige selectie</a:t>
            </a:r>
            <a:endParaRPr lang="nl-BE" sz="4800" dirty="0"/>
          </a:p>
        </p:txBody>
      </p:sp>
    </p:spTree>
    <p:extLst>
      <p:ext uri="{BB962C8B-B14F-4D97-AF65-F5344CB8AC3E}">
        <p14:creationId xmlns:p14="http://schemas.microsoft.com/office/powerpoint/2010/main" val="392602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hthoek 16"/>
          <p:cNvSpPr/>
          <p:nvPr/>
        </p:nvSpPr>
        <p:spPr>
          <a:xfrm>
            <a:off x="2047164" y="1606231"/>
            <a:ext cx="9335069" cy="10928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meervoudige selectie</a:t>
            </a:r>
            <a:endParaRPr lang="nl-BE" sz="4800" dirty="0"/>
          </a:p>
        </p:txBody>
      </p:sp>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97</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pic>
        <p:nvPicPr>
          <p:cNvPr id="29" name="Afbeelding 28"/>
          <p:cNvPicPr/>
          <p:nvPr/>
        </p:nvPicPr>
        <p:blipFill rotWithShape="1">
          <a:blip r:embed="rId6">
            <a:extLst>
              <a:ext uri="{28A0092B-C50C-407E-A947-70E740481C1C}">
                <a14:useLocalDpi xmlns:a14="http://schemas.microsoft.com/office/drawing/2010/main" val="0"/>
              </a:ext>
            </a:extLst>
          </a:blip>
          <a:srcRect l="14598" t="39151" r="6311" b="26990"/>
          <a:stretch/>
        </p:blipFill>
        <p:spPr bwMode="auto">
          <a:xfrm>
            <a:off x="2098964" y="3106883"/>
            <a:ext cx="9242713" cy="33510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2754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7.1 Wat is javascript?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88</a:t>
            </a:r>
            <a:endParaRPr lang="nl-BE" dirty="0">
              <a:solidFill>
                <a:schemeClr val="accent2">
                  <a:lumMod val="75000"/>
                </a:schemeClr>
              </a:solidFill>
            </a:endParaRPr>
          </a:p>
        </p:txBody>
      </p:sp>
      <p:pic>
        <p:nvPicPr>
          <p:cNvPr id="14" name="Afbeelding 13"/>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7" name="Tekstvak 16"/>
          <p:cNvSpPr txBox="1"/>
          <p:nvPr/>
        </p:nvSpPr>
        <p:spPr>
          <a:xfrm>
            <a:off x="3975541" y="1662895"/>
            <a:ext cx="8216459" cy="4832092"/>
          </a:xfrm>
          <a:prstGeom prst="rect">
            <a:avLst/>
          </a:prstGeom>
          <a:noFill/>
        </p:spPr>
        <p:txBody>
          <a:bodyPr wrap="square" rtlCol="0">
            <a:spAutoFit/>
          </a:bodyPr>
          <a:lstStyle/>
          <a:p>
            <a:r>
              <a:rPr lang="nl-BE" sz="4400" dirty="0" smtClean="0"/>
              <a:t>Programmeertaal: code moet gecompileerd worden</a:t>
            </a:r>
          </a:p>
          <a:p>
            <a:endParaRPr lang="nl-BE" sz="4400" dirty="0"/>
          </a:p>
          <a:p>
            <a:endParaRPr lang="nl-BE" sz="4400" dirty="0" smtClean="0"/>
          </a:p>
          <a:p>
            <a:endParaRPr lang="nl-BE" sz="4400" dirty="0" smtClean="0"/>
          </a:p>
          <a:p>
            <a:r>
              <a:rPr lang="nl-BE" sz="4400" dirty="0" smtClean="0"/>
              <a:t>Scripttaal: code wordt door browser geïnterpreteerd.</a:t>
            </a:r>
            <a:endParaRPr lang="nl-BE" sz="4400" dirty="0"/>
          </a:p>
        </p:txBody>
      </p:sp>
      <p:pic>
        <p:nvPicPr>
          <p:cNvPr id="1026" name="Picture 2" descr="Afbeeldingsresultaat voor javascript programming logo"/>
          <p:cNvPicPr>
            <a:picLocks noChangeAspect="1" noChangeArrowheads="1"/>
          </p:cNvPicPr>
          <p:nvPr/>
        </p:nvPicPr>
        <p:blipFill rotWithShape="1">
          <a:blip r:embed="rId6">
            <a:extLst>
              <a:ext uri="{28A0092B-C50C-407E-A947-70E740481C1C}">
                <a14:useLocalDpi xmlns:a14="http://schemas.microsoft.com/office/drawing/2010/main" val="0"/>
              </a:ext>
            </a:extLst>
          </a:blip>
          <a:srcRect l="54289"/>
          <a:stretch/>
        </p:blipFill>
        <p:spPr bwMode="auto">
          <a:xfrm>
            <a:off x="1678179" y="4666419"/>
            <a:ext cx="2413313" cy="19553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java programming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78179" y="1454606"/>
            <a:ext cx="2147108" cy="2147108"/>
          </a:xfrm>
          <a:prstGeom prst="rect">
            <a:avLst/>
          </a:prstGeom>
          <a:noFill/>
          <a:extLst>
            <a:ext uri="{909E8E84-426E-40DD-AFC4-6F175D3DCCD1}">
              <a14:hiddenFill xmlns:a14="http://schemas.microsoft.com/office/drawing/2010/main">
                <a:solidFill>
                  <a:srgbClr val="FFFFFF"/>
                </a:solidFill>
              </a14:hiddenFill>
            </a:ext>
          </a:extLst>
        </p:spPr>
      </p:pic>
      <p:sp>
        <p:nvSpPr>
          <p:cNvPr id="3" name="Pijl-omhoog en -omlaag 2"/>
          <p:cNvSpPr/>
          <p:nvPr/>
        </p:nvSpPr>
        <p:spPr>
          <a:xfrm>
            <a:off x="2485602" y="3680236"/>
            <a:ext cx="532262" cy="877948"/>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68367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98</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5" name="Tabel 14"/>
          <p:cNvGraphicFramePr>
            <a:graphicFrameLocks noGrp="1"/>
          </p:cNvGraphicFramePr>
          <p:nvPr>
            <p:extLst>
              <p:ext uri="{D42A27DB-BD31-4B8C-83A1-F6EECF244321}">
                <p14:modId xmlns:p14="http://schemas.microsoft.com/office/powerpoint/2010/main" val="943896442"/>
              </p:ext>
            </p:extLst>
          </p:nvPr>
        </p:nvGraphicFramePr>
        <p:xfrm>
          <a:off x="1463038" y="1454606"/>
          <a:ext cx="10578707" cy="4937760"/>
        </p:xfrm>
        <a:graphic>
          <a:graphicData uri="http://schemas.openxmlformats.org/drawingml/2006/table">
            <a:tbl>
              <a:tblPr firstRow="1" firstCol="1" bandRow="1">
                <a:tableStyleId>{5C22544A-7EE6-4342-B048-85BDC9FD1C3A}</a:tableStyleId>
              </a:tblPr>
              <a:tblGrid>
                <a:gridCol w="574767">
                  <a:extLst>
                    <a:ext uri="{9D8B030D-6E8A-4147-A177-3AD203B41FA5}">
                      <a16:colId xmlns:a16="http://schemas.microsoft.com/office/drawing/2014/main" val="2855085912"/>
                    </a:ext>
                  </a:extLst>
                </a:gridCol>
                <a:gridCol w="1000394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1800" b="0" dirty="0" smtClean="0">
                          <a:effectLst/>
                        </a:rPr>
                        <a:t>27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31</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32</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33</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35</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36</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41</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43</a:t>
                      </a:r>
                      <a:endParaRPr lang="nl-BE" sz="1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r>
                        <a:rPr lang="nl-BE" sz="1800" b="0" dirty="0" smtClean="0">
                          <a:solidFill>
                            <a:schemeClr val="bg1">
                              <a:lumMod val="50000"/>
                            </a:schemeClr>
                          </a:solidFill>
                          <a:effectLst/>
                          <a:latin typeface="Code New Roman" panose="020B0609020204030204" pitchFamily="49" charset="0"/>
                          <a:cs typeface="Code New Roman" panose="020B0609020204030204" pitchFamily="49" charset="0"/>
                        </a:rPr>
                        <a:t>//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uitrekenen = () =&gt; {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let uitkomst = </a:t>
                      </a:r>
                      <a:r>
                        <a:rPr lang="nl-BE" sz="1800" b="0" dirty="0" err="1" smtClean="0">
                          <a:solidFill>
                            <a:schemeClr val="accent6"/>
                          </a:solidFill>
                          <a:effectLst/>
                          <a:latin typeface="Code New Roman" panose="020B0609020204030204" pitchFamily="49" charset="0"/>
                          <a:cs typeface="Code New Roman" panose="020B0609020204030204" pitchFamily="49" charset="0"/>
                        </a:rPr>
                        <a:t>invoerveld.value</a:t>
                      </a:r>
                      <a:r>
                        <a:rPr lang="nl-BE" sz="18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switch (</a:t>
                      </a:r>
                      <a:r>
                        <a:rPr lang="nl-BE" sz="1800" b="0" dirty="0" err="1" smtClean="0">
                          <a:solidFill>
                            <a:schemeClr val="accent6"/>
                          </a:solidFill>
                          <a:effectLst/>
                          <a:latin typeface="Code New Roman" panose="020B0609020204030204" pitchFamily="49" charset="0"/>
                          <a:cs typeface="Code New Roman" panose="020B0609020204030204" pitchFamily="49" charset="0"/>
                        </a:rPr>
                        <a:t>true</a:t>
                      </a:r>
                      <a:r>
                        <a:rPr lang="nl-BE"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a:t>
                      </a:r>
                      <a:r>
                        <a:rPr lang="nl-BE" sz="1800" b="0" dirty="0" err="1" smtClean="0">
                          <a:solidFill>
                            <a:schemeClr val="accent6"/>
                          </a:solidFill>
                          <a:effectLst/>
                          <a:latin typeface="Code New Roman" panose="020B0609020204030204" pitchFamily="49" charset="0"/>
                          <a:cs typeface="Code New Roman" panose="020B0609020204030204" pitchFamily="49" charset="0"/>
                        </a:rPr>
                        <a:t>isNaN</a:t>
                      </a:r>
                      <a:r>
                        <a:rPr lang="nl-BE" sz="1800" b="0" dirty="0" smtClean="0">
                          <a:solidFill>
                            <a:schemeClr val="accent6"/>
                          </a:solidFill>
                          <a:effectLst/>
                          <a:latin typeface="Code New Roman" panose="020B0609020204030204" pitchFamily="49" charset="0"/>
                          <a:cs typeface="Code New Roman" panose="020B0609020204030204" pitchFamily="49" charset="0"/>
                        </a:rPr>
                        <a:t>(uitkomst)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alert("Dit is geen getal!");</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(uitkomst == 9)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(uitkomst &gt; 9)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alert("Jammer, dit is fout. Het getal dat je ingaf is te hoog.");</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(uitkomst &lt; 9)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alert("Jammer, dit is fout. Het getal dat je ingaf is te laag.");</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6" name="Rechthoek 15"/>
          <p:cNvSpPr/>
          <p:nvPr/>
        </p:nvSpPr>
        <p:spPr>
          <a:xfrm>
            <a:off x="2614244" y="2227619"/>
            <a:ext cx="1771049" cy="387592"/>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317138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98</a:t>
            </a:r>
            <a:endParaRPr lang="nl-BE" dirty="0">
              <a:solidFill>
                <a:schemeClr val="accent2">
                  <a:lumMod val="75000"/>
                </a:schemeClr>
              </a:solidFill>
            </a:endParaRPr>
          </a:p>
        </p:txBody>
      </p:sp>
      <p:graphicFrame>
        <p:nvGraphicFramePr>
          <p:cNvPr id="15" name="Tabel 14"/>
          <p:cNvGraphicFramePr>
            <a:graphicFrameLocks noGrp="1"/>
          </p:cNvGraphicFramePr>
          <p:nvPr>
            <p:extLst>
              <p:ext uri="{D42A27DB-BD31-4B8C-83A1-F6EECF244321}">
                <p14:modId xmlns:p14="http://schemas.microsoft.com/office/powerpoint/2010/main" val="2523236456"/>
              </p:ext>
            </p:extLst>
          </p:nvPr>
        </p:nvGraphicFramePr>
        <p:xfrm>
          <a:off x="1463038" y="1454606"/>
          <a:ext cx="10578707" cy="4663440"/>
        </p:xfrm>
        <a:graphic>
          <a:graphicData uri="http://schemas.openxmlformats.org/drawingml/2006/table">
            <a:tbl>
              <a:tblPr firstRow="1" firstCol="1" bandRow="1">
                <a:tableStyleId>{5C22544A-7EE6-4342-B048-85BDC9FD1C3A}</a:tableStyleId>
              </a:tblPr>
              <a:tblGrid>
                <a:gridCol w="574767">
                  <a:extLst>
                    <a:ext uri="{9D8B030D-6E8A-4147-A177-3AD203B41FA5}">
                      <a16:colId xmlns:a16="http://schemas.microsoft.com/office/drawing/2014/main" val="2855085912"/>
                    </a:ext>
                  </a:extLst>
                </a:gridCol>
                <a:gridCol w="1000394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1800" b="0" dirty="0" smtClean="0">
                          <a:effectLst/>
                        </a:rPr>
                        <a:t>27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31</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32</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33</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35</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36</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41</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43</a:t>
                      </a:r>
                      <a:endParaRPr lang="nl-BE" sz="1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r>
                        <a:rPr lang="nl-BE" sz="1800" b="0" dirty="0" smtClean="0">
                          <a:solidFill>
                            <a:schemeClr val="bg1">
                              <a:lumMod val="50000"/>
                            </a:schemeClr>
                          </a:solidFill>
                          <a:effectLst/>
                          <a:latin typeface="Code New Roman" panose="020B0609020204030204" pitchFamily="49" charset="0"/>
                          <a:cs typeface="Code New Roman" panose="020B0609020204030204" pitchFamily="49" charset="0"/>
                        </a:rPr>
                        <a:t>//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uitrekenen = () =&gt; {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let uitkomst = </a:t>
                      </a:r>
                      <a:r>
                        <a:rPr lang="nl-BE" sz="1800" b="0" dirty="0" err="1" smtClean="0">
                          <a:solidFill>
                            <a:schemeClr val="accent6"/>
                          </a:solidFill>
                          <a:effectLst/>
                          <a:latin typeface="Code New Roman" panose="020B0609020204030204" pitchFamily="49" charset="0"/>
                          <a:cs typeface="Code New Roman" panose="020B0609020204030204" pitchFamily="49" charset="0"/>
                        </a:rPr>
                        <a:t>invoerveld.value</a:t>
                      </a:r>
                      <a:r>
                        <a:rPr lang="nl-BE" sz="18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switch (</a:t>
                      </a:r>
                      <a:r>
                        <a:rPr lang="nl-BE" sz="1800" b="0" dirty="0" err="1" smtClean="0">
                          <a:solidFill>
                            <a:schemeClr val="accent6"/>
                          </a:solidFill>
                          <a:effectLst/>
                          <a:latin typeface="Code New Roman" panose="020B0609020204030204" pitchFamily="49" charset="0"/>
                          <a:cs typeface="Code New Roman" panose="020B0609020204030204" pitchFamily="49" charset="0"/>
                        </a:rPr>
                        <a:t>true</a:t>
                      </a:r>
                      <a:r>
                        <a:rPr lang="nl-BE"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a:t>
                      </a:r>
                      <a:r>
                        <a:rPr lang="nl-BE" sz="1800" b="0" dirty="0" err="1" smtClean="0">
                          <a:solidFill>
                            <a:schemeClr val="accent6"/>
                          </a:solidFill>
                          <a:effectLst/>
                          <a:latin typeface="Code New Roman" panose="020B0609020204030204" pitchFamily="49" charset="0"/>
                          <a:cs typeface="Code New Roman" panose="020B0609020204030204" pitchFamily="49" charset="0"/>
                        </a:rPr>
                        <a:t>isNaN</a:t>
                      </a:r>
                      <a:r>
                        <a:rPr lang="nl-BE" sz="1800" b="0" dirty="0" smtClean="0">
                          <a:solidFill>
                            <a:schemeClr val="accent6"/>
                          </a:solidFill>
                          <a:effectLst/>
                          <a:latin typeface="Code New Roman" panose="020B0609020204030204" pitchFamily="49" charset="0"/>
                          <a:cs typeface="Code New Roman" panose="020B0609020204030204" pitchFamily="49" charset="0"/>
                        </a:rPr>
                        <a:t>(uitkomst)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alert("Dit is geen getal!");</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(uitkomst == 9)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(uitkomst &gt; 9)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alert("Jammer, dit is fout. Het getal dat je ingaf is te hoog.");</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(uitkomst &lt; 9)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alert("Jammer, dit is fout. Het getal dat je ingaf is te laag.");</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6" name="Rechthoek 15"/>
          <p:cNvSpPr/>
          <p:nvPr/>
        </p:nvSpPr>
        <p:spPr>
          <a:xfrm>
            <a:off x="2614244" y="2227619"/>
            <a:ext cx="1771049" cy="387592"/>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17" name="Rechthoek 16"/>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vb07b </a:t>
            </a:r>
            <a:br>
              <a:rPr lang="nl-BE" dirty="0" smtClean="0">
                <a:solidFill>
                  <a:schemeClr val="accent2">
                    <a:lumMod val="75000"/>
                  </a:schemeClr>
                </a:solidFill>
              </a:rPr>
            </a:br>
            <a:r>
              <a:rPr lang="nl-BE" dirty="0" smtClean="0">
                <a:solidFill>
                  <a:schemeClr val="accent2">
                    <a:lumMod val="75000"/>
                  </a:schemeClr>
                </a:solidFill>
              </a:rPr>
              <a:t>stap2 </a:t>
            </a:r>
            <a:endParaRPr lang="nl-BE" dirty="0">
              <a:solidFill>
                <a:schemeClr val="accent2">
                  <a:lumMod val="75000"/>
                </a:schemeClr>
              </a:solidFill>
            </a:endParaRPr>
          </a:p>
        </p:txBody>
      </p:sp>
      <p:pic>
        <p:nvPicPr>
          <p:cNvPr id="18" name="Afbeelding 17"/>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34559"/>
            <a:ext cx="944688" cy="869170"/>
          </a:xfrm>
          <a:prstGeom prst="rect">
            <a:avLst/>
          </a:prstGeom>
        </p:spPr>
      </p:pic>
    </p:spTree>
    <p:extLst>
      <p:ext uri="{BB962C8B-B14F-4D97-AF65-F5344CB8AC3E}">
        <p14:creationId xmlns:p14="http://schemas.microsoft.com/office/powerpoint/2010/main" val="9779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98</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307461" y="1441475"/>
            <a:ext cx="900000" cy="900000"/>
          </a:xfrm>
          <a:prstGeom prst="rect">
            <a:avLst/>
          </a:prstGeom>
        </p:spPr>
      </p:pic>
      <p:sp>
        <p:nvSpPr>
          <p:cNvPr id="18" name="Tekstvak 17"/>
          <p:cNvSpPr txBox="1"/>
          <p:nvPr/>
        </p:nvSpPr>
        <p:spPr>
          <a:xfrm>
            <a:off x="1463039" y="1287887"/>
            <a:ext cx="10328627" cy="1569660"/>
          </a:xfrm>
          <a:prstGeom prst="rect">
            <a:avLst/>
          </a:prstGeom>
          <a:noFill/>
        </p:spPr>
        <p:txBody>
          <a:bodyPr wrap="square" rtlCol="0">
            <a:spAutoFit/>
          </a:bodyPr>
          <a:lstStyle/>
          <a:p>
            <a:r>
              <a:rPr lang="nl-BE" sz="9600" b="1" dirty="0" err="1" smtClean="0">
                <a:solidFill>
                  <a:schemeClr val="accent6"/>
                </a:solidFill>
                <a:latin typeface="Code New Roman" panose="020B0609020204030204" pitchFamily="49" charset="0"/>
                <a:cs typeface="Code New Roman" panose="020B0609020204030204" pitchFamily="49" charset="0"/>
              </a:rPr>
              <a:t>isNaN</a:t>
            </a:r>
            <a:r>
              <a:rPr lang="nl-BE" sz="9600" b="1" dirty="0" smtClean="0">
                <a:solidFill>
                  <a:schemeClr val="accent6"/>
                </a:solidFill>
                <a:latin typeface="Code New Roman" panose="020B0609020204030204" pitchFamily="49" charset="0"/>
                <a:cs typeface="Code New Roman" panose="020B0609020204030204" pitchFamily="49" charset="0"/>
              </a:rPr>
              <a:t>(uitkomst)</a:t>
            </a:r>
            <a:endParaRPr lang="nl-BE" sz="9600" b="1" dirty="0">
              <a:solidFill>
                <a:schemeClr val="accent6"/>
              </a:solidFill>
              <a:latin typeface="Code New Roman" panose="020B0609020204030204" pitchFamily="49" charset="0"/>
              <a:cs typeface="Code New Roman" panose="020B0609020204030204" pitchFamily="49" charset="0"/>
            </a:endParaRPr>
          </a:p>
        </p:txBody>
      </p:sp>
      <p:sp>
        <p:nvSpPr>
          <p:cNvPr id="20" name="Tekstvak 19"/>
          <p:cNvSpPr txBox="1"/>
          <p:nvPr/>
        </p:nvSpPr>
        <p:spPr>
          <a:xfrm>
            <a:off x="2252076" y="3375240"/>
            <a:ext cx="5036998" cy="830997"/>
          </a:xfrm>
          <a:prstGeom prst="rect">
            <a:avLst/>
          </a:prstGeom>
          <a:noFill/>
        </p:spPr>
        <p:txBody>
          <a:bodyPr wrap="square" rtlCol="0">
            <a:spAutoFit/>
          </a:bodyPr>
          <a:lstStyle/>
          <a:p>
            <a:r>
              <a:rPr lang="nl-BE" sz="4800" dirty="0" err="1" smtClean="0"/>
              <a:t>not</a:t>
            </a:r>
            <a:r>
              <a:rPr lang="nl-BE" sz="4800" dirty="0" smtClean="0"/>
              <a:t> a </a:t>
            </a:r>
            <a:r>
              <a:rPr lang="nl-BE" sz="4800" dirty="0" err="1" smtClean="0"/>
              <a:t>number</a:t>
            </a:r>
            <a:endParaRPr lang="nl-BE" sz="4800" dirty="0"/>
          </a:p>
        </p:txBody>
      </p:sp>
      <p:cxnSp>
        <p:nvCxnSpPr>
          <p:cNvPr id="21" name="Rechte verbindingslijn met pijl 20"/>
          <p:cNvCxnSpPr/>
          <p:nvPr/>
        </p:nvCxnSpPr>
        <p:spPr>
          <a:xfrm>
            <a:off x="3886248" y="2662411"/>
            <a:ext cx="6483" cy="96340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2" name="Rechte verbindingslijn met pijl 21"/>
          <p:cNvCxnSpPr/>
          <p:nvPr/>
        </p:nvCxnSpPr>
        <p:spPr>
          <a:xfrm>
            <a:off x="3892731" y="4175322"/>
            <a:ext cx="6483" cy="96340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3" name="Tekstvak 22"/>
          <p:cNvSpPr txBox="1"/>
          <p:nvPr/>
        </p:nvSpPr>
        <p:spPr>
          <a:xfrm>
            <a:off x="2252076" y="5138724"/>
            <a:ext cx="6800484" cy="830997"/>
          </a:xfrm>
          <a:prstGeom prst="rect">
            <a:avLst/>
          </a:prstGeom>
          <a:noFill/>
        </p:spPr>
        <p:txBody>
          <a:bodyPr wrap="square" rtlCol="0">
            <a:spAutoFit/>
          </a:bodyPr>
          <a:lstStyle/>
          <a:p>
            <a:r>
              <a:rPr lang="nl-BE" sz="4800" dirty="0" smtClean="0"/>
              <a:t>vorm van foutopvang</a:t>
            </a:r>
            <a:endParaRPr lang="nl-BE" sz="4800" dirty="0"/>
          </a:p>
        </p:txBody>
      </p:sp>
    </p:spTree>
    <p:extLst>
      <p:ext uri="{BB962C8B-B14F-4D97-AF65-F5344CB8AC3E}">
        <p14:creationId xmlns:p14="http://schemas.microsoft.com/office/powerpoint/2010/main" val="259275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99</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graphicFrame>
        <p:nvGraphicFramePr>
          <p:cNvPr id="15" name="Tabel 14"/>
          <p:cNvGraphicFramePr>
            <a:graphicFrameLocks noGrp="1"/>
          </p:cNvGraphicFramePr>
          <p:nvPr>
            <p:extLst>
              <p:ext uri="{D42A27DB-BD31-4B8C-83A1-F6EECF244321}">
                <p14:modId xmlns:p14="http://schemas.microsoft.com/office/powerpoint/2010/main" val="4046917908"/>
              </p:ext>
            </p:extLst>
          </p:nvPr>
        </p:nvGraphicFramePr>
        <p:xfrm>
          <a:off x="1463039" y="1500326"/>
          <a:ext cx="10578707" cy="4937760"/>
        </p:xfrm>
        <a:graphic>
          <a:graphicData uri="http://schemas.openxmlformats.org/drawingml/2006/table">
            <a:tbl>
              <a:tblPr firstRow="1" firstCol="1" bandRow="1">
                <a:tableStyleId>{5C22544A-7EE6-4342-B048-85BDC9FD1C3A}</a:tableStyleId>
              </a:tblPr>
              <a:tblGrid>
                <a:gridCol w="574767">
                  <a:extLst>
                    <a:ext uri="{9D8B030D-6E8A-4147-A177-3AD203B41FA5}">
                      <a16:colId xmlns:a16="http://schemas.microsoft.com/office/drawing/2014/main" val="2855085912"/>
                    </a:ext>
                  </a:extLst>
                </a:gridCol>
                <a:gridCol w="1000394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15</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16</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21</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22</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23</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25</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26</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31</a:t>
                      </a:r>
                      <a:endParaRPr lang="nl-BE" sz="1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r>
                        <a:rPr lang="nl-BE" sz="1800" b="0" dirty="0" smtClean="0">
                          <a:solidFill>
                            <a:schemeClr val="bg1">
                              <a:lumMod val="50000"/>
                            </a:schemeClr>
                          </a:solidFill>
                          <a:effectLst/>
                          <a:latin typeface="Code New Roman" panose="020B0609020204030204" pitchFamily="49" charset="0"/>
                          <a:cs typeface="Code New Roman" panose="020B0609020204030204" pitchFamily="49" charset="0"/>
                        </a:rPr>
                        <a:t>// tekst op het document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switch (naam)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a:t>
                      </a:r>
                      <a:r>
                        <a:rPr lang="nl-BE" sz="1800" b="0" dirty="0" err="1" smtClean="0">
                          <a:solidFill>
                            <a:schemeClr val="accent6"/>
                          </a:solidFill>
                          <a:effectLst/>
                          <a:latin typeface="Code New Roman" panose="020B0609020204030204" pitchFamily="49" charset="0"/>
                          <a:cs typeface="Code New Roman" panose="020B0609020204030204" pitchFamily="49" charset="0"/>
                        </a:rPr>
                        <a:t>corneel</a:t>
                      </a:r>
                      <a:r>
                        <a:rPr lang="nl-BE"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beroep = 'boer';</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'jan'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beroep = 'piloot';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'piet'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beroep = 'tuinman';</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a:t>
                      </a:r>
                      <a:r>
                        <a:rPr lang="nl-BE" sz="1800" b="0" dirty="0" err="1" smtClean="0">
                          <a:solidFill>
                            <a:schemeClr val="accent6"/>
                          </a:solidFill>
                          <a:effectLst/>
                          <a:latin typeface="Code New Roman" panose="020B0609020204030204" pitchFamily="49" charset="0"/>
                          <a:cs typeface="Code New Roman" panose="020B0609020204030204" pitchFamily="49" charset="0"/>
                        </a:rPr>
                        <a:t>joris</a:t>
                      </a:r>
                      <a:r>
                        <a:rPr lang="nl-BE"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beroep = 'webdesigner';</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default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naam = 'anders';</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beroep = 'niets';</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6" name="Rechthoek 15"/>
          <p:cNvSpPr/>
          <p:nvPr/>
        </p:nvSpPr>
        <p:spPr>
          <a:xfrm>
            <a:off x="2265373" y="1721726"/>
            <a:ext cx="1771049" cy="365760"/>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18" name="Rechthoek 17"/>
          <p:cNvSpPr/>
          <p:nvPr/>
        </p:nvSpPr>
        <p:spPr>
          <a:xfrm rot="998536">
            <a:off x="9906846" y="5210411"/>
            <a:ext cx="1797084"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smtClean="0">
                <a:latin typeface="Code New Roman" panose="020B0609020204030204" pitchFamily="49" charset="0"/>
                <a:cs typeface="Code New Roman" panose="020B0609020204030204" pitchFamily="49" charset="0"/>
              </a:rPr>
              <a:t>vb7a</a:t>
            </a:r>
            <a:endParaRPr lang="nl-BE" sz="3600" dirty="0">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92911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99</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pic>
        <p:nvPicPr>
          <p:cNvPr id="18" name="Afbeelding 17"/>
          <p:cNvPicPr/>
          <p:nvPr/>
        </p:nvPicPr>
        <p:blipFill rotWithShape="1">
          <a:blip r:embed="rId6" cstate="print">
            <a:extLst>
              <a:ext uri="{28A0092B-C50C-407E-A947-70E740481C1C}">
                <a14:useLocalDpi xmlns:a14="http://schemas.microsoft.com/office/drawing/2010/main" val="0"/>
              </a:ext>
            </a:extLst>
          </a:blip>
          <a:srcRect l="6397" t="34297" r="26051" b="32552"/>
          <a:stretch/>
        </p:blipFill>
        <p:spPr bwMode="auto">
          <a:xfrm>
            <a:off x="1488332" y="1673157"/>
            <a:ext cx="10496145" cy="3069078"/>
          </a:xfrm>
          <a:prstGeom prst="rect">
            <a:avLst/>
          </a:prstGeom>
          <a:ln>
            <a:noFill/>
          </a:ln>
          <a:extLst>
            <a:ext uri="{53640926-AAD7-44D8-BBD7-CCE9431645EC}">
              <a14:shadowObscured xmlns:a14="http://schemas.microsoft.com/office/drawing/2010/main"/>
            </a:ext>
          </a:extLst>
        </p:spPr>
      </p:pic>
      <p:sp>
        <p:nvSpPr>
          <p:cNvPr id="17" name="Rechthoek 16"/>
          <p:cNvSpPr/>
          <p:nvPr/>
        </p:nvSpPr>
        <p:spPr>
          <a:xfrm rot="998536">
            <a:off x="9906846" y="5210411"/>
            <a:ext cx="1797084"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smtClean="0">
                <a:latin typeface="Code New Roman" panose="020B0609020204030204" pitchFamily="49" charset="0"/>
                <a:cs typeface="Code New Roman" panose="020B0609020204030204" pitchFamily="49" charset="0"/>
              </a:rPr>
              <a:t>vb7a</a:t>
            </a:r>
            <a:endParaRPr lang="nl-BE" sz="3600" dirty="0">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2967744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99</a:t>
            </a:r>
            <a:endParaRPr lang="nl-BE" dirty="0">
              <a:solidFill>
                <a:schemeClr val="accent2">
                  <a:lumMod val="75000"/>
                </a:schemeClr>
              </a:solidFill>
            </a:endParaRPr>
          </a:p>
        </p:txBody>
      </p:sp>
      <p:sp>
        <p:nvSpPr>
          <p:cNvPr id="17" name="Rechthoek 16"/>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vb07a </a:t>
            </a:r>
            <a:br>
              <a:rPr lang="nl-BE" dirty="0" smtClean="0">
                <a:solidFill>
                  <a:schemeClr val="accent2">
                    <a:lumMod val="75000"/>
                  </a:schemeClr>
                </a:solidFill>
              </a:rPr>
            </a:br>
            <a:r>
              <a:rPr lang="nl-BE" dirty="0" smtClean="0">
                <a:solidFill>
                  <a:schemeClr val="accent2">
                    <a:lumMod val="75000"/>
                  </a:schemeClr>
                </a:solidFill>
              </a:rPr>
              <a:t>stap3 </a:t>
            </a:r>
            <a:endParaRPr lang="nl-BE" dirty="0">
              <a:solidFill>
                <a:schemeClr val="accent2">
                  <a:lumMod val="75000"/>
                </a:schemeClr>
              </a:solidFill>
            </a:endParaRPr>
          </a:p>
        </p:txBody>
      </p:sp>
      <p:pic>
        <p:nvPicPr>
          <p:cNvPr id="18" name="Afbeelding 17"/>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34559"/>
            <a:ext cx="944688" cy="869170"/>
          </a:xfrm>
          <a:prstGeom prst="rect">
            <a:avLst/>
          </a:prstGeom>
        </p:spPr>
      </p:pic>
      <p:graphicFrame>
        <p:nvGraphicFramePr>
          <p:cNvPr id="16" name="Tabel 15"/>
          <p:cNvGraphicFramePr>
            <a:graphicFrameLocks noGrp="1"/>
          </p:cNvGraphicFramePr>
          <p:nvPr>
            <p:extLst>
              <p:ext uri="{D42A27DB-BD31-4B8C-83A1-F6EECF244321}">
                <p14:modId xmlns:p14="http://schemas.microsoft.com/office/powerpoint/2010/main" val="3285277256"/>
              </p:ext>
            </p:extLst>
          </p:nvPr>
        </p:nvGraphicFramePr>
        <p:xfrm>
          <a:off x="1463039" y="1500326"/>
          <a:ext cx="10578707" cy="4937760"/>
        </p:xfrm>
        <a:graphic>
          <a:graphicData uri="http://schemas.openxmlformats.org/drawingml/2006/table">
            <a:tbl>
              <a:tblPr firstRow="1" firstCol="1" bandRow="1">
                <a:tableStyleId>{5C22544A-7EE6-4342-B048-85BDC9FD1C3A}</a:tableStyleId>
              </a:tblPr>
              <a:tblGrid>
                <a:gridCol w="574767">
                  <a:extLst>
                    <a:ext uri="{9D8B030D-6E8A-4147-A177-3AD203B41FA5}">
                      <a16:colId xmlns:a16="http://schemas.microsoft.com/office/drawing/2014/main" val="2855085912"/>
                    </a:ext>
                  </a:extLst>
                </a:gridCol>
                <a:gridCol w="1000394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15</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16</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21</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22</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23</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25</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26</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31</a:t>
                      </a:r>
                      <a:endParaRPr lang="nl-BE" sz="1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r>
                        <a:rPr lang="nl-BE" sz="1800" b="0" dirty="0" smtClean="0">
                          <a:solidFill>
                            <a:schemeClr val="bg1">
                              <a:lumMod val="50000"/>
                            </a:schemeClr>
                          </a:solidFill>
                          <a:effectLst/>
                          <a:latin typeface="Code New Roman" panose="020B0609020204030204" pitchFamily="49" charset="0"/>
                          <a:cs typeface="Code New Roman" panose="020B0609020204030204" pitchFamily="49" charset="0"/>
                        </a:rPr>
                        <a:t>// tekst op het document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switch (naam)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a:t>
                      </a:r>
                      <a:r>
                        <a:rPr lang="nl-BE" sz="1800" b="0" dirty="0" err="1" smtClean="0">
                          <a:solidFill>
                            <a:schemeClr val="accent6"/>
                          </a:solidFill>
                          <a:effectLst/>
                          <a:latin typeface="Code New Roman" panose="020B0609020204030204" pitchFamily="49" charset="0"/>
                          <a:cs typeface="Code New Roman" panose="020B0609020204030204" pitchFamily="49" charset="0"/>
                        </a:rPr>
                        <a:t>corneel</a:t>
                      </a:r>
                      <a:r>
                        <a:rPr lang="nl-BE"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beroep = 'boer';</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'jan'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beroep = 'piloot';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'piet'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beroep = 'tuinman';</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case '</a:t>
                      </a:r>
                      <a:r>
                        <a:rPr lang="nl-BE" sz="1800" b="0" dirty="0" err="1" smtClean="0">
                          <a:solidFill>
                            <a:schemeClr val="accent6"/>
                          </a:solidFill>
                          <a:effectLst/>
                          <a:latin typeface="Code New Roman" panose="020B0609020204030204" pitchFamily="49" charset="0"/>
                          <a:cs typeface="Code New Roman" panose="020B0609020204030204" pitchFamily="49" charset="0"/>
                        </a:rPr>
                        <a:t>joris</a:t>
                      </a:r>
                      <a:r>
                        <a:rPr lang="nl-BE"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beroep = 'webdesigner';</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default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naam = 'anders';</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beroep = 'niets';</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9" name="Rechthoek 18"/>
          <p:cNvSpPr/>
          <p:nvPr/>
        </p:nvSpPr>
        <p:spPr>
          <a:xfrm rot="998536">
            <a:off x="9906846" y="5210411"/>
            <a:ext cx="1797084"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smtClean="0">
                <a:latin typeface="Code New Roman" panose="020B0609020204030204" pitchFamily="49" charset="0"/>
                <a:cs typeface="Code New Roman" panose="020B0609020204030204" pitchFamily="49" charset="0"/>
              </a:rPr>
              <a:t>vb7a</a:t>
            </a:r>
            <a:endParaRPr lang="nl-BE" sz="3600" dirty="0">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167708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99</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21694" y="1478932"/>
            <a:ext cx="952489" cy="933857"/>
          </a:xfrm>
          <a:prstGeom prst="rect">
            <a:avLst/>
          </a:prstGeom>
        </p:spPr>
      </p:pic>
      <p:sp>
        <p:nvSpPr>
          <p:cNvPr id="20" name="Tekstvak 19"/>
          <p:cNvSpPr txBox="1"/>
          <p:nvPr/>
        </p:nvSpPr>
        <p:spPr>
          <a:xfrm>
            <a:off x="1463038" y="1530658"/>
            <a:ext cx="10578707" cy="954107"/>
          </a:xfrm>
          <a:prstGeom prst="rect">
            <a:avLst/>
          </a:prstGeom>
          <a:noFill/>
        </p:spPr>
        <p:txBody>
          <a:bodyPr wrap="square" rtlCol="0">
            <a:spAutoFit/>
          </a:bodyPr>
          <a:lstStyle/>
          <a:p>
            <a:r>
              <a:rPr lang="nl-BE" sz="2800" dirty="0"/>
              <a:t>Waarvoor dient de extra optie default in deze meervoudige selectie?</a:t>
            </a:r>
          </a:p>
        </p:txBody>
      </p:sp>
      <p:sp>
        <p:nvSpPr>
          <p:cNvPr id="24" name="Rechthoek 23"/>
          <p:cNvSpPr/>
          <p:nvPr/>
        </p:nvSpPr>
        <p:spPr>
          <a:xfrm>
            <a:off x="1463038" y="2556200"/>
            <a:ext cx="10578707" cy="1221576"/>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3" name="Tekstvak 22"/>
          <p:cNvSpPr txBox="1"/>
          <p:nvPr/>
        </p:nvSpPr>
        <p:spPr>
          <a:xfrm>
            <a:off x="1463038" y="4011634"/>
            <a:ext cx="10578707" cy="954107"/>
          </a:xfrm>
          <a:prstGeom prst="rect">
            <a:avLst/>
          </a:prstGeom>
          <a:noFill/>
        </p:spPr>
        <p:txBody>
          <a:bodyPr wrap="square" rtlCol="0">
            <a:spAutoFit/>
          </a:bodyPr>
          <a:lstStyle/>
          <a:p>
            <a:r>
              <a:rPr lang="nl-BE" sz="2800" dirty="0"/>
              <a:t>Elke optie </a:t>
            </a:r>
            <a:r>
              <a:rPr lang="nl-BE" sz="2800" dirty="0" smtClean="0"/>
              <a:t>behalve </a:t>
            </a:r>
            <a:r>
              <a:rPr lang="nl-BE" sz="2800" dirty="0"/>
              <a:t>de laatste </a:t>
            </a:r>
            <a:r>
              <a:rPr lang="nl-BE" sz="2800" dirty="0" smtClean="0"/>
              <a:t>wordt </a:t>
            </a:r>
            <a:r>
              <a:rPr lang="nl-BE" sz="2800" dirty="0"/>
              <a:t>afgesloten met het codewoord </a:t>
            </a:r>
            <a:r>
              <a:rPr lang="nl-BE" sz="2800" dirty="0">
                <a:solidFill>
                  <a:schemeClr val="accent6"/>
                </a:solidFill>
                <a:latin typeface="Code New Roman" panose="020B0609020204030204" pitchFamily="49" charset="0"/>
                <a:cs typeface="Code New Roman" panose="020B0609020204030204" pitchFamily="49" charset="0"/>
              </a:rPr>
              <a:t>break.</a:t>
            </a:r>
            <a:r>
              <a:rPr lang="nl-BE" sz="2800" dirty="0"/>
              <a:t> Wat is de bedoeling hiervan?</a:t>
            </a:r>
          </a:p>
        </p:txBody>
      </p:sp>
      <p:sp>
        <p:nvSpPr>
          <p:cNvPr id="26" name="Rechthoek 25"/>
          <p:cNvSpPr/>
          <p:nvPr/>
        </p:nvSpPr>
        <p:spPr>
          <a:xfrm>
            <a:off x="1463038" y="5120638"/>
            <a:ext cx="10578707" cy="1207732"/>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Tree>
    <p:extLst>
      <p:ext uri="{BB962C8B-B14F-4D97-AF65-F5344CB8AC3E}">
        <p14:creationId xmlns:p14="http://schemas.microsoft.com/office/powerpoint/2010/main" val="193583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100</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21694" y="1478932"/>
            <a:ext cx="952489" cy="933857"/>
          </a:xfrm>
          <a:prstGeom prst="rect">
            <a:avLst/>
          </a:prstGeom>
        </p:spPr>
      </p:pic>
      <p:sp>
        <p:nvSpPr>
          <p:cNvPr id="20" name="Tekstvak 19"/>
          <p:cNvSpPr txBox="1"/>
          <p:nvPr/>
        </p:nvSpPr>
        <p:spPr>
          <a:xfrm>
            <a:off x="1463038" y="1530658"/>
            <a:ext cx="10578707" cy="954107"/>
          </a:xfrm>
          <a:prstGeom prst="rect">
            <a:avLst/>
          </a:prstGeom>
          <a:noFill/>
        </p:spPr>
        <p:txBody>
          <a:bodyPr wrap="square" rtlCol="0">
            <a:spAutoFit/>
          </a:bodyPr>
          <a:lstStyle/>
          <a:p>
            <a:r>
              <a:rPr lang="nl-BE" sz="2800" dirty="0"/>
              <a:t>Waarom zou je bij sommige meervoudige selecties het codewoord break niet gebruiken?</a:t>
            </a:r>
          </a:p>
        </p:txBody>
      </p:sp>
      <p:sp>
        <p:nvSpPr>
          <p:cNvPr id="24" name="Rechthoek 23"/>
          <p:cNvSpPr/>
          <p:nvPr/>
        </p:nvSpPr>
        <p:spPr>
          <a:xfrm>
            <a:off x="1463038" y="2556200"/>
            <a:ext cx="10578707" cy="1221576"/>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Tree>
    <p:extLst>
      <p:ext uri="{BB962C8B-B14F-4D97-AF65-F5344CB8AC3E}">
        <p14:creationId xmlns:p14="http://schemas.microsoft.com/office/powerpoint/2010/main" val="338064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7.5 Kiezen is (niet altijd) verliezen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100</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8" name="Rechthoek 17"/>
          <p:cNvSpPr/>
          <p:nvPr/>
        </p:nvSpPr>
        <p:spPr>
          <a:xfrm>
            <a:off x="1463039" y="2435251"/>
            <a:ext cx="884376" cy="9814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1</a:t>
            </a:r>
            <a:endParaRPr lang="nl-BE" sz="4800" dirty="0"/>
          </a:p>
        </p:txBody>
      </p:sp>
      <p:sp>
        <p:nvSpPr>
          <p:cNvPr id="20" name="Rechthoek 19"/>
          <p:cNvSpPr/>
          <p:nvPr/>
        </p:nvSpPr>
        <p:spPr>
          <a:xfrm>
            <a:off x="1463039" y="3512212"/>
            <a:ext cx="884376" cy="9814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2</a:t>
            </a:r>
            <a:endParaRPr lang="nl-BE" sz="4800" dirty="0"/>
          </a:p>
        </p:txBody>
      </p:sp>
      <p:sp>
        <p:nvSpPr>
          <p:cNvPr id="21" name="Rechthoek 20"/>
          <p:cNvSpPr/>
          <p:nvPr/>
        </p:nvSpPr>
        <p:spPr>
          <a:xfrm>
            <a:off x="1463039" y="4615976"/>
            <a:ext cx="884376" cy="9814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3</a:t>
            </a:r>
            <a:endParaRPr lang="nl-BE" sz="4800" dirty="0"/>
          </a:p>
        </p:txBody>
      </p:sp>
      <p:sp>
        <p:nvSpPr>
          <p:cNvPr id="22" name="Rechthoek 21"/>
          <p:cNvSpPr/>
          <p:nvPr/>
        </p:nvSpPr>
        <p:spPr>
          <a:xfrm>
            <a:off x="1463040" y="5728465"/>
            <a:ext cx="884376" cy="9814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4</a:t>
            </a:r>
            <a:endParaRPr lang="nl-BE" sz="4800" dirty="0"/>
          </a:p>
        </p:txBody>
      </p:sp>
      <p:sp>
        <p:nvSpPr>
          <p:cNvPr id="25" name="Rechthoek 24"/>
          <p:cNvSpPr/>
          <p:nvPr/>
        </p:nvSpPr>
        <p:spPr>
          <a:xfrm>
            <a:off x="2451370" y="3543760"/>
            <a:ext cx="9590376" cy="93697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t>keuze: </a:t>
            </a:r>
            <a:r>
              <a:rPr lang="nl-BE" sz="2800" dirty="0" smtClean="0">
                <a:solidFill>
                  <a:schemeClr val="accent6"/>
                </a:solidFill>
                <a:latin typeface="Code New Roman" panose="020B0609020204030204" pitchFamily="49" charset="0"/>
                <a:cs typeface="Code New Roman" panose="020B0609020204030204" pitchFamily="49" charset="0"/>
              </a:rPr>
              <a:t>case</a:t>
            </a:r>
            <a:r>
              <a:rPr lang="nl-BE" sz="2800" dirty="0" smtClean="0"/>
              <a:t> + voorwaarde of waarde van een variabele</a:t>
            </a:r>
            <a:endParaRPr lang="nl-BE" sz="2800" dirty="0"/>
          </a:p>
        </p:txBody>
      </p:sp>
      <p:sp>
        <p:nvSpPr>
          <p:cNvPr id="26" name="Rechthoek 25"/>
          <p:cNvSpPr/>
          <p:nvPr/>
        </p:nvSpPr>
        <p:spPr>
          <a:xfrm>
            <a:off x="2451370" y="4645459"/>
            <a:ext cx="9590376" cy="96553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solidFill>
                  <a:schemeClr val="accent6"/>
                </a:solidFill>
                <a:latin typeface="Code New Roman" panose="020B0609020204030204" pitchFamily="49" charset="0"/>
                <a:cs typeface="Code New Roman" panose="020B0609020204030204" pitchFamily="49" charset="0"/>
              </a:rPr>
              <a:t>default</a:t>
            </a:r>
            <a:r>
              <a:rPr lang="nl-BE" sz="2800" dirty="0" smtClean="0"/>
              <a:t> = als geen van de keuzes van toepassing is</a:t>
            </a:r>
            <a:endParaRPr lang="nl-BE" sz="2800" dirty="0"/>
          </a:p>
        </p:txBody>
      </p:sp>
      <p:sp>
        <p:nvSpPr>
          <p:cNvPr id="27" name="Rechthoek 26"/>
          <p:cNvSpPr/>
          <p:nvPr/>
        </p:nvSpPr>
        <p:spPr>
          <a:xfrm>
            <a:off x="2451370" y="5749223"/>
            <a:ext cx="9590376" cy="936971"/>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a:solidFill>
                  <a:schemeClr val="accent6"/>
                </a:solidFill>
                <a:latin typeface="Code New Roman" panose="020B0609020204030204" pitchFamily="49" charset="0"/>
                <a:cs typeface="Code New Roman" panose="020B0609020204030204" pitchFamily="49" charset="0"/>
              </a:rPr>
              <a:t>break</a:t>
            </a:r>
            <a:r>
              <a:rPr lang="nl-BE" sz="2800" dirty="0" smtClean="0"/>
              <a:t> = de volgende keuzes worden niet meer getest</a:t>
            </a:r>
            <a:endParaRPr lang="nl-BE" sz="2800" dirty="0"/>
          </a:p>
        </p:txBody>
      </p:sp>
      <p:sp>
        <p:nvSpPr>
          <p:cNvPr id="30" name="Tekstvak 29"/>
          <p:cNvSpPr txBox="1"/>
          <p:nvPr/>
        </p:nvSpPr>
        <p:spPr>
          <a:xfrm>
            <a:off x="3468810" y="1243789"/>
            <a:ext cx="7241608" cy="1107996"/>
          </a:xfrm>
          <a:prstGeom prst="rect">
            <a:avLst/>
          </a:prstGeom>
          <a:noFill/>
        </p:spPr>
        <p:txBody>
          <a:bodyPr wrap="square" rtlCol="0">
            <a:spAutoFit/>
          </a:bodyPr>
          <a:lstStyle/>
          <a:p>
            <a:r>
              <a:rPr lang="nl-BE" sz="6600" b="1" dirty="0" smtClean="0">
                <a:solidFill>
                  <a:schemeClr val="accent6"/>
                </a:solidFill>
              </a:rPr>
              <a:t>4 syntax-regels</a:t>
            </a:r>
            <a:endParaRPr lang="nl-BE" sz="6600" b="1" dirty="0">
              <a:solidFill>
                <a:schemeClr val="accent6"/>
              </a:solidFill>
            </a:endParaRPr>
          </a:p>
        </p:txBody>
      </p:sp>
      <p:sp>
        <p:nvSpPr>
          <p:cNvPr id="31" name="Rechthoek 30"/>
          <p:cNvSpPr/>
          <p:nvPr/>
        </p:nvSpPr>
        <p:spPr>
          <a:xfrm>
            <a:off x="2451371" y="2446529"/>
            <a:ext cx="9590376" cy="96553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r>
              <a:rPr lang="nl-BE" sz="2800" dirty="0" smtClean="0">
                <a:solidFill>
                  <a:schemeClr val="accent6"/>
                </a:solidFill>
                <a:latin typeface="Code New Roman" panose="020B0609020204030204" pitchFamily="49" charset="0"/>
                <a:cs typeface="Code New Roman" panose="020B0609020204030204" pitchFamily="49" charset="0"/>
              </a:rPr>
              <a:t>switch</a:t>
            </a:r>
            <a:r>
              <a:rPr lang="nl-BE" sz="2800" dirty="0" smtClean="0"/>
              <a:t> + </a:t>
            </a:r>
            <a:r>
              <a:rPr lang="nl-BE" sz="2800" dirty="0" smtClean="0">
                <a:solidFill>
                  <a:schemeClr val="accent6"/>
                </a:solidFill>
                <a:latin typeface="Code New Roman" panose="020B0609020204030204" pitchFamily="49" charset="0"/>
                <a:cs typeface="Code New Roman" panose="020B0609020204030204" pitchFamily="49" charset="0"/>
              </a:rPr>
              <a:t>(</a:t>
            </a:r>
            <a:r>
              <a:rPr lang="nl-BE" sz="2800" dirty="0" err="1" smtClean="0">
                <a:solidFill>
                  <a:schemeClr val="accent6"/>
                </a:solidFill>
                <a:latin typeface="Code New Roman" panose="020B0609020204030204" pitchFamily="49" charset="0"/>
                <a:cs typeface="Code New Roman" panose="020B0609020204030204" pitchFamily="49" charset="0"/>
              </a:rPr>
              <a:t>true</a:t>
            </a:r>
            <a:r>
              <a:rPr lang="nl-BE" sz="2800" dirty="0" smtClean="0">
                <a:solidFill>
                  <a:schemeClr val="accent6"/>
                </a:solidFill>
                <a:latin typeface="Code New Roman" panose="020B0609020204030204" pitchFamily="49" charset="0"/>
                <a:cs typeface="Code New Roman" panose="020B0609020204030204" pitchFamily="49" charset="0"/>
              </a:rPr>
              <a:t>) </a:t>
            </a:r>
            <a:r>
              <a:rPr lang="nl-BE" sz="2800" dirty="0" smtClean="0"/>
              <a:t>of de naam van een variabele</a:t>
            </a:r>
            <a:endParaRPr lang="nl-BE" sz="2800" dirty="0"/>
          </a:p>
        </p:txBody>
      </p:sp>
    </p:spTree>
    <p:extLst>
      <p:ext uri="{BB962C8B-B14F-4D97-AF65-F5344CB8AC3E}">
        <p14:creationId xmlns:p14="http://schemas.microsoft.com/office/powerpoint/2010/main" val="287756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7.6 Willekeur troef</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101</a:t>
            </a:r>
            <a:endParaRPr lang="nl-BE" dirty="0">
              <a:solidFill>
                <a:schemeClr val="accent2">
                  <a:lumMod val="75000"/>
                </a:schemeClr>
              </a:solidFill>
            </a:endParaRPr>
          </a:p>
        </p:txBody>
      </p:sp>
      <p:graphicFrame>
        <p:nvGraphicFramePr>
          <p:cNvPr id="23" name="Tabel 22"/>
          <p:cNvGraphicFramePr>
            <a:graphicFrameLocks noGrp="1"/>
          </p:cNvGraphicFramePr>
          <p:nvPr>
            <p:extLst>
              <p:ext uri="{D42A27DB-BD31-4B8C-83A1-F6EECF244321}">
                <p14:modId xmlns:p14="http://schemas.microsoft.com/office/powerpoint/2010/main" val="2230566755"/>
              </p:ext>
            </p:extLst>
          </p:nvPr>
        </p:nvGraphicFramePr>
        <p:xfrm>
          <a:off x="1463039" y="3017517"/>
          <a:ext cx="10578707" cy="3291840"/>
        </p:xfrm>
        <a:graphic>
          <a:graphicData uri="http://schemas.openxmlformats.org/drawingml/2006/table">
            <a:tbl>
              <a:tblPr firstRow="1" firstCol="1" bandRow="1">
                <a:tableStyleId>{5C22544A-7EE6-4342-B048-85BDC9FD1C3A}</a:tableStyleId>
              </a:tblPr>
              <a:tblGrid>
                <a:gridCol w="574767">
                  <a:extLst>
                    <a:ext uri="{9D8B030D-6E8A-4147-A177-3AD203B41FA5}">
                      <a16:colId xmlns:a16="http://schemas.microsoft.com/office/drawing/2014/main" val="2855085912"/>
                    </a:ext>
                  </a:extLst>
                </a:gridCol>
                <a:gridCol w="1000394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15</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16</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19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21</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22</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23</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25</a:t>
                      </a:r>
                      <a:endParaRPr lang="nl-BE" sz="1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&lt;form name="</a:t>
                      </a:r>
                      <a:r>
                        <a:rPr lang="nl-BE"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rekenform</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"&gt;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&lt;script&gt;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bg1">
                              <a:lumMod val="50000"/>
                            </a:schemeClr>
                          </a:solidFill>
                          <a:effectLst/>
                          <a:latin typeface="Code New Roman" panose="020B0609020204030204" pitchFamily="49" charset="0"/>
                          <a:cs typeface="Code New Roman" panose="020B0609020204030204" pitchFamily="49" charset="0"/>
                        </a:rPr>
                        <a:t>	// Willekeurige getallen berekenen</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getal1 = </a:t>
                      </a:r>
                      <a:r>
                        <a:rPr lang="nl-BE" sz="1800" b="0" dirty="0" err="1" smtClean="0">
                          <a:solidFill>
                            <a:schemeClr val="accent6"/>
                          </a:solidFill>
                          <a:effectLst/>
                          <a:latin typeface="Code New Roman" panose="020B0609020204030204" pitchFamily="49" charset="0"/>
                          <a:cs typeface="Code New Roman" panose="020B0609020204030204" pitchFamily="49" charset="0"/>
                        </a:rPr>
                        <a:t>Math.random</a:t>
                      </a:r>
                      <a:r>
                        <a:rPr lang="nl-BE" sz="18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getal2 = </a:t>
                      </a:r>
                      <a:r>
                        <a:rPr lang="nl-BE" sz="1800" b="0" dirty="0" err="1" smtClean="0">
                          <a:solidFill>
                            <a:schemeClr val="accent6"/>
                          </a:solidFill>
                          <a:effectLst/>
                          <a:latin typeface="Code New Roman" panose="020B0609020204030204" pitchFamily="49" charset="0"/>
                          <a:cs typeface="Code New Roman" panose="020B0609020204030204" pitchFamily="49" charset="0"/>
                        </a:rPr>
                        <a:t>Math.random</a:t>
                      </a:r>
                      <a:r>
                        <a:rPr lang="nl-BE" sz="18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bg1">
                              <a:lumMod val="50000"/>
                            </a:schemeClr>
                          </a:solidFill>
                          <a:effectLst/>
                          <a:latin typeface="Code New Roman" panose="020B0609020204030204" pitchFamily="49" charset="0"/>
                          <a:cs typeface="Code New Roman" panose="020B0609020204030204" pitchFamily="49" charset="0"/>
                        </a:rPr>
                        <a:t>	// Som op het scherm zetten</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r>
                        <a:rPr lang="nl-BE" sz="1800" b="0" dirty="0" err="1" smtClean="0">
                          <a:solidFill>
                            <a:schemeClr val="accent6"/>
                          </a:solidFill>
                          <a:effectLst/>
                          <a:latin typeface="Code New Roman" panose="020B0609020204030204" pitchFamily="49" charset="0"/>
                          <a:cs typeface="Code New Roman" panose="020B0609020204030204" pitchFamily="49" charset="0"/>
                        </a:rPr>
                        <a:t>document.write</a:t>
                      </a:r>
                      <a:r>
                        <a:rPr lang="nl-BE" sz="1800" b="0" dirty="0" smtClean="0">
                          <a:solidFill>
                            <a:schemeClr val="accent6"/>
                          </a:solidFill>
                          <a:effectLst/>
                          <a:latin typeface="Code New Roman" panose="020B0609020204030204" pitchFamily="49" charset="0"/>
                          <a:cs typeface="Code New Roman" panose="020B0609020204030204" pitchFamily="49" charset="0"/>
                        </a:rPr>
                        <a:t>('&lt;label </a:t>
                      </a:r>
                      <a:r>
                        <a:rPr lang="nl-BE" sz="1800" b="0" dirty="0" err="1" smtClean="0">
                          <a:solidFill>
                            <a:schemeClr val="accent6"/>
                          </a:solidFill>
                          <a:effectLst/>
                          <a:latin typeface="Code New Roman" panose="020B0609020204030204" pitchFamily="49" charset="0"/>
                          <a:cs typeface="Code New Roman" panose="020B0609020204030204" pitchFamily="49" charset="0"/>
                        </a:rPr>
                        <a:t>for</a:t>
                      </a:r>
                      <a:r>
                        <a:rPr lang="nl-BE" sz="1800" b="0" dirty="0" smtClean="0">
                          <a:solidFill>
                            <a:schemeClr val="accent6"/>
                          </a:solidFill>
                          <a:effectLst/>
                          <a:latin typeface="Code New Roman" panose="020B0609020204030204" pitchFamily="49" charset="0"/>
                          <a:cs typeface="Code New Roman" panose="020B0609020204030204" pitchFamily="49" charset="0"/>
                        </a:rPr>
                        <a:t>="som"&gt;'+getal1+' + '+getal2+' =&lt;/label&gt;');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correct = getal1 + getal2;</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&lt;/script&gt;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&lt;input type="</a:t>
                      </a:r>
                      <a:r>
                        <a:rPr lang="nl-BE"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text</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nl-BE"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id</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="som" </a:t>
                      </a:r>
                      <a:r>
                        <a:rPr lang="nl-BE"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value</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=""&gt;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&lt;/form&gt;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24" name="Rechthoek 23"/>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vb07b </a:t>
            </a:r>
            <a:br>
              <a:rPr lang="nl-BE" dirty="0" smtClean="0">
                <a:solidFill>
                  <a:schemeClr val="accent2">
                    <a:lumMod val="75000"/>
                  </a:schemeClr>
                </a:solidFill>
              </a:rPr>
            </a:br>
            <a:r>
              <a:rPr lang="nl-BE" dirty="0" smtClean="0">
                <a:solidFill>
                  <a:schemeClr val="accent2">
                    <a:lumMod val="75000"/>
                  </a:schemeClr>
                </a:solidFill>
              </a:rPr>
              <a:t>stap3 </a:t>
            </a:r>
            <a:endParaRPr lang="nl-BE" dirty="0">
              <a:solidFill>
                <a:schemeClr val="accent2">
                  <a:lumMod val="75000"/>
                </a:schemeClr>
              </a:solidFill>
            </a:endParaRPr>
          </a:p>
        </p:txBody>
      </p:sp>
      <p:pic>
        <p:nvPicPr>
          <p:cNvPr id="28" name="Afbeelding 27"/>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34559"/>
            <a:ext cx="944688" cy="869170"/>
          </a:xfrm>
          <a:prstGeom prst="rect">
            <a:avLst/>
          </a:prstGeom>
        </p:spPr>
      </p:pic>
      <p:sp>
        <p:nvSpPr>
          <p:cNvPr id="29" name="Tekstvak 28"/>
          <p:cNvSpPr txBox="1"/>
          <p:nvPr/>
        </p:nvSpPr>
        <p:spPr>
          <a:xfrm>
            <a:off x="1588140" y="1633689"/>
            <a:ext cx="10453606" cy="1107996"/>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Open </a:t>
            </a:r>
            <a:r>
              <a:rPr lang="nl-BE" sz="2800" dirty="0"/>
              <a:t>het bestand </a:t>
            </a:r>
            <a:r>
              <a:rPr lang="nl-BE" sz="2800" dirty="0">
                <a:solidFill>
                  <a:schemeClr val="accent6"/>
                </a:solidFill>
                <a:latin typeface="Code New Roman" panose="020B0609020204030204" pitchFamily="49" charset="0"/>
                <a:cs typeface="Code New Roman" panose="020B0609020204030204" pitchFamily="49" charset="0"/>
              </a:rPr>
              <a:t>index.html</a:t>
            </a:r>
            <a:r>
              <a:rPr lang="nl-BE" sz="2800" dirty="0"/>
              <a:t> in </a:t>
            </a:r>
            <a:r>
              <a:rPr lang="nl-BE" sz="2800" dirty="0">
                <a:solidFill>
                  <a:schemeClr val="accent6"/>
                </a:solidFill>
                <a:latin typeface="Code New Roman" panose="020B0609020204030204" pitchFamily="49" charset="0"/>
                <a:cs typeface="Code New Roman" panose="020B0609020204030204" pitchFamily="49" charset="0"/>
              </a:rPr>
              <a:t>vb07b</a:t>
            </a:r>
            <a:r>
              <a:rPr lang="nl-BE" sz="2800" dirty="0"/>
              <a:t> in een teksteditor.</a:t>
            </a:r>
          </a:p>
          <a:p>
            <a:pPr marL="514350" indent="-514350">
              <a:spcBef>
                <a:spcPts val="1200"/>
              </a:spcBef>
              <a:buClr>
                <a:schemeClr val="accent6"/>
              </a:buClr>
              <a:buFont typeface="Wingdings 3" panose="05040102010807070707" pitchFamily="18" charset="2"/>
              <a:buChar char=""/>
            </a:pPr>
            <a:r>
              <a:rPr lang="nl-BE" sz="2800" dirty="0" smtClean="0"/>
              <a:t>Vervang </a:t>
            </a:r>
            <a:r>
              <a:rPr lang="nl-BE" sz="2800" dirty="0"/>
              <a:t>de </a:t>
            </a:r>
            <a:r>
              <a:rPr lang="nl-BE" sz="2800" dirty="0" err="1"/>
              <a:t>html-code</a:t>
            </a:r>
            <a:r>
              <a:rPr lang="nl-BE" sz="2800" dirty="0"/>
              <a:t> voor het label door dit javascript:</a:t>
            </a:r>
          </a:p>
        </p:txBody>
      </p:sp>
    </p:spTree>
    <p:extLst>
      <p:ext uri="{BB962C8B-B14F-4D97-AF65-F5344CB8AC3E}">
        <p14:creationId xmlns:p14="http://schemas.microsoft.com/office/powerpoint/2010/main" val="342566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7.1 Wat is javascript?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88</a:t>
            </a:r>
            <a:endParaRPr lang="nl-BE" dirty="0">
              <a:solidFill>
                <a:schemeClr val="accent2">
                  <a:lumMod val="75000"/>
                </a:schemeClr>
              </a:solidFill>
            </a:endParaRPr>
          </a:p>
        </p:txBody>
      </p:sp>
      <p:pic>
        <p:nvPicPr>
          <p:cNvPr id="14" name="Afbeelding 13"/>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7" name="Tekstvak 16"/>
          <p:cNvSpPr txBox="1"/>
          <p:nvPr/>
        </p:nvSpPr>
        <p:spPr>
          <a:xfrm>
            <a:off x="3975541" y="1662895"/>
            <a:ext cx="8216459" cy="4154984"/>
          </a:xfrm>
          <a:prstGeom prst="rect">
            <a:avLst/>
          </a:prstGeom>
          <a:noFill/>
        </p:spPr>
        <p:txBody>
          <a:bodyPr wrap="square" rtlCol="0">
            <a:spAutoFit/>
          </a:bodyPr>
          <a:lstStyle/>
          <a:p>
            <a:r>
              <a:rPr lang="nl-BE" sz="4400" dirty="0" smtClean="0"/>
              <a:t>Levert onafhankelijke toepassing op</a:t>
            </a:r>
          </a:p>
          <a:p>
            <a:endParaRPr lang="nl-BE" sz="4400" dirty="0"/>
          </a:p>
          <a:p>
            <a:endParaRPr lang="nl-BE" sz="4400" dirty="0" smtClean="0"/>
          </a:p>
          <a:p>
            <a:endParaRPr lang="nl-BE" sz="4400" dirty="0" smtClean="0"/>
          </a:p>
          <a:p>
            <a:r>
              <a:rPr lang="nl-BE" sz="4400" dirty="0" smtClean="0"/>
              <a:t>Code ingebed binnen html</a:t>
            </a:r>
            <a:endParaRPr lang="nl-BE" sz="4400" dirty="0"/>
          </a:p>
        </p:txBody>
      </p:sp>
      <p:pic>
        <p:nvPicPr>
          <p:cNvPr id="1026" name="Picture 2" descr="Afbeeldingsresultaat voor javascript programming logo"/>
          <p:cNvPicPr>
            <a:picLocks noChangeAspect="1" noChangeArrowheads="1"/>
          </p:cNvPicPr>
          <p:nvPr/>
        </p:nvPicPr>
        <p:blipFill rotWithShape="1">
          <a:blip r:embed="rId6">
            <a:extLst>
              <a:ext uri="{28A0092B-C50C-407E-A947-70E740481C1C}">
                <a14:useLocalDpi xmlns:a14="http://schemas.microsoft.com/office/drawing/2010/main" val="0"/>
              </a:ext>
            </a:extLst>
          </a:blip>
          <a:srcRect l="54289"/>
          <a:stretch/>
        </p:blipFill>
        <p:spPr bwMode="auto">
          <a:xfrm>
            <a:off x="1678179" y="4666419"/>
            <a:ext cx="2413313" cy="19553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java programming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78179" y="1454606"/>
            <a:ext cx="2147108" cy="2147108"/>
          </a:xfrm>
          <a:prstGeom prst="rect">
            <a:avLst/>
          </a:prstGeom>
          <a:noFill/>
          <a:extLst>
            <a:ext uri="{909E8E84-426E-40DD-AFC4-6F175D3DCCD1}">
              <a14:hiddenFill xmlns:a14="http://schemas.microsoft.com/office/drawing/2010/main">
                <a:solidFill>
                  <a:srgbClr val="FFFFFF"/>
                </a:solidFill>
              </a14:hiddenFill>
            </a:ext>
          </a:extLst>
        </p:spPr>
      </p:pic>
      <p:sp>
        <p:nvSpPr>
          <p:cNvPr id="3" name="Pijl-omhoog en -omlaag 2"/>
          <p:cNvSpPr/>
          <p:nvPr/>
        </p:nvSpPr>
        <p:spPr>
          <a:xfrm>
            <a:off x="2485602" y="3680236"/>
            <a:ext cx="532262" cy="877948"/>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56085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7.6 Willekeur troef</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101</a:t>
            </a:r>
            <a:endParaRPr lang="nl-BE" dirty="0">
              <a:solidFill>
                <a:schemeClr val="accent2">
                  <a:lumMod val="75000"/>
                </a:schemeClr>
              </a:solidFill>
            </a:endParaRPr>
          </a:p>
        </p:txBody>
      </p:sp>
      <p:sp>
        <p:nvSpPr>
          <p:cNvPr id="24" name="Rechthoek 23"/>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vb07b </a:t>
            </a:r>
            <a:br>
              <a:rPr lang="nl-BE" dirty="0" smtClean="0">
                <a:solidFill>
                  <a:schemeClr val="accent2">
                    <a:lumMod val="75000"/>
                  </a:schemeClr>
                </a:solidFill>
              </a:rPr>
            </a:br>
            <a:r>
              <a:rPr lang="nl-BE" dirty="0" smtClean="0">
                <a:solidFill>
                  <a:schemeClr val="accent2">
                    <a:lumMod val="75000"/>
                  </a:schemeClr>
                </a:solidFill>
              </a:rPr>
              <a:t>stap3 </a:t>
            </a:r>
            <a:endParaRPr lang="nl-BE" dirty="0">
              <a:solidFill>
                <a:schemeClr val="accent2">
                  <a:lumMod val="75000"/>
                </a:schemeClr>
              </a:solidFill>
            </a:endParaRPr>
          </a:p>
        </p:txBody>
      </p:sp>
      <p:pic>
        <p:nvPicPr>
          <p:cNvPr id="28" name="Afbeelding 27"/>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34559"/>
            <a:ext cx="944688" cy="869170"/>
          </a:xfrm>
          <a:prstGeom prst="rect">
            <a:avLst/>
          </a:prstGeom>
        </p:spPr>
      </p:pic>
      <p:pic>
        <p:nvPicPr>
          <p:cNvPr id="16" name="Afbeelding 15"/>
          <p:cNvPicPr/>
          <p:nvPr/>
        </p:nvPicPr>
        <p:blipFill>
          <a:blip r:embed="rId5" cstate="print">
            <a:extLst>
              <a:ext uri="{28A0092B-C50C-407E-A947-70E740481C1C}">
                <a14:useLocalDpi xmlns:a14="http://schemas.microsoft.com/office/drawing/2010/main" val="0"/>
              </a:ext>
            </a:extLst>
          </a:blip>
          <a:stretch>
            <a:fillRect/>
          </a:stretch>
        </p:blipFill>
        <p:spPr>
          <a:xfrm rot="21426448">
            <a:off x="1686906" y="1538863"/>
            <a:ext cx="10130971" cy="7286171"/>
          </a:xfrm>
          <a:prstGeom prst="rect">
            <a:avLst/>
          </a:prstGeom>
          <a:ln>
            <a:solidFill>
              <a:schemeClr val="tx1"/>
            </a:solidFill>
          </a:ln>
        </p:spPr>
      </p:pic>
    </p:spTree>
    <p:extLst>
      <p:ext uri="{BB962C8B-B14F-4D97-AF65-F5344CB8AC3E}">
        <p14:creationId xmlns:p14="http://schemas.microsoft.com/office/powerpoint/2010/main" val="427677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7.6 Willekeur troef</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102</a:t>
            </a:r>
            <a:endParaRPr lang="nl-BE" dirty="0">
              <a:solidFill>
                <a:schemeClr val="accent2">
                  <a:lumMod val="75000"/>
                </a:schemeClr>
              </a:solidFill>
            </a:endParaRPr>
          </a:p>
        </p:txBody>
      </p:sp>
      <p:graphicFrame>
        <p:nvGraphicFramePr>
          <p:cNvPr id="23" name="Tabel 22"/>
          <p:cNvGraphicFramePr>
            <a:graphicFrameLocks noGrp="1"/>
          </p:cNvGraphicFramePr>
          <p:nvPr>
            <p:extLst>
              <p:ext uri="{D42A27DB-BD31-4B8C-83A1-F6EECF244321}">
                <p14:modId xmlns:p14="http://schemas.microsoft.com/office/powerpoint/2010/main" val="977116485"/>
              </p:ext>
            </p:extLst>
          </p:nvPr>
        </p:nvGraphicFramePr>
        <p:xfrm>
          <a:off x="2235200" y="3740387"/>
          <a:ext cx="9806546" cy="1280160"/>
        </p:xfrm>
        <a:graphic>
          <a:graphicData uri="http://schemas.openxmlformats.org/drawingml/2006/table">
            <a:tbl>
              <a:tblPr firstRow="1" firstCol="1" bandRow="1">
                <a:tableStyleId>{5C22544A-7EE6-4342-B048-85BDC9FD1C3A}</a:tableStyleId>
              </a:tblPr>
              <a:tblGrid>
                <a:gridCol w="711200">
                  <a:extLst>
                    <a:ext uri="{9D8B030D-6E8A-4147-A177-3AD203B41FA5}">
                      <a16:colId xmlns:a16="http://schemas.microsoft.com/office/drawing/2014/main" val="2855085912"/>
                    </a:ext>
                  </a:extLst>
                </a:gridCol>
                <a:gridCol w="9095346">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800" b="0" dirty="0" smtClean="0">
                          <a:effectLst/>
                          <a:latin typeface="Trebuchet MS" panose="020B0603020202020204" pitchFamily="34" charset="0"/>
                          <a:ea typeface="Times New Roman" panose="02020603050405020304" pitchFamily="18" charset="0"/>
                          <a:cs typeface="Times New Roman" panose="02020603050405020304" pitchFamily="18" charset="0"/>
                        </a:rPr>
                        <a:t>16</a:t>
                      </a:r>
                    </a:p>
                    <a:p>
                      <a:pPr algn="r">
                        <a:lnSpc>
                          <a:spcPct val="100000"/>
                        </a:lnSpc>
                        <a:spcAft>
                          <a:spcPts val="0"/>
                        </a:spcAft>
                      </a:pPr>
                      <a:r>
                        <a:rPr lang="nl-BE" sz="2800" b="0" dirty="0" smtClean="0">
                          <a:effectLst/>
                          <a:latin typeface="Trebuchet MS" panose="020B0603020202020204" pitchFamily="34" charset="0"/>
                          <a:ea typeface="Times New Roman" panose="02020603050405020304" pitchFamily="18" charset="0"/>
                          <a:cs typeface="Times New Roman" panose="02020603050405020304" pitchFamily="18" charset="0"/>
                        </a:rPr>
                        <a:t>17</a:t>
                      </a:r>
                    </a:p>
                    <a:p>
                      <a:pPr algn="r">
                        <a:lnSpc>
                          <a:spcPct val="100000"/>
                        </a:lnSpc>
                        <a:spcAft>
                          <a:spcPts val="0"/>
                        </a:spcAft>
                      </a:pPr>
                      <a:r>
                        <a:rPr lang="nl-BE" sz="2800" b="0" dirty="0" smtClean="0">
                          <a:effectLst/>
                          <a:latin typeface="Trebuchet MS" panose="020B0603020202020204" pitchFamily="34" charset="0"/>
                          <a:ea typeface="Times New Roman" panose="02020603050405020304" pitchFamily="18" charset="0"/>
                          <a:cs typeface="Times New Roman" panose="02020603050405020304" pitchFamily="18" charset="0"/>
                        </a:rPr>
                        <a:t>18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2800" b="0" dirty="0" smtClean="0">
                          <a:solidFill>
                            <a:schemeClr val="bg1">
                              <a:lumMod val="50000"/>
                            </a:schemeClr>
                          </a:solidFill>
                          <a:effectLst/>
                          <a:latin typeface="Code New Roman" panose="020B0609020204030204" pitchFamily="49" charset="0"/>
                          <a:cs typeface="Code New Roman" panose="020B0609020204030204" pitchFamily="49" charset="0"/>
                        </a:rPr>
                        <a:t>	// Willekeurige getallen berekenen</a:t>
                      </a:r>
                    </a:p>
                    <a:p>
                      <a:pPr marL="0" indent="0" algn="l">
                        <a:lnSpc>
                          <a:spcPct val="100000"/>
                        </a:lnSpc>
                        <a:spcBef>
                          <a:spcPts val="0"/>
                        </a:spcBef>
                        <a:spcAft>
                          <a:spcPts val="0"/>
                        </a:spcAft>
                        <a:tabLst>
                          <a:tab pos="200660" algn="l"/>
                          <a:tab pos="400685" algn="l"/>
                          <a:tab pos="562610" algn="l"/>
                          <a:tab pos="762635" algn="l"/>
                        </a:tabLst>
                      </a:pPr>
                      <a:r>
                        <a:rPr lang="nl-BE" sz="28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nl-BE" sz="2800" b="0" dirty="0" smtClean="0">
                          <a:solidFill>
                            <a:schemeClr val="accent6"/>
                          </a:solidFill>
                          <a:effectLst/>
                          <a:latin typeface="Code New Roman" panose="020B0609020204030204" pitchFamily="49" charset="0"/>
                          <a:cs typeface="Code New Roman" panose="020B0609020204030204" pitchFamily="49" charset="0"/>
                        </a:rPr>
                        <a:t>getal1 = </a:t>
                      </a:r>
                      <a:r>
                        <a:rPr lang="nl-BE" sz="2800" b="0" dirty="0" err="1" smtClean="0">
                          <a:solidFill>
                            <a:schemeClr val="accent6"/>
                          </a:solidFill>
                          <a:effectLst/>
                          <a:latin typeface="Code New Roman" panose="020B0609020204030204" pitchFamily="49" charset="0"/>
                          <a:cs typeface="Code New Roman" panose="020B0609020204030204" pitchFamily="49" charset="0"/>
                        </a:rPr>
                        <a:t>Math.round</a:t>
                      </a:r>
                      <a:r>
                        <a:rPr lang="nl-BE" sz="2800" b="0" dirty="0" smtClean="0">
                          <a:solidFill>
                            <a:schemeClr val="accent6"/>
                          </a:solidFill>
                          <a:effectLst/>
                          <a:latin typeface="Code New Roman" panose="020B0609020204030204" pitchFamily="49" charset="0"/>
                          <a:cs typeface="Code New Roman" panose="020B0609020204030204" pitchFamily="49" charset="0"/>
                        </a:rPr>
                        <a:t>(</a:t>
                      </a:r>
                      <a:r>
                        <a:rPr lang="nl-BE" sz="2800" b="0" dirty="0" err="1" smtClean="0">
                          <a:solidFill>
                            <a:schemeClr val="accent6"/>
                          </a:solidFill>
                          <a:effectLst/>
                          <a:latin typeface="Code New Roman" panose="020B0609020204030204" pitchFamily="49" charset="0"/>
                          <a:cs typeface="Code New Roman" panose="020B0609020204030204" pitchFamily="49" charset="0"/>
                        </a:rPr>
                        <a:t>Math.random</a:t>
                      </a:r>
                      <a:r>
                        <a:rPr lang="nl-BE" sz="2800" b="0" dirty="0" smtClean="0">
                          <a:solidFill>
                            <a:schemeClr val="accent6"/>
                          </a:solidFill>
                          <a:effectLst/>
                          <a:latin typeface="Code New Roman" panose="020B0609020204030204" pitchFamily="49" charset="0"/>
                          <a:cs typeface="Code New Roman" panose="020B0609020204030204" pitchFamily="49" charset="0"/>
                        </a:rPr>
                        <a:t>()*10);</a:t>
                      </a:r>
                    </a:p>
                    <a:p>
                      <a:pPr marL="0" indent="0" algn="l">
                        <a:lnSpc>
                          <a:spcPct val="100000"/>
                        </a:lnSpc>
                        <a:spcBef>
                          <a:spcPts val="0"/>
                        </a:spcBef>
                        <a:spcAft>
                          <a:spcPts val="0"/>
                        </a:spcAft>
                        <a:tabLst>
                          <a:tab pos="200660" algn="l"/>
                          <a:tab pos="400685" algn="l"/>
                          <a:tab pos="562610" algn="l"/>
                          <a:tab pos="762635" algn="l"/>
                        </a:tabLst>
                      </a:pPr>
                      <a:r>
                        <a:rPr lang="nl-BE" sz="2800" b="0" dirty="0" smtClean="0">
                          <a:solidFill>
                            <a:schemeClr val="accent6"/>
                          </a:solidFill>
                          <a:effectLst/>
                          <a:latin typeface="Code New Roman" panose="020B0609020204030204" pitchFamily="49" charset="0"/>
                          <a:cs typeface="Code New Roman" panose="020B0609020204030204" pitchFamily="49" charset="0"/>
                        </a:rPr>
                        <a:t>	getal2 = </a:t>
                      </a:r>
                      <a:r>
                        <a:rPr lang="nl-BE" sz="2800" b="0" dirty="0" err="1" smtClean="0">
                          <a:solidFill>
                            <a:schemeClr val="accent6"/>
                          </a:solidFill>
                          <a:effectLst/>
                          <a:latin typeface="Code New Roman" panose="020B0609020204030204" pitchFamily="49" charset="0"/>
                          <a:cs typeface="Code New Roman" panose="020B0609020204030204" pitchFamily="49" charset="0"/>
                        </a:rPr>
                        <a:t>Math.round</a:t>
                      </a:r>
                      <a:r>
                        <a:rPr lang="nl-BE" sz="2800" b="0" dirty="0" smtClean="0">
                          <a:solidFill>
                            <a:schemeClr val="accent6"/>
                          </a:solidFill>
                          <a:effectLst/>
                          <a:latin typeface="Code New Roman" panose="020B0609020204030204" pitchFamily="49" charset="0"/>
                          <a:cs typeface="Code New Roman" panose="020B0609020204030204" pitchFamily="49" charset="0"/>
                        </a:rPr>
                        <a:t>(</a:t>
                      </a:r>
                      <a:r>
                        <a:rPr lang="nl-BE" sz="2800" b="0" dirty="0" err="1" smtClean="0">
                          <a:solidFill>
                            <a:schemeClr val="accent6"/>
                          </a:solidFill>
                          <a:effectLst/>
                          <a:latin typeface="Code New Roman" panose="020B0609020204030204" pitchFamily="49" charset="0"/>
                          <a:cs typeface="Code New Roman" panose="020B0609020204030204" pitchFamily="49" charset="0"/>
                        </a:rPr>
                        <a:t>Math.random</a:t>
                      </a:r>
                      <a:r>
                        <a:rPr lang="nl-BE" sz="2800" b="0" dirty="0" smtClean="0">
                          <a:solidFill>
                            <a:schemeClr val="accent6"/>
                          </a:solidFill>
                          <a:effectLst/>
                          <a:latin typeface="Code New Roman" panose="020B0609020204030204" pitchFamily="49" charset="0"/>
                          <a:cs typeface="Code New Roman" panose="020B0609020204030204" pitchFamily="49" charset="0"/>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24" name="Rechthoek 23"/>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vb07b </a:t>
            </a:r>
            <a:br>
              <a:rPr lang="nl-BE" dirty="0" smtClean="0">
                <a:solidFill>
                  <a:schemeClr val="accent2">
                    <a:lumMod val="75000"/>
                  </a:schemeClr>
                </a:solidFill>
              </a:rPr>
            </a:br>
            <a:r>
              <a:rPr lang="nl-BE" dirty="0" smtClean="0">
                <a:solidFill>
                  <a:schemeClr val="accent2">
                    <a:lumMod val="75000"/>
                  </a:schemeClr>
                </a:solidFill>
              </a:rPr>
              <a:t>stap4 </a:t>
            </a:r>
            <a:endParaRPr lang="nl-BE" dirty="0">
              <a:solidFill>
                <a:schemeClr val="accent2">
                  <a:lumMod val="75000"/>
                </a:schemeClr>
              </a:solidFill>
            </a:endParaRPr>
          </a:p>
        </p:txBody>
      </p:sp>
      <p:pic>
        <p:nvPicPr>
          <p:cNvPr id="28" name="Afbeelding 27"/>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34559"/>
            <a:ext cx="944688" cy="869170"/>
          </a:xfrm>
          <a:prstGeom prst="rect">
            <a:avLst/>
          </a:prstGeom>
        </p:spPr>
      </p:pic>
      <p:sp>
        <p:nvSpPr>
          <p:cNvPr id="29" name="Tekstvak 28"/>
          <p:cNvSpPr txBox="1"/>
          <p:nvPr/>
        </p:nvSpPr>
        <p:spPr>
          <a:xfrm>
            <a:off x="1588140" y="1633689"/>
            <a:ext cx="10453606" cy="1815882"/>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a:t>De random-functie levert altijd een waarde op tussen 0 en 1 (1 zelf echter niet inbegrepen). Indien we hiervan gehele getallen willen maken tussen 0 en 10, moeten we de getallen afronden en vermenigvuldigen met 10.</a:t>
            </a:r>
          </a:p>
        </p:txBody>
      </p:sp>
    </p:spTree>
    <p:extLst>
      <p:ext uri="{BB962C8B-B14F-4D97-AF65-F5344CB8AC3E}">
        <p14:creationId xmlns:p14="http://schemas.microsoft.com/office/powerpoint/2010/main" val="428030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7.6 Willekeur troef</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26" name="Rechthoek 25"/>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102</a:t>
            </a:r>
            <a:endParaRPr lang="nl-BE" dirty="0">
              <a:solidFill>
                <a:schemeClr val="accent2">
                  <a:lumMod val="75000"/>
                </a:schemeClr>
              </a:solidFill>
            </a:endParaRPr>
          </a:p>
        </p:txBody>
      </p:sp>
      <p:pic>
        <p:nvPicPr>
          <p:cNvPr id="27" name="Afbeelding 2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95884"/>
            <a:ext cx="952489" cy="933857"/>
          </a:xfrm>
          <a:prstGeom prst="rect">
            <a:avLst/>
          </a:prstGeom>
        </p:spPr>
      </p:pic>
      <p:sp>
        <p:nvSpPr>
          <p:cNvPr id="28" name="Rechthoek 27"/>
          <p:cNvSpPr/>
          <p:nvPr/>
        </p:nvSpPr>
        <p:spPr>
          <a:xfrm>
            <a:off x="271176" y="2516768"/>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7.6</a:t>
            </a:r>
            <a:endParaRPr lang="nl-BE" dirty="0">
              <a:solidFill>
                <a:schemeClr val="accent2">
                  <a:lumMod val="75000"/>
                </a:schemeClr>
              </a:solidFill>
            </a:endParaRPr>
          </a:p>
        </p:txBody>
      </p:sp>
      <p:sp>
        <p:nvSpPr>
          <p:cNvPr id="31" name="Rechthoek 30"/>
          <p:cNvSpPr/>
          <p:nvPr/>
        </p:nvSpPr>
        <p:spPr>
          <a:xfrm>
            <a:off x="1463039" y="1540023"/>
            <a:ext cx="2808711" cy="15660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err="1" smtClean="0">
                <a:latin typeface="Code New Roman" panose="020B0609020204030204" pitchFamily="49" charset="0"/>
                <a:cs typeface="Code New Roman" panose="020B0609020204030204" pitchFamily="49" charset="0"/>
              </a:rPr>
              <a:t>math</a:t>
            </a:r>
            <a:r>
              <a:rPr lang="nl-BE" sz="2800" dirty="0" smtClean="0">
                <a:latin typeface="Code New Roman" panose="020B0609020204030204" pitchFamily="49" charset="0"/>
                <a:cs typeface="Code New Roman" panose="020B0609020204030204" pitchFamily="49" charset="0"/>
              </a:rPr>
              <a:t>(</a:t>
            </a:r>
            <a:r>
              <a:rPr lang="nl-BE" sz="2800" dirty="0" err="1" smtClean="0">
                <a:latin typeface="Code New Roman" panose="020B0609020204030204" pitchFamily="49" charset="0"/>
                <a:cs typeface="Code New Roman" panose="020B0609020204030204" pitchFamily="49" charset="0"/>
              </a:rPr>
              <a:t>round</a:t>
            </a:r>
            <a:r>
              <a:rPr lang="nl-BE" sz="2800" dirty="0" smtClean="0">
                <a:latin typeface="Code New Roman" panose="020B0609020204030204" pitchFamily="49" charset="0"/>
                <a:cs typeface="Code New Roman" panose="020B0609020204030204" pitchFamily="49" charset="0"/>
              </a:rPr>
              <a:t>)</a:t>
            </a:r>
            <a:endParaRPr lang="nl-BE" sz="2800" dirty="0">
              <a:latin typeface="Code New Roman" panose="020B0609020204030204" pitchFamily="49" charset="0"/>
              <a:cs typeface="Code New Roman" panose="020B0609020204030204" pitchFamily="49" charset="0"/>
            </a:endParaRPr>
          </a:p>
        </p:txBody>
      </p:sp>
      <p:sp>
        <p:nvSpPr>
          <p:cNvPr id="32" name="Rechthoek 31"/>
          <p:cNvSpPr/>
          <p:nvPr/>
        </p:nvSpPr>
        <p:spPr>
          <a:xfrm>
            <a:off x="4428503" y="1540023"/>
            <a:ext cx="7613243" cy="1566034"/>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3" name="Rechthoek 32"/>
          <p:cNvSpPr/>
          <p:nvPr/>
        </p:nvSpPr>
        <p:spPr>
          <a:xfrm>
            <a:off x="1463039" y="3246990"/>
            <a:ext cx="2808711" cy="15660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err="1" smtClean="0">
                <a:latin typeface="Code New Roman" panose="020B0609020204030204" pitchFamily="49" charset="0"/>
                <a:cs typeface="Code New Roman" panose="020B0609020204030204" pitchFamily="49" charset="0"/>
              </a:rPr>
              <a:t>math</a:t>
            </a:r>
            <a:r>
              <a:rPr lang="nl-BE" sz="2800" dirty="0" smtClean="0">
                <a:latin typeface="Code New Roman" panose="020B0609020204030204" pitchFamily="49" charset="0"/>
                <a:cs typeface="Code New Roman" panose="020B0609020204030204" pitchFamily="49" charset="0"/>
              </a:rPr>
              <a:t>(floor)</a:t>
            </a:r>
            <a:endParaRPr lang="nl-BE" sz="2800" dirty="0">
              <a:latin typeface="Code New Roman" panose="020B0609020204030204" pitchFamily="49" charset="0"/>
              <a:cs typeface="Code New Roman" panose="020B0609020204030204" pitchFamily="49" charset="0"/>
            </a:endParaRPr>
          </a:p>
        </p:txBody>
      </p:sp>
      <p:sp>
        <p:nvSpPr>
          <p:cNvPr id="34" name="Rechthoek 33"/>
          <p:cNvSpPr/>
          <p:nvPr/>
        </p:nvSpPr>
        <p:spPr>
          <a:xfrm>
            <a:off x="4428503" y="3246990"/>
            <a:ext cx="7613243" cy="1566034"/>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5" name="Rechthoek 34"/>
          <p:cNvSpPr/>
          <p:nvPr/>
        </p:nvSpPr>
        <p:spPr>
          <a:xfrm>
            <a:off x="1463039" y="4953957"/>
            <a:ext cx="2808711" cy="15660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err="1" smtClean="0">
                <a:latin typeface="Code New Roman" panose="020B0609020204030204" pitchFamily="49" charset="0"/>
                <a:cs typeface="Code New Roman" panose="020B0609020204030204" pitchFamily="49" charset="0"/>
              </a:rPr>
              <a:t>math</a:t>
            </a:r>
            <a:r>
              <a:rPr lang="nl-BE" sz="2800" dirty="0" smtClean="0">
                <a:latin typeface="Code New Roman" panose="020B0609020204030204" pitchFamily="49" charset="0"/>
                <a:cs typeface="Code New Roman" panose="020B0609020204030204" pitchFamily="49" charset="0"/>
              </a:rPr>
              <a:t>(</a:t>
            </a:r>
            <a:r>
              <a:rPr lang="nl-BE" sz="2800" dirty="0" err="1" smtClean="0">
                <a:latin typeface="Code New Roman" panose="020B0609020204030204" pitchFamily="49" charset="0"/>
                <a:cs typeface="Code New Roman" panose="020B0609020204030204" pitchFamily="49" charset="0"/>
              </a:rPr>
              <a:t>ceil</a:t>
            </a:r>
            <a:r>
              <a:rPr lang="nl-BE" sz="2800" dirty="0" smtClean="0">
                <a:latin typeface="Code New Roman" panose="020B0609020204030204" pitchFamily="49" charset="0"/>
                <a:cs typeface="Code New Roman" panose="020B0609020204030204" pitchFamily="49" charset="0"/>
              </a:rPr>
              <a:t>)</a:t>
            </a:r>
            <a:endParaRPr lang="nl-BE" sz="2800" dirty="0">
              <a:latin typeface="Code New Roman" panose="020B0609020204030204" pitchFamily="49" charset="0"/>
              <a:cs typeface="Code New Roman" panose="020B0609020204030204" pitchFamily="49" charset="0"/>
            </a:endParaRPr>
          </a:p>
        </p:txBody>
      </p:sp>
      <p:sp>
        <p:nvSpPr>
          <p:cNvPr id="36" name="Rechthoek 35"/>
          <p:cNvSpPr/>
          <p:nvPr/>
        </p:nvSpPr>
        <p:spPr>
          <a:xfrm>
            <a:off x="4428503" y="4953957"/>
            <a:ext cx="7613243" cy="1566034"/>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0" name="Tekstvak 19"/>
          <p:cNvSpPr txBox="1"/>
          <p:nvPr/>
        </p:nvSpPr>
        <p:spPr>
          <a:xfrm>
            <a:off x="4544704" y="2005828"/>
            <a:ext cx="7497042" cy="523220"/>
          </a:xfrm>
          <a:prstGeom prst="rect">
            <a:avLst/>
          </a:prstGeom>
          <a:noFill/>
        </p:spPr>
        <p:txBody>
          <a:bodyPr wrap="square" rtlCol="0">
            <a:spAutoFit/>
          </a:bodyPr>
          <a:lstStyle/>
          <a:p>
            <a:r>
              <a:rPr lang="nl-BE" sz="2800" dirty="0"/>
              <a:t>Afronden naar de dichtste gehele waarde.</a:t>
            </a:r>
          </a:p>
        </p:txBody>
      </p:sp>
      <p:sp>
        <p:nvSpPr>
          <p:cNvPr id="21" name="Tekstvak 20"/>
          <p:cNvSpPr txBox="1"/>
          <p:nvPr/>
        </p:nvSpPr>
        <p:spPr>
          <a:xfrm>
            <a:off x="4544704" y="3740387"/>
            <a:ext cx="7497042" cy="523220"/>
          </a:xfrm>
          <a:prstGeom prst="rect">
            <a:avLst/>
          </a:prstGeom>
          <a:noFill/>
        </p:spPr>
        <p:txBody>
          <a:bodyPr wrap="square" rtlCol="0">
            <a:spAutoFit/>
          </a:bodyPr>
          <a:lstStyle/>
          <a:p>
            <a:r>
              <a:rPr lang="nl-BE" sz="2800" dirty="0"/>
              <a:t>Afronden naar de </a:t>
            </a:r>
            <a:r>
              <a:rPr lang="nl-BE" sz="2800" dirty="0" smtClean="0"/>
              <a:t>lagere </a:t>
            </a:r>
            <a:r>
              <a:rPr lang="nl-BE" sz="2800" dirty="0"/>
              <a:t>gehele waarde.</a:t>
            </a:r>
          </a:p>
        </p:txBody>
      </p:sp>
      <p:sp>
        <p:nvSpPr>
          <p:cNvPr id="22" name="Tekstvak 21"/>
          <p:cNvSpPr txBox="1"/>
          <p:nvPr/>
        </p:nvSpPr>
        <p:spPr>
          <a:xfrm>
            <a:off x="4544704" y="5475364"/>
            <a:ext cx="7497042" cy="523220"/>
          </a:xfrm>
          <a:prstGeom prst="rect">
            <a:avLst/>
          </a:prstGeom>
          <a:noFill/>
        </p:spPr>
        <p:txBody>
          <a:bodyPr wrap="square" rtlCol="0">
            <a:spAutoFit/>
          </a:bodyPr>
          <a:lstStyle/>
          <a:p>
            <a:r>
              <a:rPr lang="nl-BE" sz="2800" dirty="0"/>
              <a:t>Afronden naar de </a:t>
            </a:r>
            <a:r>
              <a:rPr lang="nl-BE" sz="2800" dirty="0" smtClean="0"/>
              <a:t>hogere </a:t>
            </a:r>
            <a:r>
              <a:rPr lang="nl-BE" sz="2800" dirty="0"/>
              <a:t>gehele waarde.</a:t>
            </a:r>
          </a:p>
        </p:txBody>
      </p:sp>
    </p:spTree>
    <p:extLst>
      <p:ext uri="{BB962C8B-B14F-4D97-AF65-F5344CB8AC3E}">
        <p14:creationId xmlns:p14="http://schemas.microsoft.com/office/powerpoint/2010/main" val="40412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7.6 Willekeur troef</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102</a:t>
            </a:r>
            <a:endParaRPr lang="nl-BE" dirty="0">
              <a:solidFill>
                <a:schemeClr val="accent2">
                  <a:lumMod val="75000"/>
                </a:schemeClr>
              </a:solidFill>
            </a:endParaRPr>
          </a:p>
        </p:txBody>
      </p:sp>
      <p:sp>
        <p:nvSpPr>
          <p:cNvPr id="24" name="Rechthoek 23"/>
          <p:cNvSpPr/>
          <p:nvPr/>
        </p:nvSpPr>
        <p:spPr>
          <a:xfrm>
            <a:off x="287382" y="2478950"/>
            <a:ext cx="920079" cy="67659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vb07b </a:t>
            </a:r>
            <a:br>
              <a:rPr lang="nl-BE" dirty="0" smtClean="0">
                <a:solidFill>
                  <a:schemeClr val="accent2">
                    <a:lumMod val="75000"/>
                  </a:schemeClr>
                </a:solidFill>
              </a:rPr>
            </a:br>
            <a:r>
              <a:rPr lang="nl-BE" dirty="0" smtClean="0">
                <a:solidFill>
                  <a:schemeClr val="accent2">
                    <a:lumMod val="75000"/>
                  </a:schemeClr>
                </a:solidFill>
              </a:rPr>
              <a:t>stap5 </a:t>
            </a:r>
            <a:endParaRPr lang="nl-BE" dirty="0">
              <a:solidFill>
                <a:schemeClr val="accent2">
                  <a:lumMod val="75000"/>
                </a:schemeClr>
              </a:solidFill>
            </a:endParaRPr>
          </a:p>
        </p:txBody>
      </p:sp>
      <p:pic>
        <p:nvPicPr>
          <p:cNvPr id="28" name="Afbeelding 27"/>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334559"/>
            <a:ext cx="944688" cy="869170"/>
          </a:xfrm>
          <a:prstGeom prst="rect">
            <a:avLst/>
          </a:prstGeom>
        </p:spPr>
      </p:pic>
      <p:graphicFrame>
        <p:nvGraphicFramePr>
          <p:cNvPr id="21" name="Tabel 20"/>
          <p:cNvGraphicFramePr>
            <a:graphicFrameLocks noGrp="1"/>
          </p:cNvGraphicFramePr>
          <p:nvPr>
            <p:extLst>
              <p:ext uri="{D42A27DB-BD31-4B8C-83A1-F6EECF244321}">
                <p14:modId xmlns:p14="http://schemas.microsoft.com/office/powerpoint/2010/main" val="628071433"/>
              </p:ext>
            </p:extLst>
          </p:nvPr>
        </p:nvGraphicFramePr>
        <p:xfrm>
          <a:off x="1463038" y="1454606"/>
          <a:ext cx="10578707" cy="4663440"/>
        </p:xfrm>
        <a:graphic>
          <a:graphicData uri="http://schemas.openxmlformats.org/drawingml/2006/table">
            <a:tbl>
              <a:tblPr firstRow="1" firstCol="1" bandRow="1">
                <a:tableStyleId>{5C22544A-7EE6-4342-B048-85BDC9FD1C3A}</a:tableStyleId>
              </a:tblPr>
              <a:tblGrid>
                <a:gridCol w="574767">
                  <a:extLst>
                    <a:ext uri="{9D8B030D-6E8A-4147-A177-3AD203B41FA5}">
                      <a16:colId xmlns:a16="http://schemas.microsoft.com/office/drawing/2014/main" val="2855085912"/>
                    </a:ext>
                  </a:extLst>
                </a:gridCol>
                <a:gridCol w="1000394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1800" b="0" dirty="0" smtClean="0">
                          <a:effectLst/>
                        </a:rPr>
                        <a:t>27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29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31</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32</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33</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35</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36</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41</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43</a:t>
                      </a:r>
                      <a:endParaRPr lang="nl-BE" sz="1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r>
                        <a:rPr lang="nl-BE" sz="1800" b="0" dirty="0" smtClean="0">
                          <a:solidFill>
                            <a:schemeClr val="bg1">
                              <a:lumMod val="75000"/>
                            </a:schemeClr>
                          </a:solidFill>
                          <a:effectLst/>
                          <a:latin typeface="Code New Roman" panose="020B0609020204030204" pitchFamily="49" charset="0"/>
                          <a:cs typeface="Code New Roman" panose="020B0609020204030204" pitchFamily="49" charset="0"/>
                        </a:rPr>
                        <a:t>// Nagaan of de uitkomst correct is of niet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6"/>
                          </a:solidFill>
                          <a:effectLst/>
                          <a:latin typeface="Code New Roman" panose="020B0609020204030204" pitchFamily="49" charset="0"/>
                          <a:cs typeface="Code New Roman" panose="020B0609020204030204" pitchFamily="49" charset="0"/>
                        </a:rPr>
                        <a:t>	</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uitrekenen = () =&gt; {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let uitkomst = </a:t>
                      </a:r>
                      <a:r>
                        <a:rPr lang="nl-BE"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invoerveld.value</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switch (</a:t>
                      </a:r>
                      <a:r>
                        <a:rPr lang="nl-BE"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true</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case </a:t>
                      </a:r>
                      <a:r>
                        <a:rPr lang="nl-BE"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isNaN</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(uitkomst)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alert("Dit is geen getal!");</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case (uitkomst == </a:t>
                      </a:r>
                      <a:r>
                        <a:rPr lang="nl-BE" sz="1800" b="0" dirty="0" smtClean="0">
                          <a:solidFill>
                            <a:schemeClr val="accent1">
                              <a:lumMod val="75000"/>
                            </a:schemeClr>
                          </a:solidFill>
                          <a:effectLst/>
                          <a:latin typeface="Code New Roman" panose="020B0609020204030204" pitchFamily="49" charset="0"/>
                          <a:cs typeface="Code New Roman" panose="020B0609020204030204" pitchFamily="49" charset="0"/>
                        </a:rPr>
                        <a:t>correct</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alert("Joepie! Dit is correct!");</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case (uitkomst &gt; </a:t>
                      </a:r>
                      <a:r>
                        <a:rPr lang="nl-BE" sz="1800" b="0" dirty="0" smtClean="0">
                          <a:solidFill>
                            <a:schemeClr val="accent1">
                              <a:lumMod val="75000"/>
                            </a:schemeClr>
                          </a:solidFill>
                          <a:effectLst/>
                          <a:latin typeface="Code New Roman" panose="020B0609020204030204" pitchFamily="49" charset="0"/>
                          <a:cs typeface="Code New Roman" panose="020B0609020204030204" pitchFamily="49" charset="0"/>
                        </a:rPr>
                        <a:t>correct</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alert("Jammer, dit is fout. Het getal dat je ingaf is te hoog.");</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case (uitkomst &lt; </a:t>
                      </a:r>
                      <a:r>
                        <a:rPr lang="nl-BE" sz="1800" b="0" dirty="0" smtClean="0">
                          <a:solidFill>
                            <a:schemeClr val="accent1">
                              <a:lumMod val="75000"/>
                            </a:schemeClr>
                          </a:solidFill>
                          <a:effectLst/>
                          <a:latin typeface="Code New Roman" panose="020B0609020204030204" pitchFamily="49" charset="0"/>
                          <a:cs typeface="Code New Roman" panose="020B0609020204030204" pitchFamily="49" charset="0"/>
                        </a:rPr>
                        <a:t>correct</a:t>
                      </a: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alert("Jammer, dit is fout. Het getal dat je ingaf is te laag.");</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890045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7.7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103</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6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Open </a:t>
            </a:r>
            <a:r>
              <a:rPr lang="nl-BE" sz="2800" dirty="0">
                <a:solidFill>
                  <a:schemeClr val="accent6"/>
                </a:solidFill>
                <a:latin typeface="Code New Roman" panose="020B0609020204030204" pitchFamily="49" charset="0"/>
                <a:cs typeface="Code New Roman" panose="020B0609020204030204" pitchFamily="49" charset="0"/>
              </a:rPr>
              <a:t>vb07a</a:t>
            </a:r>
            <a:r>
              <a:rPr lang="nl-BE" sz="2800" dirty="0">
                <a:solidFill>
                  <a:schemeClr val="tx1"/>
                </a:solidFill>
              </a:rPr>
              <a:t>. </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Laat </a:t>
            </a:r>
            <a:r>
              <a:rPr lang="nl-BE" sz="2800" dirty="0">
                <a:solidFill>
                  <a:schemeClr val="tx1"/>
                </a:solidFill>
              </a:rPr>
              <a:t>de bezoeker kiezen tussen enkele achtergrondkleuren door middel van een prompt. De achtergrondkleur van je webpagina past zich dan aan de keuze van de bezoeker aan.</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Valideer </a:t>
            </a:r>
            <a:r>
              <a:rPr lang="nl-BE" sz="2800" dirty="0">
                <a:solidFill>
                  <a:schemeClr val="tx1"/>
                </a:solidFill>
              </a:rPr>
              <a:t>je web- en stijlpagina’s met de </a:t>
            </a:r>
            <a:r>
              <a:rPr lang="nl-BE" sz="2800" dirty="0" err="1">
                <a:solidFill>
                  <a:schemeClr val="tx1"/>
                </a:solidFill>
              </a:rPr>
              <a:t>validator</a:t>
            </a:r>
            <a:r>
              <a:rPr lang="nl-BE" sz="2800" dirty="0">
                <a:solidFill>
                  <a:schemeClr val="tx1"/>
                </a:solidFill>
              </a:rPr>
              <a:t> van W3C.</a:t>
            </a:r>
          </a:p>
          <a:p>
            <a:pPr marL="514350" indent="-514350">
              <a:spcBef>
                <a:spcPts val="600"/>
              </a:spcBef>
              <a:buClr>
                <a:schemeClr val="accent6"/>
              </a:buClr>
              <a:buFont typeface="Wingdings 3" panose="05040102010807070707" pitchFamily="18" charset="2"/>
              <a:buChar char="u"/>
            </a:pP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7.1</a:t>
            </a:r>
            <a:endParaRPr lang="nl-BE" sz="2800" dirty="0"/>
          </a:p>
        </p:txBody>
      </p:sp>
    </p:spTree>
    <p:extLst>
      <p:ext uri="{BB962C8B-B14F-4D97-AF65-F5344CB8AC3E}">
        <p14:creationId xmlns:p14="http://schemas.microsoft.com/office/powerpoint/2010/main" val="59815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7.7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103</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6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Ontwerp </a:t>
            </a:r>
            <a:r>
              <a:rPr lang="nl-BE" sz="2800" dirty="0">
                <a:solidFill>
                  <a:schemeClr val="tx1"/>
                </a:solidFill>
              </a:rPr>
              <a:t>een webpagina met daarin een korte versie van een sprookje naar keuze. Laat de afloop van het sprookje weg, maar plaats een </a:t>
            </a:r>
            <a:r>
              <a:rPr lang="nl-BE" sz="2800" dirty="0" smtClean="0">
                <a:solidFill>
                  <a:schemeClr val="tx1"/>
                </a:solidFill>
              </a:rPr>
              <a:t>hyperlink </a:t>
            </a:r>
            <a:r>
              <a:rPr lang="nl-BE" sz="2800" dirty="0">
                <a:solidFill>
                  <a:schemeClr val="tx1"/>
                </a:solidFill>
              </a:rPr>
              <a:t>naar een tweede pagina, waar het einde van het sprookje staat.</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Wanneer </a:t>
            </a:r>
            <a:r>
              <a:rPr lang="nl-BE" sz="2800" dirty="0">
                <a:solidFill>
                  <a:schemeClr val="tx1"/>
                </a:solidFill>
              </a:rPr>
              <a:t>de bezoeker op deze hyperlink klikt, kan hij door middel van een prompt kiezen of hij het klassieke einde of een door jou zelf </a:t>
            </a:r>
            <a:r>
              <a:rPr lang="nl-BE" sz="2800" dirty="0" smtClean="0">
                <a:solidFill>
                  <a:schemeClr val="tx1"/>
                </a:solidFill>
              </a:rPr>
              <a:t>verzonnen </a:t>
            </a:r>
            <a:r>
              <a:rPr lang="nl-BE" sz="2800" dirty="0">
                <a:solidFill>
                  <a:schemeClr val="tx1"/>
                </a:solidFill>
              </a:rPr>
              <a:t>einde te lezen krijgt.</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Valideer </a:t>
            </a:r>
            <a:r>
              <a:rPr lang="nl-BE" sz="2800" dirty="0">
                <a:solidFill>
                  <a:schemeClr val="tx1"/>
                </a:solidFill>
              </a:rPr>
              <a:t>je web- en stijlpagina’s met de </a:t>
            </a:r>
            <a:r>
              <a:rPr lang="nl-BE" sz="2800" dirty="0" err="1">
                <a:solidFill>
                  <a:schemeClr val="tx1"/>
                </a:solidFill>
              </a:rPr>
              <a:t>validator</a:t>
            </a:r>
            <a:r>
              <a:rPr lang="nl-BE" sz="2800" dirty="0">
                <a:solidFill>
                  <a:schemeClr val="tx1"/>
                </a:solidFill>
              </a:rPr>
              <a:t> van W3C.</a:t>
            </a:r>
          </a:p>
          <a:p>
            <a:pPr marL="514350" indent="-514350">
              <a:spcBef>
                <a:spcPts val="600"/>
              </a:spcBef>
              <a:buClr>
                <a:schemeClr val="accent6"/>
              </a:buClr>
              <a:buFont typeface="Wingdings 3" panose="05040102010807070707" pitchFamily="18" charset="2"/>
              <a:buChar char="u"/>
            </a:pP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7.2</a:t>
            </a:r>
            <a:endParaRPr lang="nl-BE" sz="2800" dirty="0"/>
          </a:p>
        </p:txBody>
      </p:sp>
    </p:spTree>
    <p:extLst>
      <p:ext uri="{BB962C8B-B14F-4D97-AF65-F5344CB8AC3E}">
        <p14:creationId xmlns:p14="http://schemas.microsoft.com/office/powerpoint/2010/main" val="197795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7.7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103</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6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Open </a:t>
            </a:r>
            <a:r>
              <a:rPr lang="nl-BE" sz="2800" dirty="0">
                <a:solidFill>
                  <a:schemeClr val="tx1"/>
                </a:solidFill>
              </a:rPr>
              <a:t>oefening 2.4.</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Wijzig </a:t>
            </a:r>
            <a:r>
              <a:rPr lang="nl-BE" sz="2800" dirty="0">
                <a:solidFill>
                  <a:schemeClr val="tx1"/>
                </a:solidFill>
              </a:rPr>
              <a:t>de naam van de oefening naar </a:t>
            </a:r>
            <a:r>
              <a:rPr lang="nl-BE" sz="2800" dirty="0">
                <a:solidFill>
                  <a:schemeClr val="accent6"/>
                </a:solidFill>
                <a:latin typeface="Code New Roman" panose="020B0609020204030204" pitchFamily="49" charset="0"/>
                <a:cs typeface="Code New Roman" panose="020B0609020204030204" pitchFamily="49" charset="0"/>
              </a:rPr>
              <a:t>oefening-7-3</a:t>
            </a:r>
            <a:r>
              <a:rPr lang="nl-BE" sz="2800" dirty="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Pas </a:t>
            </a:r>
            <a:r>
              <a:rPr lang="nl-BE" sz="2800" dirty="0">
                <a:solidFill>
                  <a:schemeClr val="tx1"/>
                </a:solidFill>
              </a:rPr>
              <a:t>de oefening zo aan dat de bezoeker via een prompt een keuze kan maken tussen de drie verschillende opmaakbestanden.</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Valideer </a:t>
            </a:r>
            <a:r>
              <a:rPr lang="nl-BE" sz="2800" dirty="0">
                <a:solidFill>
                  <a:schemeClr val="tx1"/>
                </a:solidFill>
              </a:rPr>
              <a:t>je web- en stijlpagina’s met de </a:t>
            </a:r>
            <a:r>
              <a:rPr lang="nl-BE" sz="2800" dirty="0" err="1">
                <a:solidFill>
                  <a:schemeClr val="tx1"/>
                </a:solidFill>
              </a:rPr>
              <a:t>validator</a:t>
            </a:r>
            <a:r>
              <a:rPr lang="nl-BE" sz="2800" dirty="0">
                <a:solidFill>
                  <a:schemeClr val="tx1"/>
                </a:solidFill>
              </a:rPr>
              <a:t> van W3C. </a:t>
            </a:r>
          </a:p>
          <a:p>
            <a:pPr marL="514350" indent="-514350">
              <a:spcBef>
                <a:spcPts val="600"/>
              </a:spcBef>
              <a:buClr>
                <a:schemeClr val="accent6"/>
              </a:buClr>
              <a:buFont typeface="Wingdings 3" panose="05040102010807070707" pitchFamily="18" charset="2"/>
              <a:buChar char="u"/>
            </a:pP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7.3</a:t>
            </a:r>
            <a:endParaRPr lang="nl-BE" sz="2800" dirty="0"/>
          </a:p>
        </p:txBody>
      </p:sp>
    </p:spTree>
    <p:extLst>
      <p:ext uri="{BB962C8B-B14F-4D97-AF65-F5344CB8AC3E}">
        <p14:creationId xmlns:p14="http://schemas.microsoft.com/office/powerpoint/2010/main" val="329524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7.7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103</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3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Bij </a:t>
            </a:r>
            <a:r>
              <a:rPr lang="nl-BE" sz="2300" dirty="0">
                <a:solidFill>
                  <a:schemeClr val="tx1"/>
                </a:solidFill>
              </a:rPr>
              <a:t>een loterijspel moet een bezoeker 5 getallen raden; het eerste getal is tussen 1 en 10, het tweede tussen 11 en 20, enz. De bezoeker kan de vijf getallen ingeven via vijf invoervelden.</a:t>
            </a: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Via </a:t>
            </a:r>
            <a:r>
              <a:rPr lang="nl-BE" sz="2300" dirty="0">
                <a:solidFill>
                  <a:schemeClr val="tx1"/>
                </a:solidFill>
              </a:rPr>
              <a:t>een javascript worden eveneens vijf getallen willekeurig door de computer gegenereerd, waarvan het eerste tussen 1 en 10, het tweede tussen 11 en 20, enz.</a:t>
            </a: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Wanneer </a:t>
            </a:r>
            <a:r>
              <a:rPr lang="nl-BE" sz="2300" dirty="0">
                <a:solidFill>
                  <a:schemeClr val="tx1"/>
                </a:solidFill>
              </a:rPr>
              <a:t>de bezoeker het laatste getal heeft ingegeven, verschijnt op het scherm hoeveel getallen de bezoeker correct heeft geraden, en welke getallen dat waren.</a:t>
            </a:r>
          </a:p>
          <a:p>
            <a:pPr marL="342900" lvl="0" indent="-342900">
              <a:spcBef>
                <a:spcPts val="1200"/>
              </a:spcBef>
              <a:buClr>
                <a:schemeClr val="accent6"/>
              </a:buClr>
              <a:buFont typeface="Wingdings 3" panose="05040102010807070707" pitchFamily="18" charset="2"/>
              <a:buChar char="u"/>
            </a:pPr>
            <a:r>
              <a:rPr lang="nl-BE" sz="2300" dirty="0" smtClean="0">
                <a:solidFill>
                  <a:schemeClr val="tx1"/>
                </a:solidFill>
              </a:rPr>
              <a:t>Zorg </a:t>
            </a:r>
            <a:r>
              <a:rPr lang="nl-BE" sz="2300" dirty="0">
                <a:solidFill>
                  <a:schemeClr val="tx1"/>
                </a:solidFill>
              </a:rPr>
              <a:t>voor een passende opmaak van je webpagina.</a:t>
            </a:r>
          </a:p>
          <a:p>
            <a:pPr marL="342900" lvl="0" indent="-342900">
              <a:spcBef>
                <a:spcPts val="1200"/>
              </a:spcBef>
              <a:buClr>
                <a:schemeClr val="accent6"/>
              </a:buClr>
              <a:buFont typeface="Wingdings 3" panose="05040102010807070707" pitchFamily="18" charset="2"/>
              <a:buChar char="u"/>
            </a:pPr>
            <a:r>
              <a:rPr lang="nl-BE" sz="2300" dirty="0">
                <a:solidFill>
                  <a:schemeClr val="tx1"/>
                </a:solidFill>
              </a:rPr>
              <a:t>Valideer je web- en stijlpagina’s met de </a:t>
            </a:r>
            <a:r>
              <a:rPr lang="nl-BE" sz="2300" dirty="0" err="1">
                <a:solidFill>
                  <a:schemeClr val="tx1"/>
                </a:solidFill>
              </a:rPr>
              <a:t>validator</a:t>
            </a:r>
            <a:r>
              <a:rPr lang="nl-BE" sz="2300" dirty="0">
                <a:solidFill>
                  <a:schemeClr val="tx1"/>
                </a:solidFill>
              </a:rPr>
              <a:t> van W3C.</a:t>
            </a:r>
          </a:p>
          <a:p>
            <a:pPr lvl="0">
              <a:spcBef>
                <a:spcPts val="1200"/>
              </a:spcBef>
              <a:buClr>
                <a:schemeClr val="accent6"/>
              </a:buClr>
            </a:pPr>
            <a:r>
              <a:rPr lang="nl-BE" sz="2400" dirty="0" smtClean="0">
                <a:solidFill>
                  <a:schemeClr val="tx1"/>
                </a:solidFill>
              </a:rPr>
              <a:t> </a:t>
            </a:r>
            <a:endParaRPr lang="nl-BE" sz="24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7.4</a:t>
            </a:r>
            <a:endParaRPr lang="nl-BE" sz="2800" dirty="0"/>
          </a:p>
        </p:txBody>
      </p:sp>
    </p:spTree>
    <p:extLst>
      <p:ext uri="{BB962C8B-B14F-4D97-AF65-F5344CB8AC3E}">
        <p14:creationId xmlns:p14="http://schemas.microsoft.com/office/powerpoint/2010/main" val="402565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7.7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104</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2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Op </a:t>
            </a:r>
            <a:r>
              <a:rPr lang="nl-BE" sz="2000" dirty="0">
                <a:solidFill>
                  <a:schemeClr val="tx1"/>
                </a:solidFill>
              </a:rPr>
              <a:t>de parking van een groot evenement, wil men de verkeersstromen zo efficiënt mogelijk beheren. Daarom wordt niet iedereen naar dezelfde parking gestuurd, maar wordt dit afhankelijk gemaakt van de gemeente van de chauffeur: </a:t>
            </a:r>
          </a:p>
          <a:p>
            <a:pPr marL="800100" lvl="1" indent="-342900">
              <a:spcBef>
                <a:spcPts val="1200"/>
              </a:spcBef>
              <a:buClr>
                <a:schemeClr val="accent6"/>
              </a:buClr>
              <a:buFont typeface="Wingdings" panose="05000000000000000000" pitchFamily="2" charset="2"/>
              <a:buChar char="§"/>
            </a:pPr>
            <a:r>
              <a:rPr lang="nl-BE" sz="2000" dirty="0" smtClean="0">
                <a:solidFill>
                  <a:schemeClr val="tx1"/>
                </a:solidFill>
              </a:rPr>
              <a:t>Indien </a:t>
            </a:r>
            <a:r>
              <a:rPr lang="nl-BE" sz="2000" dirty="0">
                <a:solidFill>
                  <a:schemeClr val="tx1"/>
                </a:solidFill>
              </a:rPr>
              <a:t>de gemeente begint met een van de letters van A tot en met D, dan moet de chauffeur Parking 1 gebruiken. </a:t>
            </a:r>
          </a:p>
          <a:p>
            <a:pPr marL="800100" lvl="1" indent="-342900">
              <a:spcBef>
                <a:spcPts val="1200"/>
              </a:spcBef>
              <a:buClr>
                <a:schemeClr val="accent6"/>
              </a:buClr>
              <a:buFont typeface="Wingdings" panose="05000000000000000000" pitchFamily="2" charset="2"/>
              <a:buChar char="§"/>
            </a:pPr>
            <a:r>
              <a:rPr lang="nl-BE" sz="2000" dirty="0" smtClean="0">
                <a:solidFill>
                  <a:schemeClr val="tx1"/>
                </a:solidFill>
              </a:rPr>
              <a:t>Indien </a:t>
            </a:r>
            <a:r>
              <a:rPr lang="nl-BE" sz="2000" dirty="0">
                <a:solidFill>
                  <a:schemeClr val="tx1"/>
                </a:solidFill>
              </a:rPr>
              <a:t>de gemeente begint met een van de letters van E tot en met L, dan moet de chauffeur Parking 2 gebruiken. </a:t>
            </a:r>
          </a:p>
          <a:p>
            <a:pPr marL="800100" lvl="1" indent="-342900">
              <a:spcBef>
                <a:spcPts val="1200"/>
              </a:spcBef>
              <a:buClr>
                <a:schemeClr val="accent6"/>
              </a:buClr>
              <a:buFont typeface="Wingdings" panose="05000000000000000000" pitchFamily="2" charset="2"/>
              <a:buChar char="§"/>
            </a:pPr>
            <a:r>
              <a:rPr lang="nl-BE" sz="2000" dirty="0" smtClean="0">
                <a:solidFill>
                  <a:schemeClr val="tx1"/>
                </a:solidFill>
              </a:rPr>
              <a:t>Indien </a:t>
            </a:r>
            <a:r>
              <a:rPr lang="nl-BE" sz="2000" dirty="0">
                <a:solidFill>
                  <a:schemeClr val="tx1"/>
                </a:solidFill>
              </a:rPr>
              <a:t>de gemeente begint met een van de letters van M tot en met S, dan moet de chauffeur Parking 3 gebruiken. </a:t>
            </a:r>
          </a:p>
          <a:p>
            <a:pPr marL="800100" lvl="1" indent="-342900">
              <a:spcBef>
                <a:spcPts val="1200"/>
              </a:spcBef>
              <a:buClr>
                <a:schemeClr val="accent6"/>
              </a:buClr>
              <a:buFont typeface="Wingdings" panose="05000000000000000000" pitchFamily="2" charset="2"/>
              <a:buChar char="§"/>
            </a:pPr>
            <a:r>
              <a:rPr lang="nl-BE" sz="2000" dirty="0" smtClean="0">
                <a:solidFill>
                  <a:schemeClr val="tx1"/>
                </a:solidFill>
              </a:rPr>
              <a:t>Indien </a:t>
            </a:r>
            <a:r>
              <a:rPr lang="nl-BE" sz="2000" dirty="0">
                <a:solidFill>
                  <a:schemeClr val="tx1"/>
                </a:solidFill>
              </a:rPr>
              <a:t>de gemeente begint met een van de letters van T tot en met Z, dan moet de chauffeur Parking 4 gebruiken. </a:t>
            </a:r>
          </a:p>
          <a:p>
            <a:pPr lvl="0" algn="r">
              <a:spcBef>
                <a:spcPts val="1200"/>
              </a:spcBef>
              <a:buClr>
                <a:schemeClr val="accent6"/>
              </a:buClr>
            </a:pPr>
            <a:r>
              <a:rPr lang="nl-BE" sz="2000" dirty="0" smtClean="0">
                <a:solidFill>
                  <a:schemeClr val="tx1"/>
                </a:solidFill>
              </a:rPr>
              <a:t> ../..</a:t>
            </a:r>
            <a:endParaRPr lang="nl-BE" sz="20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7.5</a:t>
            </a:r>
            <a:endParaRPr lang="nl-BE" sz="2800" dirty="0"/>
          </a:p>
        </p:txBody>
      </p:sp>
    </p:spTree>
    <p:extLst>
      <p:ext uri="{BB962C8B-B14F-4D97-AF65-F5344CB8AC3E}">
        <p14:creationId xmlns:p14="http://schemas.microsoft.com/office/powerpoint/2010/main" val="360927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7.7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104</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200" dirty="0" smtClean="0">
              <a:solidFill>
                <a:schemeClr val="tx1"/>
              </a:solidFill>
            </a:endParaRPr>
          </a:p>
          <a:p>
            <a:pPr lvl="0">
              <a:spcBef>
                <a:spcPts val="1200"/>
              </a:spcBef>
              <a:buClr>
                <a:schemeClr val="accent6"/>
              </a:buClr>
            </a:pPr>
            <a:r>
              <a:rPr lang="nl-BE" sz="2000" dirty="0" smtClean="0">
                <a:solidFill>
                  <a:schemeClr val="tx1"/>
                </a:solidFill>
              </a:rPr>
              <a:t>../..</a:t>
            </a:r>
          </a:p>
          <a:p>
            <a:pPr lvl="0">
              <a:spcBef>
                <a:spcPts val="1200"/>
              </a:spcBef>
              <a:buClr>
                <a:schemeClr val="accent6"/>
              </a:buClr>
            </a:pPr>
            <a:endParaRPr lang="nl-BE" sz="20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De </a:t>
            </a:r>
            <a:r>
              <a:rPr lang="nl-BE" sz="2000" dirty="0">
                <a:solidFill>
                  <a:schemeClr val="tx1"/>
                </a:solidFill>
              </a:rPr>
              <a:t>bezoeker geeft de naam van zijn/haar gemeente in. Op het scherm verschijnt op welke parking de bezoeker moet parkeren.</a:t>
            </a: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Gemeenten </a:t>
            </a:r>
            <a:r>
              <a:rPr lang="nl-BE" sz="2000" dirty="0">
                <a:solidFill>
                  <a:schemeClr val="tx1"/>
                </a:solidFill>
              </a:rPr>
              <a:t>moeten steeds met een hoofdletter geschreven worden. Zorg voor een foutcontrole die nagaat of de naam die de bezoeker heeft </a:t>
            </a:r>
            <a:r>
              <a:rPr lang="nl-BE" sz="2000" dirty="0" err="1">
                <a:solidFill>
                  <a:schemeClr val="tx1"/>
                </a:solidFill>
              </a:rPr>
              <a:t>inge-geven</a:t>
            </a:r>
            <a:r>
              <a:rPr lang="nl-BE" sz="2000" dirty="0">
                <a:solidFill>
                  <a:schemeClr val="tx1"/>
                </a:solidFill>
              </a:rPr>
              <a:t> met een hoofdletter begint, en zorg voor een correcte </a:t>
            </a:r>
            <a:r>
              <a:rPr lang="nl-BE" sz="2000" dirty="0" err="1">
                <a:solidFill>
                  <a:schemeClr val="tx1"/>
                </a:solidFill>
              </a:rPr>
              <a:t>foutmel-ding</a:t>
            </a:r>
            <a:r>
              <a:rPr lang="nl-BE" sz="2000" dirty="0">
                <a:solidFill>
                  <a:schemeClr val="tx1"/>
                </a:solidFill>
              </a:rPr>
              <a:t>. Ook wanneer de bezoeker cijfers heeft ingegeven, moet er een foutmelding verschijnen.</a:t>
            </a: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Zorg </a:t>
            </a:r>
            <a:r>
              <a:rPr lang="nl-BE" sz="2000" dirty="0">
                <a:solidFill>
                  <a:schemeClr val="tx1"/>
                </a:solidFill>
              </a:rPr>
              <a:t>voor een passende opmaak van je webpagina.</a:t>
            </a: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Valideer </a:t>
            </a:r>
            <a:r>
              <a:rPr lang="nl-BE" sz="2000" dirty="0">
                <a:solidFill>
                  <a:schemeClr val="tx1"/>
                </a:solidFill>
              </a:rPr>
              <a:t>je web- en stijlpagina’s met de </a:t>
            </a:r>
            <a:r>
              <a:rPr lang="nl-BE" sz="2000" dirty="0" err="1">
                <a:solidFill>
                  <a:schemeClr val="tx1"/>
                </a:solidFill>
              </a:rPr>
              <a:t>validator</a:t>
            </a:r>
            <a:r>
              <a:rPr lang="nl-BE" sz="2000"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7.5</a:t>
            </a:r>
            <a:endParaRPr lang="nl-BE" sz="2800" dirty="0"/>
          </a:p>
        </p:txBody>
      </p:sp>
    </p:spTree>
    <p:extLst>
      <p:ext uri="{BB962C8B-B14F-4D97-AF65-F5344CB8AC3E}">
        <p14:creationId xmlns:p14="http://schemas.microsoft.com/office/powerpoint/2010/main" val="157973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7.1 Wat is javascript?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88</a:t>
            </a:r>
            <a:endParaRPr lang="nl-BE" dirty="0">
              <a:solidFill>
                <a:schemeClr val="accent2">
                  <a:lumMod val="75000"/>
                </a:schemeClr>
              </a:solidFill>
            </a:endParaRPr>
          </a:p>
        </p:txBody>
      </p:sp>
      <p:pic>
        <p:nvPicPr>
          <p:cNvPr id="14" name="Afbeelding 13"/>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7" name="Tekstvak 16"/>
          <p:cNvSpPr txBox="1"/>
          <p:nvPr/>
        </p:nvSpPr>
        <p:spPr>
          <a:xfrm>
            <a:off x="3975541" y="1662895"/>
            <a:ext cx="8216459" cy="4832092"/>
          </a:xfrm>
          <a:prstGeom prst="rect">
            <a:avLst/>
          </a:prstGeom>
          <a:noFill/>
        </p:spPr>
        <p:txBody>
          <a:bodyPr wrap="square" rtlCol="0">
            <a:spAutoFit/>
          </a:bodyPr>
          <a:lstStyle/>
          <a:p>
            <a:r>
              <a:rPr lang="nl-BE" sz="4400" dirty="0" smtClean="0"/>
              <a:t>Code moet foutvrij zijn voor compilatie.</a:t>
            </a:r>
          </a:p>
          <a:p>
            <a:endParaRPr lang="nl-BE" sz="4400" dirty="0"/>
          </a:p>
          <a:p>
            <a:endParaRPr lang="nl-BE" sz="4400" dirty="0" smtClean="0"/>
          </a:p>
          <a:p>
            <a:endParaRPr lang="nl-BE" sz="4400" dirty="0" smtClean="0"/>
          </a:p>
          <a:p>
            <a:r>
              <a:rPr lang="nl-BE" sz="4400" dirty="0" smtClean="0"/>
              <a:t>Code kan nog fouten bevatten</a:t>
            </a:r>
            <a:br>
              <a:rPr lang="nl-BE" sz="4400" dirty="0" smtClean="0"/>
            </a:br>
            <a:r>
              <a:rPr lang="nl-BE" sz="4400" dirty="0" smtClean="0"/>
              <a:t>Foutopsporing is lastig</a:t>
            </a:r>
            <a:endParaRPr lang="nl-BE" sz="4400" dirty="0"/>
          </a:p>
        </p:txBody>
      </p:sp>
      <p:pic>
        <p:nvPicPr>
          <p:cNvPr id="1026" name="Picture 2" descr="Afbeeldingsresultaat voor javascript programming logo"/>
          <p:cNvPicPr>
            <a:picLocks noChangeAspect="1" noChangeArrowheads="1"/>
          </p:cNvPicPr>
          <p:nvPr/>
        </p:nvPicPr>
        <p:blipFill rotWithShape="1">
          <a:blip r:embed="rId6">
            <a:extLst>
              <a:ext uri="{28A0092B-C50C-407E-A947-70E740481C1C}">
                <a14:useLocalDpi xmlns:a14="http://schemas.microsoft.com/office/drawing/2010/main" val="0"/>
              </a:ext>
            </a:extLst>
          </a:blip>
          <a:srcRect l="54289"/>
          <a:stretch/>
        </p:blipFill>
        <p:spPr bwMode="auto">
          <a:xfrm>
            <a:off x="1678179" y="4666419"/>
            <a:ext cx="2413313" cy="19553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java programming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78179" y="1454606"/>
            <a:ext cx="2147108" cy="2147108"/>
          </a:xfrm>
          <a:prstGeom prst="rect">
            <a:avLst/>
          </a:prstGeom>
          <a:noFill/>
          <a:extLst>
            <a:ext uri="{909E8E84-426E-40DD-AFC4-6F175D3DCCD1}">
              <a14:hiddenFill xmlns:a14="http://schemas.microsoft.com/office/drawing/2010/main">
                <a:solidFill>
                  <a:srgbClr val="FFFFFF"/>
                </a:solidFill>
              </a14:hiddenFill>
            </a:ext>
          </a:extLst>
        </p:spPr>
      </p:pic>
      <p:sp>
        <p:nvSpPr>
          <p:cNvPr id="3" name="Pijl-omhoog en -omlaag 2"/>
          <p:cNvSpPr/>
          <p:nvPr/>
        </p:nvSpPr>
        <p:spPr>
          <a:xfrm>
            <a:off x="2485602" y="3680236"/>
            <a:ext cx="532262" cy="877948"/>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57221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7.7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104</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0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700" dirty="0" smtClean="0">
                <a:solidFill>
                  <a:schemeClr val="tx1"/>
                </a:solidFill>
              </a:rPr>
              <a:t>Zoek </a:t>
            </a:r>
            <a:r>
              <a:rPr lang="nl-BE" sz="2700" dirty="0">
                <a:solidFill>
                  <a:schemeClr val="tx1"/>
                </a:solidFill>
              </a:rPr>
              <a:t>uit hoe je een knop in een formuliertje zet. Maak een webpagina met een knop waarin de tekst “Gooi een dobbelsteen” staat.</a:t>
            </a:r>
          </a:p>
          <a:p>
            <a:pPr marL="342900" lvl="0" indent="-342900">
              <a:spcBef>
                <a:spcPts val="1200"/>
              </a:spcBef>
              <a:buClr>
                <a:schemeClr val="accent6"/>
              </a:buClr>
              <a:buFont typeface="Wingdings 3" panose="05040102010807070707" pitchFamily="18" charset="2"/>
              <a:buChar char="u"/>
            </a:pPr>
            <a:r>
              <a:rPr lang="nl-BE" sz="2700" dirty="0" smtClean="0">
                <a:solidFill>
                  <a:schemeClr val="tx1"/>
                </a:solidFill>
              </a:rPr>
              <a:t>Wanneer </a:t>
            </a:r>
            <a:r>
              <a:rPr lang="nl-BE" sz="2700" dirty="0">
                <a:solidFill>
                  <a:schemeClr val="tx1"/>
                </a:solidFill>
              </a:rPr>
              <a:t>de bezoeker op de knop klikt, moet een willekeurige waarde tussen 1 en 6 worden gegenereerd.</a:t>
            </a:r>
          </a:p>
          <a:p>
            <a:pPr marL="342900" lvl="0" indent="-342900">
              <a:spcBef>
                <a:spcPts val="1200"/>
              </a:spcBef>
              <a:buClr>
                <a:schemeClr val="accent6"/>
              </a:buClr>
              <a:buFont typeface="Wingdings 3" panose="05040102010807070707" pitchFamily="18" charset="2"/>
              <a:buChar char="u"/>
            </a:pPr>
            <a:r>
              <a:rPr lang="nl-BE" sz="2700" dirty="0" smtClean="0">
                <a:solidFill>
                  <a:schemeClr val="tx1"/>
                </a:solidFill>
              </a:rPr>
              <a:t>Op </a:t>
            </a:r>
            <a:r>
              <a:rPr lang="nl-BE" sz="2700" dirty="0">
                <a:solidFill>
                  <a:schemeClr val="tx1"/>
                </a:solidFill>
              </a:rPr>
              <a:t>de pagina verschijnt de afbeelding van een dobbelsteen met het </a:t>
            </a:r>
            <a:r>
              <a:rPr lang="nl-BE" sz="2700" dirty="0" smtClean="0">
                <a:solidFill>
                  <a:schemeClr val="tx1"/>
                </a:solidFill>
              </a:rPr>
              <a:t>aantal </a:t>
            </a:r>
            <a:r>
              <a:rPr lang="nl-BE" sz="2700" dirty="0">
                <a:solidFill>
                  <a:schemeClr val="tx1"/>
                </a:solidFill>
              </a:rPr>
              <a:t>ogen zoals willekeurig berekend werd.</a:t>
            </a:r>
          </a:p>
          <a:p>
            <a:pPr marL="342900" lvl="0" indent="-342900">
              <a:spcBef>
                <a:spcPts val="1200"/>
              </a:spcBef>
              <a:buClr>
                <a:schemeClr val="accent6"/>
              </a:buClr>
              <a:buFont typeface="Wingdings 3" panose="05040102010807070707" pitchFamily="18" charset="2"/>
              <a:buChar char="u"/>
            </a:pPr>
            <a:r>
              <a:rPr lang="nl-BE" sz="2700" dirty="0" smtClean="0">
                <a:solidFill>
                  <a:schemeClr val="tx1"/>
                </a:solidFill>
              </a:rPr>
              <a:t>Zorg </a:t>
            </a:r>
            <a:r>
              <a:rPr lang="nl-BE" sz="2700" dirty="0">
                <a:solidFill>
                  <a:schemeClr val="tx1"/>
                </a:solidFill>
              </a:rPr>
              <a:t>voor een passende opmaak van je webpagina.</a:t>
            </a:r>
          </a:p>
          <a:p>
            <a:pPr marL="342900" lvl="0" indent="-342900">
              <a:spcBef>
                <a:spcPts val="1200"/>
              </a:spcBef>
              <a:buClr>
                <a:schemeClr val="accent6"/>
              </a:buClr>
              <a:buFont typeface="Wingdings 3" panose="05040102010807070707" pitchFamily="18" charset="2"/>
              <a:buChar char="u"/>
            </a:pPr>
            <a:r>
              <a:rPr lang="nl-BE" sz="2700" dirty="0" smtClean="0">
                <a:solidFill>
                  <a:schemeClr val="tx1"/>
                </a:solidFill>
              </a:rPr>
              <a:t>Valideer </a:t>
            </a:r>
            <a:r>
              <a:rPr lang="nl-BE" sz="2700" dirty="0">
                <a:solidFill>
                  <a:schemeClr val="tx1"/>
                </a:solidFill>
              </a:rPr>
              <a:t>je web- en stijlpagina’s met de </a:t>
            </a:r>
            <a:r>
              <a:rPr lang="nl-BE" sz="2700" dirty="0" err="1">
                <a:solidFill>
                  <a:schemeClr val="tx1"/>
                </a:solidFill>
              </a:rPr>
              <a:t>validator</a:t>
            </a:r>
            <a:r>
              <a:rPr lang="nl-BE" sz="2700"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7.6</a:t>
            </a:r>
            <a:endParaRPr lang="nl-BE" sz="2800" dirty="0"/>
          </a:p>
        </p:txBody>
      </p:sp>
    </p:spTree>
    <p:extLst>
      <p:ext uri="{BB962C8B-B14F-4D97-AF65-F5344CB8AC3E}">
        <p14:creationId xmlns:p14="http://schemas.microsoft.com/office/powerpoint/2010/main" val="429409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7.7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104</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0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Maak </a:t>
            </a:r>
            <a:r>
              <a:rPr lang="nl-BE" sz="2800" dirty="0">
                <a:solidFill>
                  <a:schemeClr val="tx1"/>
                </a:solidFill>
              </a:rPr>
              <a:t>een webpagina waarin een bezoeker de inhoud van een cilinder kan berekenen. De bezoeker geeft de diameter van het grondvlak en de hoogte van de cilinder in. </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Op </a:t>
            </a:r>
            <a:r>
              <a:rPr lang="nl-BE" sz="2800" dirty="0">
                <a:solidFill>
                  <a:schemeClr val="tx1"/>
                </a:solidFill>
              </a:rPr>
              <a:t>het scherm wordt de inhoud van de cilinder weergegeven.</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Zorg </a:t>
            </a:r>
            <a:r>
              <a:rPr lang="nl-BE" sz="2800" dirty="0">
                <a:solidFill>
                  <a:schemeClr val="tx1"/>
                </a:solidFill>
              </a:rPr>
              <a:t>voor een passende opmaak van je webpagina.</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Valideer </a:t>
            </a:r>
            <a:r>
              <a:rPr lang="nl-BE" sz="2800" dirty="0">
                <a:solidFill>
                  <a:schemeClr val="tx1"/>
                </a:solidFill>
              </a:rPr>
              <a:t>je web- en stijlpagina’s met de </a:t>
            </a:r>
            <a:r>
              <a:rPr lang="nl-BE" sz="2800" dirty="0" err="1">
                <a:solidFill>
                  <a:schemeClr val="tx1"/>
                </a:solidFill>
              </a:rPr>
              <a:t>validator</a:t>
            </a:r>
            <a:r>
              <a:rPr lang="nl-BE" sz="2800"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7.7</a:t>
            </a:r>
            <a:endParaRPr lang="nl-BE" sz="2800" dirty="0"/>
          </a:p>
        </p:txBody>
      </p:sp>
    </p:spTree>
    <p:extLst>
      <p:ext uri="{BB962C8B-B14F-4D97-AF65-F5344CB8AC3E}">
        <p14:creationId xmlns:p14="http://schemas.microsoft.com/office/powerpoint/2010/main" val="111504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7.7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105</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5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Maak </a:t>
            </a:r>
            <a:r>
              <a:rPr lang="nl-BE" sz="2400" dirty="0">
                <a:solidFill>
                  <a:schemeClr val="tx1"/>
                </a:solidFill>
              </a:rPr>
              <a:t>een webpagina waarin een bezoeker het spelletje blad-steen-schaar kan spelen tegen de computer.</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De </a:t>
            </a:r>
            <a:r>
              <a:rPr lang="nl-BE" sz="2400" dirty="0">
                <a:solidFill>
                  <a:schemeClr val="tx1"/>
                </a:solidFill>
              </a:rPr>
              <a:t>computer maakt willekeurig een keuze tussen blad, steen en schaar.</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Op </a:t>
            </a:r>
            <a:r>
              <a:rPr lang="nl-BE" sz="2400" dirty="0">
                <a:solidFill>
                  <a:schemeClr val="tx1"/>
                </a:solidFill>
              </a:rPr>
              <a:t>het scherm worden de afbeeldingen van een blad, een steen en een schaar weergegeven. Wanneer de bezoeker op een afbeelding klikt, wordt die vergeleken met de willekeurige keuze van de computer.</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Op </a:t>
            </a:r>
            <a:r>
              <a:rPr lang="nl-BE" sz="2400" dirty="0">
                <a:solidFill>
                  <a:schemeClr val="tx1"/>
                </a:solidFill>
              </a:rPr>
              <a:t>het scherm wordt weergegeven wie er gewonnen heeft: de bezoeker of de computer.</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Zorg </a:t>
            </a:r>
            <a:r>
              <a:rPr lang="nl-BE" sz="2400" dirty="0">
                <a:solidFill>
                  <a:schemeClr val="tx1"/>
                </a:solidFill>
              </a:rPr>
              <a:t>voor een passende opmaak van je webpagina.</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Valideer </a:t>
            </a:r>
            <a:r>
              <a:rPr lang="nl-BE" sz="2400" dirty="0">
                <a:solidFill>
                  <a:schemeClr val="tx1"/>
                </a:solidFill>
              </a:rPr>
              <a:t>je web- en stijlpagina’s met de </a:t>
            </a:r>
            <a:r>
              <a:rPr lang="nl-BE" sz="2400" dirty="0" err="1">
                <a:solidFill>
                  <a:schemeClr val="tx1"/>
                </a:solidFill>
              </a:rPr>
              <a:t>validator</a:t>
            </a:r>
            <a:r>
              <a:rPr lang="nl-BE" sz="2400"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7.8</a:t>
            </a:r>
            <a:endParaRPr lang="nl-BE" sz="2800" dirty="0"/>
          </a:p>
        </p:txBody>
      </p:sp>
    </p:spTree>
    <p:extLst>
      <p:ext uri="{BB962C8B-B14F-4D97-AF65-F5344CB8AC3E}">
        <p14:creationId xmlns:p14="http://schemas.microsoft.com/office/powerpoint/2010/main" val="385097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7.7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105</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5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Maak </a:t>
            </a:r>
            <a:r>
              <a:rPr lang="nl-BE" sz="2800" dirty="0">
                <a:solidFill>
                  <a:schemeClr val="tx1"/>
                </a:solidFill>
              </a:rPr>
              <a:t>een website met informatie over een dier. Dat mag eender welk dier zijn. De tekst ervan mag je voor deze oefening van het internet </a:t>
            </a:r>
            <a:r>
              <a:rPr lang="nl-BE" sz="2800" dirty="0" smtClean="0">
                <a:solidFill>
                  <a:schemeClr val="tx1"/>
                </a:solidFill>
              </a:rPr>
              <a:t>lenen</a:t>
            </a:r>
            <a:r>
              <a:rPr lang="nl-BE" sz="2800" dirty="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Zoek </a:t>
            </a:r>
            <a:r>
              <a:rPr lang="nl-BE" sz="2800" dirty="0">
                <a:solidFill>
                  <a:schemeClr val="tx1"/>
                </a:solidFill>
              </a:rPr>
              <a:t>vijf goeie en verschillende foto’s van dit dier.</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Zorg </a:t>
            </a:r>
            <a:r>
              <a:rPr lang="nl-BE" sz="2800" dirty="0">
                <a:solidFill>
                  <a:schemeClr val="tx1"/>
                </a:solidFill>
              </a:rPr>
              <a:t>er met een random-functie voor dat bij het laden van de pagina willekeurig een van deze vijf foto’s bij je tekst worden getoond.</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Zorg </a:t>
            </a:r>
            <a:r>
              <a:rPr lang="nl-BE" sz="2800" dirty="0">
                <a:solidFill>
                  <a:schemeClr val="tx1"/>
                </a:solidFill>
              </a:rPr>
              <a:t>voor een passende opmaak van je webpagina.</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Valideer </a:t>
            </a:r>
            <a:r>
              <a:rPr lang="nl-BE" sz="2800" dirty="0">
                <a:solidFill>
                  <a:schemeClr val="tx1"/>
                </a:solidFill>
              </a:rPr>
              <a:t>je web- en stijlpagina’s met de </a:t>
            </a:r>
            <a:r>
              <a:rPr lang="nl-BE" sz="2800" dirty="0" err="1">
                <a:solidFill>
                  <a:schemeClr val="tx1"/>
                </a:solidFill>
              </a:rPr>
              <a:t>validator</a:t>
            </a:r>
            <a:r>
              <a:rPr lang="nl-BE" sz="2800"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7.9</a:t>
            </a:r>
            <a:endParaRPr lang="nl-BE" sz="2800" dirty="0"/>
          </a:p>
        </p:txBody>
      </p:sp>
    </p:spTree>
    <p:extLst>
      <p:ext uri="{BB962C8B-B14F-4D97-AF65-F5344CB8AC3E}">
        <p14:creationId xmlns:p14="http://schemas.microsoft.com/office/powerpoint/2010/main" val="384375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7.7 Oefeningen</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105</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6735"/>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5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Maak </a:t>
            </a:r>
            <a:r>
              <a:rPr lang="nl-BE" sz="2000" dirty="0">
                <a:solidFill>
                  <a:schemeClr val="tx1"/>
                </a:solidFill>
              </a:rPr>
              <a:t>een webpagina waarop je kan gokken op de einduitslag van een voetbalwedstrijd. </a:t>
            </a: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De </a:t>
            </a:r>
            <a:r>
              <a:rPr lang="nl-BE" sz="2000" dirty="0">
                <a:solidFill>
                  <a:schemeClr val="tx1"/>
                </a:solidFill>
              </a:rPr>
              <a:t>uitslag van de voetbalwedstrijd wordt willekeurig gegenereerd door een javascript. Het maximaal aantal doelpunten voor elke ploeg is 8.</a:t>
            </a: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Wanneer </a:t>
            </a:r>
            <a:r>
              <a:rPr lang="nl-BE" sz="2000" dirty="0">
                <a:solidFill>
                  <a:schemeClr val="tx1"/>
                </a:solidFill>
              </a:rPr>
              <a:t>de bezoeker het doelpuntensaldo van één ploeg correct gokt, dan krijgt hij 50 euro. Wanneer het doelpuntensaldo van beide ploegen (en dus de volledige einduitslag) correct geraden werd, krijgt de </a:t>
            </a:r>
            <a:r>
              <a:rPr lang="nl-BE" sz="2000" dirty="0" smtClean="0">
                <a:solidFill>
                  <a:schemeClr val="tx1"/>
                </a:solidFill>
              </a:rPr>
              <a:t>bezoeker </a:t>
            </a:r>
            <a:r>
              <a:rPr lang="nl-BE" sz="2000" dirty="0">
                <a:solidFill>
                  <a:schemeClr val="tx1"/>
                </a:solidFill>
              </a:rPr>
              <a:t>daarvoor 150 euro. </a:t>
            </a: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Wanneer </a:t>
            </a:r>
            <a:r>
              <a:rPr lang="nl-BE" sz="2000" dirty="0">
                <a:solidFill>
                  <a:schemeClr val="tx1"/>
                </a:solidFill>
              </a:rPr>
              <a:t>de bezoeker zijn gok heeft uitgebracht, verschijnt op het scherm de juiste willekeurig berekende uitslag van de wedstrijd en de winst die de bezoeker gemaakt heeft.</a:t>
            </a: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Zorg </a:t>
            </a:r>
            <a:r>
              <a:rPr lang="nl-BE" sz="2000" dirty="0">
                <a:solidFill>
                  <a:schemeClr val="tx1"/>
                </a:solidFill>
              </a:rPr>
              <a:t>voor een passende opmaak van je webpagina.</a:t>
            </a:r>
          </a:p>
          <a:p>
            <a:pPr marL="342900" lvl="0" indent="-342900">
              <a:spcBef>
                <a:spcPts val="1200"/>
              </a:spcBef>
              <a:buClr>
                <a:schemeClr val="accent6"/>
              </a:buClr>
              <a:buFont typeface="Wingdings 3" panose="05040102010807070707" pitchFamily="18" charset="2"/>
              <a:buChar char="u"/>
            </a:pPr>
            <a:r>
              <a:rPr lang="nl-BE" sz="2000" dirty="0" smtClean="0">
                <a:solidFill>
                  <a:schemeClr val="tx1"/>
                </a:solidFill>
              </a:rPr>
              <a:t>Valideer </a:t>
            </a:r>
            <a:r>
              <a:rPr lang="nl-BE" sz="2000" dirty="0">
                <a:solidFill>
                  <a:schemeClr val="tx1"/>
                </a:solidFill>
              </a:rPr>
              <a:t>je web- en stijlpagina’s met de </a:t>
            </a:r>
            <a:r>
              <a:rPr lang="nl-BE" sz="2000" dirty="0" err="1">
                <a:solidFill>
                  <a:schemeClr val="tx1"/>
                </a:solidFill>
              </a:rPr>
              <a:t>validator</a:t>
            </a:r>
            <a:r>
              <a:rPr lang="nl-BE" sz="2000" dirty="0">
                <a:solidFill>
                  <a:schemeClr val="tx1"/>
                </a:solidFill>
              </a:rPr>
              <a:t> van W3C</a:t>
            </a:r>
            <a:r>
              <a:rPr lang="nl-BE" sz="2000" dirty="0" smtClean="0">
                <a:solidFill>
                  <a:schemeClr val="tx1"/>
                </a:solidFill>
              </a:rPr>
              <a:t>.</a:t>
            </a:r>
            <a:endParaRPr lang="nl-BE" sz="20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7.10</a:t>
            </a:r>
            <a:endParaRPr lang="nl-BE" sz="2800" dirty="0"/>
          </a:p>
        </p:txBody>
      </p:sp>
    </p:spTree>
    <p:extLst>
      <p:ext uri="{BB962C8B-B14F-4D97-AF65-F5344CB8AC3E}">
        <p14:creationId xmlns:p14="http://schemas.microsoft.com/office/powerpoint/2010/main" val="327151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 Jongleren met javascript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7" name="Rechthoek 6">
            <a:hlinkClick r:id="" action="ppaction://hlinkshowjump?jump=previous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previousslide"/>
          </p:cNvPr>
          <p:cNvSpPr/>
          <p:nvPr/>
        </p:nvSpPr>
        <p:spPr>
          <a:xfrm rot="16026172">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rId3" action="ppaction://hlinksldjump"/>
          </p:cNvPr>
          <p:cNvSpPr/>
          <p:nvPr/>
        </p:nvSpPr>
        <p:spPr>
          <a:xfrm>
            <a:off x="287383" y="4741816"/>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0" name="Tijdelijke aanduiding voor inhoud 2"/>
          <p:cNvSpPr txBox="1">
            <a:spLocks/>
          </p:cNvSpPr>
          <p:nvPr/>
        </p:nvSpPr>
        <p:spPr>
          <a:xfrm>
            <a:off x="1463039" y="1489668"/>
            <a:ext cx="6760145" cy="522022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nl-BE" sz="2200" dirty="0">
                <a:solidFill>
                  <a:schemeClr val="accent5">
                    <a:lumMod val="50000"/>
                  </a:schemeClr>
                </a:solidFill>
                <a:latin typeface="Trebuchet MS" panose="020B0603020202020204" pitchFamily="34" charset="0"/>
              </a:rPr>
              <a:t>Dit is een begeleidende presentatie bij het </a:t>
            </a:r>
            <a:r>
              <a:rPr lang="nl-BE" sz="2200">
                <a:solidFill>
                  <a:schemeClr val="accent5">
                    <a:lumMod val="50000"/>
                  </a:schemeClr>
                </a:solidFill>
                <a:latin typeface="Trebuchet MS" panose="020B0603020202020204" pitchFamily="34" charset="0"/>
              </a:rPr>
              <a:t>hoofdstuk </a:t>
            </a:r>
            <a:r>
              <a:rPr lang="nl-BE" sz="2200" smtClean="0">
                <a:solidFill>
                  <a:schemeClr val="accent5">
                    <a:lumMod val="50000"/>
                  </a:schemeClr>
                </a:solidFill>
                <a:latin typeface="Trebuchet MS" panose="020B0603020202020204" pitchFamily="34" charset="0"/>
              </a:rPr>
              <a:t>7 </a:t>
            </a:r>
            <a:r>
              <a:rPr lang="nl-BE" sz="2200" dirty="0">
                <a:solidFill>
                  <a:schemeClr val="accent5">
                    <a:lumMod val="50000"/>
                  </a:schemeClr>
                </a:solidFill>
                <a:latin typeface="Trebuchet MS" panose="020B0603020202020204" pitchFamily="34" charset="0"/>
              </a:rPr>
              <a:t>van de cursus </a:t>
            </a:r>
            <a:r>
              <a:rPr lang="nl-BE" sz="2200" dirty="0" err="1">
                <a:solidFill>
                  <a:schemeClr val="accent5">
                    <a:lumMod val="50000"/>
                  </a:schemeClr>
                </a:solidFill>
                <a:latin typeface="Trebuchet MS" panose="020B0603020202020204" pitchFamily="34" charset="0"/>
              </a:rPr>
              <a:t>webontwikkeling</a:t>
            </a:r>
            <a:r>
              <a:rPr lang="nl-BE" sz="2200" dirty="0">
                <a:solidFill>
                  <a:schemeClr val="accent5">
                    <a:lumMod val="50000"/>
                  </a:schemeClr>
                </a:solidFill>
                <a:latin typeface="Trebuchet MS" panose="020B0603020202020204" pitchFamily="34" charset="0"/>
              </a:rPr>
              <a:t>.</a:t>
            </a:r>
            <a:br>
              <a:rPr lang="nl-BE" sz="2200" dirty="0">
                <a:solidFill>
                  <a:schemeClr val="accent5">
                    <a:lumMod val="50000"/>
                  </a:schemeClr>
                </a:solidFill>
                <a:latin typeface="Trebuchet MS" panose="020B0603020202020204" pitchFamily="34" charset="0"/>
              </a:rPr>
            </a:br>
            <a:r>
              <a:rPr lang="nl-BE" sz="2200" dirty="0">
                <a:solidFill>
                  <a:schemeClr val="accent5">
                    <a:lumMod val="50000"/>
                  </a:schemeClr>
                </a:solidFill>
                <a:latin typeface="Trebuchet MS" panose="020B0603020202020204" pitchFamily="34" charset="0"/>
              </a:rPr>
              <a:t>Deze presentatie mag vrij worden gebruikt, aangepast en verspreid. Deze dia bevat de bronvermelding en moet ten allen tijde deel blijven uitmaken van de presentatie.</a:t>
            </a:r>
          </a:p>
          <a:p>
            <a:pPr algn="r"/>
            <a:endParaRPr lang="nl-BE" sz="2200" dirty="0">
              <a:solidFill>
                <a:schemeClr val="accent5">
                  <a:lumMod val="50000"/>
                </a:schemeClr>
              </a:solidFill>
              <a:latin typeface="Trebuchet MS" panose="020B0603020202020204" pitchFamily="34" charset="0"/>
            </a:endParaRPr>
          </a:p>
          <a:p>
            <a:pPr algn="r"/>
            <a:r>
              <a:rPr lang="nl-BE" sz="2200" dirty="0">
                <a:solidFill>
                  <a:schemeClr val="accent5">
                    <a:lumMod val="50000"/>
                  </a:schemeClr>
                </a:solidFill>
                <a:latin typeface="Trebuchet MS" panose="020B0603020202020204" pitchFamily="34" charset="0"/>
              </a:rPr>
              <a:t>Deze cursus is te vinden op </a:t>
            </a:r>
            <a:r>
              <a:rPr lang="nl-BE" sz="2200" dirty="0">
                <a:solidFill>
                  <a:schemeClr val="accent1">
                    <a:lumMod val="50000"/>
                  </a:schemeClr>
                </a:solidFill>
                <a:latin typeface="Trebuchet MS" panose="020B0603020202020204" pitchFamily="34" charset="0"/>
                <a:hlinkClick r:id="rId4"/>
              </a:rPr>
              <a:t>www.klascement.net</a:t>
            </a:r>
            <a:r>
              <a:rPr lang="nl-BE" sz="2200" dirty="0">
                <a:solidFill>
                  <a:schemeClr val="accent5">
                    <a:lumMod val="50000"/>
                  </a:schemeClr>
                </a:solidFill>
                <a:latin typeface="Trebuchet MS" panose="020B0603020202020204" pitchFamily="34" charset="0"/>
                <a:hlinkClick r:id="rId4"/>
              </a:rPr>
              <a:t/>
            </a:r>
            <a:br>
              <a:rPr lang="nl-BE" sz="2200" dirty="0">
                <a:solidFill>
                  <a:schemeClr val="accent5">
                    <a:lumMod val="50000"/>
                  </a:schemeClr>
                </a:solidFill>
                <a:latin typeface="Trebuchet MS" panose="020B0603020202020204" pitchFamily="34" charset="0"/>
                <a:hlinkClick r:id="rId4"/>
              </a:rPr>
            </a:br>
            <a:r>
              <a:rPr lang="nl-BE" sz="2200" dirty="0">
                <a:solidFill>
                  <a:schemeClr val="accent5">
                    <a:lumMod val="50000"/>
                  </a:schemeClr>
                </a:solidFill>
                <a:latin typeface="Trebuchet MS" panose="020B0603020202020204" pitchFamily="34" charset="0"/>
              </a:rPr>
              <a:t>Auteur: Marc Goris</a:t>
            </a:r>
          </a:p>
          <a:p>
            <a:pPr algn="r"/>
            <a:endParaRPr lang="nl-BE" sz="2200" dirty="0" smtClean="0">
              <a:solidFill>
                <a:schemeClr val="accent5">
                  <a:lumMod val="50000"/>
                </a:schemeClr>
              </a:solidFill>
              <a:latin typeface="Trebuchet MS" panose="020B0603020202020204" pitchFamily="34" charset="0"/>
            </a:endParaRPr>
          </a:p>
          <a:p>
            <a:pPr algn="r"/>
            <a:endParaRPr lang="nl-BE" sz="2200" dirty="0" smtClean="0">
              <a:solidFill>
                <a:schemeClr val="accent5">
                  <a:lumMod val="50000"/>
                </a:schemeClr>
              </a:solidFill>
              <a:latin typeface="Trebuchet MS" panose="020B0603020202020204" pitchFamily="34" charset="0"/>
            </a:endParaRPr>
          </a:p>
          <a:p>
            <a:pPr algn="r"/>
            <a:endParaRPr lang="nl-BE" sz="2200" dirty="0" smtClean="0">
              <a:solidFill>
                <a:schemeClr val="accent5">
                  <a:lumMod val="50000"/>
                </a:schemeClr>
              </a:solidFill>
              <a:latin typeface="Trebuchet MS" panose="020B0603020202020204" pitchFamily="34" charset="0"/>
            </a:endParaRPr>
          </a:p>
          <a:p>
            <a:pPr algn="r"/>
            <a:endParaRPr lang="nl-BE" sz="2200" dirty="0" smtClean="0">
              <a:solidFill>
                <a:schemeClr val="accent5">
                  <a:lumMod val="50000"/>
                </a:schemeClr>
              </a:solidFill>
              <a:latin typeface="Trebuchet MS" panose="020B0603020202020204" pitchFamily="34" charset="0"/>
            </a:endParaRPr>
          </a:p>
          <a:p>
            <a:pPr algn="r"/>
            <a:r>
              <a:rPr lang="nl-BE" sz="2200" dirty="0" smtClean="0">
                <a:solidFill>
                  <a:schemeClr val="accent5">
                    <a:lumMod val="50000"/>
                  </a:schemeClr>
                </a:solidFill>
                <a:latin typeface="Trebuchet MS" panose="020B0603020202020204" pitchFamily="34" charset="0"/>
              </a:rPr>
              <a:t>Klik op de knop EXIT om de presentatie te sluiten. </a:t>
            </a:r>
          </a:p>
        </p:txBody>
      </p:sp>
      <p:sp>
        <p:nvSpPr>
          <p:cNvPr id="12" name="Rechthoek 11">
            <a:hlinkClick r:id="" action="ppaction://hlinkshowjump?jump=endshow"/>
          </p:cNvPr>
          <p:cNvSpPr/>
          <p:nvPr/>
        </p:nvSpPr>
        <p:spPr>
          <a:xfrm>
            <a:off x="4233152" y="5120639"/>
            <a:ext cx="1683941" cy="818298"/>
          </a:xfrm>
          <a:prstGeom prst="rect">
            <a:avLst/>
          </a:prstGeom>
          <a:solidFill>
            <a:schemeClr val="accent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l-BE" sz="3600" dirty="0" smtClean="0"/>
              <a:t>EXIT</a:t>
            </a:r>
            <a:endParaRPr lang="nl-BE" sz="3600" dirty="0"/>
          </a:p>
        </p:txBody>
      </p:sp>
      <p:pic>
        <p:nvPicPr>
          <p:cNvPr id="11" name="Afbeelding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9938" y="1489668"/>
            <a:ext cx="3661808" cy="5189008"/>
          </a:xfrm>
          <a:prstGeom prst="rect">
            <a:avLst/>
          </a:prstGeom>
        </p:spPr>
      </p:pic>
    </p:spTree>
    <p:extLst>
      <p:ext uri="{BB962C8B-B14F-4D97-AF65-F5344CB8AC3E}">
        <p14:creationId xmlns:p14="http://schemas.microsoft.com/office/powerpoint/2010/main" val="188725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7.1 Wat is javascript?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88</a:t>
            </a:r>
            <a:endParaRPr lang="nl-BE" dirty="0">
              <a:solidFill>
                <a:schemeClr val="accent2">
                  <a:lumMod val="75000"/>
                </a:schemeClr>
              </a:solidFill>
            </a:endParaRPr>
          </a:p>
        </p:txBody>
      </p:sp>
      <p:pic>
        <p:nvPicPr>
          <p:cNvPr id="14" name="Afbeelding 13"/>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71479" y="1454606"/>
            <a:ext cx="920080" cy="900000"/>
          </a:xfrm>
          <a:prstGeom prst="rect">
            <a:avLst/>
          </a:prstGeom>
        </p:spPr>
      </p:pic>
      <p:sp>
        <p:nvSpPr>
          <p:cNvPr id="17" name="Tekstvak 16"/>
          <p:cNvSpPr txBox="1"/>
          <p:nvPr/>
        </p:nvSpPr>
        <p:spPr>
          <a:xfrm>
            <a:off x="3975541" y="1662895"/>
            <a:ext cx="8216459" cy="4832092"/>
          </a:xfrm>
          <a:prstGeom prst="rect">
            <a:avLst/>
          </a:prstGeom>
          <a:noFill/>
        </p:spPr>
        <p:txBody>
          <a:bodyPr wrap="square" rtlCol="0">
            <a:spAutoFit/>
          </a:bodyPr>
          <a:lstStyle/>
          <a:p>
            <a:r>
              <a:rPr lang="nl-BE" sz="4400" dirty="0" smtClean="0"/>
              <a:t>Variabelen moet voor gebruik gedeclareerd worden</a:t>
            </a:r>
          </a:p>
          <a:p>
            <a:endParaRPr lang="nl-BE" sz="4400" dirty="0"/>
          </a:p>
          <a:p>
            <a:endParaRPr lang="nl-BE" sz="4400" dirty="0" smtClean="0"/>
          </a:p>
          <a:p>
            <a:endParaRPr lang="nl-BE" sz="4400" dirty="0" smtClean="0"/>
          </a:p>
          <a:p>
            <a:r>
              <a:rPr lang="nl-BE" sz="4400" dirty="0" smtClean="0"/>
              <a:t>Variabelen moeten niet </a:t>
            </a:r>
            <a:r>
              <a:rPr lang="nl-BE" sz="4400" dirty="0" err="1" smtClean="0"/>
              <a:t>gede-clareerd</a:t>
            </a:r>
            <a:r>
              <a:rPr lang="nl-BE" sz="4400" dirty="0" smtClean="0"/>
              <a:t> worden (</a:t>
            </a:r>
            <a:r>
              <a:rPr lang="nl-BE" sz="4400" dirty="0" err="1" smtClean="0">
                <a:solidFill>
                  <a:schemeClr val="accent6"/>
                </a:solidFill>
              </a:rPr>
              <a:t>loose</a:t>
            </a:r>
            <a:r>
              <a:rPr lang="nl-BE" sz="4400" dirty="0" smtClean="0">
                <a:solidFill>
                  <a:schemeClr val="accent6"/>
                </a:solidFill>
              </a:rPr>
              <a:t> </a:t>
            </a:r>
            <a:r>
              <a:rPr lang="nl-BE" sz="4400" dirty="0" err="1" smtClean="0">
                <a:solidFill>
                  <a:schemeClr val="accent6"/>
                </a:solidFill>
              </a:rPr>
              <a:t>typing</a:t>
            </a:r>
            <a:r>
              <a:rPr lang="nl-BE" sz="4400" dirty="0" smtClean="0"/>
              <a:t>)</a:t>
            </a:r>
            <a:endParaRPr lang="nl-BE" sz="4400" dirty="0"/>
          </a:p>
        </p:txBody>
      </p:sp>
      <p:pic>
        <p:nvPicPr>
          <p:cNvPr id="1026" name="Picture 2" descr="Afbeeldingsresultaat voor javascript programming logo"/>
          <p:cNvPicPr>
            <a:picLocks noChangeAspect="1" noChangeArrowheads="1"/>
          </p:cNvPicPr>
          <p:nvPr/>
        </p:nvPicPr>
        <p:blipFill rotWithShape="1">
          <a:blip r:embed="rId6">
            <a:extLst>
              <a:ext uri="{28A0092B-C50C-407E-A947-70E740481C1C}">
                <a14:useLocalDpi xmlns:a14="http://schemas.microsoft.com/office/drawing/2010/main" val="0"/>
              </a:ext>
            </a:extLst>
          </a:blip>
          <a:srcRect l="54289"/>
          <a:stretch/>
        </p:blipFill>
        <p:spPr bwMode="auto">
          <a:xfrm>
            <a:off x="1678179" y="4666419"/>
            <a:ext cx="2413313" cy="19553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java programming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78179" y="1454606"/>
            <a:ext cx="2147108" cy="2147108"/>
          </a:xfrm>
          <a:prstGeom prst="rect">
            <a:avLst/>
          </a:prstGeom>
          <a:noFill/>
          <a:extLst>
            <a:ext uri="{909E8E84-426E-40DD-AFC4-6F175D3DCCD1}">
              <a14:hiddenFill xmlns:a14="http://schemas.microsoft.com/office/drawing/2010/main">
                <a:solidFill>
                  <a:srgbClr val="FFFFFF"/>
                </a:solidFill>
              </a14:hiddenFill>
            </a:ext>
          </a:extLst>
        </p:spPr>
      </p:pic>
      <p:sp>
        <p:nvSpPr>
          <p:cNvPr id="3" name="Pijl-omhoog en -omlaag 2"/>
          <p:cNvSpPr/>
          <p:nvPr/>
        </p:nvSpPr>
        <p:spPr>
          <a:xfrm>
            <a:off x="2485602" y="3680236"/>
            <a:ext cx="532262" cy="877948"/>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11604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7.1 Wat is javascript?</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88</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21694" y="1478932"/>
            <a:ext cx="952489" cy="933857"/>
          </a:xfrm>
          <a:prstGeom prst="rect">
            <a:avLst/>
          </a:prstGeom>
        </p:spPr>
      </p:pic>
      <p:sp>
        <p:nvSpPr>
          <p:cNvPr id="20" name="Tekstvak 19"/>
          <p:cNvSpPr txBox="1"/>
          <p:nvPr/>
        </p:nvSpPr>
        <p:spPr>
          <a:xfrm>
            <a:off x="1463038" y="1530658"/>
            <a:ext cx="10578707" cy="646331"/>
          </a:xfrm>
          <a:prstGeom prst="rect">
            <a:avLst/>
          </a:prstGeom>
          <a:noFill/>
        </p:spPr>
        <p:txBody>
          <a:bodyPr wrap="square" rtlCol="0">
            <a:spAutoFit/>
          </a:bodyPr>
          <a:lstStyle/>
          <a:p>
            <a:r>
              <a:rPr lang="nl-BE" sz="3600" dirty="0"/>
              <a:t>Wat is de betekenis van deze twee begrippen?</a:t>
            </a:r>
          </a:p>
        </p:txBody>
      </p:sp>
      <p:sp>
        <p:nvSpPr>
          <p:cNvPr id="21" name="Rechthoek 20"/>
          <p:cNvSpPr/>
          <p:nvPr/>
        </p:nvSpPr>
        <p:spPr>
          <a:xfrm>
            <a:off x="1463038" y="2523051"/>
            <a:ext cx="2808711" cy="183147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compileren</a:t>
            </a:r>
            <a:endParaRPr lang="nl-BE" sz="2800" dirty="0"/>
          </a:p>
        </p:txBody>
      </p:sp>
      <p:sp>
        <p:nvSpPr>
          <p:cNvPr id="22" name="Rechthoek 21"/>
          <p:cNvSpPr/>
          <p:nvPr/>
        </p:nvSpPr>
        <p:spPr>
          <a:xfrm>
            <a:off x="1463038" y="4663437"/>
            <a:ext cx="2808711" cy="183147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declareren</a:t>
            </a:r>
            <a:endParaRPr lang="nl-BE" sz="2800" dirty="0"/>
          </a:p>
        </p:txBody>
      </p:sp>
      <p:sp>
        <p:nvSpPr>
          <p:cNvPr id="24" name="Rechthoek 23"/>
          <p:cNvSpPr/>
          <p:nvPr/>
        </p:nvSpPr>
        <p:spPr>
          <a:xfrm>
            <a:off x="4428502" y="2523051"/>
            <a:ext cx="7613243" cy="1831474"/>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5" name="Rechthoek 24"/>
          <p:cNvSpPr/>
          <p:nvPr/>
        </p:nvSpPr>
        <p:spPr>
          <a:xfrm>
            <a:off x="4428502" y="4663437"/>
            <a:ext cx="7613243" cy="1831474"/>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Tree>
    <p:extLst>
      <p:ext uri="{BB962C8B-B14F-4D97-AF65-F5344CB8AC3E}">
        <p14:creationId xmlns:p14="http://schemas.microsoft.com/office/powerpoint/2010/main" val="266455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Kantoorthema">
  <a:themeElements>
    <a:clrScheme name="Roodoranj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Trebuchet">
      <a:majorFont>
        <a:latin typeface="Trebuchet MS"/>
        <a:ea typeface=""/>
        <a:cs typeface=""/>
      </a:majorFont>
      <a:minorFont>
        <a:latin typeface="Trebuchet MS"/>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eg webontwerp" id="{9D98B3BB-EAA1-40EF-A635-8B1682A601E8}" vid="{D6CE4A0E-B577-43CF-BECF-1678AD8771BE}"/>
    </a:ext>
  </a:extLst>
</a:theme>
</file>

<file path=docProps/app.xml><?xml version="1.0" encoding="utf-8"?>
<Properties xmlns="http://schemas.openxmlformats.org/officeDocument/2006/extended-properties" xmlns:vt="http://schemas.openxmlformats.org/officeDocument/2006/docPropsVTypes">
  <Template/>
  <TotalTime>5895</TotalTime>
  <Words>4848</Words>
  <Application>Microsoft Office PowerPoint</Application>
  <PresentationFormat>Breedbeeld</PresentationFormat>
  <Paragraphs>1110</Paragraphs>
  <Slides>75</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75</vt:i4>
      </vt:variant>
    </vt:vector>
  </HeadingPairs>
  <TitlesOfParts>
    <vt:vector size="82" baseType="lpstr">
      <vt:lpstr>Arial</vt:lpstr>
      <vt:lpstr>Code New Roman</vt:lpstr>
      <vt:lpstr>Times New Roman</vt:lpstr>
      <vt:lpstr>Trebuchet MS</vt:lpstr>
      <vt:lpstr>Wingdings</vt:lpstr>
      <vt:lpstr>Wingdings 3</vt:lpstr>
      <vt:lpstr>Kantoorthema</vt:lpstr>
      <vt:lpstr>7. Jongleren met javascript</vt:lpstr>
      <vt:lpstr>7. Jongleren met javascript</vt:lpstr>
      <vt:lpstr>7.1 Wat is javascript?</vt:lpstr>
      <vt:lpstr>7.1 Wat is javascript?</vt:lpstr>
      <vt:lpstr>7.1 Wat is javascript?</vt:lpstr>
      <vt:lpstr>7.1 Wat is javascript?</vt:lpstr>
      <vt:lpstr>7.1 Wat is javascript?</vt:lpstr>
      <vt:lpstr>7.1 Wat is javascript?</vt:lpstr>
      <vt:lpstr>7.1 Wat is javascript?</vt:lpstr>
      <vt:lpstr>7.2 Webtaal schrijven met javascript</vt:lpstr>
      <vt:lpstr>7.2 Webtaal schrijven met javascript</vt:lpstr>
      <vt:lpstr>7.2 Webtaal schrijven met javascript</vt:lpstr>
      <vt:lpstr>7.2 Webtaal schrijven met javascript</vt:lpstr>
      <vt:lpstr>7.2 Webtaal schrijven met javascript</vt:lpstr>
      <vt:lpstr>7.2 Webtaal schrijven met javascript</vt:lpstr>
      <vt:lpstr>7.2 Webtaal schrijven met javascript</vt:lpstr>
      <vt:lpstr>7.3 De bezoeker kiest</vt:lpstr>
      <vt:lpstr>7.3 De bezoeker kiest</vt:lpstr>
      <vt:lpstr>7.3 De bezoeker kiest</vt:lpstr>
      <vt:lpstr>7.3 De bezoeker kiest</vt:lpstr>
      <vt:lpstr>7.3 De bezoeker kiest</vt:lpstr>
      <vt:lpstr>7.4 Weg met die prompt</vt:lpstr>
      <vt:lpstr>7.4 Weg met die prompt</vt:lpstr>
      <vt:lpstr>7.4 Weg met die prompt</vt:lpstr>
      <vt:lpstr>7.4 Weg met die prompt</vt:lpstr>
      <vt:lpstr>7.4 Weg met die prompt</vt:lpstr>
      <vt:lpstr>7.5 Kiezen is (niet altijd) verliezen</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7.5 Kiezen is (niet altijd) verliezen</vt:lpstr>
      <vt:lpstr>7.6 Willekeur troef</vt:lpstr>
      <vt:lpstr>7.6 Willekeur troef</vt:lpstr>
      <vt:lpstr>7.6 Willekeur troef</vt:lpstr>
      <vt:lpstr>7.6 Willekeur troef</vt:lpstr>
      <vt:lpstr>7.6 Willekeur troef</vt:lpstr>
      <vt:lpstr>7.7 Oefeningen</vt:lpstr>
      <vt:lpstr>7.7 Oefeningen</vt:lpstr>
      <vt:lpstr>7.7 Oefeningen</vt:lpstr>
      <vt:lpstr>7.7 Oefeningen</vt:lpstr>
      <vt:lpstr>7.7 Oefeningen</vt:lpstr>
      <vt:lpstr>7.7 Oefeningen</vt:lpstr>
      <vt:lpstr>7.7 Oefeningen</vt:lpstr>
      <vt:lpstr>7.7 Oefeningen</vt:lpstr>
      <vt:lpstr>7.7 Oefeningen</vt:lpstr>
      <vt:lpstr>7.7 Oefeningen</vt:lpstr>
      <vt:lpstr>7.7 Oefeningen</vt:lpstr>
      <vt:lpstr>7. Jongleren met 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ICTeam</dc:creator>
  <cp:lastModifiedBy>Marc</cp:lastModifiedBy>
  <cp:revision>78</cp:revision>
  <dcterms:created xsi:type="dcterms:W3CDTF">2019-07-14T07:52:00Z</dcterms:created>
  <dcterms:modified xsi:type="dcterms:W3CDTF">2022-05-26T09:58:19Z</dcterms:modified>
</cp:coreProperties>
</file>