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oogle Sans" panose="020B060402020202020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rin T Johnson" userId="519a8439-08ba-48ac-af5f-fb81b8b7f100" providerId="ADAL" clId="{7DBFF773-FB96-4AF5-8163-EA4F3FA24A14}"/>
    <pc:docChg chg="delSld">
      <pc:chgData name="Lorrin T Johnson" userId="519a8439-08ba-48ac-af5f-fb81b8b7f100" providerId="ADAL" clId="{7DBFF773-FB96-4AF5-8163-EA4F3FA24A14}" dt="2024-10-29T16:22:43.089" v="0" actId="2696"/>
      <pc:docMkLst>
        <pc:docMk/>
      </pc:docMkLst>
      <pc:sldChg chg="del">
        <pc:chgData name="Lorrin T Johnson" userId="519a8439-08ba-48ac-af5f-fb81b8b7f100" providerId="ADAL" clId="{7DBFF773-FB96-4AF5-8163-EA4F3FA24A14}" dt="2024-10-29T16:22:43.089" v="0" actId="2696"/>
        <pc:sldMkLst>
          <pc:docMk/>
          <pc:sldMk cId="0" sldId="256"/>
        </pc:sldMkLst>
      </pc:sldChg>
      <pc:sldMasterChg chg="delSldLayout">
        <pc:chgData name="Lorrin T Johnson" userId="519a8439-08ba-48ac-af5f-fb81b8b7f100" providerId="ADAL" clId="{7DBFF773-FB96-4AF5-8163-EA4F3FA24A14}" dt="2024-10-29T16:22:43.089" v="0" actId="2696"/>
        <pc:sldMasterMkLst>
          <pc:docMk/>
          <pc:sldMasterMk cId="0" sldId="2147483659"/>
        </pc:sldMasterMkLst>
        <pc:sldLayoutChg chg="del">
          <pc:chgData name="Lorrin T Johnson" userId="519a8439-08ba-48ac-af5f-fb81b8b7f100" providerId="ADAL" clId="{7DBFF773-FB96-4AF5-8163-EA4F3FA24A14}" dt="2024-10-29T16:22:43.089" v="0" actId="2696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ACE5B25-A0A1-18DD-9486-6026C3C43B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5949678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47" imgH="348" progId="TCLayout.ActiveDocument.1">
                  <p:embed/>
                </p:oleObj>
              </mc:Choice>
              <mc:Fallback>
                <p:oleObj name="think-cell Slide" r:id="rId13" imgW="347" imgH="348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CE5B25-A0A1-18DD-9486-6026C3C43B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A9C408F-FDC2-DE54-EA0C-13611E995B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8417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A9C408F-FDC2-DE54-EA0C-13611E995B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777AA2B-C150-3405-2216-29D0326803F8}"/>
              </a:ext>
            </a:extLst>
          </p:cNvPr>
          <p:cNvGrpSpPr/>
          <p:nvPr/>
        </p:nvGrpSpPr>
        <p:grpSpPr>
          <a:xfrm>
            <a:off x="52401" y="399200"/>
            <a:ext cx="6790622" cy="4619200"/>
            <a:chOff x="52400" y="399200"/>
            <a:chExt cx="8463982" cy="4685400"/>
          </a:xfrm>
        </p:grpSpPr>
        <p:grpSp>
          <p:nvGrpSpPr>
            <p:cNvPr id="60" name="Google Shape;60;p14"/>
            <p:cNvGrpSpPr/>
            <p:nvPr/>
          </p:nvGrpSpPr>
          <p:grpSpPr>
            <a:xfrm>
              <a:off x="52400" y="399200"/>
              <a:ext cx="5417400" cy="4685400"/>
              <a:chOff x="52400" y="399200"/>
              <a:chExt cx="5417400" cy="4685400"/>
            </a:xfrm>
          </p:grpSpPr>
          <p:sp>
            <p:nvSpPr>
              <p:cNvPr id="61" name="Google Shape;61;p14"/>
              <p:cNvSpPr/>
              <p:nvPr/>
            </p:nvSpPr>
            <p:spPr>
              <a:xfrm>
                <a:off x="52400" y="399200"/>
                <a:ext cx="5417400" cy="4685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cxnSp>
            <p:nvCxnSpPr>
              <p:cNvPr id="62" name="Google Shape;62;p14"/>
              <p:cNvCxnSpPr/>
              <p:nvPr/>
            </p:nvCxnSpPr>
            <p:spPr>
              <a:xfrm>
                <a:off x="2174888" y="1426450"/>
                <a:ext cx="1162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14"/>
              <p:cNvCxnSpPr/>
              <p:nvPr/>
            </p:nvCxnSpPr>
            <p:spPr>
              <a:xfrm>
                <a:off x="1714500" y="2214625"/>
                <a:ext cx="2094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14"/>
              <p:cNvCxnSpPr/>
              <p:nvPr/>
            </p:nvCxnSpPr>
            <p:spPr>
              <a:xfrm>
                <a:off x="1269525" y="2976625"/>
                <a:ext cx="29709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14"/>
              <p:cNvCxnSpPr/>
              <p:nvPr/>
            </p:nvCxnSpPr>
            <p:spPr>
              <a:xfrm>
                <a:off x="903063" y="3665615"/>
                <a:ext cx="37299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14"/>
              <p:cNvCxnSpPr/>
              <p:nvPr/>
            </p:nvCxnSpPr>
            <p:spPr>
              <a:xfrm>
                <a:off x="484250" y="4351425"/>
                <a:ext cx="454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" name="Google Shape;67;p14"/>
            <p:cNvSpPr txBox="1"/>
            <p:nvPr/>
          </p:nvSpPr>
          <p:spPr>
            <a:xfrm>
              <a:off x="2424313" y="863775"/>
              <a:ext cx="805501" cy="40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TTPs</a:t>
              </a:r>
              <a:endParaRPr b="1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2411226" y="1578950"/>
              <a:ext cx="805501" cy="40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Tools</a:t>
              </a:r>
              <a:endParaRPr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1792100" y="2294125"/>
              <a:ext cx="1991400" cy="618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Network/host artifacts</a:t>
              </a:r>
              <a:endParaRPr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1978962" y="3118675"/>
              <a:ext cx="2048700" cy="40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Domain names</a:t>
              </a:r>
              <a:endParaRPr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1978962" y="3755325"/>
              <a:ext cx="2048700" cy="40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IP addresses</a:t>
              </a:r>
              <a:endParaRPr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1978962" y="4457425"/>
              <a:ext cx="2048700" cy="40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Hash values</a:t>
              </a:r>
              <a:endParaRPr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73" name="Google Shape;73;p14"/>
            <p:cNvCxnSpPr/>
            <p:nvPr/>
          </p:nvCxnSpPr>
          <p:spPr>
            <a:xfrm>
              <a:off x="3153753" y="1086374"/>
              <a:ext cx="3305213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14"/>
            <p:cNvCxnSpPr>
              <a:cxnSpLocks/>
              <a:endCxn id="76" idx="1"/>
            </p:cNvCxnSpPr>
            <p:nvPr/>
          </p:nvCxnSpPr>
          <p:spPr>
            <a:xfrm>
              <a:off x="3578829" y="1801549"/>
              <a:ext cx="1200110" cy="6367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77;p14"/>
            <p:cNvCxnSpPr>
              <a:cxnSpLocks/>
              <a:endCxn id="78" idx="1"/>
            </p:cNvCxnSpPr>
            <p:nvPr/>
          </p:nvCxnSpPr>
          <p:spPr>
            <a:xfrm>
              <a:off x="3986627" y="2571149"/>
              <a:ext cx="1300603" cy="74702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79;p14"/>
            <p:cNvCxnSpPr>
              <a:cxnSpLocks/>
              <a:endCxn id="80" idx="1"/>
            </p:cNvCxnSpPr>
            <p:nvPr/>
          </p:nvCxnSpPr>
          <p:spPr>
            <a:xfrm>
              <a:off x="4426181" y="3274536"/>
              <a:ext cx="1408913" cy="8478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1;p14"/>
            <p:cNvCxnSpPr>
              <a:cxnSpLocks/>
              <a:endCxn id="82" idx="1"/>
            </p:cNvCxnSpPr>
            <p:nvPr/>
          </p:nvCxnSpPr>
          <p:spPr>
            <a:xfrm>
              <a:off x="4835525" y="3977924"/>
              <a:ext cx="1509792" cy="9486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4"/>
            <p:cNvCxnSpPr/>
            <p:nvPr/>
          </p:nvCxnSpPr>
          <p:spPr>
            <a:xfrm>
              <a:off x="5211170" y="4680024"/>
              <a:ext cx="3305212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4" name="Google Shape;74;p14"/>
          <p:cNvSpPr/>
          <p:nvPr/>
        </p:nvSpPr>
        <p:spPr>
          <a:xfrm>
            <a:off x="3419411" y="399201"/>
            <a:ext cx="3643789" cy="1011552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MITRE ATT&amp;CK Tactics and Techniques:</a:t>
            </a:r>
          </a:p>
          <a:p>
            <a:pPr marL="115888" marR="0" lvl="2" indent="-11588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Execution: The malware executes unauthorized code.</a:t>
            </a:r>
          </a:p>
          <a:p>
            <a:pPr marL="115888" marR="0" lvl="2" indent="-11588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Persistence: It maintains a foothold on the infected system.</a:t>
            </a:r>
          </a:p>
          <a:p>
            <a:pPr marL="115888" marR="0" lvl="2" indent="-11588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Privilege Escalation: It gains higher-level permissions.</a:t>
            </a:r>
          </a:p>
          <a:p>
            <a:pPr marL="115888" marR="0" lvl="2" indent="-11588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Defense Evasion: It avoids detection by security tools.</a:t>
            </a:r>
          </a:p>
          <a:p>
            <a:pPr marL="115888" marR="0" lvl="2" indent="-11588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5888" marR="0" lvl="2" indent="-11588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Access: It steals credentials.</a:t>
            </a:r>
          </a:p>
          <a:p>
            <a:pPr marL="115888" marR="0" lvl="2" indent="-11588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Discovery: It gathers information about the system and network.</a:t>
            </a:r>
          </a:p>
          <a:p>
            <a:pPr marL="115888" marR="0" lvl="2" indent="-11588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Collection: It collects data of interest.</a:t>
            </a:r>
          </a:p>
          <a:p>
            <a:pPr marL="115888" marR="0" lvl="2" indent="-11588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 and Control: It communicates with a remote server.</a:t>
            </a:r>
          </a:p>
          <a:p>
            <a:pPr marL="115888" marR="0" lvl="2" indent="-115888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Impact: It disrupts or manipulates system operations.</a:t>
            </a:r>
          </a:p>
          <a:p>
            <a:pPr marL="115888" lvl="0" indent="-115888" algn="ctr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844486" y="1563090"/>
            <a:ext cx="3643789" cy="562837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malware used tools for creating malicious documents for spear phishing, backdoors for establishing command and control (C2), and password crackers.</a:t>
            </a:r>
            <a:endParaRPr sz="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252286" y="2332690"/>
            <a:ext cx="3643789" cy="562837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Registry Modifications: Several registry keys were opened, set, and deleted.</a:t>
            </a: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System Actions: Multiple program files were opened, written, modified, dropped, and deleted.</a:t>
            </a:r>
            <a:endParaRPr sz="8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691836" y="3036077"/>
            <a:ext cx="3643789" cy="562837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e86303.dscx.akamaiedge.net </a:t>
            </a:r>
          </a:p>
          <a:p>
            <a:pPr algn="ctr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+96 others</a:t>
            </a:r>
          </a:p>
        </p:txBody>
      </p:sp>
      <p:sp>
        <p:nvSpPr>
          <p:cNvPr id="82" name="Google Shape;82;p14"/>
          <p:cNvSpPr/>
          <p:nvPr/>
        </p:nvSpPr>
        <p:spPr>
          <a:xfrm>
            <a:off x="5101186" y="3739465"/>
            <a:ext cx="3643789" cy="562837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Address: 104.115.151.81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+419 others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5387436" y="4441565"/>
            <a:ext cx="3643789" cy="562837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MD5: 287d612e29b71c90aa54947313810a25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SHA-1: 8f35a9e70dbec8f1904991773f394cd4f9a07f5e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On-screen Show (16:9)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Roboto</vt:lpstr>
      <vt:lpstr>Google Sans</vt:lpstr>
      <vt:lpstr>Wingdings</vt:lpstr>
      <vt:lpstr>Calibri</vt:lpstr>
      <vt:lpstr>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Lorrin T Johnson</dc:creator>
  <cp:lastModifiedBy>Lorrin T Johnson</cp:lastModifiedBy>
  <cp:revision>1</cp:revision>
  <dcterms:modified xsi:type="dcterms:W3CDTF">2024-10-29T16:22:46Z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d47762-d1c3-476b-91fd-63cae19eaafb_Enabled">
    <vt:lpwstr>true</vt:lpwstr>
  </property>
  <property fmtid="{D5CDD505-2E9C-101B-9397-08002B2CF9AE}" pid="3" name="MSIP_Label_d5d47762-d1c3-476b-91fd-63cae19eaafb_SetDate">
    <vt:lpwstr>2024-10-29T16:20:49Z</vt:lpwstr>
  </property>
  <property fmtid="{D5CDD505-2E9C-101B-9397-08002B2CF9AE}" pid="4" name="MSIP_Label_d5d47762-d1c3-476b-91fd-63cae19eaafb_Method">
    <vt:lpwstr>Standard</vt:lpwstr>
  </property>
  <property fmtid="{D5CDD505-2E9C-101B-9397-08002B2CF9AE}" pid="5" name="MSIP_Label_d5d47762-d1c3-476b-91fd-63cae19eaafb_Name">
    <vt:lpwstr>d5d47762-d1c3-476b-91fd-63cae19eaafb</vt:lpwstr>
  </property>
  <property fmtid="{D5CDD505-2E9C-101B-9397-08002B2CF9AE}" pid="6" name="MSIP_Label_d5d47762-d1c3-476b-91fd-63cae19eaafb_SiteId">
    <vt:lpwstr>8e61d5fe-7749-4e76-88ee-6d8799ae8143</vt:lpwstr>
  </property>
  <property fmtid="{D5CDD505-2E9C-101B-9397-08002B2CF9AE}" pid="7" name="MSIP_Label_d5d47762-d1c3-476b-91fd-63cae19eaafb_ActionId">
    <vt:lpwstr>d7887c79-94cb-4bf4-8c5a-da10056a418f</vt:lpwstr>
  </property>
  <property fmtid="{D5CDD505-2E9C-101B-9397-08002B2CF9AE}" pid="8" name="MSIP_Label_d5d47762-d1c3-476b-91fd-63cae19eaafb_ContentBits">
    <vt:lpwstr>0</vt:lpwstr>
  </property>
</Properties>
</file>