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3"/>
  </p:notesMasterIdLst>
  <p:sldIdLst>
    <p:sldId id="261" r:id="rId2"/>
    <p:sldId id="260" r:id="rId3"/>
    <p:sldId id="304" r:id="rId4"/>
    <p:sldId id="264" r:id="rId5"/>
    <p:sldId id="306" r:id="rId6"/>
    <p:sldId id="307" r:id="rId7"/>
    <p:sldId id="309" r:id="rId8"/>
    <p:sldId id="354" r:id="rId9"/>
    <p:sldId id="325" r:id="rId10"/>
    <p:sldId id="322" r:id="rId11"/>
    <p:sldId id="324" r:id="rId12"/>
    <p:sldId id="323" r:id="rId13"/>
    <p:sldId id="311" r:id="rId14"/>
    <p:sldId id="368" r:id="rId15"/>
    <p:sldId id="355" r:id="rId16"/>
    <p:sldId id="315" r:id="rId17"/>
    <p:sldId id="374" r:id="rId18"/>
    <p:sldId id="375" r:id="rId19"/>
    <p:sldId id="357" r:id="rId20"/>
    <p:sldId id="358" r:id="rId21"/>
    <p:sldId id="371" r:id="rId22"/>
    <p:sldId id="372" r:id="rId23"/>
    <p:sldId id="360" r:id="rId24"/>
    <p:sldId id="361" r:id="rId25"/>
    <p:sldId id="369" r:id="rId26"/>
    <p:sldId id="383" r:id="rId27"/>
    <p:sldId id="405" r:id="rId28"/>
    <p:sldId id="366" r:id="rId29"/>
    <p:sldId id="364" r:id="rId30"/>
    <p:sldId id="273" r:id="rId31"/>
    <p:sldId id="36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403" r:id="rId49"/>
    <p:sldId id="393" r:id="rId50"/>
    <p:sldId id="394" r:id="rId51"/>
    <p:sldId id="395" r:id="rId52"/>
    <p:sldId id="404" r:id="rId53"/>
    <p:sldId id="396" r:id="rId54"/>
    <p:sldId id="397" r:id="rId55"/>
    <p:sldId id="398" r:id="rId56"/>
    <p:sldId id="406" r:id="rId57"/>
    <p:sldId id="399" r:id="rId58"/>
    <p:sldId id="400" r:id="rId59"/>
    <p:sldId id="401" r:id="rId60"/>
    <p:sldId id="402" r:id="rId61"/>
    <p:sldId id="262" r:id="rId62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=""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1" autoAdjust="0"/>
    <p:restoredTop sz="94627" autoAdjust="0"/>
  </p:normalViewPr>
  <p:slideViewPr>
    <p:cSldViewPr snapToGrid="0" snapToObjects="1">
      <p:cViewPr varScale="1">
        <p:scale>
          <a:sx n="97" d="100"/>
          <a:sy n="97" d="100"/>
        </p:scale>
        <p:origin x="-64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37414-F6EF-446B-8262-5607DF20ADE6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074F417B-056E-4067-83B3-D2FB36B70F56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DB070-405A-4DB3-B6FF-F238DC7D9E30}" type="parTrans" cxnId="{FB67132A-A02D-453F-8995-FD8034F8AD66}">
      <dgm:prSet/>
      <dgm:spPr/>
      <dgm:t>
        <a:bodyPr/>
        <a:lstStyle/>
        <a:p>
          <a:endParaRPr lang="zh-CN" altLang="en-US"/>
        </a:p>
      </dgm:t>
    </dgm:pt>
    <dgm:pt modelId="{BF3F3750-A738-4DAA-A3C8-F8331EA399CE}" type="sibTrans" cxnId="{FB67132A-A02D-453F-8995-FD8034F8AD66}">
      <dgm:prSet/>
      <dgm:spPr/>
      <dgm:t>
        <a:bodyPr/>
        <a:lstStyle/>
        <a:p>
          <a:endParaRPr lang="zh-CN" altLang="en-US"/>
        </a:p>
      </dgm:t>
    </dgm:pt>
    <dgm:pt modelId="{6993081F-8F55-40B8-A288-D09BD1683C21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wxss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117FB0-320F-47F6-B183-8D6F59D08212}" type="parTrans" cxnId="{596C430C-59A5-4C28-828A-75A7C2F218B2}">
      <dgm:prSet/>
      <dgm:spPr/>
      <dgm:t>
        <a:bodyPr/>
        <a:lstStyle/>
        <a:p>
          <a:endParaRPr lang="zh-CN" altLang="en-US"/>
        </a:p>
      </dgm:t>
    </dgm:pt>
    <dgm:pt modelId="{6E319270-6309-474A-AAD6-21F7278E2D50}" type="sibTrans" cxnId="{596C430C-59A5-4C28-828A-75A7C2F218B2}">
      <dgm:prSet/>
      <dgm:spPr/>
      <dgm:t>
        <a:bodyPr/>
        <a:lstStyle/>
        <a:p>
          <a:endParaRPr lang="zh-CN" altLang="en-US"/>
        </a:p>
      </dgm:t>
    </dgm:pt>
    <dgm:pt modelId="{9B70CB30-EE31-43E2-B138-1BD70C1F2AF3}" type="pres">
      <dgm:prSet presAssocID="{ACD37414-F6EF-446B-8262-5607DF20ADE6}" presName="compositeShape" presStyleCnt="0">
        <dgm:presLayoutVars>
          <dgm:chMax val="7"/>
          <dgm:dir/>
          <dgm:resizeHandles val="exact"/>
        </dgm:presLayoutVars>
      </dgm:prSet>
      <dgm:spPr/>
    </dgm:pt>
    <dgm:pt modelId="{E238C6F5-450A-4909-A769-6C205ADE63B6}" type="pres">
      <dgm:prSet presAssocID="{074F417B-056E-4067-83B3-D2FB36B70F56}" presName="circ1" presStyleLbl="vennNode1" presStyleIdx="0" presStyleCnt="2" custScaleX="123949"/>
      <dgm:spPr/>
      <dgm:t>
        <a:bodyPr/>
        <a:lstStyle/>
        <a:p>
          <a:endParaRPr lang="zh-CN" altLang="en-US"/>
        </a:p>
      </dgm:t>
    </dgm:pt>
    <dgm:pt modelId="{90A93BE2-6A9D-4CAC-817E-717B7982654D}" type="pres">
      <dgm:prSet presAssocID="{074F417B-056E-4067-83B3-D2FB36B70F5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55DF4-76AC-458F-8D8A-7855E7643DD0}" type="pres">
      <dgm:prSet presAssocID="{6993081F-8F55-40B8-A288-D09BD1683C21}" presName="circ2" presStyleLbl="vennNode1" presStyleIdx="1" presStyleCnt="2" custScaleX="121762"/>
      <dgm:spPr/>
      <dgm:t>
        <a:bodyPr/>
        <a:lstStyle/>
        <a:p>
          <a:endParaRPr lang="zh-CN" altLang="en-US"/>
        </a:p>
      </dgm:t>
    </dgm:pt>
    <dgm:pt modelId="{ABDDBA23-DCF0-44C5-B408-2BB869354EF1}" type="pres">
      <dgm:prSet presAssocID="{6993081F-8F55-40B8-A288-D09BD1683C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393D55-B597-4EF6-B44D-ADDD92ECF737}" type="presOf" srcId="{6993081F-8F55-40B8-A288-D09BD1683C21}" destId="{ABDDBA23-DCF0-44C5-B408-2BB869354EF1}" srcOrd="1" destOrd="0" presId="urn:microsoft.com/office/officeart/2005/8/layout/venn1"/>
    <dgm:cxn modelId="{FB67132A-A02D-453F-8995-FD8034F8AD66}" srcId="{ACD37414-F6EF-446B-8262-5607DF20ADE6}" destId="{074F417B-056E-4067-83B3-D2FB36B70F56}" srcOrd="0" destOrd="0" parTransId="{0BBDB070-405A-4DB3-B6FF-F238DC7D9E30}" sibTransId="{BF3F3750-A738-4DAA-A3C8-F8331EA399CE}"/>
    <dgm:cxn modelId="{669A7258-C350-4CB6-BA3A-0C3B6E1549BC}" type="presOf" srcId="{ACD37414-F6EF-446B-8262-5607DF20ADE6}" destId="{9B70CB30-EE31-43E2-B138-1BD70C1F2AF3}" srcOrd="0" destOrd="0" presId="urn:microsoft.com/office/officeart/2005/8/layout/venn1"/>
    <dgm:cxn modelId="{935C1222-DCA6-499E-8FD6-7E8094F01E84}" type="presOf" srcId="{074F417B-056E-4067-83B3-D2FB36B70F56}" destId="{90A93BE2-6A9D-4CAC-817E-717B7982654D}" srcOrd="1" destOrd="0" presId="urn:microsoft.com/office/officeart/2005/8/layout/venn1"/>
    <dgm:cxn modelId="{4C6469CB-4BFD-499A-9DFF-5FC6793323F4}" type="presOf" srcId="{6993081F-8F55-40B8-A288-D09BD1683C21}" destId="{CEB55DF4-76AC-458F-8D8A-7855E7643DD0}" srcOrd="0" destOrd="0" presId="urn:microsoft.com/office/officeart/2005/8/layout/venn1"/>
    <dgm:cxn modelId="{596C430C-59A5-4C28-828A-75A7C2F218B2}" srcId="{ACD37414-F6EF-446B-8262-5607DF20ADE6}" destId="{6993081F-8F55-40B8-A288-D09BD1683C21}" srcOrd="1" destOrd="0" parTransId="{37117FB0-320F-47F6-B183-8D6F59D08212}" sibTransId="{6E319270-6309-474A-AAD6-21F7278E2D50}"/>
    <dgm:cxn modelId="{84078219-8C75-46CF-812B-EC35E35D4B0E}" type="presOf" srcId="{074F417B-056E-4067-83B3-D2FB36B70F56}" destId="{E238C6F5-450A-4909-A769-6C205ADE63B6}" srcOrd="0" destOrd="0" presId="urn:microsoft.com/office/officeart/2005/8/layout/venn1"/>
    <dgm:cxn modelId="{3F97A8A9-629F-403E-875F-4ECC1E12C163}" type="presParOf" srcId="{9B70CB30-EE31-43E2-B138-1BD70C1F2AF3}" destId="{E238C6F5-450A-4909-A769-6C205ADE63B6}" srcOrd="0" destOrd="0" presId="urn:microsoft.com/office/officeart/2005/8/layout/venn1"/>
    <dgm:cxn modelId="{9637778C-D039-4325-9314-2CDD60F3580B}" type="presParOf" srcId="{9B70CB30-EE31-43E2-B138-1BD70C1F2AF3}" destId="{90A93BE2-6A9D-4CAC-817E-717B7982654D}" srcOrd="1" destOrd="0" presId="urn:microsoft.com/office/officeart/2005/8/layout/venn1"/>
    <dgm:cxn modelId="{02F403E7-25FF-4F6A-8937-0F6BC0A32B4F}" type="presParOf" srcId="{9B70CB30-EE31-43E2-B138-1BD70C1F2AF3}" destId="{CEB55DF4-76AC-458F-8D8A-7855E7643DD0}" srcOrd="2" destOrd="0" presId="urn:microsoft.com/office/officeart/2005/8/layout/venn1"/>
    <dgm:cxn modelId="{D147FC09-6E44-4D6B-84C1-D08B8F093D15}" type="presParOf" srcId="{9B70CB30-EE31-43E2-B138-1BD70C1F2AF3}" destId="{ABDDBA23-DCF0-44C5-B408-2BB869354EF1}" srcOrd="3" destOrd="0" presId="urn:microsoft.com/office/officeart/2005/8/layout/venn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C6F5-450A-4909-A769-6C205ADE63B6}">
      <dsp:nvSpPr>
        <dsp:cNvPr id="0" name=""/>
        <dsp:cNvSpPr/>
      </dsp:nvSpPr>
      <dsp:spPr>
        <a:xfrm>
          <a:off x="11738" y="5488"/>
          <a:ext cx="2487677" cy="20070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17" y="242159"/>
        <a:ext cx="1434336" cy="1533676"/>
      </dsp:txXfrm>
    </dsp:sp>
    <dsp:sp modelId="{CEB55DF4-76AC-458F-8D8A-7855E7643DD0}">
      <dsp:nvSpPr>
        <dsp:cNvPr id="0" name=""/>
        <dsp:cNvSpPr/>
      </dsp:nvSpPr>
      <dsp:spPr>
        <a:xfrm>
          <a:off x="1480184" y="5488"/>
          <a:ext cx="2443784" cy="200701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wxss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690" y="242159"/>
        <a:ext cx="1409028" cy="153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xmlns="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xmlns="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xmlns="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xmlns="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xmlns="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xmlns="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xmlns="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xmlns="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xmlns="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xmlns="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xmlns="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xmlns="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xmlns="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xmlns="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xmlns="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xmlns="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xmlns="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xmlns="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xmlns="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xmlns="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xmlns="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xmlns="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xmlns="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xmlns="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xmlns="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xmlns="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xmlns="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xmlns="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xmlns="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xmlns="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xmlns="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xmlns="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xmlns="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xmlns="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xmlns="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xmlns="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xmlns="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xmlns="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xmlns="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xmlns="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xmlns="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xmlns="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xmlns="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xmlns="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xmlns="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xmlns="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xmlns="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xmlns="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image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app-service/page.html#onreachbottom" TargetMode="External"/><Relationship Id="rId2" Type="http://schemas.openxmlformats.org/officeDocument/2006/relationships/hyperlink" Target="https://developers.weixin.qq.com/miniprogram/dev/framework/app-service/page.html#onpulldownrefresh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app-service/page.html#onreachbottom" TargetMode="External"/><Relationship Id="rId2" Type="http://schemas.openxmlformats.org/officeDocument/2006/relationships/hyperlink" Target="https://developers.weixin.qq.com/miniprogram/dev/framework/app-service/page.html#onpulldownrefresh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app-service/app.html#onshowobject" TargetMode="External"/><Relationship Id="rId2" Type="http://schemas.openxmlformats.org/officeDocument/2006/relationships/hyperlink" Target="https://developers.weixin.qq.com/miniprogram/dev/framework/app-service/app.html#onlaunchobjec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s.weixin.qq.com/miniprogram/dev/framework/app-service/app.html#onhide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app-service/page.html#onshow" TargetMode="External"/><Relationship Id="rId2" Type="http://schemas.openxmlformats.org/officeDocument/2006/relationships/hyperlink" Target="https://developers.weixin.qq.com/miniprogram/dev/framework/app-service/page.html#onloadobject-que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s.weixin.qq.com/miniprogram/dev/framework/app-service/page.html#onunload" TargetMode="External"/><Relationship Id="rId5" Type="http://schemas.openxmlformats.org/officeDocument/2006/relationships/hyperlink" Target="https://developers.weixin.qq.com/miniprogram/dev/framework/app-service/page.html#onhide" TargetMode="External"/><Relationship Id="rId4" Type="http://schemas.openxmlformats.org/officeDocument/2006/relationships/hyperlink" Target="https://developers.weixin.qq.com/miniprogram/dev/framework/app-service/page.html#onready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小程序的结构与配置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2. view</a:t>
            </a:r>
            <a:r>
              <a:rPr lang="zh-CN" altLang="en-US" sz="1400" dirty="0"/>
              <a:t>视图容器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A0404522-E52A-40F9-944F-FA103B316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75"/>
              </p:ext>
            </p:extLst>
          </p:nvPr>
        </p:nvGraphicFramePr>
        <p:xfrm>
          <a:off x="936805" y="2124000"/>
          <a:ext cx="6951710" cy="2319020"/>
        </p:xfrm>
        <a:graphic>
          <a:graphicData uri="http://schemas.openxmlformats.org/drawingml/2006/table">
            <a:tbl>
              <a:tblPr/>
              <a:tblGrid>
                <a:gridCol w="1879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5651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  <a:gridCol w="325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hover-class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指定按下去的样式类。当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hover-class="none"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时，没有点击态效果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hover-stop-propagation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指定是否阻止本节点的祖先节点出现点击态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hover-start-time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按住后多久出现点击态，单位毫秒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hover-stay-time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手指松开后点击态保留时间，单位毫秒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459E4BE-E749-4E38-8E3C-C6454CA458CB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0499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3. button</a:t>
            </a:r>
            <a:r>
              <a:rPr lang="zh-CN" altLang="en-US" sz="1400" dirty="0"/>
              <a:t>按钮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13D91B4-B275-401C-ADD5-E1122ECE5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54292"/>
              </p:ext>
            </p:extLst>
          </p:nvPr>
        </p:nvGraphicFramePr>
        <p:xfrm>
          <a:off x="936000" y="2124000"/>
          <a:ext cx="6895447" cy="2387600"/>
        </p:xfrm>
        <a:graphic>
          <a:graphicData uri="http://schemas.openxmlformats.org/drawingml/2006/table">
            <a:tbl>
              <a:tblPr/>
              <a:tblGrid>
                <a:gridCol w="1267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626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1267626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  <a:gridCol w="309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按钮的大小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按钮的样式类型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plain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按钮是否镂空，背景色透明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disabled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是否禁用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名称前是否带 </a:t>
                      </a:r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loading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图标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629576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37BA427-9BD5-4C70-97BC-2EFD06447D5E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5339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1"/>
            <a:ext cx="6517622" cy="352500"/>
          </a:xfrm>
        </p:spPr>
        <p:txBody>
          <a:bodyPr/>
          <a:lstStyle/>
          <a:p>
            <a:r>
              <a:rPr lang="en-US" altLang="zh-CN" sz="1400" dirty="0"/>
              <a:t>4. input</a:t>
            </a:r>
            <a:r>
              <a:rPr lang="zh-CN" altLang="en-US" sz="1400" dirty="0"/>
              <a:t>输入框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3DB5A132-CE97-404C-8C41-6F16B7CD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07653"/>
              </p:ext>
            </p:extLst>
          </p:nvPr>
        </p:nvGraphicFramePr>
        <p:xfrm>
          <a:off x="936000" y="2124000"/>
          <a:ext cx="6895447" cy="2776220"/>
        </p:xfrm>
        <a:graphic>
          <a:graphicData uri="http://schemas.openxmlformats.org/drawingml/2006/table">
            <a:tbl>
              <a:tblPr/>
              <a:tblGrid>
                <a:gridCol w="1267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626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1267626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  <a:gridCol w="309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输入框的初始内容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"text"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的类型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是否是密码类型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placeholder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输入框为空时占位符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是否禁用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62957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maxlength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最大输入长度，设置为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时不限制最大长度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2858732"/>
                  </a:ext>
                </a:extLst>
              </a:tr>
            </a:tbl>
          </a:graphicData>
        </a:graphic>
      </p:graphicFrame>
      <p:sp>
        <p:nvSpPr>
          <p:cNvPr id="6" name="内容占位符 4">
            <a:extLst>
              <a:ext uri="{FF2B5EF4-FFF2-40B4-BE49-F238E27FC236}">
                <a16:creationId xmlns:a16="http://schemas.microsoft.com/office/drawing/2014/main" xmlns="" id="{EE4E22FC-24B6-401C-81D8-7A3A9F51844A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9769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5. image</a:t>
            </a:r>
            <a:r>
              <a:rPr lang="zh-CN" altLang="en-US" sz="1400" dirty="0"/>
              <a:t>图片</a:t>
            </a:r>
            <a:endParaRPr lang="en-US" altLang="zh-CN" sz="1400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517623" cy="204160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常见的属性：</a:t>
            </a:r>
            <a:endParaRPr lang="en-US" altLang="zh-CN" dirty="0"/>
          </a:p>
          <a:p>
            <a:pPr marL="588600" lvl="1" indent="-228600">
              <a:lnSpc>
                <a:spcPct val="19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1050">
                <a:solidFill>
                  <a:schemeClr val="bg2">
                    <a:lumMod val="10000"/>
                  </a:schemeClr>
                </a:solidFill>
              </a:rPr>
              <a:t>src </a:t>
            </a:r>
            <a:r>
              <a:rPr lang="zh-CN" altLang="en-US" sz="1050">
                <a:solidFill>
                  <a:schemeClr val="bg2">
                    <a:lumMod val="10000"/>
                  </a:schemeClr>
                </a:solidFill>
              </a:rPr>
              <a:t>：支持</a:t>
            </a:r>
            <a:r>
              <a:rPr lang="zh-CN" altLang="en-US" sz="1050" dirty="0">
                <a:solidFill>
                  <a:schemeClr val="bg2">
                    <a:lumMod val="10000"/>
                  </a:schemeClr>
                </a:solidFill>
              </a:rPr>
              <a:t>本地和网络上的图片</a:t>
            </a:r>
            <a:endParaRPr lang="en-US" altLang="zh-CN" sz="1050" dirty="0">
              <a:solidFill>
                <a:schemeClr val="bg2">
                  <a:lumMod val="10000"/>
                </a:schemeClr>
              </a:solidFill>
            </a:endParaRPr>
          </a:p>
          <a:p>
            <a:pPr marL="588600" lvl="1" indent="-228600">
              <a:lnSpc>
                <a:spcPct val="19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1050">
                <a:solidFill>
                  <a:schemeClr val="bg2">
                    <a:lumMod val="10000"/>
                  </a:schemeClr>
                </a:solidFill>
              </a:rPr>
              <a:t>mode </a:t>
            </a:r>
            <a:r>
              <a:rPr lang="zh-CN" altLang="en-US" sz="1050">
                <a:solidFill>
                  <a:schemeClr val="bg2">
                    <a:lumMod val="10000"/>
                  </a:schemeClr>
                </a:solidFill>
              </a:rPr>
              <a:t>：指定</a:t>
            </a:r>
            <a:r>
              <a:rPr lang="zh-CN" altLang="en-US" sz="1050" dirty="0">
                <a:solidFill>
                  <a:schemeClr val="bg2">
                    <a:lumMod val="10000"/>
                  </a:schemeClr>
                </a:solidFill>
              </a:rPr>
              <a:t>图片裁剪、缩放的模式</a:t>
            </a:r>
            <a:endParaRPr lang="en-US" altLang="zh-CN" sz="1050" dirty="0">
              <a:solidFill>
                <a:schemeClr val="bg2">
                  <a:lumMod val="1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1050" dirty="0">
                <a:solidFill>
                  <a:srgbClr val="FF0000"/>
                </a:solidFill>
              </a:rPr>
              <a:t>注意：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组件默认宽度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300px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高度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225px</a:t>
            </a:r>
          </a:p>
          <a:p>
            <a:pPr marL="171450" lvl="1" indent="-171450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更多属性用法请翻阅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官方文档：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1050" dirty="0">
                <a:hlinkClick r:id="rId2"/>
              </a:rPr>
              <a:t>https://developers.weixin.qq.com/miniprogram/dev/component/image.html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F6325C0A-7E18-418D-ADA8-8BE3AA867BD2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0689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小程序的结构和组件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小程序中的样式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</a:p>
          <a:p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</a:p>
          <a:p>
            <a:r>
              <a:rPr lang="zh-CN" altLang="en-US" dirty="0"/>
              <a:t>小程序的生命周期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7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WXSS</a:t>
            </a:r>
            <a:endParaRPr lang="zh-CN" altLang="en-US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EE3BF478-2E12-4964-BE46-3F68D161841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6488592" cy="1969026"/>
          </a:xfrm>
        </p:spPr>
        <p:txBody>
          <a:bodyPr>
            <a:normAutofit/>
          </a:bodyPr>
          <a:lstStyle/>
          <a:p>
            <a:r>
              <a:rPr lang="en-US" altLang="zh-CN" dirty="0"/>
              <a:t>WXSS(WeiXin Style Sheets)</a:t>
            </a:r>
            <a:r>
              <a:rPr lang="zh-CN" altLang="en-US" dirty="0"/>
              <a:t>是一套样式语言，用来决定 </a:t>
            </a:r>
            <a:r>
              <a:rPr lang="en-US" altLang="zh-CN" dirty="0"/>
              <a:t>WXML </a:t>
            </a:r>
            <a:r>
              <a:rPr lang="zh-CN" altLang="en-US" dirty="0"/>
              <a:t>的组件应该怎么显示；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具有 </a:t>
            </a:r>
            <a:r>
              <a:rPr lang="en-US" altLang="zh-CN" dirty="0"/>
              <a:t>CSS </a:t>
            </a:r>
            <a:r>
              <a:rPr lang="zh-CN" altLang="en-US" dirty="0"/>
              <a:t>大部分特性；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进行了扩充以及修改，以适应微信小程序的开发；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CSS </a:t>
            </a:r>
            <a:r>
              <a:rPr lang="zh-CN" altLang="en-US" dirty="0"/>
              <a:t>相比，</a:t>
            </a:r>
            <a:r>
              <a:rPr lang="en-US" altLang="zh-CN" dirty="0"/>
              <a:t>WXSS </a:t>
            </a:r>
            <a:r>
              <a:rPr lang="zh-CN" altLang="en-US" dirty="0"/>
              <a:t>扩展的特性有：</a:t>
            </a:r>
          </a:p>
          <a:p>
            <a:pPr marL="588600" lvl="1" indent="-228600">
              <a:lnSpc>
                <a:spcPct val="19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050" dirty="0"/>
              <a:t>尺寸单位</a:t>
            </a:r>
          </a:p>
          <a:p>
            <a:pPr marL="588600" lvl="1" indent="-228600">
              <a:lnSpc>
                <a:spcPct val="19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050" dirty="0"/>
              <a:t>样式导入</a:t>
            </a:r>
          </a:p>
        </p:txBody>
      </p:sp>
      <p:graphicFrame>
        <p:nvGraphicFramePr>
          <p:cNvPr id="26" name="图示 25">
            <a:extLst>
              <a:ext uri="{FF2B5EF4-FFF2-40B4-BE49-F238E27FC236}">
                <a16:creationId xmlns:a16="http://schemas.microsoft.com/office/drawing/2014/main" xmlns="" id="{D7A42522-8F93-4737-95FB-ECF9D01A0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435731"/>
              </p:ext>
            </p:extLst>
          </p:nvPr>
        </p:nvGraphicFramePr>
        <p:xfrm>
          <a:off x="4387054" y="2595161"/>
          <a:ext cx="3935707" cy="201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C00F41F-9386-4F7D-801F-0B87270A8100}"/>
              </a:ext>
            </a:extLst>
          </p:cNvPr>
          <p:cNvSpPr txBox="1"/>
          <p:nvPr/>
        </p:nvSpPr>
        <p:spPr>
          <a:xfrm>
            <a:off x="5925943" y="3097609"/>
            <a:ext cx="857927" cy="1013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etc…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EB89317-A196-483D-B111-0C22F7F73A7F}"/>
              </a:ext>
            </a:extLst>
          </p:cNvPr>
          <p:cNvSpPr txBox="1"/>
          <p:nvPr/>
        </p:nvSpPr>
        <p:spPr>
          <a:xfrm>
            <a:off x="7098426" y="3765741"/>
            <a:ext cx="723275" cy="68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尺寸单位</a:t>
            </a:r>
            <a:endParaRPr lang="en-US" altLang="zh-CN" sz="10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样式导入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F84D127-0673-4FA8-AE54-D444DEA831C4}"/>
              </a:ext>
            </a:extLst>
          </p:cNvPr>
          <p:cNvSpPr txBox="1"/>
          <p:nvPr/>
        </p:nvSpPr>
        <p:spPr>
          <a:xfrm>
            <a:off x="5896447" y="4632820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WXSS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34075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WXSS</a:t>
            </a:r>
            <a:r>
              <a:rPr lang="zh-CN" altLang="en-US" dirty="0"/>
              <a:t>目前支持的选择器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517623" cy="2621773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标签选择器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id</a:t>
            </a:r>
            <a:r>
              <a:rPr lang="zh-CN" altLang="en-US" dirty="0"/>
              <a:t>选择器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伪类选择器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data-*</a:t>
            </a:r>
            <a:r>
              <a:rPr lang="zh-CN" altLang="en-US" dirty="0">
                <a:solidFill>
                  <a:srgbClr val="FF0000"/>
                </a:solidFill>
              </a:rPr>
              <a:t>属性选择器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:nth-of-type() </a:t>
            </a:r>
            <a:r>
              <a:rPr lang="zh-CN" altLang="en-US" dirty="0"/>
              <a:t>等常用的 </a:t>
            </a:r>
            <a:r>
              <a:rPr lang="en-US" altLang="zh-CN" dirty="0"/>
              <a:t>css3 </a:t>
            </a:r>
            <a:r>
              <a:rPr lang="zh-CN" altLang="en-US" dirty="0"/>
              <a:t>选择器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etc…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什么是</a:t>
            </a:r>
            <a:r>
              <a:rPr lang="en-US" altLang="zh-CN" dirty="0"/>
              <a:t>rpx</a:t>
            </a:r>
            <a:r>
              <a:rPr lang="zh-CN" altLang="en-US" dirty="0"/>
              <a:t>尺寸单位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517623" cy="129194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rpx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responsive pixel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/>
              <a:t>: </a:t>
            </a:r>
            <a:r>
              <a:rPr lang="zh-CN" altLang="en-US"/>
              <a:t>是微信小</a:t>
            </a:r>
            <a:r>
              <a:rPr lang="zh-CN" altLang="en-US" smtClean="0"/>
              <a:t>程序独有的、解决屏幕自适应的</a:t>
            </a:r>
            <a:r>
              <a:rPr lang="zh-CN" altLang="en-US"/>
              <a:t>尺寸单位。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可以</a:t>
            </a:r>
            <a:r>
              <a:rPr lang="zh-CN" altLang="en-US" dirty="0"/>
              <a:t>根据屏幕宽度进行自</a:t>
            </a:r>
            <a:r>
              <a:rPr lang="zh-CN" altLang="en-US"/>
              <a:t>适应。</a:t>
            </a:r>
            <a:r>
              <a:rPr lang="zh-CN" altLang="en-US">
                <a:solidFill>
                  <a:schemeClr val="tx1"/>
                </a:solidFill>
              </a:rPr>
              <a:t>不论</a:t>
            </a:r>
            <a:r>
              <a:rPr lang="zh-CN" altLang="en-US" dirty="0">
                <a:solidFill>
                  <a:schemeClr val="tx1"/>
                </a:solidFill>
              </a:rPr>
              <a:t>大小屏幕，</a:t>
            </a:r>
            <a:r>
              <a:rPr lang="zh-CN" altLang="en-US" b="1" dirty="0">
                <a:solidFill>
                  <a:srgbClr val="FF0000"/>
                </a:solidFill>
              </a:rPr>
              <a:t>规定屏幕宽为</a:t>
            </a:r>
            <a:r>
              <a:rPr lang="en-US" altLang="zh-CN" b="1" dirty="0">
                <a:solidFill>
                  <a:srgbClr val="FF0000"/>
                </a:solidFill>
              </a:rPr>
              <a:t>750rpx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通过</a:t>
            </a:r>
            <a:r>
              <a:rPr lang="en-US" altLang="zh-CN" dirty="0"/>
              <a:t>rpx</a:t>
            </a:r>
            <a:r>
              <a:rPr lang="zh-CN" altLang="en-US" dirty="0"/>
              <a:t>设置元素和字体的大小，小程序在</a:t>
            </a:r>
            <a:r>
              <a:rPr lang="zh-CN" altLang="en-US" b="1" dirty="0">
                <a:solidFill>
                  <a:srgbClr val="FF0000"/>
                </a:solidFill>
              </a:rPr>
              <a:t>不同尺寸</a:t>
            </a:r>
            <a:r>
              <a:rPr lang="zh-CN" altLang="en-US" dirty="0"/>
              <a:t>的屏幕上，</a:t>
            </a:r>
            <a:r>
              <a:rPr lang="zh-CN" altLang="en-US" b="1" dirty="0">
                <a:solidFill>
                  <a:srgbClr val="FF0000"/>
                </a:solidFill>
              </a:rPr>
              <a:t>可以实现自动适</a:t>
            </a:r>
            <a:r>
              <a:rPr lang="zh-CN" altLang="en-US" b="1">
                <a:solidFill>
                  <a:srgbClr val="FF0000"/>
                </a:solidFill>
              </a:rPr>
              <a:t>配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56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rpx</a:t>
            </a:r>
            <a:r>
              <a:rPr lang="zh-CN" altLang="en-US" dirty="0"/>
              <a:t>与</a:t>
            </a:r>
            <a:r>
              <a:rPr lang="en-US" altLang="zh-CN" dirty="0"/>
              <a:t>px</a:t>
            </a:r>
            <a:r>
              <a:rPr lang="zh-CN" altLang="en-US" dirty="0"/>
              <a:t>之间的换算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42594" cy="792001"/>
          </a:xfrm>
        </p:spPr>
        <p:txBody>
          <a:bodyPr>
            <a:normAutofit/>
          </a:bodyPr>
          <a:lstStyle/>
          <a:p>
            <a:pPr indent="-325800">
              <a:lnSpc>
                <a:spcPct val="190000"/>
              </a:lnSpc>
              <a:spcBef>
                <a:spcPts val="0"/>
              </a:spcBef>
            </a:pPr>
            <a:r>
              <a:rPr lang="zh-CN" altLang="en-US"/>
              <a:t>以 </a:t>
            </a:r>
            <a:r>
              <a:rPr lang="en-US" altLang="zh-CN"/>
              <a:t>iPhone6 </a:t>
            </a:r>
            <a:r>
              <a:rPr lang="zh-CN" altLang="en-US" dirty="0"/>
              <a:t>为</a:t>
            </a:r>
            <a:r>
              <a:rPr lang="zh-CN" altLang="en-US"/>
              <a:t>例</a:t>
            </a:r>
            <a:r>
              <a:rPr lang="zh-CN" altLang="en-US" smtClean="0"/>
              <a:t>，</a:t>
            </a:r>
            <a:r>
              <a:rPr lang="en-US" altLang="zh-CN" smtClean="0"/>
              <a:t>iPhone6 </a:t>
            </a:r>
            <a:r>
              <a:rPr lang="zh-CN" altLang="en-US" smtClean="0"/>
              <a:t>的屏幕</a:t>
            </a:r>
            <a:r>
              <a:rPr lang="zh-CN" altLang="en-US" dirty="0"/>
              <a:t>宽度为</a:t>
            </a:r>
            <a:r>
              <a:rPr lang="en-US" altLang="zh-CN" dirty="0"/>
              <a:t>375px</a:t>
            </a:r>
            <a:r>
              <a:rPr lang="zh-CN" altLang="en-US" dirty="0"/>
              <a:t>，共有</a:t>
            </a:r>
            <a:r>
              <a:rPr lang="en-US" altLang="zh-CN" dirty="0"/>
              <a:t>750</a:t>
            </a:r>
            <a:r>
              <a:rPr lang="zh-CN" altLang="en-US" dirty="0"/>
              <a:t>个物理</a:t>
            </a:r>
            <a:r>
              <a:rPr lang="zh-CN" altLang="en-US"/>
              <a:t>像素，则</a:t>
            </a:r>
            <a:r>
              <a:rPr lang="en-US" altLang="zh-CN" dirty="0"/>
              <a:t>750rpx = 375px = 750</a:t>
            </a:r>
            <a:r>
              <a:rPr lang="zh-CN" altLang="en-US" dirty="0"/>
              <a:t>物理</a:t>
            </a:r>
            <a:r>
              <a:rPr lang="zh-CN" altLang="en-US"/>
              <a:t>像素，</a:t>
            </a:r>
            <a:r>
              <a:rPr lang="en-US" altLang="zh-CN">
                <a:solidFill>
                  <a:srgbClr val="FF0000"/>
                </a:solidFill>
              </a:rPr>
              <a:t>1rpx</a:t>
            </a:r>
            <a:r>
              <a:rPr lang="en-US" altLang="zh-CN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0.5px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物理像素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-325800">
              <a:lnSpc>
                <a:spcPct val="190000"/>
              </a:lnSpc>
              <a:spcBef>
                <a:spcPts val="0"/>
              </a:spcBef>
            </a:pP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14A09B9-37FF-4F03-85A7-2F782726A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88240"/>
              </p:ext>
            </p:extLst>
          </p:nvPr>
        </p:nvGraphicFramePr>
        <p:xfrm>
          <a:off x="935999" y="2215639"/>
          <a:ext cx="6708322" cy="1610360"/>
        </p:xfrm>
        <a:graphic>
          <a:graphicData uri="http://schemas.openxmlformats.org/drawingml/2006/table">
            <a:tbl>
              <a:tblPr/>
              <a:tblGrid>
                <a:gridCol w="1813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2592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2512090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设备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rpx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换算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px (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屏幕宽度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/750)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px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换算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rpx (750/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屏幕宽度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iPhone5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1rpx = 0.42px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1px = 2.34rpx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iPhone6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1rpx = 0.5px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1px = 2rpx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iPhone6 Plus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1rpx = 0.552px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1px = 1.81rpx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B3693E8-68CE-429C-AA03-3C4C24BFF808}"/>
              </a:ext>
            </a:extLst>
          </p:cNvPr>
          <p:cNvSpPr txBox="1"/>
          <p:nvPr/>
        </p:nvSpPr>
        <p:spPr>
          <a:xfrm>
            <a:off x="848377" y="4006663"/>
            <a:ext cx="64885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要绘制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的盒子，换算成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rpx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单位，宽高分别为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200rpx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40rpx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sp>
        <p:nvSpPr>
          <p:cNvPr id="5" name="内容占位符 10">
            <a:extLst>
              <a:ext uri="{FF2B5EF4-FFF2-40B4-BE49-F238E27FC236}">
                <a16:creationId xmlns:a16="http://schemas.microsoft.com/office/drawing/2014/main" xmlns="" id="{3CFBBFF9-2A00-400A-8B64-1400BD0892B6}"/>
              </a:ext>
            </a:extLst>
          </p:cNvPr>
          <p:cNvSpPr txBox="1">
            <a:spLocks/>
          </p:cNvSpPr>
          <p:nvPr/>
        </p:nvSpPr>
        <p:spPr>
          <a:xfrm>
            <a:off x="848376" y="936000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2.5 rpx </a:t>
            </a:r>
            <a:r>
              <a:rPr lang="zh-CN" altLang="en-US"/>
              <a:t>和 </a:t>
            </a:r>
            <a:r>
              <a:rPr lang="en-US" altLang="zh-CN"/>
              <a:t>iPhone6 </a:t>
            </a:r>
            <a:r>
              <a:rPr lang="zh-CN" altLang="en-US"/>
              <a:t>设计</a:t>
            </a:r>
            <a:r>
              <a:rPr lang="zh-CN" altLang="en-US" dirty="0"/>
              <a:t>稿的关系</a:t>
            </a:r>
          </a:p>
        </p:txBody>
      </p:sp>
      <p:sp>
        <p:nvSpPr>
          <p:cNvPr id="6" name="内容占位符 11">
            <a:extLst>
              <a:ext uri="{FF2B5EF4-FFF2-40B4-BE49-F238E27FC236}">
                <a16:creationId xmlns:a16="http://schemas.microsoft.com/office/drawing/2014/main" xmlns="" id="{1CF7F910-5F1A-4E99-B229-F8A1352CF4A5}"/>
              </a:ext>
            </a:extLst>
          </p:cNvPr>
          <p:cNvSpPr txBox="1">
            <a:spLocks/>
          </p:cNvSpPr>
          <p:nvPr/>
        </p:nvSpPr>
        <p:spPr>
          <a:xfrm>
            <a:off x="848375" y="1393200"/>
            <a:ext cx="6517623" cy="1200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官方建议：开发微信小</a:t>
            </a:r>
            <a:r>
              <a:rPr lang="zh-CN" altLang="en-US"/>
              <a:t>程序时，设计师</a:t>
            </a:r>
            <a:r>
              <a:rPr lang="zh-CN" altLang="en-US" dirty="0"/>
              <a:t>可以用 </a:t>
            </a:r>
            <a:r>
              <a:rPr lang="en-US" altLang="zh-CN" dirty="0">
                <a:solidFill>
                  <a:srgbClr val="FF0000"/>
                </a:solidFill>
              </a:rPr>
              <a:t>iPhone6 </a:t>
            </a:r>
            <a:r>
              <a:rPr lang="zh-CN" altLang="en-US" dirty="0">
                <a:solidFill>
                  <a:srgbClr val="FF0000"/>
                </a:solidFill>
              </a:rPr>
              <a:t>作为视觉稿的</a:t>
            </a:r>
            <a:r>
              <a:rPr lang="zh-CN" altLang="en-US">
                <a:solidFill>
                  <a:srgbClr val="FF0000"/>
                </a:solidFill>
              </a:rPr>
              <a:t>标准</a:t>
            </a:r>
            <a:r>
              <a:rPr lang="zh-CN" altLang="en-US" b="1"/>
              <a:t>。</a:t>
            </a:r>
            <a:r>
              <a:rPr lang="zh-CN" altLang="en-US"/>
              <a:t>如果</a:t>
            </a:r>
            <a:r>
              <a:rPr lang="zh-CN" altLang="en-US" dirty="0"/>
              <a:t>要根据</a:t>
            </a:r>
            <a:r>
              <a:rPr lang="en-US" altLang="zh-CN" dirty="0"/>
              <a:t>iPhone6</a:t>
            </a:r>
            <a:r>
              <a:rPr lang="zh-CN" altLang="en-US" dirty="0"/>
              <a:t>的设计稿，绘制小程序页面，可以直接把单位从 </a:t>
            </a:r>
            <a:r>
              <a:rPr lang="en-US" altLang="zh-CN" dirty="0"/>
              <a:t>px </a:t>
            </a:r>
            <a:r>
              <a:rPr lang="zh-CN" altLang="en-US" dirty="0"/>
              <a:t>替换为 </a:t>
            </a:r>
            <a:r>
              <a:rPr lang="en-US" altLang="zh-CN"/>
              <a:t>rpx </a:t>
            </a:r>
            <a:r>
              <a:rPr lang="zh-CN" altLang="en-US"/>
              <a:t>。例如</a:t>
            </a:r>
            <a:r>
              <a:rPr lang="zh-CN" altLang="en-US" dirty="0"/>
              <a:t>，</a:t>
            </a:r>
            <a:r>
              <a:rPr lang="zh-CN" altLang="en-US"/>
              <a:t>假设</a:t>
            </a:r>
            <a:r>
              <a:rPr lang="en-US" altLang="zh-CN" dirty="0"/>
              <a:t>iPhone6</a:t>
            </a:r>
            <a:r>
              <a:rPr lang="zh-CN" altLang="en-US" dirty="0"/>
              <a:t>设计稿上，要绘制一个 </a:t>
            </a:r>
            <a:r>
              <a:rPr lang="zh-CN" altLang="en-US" dirty="0">
                <a:solidFill>
                  <a:srgbClr val="FF0000"/>
                </a:solidFill>
              </a:rPr>
              <a:t>宽高为 </a:t>
            </a:r>
            <a:r>
              <a:rPr lang="en-US" altLang="zh-CN" dirty="0">
                <a:solidFill>
                  <a:srgbClr val="FF0000"/>
                </a:solidFill>
              </a:rPr>
              <a:t>200px </a:t>
            </a:r>
            <a:r>
              <a:rPr lang="zh-CN" altLang="en-US" dirty="0"/>
              <a:t>的盒子，</a:t>
            </a:r>
            <a:r>
              <a:rPr lang="zh-CN" altLang="en-US" dirty="0">
                <a:solidFill>
                  <a:srgbClr val="FF0000"/>
                </a:solidFill>
              </a:rPr>
              <a:t>换算为 </a:t>
            </a:r>
            <a:r>
              <a:rPr lang="en-US" altLang="zh-CN" dirty="0">
                <a:solidFill>
                  <a:srgbClr val="FF0000"/>
                </a:solidFill>
              </a:rPr>
              <a:t>rpx </a:t>
            </a:r>
            <a:r>
              <a:rPr lang="zh-CN" altLang="en-US">
                <a:solidFill>
                  <a:srgbClr val="FF0000"/>
                </a:solidFill>
              </a:rPr>
              <a:t>为 </a:t>
            </a:r>
            <a:r>
              <a:rPr lang="en-US" altLang="zh-CN">
                <a:solidFill>
                  <a:srgbClr val="FF0000"/>
                </a:solidFill>
              </a:rPr>
              <a:t>200rpx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6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小程序的结构和组件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小程序中的样式</a:t>
            </a:r>
            <a:endParaRPr lang="en-US" altLang="zh-CN" dirty="0"/>
          </a:p>
          <a:p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</a:p>
          <a:p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</a:p>
          <a:p>
            <a:r>
              <a:rPr lang="zh-CN" altLang="en-US" dirty="0"/>
              <a:t>小程序的生命周期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4026259" cy="389481"/>
            <a:chOff x="920022" y="1562487"/>
            <a:chExt cx="4026876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666514" cy="377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案例：使用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rpx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绘制占屏幕宽度一半的盒子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内容占位符 11">
            <a:extLst>
              <a:ext uri="{FF2B5EF4-FFF2-40B4-BE49-F238E27FC236}">
                <a16:creationId xmlns:a16="http://schemas.microsoft.com/office/drawing/2014/main" xmlns="" id="{7587770B-7E2D-4ECF-B183-EFD996BFE07F}"/>
              </a:ext>
            </a:extLst>
          </p:cNvPr>
          <p:cNvSpPr txBox="1">
            <a:spLocks/>
          </p:cNvSpPr>
          <p:nvPr/>
        </p:nvSpPr>
        <p:spPr>
          <a:xfrm>
            <a:off x="842142" y="1628626"/>
            <a:ext cx="2354349" cy="2586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/>
              <a:t>需求描述：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rpx</a:t>
            </a:r>
            <a:r>
              <a:rPr lang="zh-CN" altLang="en-US" dirty="0"/>
              <a:t>尺寸单位，绘制一个红色背景的</a:t>
            </a:r>
            <a:r>
              <a:rPr lang="en-US" altLang="zh-CN"/>
              <a:t>view</a:t>
            </a:r>
            <a:r>
              <a:rPr lang="zh-CN" altLang="en-US"/>
              <a:t>组件，使</a:t>
            </a:r>
            <a:r>
              <a:rPr lang="zh-CN" altLang="en-US" dirty="0"/>
              <a:t>之在各种尺寸的移动端屏幕上，能够自适应调整自身的宽度，都显示为占屏幕宽度</a:t>
            </a:r>
            <a:r>
              <a:rPr lang="zh-CN" altLang="en-US"/>
              <a:t>的一半。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A13EEFE-1A28-415F-A132-6EE6515B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39" y="1691798"/>
            <a:ext cx="1635767" cy="28828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9827840-BE77-41F5-B0E8-B549E99D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48" y="1691798"/>
            <a:ext cx="1400866" cy="24600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D70CAE7-9B20-4F37-B94C-C890A08A4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231" y="1691798"/>
            <a:ext cx="1802334" cy="31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3921706" cy="389481"/>
            <a:chOff x="920022" y="1562487"/>
            <a:chExt cx="3922307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561945" cy="37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案例：实现步骤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63688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搭建页面的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7312D25F-DF82-4CB3-9917-91DCA56A1FF3}"/>
              </a:ext>
            </a:extLst>
          </p:cNvPr>
          <p:cNvGrpSpPr>
            <a:grpSpLocks/>
          </p:cNvGrpSpPr>
          <p:nvPr/>
        </p:nvGrpSpPr>
        <p:grpSpPr bwMode="auto">
          <a:xfrm>
            <a:off x="981985" y="2157413"/>
            <a:ext cx="6130925" cy="966787"/>
            <a:chOff x="981985" y="2157413"/>
            <a:chExt cx="6130925" cy="221433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AEBB6E99-9E1E-4A9E-864E-0AD5FC010D67}"/>
                </a:ext>
              </a:extLst>
            </p:cNvPr>
            <p:cNvSpPr/>
            <p:nvPr/>
          </p:nvSpPr>
          <p:spPr>
            <a:xfrm>
              <a:off x="981985" y="2157413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0B1633-3C8D-43AE-86F3-F9ED58BF29CD}"/>
                </a:ext>
              </a:extLst>
            </p:cNvPr>
            <p:cNvSpPr/>
            <p:nvPr/>
          </p:nvSpPr>
          <p:spPr>
            <a:xfrm>
              <a:off x="1339173" y="2247891"/>
              <a:ext cx="2430474" cy="7991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class="v1"&gt;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+mj-ea"/>
                  <a:ea typeface="+mj-ea"/>
                  <a:cs typeface="Courier New" panose="02070309020205020404" pitchFamily="49" charset="0"/>
                </a:rPr>
                <a:t>     使用</a:t>
              </a:r>
              <a:r>
                <a:rPr lang="en-US" altLang="zh-CN" sz="1050" dirty="0">
                  <a:latin typeface="+mj-ea"/>
                  <a:ea typeface="+mj-ea"/>
                  <a:cs typeface="Courier New" panose="02070309020205020404" pitchFamily="49" charset="0"/>
                </a:rPr>
                <a:t>rpx</a:t>
              </a:r>
              <a:r>
                <a:rPr lang="zh-CN" altLang="en-US" sz="1050" dirty="0">
                  <a:latin typeface="+mj-ea"/>
                  <a:ea typeface="+mj-ea"/>
                  <a:cs typeface="Courier New" panose="02070309020205020404" pitchFamily="49" charset="0"/>
                </a:rPr>
                <a:t>绘制占屏幕宽度一半的盒子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&lt;/view&gt;</a:t>
              </a:r>
            </a:p>
          </p:txBody>
        </p: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C207B134-2D19-4ADB-B9E9-BA43E8B7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91" y="3256781"/>
            <a:ext cx="46267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200000"/>
              </a:lnSpc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属性，为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组件添加类名为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v1</a:t>
            </a:r>
          </a:p>
          <a:p>
            <a:pPr marL="0" indent="0" eaLnBrk="1" hangingPunct="1">
              <a:lnSpc>
                <a:spcPct val="200000"/>
              </a:lnSpc>
              <a:defRPr/>
            </a:pP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这里添加的类名，是为了方便后续为组件添加样式</a:t>
            </a:r>
          </a:p>
        </p:txBody>
      </p:sp>
    </p:spTree>
    <p:extLst>
      <p:ext uri="{BB962C8B-B14F-4D97-AF65-F5344CB8AC3E}">
        <p14:creationId xmlns:p14="http://schemas.microsoft.com/office/powerpoint/2010/main" val="28258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3921706" cy="389481"/>
            <a:chOff x="920022" y="1562487"/>
            <a:chExt cx="3922307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561945" cy="37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案例：实现步骤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63688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7312D25F-DF82-4CB3-9917-91DCA56A1FF3}"/>
              </a:ext>
            </a:extLst>
          </p:cNvPr>
          <p:cNvGrpSpPr>
            <a:grpSpLocks/>
          </p:cNvGrpSpPr>
          <p:nvPr/>
        </p:nvGrpSpPr>
        <p:grpSpPr bwMode="auto">
          <a:xfrm>
            <a:off x="938441" y="2157413"/>
            <a:ext cx="6275159" cy="1395028"/>
            <a:chOff x="1177925" y="2157412"/>
            <a:chExt cx="6130925" cy="221433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AEBB6E99-9E1E-4A9E-864E-0AD5FC010D67}"/>
                </a:ext>
              </a:extLst>
            </p:cNvPr>
            <p:cNvSpPr/>
            <p:nvPr/>
          </p:nvSpPr>
          <p:spPr>
            <a:xfrm>
              <a:off x="1177925" y="2157412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0B1633-3C8D-43AE-86F3-F9ED58BF29CD}"/>
                </a:ext>
              </a:extLst>
            </p:cNvPr>
            <p:cNvSpPr/>
            <p:nvPr/>
          </p:nvSpPr>
          <p:spPr>
            <a:xfrm>
              <a:off x="1520600" y="2247892"/>
              <a:ext cx="2643187" cy="2038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.v1{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375rpx;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height: 375rpx;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background-color: red;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C207B134-2D19-4ADB-B9E9-BA43E8B7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77" y="3706095"/>
            <a:ext cx="626509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注意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：这里标红的属性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，它的值被设置为了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375rpx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后，就能够实现需求效果了；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原因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：小程序中的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尺寸单位，把所有宽度尺寸的屏幕，统一划分为了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750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份，不论大屏幕还是小屏幕，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375rpx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会被小程序识别，并渲染为屏幕宽度的一半。</a:t>
            </a:r>
          </a:p>
        </p:txBody>
      </p:sp>
    </p:spTree>
    <p:extLst>
      <p:ext uri="{BB962C8B-B14F-4D97-AF65-F5344CB8AC3E}">
        <p14:creationId xmlns:p14="http://schemas.microsoft.com/office/powerpoint/2010/main" val="30680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2.6 @import </a:t>
            </a:r>
            <a:r>
              <a:rPr lang="zh-CN" altLang="en-US" dirty="0"/>
              <a:t>样式导入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EE3BF478-2E12-4964-BE46-3F68D161841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3399157" cy="1969026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使用 </a:t>
            </a:r>
            <a:r>
              <a:rPr lang="en-US" altLang="zh-CN" dirty="0"/>
              <a:t>@import </a:t>
            </a:r>
            <a:r>
              <a:rPr lang="zh-CN" altLang="en-US" dirty="0"/>
              <a:t>语句可以导入外联样式表；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语法格式为：</a:t>
            </a:r>
            <a:endParaRPr lang="en-US" altLang="zh-CN" dirty="0"/>
          </a:p>
          <a:p>
            <a:pPr marL="360000" lvl="1" indent="0">
              <a:lnSpc>
                <a:spcPct val="190000"/>
              </a:lnSpc>
              <a:spcBef>
                <a:spcPts val="0"/>
              </a:spcBef>
              <a:buNone/>
            </a:pPr>
            <a:r>
              <a:rPr lang="en-US" altLang="zh-CN" sz="1050" dirty="0"/>
              <a:t>@import  “wxss</a:t>
            </a:r>
            <a:r>
              <a:rPr lang="zh-CN" altLang="en-US" sz="1050" dirty="0"/>
              <a:t>样式表的相对路径</a:t>
            </a:r>
            <a:r>
              <a:rPr lang="en-US" altLang="zh-CN" sz="1050" dirty="0"/>
              <a:t>”;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9EEDA05-A621-427B-9079-D40524C8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09250"/>
            <a:ext cx="3114286" cy="275238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7836B714-C641-4D65-932F-DFF072AAED89}"/>
              </a:ext>
            </a:extLst>
          </p:cNvPr>
          <p:cNvSpPr/>
          <p:nvPr/>
        </p:nvSpPr>
        <p:spPr>
          <a:xfrm>
            <a:off x="4723129" y="3089788"/>
            <a:ext cx="1563329" cy="235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小程序中的样式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全局样式与局部样式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41DFD6F0-5949-4F30-BC8C-5F922289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465200"/>
            <a:ext cx="648859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全局样式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EE3BF478-2E12-4964-BE46-3F68D161841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026800"/>
            <a:ext cx="6488593" cy="541557"/>
          </a:xfrm>
        </p:spPr>
        <p:txBody>
          <a:bodyPr>
            <a:normAutofit/>
          </a:bodyPr>
          <a:lstStyle/>
          <a:p>
            <a:r>
              <a:rPr lang="zh-CN" altLang="en-US" dirty="0"/>
              <a:t>定义在 </a:t>
            </a:r>
            <a:r>
              <a:rPr lang="en-US" altLang="zh-CN" dirty="0"/>
              <a:t>app.wxss </a:t>
            </a:r>
            <a:r>
              <a:rPr lang="zh-CN" altLang="en-US" dirty="0"/>
              <a:t>中的样式为全局样式，作用于每一个页面。</a:t>
            </a:r>
            <a:endParaRPr lang="en-US" altLang="zh-CN" dirty="0"/>
          </a:p>
        </p:txBody>
      </p:sp>
      <p:sp>
        <p:nvSpPr>
          <p:cNvPr id="6" name="内容占位符 10">
            <a:extLst>
              <a:ext uri="{FF2B5EF4-FFF2-40B4-BE49-F238E27FC236}">
                <a16:creationId xmlns:a16="http://schemas.microsoft.com/office/drawing/2014/main" xmlns="" id="{8383D38F-3A27-446E-AC11-A6AA540613C6}"/>
              </a:ext>
            </a:extLst>
          </p:cNvPr>
          <p:cNvSpPr txBox="1">
            <a:spLocks/>
          </p:cNvSpPr>
          <p:nvPr/>
        </p:nvSpPr>
        <p:spPr>
          <a:xfrm>
            <a:off x="850607" y="2937600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2. </a:t>
            </a:r>
            <a:r>
              <a:rPr lang="zh-CN" altLang="en-US" sz="1400" dirty="0"/>
              <a:t>局部样式</a:t>
            </a:r>
          </a:p>
        </p:txBody>
      </p:sp>
      <p:sp>
        <p:nvSpPr>
          <p:cNvPr id="7" name="内容占位符 11">
            <a:extLst>
              <a:ext uri="{FF2B5EF4-FFF2-40B4-BE49-F238E27FC236}">
                <a16:creationId xmlns:a16="http://schemas.microsoft.com/office/drawing/2014/main" xmlns="" id="{8E571367-FCB6-49BB-A516-04500D11083C}"/>
              </a:ext>
            </a:extLst>
          </p:cNvPr>
          <p:cNvSpPr txBox="1">
            <a:spLocks/>
          </p:cNvSpPr>
          <p:nvPr/>
        </p:nvSpPr>
        <p:spPr>
          <a:xfrm>
            <a:off x="850606" y="3481200"/>
            <a:ext cx="6730316" cy="8250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 </a:t>
            </a:r>
            <a:r>
              <a:rPr lang="en-US" altLang="zh-CN" dirty="0"/>
              <a:t>page </a:t>
            </a:r>
            <a:r>
              <a:rPr lang="zh-CN" altLang="en-US" dirty="0"/>
              <a:t>的 </a:t>
            </a:r>
            <a:r>
              <a:rPr lang="en-US" altLang="zh-CN" dirty="0"/>
              <a:t>wxss </a:t>
            </a:r>
            <a:r>
              <a:rPr lang="zh-CN" altLang="en-US" dirty="0"/>
              <a:t>文件中定义的样式为局部样式，只作用在对应的</a:t>
            </a:r>
            <a:r>
              <a:rPr lang="zh-CN" altLang="en-US"/>
              <a:t>页面，并</a:t>
            </a:r>
            <a:r>
              <a:rPr lang="zh-CN" altLang="en-US" dirty="0"/>
              <a:t>会覆盖 </a:t>
            </a:r>
            <a:r>
              <a:rPr lang="en-US" altLang="zh-CN" dirty="0"/>
              <a:t>app.wxss </a:t>
            </a:r>
            <a:r>
              <a:rPr lang="zh-CN" altLang="en-US" dirty="0"/>
              <a:t>中相同的选择</a:t>
            </a:r>
            <a:r>
              <a:rPr lang="zh-CN" altLang="en-US"/>
              <a:t>器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>
                <a:solidFill>
                  <a:srgbClr val="FF0000"/>
                </a:solidFill>
              </a:rPr>
              <a:t>注意：当局部样式的权重大于或等于全局样式的权重时，才会覆盖全局的样式效果！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小程序的结构和组件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小程序中的样式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使用全局配置文件</a:t>
            </a:r>
            <a:r>
              <a:rPr lang="en-US" altLang="zh-CN" dirty="0">
                <a:solidFill>
                  <a:srgbClr val="FF0000"/>
                </a:solidFill>
              </a:rPr>
              <a:t>app.json</a:t>
            </a:r>
          </a:p>
          <a:p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</a:p>
          <a:p>
            <a:r>
              <a:rPr lang="zh-CN" altLang="en-US" dirty="0"/>
              <a:t>小程序的生命周期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8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3.1 app.json</a:t>
            </a:r>
            <a:r>
              <a:rPr lang="zh-CN" altLang="en-US" dirty="0"/>
              <a:t>配置文件的作用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9880E01-1805-4C77-917F-895B4D4A2F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6488593" cy="1927850"/>
          </a:xfrm>
        </p:spPr>
        <p:txBody>
          <a:bodyPr>
            <a:normAutofit/>
          </a:bodyPr>
          <a:lstStyle/>
          <a:p>
            <a:r>
              <a:rPr lang="zh-CN" altLang="en-US" dirty="0"/>
              <a:t>小程序根目录下的 </a:t>
            </a:r>
            <a:r>
              <a:rPr lang="en-US" altLang="zh-CN" b="1" dirty="0">
                <a:solidFill>
                  <a:srgbClr val="FF0000"/>
                </a:solidFill>
              </a:rPr>
              <a:t>app.json 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用来对微信小程序进行</a:t>
            </a:r>
            <a:r>
              <a:rPr lang="zh-CN" altLang="en-US" b="1" dirty="0">
                <a:solidFill>
                  <a:srgbClr val="FF0000"/>
                </a:solidFill>
              </a:rPr>
              <a:t>全局</a:t>
            </a:r>
            <a:r>
              <a:rPr lang="zh-CN" altLang="en-US" b="1">
                <a:solidFill>
                  <a:srgbClr val="FF0000"/>
                </a:solidFill>
              </a:rPr>
              <a:t>配置</a:t>
            </a:r>
            <a:r>
              <a:rPr lang="zh-CN" altLang="en-US"/>
              <a:t>，它决定了页面</a:t>
            </a:r>
            <a:r>
              <a:rPr lang="zh-CN" altLang="en-US" dirty="0"/>
              <a:t>文件的路径、窗口表现、设置网络超时时间、设置多 </a:t>
            </a:r>
            <a:r>
              <a:rPr lang="en-US" altLang="zh-CN" dirty="0"/>
              <a:t>tab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app.json</a:t>
            </a:r>
            <a:r>
              <a:rPr lang="zh-CN" altLang="en-US" dirty="0"/>
              <a:t>配置文件中，最主要的配置节点</a:t>
            </a:r>
            <a:r>
              <a:rPr lang="zh-CN" altLang="en-US"/>
              <a:t>是：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5205" y="2211753"/>
            <a:ext cx="48269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2000" lvl="1" indent="-17145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pages </a:t>
            </a:r>
            <a:r>
              <a:rPr lang="zh-CN" altLang="en-US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数组</a:t>
            </a:r>
            <a:r>
              <a:rPr lang="zh-CN" altLang="en-US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：配置小程序的页面路径</a:t>
            </a:r>
            <a:endParaRPr lang="en-US" altLang="zh-CN" sz="10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32000" lvl="1" indent="-17145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window </a:t>
            </a:r>
            <a:r>
              <a:rPr lang="zh-CN" altLang="en-US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r>
              <a:rPr lang="zh-CN" altLang="en-US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：用于设置小程序的状态栏、导航条、标题、窗口背景色</a:t>
            </a:r>
            <a:endParaRPr lang="en-US" altLang="zh-CN" sz="10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32000" lvl="1" indent="-17145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tabBar </a:t>
            </a:r>
            <a:r>
              <a:rPr lang="zh-CN" altLang="en-US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r>
              <a:rPr lang="zh-CN" altLang="en-US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：配置小程序的</a:t>
            </a:r>
            <a:r>
              <a:rPr lang="en-US" altLang="zh-CN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tab</a:t>
            </a:r>
            <a:r>
              <a:rPr lang="zh-CN" altLang="en-US" sz="10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栏效果</a:t>
            </a:r>
          </a:p>
        </p:txBody>
      </p:sp>
    </p:spTree>
    <p:extLst>
      <p:ext uri="{BB962C8B-B14F-4D97-AF65-F5344CB8AC3E}">
        <p14:creationId xmlns:p14="http://schemas.microsoft.com/office/powerpoint/2010/main" val="26993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3.2 pages – </a:t>
            </a:r>
            <a:r>
              <a:rPr lang="zh-CN" altLang="en-US" dirty="0"/>
              <a:t>配置小程序的页面路径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9880E01-1805-4C77-917F-895B4D4A2F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6488593" cy="674917"/>
          </a:xfrm>
        </p:spPr>
        <p:txBody>
          <a:bodyPr>
            <a:normAutofit fontScale="925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pages </a:t>
            </a:r>
            <a:r>
              <a:rPr lang="zh-CN" altLang="en-US" dirty="0"/>
              <a:t>用于指定小程序由哪些页面组成，每一项都对应一个页面的 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文件名</a:t>
            </a:r>
            <a:r>
              <a:rPr lang="zh-CN" altLang="en-US" dirty="0"/>
              <a:t> 信息。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文件名不需要写文件后缀</a:t>
            </a:r>
            <a:r>
              <a:rPr lang="zh-CN" altLang="en-US" dirty="0"/>
              <a:t>，框架会自动去</a:t>
            </a:r>
            <a:r>
              <a:rPr lang="zh-CN" altLang="en-US"/>
              <a:t>寻找对应位置</a:t>
            </a:r>
            <a:r>
              <a:rPr lang="zh-CN" altLang="en-US" dirty="0"/>
              <a:t>的 </a:t>
            </a:r>
            <a:r>
              <a:rPr lang="en-US" altLang="zh-CN"/>
              <a:t>.json</a:t>
            </a:r>
            <a:r>
              <a:rPr lang="zh-CN" altLang="en-US"/>
              <a:t>、</a:t>
            </a:r>
            <a:r>
              <a:rPr lang="en-US" altLang="zh-CN"/>
              <a:t> .js</a:t>
            </a:r>
            <a:r>
              <a:rPr lang="zh-CN" altLang="en-US"/>
              <a:t>、</a:t>
            </a:r>
            <a:r>
              <a:rPr lang="en-US" altLang="zh-CN"/>
              <a:t> .wxml </a:t>
            </a:r>
            <a:r>
              <a:rPr lang="zh-CN" altLang="en-US"/>
              <a:t>和 </a:t>
            </a:r>
            <a:r>
              <a:rPr lang="en-US" altLang="zh-CN"/>
              <a:t>.wxss </a:t>
            </a:r>
            <a:r>
              <a:rPr lang="zh-CN" altLang="en-US" dirty="0"/>
              <a:t>四个文件进行处理。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512A944-A147-44FF-A131-75C83924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7" y="2286614"/>
            <a:ext cx="1631694" cy="25877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2492B85-A881-4CA3-A34A-06F396A4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89" y="2286614"/>
            <a:ext cx="185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自动创建新页面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1490994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回顾：之前创建新页面，需要新建页面目录 </a:t>
            </a:r>
            <a:r>
              <a:rPr lang="en-US" altLang="zh-CN" dirty="0"/>
              <a:t>-&gt; </a:t>
            </a:r>
            <a:r>
              <a:rPr lang="zh-CN" altLang="en-US" dirty="0"/>
              <a:t>新建页面文件 </a:t>
            </a:r>
            <a:r>
              <a:rPr lang="en-US" altLang="zh-CN" dirty="0"/>
              <a:t>-&gt; </a:t>
            </a:r>
            <a:r>
              <a:rPr lang="zh-CN" altLang="en-US" dirty="0"/>
              <a:t>修改</a:t>
            </a:r>
            <a:r>
              <a:rPr lang="en-US" altLang="zh-CN" dirty="0"/>
              <a:t>pages</a:t>
            </a:r>
            <a:r>
              <a:rPr lang="zh-CN" altLang="en-US" dirty="0"/>
              <a:t>数组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现在推荐的方式：打开 </a:t>
            </a:r>
            <a:r>
              <a:rPr lang="en-US" altLang="zh-CN" dirty="0"/>
              <a:t>app.json -&gt; pages </a:t>
            </a:r>
            <a:r>
              <a:rPr lang="zh-CN" altLang="en-US" dirty="0"/>
              <a:t>数组节点 </a:t>
            </a:r>
            <a:r>
              <a:rPr lang="en-US" altLang="zh-CN" dirty="0"/>
              <a:t>-&gt; </a:t>
            </a:r>
            <a:r>
              <a:rPr lang="zh-CN" altLang="en-US" dirty="0"/>
              <a:t>新增页面路径并保存 </a:t>
            </a:r>
            <a:r>
              <a:rPr lang="en-US" altLang="zh-CN" dirty="0"/>
              <a:t>-&gt; </a:t>
            </a:r>
            <a:r>
              <a:rPr lang="zh-CN" altLang="en-US" dirty="0"/>
              <a:t>自动创建路径对应的页面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3.2 pages – </a:t>
            </a:r>
            <a:r>
              <a:rPr lang="zh-CN" altLang="en-US" dirty="0"/>
              <a:t>配置小程序的页面路径</a:t>
            </a:r>
          </a:p>
        </p:txBody>
      </p:sp>
    </p:spTree>
    <p:extLst>
      <p:ext uri="{BB962C8B-B14F-4D97-AF65-F5344CB8AC3E}">
        <p14:creationId xmlns:p14="http://schemas.microsoft.com/office/powerpoint/2010/main" val="290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设置默认首页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517623" cy="86147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 打开 </a:t>
            </a:r>
            <a:r>
              <a:rPr lang="en-US" altLang="zh-CN" dirty="0"/>
              <a:t>app.json -&gt; pages </a:t>
            </a:r>
            <a:r>
              <a:rPr lang="zh-CN" altLang="en-US" dirty="0"/>
              <a:t>数组节点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 按</a:t>
            </a:r>
            <a:r>
              <a:rPr lang="zh-CN" altLang="en-US" dirty="0"/>
              <a:t>需调整数组中路径的顺序，即可修改默认首页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FEE0E63B-FFD8-4C92-9180-2ABC6B0C9E3F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3.2 pages – </a:t>
            </a:r>
            <a:r>
              <a:rPr lang="zh-CN" altLang="en-US" dirty="0"/>
              <a:t>配置小程序的页面路径</a:t>
            </a:r>
          </a:p>
        </p:txBody>
      </p:sp>
      <p:sp>
        <p:nvSpPr>
          <p:cNvPr id="6" name="内容占位符 11"/>
          <p:cNvSpPr>
            <a:spLocks noGrp="1"/>
          </p:cNvSpPr>
          <p:nvPr>
            <p:ph sz="half" idx="14"/>
          </p:nvPr>
        </p:nvSpPr>
        <p:spPr>
          <a:xfrm>
            <a:off x="848378" y="2854800"/>
            <a:ext cx="6517623" cy="1099785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en-US" altLang="zh-CN" b="1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0000"/>
                </a:solidFill>
              </a:rPr>
              <a:t>的第一项代表小程序的初始页面（首页）。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小</a:t>
            </a:r>
            <a:r>
              <a:rPr lang="zh-CN" altLang="en-US" dirty="0">
                <a:solidFill>
                  <a:srgbClr val="FF0000"/>
                </a:solidFill>
              </a:rPr>
              <a:t>程序中新增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减少页面，都需要对 </a:t>
            </a:r>
            <a:r>
              <a:rPr lang="en-US" altLang="zh-CN" dirty="0">
                <a:solidFill>
                  <a:srgbClr val="FF0000"/>
                </a:solidFill>
              </a:rPr>
              <a:t>pages </a:t>
            </a:r>
            <a:r>
              <a:rPr lang="zh-CN" altLang="en-US" dirty="0">
                <a:solidFill>
                  <a:srgbClr val="FF0000"/>
                </a:solidFill>
              </a:rPr>
              <a:t>数组进行</a:t>
            </a:r>
            <a:r>
              <a:rPr lang="zh-CN" altLang="en-US">
                <a:solidFill>
                  <a:srgbClr val="FF0000"/>
                </a:solidFill>
              </a:rPr>
              <a:t>修改。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小程序项目的结构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4542773" cy="2960918"/>
          </a:xfrm>
        </p:spPr>
        <p:txBody>
          <a:bodyPr>
            <a:norm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├── pages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······································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chemeClr val="tx1"/>
                </a:solidFill>
              </a:rPr>
              <a:t>【</a:t>
            </a:r>
            <a:r>
              <a:rPr lang="zh-CN" altLang="en-US" sz="1000" dirty="0">
                <a:solidFill>
                  <a:schemeClr val="tx1"/>
                </a:solidFill>
              </a:rPr>
              <a:t>目录</a:t>
            </a:r>
            <a:r>
              <a:rPr lang="en-US" altLang="zh-CN" sz="1000" dirty="0">
                <a:solidFill>
                  <a:schemeClr val="tx1"/>
                </a:solidFill>
              </a:rPr>
              <a:t>】</a:t>
            </a:r>
            <a:r>
              <a:rPr lang="zh-CN" altLang="en-US" sz="1000" dirty="0">
                <a:solidFill>
                  <a:schemeClr val="tx1"/>
                </a:solidFill>
              </a:rPr>
              <a:t>存放所有的小程序页面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│── index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·······································</a:t>
            </a:r>
            <a:r>
              <a:rPr lang="en-US" altLang="zh-CN" sz="1000" dirty="0"/>
              <a:t>  </a:t>
            </a:r>
            <a:r>
              <a:rPr lang="en-US" altLang="zh-CN" sz="1000" dirty="0">
                <a:solidFill>
                  <a:srgbClr val="00B050"/>
                </a:solidFill>
              </a:rPr>
              <a:t>【</a:t>
            </a:r>
            <a:r>
              <a:rPr lang="zh-CN" altLang="en-US" sz="1000" dirty="0">
                <a:solidFill>
                  <a:srgbClr val="00B050"/>
                </a:solidFill>
              </a:rPr>
              <a:t>目录</a:t>
            </a:r>
            <a:r>
              <a:rPr lang="en-US" altLang="zh-CN" sz="1000" dirty="0">
                <a:solidFill>
                  <a:srgbClr val="00B050"/>
                </a:solidFill>
              </a:rPr>
              <a:t>】index </a:t>
            </a:r>
            <a:r>
              <a:rPr lang="zh-CN" altLang="en-US" sz="1000" dirty="0">
                <a:solidFill>
                  <a:srgbClr val="00B050"/>
                </a:solidFill>
              </a:rPr>
              <a:t>页面</a:t>
            </a:r>
            <a:endParaRPr lang="en-US" altLang="zh-CN" sz="1000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│   ├── index.wxml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 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index </a:t>
            </a:r>
            <a:r>
              <a:rPr lang="zh-CN" altLang="en-US" sz="1000" dirty="0">
                <a:solidFill>
                  <a:schemeClr val="accent2"/>
                </a:solidFill>
              </a:rPr>
              <a:t>页面的结构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│   ├── index.js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index </a:t>
            </a:r>
            <a:r>
              <a:rPr lang="zh-CN" altLang="en-US" sz="1000" dirty="0">
                <a:solidFill>
                  <a:schemeClr val="accent2"/>
                </a:solidFill>
              </a:rPr>
              <a:t>页面的逻辑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│   ├── index.json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 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index </a:t>
            </a:r>
            <a:r>
              <a:rPr lang="zh-CN" altLang="en-US" sz="1000" dirty="0">
                <a:solidFill>
                  <a:schemeClr val="accent2"/>
                </a:solidFill>
              </a:rPr>
              <a:t>页面的配置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│   └── index.wxss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 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index </a:t>
            </a:r>
            <a:r>
              <a:rPr lang="zh-CN" altLang="en-US" sz="1000" dirty="0">
                <a:solidFill>
                  <a:schemeClr val="accent2"/>
                </a:solidFill>
              </a:rPr>
              <a:t>页面的样式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└── logs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 ·········································· </a:t>
            </a:r>
            <a:r>
              <a:rPr lang="en-US" altLang="zh-CN" sz="1000" dirty="0">
                <a:solidFill>
                  <a:srgbClr val="00B050"/>
                </a:solidFill>
              </a:rPr>
              <a:t>【</a:t>
            </a:r>
            <a:r>
              <a:rPr lang="zh-CN" altLang="en-US" sz="1000" dirty="0">
                <a:solidFill>
                  <a:srgbClr val="00B050"/>
                </a:solidFill>
              </a:rPr>
              <a:t>目录</a:t>
            </a:r>
            <a:r>
              <a:rPr lang="en-US" altLang="zh-CN" sz="1000" dirty="0">
                <a:solidFill>
                  <a:srgbClr val="00B050"/>
                </a:solidFill>
              </a:rPr>
              <a:t>】 logs </a:t>
            </a:r>
            <a:r>
              <a:rPr lang="zh-CN" altLang="en-US" sz="1000" dirty="0">
                <a:solidFill>
                  <a:srgbClr val="00B050"/>
                </a:solidFill>
              </a:rPr>
              <a:t>页面</a:t>
            </a:r>
            <a:endParaRPr lang="en-US" altLang="zh-CN" sz="1000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    ├── logs.wxml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logs </a:t>
            </a:r>
            <a:r>
              <a:rPr lang="zh-CN" altLang="en-US" sz="1000" dirty="0">
                <a:solidFill>
                  <a:schemeClr val="accent2"/>
                </a:solidFill>
              </a:rPr>
              <a:t>页面的结构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│       └── logs.js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·······································</a:t>
            </a:r>
            <a:r>
              <a:rPr lang="en-US" altLang="zh-CN" sz="1000" dirty="0">
                <a:solidFill>
                  <a:schemeClr val="accent2"/>
                </a:solidFill>
              </a:rPr>
              <a:t>【</a:t>
            </a:r>
            <a:r>
              <a:rPr lang="zh-CN" altLang="en-US" sz="1000" dirty="0">
                <a:solidFill>
                  <a:schemeClr val="accent2"/>
                </a:solidFill>
              </a:rPr>
              <a:t>文件</a:t>
            </a:r>
            <a:r>
              <a:rPr lang="en-US" altLang="zh-CN" sz="1000" dirty="0">
                <a:solidFill>
                  <a:schemeClr val="accent2"/>
                </a:solidFill>
              </a:rPr>
              <a:t>】 logs </a:t>
            </a:r>
            <a:r>
              <a:rPr lang="zh-CN" altLang="en-US" sz="1000" dirty="0">
                <a:solidFill>
                  <a:schemeClr val="accent2"/>
                </a:solidFill>
              </a:rPr>
              <a:t>页面的逻辑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└── utils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········································ </a:t>
            </a:r>
            <a:r>
              <a:rPr lang="en-US" altLang="zh-CN" sz="1000" dirty="0">
                <a:solidFill>
                  <a:schemeClr val="tx1"/>
                </a:solidFill>
              </a:rPr>
              <a:t>【</a:t>
            </a:r>
            <a:r>
              <a:rPr lang="zh-CN" altLang="en-US" sz="1000" dirty="0">
                <a:solidFill>
                  <a:schemeClr val="tx1"/>
                </a:solidFill>
              </a:rPr>
              <a:t>目录</a:t>
            </a:r>
            <a:r>
              <a:rPr lang="en-US" altLang="zh-CN" sz="1000" dirty="0">
                <a:solidFill>
                  <a:schemeClr val="tx1"/>
                </a:solidFill>
              </a:rPr>
              <a:t>】 </a:t>
            </a:r>
            <a:r>
              <a:rPr lang="zh-CN" altLang="en-US" sz="1000" dirty="0">
                <a:solidFill>
                  <a:schemeClr val="tx1"/>
                </a:solidFill>
              </a:rPr>
              <a:t>存放小程序中用到的工具函数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├── app.js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····································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00B0F0"/>
                </a:solidFill>
              </a:rPr>
              <a:t>【</a:t>
            </a:r>
            <a:r>
              <a:rPr lang="zh-CN" altLang="en-US" sz="1000" dirty="0">
                <a:solidFill>
                  <a:srgbClr val="00B0F0"/>
                </a:solidFill>
              </a:rPr>
              <a:t>文件</a:t>
            </a:r>
            <a:r>
              <a:rPr lang="en-US" altLang="zh-CN" sz="1000" dirty="0">
                <a:solidFill>
                  <a:srgbClr val="00B0F0"/>
                </a:solidFill>
              </a:rPr>
              <a:t>】 </a:t>
            </a:r>
            <a:r>
              <a:rPr lang="zh-CN" altLang="en-US" dirty="0">
                <a:solidFill>
                  <a:srgbClr val="00B0F0"/>
                </a:solidFill>
              </a:rPr>
              <a:t>小程序逻辑</a:t>
            </a:r>
            <a:endParaRPr lang="en-US" altLang="zh-CN" sz="1000" dirty="0">
              <a:solidFill>
                <a:srgbClr val="00B0F0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├── app.json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······························· </a:t>
            </a:r>
            <a:r>
              <a:rPr lang="en-US" altLang="zh-CN" sz="1000" dirty="0">
                <a:solidFill>
                  <a:srgbClr val="00B0F0"/>
                </a:solidFill>
              </a:rPr>
              <a:t>【</a:t>
            </a:r>
            <a:r>
              <a:rPr lang="zh-CN" altLang="en-US" sz="1000" dirty="0">
                <a:solidFill>
                  <a:srgbClr val="00B0F0"/>
                </a:solidFill>
              </a:rPr>
              <a:t>文件</a:t>
            </a:r>
            <a:r>
              <a:rPr lang="en-US" altLang="zh-CN" sz="1000" dirty="0">
                <a:solidFill>
                  <a:srgbClr val="00B0F0"/>
                </a:solidFill>
              </a:rPr>
              <a:t>】 </a:t>
            </a:r>
            <a:r>
              <a:rPr lang="zh-CN" altLang="en-US" sz="1000" dirty="0">
                <a:solidFill>
                  <a:srgbClr val="00B0F0"/>
                </a:solidFill>
              </a:rPr>
              <a:t>小程序的公共配置</a:t>
            </a:r>
            <a:endParaRPr lang="en-US" altLang="zh-CN" sz="1000" dirty="0">
              <a:solidFill>
                <a:srgbClr val="00B0F0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├── app.wxss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······························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00B0F0"/>
                </a:solidFill>
              </a:rPr>
              <a:t>【</a:t>
            </a:r>
            <a:r>
              <a:rPr lang="zh-CN" altLang="en-US" sz="1000" dirty="0">
                <a:solidFill>
                  <a:srgbClr val="00B0F0"/>
                </a:solidFill>
              </a:rPr>
              <a:t>文件</a:t>
            </a:r>
            <a:r>
              <a:rPr lang="en-US" altLang="zh-CN" sz="1000" dirty="0">
                <a:solidFill>
                  <a:srgbClr val="00B0F0"/>
                </a:solidFill>
              </a:rPr>
              <a:t>】</a:t>
            </a:r>
            <a:r>
              <a:rPr lang="zh-CN" altLang="en-US" dirty="0">
                <a:solidFill>
                  <a:srgbClr val="00B0F0"/>
                </a:solidFill>
              </a:rPr>
              <a:t>小程序公共样式表</a:t>
            </a:r>
            <a:endParaRPr lang="en-US" altLang="zh-CN" sz="1000" dirty="0">
              <a:solidFill>
                <a:srgbClr val="00B0F0"/>
              </a:solidFill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000" dirty="0"/>
              <a:t>├── project.config.json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··········· </a:t>
            </a:r>
            <a:r>
              <a:rPr lang="en-US" altLang="zh-CN" sz="1000" dirty="0"/>
              <a:t>【</a:t>
            </a:r>
            <a:r>
              <a:rPr lang="zh-CN" altLang="en-US" sz="1000" dirty="0"/>
              <a:t>文件</a:t>
            </a:r>
            <a:r>
              <a:rPr lang="en-US" altLang="zh-CN" sz="1000" dirty="0"/>
              <a:t>】 </a:t>
            </a:r>
            <a:r>
              <a:rPr lang="zh-CN" altLang="en-US" sz="1000" dirty="0"/>
              <a:t>开发工具配置文件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9A95431-ED53-496A-9E94-C24B806916CB}"/>
              </a:ext>
            </a:extLst>
          </p:cNvPr>
          <p:cNvSpPr txBox="1"/>
          <p:nvPr/>
        </p:nvSpPr>
        <p:spPr>
          <a:xfrm>
            <a:off x="5476875" y="1552506"/>
            <a:ext cx="3000375" cy="166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216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对于小程序来说：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6900">
              <a:lnSpc>
                <a:spcPct val="20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文件是必须的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5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对于小程序的页面来说：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6900">
              <a:lnSpc>
                <a:spcPct val="20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.js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.wxml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文件是必须的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93AD39CF-9017-4441-BF4B-A5237946675C}"/>
              </a:ext>
            </a:extLst>
          </p:cNvPr>
          <p:cNvCxnSpPr>
            <a:cxnSpLocks/>
          </p:cNvCxnSpPr>
          <p:nvPr/>
        </p:nvCxnSpPr>
        <p:spPr>
          <a:xfrm>
            <a:off x="5291138" y="1449917"/>
            <a:ext cx="0" cy="280987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8" y="936000"/>
            <a:ext cx="6488593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小程序窗口的组成部分</a:t>
            </a:r>
          </a:p>
        </p:txBody>
      </p:sp>
      <p:pic>
        <p:nvPicPr>
          <p:cNvPr id="1026" name="Picture 2" descr="https://developers.weixin.qq.com/miniprogram/dev/image/config.jpg?t=18101520">
            <a:extLst>
              <a:ext uri="{FF2B5EF4-FFF2-40B4-BE49-F238E27FC236}">
                <a16:creationId xmlns:a16="http://schemas.microsoft.com/office/drawing/2014/main" xmlns="" id="{E9BB6619-A4F1-42A8-8DCC-2A28173A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5" y="1508837"/>
            <a:ext cx="2643726" cy="327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E43F1A11-5E34-4A64-A886-C099F3F786D5}"/>
              </a:ext>
            </a:extLst>
          </p:cNvPr>
          <p:cNvCxnSpPr>
            <a:cxnSpLocks/>
          </p:cNvCxnSpPr>
          <p:nvPr/>
        </p:nvCxnSpPr>
        <p:spPr>
          <a:xfrm>
            <a:off x="3196031" y="1660979"/>
            <a:ext cx="20638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A82622E-4B7A-4662-9A83-3BA8AB0F6EC1}"/>
              </a:ext>
            </a:extLst>
          </p:cNvPr>
          <p:cNvSpPr/>
          <p:nvPr/>
        </p:nvSpPr>
        <p:spPr>
          <a:xfrm>
            <a:off x="5259897" y="1439604"/>
            <a:ext cx="1584325" cy="460375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7">
            <a:extLst>
              <a:ext uri="{FF2B5EF4-FFF2-40B4-BE49-F238E27FC236}">
                <a16:creationId xmlns:a16="http://schemas.microsoft.com/office/drawing/2014/main" xmlns="" id="{3A1CE58F-805F-4907-834C-8AFCDBE0D51F}"/>
              </a:ext>
            </a:extLst>
          </p:cNvPr>
          <p:cNvSpPr txBox="1"/>
          <p:nvPr/>
        </p:nvSpPr>
        <p:spPr>
          <a:xfrm>
            <a:off x="5624323" y="1539762"/>
            <a:ext cx="1295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导航条区域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7086993B-6C3A-47EF-8876-692AB8F3876A}"/>
              </a:ext>
            </a:extLst>
          </p:cNvPr>
          <p:cNvCxnSpPr>
            <a:cxnSpLocks/>
          </p:cNvCxnSpPr>
          <p:nvPr/>
        </p:nvCxnSpPr>
        <p:spPr>
          <a:xfrm>
            <a:off x="3190089" y="2176635"/>
            <a:ext cx="20638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F8B080C-B043-4BA8-8B42-46C8756142A2}"/>
              </a:ext>
            </a:extLst>
          </p:cNvPr>
          <p:cNvSpPr/>
          <p:nvPr/>
        </p:nvSpPr>
        <p:spPr>
          <a:xfrm>
            <a:off x="5253955" y="1955260"/>
            <a:ext cx="1584325" cy="460375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7">
            <a:extLst>
              <a:ext uri="{FF2B5EF4-FFF2-40B4-BE49-F238E27FC236}">
                <a16:creationId xmlns:a16="http://schemas.microsoft.com/office/drawing/2014/main" xmlns="" id="{A03E9ED8-ECCB-4E06-B536-D74F0C0CB5F7}"/>
              </a:ext>
            </a:extLst>
          </p:cNvPr>
          <p:cNvSpPr txBox="1"/>
          <p:nvPr/>
        </p:nvSpPr>
        <p:spPr>
          <a:xfrm>
            <a:off x="5408249" y="1990305"/>
            <a:ext cx="1295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背景区域，默认不可见，下拉才显示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45851956-499A-4FC1-9438-237D0F370006}"/>
              </a:ext>
            </a:extLst>
          </p:cNvPr>
          <p:cNvCxnSpPr>
            <a:cxnSpLocks/>
          </p:cNvCxnSpPr>
          <p:nvPr/>
        </p:nvCxnSpPr>
        <p:spPr>
          <a:xfrm>
            <a:off x="3196031" y="3420415"/>
            <a:ext cx="20638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07">
            <a:extLst>
              <a:ext uri="{FF2B5EF4-FFF2-40B4-BE49-F238E27FC236}">
                <a16:creationId xmlns:a16="http://schemas.microsoft.com/office/drawing/2014/main" xmlns="" id="{313AF38F-D008-47DA-9326-26310A7A876B}"/>
              </a:ext>
            </a:extLst>
          </p:cNvPr>
          <p:cNvSpPr txBox="1"/>
          <p:nvPr/>
        </p:nvSpPr>
        <p:spPr>
          <a:xfrm>
            <a:off x="5391142" y="3235104"/>
            <a:ext cx="1295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页面主体区域，显示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wxml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中的布局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816DAE5-EB05-4426-92EE-79EF25FFEC9D}"/>
              </a:ext>
            </a:extLst>
          </p:cNvPr>
          <p:cNvSpPr/>
          <p:nvPr/>
        </p:nvSpPr>
        <p:spPr>
          <a:xfrm>
            <a:off x="5252492" y="3190227"/>
            <a:ext cx="1584325" cy="460375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4E368598-380E-4AF3-89EF-2D6FFEC56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13780"/>
              </p:ext>
            </p:extLst>
          </p:nvPr>
        </p:nvGraphicFramePr>
        <p:xfrm>
          <a:off x="714374" y="1398398"/>
          <a:ext cx="7851288" cy="3472414"/>
        </p:xfrm>
        <a:graphic>
          <a:graphicData uri="http://schemas.openxmlformats.org/drawingml/2006/table">
            <a:tbl>
              <a:tblPr/>
              <a:tblGrid>
                <a:gridCol w="2387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6428">
                  <a:extLst>
                    <a:ext uri="{9D8B030D-6E8A-4147-A177-3AD203B41FA5}">
                      <a16:colId xmlns:a16="http://schemas.microsoft.com/office/drawing/2014/main" xmlns="" val="1949334083"/>
                    </a:ext>
                  </a:extLst>
                </a:gridCol>
                <a:gridCol w="966699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3511006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</a:tblGrid>
              <a:tr h="432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navigationBarTitleText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导航栏标题文字内容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752630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navigationBarBackgroundColor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导航栏背景颜色，如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7539549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navigationBarTextStyle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white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导航栏标题颜色，仅支持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black / white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5035885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#ffffff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窗口的背景色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649653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backgroundTextStyle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dark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下拉 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loading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的样式，仅支持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dark / light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69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enablePullDownRefresh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是否全局开启下拉刷新。</a:t>
                      </a:r>
                      <a:b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 </a:t>
                      </a:r>
                      <a:r>
                        <a:rPr lang="en-US" altLang="zh-CN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Page.onPullDownRefresh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629576"/>
                  </a:ext>
                </a:extLst>
              </a:tr>
              <a:tr h="50869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onReachBottomDistance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页面上拉触底事件触发时距页面底部距离，单位为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b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 </a:t>
                      </a:r>
                      <a:r>
                        <a:rPr lang="en-US" altLang="zh-CN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Page.onReachBottom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285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4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设置导航栏</a:t>
            </a:r>
            <a:r>
              <a:rPr lang="zh-CN" altLang="en-US" sz="1400" dirty="0">
                <a:solidFill>
                  <a:srgbClr val="FF0000"/>
                </a:solidFill>
              </a:rPr>
              <a:t>标题文字内容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8111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设置步骤：</a:t>
            </a:r>
            <a:r>
              <a:rPr lang="en-US" altLang="zh-CN" dirty="0"/>
              <a:t>app.json -&gt; window -&gt; navigationBarTitleText</a:t>
            </a:r>
          </a:p>
          <a:p>
            <a:r>
              <a:rPr lang="zh-CN" altLang="en-US" b="1" dirty="0"/>
              <a:t>需求：</a:t>
            </a:r>
            <a:r>
              <a:rPr lang="zh-CN" altLang="en-US" dirty="0"/>
              <a:t>把导航条上的标题，从默认的 </a:t>
            </a:r>
            <a:r>
              <a:rPr lang="en-US" altLang="zh-CN" b="1" dirty="0">
                <a:solidFill>
                  <a:srgbClr val="FF0000"/>
                </a:solidFill>
              </a:rPr>
              <a:t>WeChat </a:t>
            </a:r>
            <a:r>
              <a:rPr lang="zh-CN" altLang="en-US" dirty="0"/>
              <a:t>修改为 </a:t>
            </a:r>
            <a:r>
              <a:rPr lang="zh-CN" altLang="en-US" b="1" dirty="0">
                <a:solidFill>
                  <a:srgbClr val="FF0000"/>
                </a:solidFill>
              </a:rPr>
              <a:t>黑马程序员 </a:t>
            </a:r>
            <a:r>
              <a:rPr lang="zh-CN" altLang="en-US" dirty="0">
                <a:solidFill>
                  <a:schemeClr val="tx1"/>
                </a:solidFill>
              </a:rPr>
              <a:t>，效果如图所示：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A4B1571-6716-4270-982E-AA305B54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0" y="2894400"/>
            <a:ext cx="2848686" cy="8203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FAC332C-78A8-464D-B765-713005AB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0" y="4075200"/>
            <a:ext cx="2848686" cy="8203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2B98EEC-434E-4C86-820B-C7018E684121}"/>
              </a:ext>
            </a:extLst>
          </p:cNvPr>
          <p:cNvSpPr/>
          <p:nvPr/>
        </p:nvSpPr>
        <p:spPr>
          <a:xfrm>
            <a:off x="1954947" y="3071125"/>
            <a:ext cx="851866" cy="273873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773466-E994-4DEF-9F59-D64778F81D2F}"/>
              </a:ext>
            </a:extLst>
          </p:cNvPr>
          <p:cNvSpPr/>
          <p:nvPr/>
        </p:nvSpPr>
        <p:spPr>
          <a:xfrm>
            <a:off x="1954950" y="4277554"/>
            <a:ext cx="851866" cy="273873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DE1EAE39-2EF6-4A91-8B25-59CB7D013A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80880" y="3344998"/>
            <a:ext cx="3" cy="9325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CDAE5E1-DE4D-4DF0-AC5F-73B934F9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1" y="4075439"/>
            <a:ext cx="2848686" cy="8224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设置导航栏</a:t>
            </a:r>
            <a:r>
              <a:rPr lang="zh-CN" altLang="en-US" sz="1400" dirty="0">
                <a:solidFill>
                  <a:srgbClr val="FF0000"/>
                </a:solidFill>
              </a:rPr>
              <a:t>背景色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8111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设置步骤：</a:t>
            </a:r>
            <a:r>
              <a:rPr lang="en-US" altLang="zh-CN" dirty="0"/>
              <a:t>app.json -&gt; window -&gt; navigationBarBackgroundColor</a:t>
            </a:r>
          </a:p>
          <a:p>
            <a:r>
              <a:rPr lang="zh-CN" altLang="en-US" b="1" dirty="0"/>
              <a:t>需求：</a:t>
            </a:r>
            <a:r>
              <a:rPr lang="zh-CN" altLang="en-US" dirty="0"/>
              <a:t>把导航条上的标题，从默认的 </a:t>
            </a:r>
            <a:r>
              <a:rPr lang="en-US" altLang="zh-CN" b="1" dirty="0">
                <a:solidFill>
                  <a:srgbClr val="FF0000"/>
                </a:solidFill>
              </a:rPr>
              <a:t>#fff </a:t>
            </a:r>
            <a:r>
              <a:rPr lang="zh-CN" altLang="en-US" dirty="0"/>
              <a:t>修改为 </a:t>
            </a:r>
            <a:r>
              <a:rPr lang="en-US" altLang="zh-CN" b="1" dirty="0">
                <a:solidFill>
                  <a:srgbClr val="FF0000"/>
                </a:solidFill>
              </a:rPr>
              <a:t>#2b4b6b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，效果如图所示：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FAC332C-78A8-464D-B765-713005AB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0" y="2894263"/>
            <a:ext cx="2848686" cy="8203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虚尾箭头 17">
            <a:extLst>
              <a:ext uri="{FF2B5EF4-FFF2-40B4-BE49-F238E27FC236}">
                <a16:creationId xmlns:a16="http://schemas.microsoft.com/office/drawing/2014/main" xmlns="" id="{3B040F4D-926D-4E05-B46F-578AFD4D8A39}"/>
              </a:ext>
            </a:extLst>
          </p:cNvPr>
          <p:cNvSpPr/>
          <p:nvPr/>
        </p:nvSpPr>
        <p:spPr>
          <a:xfrm rot="5400000">
            <a:off x="2255613" y="3775733"/>
            <a:ext cx="270000" cy="252000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CDAE5E1-DE4D-4DF0-AC5F-73B934F9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0" y="2894400"/>
            <a:ext cx="2848686" cy="8224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设置导航栏</a:t>
            </a:r>
            <a:r>
              <a:rPr lang="zh-CN" altLang="en-US" sz="1400" dirty="0">
                <a:solidFill>
                  <a:srgbClr val="FF0000"/>
                </a:solidFill>
              </a:rPr>
              <a:t>标题颜色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8111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设置步骤：</a:t>
            </a:r>
            <a:r>
              <a:rPr lang="en-US" altLang="zh-CN" dirty="0"/>
              <a:t>app.json -&gt; window -&gt; navigationBarTextStyle</a:t>
            </a:r>
          </a:p>
          <a:p>
            <a:r>
              <a:rPr lang="zh-CN" altLang="en-US" b="1" dirty="0"/>
              <a:t>需求：</a:t>
            </a:r>
            <a:r>
              <a:rPr lang="zh-CN" altLang="en-US" dirty="0"/>
              <a:t>把导航条上的标题，从默认的 </a:t>
            </a:r>
            <a:r>
              <a:rPr lang="en-US" altLang="zh-CN" b="1" dirty="0">
                <a:solidFill>
                  <a:srgbClr val="FF0000"/>
                </a:solidFill>
              </a:rPr>
              <a:t>black </a:t>
            </a:r>
            <a:r>
              <a:rPr lang="zh-CN" altLang="en-US" dirty="0"/>
              <a:t>修改为 </a:t>
            </a:r>
            <a:r>
              <a:rPr lang="en-US" altLang="zh-CN" b="1" dirty="0">
                <a:solidFill>
                  <a:srgbClr val="FF0000"/>
                </a:solidFill>
              </a:rPr>
              <a:t>white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，效果如图所示：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sp>
        <p:nvSpPr>
          <p:cNvPr id="14" name="虚尾箭头 17">
            <a:extLst>
              <a:ext uri="{FF2B5EF4-FFF2-40B4-BE49-F238E27FC236}">
                <a16:creationId xmlns:a16="http://schemas.microsoft.com/office/drawing/2014/main" xmlns="" id="{3B040F4D-926D-4E05-B46F-578AFD4D8A39}"/>
              </a:ext>
            </a:extLst>
          </p:cNvPr>
          <p:cNvSpPr/>
          <p:nvPr/>
        </p:nvSpPr>
        <p:spPr>
          <a:xfrm rot="5400000">
            <a:off x="2255613" y="3775733"/>
            <a:ext cx="270000" cy="252000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A3204A7-9F11-4B80-9030-3CABEDB1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0" y="4075200"/>
            <a:ext cx="2848685" cy="8224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6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全局开启下拉刷新功能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8111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概念：</a:t>
            </a:r>
            <a:r>
              <a:rPr lang="zh-CN" altLang="en-US" dirty="0"/>
              <a:t>下拉刷新是移动端的专有名词，通过手指在屏幕上的下拉滑动操作，从而重新加载页面数据的行为；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设置步骤：</a:t>
            </a:r>
            <a:r>
              <a:rPr lang="en-US" altLang="zh-CN" dirty="0"/>
              <a:t>app.json -&gt; window -&gt; </a:t>
            </a:r>
            <a:r>
              <a:rPr lang="zh-CN" altLang="en-US" dirty="0"/>
              <a:t>把 </a:t>
            </a:r>
            <a:r>
              <a:rPr lang="en-US" altLang="zh-CN" dirty="0"/>
              <a:t>enablePullDownRefresh </a:t>
            </a:r>
            <a:r>
              <a:rPr lang="zh-CN" altLang="en-US" dirty="0"/>
              <a:t>的值设置为 </a:t>
            </a:r>
            <a:r>
              <a:rPr lang="en-US" altLang="zh-CN" dirty="0"/>
              <a:t>true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</p:spTree>
    <p:extLst>
      <p:ext uri="{BB962C8B-B14F-4D97-AF65-F5344CB8AC3E}">
        <p14:creationId xmlns:p14="http://schemas.microsoft.com/office/powerpoint/2010/main" val="20771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5. </a:t>
            </a:r>
            <a:r>
              <a:rPr lang="zh-CN" altLang="en-US" sz="1400" dirty="0"/>
              <a:t>设置下拉刷新窗口的背景色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737351" cy="1033641"/>
          </a:xfrm>
        </p:spPr>
        <p:txBody>
          <a:bodyPr>
            <a:normAutofit/>
          </a:bodyPr>
          <a:lstStyle/>
          <a:p>
            <a:r>
              <a:rPr lang="zh-CN" altLang="en-US" dirty="0"/>
              <a:t>当全局开启下拉刷新功能之后，默认的窗口背景为白色；如果自定义下拉刷新窗口</a:t>
            </a:r>
            <a:r>
              <a:rPr lang="zh-CN" altLang="en-US"/>
              <a:t>背景色，设置</a:t>
            </a:r>
            <a:r>
              <a:rPr lang="zh-CN" altLang="en-US" dirty="0"/>
              <a:t>步骤</a:t>
            </a:r>
            <a:r>
              <a:rPr lang="zh-CN" altLang="en-US"/>
              <a:t>为 </a:t>
            </a:r>
            <a:r>
              <a:rPr lang="en-US" altLang="zh-CN"/>
              <a:t>: app.json </a:t>
            </a:r>
            <a:r>
              <a:rPr lang="en-US" altLang="zh-CN" dirty="0"/>
              <a:t>-&gt; window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  <a:r>
              <a:rPr lang="en-US" altLang="zh-CN" dirty="0"/>
              <a:t>16</a:t>
            </a:r>
            <a:r>
              <a:rPr lang="zh-CN" altLang="en-US" dirty="0"/>
              <a:t>进制颜色值 </a:t>
            </a:r>
            <a:r>
              <a:rPr lang="en-US" altLang="zh-CN">
                <a:solidFill>
                  <a:srgbClr val="FF0000"/>
                </a:solidFill>
              </a:rPr>
              <a:t>#eee</a:t>
            </a:r>
          </a:p>
          <a:p>
            <a:r>
              <a:rPr lang="zh-CN" altLang="en-US"/>
              <a:t>效果</a:t>
            </a:r>
            <a:r>
              <a:rPr lang="zh-CN" altLang="en-US" dirty="0"/>
              <a:t>如下：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57F3A0C-A152-487A-B7A7-0194AA7C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1" y="3110166"/>
            <a:ext cx="3571429" cy="14285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8354527-85C1-4161-9F12-7A79B064778C}"/>
              </a:ext>
            </a:extLst>
          </p:cNvPr>
          <p:cNvSpPr/>
          <p:nvPr/>
        </p:nvSpPr>
        <p:spPr>
          <a:xfrm>
            <a:off x="933630" y="3720787"/>
            <a:ext cx="3571429" cy="468000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B55913B9-E8A0-4044-904D-2D00C49CC5BB}"/>
              </a:ext>
            </a:extLst>
          </p:cNvPr>
          <p:cNvCxnSpPr>
            <a:cxnSpLocks/>
          </p:cNvCxnSpPr>
          <p:nvPr/>
        </p:nvCxnSpPr>
        <p:spPr>
          <a:xfrm>
            <a:off x="4505059" y="3954787"/>
            <a:ext cx="95071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1A450E-8173-4AFF-B121-BCFEB0047297}"/>
              </a:ext>
            </a:extLst>
          </p:cNvPr>
          <p:cNvSpPr/>
          <p:nvPr/>
        </p:nvSpPr>
        <p:spPr>
          <a:xfrm>
            <a:off x="5455776" y="3714437"/>
            <a:ext cx="1584325" cy="461963"/>
          </a:xfrm>
          <a:prstGeom prst="rect">
            <a:avLst/>
          </a:prstGeom>
          <a:solidFill>
            <a:srgbClr val="FB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xmlns="" id="{C2AB1DBE-C575-446A-8A70-74816D7B3F98}"/>
              </a:ext>
            </a:extLst>
          </p:cNvPr>
          <p:cNvSpPr txBox="1"/>
          <p:nvPr/>
        </p:nvSpPr>
        <p:spPr>
          <a:xfrm>
            <a:off x="5568488" y="3720787"/>
            <a:ext cx="1296988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backgroundColor </a:t>
            </a:r>
            <a:r>
              <a: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控制的区域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15B4724-F79F-412F-ACC9-E5D81D17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0" y="3139980"/>
            <a:ext cx="3571429" cy="1428571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6. </a:t>
            </a:r>
            <a:r>
              <a:rPr lang="zh-CN" altLang="en-US" sz="1400" dirty="0"/>
              <a:t>设置下拉 </a:t>
            </a:r>
            <a:r>
              <a:rPr lang="en-US" altLang="zh-CN" sz="1400" dirty="0"/>
              <a:t>loading </a:t>
            </a:r>
            <a:r>
              <a:rPr lang="zh-CN" altLang="en-US" sz="1400" dirty="0"/>
              <a:t>的样式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737351" cy="1033641"/>
          </a:xfrm>
        </p:spPr>
        <p:txBody>
          <a:bodyPr>
            <a:normAutofit/>
          </a:bodyPr>
          <a:lstStyle/>
          <a:p>
            <a:r>
              <a:rPr lang="zh-CN" altLang="en-US" dirty="0"/>
              <a:t>当全局开启下拉刷新功能之后，默认窗口的</a:t>
            </a:r>
            <a:r>
              <a:rPr lang="en-US" altLang="zh-CN" dirty="0"/>
              <a:t>loading</a:t>
            </a:r>
            <a:r>
              <a:rPr lang="zh-CN" altLang="en-US" dirty="0"/>
              <a:t>样式为白色，如果要更改</a:t>
            </a:r>
            <a:r>
              <a:rPr lang="en-US" altLang="zh-CN" dirty="0"/>
              <a:t>loading</a:t>
            </a:r>
            <a:r>
              <a:rPr lang="zh-CN" altLang="en-US" dirty="0"/>
              <a:t>样式的</a:t>
            </a:r>
            <a:r>
              <a:rPr lang="zh-CN" altLang="en-US"/>
              <a:t>效果，设置</a:t>
            </a:r>
            <a:r>
              <a:rPr lang="zh-CN" altLang="en-US" dirty="0"/>
              <a:t>步骤为 </a:t>
            </a:r>
            <a:r>
              <a:rPr lang="en-US" altLang="zh-CN" dirty="0"/>
              <a:t>app.json -&gt; window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指定 </a:t>
            </a:r>
            <a:r>
              <a:rPr lang="en-US" altLang="zh-CN" dirty="0">
                <a:solidFill>
                  <a:srgbClr val="FF0000"/>
                </a:solidFill>
              </a:rPr>
              <a:t>dark</a:t>
            </a:r>
            <a:r>
              <a:rPr lang="en-US" altLang="zh-CN" dirty="0"/>
              <a:t> </a:t>
            </a:r>
            <a:r>
              <a:rPr lang="zh-CN" altLang="en-US" dirty="0"/>
              <a:t>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效果如下：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8354527-85C1-4161-9F12-7A79B064778C}"/>
              </a:ext>
            </a:extLst>
          </p:cNvPr>
          <p:cNvSpPr/>
          <p:nvPr/>
        </p:nvSpPr>
        <p:spPr>
          <a:xfrm>
            <a:off x="2292199" y="3828625"/>
            <a:ext cx="854290" cy="314872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B55913B9-E8A0-4044-904D-2D00C49CC5B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146489" y="3986061"/>
            <a:ext cx="1789583" cy="37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1A450E-8173-4AFF-B121-BCFEB0047297}"/>
              </a:ext>
            </a:extLst>
          </p:cNvPr>
          <p:cNvSpPr/>
          <p:nvPr/>
        </p:nvSpPr>
        <p:spPr>
          <a:xfrm>
            <a:off x="4936072" y="3758867"/>
            <a:ext cx="1584325" cy="461963"/>
          </a:xfrm>
          <a:prstGeom prst="rect">
            <a:avLst/>
          </a:prstGeom>
          <a:solidFill>
            <a:srgbClr val="FB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xmlns="" id="{C2AB1DBE-C575-446A-8A70-74816D7B3F98}"/>
              </a:ext>
            </a:extLst>
          </p:cNvPr>
          <p:cNvSpPr txBox="1"/>
          <p:nvPr/>
        </p:nvSpPr>
        <p:spPr>
          <a:xfrm>
            <a:off x="5048784" y="3765217"/>
            <a:ext cx="1296988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backgroundTextStyle </a:t>
            </a:r>
            <a:r>
              <a: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控制的区域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7. </a:t>
            </a:r>
            <a:r>
              <a:rPr lang="zh-CN" altLang="en-US" sz="1400" dirty="0"/>
              <a:t>设置上拉触底的距离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737351" cy="14632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概念</a:t>
            </a:r>
            <a:r>
              <a:rPr lang="zh-CN" altLang="en-US" dirty="0"/>
              <a:t>：上拉触底是移动端的专有名词，通过手指在屏幕上的上拉滑动操作，从而加载更多数据的行为；</a:t>
            </a:r>
            <a:endParaRPr lang="en-US" altLang="zh-CN" dirty="0"/>
          </a:p>
          <a:p>
            <a:r>
              <a:rPr lang="zh-CN" altLang="en-US" b="1" dirty="0"/>
              <a:t>设置步骤</a:t>
            </a:r>
            <a:r>
              <a:rPr lang="zh-CN" altLang="en-US" dirty="0"/>
              <a:t>：</a:t>
            </a:r>
            <a:r>
              <a:rPr lang="en-US" altLang="zh-CN" dirty="0"/>
              <a:t> app.json -&gt; window -&gt; </a:t>
            </a:r>
            <a:r>
              <a:rPr lang="zh-CN" altLang="en-US" dirty="0"/>
              <a:t>为 </a:t>
            </a:r>
            <a:r>
              <a:rPr lang="en-US" altLang="zh-CN" dirty="0"/>
              <a:t>onReachBottomDistance </a:t>
            </a:r>
            <a:r>
              <a:rPr lang="zh-CN" altLang="en-US" dirty="0"/>
              <a:t>设置新的数值</a:t>
            </a:r>
            <a:endParaRPr lang="en-US" altLang="zh-CN" dirty="0"/>
          </a:p>
          <a:p>
            <a:r>
              <a:rPr lang="zh-CN" altLang="en-US" b="1">
                <a:solidFill>
                  <a:srgbClr val="FF0000"/>
                </a:solidFill>
              </a:rPr>
              <a:t>注意：默认</a:t>
            </a:r>
            <a:r>
              <a:rPr lang="zh-CN" altLang="en-US" b="1" dirty="0">
                <a:solidFill>
                  <a:srgbClr val="FF0000"/>
                </a:solidFill>
              </a:rPr>
              <a:t>距离为</a:t>
            </a:r>
            <a:r>
              <a:rPr lang="en-US" altLang="zh-CN" b="1" dirty="0">
                <a:solidFill>
                  <a:srgbClr val="FF0000"/>
                </a:solidFill>
              </a:rPr>
              <a:t>50px</a:t>
            </a:r>
            <a:r>
              <a:rPr lang="zh-CN" altLang="en-US" dirty="0">
                <a:solidFill>
                  <a:schemeClr val="tx1"/>
                </a:solidFill>
              </a:rPr>
              <a:t>，如果没有特殊需求，建议使用默认值即可；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3.4 window</a:t>
            </a:r>
            <a:r>
              <a:rPr lang="zh-CN" altLang="en-US" dirty="0"/>
              <a:t>节点常用的配置项</a:t>
            </a:r>
          </a:p>
        </p:txBody>
      </p:sp>
    </p:spTree>
    <p:extLst>
      <p:ext uri="{BB962C8B-B14F-4D97-AF65-F5344CB8AC3E}">
        <p14:creationId xmlns:p14="http://schemas.microsoft.com/office/powerpoint/2010/main" val="1777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什么是</a:t>
            </a:r>
            <a:r>
              <a:rPr lang="en-US" altLang="zh-CN" sz="1400" dirty="0"/>
              <a:t>tabBar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5" y="2124000"/>
            <a:ext cx="4155489" cy="82915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是移动端应用常见的页面效果，用于实现多页面的快速切换；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小程序中通常将</a:t>
            </a:r>
            <a:r>
              <a:rPr lang="zh-CN" altLang="en-US">
                <a:solidFill>
                  <a:schemeClr val="tx1"/>
                </a:solidFill>
              </a:rPr>
              <a:t>其分为</a:t>
            </a:r>
            <a:r>
              <a:rPr lang="zh-CN" altLang="en-US" sz="1050">
                <a:solidFill>
                  <a:srgbClr val="FF0000"/>
                </a:solidFill>
              </a:rPr>
              <a:t>底部</a:t>
            </a:r>
            <a:r>
              <a:rPr lang="en-US" altLang="zh-CN" sz="1050">
                <a:solidFill>
                  <a:srgbClr val="FF0000"/>
                </a:solidFill>
              </a:rPr>
              <a:t>tabBar</a:t>
            </a:r>
            <a:r>
              <a:rPr lang="zh-CN" altLang="en-US" sz="1050"/>
              <a:t>和</a:t>
            </a:r>
            <a:r>
              <a:rPr lang="zh-CN" altLang="en-US" sz="1050">
                <a:solidFill>
                  <a:srgbClr val="FF0000"/>
                </a:solidFill>
              </a:rPr>
              <a:t>顶部</a:t>
            </a:r>
            <a:r>
              <a:rPr lang="en-US" altLang="zh-CN" sz="1050">
                <a:solidFill>
                  <a:srgbClr val="FF0000"/>
                </a:solidFill>
              </a:rPr>
              <a:t>tabBar</a:t>
            </a:r>
            <a:r>
              <a:rPr lang="zh-CN" altLang="en-US" sz="1050">
                <a:solidFill>
                  <a:srgbClr val="FF0000"/>
                </a:solidFill>
              </a:rPr>
              <a:t>。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3.5 tabBar - </a:t>
            </a:r>
            <a:r>
              <a:rPr lang="zh-CN" altLang="en-US" dirty="0"/>
              <a:t>配置</a:t>
            </a:r>
            <a:r>
              <a:rPr lang="en-US" altLang="zh-CN" dirty="0"/>
              <a:t>Tab</a:t>
            </a:r>
            <a:r>
              <a:rPr lang="zh-CN" altLang="en-US" dirty="0"/>
              <a:t>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2A7AD6B-AE2B-42C2-BD5D-1C7E329E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5" y="1666802"/>
            <a:ext cx="1786925" cy="31576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DB40BAF-3EFE-4B51-800A-A8E81A7F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31" y="1666801"/>
            <a:ext cx="1786925" cy="315764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B2E95B9-673C-4B85-B606-14B5211EC40F}"/>
              </a:ext>
            </a:extLst>
          </p:cNvPr>
          <p:cNvSpPr/>
          <p:nvPr/>
        </p:nvSpPr>
        <p:spPr>
          <a:xfrm>
            <a:off x="4977551" y="4530677"/>
            <a:ext cx="1836000" cy="314872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D2F01C76-AE46-4951-ABCB-3FB616F9EB4A}"/>
              </a:ext>
            </a:extLst>
          </p:cNvPr>
          <p:cNvCxnSpPr>
            <a:cxnSpLocks/>
          </p:cNvCxnSpPr>
          <p:nvPr/>
        </p:nvCxnSpPr>
        <p:spPr>
          <a:xfrm flipH="1" flipV="1">
            <a:off x="5899994" y="4118089"/>
            <a:ext cx="1" cy="412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>
            <a:extLst>
              <a:ext uri="{FF2B5EF4-FFF2-40B4-BE49-F238E27FC236}">
                <a16:creationId xmlns:a16="http://schemas.microsoft.com/office/drawing/2014/main" xmlns="" id="{FA5D3CFC-7520-409A-80E7-7E5818D47547}"/>
              </a:ext>
            </a:extLst>
          </p:cNvPr>
          <p:cNvSpPr txBox="1"/>
          <p:nvPr/>
        </p:nvSpPr>
        <p:spPr>
          <a:xfrm>
            <a:off x="5247057" y="3908516"/>
            <a:ext cx="1296988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底部</a:t>
            </a:r>
            <a:r>
              <a: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tabBar</a:t>
            </a:r>
            <a:endParaRPr lang="zh-CN" altLang="en-US" sz="105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29BA88E-270C-4BE2-9CE2-200769CDC561}"/>
              </a:ext>
            </a:extLst>
          </p:cNvPr>
          <p:cNvSpPr/>
          <p:nvPr/>
        </p:nvSpPr>
        <p:spPr>
          <a:xfrm>
            <a:off x="6930690" y="1995851"/>
            <a:ext cx="1836000" cy="314872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1A868A3C-F5A0-4F14-875C-7C90F22C50C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848690" y="2311262"/>
            <a:ext cx="0" cy="3879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5">
            <a:extLst>
              <a:ext uri="{FF2B5EF4-FFF2-40B4-BE49-F238E27FC236}">
                <a16:creationId xmlns:a16="http://schemas.microsoft.com/office/drawing/2014/main" xmlns="" id="{52C8C6FA-74E6-4B01-B307-5B6D82CF537B}"/>
              </a:ext>
            </a:extLst>
          </p:cNvPr>
          <p:cNvSpPr txBox="1"/>
          <p:nvPr/>
        </p:nvSpPr>
        <p:spPr>
          <a:xfrm>
            <a:off x="7200196" y="2699242"/>
            <a:ext cx="1296988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顶部</a:t>
            </a:r>
            <a:r>
              <a: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tabBar</a:t>
            </a:r>
            <a:endParaRPr lang="zh-CN" altLang="en-US" sz="105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11"/>
          <p:cNvSpPr>
            <a:spLocks noGrp="1"/>
          </p:cNvSpPr>
          <p:nvPr>
            <p:ph sz="half" idx="14"/>
          </p:nvPr>
        </p:nvSpPr>
        <p:spPr>
          <a:xfrm>
            <a:off x="861398" y="3488361"/>
            <a:ext cx="4155489" cy="125945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chemeClr val="tx1"/>
                </a:solidFill>
              </a:rPr>
              <a:t>tabBar</a:t>
            </a:r>
            <a:r>
              <a:rPr lang="zh-CN" altLang="en-US" dirty="0">
                <a:solidFill>
                  <a:schemeClr val="tx1"/>
                </a:solidFill>
              </a:rPr>
              <a:t>中，只能配置</a:t>
            </a:r>
            <a:r>
              <a:rPr lang="zh-CN" altLang="en-US" dirty="0">
                <a:solidFill>
                  <a:srgbClr val="FF0000"/>
                </a:solidFill>
              </a:rPr>
              <a:t>最少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tab </a:t>
            </a:r>
            <a:r>
              <a:rPr lang="zh-CN" altLang="en-US">
                <a:solidFill>
                  <a:schemeClr val="tx1"/>
                </a:solidFill>
              </a:rPr>
              <a:t>页签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zh-CN" altLang="en-US" dirty="0">
                <a:solidFill>
                  <a:schemeClr val="tx1"/>
                </a:solidFill>
              </a:rPr>
              <a:t>渲染</a:t>
            </a:r>
            <a:r>
              <a:rPr lang="zh-CN" altLang="en-US" dirty="0">
                <a:solidFill>
                  <a:srgbClr val="FF0000"/>
                </a:solidFill>
              </a:rPr>
              <a:t>顶部</a:t>
            </a:r>
            <a:r>
              <a:rPr lang="en-US" altLang="zh-CN" dirty="0">
                <a:solidFill>
                  <a:srgbClr val="FF0000"/>
                </a:solidFill>
              </a:rPr>
              <a:t>tabBar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不显示</a:t>
            </a:r>
            <a:r>
              <a:rPr lang="en-US" altLang="zh-CN" dirty="0">
                <a:solidFill>
                  <a:srgbClr val="FF0000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，只</a:t>
            </a:r>
            <a:r>
              <a:rPr lang="zh-CN" altLang="en-US">
                <a:solidFill>
                  <a:schemeClr val="tx1"/>
                </a:solidFill>
              </a:rPr>
              <a:t>显示文本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小程序页面的结构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41DFD6F0-5949-4F30-BC8C-5F922289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小程序页面和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组件的对比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EE3BF478-2E12-4964-BE46-3F68D161841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488593" cy="7920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每个</a:t>
            </a:r>
            <a:r>
              <a:rPr lang="en-US" altLang="zh-CN" dirty="0"/>
              <a:t>.vue</a:t>
            </a:r>
            <a:r>
              <a:rPr lang="zh-CN" altLang="en-US" dirty="0"/>
              <a:t>组件，是由 </a:t>
            </a:r>
            <a:r>
              <a:rPr lang="en-US" altLang="zh-CN" dirty="0"/>
              <a:t>template </a:t>
            </a:r>
            <a:r>
              <a:rPr lang="zh-CN" altLang="en-US" dirty="0"/>
              <a:t>模板结构、</a:t>
            </a:r>
            <a:r>
              <a:rPr lang="en-US" altLang="zh-CN" dirty="0"/>
              <a:t>script </a:t>
            </a:r>
            <a:r>
              <a:rPr lang="zh-CN" altLang="en-US" dirty="0"/>
              <a:t>行为逻辑、 </a:t>
            </a:r>
            <a:r>
              <a:rPr lang="en-US" altLang="zh-CN" dirty="0"/>
              <a:t>style </a:t>
            </a:r>
            <a:r>
              <a:rPr lang="zh-CN" altLang="en-US" dirty="0"/>
              <a:t>样式</a:t>
            </a:r>
            <a:r>
              <a:rPr lang="en-US" altLang="zh-CN" dirty="0"/>
              <a:t>3</a:t>
            </a:r>
            <a:r>
              <a:rPr lang="zh-CN" altLang="en-US" dirty="0"/>
              <a:t>个部分组成的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每个小程序的页面，是由 </a:t>
            </a:r>
            <a:r>
              <a:rPr lang="en-US" altLang="zh-CN" dirty="0"/>
              <a:t>.wxml </a:t>
            </a:r>
            <a:r>
              <a:rPr lang="zh-CN" altLang="en-US" dirty="0"/>
              <a:t>结构、</a:t>
            </a:r>
            <a:r>
              <a:rPr lang="en-US" altLang="zh-CN" dirty="0"/>
              <a:t>.js </a:t>
            </a:r>
            <a:r>
              <a:rPr lang="zh-CN" altLang="en-US" dirty="0"/>
              <a:t>逻辑、</a:t>
            </a:r>
            <a:r>
              <a:rPr lang="en-US" altLang="zh-CN" dirty="0"/>
              <a:t>.json </a:t>
            </a:r>
            <a:r>
              <a:rPr lang="zh-CN" altLang="en-US" dirty="0"/>
              <a:t>配置、</a:t>
            </a:r>
            <a:r>
              <a:rPr lang="en-US" altLang="zh-CN" dirty="0"/>
              <a:t>.wxss </a:t>
            </a:r>
            <a:r>
              <a:rPr lang="zh-CN" altLang="en-US" dirty="0"/>
              <a:t>样式表</a:t>
            </a:r>
            <a:r>
              <a:rPr lang="en-US" altLang="zh-CN" dirty="0"/>
              <a:t> 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个文件组成的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2B7021C-8A21-45E6-8786-786AD42CA46F}"/>
              </a:ext>
            </a:extLst>
          </p:cNvPr>
          <p:cNvGrpSpPr/>
          <p:nvPr/>
        </p:nvGrpSpPr>
        <p:grpSpPr>
          <a:xfrm>
            <a:off x="933776" y="3009796"/>
            <a:ext cx="2704448" cy="1906682"/>
            <a:chOff x="1038225" y="2590800"/>
            <a:chExt cx="2704448" cy="21589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F0F97E92-446E-49E2-81B5-4AFB2C1DED75}"/>
                </a:ext>
              </a:extLst>
            </p:cNvPr>
            <p:cNvSpPr/>
            <p:nvPr/>
          </p:nvSpPr>
          <p:spPr>
            <a:xfrm>
              <a:off x="1038225" y="2590800"/>
              <a:ext cx="2704448" cy="1895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7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CADE8DFE-221D-49EF-A36B-37CD31EA4053}"/>
                </a:ext>
              </a:extLst>
            </p:cNvPr>
            <p:cNvSpPr/>
            <p:nvPr/>
          </p:nvSpPr>
          <p:spPr>
            <a:xfrm>
              <a:off x="1376200" y="2933700"/>
              <a:ext cx="909800" cy="51435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C9BB6B9-770E-4958-8DB2-EE40F760CE85}"/>
                </a:ext>
              </a:extLst>
            </p:cNvPr>
            <p:cNvSpPr/>
            <p:nvPr/>
          </p:nvSpPr>
          <p:spPr>
            <a:xfrm>
              <a:off x="2535624" y="2933700"/>
              <a:ext cx="909800" cy="51435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04A33A8-81D9-4AB3-892D-B8730BD34D19}"/>
                </a:ext>
              </a:extLst>
            </p:cNvPr>
            <p:cNvSpPr/>
            <p:nvPr/>
          </p:nvSpPr>
          <p:spPr>
            <a:xfrm>
              <a:off x="1923724" y="3709987"/>
              <a:ext cx="909800" cy="51435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56B2055B-9AFD-459C-BC40-C59BB3B7821C}"/>
                </a:ext>
              </a:extLst>
            </p:cNvPr>
            <p:cNvSpPr txBox="1"/>
            <p:nvPr/>
          </p:nvSpPr>
          <p:spPr>
            <a:xfrm>
              <a:off x="1867552" y="4495800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.vue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355BEB3B-308F-442E-8901-C688D1D7C315}"/>
              </a:ext>
            </a:extLst>
          </p:cNvPr>
          <p:cNvGrpSpPr/>
          <p:nvPr/>
        </p:nvGrpSpPr>
        <p:grpSpPr>
          <a:xfrm>
            <a:off x="3887848" y="3291734"/>
            <a:ext cx="4086225" cy="1387208"/>
            <a:chOff x="4126307" y="2590800"/>
            <a:chExt cx="4086225" cy="163944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073E159F-F757-4F68-AFB0-47FAAB3C65F9}"/>
                </a:ext>
              </a:extLst>
            </p:cNvPr>
            <p:cNvGrpSpPr/>
            <p:nvPr/>
          </p:nvGrpSpPr>
          <p:grpSpPr>
            <a:xfrm>
              <a:off x="4126307" y="2590800"/>
              <a:ext cx="4086225" cy="561976"/>
              <a:chOff x="4126307" y="2590800"/>
              <a:chExt cx="4086225" cy="561976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xmlns="" id="{2ADF7102-0C7B-4264-B909-8E978B8F5470}"/>
                  </a:ext>
                </a:extLst>
              </p:cNvPr>
              <p:cNvSpPr/>
              <p:nvPr/>
            </p:nvSpPr>
            <p:spPr>
              <a:xfrm>
                <a:off x="4126307" y="2590800"/>
                <a:ext cx="971550" cy="55245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.wxml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xmlns="" id="{5F2893FF-3F05-483B-95C9-4118310AD453}"/>
                  </a:ext>
                </a:extLst>
              </p:cNvPr>
              <p:cNvSpPr/>
              <p:nvPr/>
            </p:nvSpPr>
            <p:spPr>
              <a:xfrm>
                <a:off x="5164532" y="2600326"/>
                <a:ext cx="971550" cy="55245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.js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xmlns="" id="{989EC461-C565-4F9C-9D17-FBB184D56E3D}"/>
                  </a:ext>
                </a:extLst>
              </p:cNvPr>
              <p:cNvSpPr/>
              <p:nvPr/>
            </p:nvSpPr>
            <p:spPr>
              <a:xfrm>
                <a:off x="6202757" y="2595563"/>
                <a:ext cx="971550" cy="55245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.json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xmlns="" id="{1D914557-61A6-4822-96A8-7419E194E259}"/>
                  </a:ext>
                </a:extLst>
              </p:cNvPr>
              <p:cNvSpPr/>
              <p:nvPr/>
            </p:nvSpPr>
            <p:spPr>
              <a:xfrm>
                <a:off x="7240982" y="2590800"/>
                <a:ext cx="971550" cy="55245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.wxss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454E393-E693-45D8-B9C9-A6A72D39BBF5}"/>
                </a:ext>
              </a:extLst>
            </p:cNvPr>
            <p:cNvGrpSpPr/>
            <p:nvPr/>
          </p:nvGrpSpPr>
          <p:grpSpPr>
            <a:xfrm>
              <a:off x="4571998" y="3281365"/>
              <a:ext cx="3195801" cy="142879"/>
              <a:chOff x="4571998" y="3281365"/>
              <a:chExt cx="3195801" cy="142879"/>
            </a:xfrm>
          </p:grpSpPr>
          <p:sp>
            <p:nvSpPr>
              <p:cNvPr id="19" name="右中括号 18">
                <a:extLst>
                  <a:ext uri="{FF2B5EF4-FFF2-40B4-BE49-F238E27FC236}">
                    <a16:creationId xmlns:a16="http://schemas.microsoft.com/office/drawing/2014/main" xmlns="" id="{01E8B46A-28AF-4C91-99BF-629E1DEF9BFA}"/>
                  </a:ext>
                </a:extLst>
              </p:cNvPr>
              <p:cNvSpPr/>
              <p:nvPr/>
            </p:nvSpPr>
            <p:spPr>
              <a:xfrm rot="5400000">
                <a:off x="6098459" y="1754904"/>
                <a:ext cx="142879" cy="3195801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xmlns="" id="{4CF15337-BE09-4387-B483-6C7A923AC76D}"/>
                  </a:ext>
                </a:extLst>
              </p:cNvPr>
              <p:cNvCxnSpPr/>
              <p:nvPr/>
            </p:nvCxnSpPr>
            <p:spPr>
              <a:xfrm flipV="1">
                <a:off x="5629275" y="3281365"/>
                <a:ext cx="0" cy="14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2CEB3C61-0322-4BBD-A094-55628F88EDF5}"/>
                  </a:ext>
                </a:extLst>
              </p:cNvPr>
              <p:cNvCxnSpPr/>
              <p:nvPr/>
            </p:nvCxnSpPr>
            <p:spPr>
              <a:xfrm flipV="1">
                <a:off x="6696075" y="3281365"/>
                <a:ext cx="0" cy="14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箭头: 虚尾 16">
              <a:extLst>
                <a:ext uri="{FF2B5EF4-FFF2-40B4-BE49-F238E27FC236}">
                  <a16:creationId xmlns:a16="http://schemas.microsoft.com/office/drawing/2014/main" xmlns="" id="{12CF8ABC-0579-4319-8203-1532417A22BA}"/>
                </a:ext>
              </a:extLst>
            </p:cNvPr>
            <p:cNvSpPr/>
            <p:nvPr/>
          </p:nvSpPr>
          <p:spPr>
            <a:xfrm rot="5400000">
              <a:off x="5993685" y="3545689"/>
              <a:ext cx="352425" cy="366713"/>
            </a:xfrm>
            <a:prstGeom prst="striped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CC70D139-3D9F-43EA-9D08-0D88D12445C0}"/>
                </a:ext>
              </a:extLst>
            </p:cNvPr>
            <p:cNvSpPr txBox="1"/>
            <p:nvPr/>
          </p:nvSpPr>
          <p:spPr>
            <a:xfrm>
              <a:off x="4948247" y="3976326"/>
              <a:ext cx="25090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四个文件组合成一个完整的小程序页面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2. tabBar</a:t>
            </a:r>
            <a:r>
              <a:rPr lang="zh-CN" altLang="en-US" sz="1400" dirty="0"/>
              <a:t>的组成部分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4380981" y="2012173"/>
            <a:ext cx="2824555" cy="275060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backgroundColor</a:t>
            </a:r>
            <a:r>
              <a:rPr lang="zh-CN" altLang="en-US" dirty="0">
                <a:solidFill>
                  <a:schemeClr val="tx1"/>
                </a:solidFill>
              </a:rPr>
              <a:t>：导航条背景色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selectedIconPath</a:t>
            </a:r>
            <a:r>
              <a:rPr lang="zh-CN" altLang="en-US" dirty="0"/>
              <a:t>：选中时的图片路径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borderStyle</a:t>
            </a:r>
            <a:r>
              <a:rPr lang="zh-CN" altLang="en-US" dirty="0"/>
              <a:t>：</a:t>
            </a:r>
            <a:r>
              <a:rPr lang="en-US" altLang="zh-CN" dirty="0"/>
              <a:t>tabBar</a:t>
            </a:r>
            <a:r>
              <a:rPr lang="zh-CN" altLang="en-US" dirty="0"/>
              <a:t>上边框的颜色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iconPath</a:t>
            </a:r>
            <a:r>
              <a:rPr lang="zh-CN" altLang="en-US" dirty="0"/>
              <a:t>：未选中时的图片路径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selectedColor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上的文字选中时的颜色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上的文字默认（未选中）颜色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3.5 tabBar - </a:t>
            </a:r>
            <a:r>
              <a:rPr lang="zh-CN" altLang="en-US" dirty="0"/>
              <a:t>配置</a:t>
            </a:r>
            <a:r>
              <a:rPr lang="en-US" altLang="zh-CN" dirty="0"/>
              <a:t>Tab</a:t>
            </a:r>
            <a:r>
              <a:rPr lang="zh-CN" altLang="en-US" dirty="0"/>
              <a:t>栏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0A078FB0-D2EF-4987-8462-2A499E22B663}"/>
              </a:ext>
            </a:extLst>
          </p:cNvPr>
          <p:cNvGrpSpPr/>
          <p:nvPr/>
        </p:nvGrpSpPr>
        <p:grpSpPr>
          <a:xfrm>
            <a:off x="510831" y="2124442"/>
            <a:ext cx="3782684" cy="2893869"/>
            <a:chOff x="510831" y="2124442"/>
            <a:chExt cx="3782684" cy="2893869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73DD73B5-4A30-42A5-A44A-14F121E17E94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434921" y="4450912"/>
              <a:ext cx="0" cy="2967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6A79EA4-193D-45A7-87A9-EA9F02B35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45" y="2124442"/>
              <a:ext cx="3357670" cy="2334824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0CE8AA8E-FE0D-40B0-AAF3-4028BE27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53" y="2970559"/>
              <a:ext cx="0" cy="13876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AEBDF3-9654-41C7-8EF8-CDAF43CD56D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778000" y="3704363"/>
              <a:ext cx="0" cy="4303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76A89B86-E8FF-42A9-97BD-0383171D577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2740527" y="3320563"/>
              <a:ext cx="0" cy="752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FBC2A32-DEF5-489A-A14E-5BC8B0754908}"/>
                </a:ext>
              </a:extLst>
            </p:cNvPr>
            <p:cNvSpPr/>
            <p:nvPr/>
          </p:nvSpPr>
          <p:spPr bwMode="auto">
            <a:xfrm>
              <a:off x="521006" y="2746520"/>
              <a:ext cx="1272253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E3A6FFC2-1DE5-4FAE-9042-0BD3341BFFF2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434921" y="3827399"/>
              <a:ext cx="0" cy="3045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xmlns="" id="{13E44519-71CF-44B8-9120-81589E463C67}"/>
                </a:ext>
              </a:extLst>
            </p:cNvPr>
            <p:cNvSpPr txBox="1"/>
            <p:nvPr/>
          </p:nvSpPr>
          <p:spPr bwMode="auto">
            <a:xfrm>
              <a:off x="510831" y="2757893"/>
              <a:ext cx="13224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backgroundColor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D453EB45-EE0B-4A60-A895-E0611F9E8678}"/>
                </a:ext>
              </a:extLst>
            </p:cNvPr>
            <p:cNvSpPr/>
            <p:nvPr/>
          </p:nvSpPr>
          <p:spPr bwMode="auto">
            <a:xfrm>
              <a:off x="1163184" y="3440851"/>
              <a:ext cx="1229483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xmlns="" id="{5C553290-3B63-4BFD-8FC4-D8C232226F77}"/>
                </a:ext>
              </a:extLst>
            </p:cNvPr>
            <p:cNvSpPr txBox="1"/>
            <p:nvPr/>
          </p:nvSpPr>
          <p:spPr bwMode="auto">
            <a:xfrm>
              <a:off x="1141873" y="3450447"/>
              <a:ext cx="127225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selectedIconPath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6B34E3A-B688-4BDE-9A40-6B9EA8B89976}"/>
                </a:ext>
              </a:extLst>
            </p:cNvPr>
            <p:cNvSpPr/>
            <p:nvPr/>
          </p:nvSpPr>
          <p:spPr bwMode="auto">
            <a:xfrm>
              <a:off x="3088389" y="3555402"/>
              <a:ext cx="672340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41">
              <a:extLst>
                <a:ext uri="{FF2B5EF4-FFF2-40B4-BE49-F238E27FC236}">
                  <a16:creationId xmlns:a16="http://schemas.microsoft.com/office/drawing/2014/main" xmlns="" id="{FE492951-C4FC-41F7-8F3C-BC401D9347C7}"/>
                </a:ext>
              </a:extLst>
            </p:cNvPr>
            <p:cNvSpPr txBox="1"/>
            <p:nvPr/>
          </p:nvSpPr>
          <p:spPr bwMode="auto">
            <a:xfrm>
              <a:off x="3056630" y="3573483"/>
              <a:ext cx="75658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iconPath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B7410DA3-C0E2-4FF9-BD86-CDF0AAF79783}"/>
                </a:ext>
              </a:extLst>
            </p:cNvPr>
            <p:cNvSpPr/>
            <p:nvPr/>
          </p:nvSpPr>
          <p:spPr bwMode="auto">
            <a:xfrm>
              <a:off x="2289056" y="3047688"/>
              <a:ext cx="901500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41">
              <a:extLst>
                <a:ext uri="{FF2B5EF4-FFF2-40B4-BE49-F238E27FC236}">
                  <a16:creationId xmlns:a16="http://schemas.microsoft.com/office/drawing/2014/main" xmlns="" id="{81E42EBB-1CE5-4B88-8C7D-439AEB6BEA09}"/>
                </a:ext>
              </a:extLst>
            </p:cNvPr>
            <p:cNvSpPr txBox="1"/>
            <p:nvPr/>
          </p:nvSpPr>
          <p:spPr bwMode="auto">
            <a:xfrm>
              <a:off x="2276748" y="3066647"/>
              <a:ext cx="92755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borderStyle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8CCF0999-CDFF-43C2-8989-E7FF29F49E44}"/>
                </a:ext>
              </a:extLst>
            </p:cNvPr>
            <p:cNvSpPr/>
            <p:nvPr/>
          </p:nvSpPr>
          <p:spPr bwMode="auto">
            <a:xfrm>
              <a:off x="1212743" y="4714263"/>
              <a:ext cx="1064005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41">
              <a:extLst>
                <a:ext uri="{FF2B5EF4-FFF2-40B4-BE49-F238E27FC236}">
                  <a16:creationId xmlns:a16="http://schemas.microsoft.com/office/drawing/2014/main" xmlns="" id="{D4AB3A1E-5352-4539-80FE-FEBA237229B6}"/>
                </a:ext>
              </a:extLst>
            </p:cNvPr>
            <p:cNvSpPr txBox="1"/>
            <p:nvPr/>
          </p:nvSpPr>
          <p:spPr bwMode="auto">
            <a:xfrm>
              <a:off x="1226493" y="4730973"/>
              <a:ext cx="106400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selectedColor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10994478-93FC-4249-BC8A-5A17AC74B39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758496" y="4459266"/>
              <a:ext cx="0" cy="2717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42C4C66B-A174-43B5-B980-A300A1B250EA}"/>
                </a:ext>
              </a:extLst>
            </p:cNvPr>
            <p:cNvSpPr/>
            <p:nvPr/>
          </p:nvSpPr>
          <p:spPr bwMode="auto">
            <a:xfrm>
              <a:off x="3155170" y="4730974"/>
              <a:ext cx="532004" cy="287337"/>
            </a:xfrm>
            <a:prstGeom prst="rect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1">
              <a:extLst>
                <a:ext uri="{FF2B5EF4-FFF2-40B4-BE49-F238E27FC236}">
                  <a16:creationId xmlns:a16="http://schemas.microsoft.com/office/drawing/2014/main" xmlns="" id="{FA0024EA-8FC1-49E0-A52D-E95BF83766C4}"/>
                </a:ext>
              </a:extLst>
            </p:cNvPr>
            <p:cNvSpPr txBox="1"/>
            <p:nvPr/>
          </p:nvSpPr>
          <p:spPr bwMode="auto">
            <a:xfrm>
              <a:off x="3168919" y="4747684"/>
              <a:ext cx="53200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color</a:t>
              </a:r>
              <a:endParaRPr lang="zh-CN" altLang="en-US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7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3.6 tabBar</a:t>
            </a:r>
            <a:r>
              <a:rPr lang="zh-CN" altLang="en-US" dirty="0"/>
              <a:t>节点的配置项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3A1BEAE0-BF0C-410D-A325-CDE3F9A5AE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3124455"/>
              </p:ext>
            </p:extLst>
          </p:nvPr>
        </p:nvGraphicFramePr>
        <p:xfrm>
          <a:off x="950890" y="1393200"/>
          <a:ext cx="6660000" cy="3296076"/>
        </p:xfrm>
        <a:graphic>
          <a:graphicData uri="http://schemas.openxmlformats.org/drawingml/2006/table">
            <a:tbl>
              <a:tblPr/>
              <a:tblGrid>
                <a:gridCol w="1526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497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763146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  <a:gridCol w="939348">
                  <a:extLst>
                    <a:ext uri="{9D8B030D-6E8A-4147-A177-3AD203B41FA5}">
                      <a16:colId xmlns:a16="http://schemas.microsoft.com/office/drawing/2014/main" xmlns="" val="74142409"/>
                    </a:ext>
                  </a:extLst>
                </a:gridCol>
                <a:gridCol w="240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上的文字默认颜色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上的文字选中时的颜色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的背景色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borderStyle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black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tabBar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上边框的颜色， 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 </a:t>
                      </a: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black / white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b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Array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b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的列表，详见 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 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属性说明，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最少</a:t>
                      </a:r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个、最多</a:t>
                      </a:r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 </a:t>
                      </a:r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position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tabBar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的位置，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 </a:t>
                      </a: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 / top</a:t>
                      </a:r>
                    </a:p>
                  </a:txBody>
                  <a:tcPr marL="197773" marR="197773" marT="118658" marB="1186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3.7 tabBar</a:t>
            </a:r>
            <a:r>
              <a:rPr lang="zh-CN" altLang="en-US" dirty="0"/>
              <a:t>节点中</a:t>
            </a:r>
            <a:r>
              <a:rPr lang="en-US" altLang="zh-CN" dirty="0"/>
              <a:t>list</a:t>
            </a:r>
            <a:r>
              <a:rPr lang="zh-CN" altLang="en-US" dirty="0"/>
              <a:t>的配置项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3A1BEAE0-BF0C-410D-A325-CDE3F9A5AE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2336979"/>
              </p:ext>
            </p:extLst>
          </p:nvPr>
        </p:nvGraphicFramePr>
        <p:xfrm>
          <a:off x="950889" y="1393200"/>
          <a:ext cx="6928075" cy="2786580"/>
        </p:xfrm>
        <a:graphic>
          <a:graphicData uri="http://schemas.openxmlformats.org/drawingml/2006/table">
            <a:tbl>
              <a:tblPr/>
              <a:tblGrid>
                <a:gridCol w="1698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  <a:gridCol w="3103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rgbClr val="EBF5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pagePath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页面路径，必须在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pages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中先定义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上按钮文字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575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iconPath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路径；</a:t>
                      </a:r>
                      <a:r>
                        <a:rPr lang="en-US" altLang="zh-CN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大小限制为</a:t>
                      </a:r>
                      <a:r>
                        <a:rPr lang="en-US" altLang="zh-CN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40kb</a:t>
                      </a:r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，建议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尺寸为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81px * 81px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</a:t>
                      </a:r>
                      <a:r>
                        <a:rPr lang="zh-CN" altLang="en-US" sz="1050" b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支持网络图。</a:t>
                      </a:r>
                      <a:r>
                        <a:rPr lang="zh-CN" altLang="en-US" sz="105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postion 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 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 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时，不显示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selectedIconPath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选中时的图片路径；</a:t>
                      </a:r>
                      <a:endParaRPr lang="en-US" altLang="zh-CN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大小限制为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40kb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en-US" altLang="zh-CN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建议尺寸为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81px * 81px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不支持网络图片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b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 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postion 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 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 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时，不显示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4026259" cy="389481"/>
            <a:chOff x="920022" y="1562487"/>
            <a:chExt cx="4026876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666514" cy="377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案例：配置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tabBar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内容占位符 11">
            <a:extLst>
              <a:ext uri="{FF2B5EF4-FFF2-40B4-BE49-F238E27FC236}">
                <a16:creationId xmlns:a16="http://schemas.microsoft.com/office/drawing/2014/main" xmlns="" id="{7587770B-7E2D-4ECF-B183-EFD996BFE07F}"/>
              </a:ext>
            </a:extLst>
          </p:cNvPr>
          <p:cNvSpPr txBox="1">
            <a:spLocks/>
          </p:cNvSpPr>
          <p:nvPr/>
        </p:nvSpPr>
        <p:spPr>
          <a:xfrm>
            <a:off x="920750" y="1742854"/>
            <a:ext cx="2271890" cy="2586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/>
              <a:t>需求描述：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根据资料中提供的小图标、在小程序中配置如图所示的</a:t>
            </a:r>
            <a:r>
              <a:rPr lang="en-US" altLang="zh-CN" dirty="0"/>
              <a:t>tabBar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C276841-9F46-48B7-8A4B-402A810E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60" y="1756698"/>
            <a:ext cx="1769722" cy="31327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5ECCE8-6723-4C25-B5FA-3DC4609C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211" y="1756698"/>
            <a:ext cx="1769722" cy="31327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E5A9B1A-BDB8-4581-8FFD-93FFAA713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038" y="1756697"/>
            <a:ext cx="1769722" cy="3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3921706" cy="389481"/>
            <a:chOff x="920022" y="1562487"/>
            <a:chExt cx="3922307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561945" cy="37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案例：实现步骤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63688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数组新建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7312D25F-DF82-4CB3-9917-91DCA56A1FF3}"/>
              </a:ext>
            </a:extLst>
          </p:cNvPr>
          <p:cNvGrpSpPr>
            <a:grpSpLocks/>
          </p:cNvGrpSpPr>
          <p:nvPr/>
        </p:nvGrpSpPr>
        <p:grpSpPr bwMode="auto">
          <a:xfrm>
            <a:off x="998176" y="2157413"/>
            <a:ext cx="6130925" cy="1909761"/>
            <a:chOff x="998176" y="2157413"/>
            <a:chExt cx="6130925" cy="41416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AEBB6E99-9E1E-4A9E-864E-0AD5FC010D67}"/>
                </a:ext>
              </a:extLst>
            </p:cNvPr>
            <p:cNvSpPr/>
            <p:nvPr/>
          </p:nvSpPr>
          <p:spPr>
            <a:xfrm>
              <a:off x="998176" y="2157413"/>
              <a:ext cx="6130925" cy="414164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0B1633-3C8D-43AE-86F3-F9ED58BF29CD}"/>
                </a:ext>
              </a:extLst>
            </p:cNvPr>
            <p:cNvSpPr/>
            <p:nvPr/>
          </p:nvSpPr>
          <p:spPr>
            <a:xfrm>
              <a:off x="1355364" y="2247890"/>
              <a:ext cx="2872581" cy="3835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"pages": [</a:t>
              </a:r>
            </a:p>
            <a:p>
              <a:pPr marL="360000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"pages/tabhome/tabhome",</a:t>
              </a:r>
            </a:p>
            <a:p>
              <a:pPr marL="360000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"pages/tabmsg/tabmsg", </a:t>
              </a:r>
            </a:p>
            <a:p>
              <a:pPr marL="360000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"pages/tabcontact/tabcontact"</a:t>
              </a: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C207B134-2D19-4ADB-B9E9-BA43E8B7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043" y="4067174"/>
            <a:ext cx="4626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200000"/>
              </a:lnSpc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tabhome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是首页，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tabmsg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是消息，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tabcontact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联系我们。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5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3921706" cy="389481"/>
            <a:chOff x="920022" y="1562487"/>
            <a:chExt cx="3922307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561945" cy="37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案例：实现步骤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63688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把资料中提供的小图标拷贝到项目指定目录中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C207B134-2D19-4ADB-B9E9-BA43E8B7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148727"/>
            <a:ext cx="6802531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defTabSz="685800" eaLnBrk="1" hangingPunct="1">
              <a:lnSpc>
                <a:spcPct val="150000"/>
              </a:lnSpc>
              <a:spcBef>
                <a:spcPts val="750"/>
              </a:spcBef>
              <a:buFont typeface="+mj-ea"/>
              <a:buAutoNum type="circleNumDbPlain"/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在小程序根目录中，新建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assets -&gt; images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目录；</a:t>
            </a:r>
            <a:endParaRPr lang="en-US" altLang="zh-CN" sz="10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28600" indent="-228600" defTabSz="685800" eaLnBrk="1" hangingPunct="1">
              <a:lnSpc>
                <a:spcPct val="150000"/>
              </a:lnSpc>
              <a:spcBef>
                <a:spcPts val="750"/>
              </a:spcBef>
              <a:buFont typeface="+mj-ea"/>
              <a:buAutoNum type="circleNumDbPlain"/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把资料中提供的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6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个小图标，拷贝到新建的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images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目录中；</a:t>
            </a:r>
            <a:endParaRPr lang="en-US" altLang="zh-CN" sz="10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28600" indent="-228600" defTabSz="685800" eaLnBrk="1" hangingPunct="1">
              <a:lnSpc>
                <a:spcPct val="150000"/>
              </a:lnSpc>
              <a:spcBef>
                <a:spcPts val="750"/>
              </a:spcBef>
              <a:buFont typeface="+mj-ea"/>
              <a:buAutoNum type="circleNumDbPlain"/>
              <a:defRPr/>
            </a:pPr>
            <a:r>
              <a:rPr lang="zh-CN" altLang="en-US" sz="1000">
                <a:latin typeface="微软雅黑" pitchFamily="34" charset="-122"/>
                <a:ea typeface="微软雅黑" pitchFamily="34" charset="-122"/>
                <a:sym typeface="+mn-ea"/>
              </a:rPr>
              <a:t>将需要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用到的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  <a:sym typeface="+mn-ea"/>
              </a:rPr>
              <a:t>小图标分为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组，每组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  <a:sym typeface="+mn-ea"/>
              </a:rPr>
              <a:t>两个，其中图片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名称中包含 </a:t>
            </a:r>
            <a:r>
              <a:rPr lang="en-US" altLang="zh-CN" sz="1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-active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的是</a:t>
            </a:r>
            <a:r>
              <a:rPr lang="zh-CN" altLang="en-US" sz="1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选中之后的图标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，不包含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  <a:sym typeface="+mn-ea"/>
              </a:rPr>
              <a:t>-active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+mn-ea"/>
              </a:rPr>
              <a:t>的是默认图标，截图如下：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7EF1CDF-AF63-4256-BAAE-C766D4AD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3502649"/>
            <a:ext cx="6009524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xmlns="" id="{D1752CEA-8D84-44FF-935D-720B88C1DCC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6"/>
            <a:ext cx="3921706" cy="389481"/>
            <a:chOff x="920022" y="1562487"/>
            <a:chExt cx="3922307" cy="38908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A81BA6DF-9390-46C5-9259-BBF81E30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561945" cy="37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案例：实现步骤</a:t>
              </a:r>
            </a:p>
          </p:txBody>
        </p:sp>
        <p:pic>
          <p:nvPicPr>
            <p:cNvPr id="14" name="Picture 9" descr="C:\Users\admin\Desktop\案例图标.png">
              <a:extLst>
                <a:ext uri="{FF2B5EF4-FFF2-40B4-BE49-F238E27FC236}">
                  <a16:creationId xmlns:a16="http://schemas.microsoft.com/office/drawing/2014/main" xmlns="" id="{4B382687-5F91-4417-9110-4E2D4365D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63688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tabBar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35BC76F3-82A8-4467-AB93-6FF5B71A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903" y="2015749"/>
            <a:ext cx="574344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app.json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配置文件，和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平级，新增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tabBar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tabBar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节点中，新增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数组，这个数组中存放的，是每个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页的配置对象；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数组中，新增每一个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页的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配置对象。对象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中包含的属性与作用如下：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pagePath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指定当前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对应的页面路径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必填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62865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上按钮的文字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必填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62865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iconPath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未选中时候的图片路径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62865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selectedIconPath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被选中后高亮的图片路径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3737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使用全局配置文件</a:t>
            </a:r>
            <a:r>
              <a:rPr lang="en-US" altLang="zh-CN" dirty="0"/>
              <a:t>app.json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42869BF3-0353-4DAB-AF7C-F2C9F2F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36000"/>
            <a:ext cx="544988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tabBar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节点配置的完整代码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AF764307-5978-40EB-B437-0F7B23EB696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1356551"/>
            <a:ext cx="6130925" cy="3598125"/>
            <a:chOff x="1177925" y="2157413"/>
            <a:chExt cx="6130925" cy="41416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4519A65F-EC1C-476D-B712-111A28F6468D}"/>
                </a:ext>
              </a:extLst>
            </p:cNvPr>
            <p:cNvSpPr/>
            <p:nvPr/>
          </p:nvSpPr>
          <p:spPr>
            <a:xfrm>
              <a:off x="1177925" y="2157413"/>
              <a:ext cx="6130925" cy="414164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23FF289-AFC5-45CB-B98B-DE6BC406FDBB}"/>
                </a:ext>
              </a:extLst>
            </p:cNvPr>
            <p:cNvSpPr/>
            <p:nvPr/>
          </p:nvSpPr>
          <p:spPr>
            <a:xfrm>
              <a:off x="1419105" y="2247890"/>
              <a:ext cx="5137945" cy="4027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180000">
                <a:lnSpc>
                  <a:spcPts val="14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"tabBar"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{</a:t>
              </a:r>
            </a:p>
            <a:p>
              <a:pPr marL="360000">
                <a:lnSpc>
                  <a:spcPts val="14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"list"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[{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"pagePath": "pages/tabhome/tabhome",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"text": "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首页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"iconPath": "/assets/images/home.png",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"selectedIconPath": "/assets/images/home-active.png"</a:t>
              </a:r>
            </a:p>
            <a:p>
              <a:pPr marL="36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},{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"pagePath": "pages/tabmsg/tabmsg",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"text": "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消息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"iconPath": "/assets/images/message.png",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"selectedIconPath": "/assets/images/message-active.png"</a:t>
              </a:r>
            </a:p>
            <a:p>
              <a:pPr marL="36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}, {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"pagePath": "pages/tabcontact/tabcontact",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"text": "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联系我们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"iconPath": "/assets/images/contact.png",</a:t>
              </a:r>
            </a:p>
            <a:p>
              <a:pPr marL="54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"selectedIconPath": "/assets/images/contact-active.png"</a:t>
              </a:r>
            </a:p>
            <a:p>
              <a:pPr marL="360000"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}]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小程序的结构和组件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小程序中的样式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使用全局配置文件</a:t>
            </a:r>
            <a:r>
              <a:rPr lang="en-US" altLang="zh-CN" dirty="0">
                <a:solidFill>
                  <a:schemeClr val="tx1"/>
                </a:solidFill>
              </a:rPr>
              <a:t>app.json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使用页面配置文件</a:t>
            </a:r>
            <a:r>
              <a:rPr lang="en-US" altLang="zh-CN" dirty="0">
                <a:solidFill>
                  <a:srgbClr val="FF0000"/>
                </a:solidFill>
              </a:rPr>
              <a:t>page.json</a:t>
            </a:r>
          </a:p>
          <a:p>
            <a:r>
              <a:rPr lang="zh-CN" altLang="en-US" dirty="0"/>
              <a:t>小程序的生命周期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5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737351" cy="11785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小程序中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app.json </a:t>
            </a:r>
            <a:r>
              <a:rPr lang="zh-CN" altLang="en-US">
                <a:solidFill>
                  <a:schemeClr val="tx1"/>
                </a:solidFill>
              </a:rPr>
              <a:t>中的 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 dirty="0">
                <a:solidFill>
                  <a:schemeClr val="tx1"/>
                </a:solidFill>
              </a:rPr>
              <a:t>节点，可以</a:t>
            </a:r>
            <a:r>
              <a:rPr lang="zh-CN" altLang="en-US" dirty="0">
                <a:solidFill>
                  <a:srgbClr val="FF0000"/>
                </a:solidFill>
              </a:rPr>
              <a:t>全局配置</a:t>
            </a:r>
            <a:r>
              <a:rPr lang="zh-CN" altLang="en-US" dirty="0">
                <a:solidFill>
                  <a:schemeClr val="tx1"/>
                </a:solidFill>
              </a:rPr>
              <a:t>小程序中每个页面的</a:t>
            </a:r>
            <a:r>
              <a:rPr lang="zh-CN" altLang="en-US" dirty="0">
                <a:solidFill>
                  <a:srgbClr val="FF0000"/>
                </a:solidFill>
              </a:rPr>
              <a:t>窗口表现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如果某些小程序页面，</a:t>
            </a:r>
            <a:r>
              <a:rPr lang="zh-CN" altLang="en-US" dirty="0">
                <a:solidFill>
                  <a:srgbClr val="FF0000"/>
                </a:solidFill>
              </a:rPr>
              <a:t>想要拥有特殊的窗口表现</a:t>
            </a:r>
            <a:r>
              <a:rPr lang="zh-CN" altLang="en-US" dirty="0">
                <a:solidFill>
                  <a:schemeClr val="tx1"/>
                </a:solidFill>
              </a:rPr>
              <a:t>，此时，“</a:t>
            </a:r>
            <a:r>
              <a:rPr lang="zh-CN" altLang="en-US" dirty="0">
                <a:solidFill>
                  <a:srgbClr val="FF0000"/>
                </a:solidFill>
              </a:rPr>
              <a:t>页面级别的</a:t>
            </a:r>
            <a:r>
              <a:rPr lang="en-US" altLang="zh-CN" dirty="0">
                <a:solidFill>
                  <a:srgbClr val="FF0000"/>
                </a:solidFill>
              </a:rPr>
              <a:t>.json</a:t>
            </a:r>
            <a:r>
              <a:rPr lang="zh-CN" altLang="en-US" dirty="0">
                <a:solidFill>
                  <a:srgbClr val="FF0000"/>
                </a:solidFill>
              </a:rPr>
              <a:t>配置文件”</a:t>
            </a:r>
            <a:r>
              <a:rPr lang="zh-CN" altLang="en-US" dirty="0">
                <a:solidFill>
                  <a:schemeClr val="tx1"/>
                </a:solidFill>
              </a:rPr>
              <a:t>就可以实现这种需求；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总结：</a:t>
            </a:r>
            <a:r>
              <a:rPr lang="zh-CN" altLang="en-US" dirty="0">
                <a:solidFill>
                  <a:schemeClr val="tx1"/>
                </a:solidFill>
              </a:rPr>
              <a:t>页面级别配置</a:t>
            </a:r>
            <a:r>
              <a:rPr lang="zh-CN" altLang="en-US" dirty="0">
                <a:solidFill>
                  <a:srgbClr val="FF0000"/>
                </a:solidFill>
              </a:rPr>
              <a:t>优先于</a:t>
            </a:r>
            <a:r>
              <a:rPr lang="zh-CN" altLang="en-US" dirty="0">
                <a:solidFill>
                  <a:schemeClr val="tx1"/>
                </a:solidFill>
              </a:rPr>
              <a:t>全局</a:t>
            </a:r>
            <a:r>
              <a:rPr lang="zh-CN" altLang="en-US">
                <a:solidFill>
                  <a:schemeClr val="tx1"/>
                </a:solidFill>
              </a:rPr>
              <a:t>配置生效。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>
                <a:solidFill>
                  <a:srgbClr val="FF0000"/>
                </a:solidFill>
              </a:rPr>
              <a:t>页面级别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全局级别</a:t>
            </a:r>
            <a:r>
              <a:rPr lang="zh-CN" altLang="en-US" dirty="0"/>
              <a:t>配置的关系</a:t>
            </a:r>
          </a:p>
        </p:txBody>
      </p:sp>
    </p:spTree>
    <p:extLst>
      <p:ext uri="{BB962C8B-B14F-4D97-AF65-F5344CB8AC3E}">
        <p14:creationId xmlns:p14="http://schemas.microsoft.com/office/powerpoint/2010/main" val="23030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304875"/>
          </a:xfrm>
        </p:spPr>
        <p:txBody>
          <a:bodyPr/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小程序页面中每个组成部分的作用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517623" cy="140025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>
                <a:solidFill>
                  <a:srgbClr val="FF0000"/>
                </a:solidFill>
              </a:rPr>
              <a:t>wxml : </a:t>
            </a:r>
            <a:r>
              <a:rPr lang="zh-CN" altLang="en-US"/>
              <a:t>用来</a:t>
            </a:r>
            <a:r>
              <a:rPr lang="zh-CN" altLang="en-US" dirty="0"/>
              <a:t>描述当前这个页面的结构，同时提供了类似于</a:t>
            </a:r>
            <a:r>
              <a:rPr lang="en-US" altLang="zh-CN" dirty="0"/>
              <a:t>Vue</a:t>
            </a:r>
            <a:r>
              <a:rPr lang="zh-CN" altLang="en-US" dirty="0"/>
              <a:t>中指令</a:t>
            </a:r>
            <a:r>
              <a:rPr lang="zh-CN" altLang="en-US"/>
              <a:t>的语法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>
                <a:solidFill>
                  <a:srgbClr val="FF0000"/>
                </a:solidFill>
              </a:rPr>
              <a:t>js : </a:t>
            </a:r>
            <a:r>
              <a:rPr lang="zh-CN" altLang="en-US"/>
              <a:t>用来</a:t>
            </a:r>
            <a:r>
              <a:rPr lang="zh-CN" altLang="en-US" dirty="0"/>
              <a:t>定义当前页面中用到的数据、交互逻辑和响应用户</a:t>
            </a:r>
            <a:r>
              <a:rPr lang="zh-CN" altLang="en-US"/>
              <a:t>的操作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FF0000"/>
                </a:solidFill>
              </a:rPr>
              <a:t>.json : </a:t>
            </a:r>
            <a:r>
              <a:rPr lang="zh-CN" altLang="en-US" dirty="0"/>
              <a:t>用来定义当前页面的</a:t>
            </a:r>
            <a:r>
              <a:rPr lang="zh-CN" altLang="en-US" dirty="0">
                <a:solidFill>
                  <a:srgbClr val="FF0000"/>
                </a:solidFill>
              </a:rPr>
              <a:t>个性化配置</a:t>
            </a:r>
            <a:r>
              <a:rPr lang="zh-CN" altLang="en-US" dirty="0"/>
              <a:t>，例如，为每个页面单独配置顶部颜色、是否允许下拉</a:t>
            </a:r>
            <a:r>
              <a:rPr lang="zh-CN" altLang="en-US"/>
              <a:t>刷新等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>
                <a:solidFill>
                  <a:srgbClr val="FF0000"/>
                </a:solidFill>
              </a:rPr>
              <a:t>wxss : </a:t>
            </a:r>
            <a:r>
              <a:rPr lang="zh-CN" altLang="en-US"/>
              <a:t>用来</a:t>
            </a:r>
            <a:r>
              <a:rPr lang="zh-CN" altLang="en-US" dirty="0"/>
              <a:t>定义样式来美化当前</a:t>
            </a:r>
            <a:r>
              <a:rPr lang="zh-CN" altLang="en-US"/>
              <a:t>的页面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01D5C028-136E-4AB0-BEF3-733D4623BE63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1.2 </a:t>
            </a:r>
            <a:r>
              <a:rPr lang="zh-CN" altLang="en-US" dirty="0"/>
              <a:t>小程序页面的结构</a:t>
            </a:r>
          </a:p>
        </p:txBody>
      </p:sp>
    </p:spTree>
    <p:extLst>
      <p:ext uri="{BB962C8B-B14F-4D97-AF65-F5344CB8AC3E}">
        <p14:creationId xmlns:p14="http://schemas.microsoft.com/office/powerpoint/2010/main" val="3039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页面配置文件中可选的配置项列表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90C6147C-1734-489F-A919-B4FE4E9C2A2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2353236"/>
              </p:ext>
            </p:extLst>
          </p:nvPr>
        </p:nvGraphicFramePr>
        <p:xfrm>
          <a:off x="950889" y="1393200"/>
          <a:ext cx="7247449" cy="2375100"/>
        </p:xfrm>
        <a:graphic>
          <a:graphicData uri="http://schemas.openxmlformats.org/drawingml/2006/table">
            <a:tbl>
              <a:tblPr/>
              <a:tblGrid>
                <a:gridCol w="238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  <a:gridCol w="287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navigationBarBackgroundColor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导航栏背景颜色，如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navigationBarTextStyle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white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导航栏标题颜色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black / white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5723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navigationBarTitleText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导航栏标题文字内容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HexColor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#ffffff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窗口的背景色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backgroundTextStyle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dark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下拉</a:t>
                      </a:r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loading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dark / light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内容占位符 11">
            <a:extLst>
              <a:ext uri="{FF2B5EF4-FFF2-40B4-BE49-F238E27FC236}">
                <a16:creationId xmlns:a16="http://schemas.microsoft.com/office/drawing/2014/main" xmlns="" id="{4A757B38-D343-4D14-81F2-272AEC24AF2F}"/>
              </a:ext>
            </a:extLst>
          </p:cNvPr>
          <p:cNvSpPr txBox="1">
            <a:spLocks/>
          </p:cNvSpPr>
          <p:nvPr/>
        </p:nvSpPr>
        <p:spPr>
          <a:xfrm>
            <a:off x="950889" y="4038679"/>
            <a:ext cx="6737351" cy="66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页面的</a:t>
            </a:r>
            <a:r>
              <a:rPr lang="en-US" altLang="zh-CN" dirty="0">
                <a:solidFill>
                  <a:schemeClr val="tx1"/>
                </a:solidFill>
              </a:rPr>
              <a:t>.json</a:t>
            </a:r>
            <a:r>
              <a:rPr lang="zh-CN" altLang="en-US" dirty="0">
                <a:solidFill>
                  <a:schemeClr val="tx1"/>
                </a:solidFill>
              </a:rPr>
              <a:t>只能设置 </a:t>
            </a:r>
            <a:r>
              <a:rPr lang="en-US" altLang="zh-CN" dirty="0">
                <a:solidFill>
                  <a:schemeClr val="tx1"/>
                </a:solidFill>
              </a:rPr>
              <a:t>window </a:t>
            </a:r>
            <a:r>
              <a:rPr lang="zh-CN" altLang="en-US" dirty="0">
                <a:solidFill>
                  <a:schemeClr val="tx1"/>
                </a:solidFill>
              </a:rPr>
              <a:t>相关的配置项，以决定本页面的</a:t>
            </a:r>
            <a:r>
              <a:rPr lang="zh-CN" altLang="en-US">
                <a:solidFill>
                  <a:schemeClr val="tx1"/>
                </a:solidFill>
              </a:rPr>
              <a:t>窗口表现。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使用页面配置文件</a:t>
            </a:r>
            <a:r>
              <a:rPr lang="en-US" altLang="zh-CN" dirty="0"/>
              <a:t>page.json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页面配置文件中可选的配置项列表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90C6147C-1734-489F-A919-B4FE4E9C2A2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6377327"/>
              </p:ext>
            </p:extLst>
          </p:nvPr>
        </p:nvGraphicFramePr>
        <p:xfrm>
          <a:off x="950889" y="1393200"/>
          <a:ext cx="7372496" cy="2397960"/>
        </p:xfrm>
        <a:graphic>
          <a:graphicData uri="http://schemas.openxmlformats.org/drawingml/2006/table">
            <a:tbl>
              <a:tblPr/>
              <a:tblGrid>
                <a:gridCol w="1987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4119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943758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enablePullDownRefresh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是否全局开启下拉刷新。</a:t>
                      </a:r>
                      <a:b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 </a:t>
                      </a:r>
                      <a:r>
                        <a:rPr lang="en-US" altLang="zh-CN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Page.onPullDownRefresh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onReachBottomDistance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页面上拉触底事件触发时距页面底部距离，</a:t>
                      </a:r>
                      <a:endParaRPr lang="en-US" alt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单位为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b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 </a:t>
                      </a:r>
                      <a:r>
                        <a:rPr lang="en-US" altLang="zh-CN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Page.onReachBottom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5723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disableScroll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则页面整体不能上下滚动；</a:t>
                      </a:r>
                      <a:endParaRPr lang="en-US" alt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只在页面配置中有效，</a:t>
                      </a:r>
                      <a:endParaRPr lang="en-US" alt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无法在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app.json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中设置该项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内容占位符 11">
            <a:extLst>
              <a:ext uri="{FF2B5EF4-FFF2-40B4-BE49-F238E27FC236}">
                <a16:creationId xmlns:a16="http://schemas.microsoft.com/office/drawing/2014/main" xmlns="" id="{5B9316B7-3D4F-4EF1-85D3-809993EAA9DA}"/>
              </a:ext>
            </a:extLst>
          </p:cNvPr>
          <p:cNvSpPr txBox="1">
            <a:spLocks/>
          </p:cNvSpPr>
          <p:nvPr/>
        </p:nvSpPr>
        <p:spPr>
          <a:xfrm>
            <a:off x="950889" y="4040014"/>
            <a:ext cx="6737351" cy="66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页面的</a:t>
            </a:r>
            <a:r>
              <a:rPr lang="en-US" altLang="zh-CN" dirty="0">
                <a:solidFill>
                  <a:schemeClr val="tx1"/>
                </a:solidFill>
              </a:rPr>
              <a:t>.json</a:t>
            </a:r>
            <a:r>
              <a:rPr lang="zh-CN" altLang="en-US" dirty="0">
                <a:solidFill>
                  <a:schemeClr val="tx1"/>
                </a:solidFill>
              </a:rPr>
              <a:t>只能设置 </a:t>
            </a:r>
            <a:r>
              <a:rPr lang="en-US" altLang="zh-CN" dirty="0">
                <a:solidFill>
                  <a:schemeClr val="tx1"/>
                </a:solidFill>
              </a:rPr>
              <a:t>window </a:t>
            </a:r>
            <a:r>
              <a:rPr lang="zh-CN" altLang="en-US" dirty="0">
                <a:solidFill>
                  <a:schemeClr val="tx1"/>
                </a:solidFill>
              </a:rPr>
              <a:t>相关的配置项，以决定本页面的窗口表现；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小程序的结构和组件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小程序中的样式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使用全局配置文件</a:t>
            </a:r>
            <a:r>
              <a:rPr lang="en-US" altLang="zh-CN" dirty="0">
                <a:solidFill>
                  <a:schemeClr val="tx1"/>
                </a:solidFill>
              </a:rPr>
              <a:t>app.json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使用页面配置文件</a:t>
            </a:r>
            <a:r>
              <a:rPr lang="en-US" altLang="zh-CN" dirty="0">
                <a:solidFill>
                  <a:schemeClr val="tx1"/>
                </a:solidFill>
              </a:rPr>
              <a:t>page.json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小程序的生命周期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737351" cy="313103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生命周期（</a:t>
            </a:r>
            <a:r>
              <a:rPr lang="en-US" altLang="zh-CN" dirty="0">
                <a:solidFill>
                  <a:srgbClr val="FF0000"/>
                </a:solidFill>
              </a:rPr>
              <a:t>Life Cycle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是指一个对象从 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销毁 </a:t>
            </a:r>
            <a:r>
              <a:rPr lang="zh-CN" altLang="en-US" dirty="0">
                <a:solidFill>
                  <a:schemeClr val="tx1"/>
                </a:solidFill>
              </a:rPr>
              <a:t>的整个阶段，</a:t>
            </a:r>
            <a:r>
              <a:rPr lang="zh-CN" altLang="en-US" b="1" dirty="0">
                <a:solidFill>
                  <a:srgbClr val="FF0000"/>
                </a:solidFill>
              </a:rPr>
              <a:t>强调的是一个</a:t>
            </a:r>
            <a:r>
              <a:rPr lang="zh-CN" altLang="en-US" b="1">
                <a:solidFill>
                  <a:srgbClr val="FF0000"/>
                </a:solidFill>
              </a:rPr>
              <a:t>时间段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张三出生，表示这个人生命周期</a:t>
            </a:r>
            <a:r>
              <a:rPr lang="zh-CN" altLang="en-US" sz="1050">
                <a:solidFill>
                  <a:schemeClr val="tx1"/>
                </a:solidFill>
              </a:rPr>
              <a:t>的开始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张三死亡，表示这个人生命周期</a:t>
            </a:r>
            <a:r>
              <a:rPr lang="zh-CN" altLang="en-US" sz="1050">
                <a:solidFill>
                  <a:schemeClr val="tx1"/>
                </a:solidFill>
              </a:rPr>
              <a:t>的结束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中间张三的一生，就是张三</a:t>
            </a:r>
            <a:r>
              <a:rPr lang="zh-CN" altLang="en-US" sz="1050">
                <a:solidFill>
                  <a:schemeClr val="tx1"/>
                </a:solidFill>
              </a:rPr>
              <a:t>的生命周期</a:t>
            </a:r>
            <a:endParaRPr lang="en-US" altLang="zh-CN" sz="105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我们可以把每个小程序运行的过程，也概括为生命周期：</a:t>
            </a:r>
            <a:endParaRPr lang="en-US" altLang="zh-CN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小程序的启动，表示生命周期</a:t>
            </a:r>
            <a:r>
              <a:rPr lang="zh-CN" altLang="en-US" sz="1050">
                <a:solidFill>
                  <a:schemeClr val="tx1"/>
                </a:solidFill>
              </a:rPr>
              <a:t>的开始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小程序的关闭，表示生命周期</a:t>
            </a:r>
            <a:r>
              <a:rPr lang="zh-CN" altLang="en-US" sz="1050">
                <a:solidFill>
                  <a:schemeClr val="tx1"/>
                </a:solidFill>
              </a:rPr>
              <a:t>的结束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432000" lvl="1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中间小程序运行的过程，就是小程序</a:t>
            </a:r>
            <a:r>
              <a:rPr lang="zh-CN" altLang="en-US" sz="1050">
                <a:solidFill>
                  <a:schemeClr val="tx1"/>
                </a:solidFill>
              </a:rPr>
              <a:t>的生命周期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5.1 </a:t>
            </a:r>
            <a:r>
              <a:rPr lang="zh-CN" altLang="en-US" dirty="0"/>
              <a:t>什么是生命周期</a:t>
            </a:r>
          </a:p>
        </p:txBody>
      </p:sp>
    </p:spTree>
    <p:extLst>
      <p:ext uri="{BB962C8B-B14F-4D97-AF65-F5344CB8AC3E}">
        <p14:creationId xmlns:p14="http://schemas.microsoft.com/office/powerpoint/2010/main" val="31794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737351" cy="139776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在小程序中，包含两种类型的生命周期：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应用生命周期</a:t>
            </a:r>
            <a:r>
              <a:rPr lang="zh-CN" altLang="en-US" dirty="0">
                <a:solidFill>
                  <a:schemeClr val="tx1"/>
                </a:solidFill>
              </a:rPr>
              <a:t>：特指小程序从启动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chemeClr val="tx1"/>
                </a:solidFill>
              </a:rPr>
              <a:t>销毁的过程；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页面生命周期</a:t>
            </a:r>
            <a:r>
              <a:rPr lang="zh-CN" altLang="en-US" dirty="0">
                <a:solidFill>
                  <a:schemeClr val="tx1"/>
                </a:solidFill>
              </a:rPr>
              <a:t>：特指小程序中，每个页面的加载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chemeClr val="tx1"/>
                </a:solidFill>
              </a:rPr>
              <a:t>渲染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zh-CN" altLang="en-US" dirty="0">
                <a:solidFill>
                  <a:schemeClr val="tx1"/>
                </a:solidFill>
              </a:rPr>
              <a:t>销毁的过程；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其中，页面的生命周期范围较小，应用程序的生命周期范围较大，如图所示：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5.2 </a:t>
            </a:r>
            <a:r>
              <a:rPr lang="zh-CN" altLang="en-US" dirty="0"/>
              <a:t>生命周期的两种类型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354AFF1E-B8F3-4142-B70D-D6FA0B118062}"/>
              </a:ext>
            </a:extLst>
          </p:cNvPr>
          <p:cNvGrpSpPr/>
          <p:nvPr/>
        </p:nvGrpSpPr>
        <p:grpSpPr>
          <a:xfrm>
            <a:off x="7390019" y="3214247"/>
            <a:ext cx="1295400" cy="1008063"/>
            <a:chOff x="6902477" y="3257314"/>
            <a:chExt cx="1295400" cy="100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2F0FE98-0F0A-4E69-9A58-D306BCCF8F76}"/>
                </a:ext>
              </a:extLst>
            </p:cNvPr>
            <p:cNvSpPr/>
            <p:nvPr/>
          </p:nvSpPr>
          <p:spPr>
            <a:xfrm>
              <a:off x="7046146" y="3257314"/>
              <a:ext cx="1008062" cy="1008063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xmlns="" id="{39170773-6689-4B46-B019-5BC2054E2D3B}"/>
                </a:ext>
              </a:extLst>
            </p:cNvPr>
            <p:cNvSpPr txBox="1"/>
            <p:nvPr/>
          </p:nvSpPr>
          <p:spPr>
            <a:xfrm>
              <a:off x="6902477" y="3634387"/>
              <a:ext cx="1295400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小程序结束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434820AC-8E15-450E-A34D-6F08F4D40267}"/>
              </a:ext>
            </a:extLst>
          </p:cNvPr>
          <p:cNvGrpSpPr/>
          <p:nvPr/>
        </p:nvGrpSpPr>
        <p:grpSpPr>
          <a:xfrm>
            <a:off x="409398" y="3214247"/>
            <a:ext cx="1296988" cy="1008063"/>
            <a:chOff x="703913" y="3303456"/>
            <a:chExt cx="1296988" cy="100806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46681BD3-3713-4048-9CCD-A4C806FDB765}"/>
                </a:ext>
              </a:extLst>
            </p:cNvPr>
            <p:cNvSpPr/>
            <p:nvPr/>
          </p:nvSpPr>
          <p:spPr>
            <a:xfrm>
              <a:off x="848376" y="3303456"/>
              <a:ext cx="1008063" cy="1008063"/>
            </a:xfrm>
            <a:prstGeom prst="ellipse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xmlns="" id="{509DF1BD-CF94-4237-8F7A-B9F4C0DA799D}"/>
                </a:ext>
              </a:extLst>
            </p:cNvPr>
            <p:cNvSpPr txBox="1"/>
            <p:nvPr/>
          </p:nvSpPr>
          <p:spPr>
            <a:xfrm>
              <a:off x="703913" y="3684310"/>
              <a:ext cx="1296988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小程序启动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B1E54E52-824C-44CC-92EB-E33130872761}"/>
              </a:ext>
            </a:extLst>
          </p:cNvPr>
          <p:cNvGrpSpPr/>
          <p:nvPr/>
        </p:nvGrpSpPr>
        <p:grpSpPr>
          <a:xfrm>
            <a:off x="1805522" y="3214247"/>
            <a:ext cx="1296988" cy="1008063"/>
            <a:chOff x="2135640" y="3303456"/>
            <a:chExt cx="1296988" cy="100806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A726252A-8649-47AE-BFA8-F20603979BC6}"/>
                </a:ext>
              </a:extLst>
            </p:cNvPr>
            <p:cNvSpPr/>
            <p:nvPr/>
          </p:nvSpPr>
          <p:spPr bwMode="auto">
            <a:xfrm>
              <a:off x="2280103" y="3303456"/>
              <a:ext cx="1008063" cy="1008063"/>
            </a:xfrm>
            <a:prstGeom prst="ellipse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xmlns="" id="{01C10651-581B-4132-8418-4968DAD02688}"/>
                </a:ext>
              </a:extLst>
            </p:cNvPr>
            <p:cNvSpPr txBox="1"/>
            <p:nvPr/>
          </p:nvSpPr>
          <p:spPr bwMode="auto">
            <a:xfrm>
              <a:off x="2135640" y="3599738"/>
              <a:ext cx="1296988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4BADE361-5C18-4D66-BFA1-29E847B97450}"/>
              </a:ext>
            </a:extLst>
          </p:cNvPr>
          <p:cNvGrpSpPr/>
          <p:nvPr/>
        </p:nvGrpSpPr>
        <p:grpSpPr>
          <a:xfrm>
            <a:off x="3201646" y="3214247"/>
            <a:ext cx="1296988" cy="1008063"/>
            <a:chOff x="3567366" y="3303456"/>
            <a:chExt cx="1296988" cy="1008063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F113904A-23C3-4EF1-82EE-A37106F93DFA}"/>
                </a:ext>
              </a:extLst>
            </p:cNvPr>
            <p:cNvSpPr/>
            <p:nvPr/>
          </p:nvSpPr>
          <p:spPr bwMode="auto">
            <a:xfrm>
              <a:off x="3711829" y="3303456"/>
              <a:ext cx="1008063" cy="1008063"/>
            </a:xfrm>
            <a:prstGeom prst="ellipse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D3E96E7-AA19-46AC-B12C-54C5D3AD263E}"/>
                </a:ext>
              </a:extLst>
            </p:cNvPr>
            <p:cNvSpPr txBox="1"/>
            <p:nvPr/>
          </p:nvSpPr>
          <p:spPr bwMode="auto">
            <a:xfrm>
              <a:off x="3567366" y="3599738"/>
              <a:ext cx="1296988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C5ABA36B-CC6D-4C19-BF49-8BAA4F264A9A}"/>
              </a:ext>
            </a:extLst>
          </p:cNvPr>
          <p:cNvGrpSpPr/>
          <p:nvPr/>
        </p:nvGrpSpPr>
        <p:grpSpPr>
          <a:xfrm>
            <a:off x="4597770" y="3214247"/>
            <a:ext cx="1296988" cy="1008063"/>
            <a:chOff x="4854629" y="3303456"/>
            <a:chExt cx="1296988" cy="100806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69B40ECE-F043-43FF-91A7-4EDECEB56768}"/>
                </a:ext>
              </a:extLst>
            </p:cNvPr>
            <p:cNvSpPr/>
            <p:nvPr/>
          </p:nvSpPr>
          <p:spPr bwMode="auto">
            <a:xfrm>
              <a:off x="4999092" y="3303456"/>
              <a:ext cx="1008063" cy="1008063"/>
            </a:xfrm>
            <a:prstGeom prst="ellipse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xmlns="" id="{5B6A769F-D5E2-4A0B-ABCE-D7380DA63530}"/>
                </a:ext>
              </a:extLst>
            </p:cNvPr>
            <p:cNvSpPr txBox="1"/>
            <p:nvPr/>
          </p:nvSpPr>
          <p:spPr bwMode="auto">
            <a:xfrm>
              <a:off x="4854629" y="3599738"/>
              <a:ext cx="1296988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sz="105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478C7FEF-89F2-4859-89BF-94E22B28CDEF}"/>
              </a:ext>
            </a:extLst>
          </p:cNvPr>
          <p:cNvGrpSpPr/>
          <p:nvPr/>
        </p:nvGrpSpPr>
        <p:grpSpPr>
          <a:xfrm>
            <a:off x="5993894" y="3214247"/>
            <a:ext cx="1296988" cy="1008063"/>
            <a:chOff x="5662764" y="3257314"/>
            <a:chExt cx="1296988" cy="100806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231E7B0F-2547-45E9-B663-BD9BFE53FB5A}"/>
                </a:ext>
              </a:extLst>
            </p:cNvPr>
            <p:cNvSpPr/>
            <p:nvPr/>
          </p:nvSpPr>
          <p:spPr bwMode="auto">
            <a:xfrm>
              <a:off x="5807227" y="3257314"/>
              <a:ext cx="1008063" cy="1008063"/>
            </a:xfrm>
            <a:prstGeom prst="ellipse">
              <a:avLst/>
            </a:prstGeom>
            <a:solidFill>
              <a:srgbClr val="FB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xmlns="" id="{D7A614B5-5E4E-4FD1-9828-E1974ECD5E36}"/>
                </a:ext>
              </a:extLst>
            </p:cNvPr>
            <p:cNvSpPr txBox="1"/>
            <p:nvPr/>
          </p:nvSpPr>
          <p:spPr bwMode="auto">
            <a:xfrm>
              <a:off x="5662764" y="3634387"/>
              <a:ext cx="1296988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etc…</a:t>
              </a:r>
            </a:p>
          </p:txBody>
        </p:sp>
      </p:grpSp>
      <p:sp>
        <p:nvSpPr>
          <p:cNvPr id="31" name="虚尾箭头 17">
            <a:extLst>
              <a:ext uri="{FF2B5EF4-FFF2-40B4-BE49-F238E27FC236}">
                <a16:creationId xmlns:a16="http://schemas.microsoft.com/office/drawing/2014/main" xmlns="" id="{D5D8F847-FED3-48AD-AFDA-DA6F25B582B9}"/>
              </a:ext>
            </a:extLst>
          </p:cNvPr>
          <p:cNvSpPr/>
          <p:nvPr/>
        </p:nvSpPr>
        <p:spPr>
          <a:xfrm>
            <a:off x="3052400" y="3582547"/>
            <a:ext cx="199356" cy="271463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虚尾箭头 17">
            <a:extLst>
              <a:ext uri="{FF2B5EF4-FFF2-40B4-BE49-F238E27FC236}">
                <a16:creationId xmlns:a16="http://schemas.microsoft.com/office/drawing/2014/main" xmlns="" id="{7051F111-1B2A-4293-82A0-332168D2CCEF}"/>
              </a:ext>
            </a:extLst>
          </p:cNvPr>
          <p:cNvSpPr/>
          <p:nvPr/>
        </p:nvSpPr>
        <p:spPr>
          <a:xfrm>
            <a:off x="1656276" y="3582547"/>
            <a:ext cx="199356" cy="271463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虚尾箭头 17">
            <a:extLst>
              <a:ext uri="{FF2B5EF4-FFF2-40B4-BE49-F238E27FC236}">
                <a16:creationId xmlns:a16="http://schemas.microsoft.com/office/drawing/2014/main" xmlns="" id="{9D6B4B4A-6086-4D27-BBA3-47C225BFF33F}"/>
              </a:ext>
            </a:extLst>
          </p:cNvPr>
          <p:cNvSpPr/>
          <p:nvPr/>
        </p:nvSpPr>
        <p:spPr>
          <a:xfrm>
            <a:off x="4448524" y="3582547"/>
            <a:ext cx="199356" cy="271463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虚尾箭头 17">
            <a:extLst>
              <a:ext uri="{FF2B5EF4-FFF2-40B4-BE49-F238E27FC236}">
                <a16:creationId xmlns:a16="http://schemas.microsoft.com/office/drawing/2014/main" xmlns="" id="{94F49F71-B99E-4FED-A11D-2D1F57C83730}"/>
              </a:ext>
            </a:extLst>
          </p:cNvPr>
          <p:cNvSpPr/>
          <p:nvPr/>
        </p:nvSpPr>
        <p:spPr>
          <a:xfrm>
            <a:off x="5844648" y="3582547"/>
            <a:ext cx="199356" cy="271463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虚尾箭头 17">
            <a:extLst>
              <a:ext uri="{FF2B5EF4-FFF2-40B4-BE49-F238E27FC236}">
                <a16:creationId xmlns:a16="http://schemas.microsoft.com/office/drawing/2014/main" xmlns="" id="{D97AB11F-BA15-4EC2-B5DC-83F327BDCFE9}"/>
              </a:ext>
            </a:extLst>
          </p:cNvPr>
          <p:cNvSpPr/>
          <p:nvPr/>
        </p:nvSpPr>
        <p:spPr>
          <a:xfrm>
            <a:off x="7240772" y="3582547"/>
            <a:ext cx="199356" cy="271463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2"/>
            <a:ext cx="6737351" cy="4746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生命周期函数</a:t>
            </a:r>
            <a:r>
              <a:rPr lang="zh-CN" altLang="en-US" dirty="0">
                <a:solidFill>
                  <a:schemeClr val="tx1"/>
                </a:solidFill>
              </a:rPr>
              <a:t>：是由小程序框架提供的</a:t>
            </a:r>
            <a:r>
              <a:rPr lang="zh-CN" altLang="en-US" dirty="0">
                <a:solidFill>
                  <a:srgbClr val="FF0000"/>
                </a:solidFill>
              </a:rPr>
              <a:t>内置函数</a:t>
            </a:r>
            <a:r>
              <a:rPr lang="zh-CN" altLang="en-US" dirty="0">
                <a:solidFill>
                  <a:schemeClr val="tx1"/>
                </a:solidFill>
              </a:rPr>
              <a:t>，会伴随着生命周期，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rgbClr val="FF0000"/>
                </a:solidFill>
              </a:rPr>
              <a:t>按次序执行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5.3 </a:t>
            </a:r>
            <a:r>
              <a:rPr lang="zh-CN" altLang="en-US" dirty="0"/>
              <a:t>什么是生命周期函数</a:t>
            </a:r>
          </a:p>
        </p:txBody>
      </p:sp>
      <p:sp>
        <p:nvSpPr>
          <p:cNvPr id="6" name="内容占位符 11"/>
          <p:cNvSpPr>
            <a:spLocks noGrp="1"/>
          </p:cNvSpPr>
          <p:nvPr>
            <p:ph sz="half" idx="14"/>
          </p:nvPr>
        </p:nvSpPr>
        <p:spPr>
          <a:xfrm>
            <a:off x="848375" y="1867878"/>
            <a:ext cx="6737351" cy="67338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生命周期函数的作用</a:t>
            </a:r>
            <a:r>
              <a:rPr lang="zh-CN" altLang="en-US" dirty="0">
                <a:solidFill>
                  <a:schemeClr val="tx1"/>
                </a:solidFill>
              </a:rPr>
              <a:t>：允许程序员在特定的生命周期时间点上，</a:t>
            </a:r>
            <a:r>
              <a:rPr lang="zh-CN" altLang="en-US" b="1" dirty="0">
                <a:solidFill>
                  <a:srgbClr val="FF0000"/>
                </a:solidFill>
              </a:rPr>
              <a:t>执行某些特定的操作</a:t>
            </a:r>
            <a:r>
              <a:rPr lang="zh-CN" altLang="en-US" dirty="0">
                <a:solidFill>
                  <a:schemeClr val="tx1"/>
                </a:solidFill>
              </a:rPr>
              <a:t>。例如，页面刚加载的时候，在生命周期函数中自动发起数据请求，获取当前页面的数据；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half" idx="14"/>
          </p:nvPr>
        </p:nvSpPr>
        <p:spPr>
          <a:xfrm>
            <a:off x="848375" y="2568133"/>
            <a:ext cx="6737351" cy="47767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sz="1050" dirty="0">
                <a:solidFill>
                  <a:srgbClr val="FF0000"/>
                </a:solidFill>
              </a:rPr>
              <a:t>生命周期</a:t>
            </a:r>
            <a:r>
              <a:rPr lang="zh-CN" altLang="en-US" sz="1050" dirty="0">
                <a:solidFill>
                  <a:schemeClr val="tx1"/>
                </a:solidFill>
              </a:rPr>
              <a:t>强调的是</a:t>
            </a:r>
            <a:r>
              <a:rPr lang="zh-CN" altLang="en-US" sz="1050" dirty="0">
                <a:solidFill>
                  <a:srgbClr val="FF0000"/>
                </a:solidFill>
              </a:rPr>
              <a:t>时间段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1050" dirty="0">
                <a:solidFill>
                  <a:srgbClr val="FF0000"/>
                </a:solidFill>
              </a:rPr>
              <a:t>生命周期函数</a:t>
            </a:r>
            <a:r>
              <a:rPr lang="zh-CN" altLang="en-US" sz="1050" dirty="0">
                <a:solidFill>
                  <a:schemeClr val="tx1"/>
                </a:solidFill>
              </a:rPr>
              <a:t>强调的是</a:t>
            </a:r>
            <a:r>
              <a:rPr lang="zh-CN" altLang="en-US" sz="1050" dirty="0">
                <a:solidFill>
                  <a:srgbClr val="FF0000"/>
                </a:solidFill>
              </a:rPr>
              <a:t>时间点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5.4 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生命周期函数的分类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377" y="1485373"/>
            <a:ext cx="65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小程序中的生命周期函数，分为两种类型：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809711"/>
            <a:ext cx="6599685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1714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应用生命周期函数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lvl="1" indent="-1714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页面生命周期函数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737351" cy="127560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是小程序执行的</a:t>
            </a:r>
            <a:r>
              <a:rPr lang="zh-CN" altLang="en-US" dirty="0">
                <a:solidFill>
                  <a:srgbClr val="FF0000"/>
                </a:solidFill>
              </a:rPr>
              <a:t>入口</a:t>
            </a:r>
            <a:r>
              <a:rPr lang="zh-CN" altLang="en-US">
                <a:solidFill>
                  <a:srgbClr val="FF0000"/>
                </a:solidFill>
              </a:rPr>
              <a:t>文件</a:t>
            </a:r>
            <a:r>
              <a:rPr lang="zh-CN" altLang="en-US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中必须调用 </a:t>
            </a:r>
            <a:r>
              <a:rPr lang="en-US" altLang="zh-CN" dirty="0">
                <a:solidFill>
                  <a:schemeClr val="tx1"/>
                </a:solidFill>
              </a:rPr>
              <a:t>App() </a:t>
            </a:r>
            <a:r>
              <a:rPr lang="zh-CN" altLang="en-US" dirty="0">
                <a:solidFill>
                  <a:schemeClr val="tx1"/>
                </a:solidFill>
              </a:rPr>
              <a:t>函数，且只能调用</a:t>
            </a:r>
            <a:r>
              <a:rPr lang="zh-CN" altLang="en-US">
                <a:solidFill>
                  <a:schemeClr val="tx1"/>
                </a:solidFill>
              </a:rPr>
              <a:t>一次。其中，</a:t>
            </a:r>
            <a:r>
              <a:rPr lang="en-US" altLang="zh-CN">
                <a:solidFill>
                  <a:schemeClr val="tx1"/>
                </a:solidFill>
              </a:rPr>
              <a:t>App() </a:t>
            </a:r>
            <a:r>
              <a:rPr lang="zh-CN" altLang="en-US">
                <a:solidFill>
                  <a:schemeClr val="tx1"/>
                </a:solidFill>
              </a:rPr>
              <a:t>函数是用来</a:t>
            </a:r>
            <a:r>
              <a:rPr lang="zh-CN" altLang="en-US" dirty="0">
                <a:solidFill>
                  <a:schemeClr val="tx1"/>
                </a:solidFill>
              </a:rPr>
              <a:t>注册并执行</a:t>
            </a:r>
            <a:r>
              <a:rPr lang="zh-CN" altLang="en-US">
                <a:solidFill>
                  <a:schemeClr val="tx1"/>
                </a:solidFill>
              </a:rPr>
              <a:t>小程序的。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App(Object) </a:t>
            </a:r>
            <a:r>
              <a:rPr lang="zh-CN" altLang="en-US" dirty="0">
                <a:solidFill>
                  <a:schemeClr val="tx1"/>
                </a:solidFill>
              </a:rPr>
              <a:t>函数接收一个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参数，可以通过这个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参数，指定小程序的</a:t>
            </a:r>
            <a:r>
              <a:rPr lang="zh-CN" altLang="en-US">
                <a:solidFill>
                  <a:schemeClr val="tx1"/>
                </a:solidFill>
              </a:rPr>
              <a:t>生命周期函数。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5.5 </a:t>
            </a:r>
            <a:r>
              <a:rPr lang="zh-CN" altLang="en-US" dirty="0"/>
              <a:t>应用生命周期函数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880A5469-40DE-4514-AD0E-2576FF16681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5540"/>
            <a:ext cx="6130925" cy="2154937"/>
            <a:chOff x="1177925" y="2082313"/>
            <a:chExt cx="6130925" cy="41416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A1D7BCE-FB62-48A4-86F9-4176E2A3DFD4}"/>
                </a:ext>
              </a:extLst>
            </p:cNvPr>
            <p:cNvSpPr/>
            <p:nvPr/>
          </p:nvSpPr>
          <p:spPr>
            <a:xfrm>
              <a:off x="1177925" y="2082313"/>
              <a:ext cx="6130925" cy="414164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A157CD4-028E-457C-AB25-63793EC95D97}"/>
                </a:ext>
              </a:extLst>
            </p:cNvPr>
            <p:cNvSpPr/>
            <p:nvPr/>
          </p:nvSpPr>
          <p:spPr>
            <a:xfrm>
              <a:off x="1535112" y="2172792"/>
              <a:ext cx="4702317" cy="3865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小程序初始化完成时，执行此函数，可以做一些初始化的工作。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onLaunch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function(options) {},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小程序显示到屏幕上的时候，执行此函数。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onShow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function(options) {},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小程序被最小化的时候，执行此函数。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onHide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function() 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5.5 </a:t>
            </a:r>
            <a:r>
              <a:rPr lang="zh-CN" altLang="en-US" dirty="0"/>
              <a:t>应用生命周期函数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6E6F8A26-CEA5-40E5-99ED-CF394BF99A5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292477"/>
              </p:ext>
            </p:extLst>
          </p:nvPr>
        </p:nvGraphicFramePr>
        <p:xfrm>
          <a:off x="950887" y="2204217"/>
          <a:ext cx="7200558" cy="2168640"/>
        </p:xfrm>
        <a:graphic>
          <a:graphicData uri="http://schemas.openxmlformats.org/drawingml/2006/table">
            <a:tbl>
              <a:tblPr/>
              <a:tblGrid>
                <a:gridCol w="1056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935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2472513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  <a:gridCol w="2675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触发时机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onLaunch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监听小程序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小程序初始化完成时</a:t>
                      </a:r>
                      <a:endParaRPr lang="en-US" alt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（全局只触发一次）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onShow</a:t>
                      </a:r>
                      <a:endParaRPr 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监听小程序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小程序启动，或从后台进入前台显示时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572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onHide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监听小程序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小程序从前台进入后台时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内容占位符 10">
            <a:extLst>
              <a:ext uri="{FF2B5EF4-FFF2-40B4-BE49-F238E27FC236}">
                <a16:creationId xmlns:a16="http://schemas.microsoft.com/office/drawing/2014/main" xmlns="" id="{CD338E3E-8076-4D02-A442-6828AC84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zh-CN" altLang="en-US" sz="1400" dirty="0"/>
              <a:t>应用生命周期函数列表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537161" cy="141141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每个小程序页面，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>
                <a:solidFill>
                  <a:schemeClr val="tx1"/>
                </a:solidFill>
              </a:rPr>
              <a:t>拥有自己的 </a:t>
            </a:r>
            <a:r>
              <a:rPr lang="en-US" altLang="zh-CN" dirty="0">
                <a:solidFill>
                  <a:schemeClr val="tx1"/>
                </a:solidFill>
              </a:rPr>
              <a:t>.js </a:t>
            </a:r>
            <a:r>
              <a:rPr lang="zh-CN" altLang="en-US" dirty="0">
                <a:solidFill>
                  <a:schemeClr val="tx1"/>
                </a:solidFill>
              </a:rPr>
              <a:t>文件，且</a:t>
            </a:r>
            <a:r>
              <a:rPr lang="zh-CN" altLang="en-US" dirty="0">
                <a:solidFill>
                  <a:srgbClr val="FF0000"/>
                </a:solidFill>
              </a:rPr>
              <a:t>必须调用 </a:t>
            </a:r>
            <a:r>
              <a:rPr lang="en-US" altLang="zh-CN" dirty="0">
                <a:solidFill>
                  <a:srgbClr val="FF0000"/>
                </a:solidFill>
              </a:rPr>
              <a:t>Page()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，否则</a:t>
            </a:r>
            <a:r>
              <a:rPr lang="zh-CN" altLang="en-US">
                <a:solidFill>
                  <a:schemeClr val="tx1"/>
                </a:solidFill>
              </a:rPr>
              <a:t>报错。其中</a:t>
            </a:r>
            <a:r>
              <a:rPr lang="en-US" altLang="zh-CN">
                <a:solidFill>
                  <a:schemeClr val="tx1"/>
                </a:solidFill>
              </a:rPr>
              <a:t>Page() </a:t>
            </a:r>
            <a:r>
              <a:rPr lang="zh-CN" altLang="en-US">
                <a:solidFill>
                  <a:schemeClr val="tx1"/>
                </a:solidFill>
              </a:rPr>
              <a:t>函数用来</a:t>
            </a:r>
            <a:r>
              <a:rPr lang="zh-CN" altLang="en-US" dirty="0">
                <a:solidFill>
                  <a:srgbClr val="FF0000"/>
                </a:solidFill>
              </a:rPr>
              <a:t>注册小</a:t>
            </a:r>
            <a:r>
              <a:rPr lang="zh-CN" altLang="en-US">
                <a:solidFill>
                  <a:srgbClr val="FF0000"/>
                </a:solidFill>
              </a:rPr>
              <a:t>程序页面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Page(Object) </a:t>
            </a:r>
            <a:r>
              <a:rPr lang="zh-CN" altLang="en-US" dirty="0">
                <a:solidFill>
                  <a:schemeClr val="tx1"/>
                </a:solidFill>
              </a:rPr>
              <a:t>函数接收一个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参数，可以通过这个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参数，指定页面的</a:t>
            </a:r>
            <a:r>
              <a:rPr lang="zh-CN" altLang="en-US">
                <a:solidFill>
                  <a:schemeClr val="tx1"/>
                </a:solidFill>
              </a:rPr>
              <a:t>生命周期函数。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5.6 </a:t>
            </a:r>
            <a:r>
              <a:rPr lang="zh-CN" altLang="en-US" dirty="0"/>
              <a:t>页面生命周期函数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880A5469-40DE-4514-AD0E-2576FF16681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804615"/>
            <a:ext cx="6130925" cy="1892103"/>
            <a:chOff x="1177925" y="2157413"/>
            <a:chExt cx="6130925" cy="41416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A1D7BCE-FB62-48A4-86F9-4176E2A3DFD4}"/>
                </a:ext>
              </a:extLst>
            </p:cNvPr>
            <p:cNvSpPr/>
            <p:nvPr/>
          </p:nvSpPr>
          <p:spPr>
            <a:xfrm>
              <a:off x="1177925" y="2157413"/>
              <a:ext cx="6130925" cy="414164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A157CD4-028E-457C-AB25-63793EC95D97}"/>
                </a:ext>
              </a:extLst>
            </p:cNvPr>
            <p:cNvSpPr/>
            <p:nvPr/>
          </p:nvSpPr>
          <p:spPr>
            <a:xfrm>
              <a:off x="1535112" y="2247890"/>
              <a:ext cx="4702317" cy="3871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onLoad  </a:t>
              </a: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 function(options) {}, // </a:t>
              </a:r>
              <a:r>
                <a:rPr lang="zh-CN" altLang="en-US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监听页面加载</a:t>
              </a:r>
              <a:endParaRPr lang="en-US" altLang="zh-CN" sz="10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onShow  </a:t>
              </a: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 function() </a:t>
              </a:r>
              <a:r>
                <a:rPr lang="en-US" altLang="zh-CN" sz="105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{},        // </a:t>
              </a:r>
              <a:r>
                <a:rPr lang="zh-CN" altLang="en-US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监听页面显示</a:t>
              </a:r>
              <a:endParaRPr lang="en-US" altLang="zh-CN" sz="10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onReady </a:t>
              </a: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 function() </a:t>
              </a:r>
              <a:r>
                <a:rPr lang="en-US" altLang="zh-CN" sz="105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{},        // </a:t>
              </a:r>
              <a:r>
                <a:rPr lang="zh-CN" altLang="en-US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监听页面初次渲染完成</a:t>
              </a:r>
              <a:endParaRPr lang="en-US" altLang="zh-CN" sz="10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onHide  </a:t>
              </a: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 function() </a:t>
              </a:r>
              <a:r>
                <a:rPr lang="en-US" altLang="zh-CN" sz="105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{},        // </a:t>
              </a:r>
              <a:r>
                <a:rPr lang="zh-CN" altLang="en-US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监听页面隐藏</a:t>
              </a:r>
              <a:endParaRPr lang="en-US" altLang="zh-CN" sz="10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onUnload</a:t>
              </a: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 function() </a:t>
              </a:r>
              <a:r>
                <a:rPr lang="en-US" altLang="zh-CN" sz="105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{}         // </a:t>
              </a:r>
              <a:r>
                <a:rPr lang="zh-CN" altLang="en-US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监听页面卸载</a:t>
              </a:r>
              <a:endParaRPr lang="en-US" altLang="zh-CN" sz="10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0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创建自己的小程序页面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517623" cy="775508"/>
          </a:xfrm>
        </p:spPr>
        <p:txBody>
          <a:bodyPr>
            <a:noAutofit/>
          </a:bodyPr>
          <a:lstStyle/>
          <a:p>
            <a:pPr marL="285750" indent="-28575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pages </a:t>
            </a:r>
            <a:r>
              <a:rPr lang="zh-CN" altLang="en-US" dirty="0"/>
              <a:t>目录上右键，选择 “新建目录”，并将目录命名为 </a:t>
            </a:r>
            <a:r>
              <a:rPr lang="en-US" altLang="zh-CN" dirty="0"/>
              <a:t>home</a:t>
            </a:r>
          </a:p>
          <a:p>
            <a:pPr marL="285750" indent="-285750">
              <a:buFont typeface="+mj-ea"/>
              <a:buAutoNum type="circleNumDbPlain"/>
            </a:pPr>
            <a:r>
              <a:rPr lang="zh-CN" altLang="en-US" dirty="0"/>
              <a:t>在新建的 </a:t>
            </a:r>
            <a:r>
              <a:rPr lang="en-US" altLang="zh-CN" dirty="0"/>
              <a:t>home </a:t>
            </a:r>
            <a:r>
              <a:rPr lang="zh-CN" altLang="en-US" dirty="0"/>
              <a:t>目录上右键，选择 </a:t>
            </a:r>
            <a:r>
              <a:rPr lang="en-US" altLang="zh-CN" dirty="0"/>
              <a:t>“</a:t>
            </a:r>
            <a:r>
              <a:rPr lang="zh-CN" altLang="en-US" dirty="0"/>
              <a:t>新建</a:t>
            </a:r>
            <a:r>
              <a:rPr lang="en-US" altLang="zh-CN" dirty="0"/>
              <a:t>page”,</a:t>
            </a:r>
            <a:r>
              <a:rPr lang="zh-CN" altLang="en-US" dirty="0"/>
              <a:t>并将页面命名</a:t>
            </a:r>
            <a:r>
              <a:rPr lang="zh-CN" altLang="en-US"/>
              <a:t>为 </a:t>
            </a:r>
            <a:r>
              <a:rPr lang="en-US" altLang="zh-CN"/>
              <a:t>home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9B3A786-98FE-4849-AD06-B188F67BA29F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1.2 </a:t>
            </a:r>
            <a:r>
              <a:rPr lang="zh-CN" altLang="en-US" dirty="0"/>
              <a:t>小程序页面的结构</a:t>
            </a:r>
          </a:p>
        </p:txBody>
      </p:sp>
      <p:sp>
        <p:nvSpPr>
          <p:cNvPr id="6" name="内容占位符 11"/>
          <p:cNvSpPr>
            <a:spLocks noGrp="1"/>
          </p:cNvSpPr>
          <p:nvPr>
            <p:ph sz="half" idx="14"/>
          </p:nvPr>
        </p:nvSpPr>
        <p:spPr>
          <a:xfrm>
            <a:off x="848378" y="3083157"/>
            <a:ext cx="6517623" cy="319910"/>
          </a:xfrm>
        </p:spPr>
        <p:txBody>
          <a:bodyPr>
            <a:noAutofit/>
          </a:bodyPr>
          <a:lstStyle/>
          <a:p>
            <a:r>
              <a:rPr lang="zh-CN" altLang="en-US" sz="1050" b="1">
                <a:solidFill>
                  <a:srgbClr val="FF0000"/>
                </a:solidFill>
              </a:rPr>
              <a:t>注意：</a:t>
            </a:r>
            <a:r>
              <a:rPr lang="zh-CN" altLang="en-US" sz="1050"/>
              <a:t>选择“新建</a:t>
            </a:r>
            <a:r>
              <a:rPr lang="en-US" altLang="zh-CN" sz="1050"/>
              <a:t>page</a:t>
            </a:r>
            <a:r>
              <a:rPr lang="zh-CN" altLang="en-US" sz="1050"/>
              <a:t>”后，开发者工具会自动创建页面相关的</a:t>
            </a:r>
            <a:r>
              <a:rPr lang="en-US" altLang="zh-CN" sz="1050"/>
              <a:t>4</a:t>
            </a:r>
            <a:r>
              <a:rPr lang="zh-CN" altLang="en-US" sz="1050"/>
              <a:t>个文件</a:t>
            </a:r>
            <a:endParaRPr lang="en-US" altLang="zh-CN" sz="1050"/>
          </a:p>
        </p:txBody>
      </p:sp>
    </p:spTree>
    <p:extLst>
      <p:ext uri="{BB962C8B-B14F-4D97-AF65-F5344CB8AC3E}">
        <p14:creationId xmlns:p14="http://schemas.microsoft.com/office/powerpoint/2010/main" val="358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小程序中的生命周期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1202C11-7F60-4949-B9E5-7E7B5EDCCE05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5.6 </a:t>
            </a:r>
            <a:r>
              <a:rPr lang="zh-CN" altLang="en-US" dirty="0"/>
              <a:t>页面生命周期函数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6E6F8A26-CEA5-40E5-99ED-CF394BF99A5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2995041"/>
              </p:ext>
            </p:extLst>
          </p:nvPr>
        </p:nvGraphicFramePr>
        <p:xfrm>
          <a:off x="950889" y="2204217"/>
          <a:ext cx="6415111" cy="2375100"/>
        </p:xfrm>
        <a:graphic>
          <a:graphicData uri="http://schemas.openxmlformats.org/drawingml/2006/table">
            <a:tbl>
              <a:tblPr/>
              <a:tblGrid>
                <a:gridCol w="153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2162">
                  <a:extLst>
                    <a:ext uri="{9D8B030D-6E8A-4147-A177-3AD203B41FA5}">
                      <a16:colId xmlns:a16="http://schemas.microsoft.com/office/drawing/2014/main" xmlns="" val="2154612321"/>
                    </a:ext>
                  </a:extLst>
                </a:gridCol>
                <a:gridCol w="3442909">
                  <a:extLst>
                    <a:ext uri="{9D8B030D-6E8A-4147-A177-3AD203B41FA5}">
                      <a16:colId xmlns:a16="http://schemas.microsoft.com/office/drawing/2014/main" xmlns="" val="41363946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97773" marR="197773" marT="59334" marB="5933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onLoad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监听页面加载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b="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onShow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监听页面显示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80402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onReady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监听页面初次渲染完成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242127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onHide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监听页面隐藏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5723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strike="noStrike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/>
                        </a:rPr>
                        <a:t>onUnload</a:t>
                      </a:r>
                      <a:endParaRPr 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生命周期回调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监听页面卸载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内容占位符 10">
            <a:extLst>
              <a:ext uri="{FF2B5EF4-FFF2-40B4-BE49-F238E27FC236}">
                <a16:creationId xmlns:a16="http://schemas.microsoft.com/office/drawing/2014/main" xmlns="" id="{CD338E3E-8076-4D02-A442-6828AC84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zh-CN" altLang="en-US" sz="1400" dirty="0"/>
              <a:t>页面生命周期函数列表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设置小程序项目的默认首页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4466573" cy="1343512"/>
          </a:xfrm>
        </p:spPr>
        <p:txBody>
          <a:bodyPr>
            <a:no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CN" altLang="en-US" dirty="0"/>
              <a:t>打开 </a:t>
            </a:r>
            <a:r>
              <a:rPr lang="en-US" altLang="zh-CN" dirty="0"/>
              <a:t>app.json </a:t>
            </a:r>
            <a:r>
              <a:rPr lang="zh-CN" altLang="en-US" dirty="0"/>
              <a:t>全局配置文件，找到 </a:t>
            </a:r>
            <a:r>
              <a:rPr lang="en-US" altLang="zh-CN"/>
              <a:t>pages </a:t>
            </a:r>
            <a:r>
              <a:rPr lang="zh-CN" altLang="en-US"/>
              <a:t>节点</a:t>
            </a:r>
            <a:r>
              <a:rPr lang="zh-CN" altLang="en-US" dirty="0"/>
              <a:t>。</a:t>
            </a:r>
            <a:r>
              <a:rPr lang="zh-CN" altLang="en-US"/>
              <a:t>这个 </a:t>
            </a:r>
            <a:r>
              <a:rPr lang="en-US" altLang="zh-CN" dirty="0"/>
              <a:t>pages </a:t>
            </a:r>
            <a:r>
              <a:rPr lang="zh-CN" altLang="en-US" dirty="0"/>
              <a:t>节点是一个数组，存储了项目中所有页面的</a:t>
            </a:r>
            <a:r>
              <a:rPr lang="zh-CN" altLang="en-US"/>
              <a:t>访问路径。其中</a:t>
            </a:r>
            <a:r>
              <a:rPr lang="zh-CN" altLang="en-US" dirty="0"/>
              <a:t>，</a:t>
            </a:r>
            <a:r>
              <a:rPr lang="en-US" altLang="zh-CN" dirty="0"/>
              <a:t>pages </a:t>
            </a:r>
            <a:r>
              <a:rPr lang="zh-CN" altLang="en-US" dirty="0"/>
              <a:t>数组中第一个页面路径，就是小程序项目的</a:t>
            </a:r>
            <a:r>
              <a:rPr lang="zh-CN" altLang="en-US"/>
              <a:t>默认首页。</a:t>
            </a:r>
            <a:endParaRPr lang="en-US" altLang="zh-CN" dirty="0"/>
          </a:p>
          <a:p>
            <a:pPr marL="285750" indent="-285750">
              <a:buFont typeface="+mj-lt"/>
              <a:buAutoNum type="arabicPeriod"/>
            </a:pPr>
            <a:r>
              <a:rPr lang="zh-CN" altLang="en-US"/>
              <a:t>修改 </a:t>
            </a:r>
            <a:r>
              <a:rPr lang="en-US" altLang="zh-CN" dirty="0"/>
              <a:t>pages </a:t>
            </a:r>
            <a:r>
              <a:rPr lang="zh-CN" altLang="en-US" dirty="0"/>
              <a:t>数组中路径的顺序，即可修改小程序的</a:t>
            </a:r>
            <a:r>
              <a:rPr lang="zh-CN" altLang="en-US"/>
              <a:t>默认首页。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F68A095-C0CC-48EA-A73A-C2279F08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56" y="1973033"/>
            <a:ext cx="3105867" cy="2059470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xmlns="" id="{7C3CC166-655B-40CF-8CAD-DAC620D31AD4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1.2 </a:t>
            </a:r>
            <a:r>
              <a:rPr lang="zh-CN" altLang="en-US" dirty="0"/>
              <a:t>小程序页面的结构</a:t>
            </a:r>
          </a:p>
        </p:txBody>
      </p:sp>
    </p:spTree>
    <p:extLst>
      <p:ext uri="{BB962C8B-B14F-4D97-AF65-F5344CB8AC3E}">
        <p14:creationId xmlns:p14="http://schemas.microsoft.com/office/powerpoint/2010/main" val="11712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  <p:sp>
        <p:nvSpPr>
          <p:cNvPr id="27" name="内容占位符 11">
            <a:extLst>
              <a:ext uri="{FF2B5EF4-FFF2-40B4-BE49-F238E27FC236}">
                <a16:creationId xmlns:a16="http://schemas.microsoft.com/office/drawing/2014/main" xmlns="" id="{2E3C93E1-D7F7-46A7-BB21-89DAE630043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517623" cy="1303567"/>
          </a:xfrm>
        </p:spPr>
        <p:txBody>
          <a:bodyPr>
            <a:noAutofit/>
          </a:bodyPr>
          <a:lstStyle/>
          <a:p>
            <a:r>
              <a:rPr lang="zh-CN" altLang="en-US" dirty="0"/>
              <a:t>小程序提供了丰富的基础组件给开发者，开发者可以像搭积木一样，组合各种组件拼合成自己的小程序。</a:t>
            </a:r>
          </a:p>
          <a:p>
            <a:r>
              <a:rPr lang="zh-CN" altLang="en-US" dirty="0"/>
              <a:t>小程序中的组件，就像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div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标签的作用一样，用于搭建页面的基础结构。</a:t>
            </a:r>
          </a:p>
        </p:txBody>
      </p:sp>
    </p:spTree>
    <p:extLst>
      <p:ext uri="{BB962C8B-B14F-4D97-AF65-F5344CB8AC3E}">
        <p14:creationId xmlns:p14="http://schemas.microsoft.com/office/powerpoint/2010/main" val="14833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小程序的结构和组件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1666800"/>
            <a:ext cx="6517622" cy="541557"/>
          </a:xfrm>
        </p:spPr>
        <p:txBody>
          <a:bodyPr/>
          <a:lstStyle/>
          <a:p>
            <a:r>
              <a:rPr lang="en-US" altLang="zh-CN" sz="1400" dirty="0"/>
              <a:t>1. text</a:t>
            </a:r>
            <a:r>
              <a:rPr lang="zh-CN" altLang="en-US" sz="1400" dirty="0"/>
              <a:t>文本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AF10F56-7B07-45B7-8172-D8C436B2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4899"/>
              </p:ext>
            </p:extLst>
          </p:nvPr>
        </p:nvGraphicFramePr>
        <p:xfrm>
          <a:off x="936000" y="2124000"/>
          <a:ext cx="6895447" cy="1770380"/>
        </p:xfrm>
        <a:graphic>
          <a:graphicData uri="http://schemas.openxmlformats.org/drawingml/2006/table">
            <a:tbl>
              <a:tblPr/>
              <a:tblGrid>
                <a:gridCol w="1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xmlns="" val="22891644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xmlns="" val="637352978"/>
                    </a:ext>
                  </a:extLst>
                </a:gridCol>
                <a:gridCol w="3963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selectable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</a:t>
                      </a:r>
                      <a:r>
                        <a:rPr lang="zh-CN" altLang="en-US" sz="1050" b="0" i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是否可选，</a:t>
                      </a:r>
                      <a:r>
                        <a:rPr lang="zh-CN" altLang="en-US" sz="105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除了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组件之外，其它组件都无法长按选中</a:t>
                      </a:r>
                      <a:endParaRPr lang="zh-CN" alt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space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显示</a:t>
                      </a:r>
                      <a:r>
                        <a:rPr lang="zh-CN" altLang="en-US" sz="1050" b="0" i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连续空格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05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值：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ensp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emsp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nbsp</a:t>
                      </a:r>
                      <a:endParaRPr lang="zh-CN" alt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decode</a:t>
                      </a:r>
                      <a:endParaRPr 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i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是否解码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05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  </a:t>
                      </a:r>
                      <a:r>
                        <a:rPr lang="sv-SE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&amp;nbsp;  &amp;lt;  &amp;gt;  &amp;amp;  &amp;apos;  &amp;ensp;  &amp;emsp; </a:t>
                      </a:r>
                      <a:endParaRPr lang="zh-CN" altLang="en-US" sz="105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0" marR="190500" marT="114300" marB="1143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31173025-E1EC-4D93-B9D8-700B561165A7}"/>
              </a:ext>
            </a:extLst>
          </p:cNvPr>
          <p:cNvSpPr txBox="1">
            <a:spLocks/>
          </p:cNvSpPr>
          <p:nvPr/>
        </p:nvSpPr>
        <p:spPr>
          <a:xfrm>
            <a:off x="848377" y="936000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1.3 </a:t>
            </a:r>
            <a:r>
              <a:rPr lang="zh-CN" altLang="en-US" dirty="0"/>
              <a:t>小程序常用的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674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4501</Words>
  <Application>Microsoft Office PowerPoint</Application>
  <PresentationFormat>全屏显示(16:9)</PresentationFormat>
  <Paragraphs>665</Paragraphs>
  <Slides>61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黑马程序员主题​​</vt:lpstr>
      <vt:lpstr>小程序的结构与配置</vt:lpstr>
      <vt:lpstr>PowerPoint 演示文稿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1. 小程序的结构和组件</vt:lpstr>
      <vt:lpstr>PowerPoint 演示文稿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2. 小程序中的样式</vt:lpstr>
      <vt:lpstr>PowerPoint 演示文稿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3. 使用全局配置文件app.json</vt:lpstr>
      <vt:lpstr>PowerPoint 演示文稿</vt:lpstr>
      <vt:lpstr>4. 使用页面配置文件page.json</vt:lpstr>
      <vt:lpstr>4. 使用页面配置文件page.json</vt:lpstr>
      <vt:lpstr>4. 使用页面配置文件page.json</vt:lpstr>
      <vt:lpstr>PowerPoint 演示文稿</vt:lpstr>
      <vt:lpstr>5. 小程序中的生命周期</vt:lpstr>
      <vt:lpstr>5. 小程序中的生命周期</vt:lpstr>
      <vt:lpstr>5. 小程序中的生命周期</vt:lpstr>
      <vt:lpstr>5. 小程序中的生命周期</vt:lpstr>
      <vt:lpstr>5. 小程序中的生命周期</vt:lpstr>
      <vt:lpstr>5. 小程序中的生命周期</vt:lpstr>
      <vt:lpstr>5. 小程序中的生命周期</vt:lpstr>
      <vt:lpstr>5. 小程序中的生命周期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1882</cp:revision>
  <dcterms:created xsi:type="dcterms:W3CDTF">2018-10-05T21:01:23Z</dcterms:created>
  <dcterms:modified xsi:type="dcterms:W3CDTF">2019-03-28T09:35:17Z</dcterms:modified>
</cp:coreProperties>
</file>