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6"/>
  </p:notesMasterIdLst>
  <p:sldIdLst>
    <p:sldId id="261" r:id="rId2"/>
    <p:sldId id="260" r:id="rId3"/>
    <p:sldId id="304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8" r:id="rId36"/>
    <p:sldId id="437" r:id="rId37"/>
    <p:sldId id="439" r:id="rId38"/>
    <p:sldId id="473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262" r:id="rId5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D9FF"/>
    <a:srgbClr val="EBF5FF"/>
    <a:srgbClr val="047FFD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1" autoAdjust="0"/>
    <p:restoredTop sz="94627" autoAdjust="0"/>
  </p:normalViewPr>
  <p:slideViewPr>
    <p:cSldViewPr snapToGrid="0" snapToObjects="1">
      <p:cViewPr varScale="1">
        <p:scale>
          <a:sx n="116" d="100"/>
          <a:sy n="116" d="100"/>
        </p:scale>
        <p:origin x="53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view/wxs/06datatype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小程序的视图与逻辑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en-US" altLang="zh-CN" dirty="0">
                <a:solidFill>
                  <a:srgbClr val="404040"/>
                </a:solidFill>
              </a:rPr>
              <a:t>bindinput</a:t>
            </a:r>
            <a:r>
              <a:rPr lang="zh-CN" altLang="en-US" dirty="0">
                <a:solidFill>
                  <a:srgbClr val="404040"/>
                </a:solidFill>
              </a:rPr>
              <a:t>绑定文本框输入事件</a:t>
            </a:r>
            <a:endParaRPr lang="zh-CN" altLang="en-US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488593" cy="678241"/>
          </a:xfrm>
        </p:spPr>
        <p:txBody>
          <a:bodyPr>
            <a:normAutofit/>
          </a:bodyPr>
          <a:lstStyle/>
          <a:p>
            <a:r>
              <a:rPr lang="zh-CN" altLang="en-US" dirty="0"/>
              <a:t>在小程序中，通过 </a:t>
            </a:r>
            <a:r>
              <a:rPr lang="en-US" altLang="zh-CN" b="1" dirty="0">
                <a:solidFill>
                  <a:srgbClr val="FF0000"/>
                </a:solidFill>
              </a:rPr>
              <a:t>input 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来响应文本框的输入事件；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通过 </a:t>
            </a:r>
            <a:r>
              <a:rPr lang="en-US" altLang="zh-CN" dirty="0"/>
              <a:t>bindinput</a:t>
            </a:r>
            <a:r>
              <a:rPr lang="zh-CN" altLang="en-US" dirty="0"/>
              <a:t>，可以为文本框绑定输入事件，语法如下：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9B86C26-3B20-42AB-93EF-00259647F297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208551"/>
            <a:ext cx="6130925" cy="331136"/>
            <a:chOff x="1177925" y="2177294"/>
            <a:chExt cx="6130925" cy="5256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242F0B-4EE0-408D-BD4B-D3DE41197108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0D019-3DC4-4851-94FB-DCC48C8BF7D3}"/>
                </a:ext>
              </a:extLst>
            </p:cNvPr>
            <p:cNvSpPr/>
            <p:nvPr/>
          </p:nvSpPr>
          <p:spPr>
            <a:xfrm>
              <a:off x="1535113" y="2247891"/>
              <a:ext cx="4607750" cy="403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&lt;input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bindinput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=“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inputName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”&gt;&lt;input</a:t>
              </a:r>
              <a:r>
                <a:rPr lang="en-US" altLang="zh-CN" sz="1050" dirty="0"/>
                <a:t>&gt;</a:t>
              </a:r>
              <a:endParaRPr lang="zh-CN" altLang="en-US" sz="1050" dirty="0"/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DFEE890D-2596-4F03-BB57-C18387F53966}"/>
              </a:ext>
            </a:extLst>
          </p:cNvPr>
          <p:cNvSpPr txBox="1">
            <a:spLocks/>
          </p:cNvSpPr>
          <p:nvPr/>
        </p:nvSpPr>
        <p:spPr>
          <a:xfrm>
            <a:off x="848375" y="2671691"/>
            <a:ext cx="6488593" cy="3471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在相应的</a:t>
            </a:r>
            <a:r>
              <a:rPr lang="en-US" altLang="zh-CN" dirty="0"/>
              <a:t>Page</a:t>
            </a:r>
            <a:r>
              <a:rPr lang="zh-CN" altLang="en-US" dirty="0"/>
              <a:t>定义中写上相应的事件处理函数，事件参数是</a:t>
            </a:r>
            <a:r>
              <a:rPr lang="en-US" altLang="zh-CN" dirty="0"/>
              <a:t>event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A74067-BC6E-4708-B321-9D5FA040AD82}"/>
              </a:ext>
            </a:extLst>
          </p:cNvPr>
          <p:cNvGrpSpPr>
            <a:grpSpLocks/>
          </p:cNvGrpSpPr>
          <p:nvPr/>
        </p:nvGrpSpPr>
        <p:grpSpPr bwMode="auto">
          <a:xfrm>
            <a:off x="931861" y="3152222"/>
            <a:ext cx="6130925" cy="1528386"/>
            <a:chOff x="1177925" y="2177294"/>
            <a:chExt cx="6130925" cy="5256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281950-E968-4F54-92BD-96AFFE15C713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9D7FE8-DC35-498A-A296-0CD50CF901B6}"/>
                </a:ext>
              </a:extLst>
            </p:cNvPr>
            <p:cNvSpPr/>
            <p:nvPr/>
          </p:nvSpPr>
          <p:spPr>
            <a:xfrm>
              <a:off x="1535114" y="2216276"/>
              <a:ext cx="4607750" cy="441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inputName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function(event)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console.log(event)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en-US" altLang="zh-CN" dirty="0">
                <a:solidFill>
                  <a:srgbClr val="404040"/>
                </a:solidFill>
              </a:rPr>
              <a:t>data</a:t>
            </a:r>
            <a:r>
              <a:rPr lang="zh-CN" altLang="en-US" dirty="0">
                <a:solidFill>
                  <a:srgbClr val="404040"/>
                </a:solidFill>
              </a:rPr>
              <a:t>和文本框之间的数据同步</a:t>
            </a:r>
            <a:endParaRPr lang="zh-CN" alt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监听文本框的数据变化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106646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在文本框的</a:t>
            </a:r>
            <a:r>
              <a:rPr lang="en-US" altLang="zh-CN" dirty="0">
                <a:solidFill>
                  <a:schemeClr val="tx1"/>
                </a:solidFill>
              </a:rPr>
              <a:t> input </a:t>
            </a:r>
            <a:r>
              <a:rPr lang="zh-CN" altLang="en-US" dirty="0">
                <a:solidFill>
                  <a:schemeClr val="tx1"/>
                </a:solidFill>
              </a:rPr>
              <a:t>事件处理函数中，通过事件参数 </a:t>
            </a:r>
            <a:r>
              <a:rPr lang="en-US" altLang="zh-CN" dirty="0">
                <a:solidFill>
                  <a:schemeClr val="tx1"/>
                </a:solidFill>
              </a:rPr>
              <a:t>event</a:t>
            </a:r>
            <a:r>
              <a:rPr lang="zh-CN" altLang="en-US" dirty="0">
                <a:solidFill>
                  <a:schemeClr val="tx1"/>
                </a:solidFill>
              </a:rPr>
              <a:t>，能够访问到文本框的最新值：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语法：</a:t>
            </a:r>
            <a:r>
              <a:rPr lang="en-US" altLang="zh-CN" b="1" dirty="0">
                <a:solidFill>
                  <a:srgbClr val="FF0000"/>
                </a:solidFill>
              </a:rPr>
              <a:t>event.detail.value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1EA7FC-5984-4216-BE64-545BDE0E44EC}"/>
              </a:ext>
            </a:extLst>
          </p:cNvPr>
          <p:cNvGrpSpPr>
            <a:grpSpLocks/>
          </p:cNvGrpSpPr>
          <p:nvPr/>
        </p:nvGrpSpPr>
        <p:grpSpPr bwMode="auto">
          <a:xfrm>
            <a:off x="931861" y="3291843"/>
            <a:ext cx="6130925" cy="1192696"/>
            <a:chOff x="1177925" y="2177294"/>
            <a:chExt cx="6130925" cy="52561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5E9AA3B-5CEC-4868-BA5C-3ECEBAA25680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05E904-2380-4C9C-A5CE-57A0E557EC64}"/>
                </a:ext>
              </a:extLst>
            </p:cNvPr>
            <p:cNvSpPr/>
            <p:nvPr/>
          </p:nvSpPr>
          <p:spPr>
            <a:xfrm>
              <a:off x="1535113" y="2210562"/>
              <a:ext cx="5557023" cy="459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inputName: function (event) {</a:t>
              </a:r>
            </a:p>
            <a:p>
              <a:pPr marL="18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获取到文本框中最新的内容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8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event.detail.value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5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en-US" altLang="zh-CN" dirty="0">
                <a:solidFill>
                  <a:srgbClr val="404040"/>
                </a:solidFill>
              </a:rPr>
              <a:t>data</a:t>
            </a:r>
            <a:r>
              <a:rPr lang="zh-CN" altLang="en-US" dirty="0">
                <a:solidFill>
                  <a:srgbClr val="404040"/>
                </a:solidFill>
              </a:rPr>
              <a:t>和文本框之间的数据同步</a:t>
            </a:r>
            <a:endParaRPr lang="zh-CN" alt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106646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b="1" dirty="0">
                <a:solidFill>
                  <a:srgbClr val="FF0000"/>
                </a:solidFill>
              </a:rPr>
              <a:t>this.setData(dataObject) </a:t>
            </a:r>
            <a:r>
              <a:rPr lang="zh-CN" altLang="en-US" dirty="0">
                <a:solidFill>
                  <a:schemeClr val="tx1"/>
                </a:solidFill>
              </a:rPr>
              <a:t>方法，可以给页面中的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数据重新赋值。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例如：监听文本框的数据变化，并把最新的值赋值给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msg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1EA7FC-5984-4216-BE64-545BDE0E44EC}"/>
              </a:ext>
            </a:extLst>
          </p:cNvPr>
          <p:cNvGrpSpPr>
            <a:grpSpLocks/>
          </p:cNvGrpSpPr>
          <p:nvPr/>
        </p:nvGrpSpPr>
        <p:grpSpPr bwMode="auto">
          <a:xfrm>
            <a:off x="931861" y="3267986"/>
            <a:ext cx="6130925" cy="1463040"/>
            <a:chOff x="1177925" y="2177294"/>
            <a:chExt cx="6130925" cy="52561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5E9AA3B-5CEC-4868-BA5C-3ECEBAA25680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05E904-2380-4C9C-A5CE-57A0E557EC64}"/>
                </a:ext>
              </a:extLst>
            </p:cNvPr>
            <p:cNvSpPr/>
            <p:nvPr/>
          </p:nvSpPr>
          <p:spPr>
            <a:xfrm>
              <a:off x="1535113" y="2210562"/>
              <a:ext cx="5557023" cy="461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inputName: function (event) {</a:t>
              </a:r>
            </a:p>
            <a:p>
              <a:pPr marL="18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setData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</a:p>
            <a:p>
              <a:pPr marL="36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msg: event.detail.value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为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中的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msg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重新赋值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8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6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事件传参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不能在绑定事件的同时传递参数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7038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小程序中的事件传参比较特殊，不能在为组件绑定事件的同时，为事件处理函数</a:t>
            </a:r>
            <a:r>
              <a:rPr lang="zh-CN" altLang="en-US">
                <a:solidFill>
                  <a:schemeClr val="tx1"/>
                </a:solidFill>
              </a:rPr>
              <a:t>传递参数。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例如，下面的代码将不能正常工作：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1EA7FC-5984-4216-BE64-545BDE0E44EC}"/>
              </a:ext>
            </a:extLst>
          </p:cNvPr>
          <p:cNvGrpSpPr>
            <a:grpSpLocks/>
          </p:cNvGrpSpPr>
          <p:nvPr/>
        </p:nvGrpSpPr>
        <p:grpSpPr bwMode="auto">
          <a:xfrm>
            <a:off x="931861" y="2941987"/>
            <a:ext cx="6130925" cy="407112"/>
            <a:chOff x="1177925" y="2177294"/>
            <a:chExt cx="6130925" cy="52561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5E9AA3B-5CEC-4868-BA5C-3ECEBAA25680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05E904-2380-4C9C-A5CE-57A0E557EC64}"/>
                </a:ext>
              </a:extLst>
            </p:cNvPr>
            <p:cNvSpPr/>
            <p:nvPr/>
          </p:nvSpPr>
          <p:spPr>
            <a:xfrm>
              <a:off x="1535113" y="2210562"/>
              <a:ext cx="5557023" cy="112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&lt;button type="primary" bindtap='</a:t>
              </a:r>
              <a:r>
                <a:rPr lang="en-US" altLang="zh-CN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btnHandler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(123)'&gt;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事件传参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&lt;/button&gt;</a:t>
              </a: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7BDF5D5D-A2B7-451E-8E25-F0ADE02BC95B}"/>
              </a:ext>
            </a:extLst>
          </p:cNvPr>
          <p:cNvSpPr txBox="1">
            <a:spLocks/>
          </p:cNvSpPr>
          <p:nvPr/>
        </p:nvSpPr>
        <p:spPr>
          <a:xfrm>
            <a:off x="848375" y="3460703"/>
            <a:ext cx="6488593" cy="7038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因为小程序会把 </a:t>
            </a:r>
            <a:r>
              <a:rPr lang="en-US" altLang="zh-CN" dirty="0">
                <a:solidFill>
                  <a:schemeClr val="tx1"/>
                </a:solidFill>
              </a:rPr>
              <a:t>bindtap </a:t>
            </a:r>
            <a:r>
              <a:rPr lang="zh-CN" altLang="en-US" dirty="0">
                <a:solidFill>
                  <a:schemeClr val="tx1"/>
                </a:solidFill>
              </a:rPr>
              <a:t>后指定的值，统一当作事件名称来处理；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事件传参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data-*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自定义属性传参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7038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如果要在组件触发事件处理函数的时候，传递参数，可以为组件提供 </a:t>
            </a:r>
            <a:r>
              <a:rPr lang="en-US" altLang="zh-CN" dirty="0">
                <a:solidFill>
                  <a:schemeClr val="tx1"/>
                </a:solidFill>
              </a:rPr>
              <a:t>data-</a:t>
            </a:r>
            <a:r>
              <a:rPr lang="zh-CN" altLang="en-US" dirty="0">
                <a:solidFill>
                  <a:schemeClr val="tx1"/>
                </a:solidFill>
              </a:rPr>
              <a:t>* 自定义属性</a:t>
            </a:r>
            <a:r>
              <a:rPr lang="zh-CN" altLang="en-US">
                <a:solidFill>
                  <a:schemeClr val="tx1"/>
                </a:solidFill>
              </a:rPr>
              <a:t>传参。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示例</a:t>
            </a:r>
            <a:r>
              <a:rPr lang="zh-CN" altLang="en-US" dirty="0">
                <a:solidFill>
                  <a:schemeClr val="tx1"/>
                </a:solidFill>
              </a:rPr>
              <a:t>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1EA7FC-5984-4216-BE64-545BDE0E44EC}"/>
              </a:ext>
            </a:extLst>
          </p:cNvPr>
          <p:cNvGrpSpPr>
            <a:grpSpLocks/>
          </p:cNvGrpSpPr>
          <p:nvPr/>
        </p:nvGrpSpPr>
        <p:grpSpPr bwMode="auto">
          <a:xfrm>
            <a:off x="931861" y="2822722"/>
            <a:ext cx="6130925" cy="407112"/>
            <a:chOff x="1177925" y="2177294"/>
            <a:chExt cx="6130925" cy="52561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5E9AA3B-5CEC-4868-BA5C-3ECEBAA25680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05E904-2380-4C9C-A5CE-57A0E557EC64}"/>
                </a:ext>
              </a:extLst>
            </p:cNvPr>
            <p:cNvSpPr/>
            <p:nvPr/>
          </p:nvSpPr>
          <p:spPr>
            <a:xfrm>
              <a:off x="1535113" y="2210561"/>
              <a:ext cx="5557023" cy="406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&lt;button bindtap='btnHandler’ data-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=“{{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}}”&gt;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事件传参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&lt;/button&gt;</a:t>
              </a: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7BDF5D5D-A2B7-451E-8E25-F0ADE02BC95B}"/>
              </a:ext>
            </a:extLst>
          </p:cNvPr>
          <p:cNvSpPr txBox="1">
            <a:spLocks/>
          </p:cNvSpPr>
          <p:nvPr/>
        </p:nvSpPr>
        <p:spPr>
          <a:xfrm>
            <a:off x="848375" y="3341438"/>
            <a:ext cx="6488593" cy="7038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r>
              <a:rPr lang="en-US" altLang="zh-CN" dirty="0">
                <a:solidFill>
                  <a:schemeClr val="tx1"/>
                </a:solidFill>
              </a:rPr>
              <a:t>info </a:t>
            </a:r>
            <a:r>
              <a:rPr lang="zh-CN" altLang="en-US" dirty="0">
                <a:solidFill>
                  <a:schemeClr val="tx1"/>
                </a:solidFill>
              </a:rPr>
              <a:t>会被当作参数名，数值 </a:t>
            </a:r>
            <a:r>
              <a:rPr lang="en-US" altLang="zh-CN" dirty="0">
                <a:solidFill>
                  <a:schemeClr val="tx1"/>
                </a:solidFill>
              </a:rPr>
              <a:t>123 </a:t>
            </a:r>
            <a:r>
              <a:rPr lang="zh-CN" altLang="en-US" dirty="0">
                <a:solidFill>
                  <a:schemeClr val="tx1"/>
                </a:solidFill>
              </a:rPr>
              <a:t>会被当作参数值。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事件传参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data-*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自定义属性中传递的参数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7038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通过事件参数 </a:t>
            </a:r>
            <a:r>
              <a:rPr lang="en-US" altLang="zh-CN" b="1" dirty="0">
                <a:solidFill>
                  <a:srgbClr val="FF0000"/>
                </a:solidFill>
              </a:rPr>
              <a:t>event.target.dataset.</a:t>
            </a:r>
            <a:r>
              <a:rPr lang="zh-CN" altLang="en-US" b="1" dirty="0">
                <a:solidFill>
                  <a:srgbClr val="FF0000"/>
                </a:solidFill>
              </a:rPr>
              <a:t>参数名</a:t>
            </a:r>
            <a:r>
              <a:rPr lang="zh-CN" altLang="en-US" dirty="0">
                <a:solidFill>
                  <a:schemeClr val="tx1"/>
                </a:solidFill>
              </a:rPr>
              <a:t>，能够获取 </a:t>
            </a:r>
            <a:r>
              <a:rPr lang="en-US" altLang="zh-CN" dirty="0">
                <a:solidFill>
                  <a:schemeClr val="tx1"/>
                </a:solidFill>
              </a:rPr>
              <a:t>data-</a:t>
            </a:r>
            <a:r>
              <a:rPr lang="zh-CN" altLang="en-US" dirty="0">
                <a:solidFill>
                  <a:schemeClr val="tx1"/>
                </a:solidFill>
              </a:rPr>
              <a:t>* 自定义属性传递到事件处理函数中</a:t>
            </a:r>
            <a:r>
              <a:rPr lang="zh-CN" altLang="en-US">
                <a:solidFill>
                  <a:schemeClr val="tx1"/>
                </a:solidFill>
              </a:rPr>
              <a:t>的参数。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示例</a:t>
            </a:r>
            <a:r>
              <a:rPr lang="zh-CN" altLang="en-US" dirty="0">
                <a:solidFill>
                  <a:schemeClr val="tx1"/>
                </a:solidFill>
              </a:rPr>
              <a:t>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1EA7FC-5984-4216-BE64-545BDE0E44EC}"/>
              </a:ext>
            </a:extLst>
          </p:cNvPr>
          <p:cNvGrpSpPr>
            <a:grpSpLocks/>
          </p:cNvGrpSpPr>
          <p:nvPr/>
        </p:nvGrpSpPr>
        <p:grpSpPr bwMode="auto">
          <a:xfrm>
            <a:off x="931861" y="2822724"/>
            <a:ext cx="6130925" cy="925966"/>
            <a:chOff x="1177925" y="2177294"/>
            <a:chExt cx="6130925" cy="52561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5E9AA3B-5CEC-4868-BA5C-3ECEBAA25680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05E904-2380-4C9C-A5CE-57A0E557EC64}"/>
                </a:ext>
              </a:extLst>
            </p:cNvPr>
            <p:cNvSpPr/>
            <p:nvPr/>
          </p:nvSpPr>
          <p:spPr>
            <a:xfrm>
              <a:off x="1535113" y="2210561"/>
              <a:ext cx="5557023" cy="453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btnHandler: function(event){</a:t>
              </a:r>
            </a:p>
            <a:p>
              <a:pPr marL="180000"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event.target.dataset.info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5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数据绑定与事件绑定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wxs </a:t>
            </a:r>
            <a:r>
              <a:rPr lang="zh-CN" altLang="en-US" dirty="0">
                <a:solidFill>
                  <a:srgbClr val="FF0000"/>
                </a:solidFill>
              </a:rPr>
              <a:t>脚本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页面渲染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827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wxs </a:t>
            </a:r>
            <a:r>
              <a:rPr lang="zh-CN" altLang="en-US" dirty="0"/>
              <a:t>概述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wxs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9493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wxs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WeiXin Script</a:t>
            </a:r>
            <a:r>
              <a:rPr lang="zh-CN" altLang="en-US" dirty="0">
                <a:solidFill>
                  <a:schemeClr val="tx1"/>
                </a:solidFill>
              </a:rPr>
              <a:t>）是小程序的一套脚本语言，结合 </a:t>
            </a:r>
            <a:r>
              <a:rPr lang="en-US" altLang="zh-CN" dirty="0">
                <a:solidFill>
                  <a:schemeClr val="tx1"/>
                </a:solidFill>
              </a:rPr>
              <a:t>WXML</a:t>
            </a:r>
            <a:r>
              <a:rPr lang="zh-CN" altLang="en-US" dirty="0">
                <a:solidFill>
                  <a:schemeClr val="tx1"/>
                </a:solidFill>
              </a:rPr>
              <a:t>，可以构建出页面的结构。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wxs </a:t>
            </a:r>
            <a:r>
              <a:rPr lang="zh-CN" altLang="en-US" dirty="0"/>
              <a:t>概述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wxs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的注意点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651019" cy="2282898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没有兼容性：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不依赖于运行时的基础库版本，可以在所有版本的小程序</a:t>
            </a:r>
            <a:r>
              <a:rPr lang="zh-CN" altLang="en-US">
                <a:solidFill>
                  <a:schemeClr val="tx1"/>
                </a:solidFill>
              </a:rPr>
              <a:t>中运行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与 </a:t>
            </a:r>
            <a:r>
              <a:rPr lang="en-US" altLang="zh-CN" b="1" dirty="0">
                <a:solidFill>
                  <a:srgbClr val="FF0000"/>
                </a:solidFill>
              </a:rPr>
              <a:t>javascript </a:t>
            </a:r>
            <a:r>
              <a:rPr lang="zh-CN" altLang="en-US" b="1" dirty="0">
                <a:solidFill>
                  <a:srgbClr val="FF0000"/>
                </a:solidFill>
              </a:rPr>
              <a:t>不同：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是不同的语言，有自己的语法，并不和 </a:t>
            </a:r>
            <a:r>
              <a:rPr lang="en-US" altLang="zh-CN">
                <a:solidFill>
                  <a:schemeClr val="tx1"/>
                </a:solidFill>
              </a:rPr>
              <a:t>javascript </a:t>
            </a:r>
            <a:r>
              <a:rPr lang="zh-CN" altLang="en-US">
                <a:solidFill>
                  <a:schemeClr val="tx1"/>
                </a:solidFill>
              </a:rPr>
              <a:t>一致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隔离性：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的运行环境和其他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代码是隔离的，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中不能调用其他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文件中定义的函数，也不能调用小程序提供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不能作为事件回调：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函数不能作为组件的事件</a:t>
            </a:r>
            <a:r>
              <a:rPr lang="zh-CN" altLang="en-US">
                <a:solidFill>
                  <a:schemeClr val="tx1"/>
                </a:solidFill>
              </a:rPr>
              <a:t>回调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iOS</a:t>
            </a:r>
            <a:r>
              <a:rPr lang="zh-CN" altLang="en-US" b="1" dirty="0">
                <a:solidFill>
                  <a:srgbClr val="FF0000"/>
                </a:solidFill>
              </a:rPr>
              <a:t>设备上比 </a:t>
            </a:r>
            <a:r>
              <a:rPr lang="en-US" altLang="zh-CN" b="1" dirty="0">
                <a:solidFill>
                  <a:srgbClr val="FF0000"/>
                </a:solidFill>
              </a:rPr>
              <a:t>javascript </a:t>
            </a:r>
            <a:r>
              <a:rPr lang="zh-CN" altLang="en-US" b="1" dirty="0">
                <a:solidFill>
                  <a:srgbClr val="FF0000"/>
                </a:solidFill>
              </a:rPr>
              <a:t>运行快：</a:t>
            </a:r>
            <a:r>
              <a:rPr lang="zh-CN" altLang="en-US" dirty="0">
                <a:solidFill>
                  <a:schemeClr val="tx1"/>
                </a:solidFill>
              </a:rPr>
              <a:t>由于运行环境的差异，在 </a:t>
            </a:r>
            <a:r>
              <a:rPr lang="en-US" altLang="zh-CN" dirty="0">
                <a:solidFill>
                  <a:schemeClr val="tx1"/>
                </a:solidFill>
              </a:rPr>
              <a:t>iOS </a:t>
            </a:r>
            <a:r>
              <a:rPr lang="zh-CN" altLang="en-US" dirty="0">
                <a:solidFill>
                  <a:schemeClr val="tx1"/>
                </a:solidFill>
              </a:rPr>
              <a:t>设备上小程序内的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会比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代码快 </a:t>
            </a:r>
            <a:r>
              <a:rPr lang="en-US" altLang="zh-CN" dirty="0">
                <a:solidFill>
                  <a:schemeClr val="tx1"/>
                </a:solidFill>
              </a:rPr>
              <a:t>2 ~ 20 </a:t>
            </a:r>
            <a:r>
              <a:rPr lang="zh-CN" altLang="en-US" dirty="0">
                <a:solidFill>
                  <a:schemeClr val="tx1"/>
                </a:solidFill>
              </a:rPr>
              <a:t>倍。在 </a:t>
            </a:r>
            <a:r>
              <a:rPr lang="en-US" altLang="zh-CN" dirty="0">
                <a:solidFill>
                  <a:schemeClr val="tx1"/>
                </a:solidFill>
              </a:rPr>
              <a:t>android </a:t>
            </a:r>
            <a:r>
              <a:rPr lang="zh-CN" altLang="en-US" dirty="0">
                <a:solidFill>
                  <a:schemeClr val="tx1"/>
                </a:solidFill>
              </a:rPr>
              <a:t>设备上二者运行效率</a:t>
            </a:r>
            <a:r>
              <a:rPr lang="zh-CN" altLang="en-US">
                <a:solidFill>
                  <a:schemeClr val="tx1"/>
                </a:solidFill>
              </a:rPr>
              <a:t>无差异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wxs </a:t>
            </a:r>
            <a:r>
              <a:rPr lang="zh-CN" altLang="en-US" dirty="0"/>
              <a:t>概述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wxs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CommonJS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模块化规范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737350" cy="285439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CommonJS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的模块化规范之一，小程序的脚本语言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遵循了 </a:t>
            </a:r>
            <a:r>
              <a:rPr lang="en-US" altLang="zh-CN" dirty="0">
                <a:solidFill>
                  <a:schemeClr val="tx1"/>
                </a:solidFill>
              </a:rPr>
              <a:t>CommonJS </a:t>
            </a:r>
            <a:r>
              <a:rPr lang="zh-CN" altLang="en-US" dirty="0">
                <a:solidFill>
                  <a:schemeClr val="tx1"/>
                </a:solidFill>
              </a:rPr>
              <a:t>规范，因此，使用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时的体验和使用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的体验比较相似。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中，可以使用 </a:t>
            </a:r>
            <a:r>
              <a:rPr lang="en-US" altLang="zh-CN" dirty="0">
                <a:solidFill>
                  <a:schemeClr val="tx1"/>
                </a:solidFill>
              </a:rPr>
              <a:t>CommonJS </a:t>
            </a:r>
            <a:r>
              <a:rPr lang="zh-CN" altLang="en-US" dirty="0">
                <a:solidFill>
                  <a:schemeClr val="tx1"/>
                </a:solidFill>
              </a:rPr>
              <a:t>中规定的如下成员：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：每个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都是</a:t>
            </a:r>
            <a:r>
              <a:rPr lang="zh-CN" altLang="en-US" dirty="0">
                <a:solidFill>
                  <a:srgbClr val="FF0000"/>
                </a:solidFill>
              </a:rPr>
              <a:t>独立的模块</a:t>
            </a:r>
            <a:r>
              <a:rPr lang="zh-CN" altLang="en-US" dirty="0">
                <a:solidFill>
                  <a:schemeClr val="tx1"/>
                </a:solidFill>
              </a:rPr>
              <a:t>，每个模块均有一个内置的 </a:t>
            </a:r>
            <a:r>
              <a:rPr lang="en-US" altLang="zh-CN" dirty="0">
                <a:solidFill>
                  <a:schemeClr val="tx1"/>
                </a:solidFill>
              </a:rPr>
              <a:t>module </a:t>
            </a:r>
            <a:r>
              <a:rPr lang="zh-CN" altLang="en-US" dirty="0">
                <a:solidFill>
                  <a:schemeClr val="tx1"/>
                </a:solidFill>
              </a:rPr>
              <a:t>对象，</a:t>
            </a:r>
            <a:r>
              <a:rPr lang="zh-CN" altLang="en-US" dirty="0">
                <a:solidFill>
                  <a:srgbClr val="FF0000"/>
                </a:solidFill>
              </a:rPr>
              <a:t>每个模块都有自己独立的作用域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module.exports</a:t>
            </a:r>
            <a:r>
              <a:rPr lang="zh-CN" altLang="en-US" dirty="0">
                <a:solidFill>
                  <a:schemeClr val="tx1"/>
                </a:solidFill>
              </a:rPr>
              <a:t>：由于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拥有独立作用域，所以</a:t>
            </a:r>
            <a:r>
              <a:rPr lang="zh-CN" altLang="en-US" dirty="0"/>
              <a:t>在一个模块里面定义的变量与函数，默认为私有的，对其他模块不可见，通过 </a:t>
            </a:r>
            <a:r>
              <a:rPr lang="en-US" altLang="zh-CN" dirty="0"/>
              <a:t>module.exports </a:t>
            </a:r>
            <a:r>
              <a:rPr lang="zh-CN" altLang="en-US" dirty="0"/>
              <a:t>属性，</a:t>
            </a:r>
            <a:r>
              <a:rPr lang="zh-CN" altLang="en-US" dirty="0">
                <a:solidFill>
                  <a:srgbClr val="FF0000"/>
                </a:solidFill>
              </a:rPr>
              <a:t>可以对外共享本模块的</a:t>
            </a:r>
            <a:r>
              <a:rPr lang="zh-CN" altLang="en-US" b="1" dirty="0">
                <a:solidFill>
                  <a:srgbClr val="FF0000"/>
                </a:solidFill>
              </a:rPr>
              <a:t>私有变量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require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：在</a:t>
            </a:r>
            <a:r>
              <a:rPr lang="en-US" altLang="zh-CN" dirty="0">
                <a:solidFill>
                  <a:schemeClr val="tx1"/>
                </a:solidFill>
              </a:rPr>
              <a:t>.wxs</a:t>
            </a:r>
            <a:r>
              <a:rPr lang="zh-CN" altLang="en-US" dirty="0">
                <a:solidFill>
                  <a:schemeClr val="tx1"/>
                </a:solidFill>
              </a:rPr>
              <a:t>模块中</a:t>
            </a:r>
            <a:r>
              <a:rPr lang="zh-CN" altLang="en-US" dirty="0">
                <a:solidFill>
                  <a:srgbClr val="FF0000"/>
                </a:solidFill>
              </a:rPr>
              <a:t>引用其他 </a:t>
            </a:r>
            <a:r>
              <a:rPr lang="en-US" altLang="zh-CN" dirty="0">
                <a:solidFill>
                  <a:srgbClr val="FF0000"/>
                </a:solidFill>
              </a:rPr>
              <a:t>wxs </a:t>
            </a:r>
            <a:r>
              <a:rPr lang="zh-CN" altLang="en-US" dirty="0">
                <a:solidFill>
                  <a:srgbClr val="FF0000"/>
                </a:solidFill>
              </a:rPr>
              <a:t>文件模块</a:t>
            </a:r>
            <a:r>
              <a:rPr lang="zh-CN" altLang="en-US" dirty="0">
                <a:solidFill>
                  <a:schemeClr val="tx1"/>
                </a:solidFill>
              </a:rPr>
              <a:t>，可以使用 </a:t>
            </a:r>
            <a:r>
              <a:rPr lang="en-US" altLang="zh-CN" dirty="0">
                <a:solidFill>
                  <a:schemeClr val="tx1"/>
                </a:solidFill>
              </a:rPr>
              <a:t>require </a:t>
            </a:r>
            <a:r>
              <a:rPr lang="zh-CN" altLang="en-US" dirty="0">
                <a:solidFill>
                  <a:schemeClr val="tx1"/>
                </a:solidFill>
              </a:rPr>
              <a:t>函数。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5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数据绑定与事件绑定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wxs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页面渲染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wxs </a:t>
            </a:r>
            <a:r>
              <a:rPr lang="zh-CN" altLang="en-US" dirty="0"/>
              <a:t>基础语法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向外共享成员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377898"/>
          </a:xfrm>
        </p:spPr>
        <p:txBody>
          <a:bodyPr>
            <a:norm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>
                <a:solidFill>
                  <a:srgbClr val="FF0000"/>
                </a:solidFill>
              </a:rPr>
              <a:t>module.exports </a:t>
            </a:r>
            <a:r>
              <a:rPr lang="zh-CN" altLang="en-US" dirty="0"/>
              <a:t>属性，</a:t>
            </a:r>
            <a:r>
              <a:rPr lang="zh-CN" altLang="en-US" dirty="0">
                <a:solidFill>
                  <a:schemeClr val="tx1"/>
                </a:solidFill>
              </a:rPr>
              <a:t>可以对外共享本模块的</a:t>
            </a:r>
            <a:r>
              <a:rPr lang="zh-CN" altLang="en-US" b="1" dirty="0">
                <a:solidFill>
                  <a:srgbClr val="FF0000"/>
                </a:solidFill>
              </a:rPr>
              <a:t>私有变量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B3D57C-7942-49D6-9D9A-181FA925194B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536466"/>
            <a:ext cx="6357938" cy="2416534"/>
            <a:chOff x="1177925" y="2177294"/>
            <a:chExt cx="6218238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B107AD-7555-4608-BFDD-B7EFE6200EF9}"/>
                </a:ext>
              </a:extLst>
            </p:cNvPr>
            <p:cNvSpPr/>
            <p:nvPr/>
          </p:nvSpPr>
          <p:spPr>
            <a:xfrm>
              <a:off x="1177925" y="217729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06E61B-F037-42A0-BB6D-4C36AF5ED21A}"/>
                </a:ext>
              </a:extLst>
            </p:cNvPr>
            <p:cNvSpPr/>
            <p:nvPr/>
          </p:nvSpPr>
          <p:spPr>
            <a:xfrm>
              <a:off x="1535113" y="2201438"/>
              <a:ext cx="5861050" cy="80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“‘hello world’ from wxs”;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定义私有变量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function (d) {           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定义私有函数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d;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{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通过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modules.exports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向外共享私有成员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FOO: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向外共享私有变量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bar: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向外共享私有函数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“some msg”;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额外向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中挂载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msg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变量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0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wxs </a:t>
            </a:r>
            <a:r>
              <a:rPr lang="zh-CN" altLang="en-US" dirty="0"/>
              <a:t>基础语法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引入其它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60917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假设有两个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模块，路径分别为 </a:t>
            </a:r>
            <a:r>
              <a:rPr lang="en-US" altLang="zh-CN" b="1" dirty="0">
                <a:solidFill>
                  <a:srgbClr val="FF0000"/>
                </a:solidFill>
              </a:rPr>
              <a:t>/pages/tools.wxs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/pages/logic.wxs</a:t>
            </a:r>
            <a:r>
              <a:rPr lang="zh-CN" altLang="en-US" dirty="0">
                <a:solidFill>
                  <a:schemeClr val="tx1"/>
                </a:solidFill>
              </a:rPr>
              <a:t>，如果要在 </a:t>
            </a:r>
            <a:r>
              <a:rPr lang="en-US" altLang="zh-CN" dirty="0">
                <a:solidFill>
                  <a:schemeClr val="tx1"/>
                </a:solidFill>
              </a:rPr>
              <a:t>logic.wxs </a:t>
            </a:r>
            <a:r>
              <a:rPr lang="zh-CN" altLang="en-US" dirty="0">
                <a:solidFill>
                  <a:schemeClr val="tx1"/>
                </a:solidFill>
              </a:rPr>
              <a:t>中引入 </a:t>
            </a:r>
            <a:r>
              <a:rPr lang="en-US" altLang="zh-CN" dirty="0">
                <a:solidFill>
                  <a:schemeClr val="tx1"/>
                </a:solidFill>
              </a:rPr>
              <a:t>tools.wxs </a:t>
            </a:r>
            <a:r>
              <a:rPr lang="zh-CN" altLang="en-US" dirty="0">
                <a:solidFill>
                  <a:schemeClr val="tx1"/>
                </a:solidFill>
              </a:rPr>
              <a:t>脚本，则示例代码如下：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B3D57C-7942-49D6-9D9A-181FA925194B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67745"/>
            <a:ext cx="6357938" cy="905234"/>
            <a:chOff x="1177925" y="2177294"/>
            <a:chExt cx="6218238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B107AD-7555-4608-BFDD-B7EFE6200EF9}"/>
                </a:ext>
              </a:extLst>
            </p:cNvPr>
            <p:cNvSpPr/>
            <p:nvPr/>
          </p:nvSpPr>
          <p:spPr>
            <a:xfrm>
              <a:off x="1177925" y="217729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06E61B-F037-42A0-BB6D-4C36AF5ED21A}"/>
                </a:ext>
              </a:extLst>
            </p:cNvPr>
            <p:cNvSpPr/>
            <p:nvPr/>
          </p:nvSpPr>
          <p:spPr>
            <a:xfrm>
              <a:off x="1535113" y="2201438"/>
              <a:ext cx="5861050" cy="7859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使用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require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导入 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tools.wxs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脚本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require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./tools.wxs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得到的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对象，可以直接访问到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tools.wxs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中</a:t>
              </a:r>
              <a:r>
                <a:rPr lang="zh-CN" altLang="en-US" sz="105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向外暴露的变量和方法</a:t>
              </a:r>
              <a:endParaRPr lang="en-US" altLang="zh-CN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2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wxs </a:t>
            </a:r>
            <a:r>
              <a:rPr lang="zh-CN" altLang="en-US" dirty="0"/>
              <a:t>基础语法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的注意点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488593" cy="1984448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.wxs</a:t>
            </a:r>
            <a:r>
              <a:rPr lang="zh-CN" altLang="en-US" dirty="0"/>
              <a:t>模块中引用其他 </a:t>
            </a:r>
            <a:r>
              <a:rPr lang="en-US" altLang="zh-CN" dirty="0"/>
              <a:t>wxs </a:t>
            </a:r>
            <a:r>
              <a:rPr lang="zh-CN" altLang="en-US" dirty="0"/>
              <a:t>文件模块，可以使用 </a:t>
            </a:r>
            <a:r>
              <a:rPr lang="en-US" altLang="zh-CN" b="1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</a:rPr>
              <a:t>引用的时候，要注意如下几点：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只能引用 </a:t>
            </a:r>
            <a:r>
              <a:rPr lang="en-US" altLang="zh-CN" dirty="0">
                <a:solidFill>
                  <a:schemeClr val="tx1"/>
                </a:solidFill>
              </a:rPr>
              <a:t>.wxs </a:t>
            </a:r>
            <a:r>
              <a:rPr lang="zh-CN" altLang="en-US" dirty="0">
                <a:solidFill>
                  <a:schemeClr val="tx1"/>
                </a:solidFill>
              </a:rPr>
              <a:t>文件模块，且</a:t>
            </a:r>
            <a:r>
              <a:rPr lang="zh-CN" altLang="en-US" b="1" dirty="0">
                <a:solidFill>
                  <a:srgbClr val="FF0000"/>
                </a:solidFill>
              </a:rPr>
              <a:t>必须使用相对路径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b="1" dirty="0">
                <a:solidFill>
                  <a:srgbClr val="FF0000"/>
                </a:solidFill>
              </a:rPr>
              <a:t>wxs </a:t>
            </a:r>
            <a:r>
              <a:rPr lang="zh-CN" altLang="en-US" b="1" dirty="0">
                <a:solidFill>
                  <a:srgbClr val="FF0000"/>
                </a:solidFill>
              </a:rPr>
              <a:t>模块均为单例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模块在第一次被引用时，会自动初始化为单例对象。多个页面，多个地方，多次引用，使用的都是同一个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模块对象。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如果一个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模块在定义之后，一直没有被引用，则该模块不会被解析与运行。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wxs </a:t>
            </a:r>
            <a:r>
              <a:rPr lang="zh-CN" altLang="en-US" dirty="0"/>
              <a:t>基础语法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支持的数据类型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056"/>
            <a:ext cx="6488593" cy="233952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语言目前共有以下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种数据类型：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number</a:t>
            </a:r>
            <a:r>
              <a:rPr lang="en-US" altLang="zh-CN" dirty="0"/>
              <a:t> </a:t>
            </a:r>
            <a:r>
              <a:rPr lang="zh-CN" altLang="en-US" dirty="0"/>
              <a:t>数值类型、</a:t>
            </a:r>
            <a:r>
              <a:rPr lang="en-US" altLang="zh-CN" b="1" dirty="0">
                <a:solidFill>
                  <a:srgbClr val="FF0000"/>
                </a:solidFill>
              </a:rPr>
              <a:t>string</a:t>
            </a:r>
            <a:r>
              <a:rPr lang="en-US" altLang="zh-CN" dirty="0"/>
              <a:t> </a:t>
            </a:r>
            <a:r>
              <a:rPr lang="zh-CN" altLang="en-US" dirty="0"/>
              <a:t>字符串类型、</a:t>
            </a:r>
            <a:r>
              <a:rPr lang="en-US" altLang="zh-CN" b="1" dirty="0">
                <a:solidFill>
                  <a:srgbClr val="FF0000"/>
                </a:solidFill>
              </a:rPr>
              <a:t>boolean</a:t>
            </a:r>
            <a:r>
              <a:rPr lang="en-US" altLang="zh-CN" dirty="0"/>
              <a:t> </a:t>
            </a:r>
            <a:r>
              <a:rPr lang="zh-CN" altLang="en-US" dirty="0"/>
              <a:t>布尔类型、</a:t>
            </a:r>
            <a:r>
              <a:rPr lang="en-US" altLang="zh-CN" b="1" dirty="0">
                <a:solidFill>
                  <a:srgbClr val="FF0000"/>
                </a:solidFill>
              </a:rPr>
              <a:t>object</a:t>
            </a:r>
            <a:r>
              <a:rPr lang="en-US" altLang="zh-CN" dirty="0"/>
              <a:t> </a:t>
            </a:r>
            <a:r>
              <a:rPr lang="zh-CN" altLang="en-US" dirty="0"/>
              <a:t>对象类型、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 </a:t>
            </a:r>
            <a:r>
              <a:rPr lang="zh-CN" altLang="en-US" dirty="0"/>
              <a:t>函数类型、</a:t>
            </a:r>
            <a:r>
              <a:rPr lang="en-US" altLang="zh-CN" b="1" dirty="0">
                <a:solidFill>
                  <a:srgbClr val="FF0000"/>
                </a:solidFill>
              </a:rPr>
              <a:t>array</a:t>
            </a:r>
            <a:r>
              <a:rPr lang="en-US" altLang="zh-CN" dirty="0"/>
              <a:t> </a:t>
            </a:r>
            <a:r>
              <a:rPr lang="zh-CN" altLang="en-US" dirty="0"/>
              <a:t>数组</a:t>
            </a:r>
            <a:r>
              <a:rPr lang="zh-CN" altLang="en-US"/>
              <a:t>类型、    </a:t>
            </a:r>
            <a:r>
              <a:rPr lang="en-US" altLang="zh-CN" b="1">
                <a:solidFill>
                  <a:srgbClr val="FF0000"/>
                </a:solidFill>
              </a:rPr>
              <a:t>date</a:t>
            </a:r>
            <a:r>
              <a:rPr lang="en-US" altLang="zh-CN"/>
              <a:t> </a:t>
            </a:r>
            <a:r>
              <a:rPr lang="zh-CN" altLang="en-US" dirty="0"/>
              <a:t>日期</a:t>
            </a:r>
            <a:r>
              <a:rPr lang="zh-CN" altLang="en-US"/>
              <a:t>类型、      </a:t>
            </a:r>
            <a:r>
              <a:rPr lang="en-US" altLang="zh-CN" b="1">
                <a:solidFill>
                  <a:srgbClr val="FF0000"/>
                </a:solidFill>
              </a:rPr>
              <a:t>regexp</a:t>
            </a:r>
            <a:r>
              <a:rPr lang="en-US" altLang="zh-CN"/>
              <a:t> </a:t>
            </a:r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详细的类型说明文档，请翻阅如下网址：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https://developers.weixin.qq.com/miniprogram/dev/framework/view/wxs/06datatype.html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由于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是不同的语言，有自己的语法，并不和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一致，所以在使用以上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种数据类型的时候，一定要先翻阅官方文档，再进行使用！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内嵌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488593" cy="220344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代码可以编写在 </a:t>
            </a:r>
            <a:r>
              <a:rPr lang="en-US" altLang="zh-CN" dirty="0">
                <a:solidFill>
                  <a:schemeClr val="tx1"/>
                </a:solidFill>
              </a:rPr>
              <a:t>wxml </a:t>
            </a:r>
            <a:r>
              <a:rPr lang="zh-CN" altLang="en-US" dirty="0">
                <a:solidFill>
                  <a:schemeClr val="tx1"/>
                </a:solidFill>
              </a:rPr>
              <a:t>文件中的 </a:t>
            </a:r>
            <a:r>
              <a:rPr lang="en-US" altLang="zh-CN" b="1" dirty="0">
                <a:solidFill>
                  <a:srgbClr val="FF0000"/>
                </a:solidFill>
              </a:rPr>
              <a:t>&lt;wxs&gt;&lt;/wxs&gt; </a:t>
            </a:r>
            <a:r>
              <a:rPr lang="zh-CN" altLang="en-US" dirty="0">
                <a:solidFill>
                  <a:schemeClr val="tx1"/>
                </a:solidFill>
              </a:rPr>
              <a:t>标签内，就像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代码可以编写在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文件中的 </a:t>
            </a:r>
            <a:r>
              <a:rPr lang="en-US" altLang="zh-CN" dirty="0">
                <a:solidFill>
                  <a:schemeClr val="tx1"/>
                </a:solidFill>
              </a:rPr>
              <a:t>&lt;script&gt;&lt;/script&gt; </a:t>
            </a:r>
            <a:r>
              <a:rPr lang="zh-CN" altLang="en-US" dirty="0">
                <a:solidFill>
                  <a:schemeClr val="tx1"/>
                </a:solidFill>
              </a:rPr>
              <a:t>标签内一样。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wxml </a:t>
            </a:r>
            <a:r>
              <a:rPr lang="zh-CN" altLang="en-US" dirty="0">
                <a:solidFill>
                  <a:schemeClr val="tx1"/>
                </a:solidFill>
              </a:rPr>
              <a:t>文件中的每个 </a:t>
            </a:r>
            <a:r>
              <a:rPr lang="en-US" altLang="zh-CN" dirty="0">
                <a:solidFill>
                  <a:schemeClr val="tx1"/>
                </a:solidFill>
              </a:rPr>
              <a:t>&lt;wxs&gt;&lt;/wxs&gt; </a:t>
            </a:r>
            <a:r>
              <a:rPr lang="zh-CN" altLang="en-US" dirty="0">
                <a:solidFill>
                  <a:schemeClr val="tx1"/>
                </a:solidFill>
              </a:rPr>
              <a:t>标签，</a:t>
            </a:r>
            <a:r>
              <a:rPr lang="zh-CN" altLang="en-US" b="1" dirty="0">
                <a:solidFill>
                  <a:srgbClr val="FF0000"/>
                </a:solidFill>
              </a:rPr>
              <a:t>必须提供一个 </a:t>
            </a: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，用来指定当前 </a:t>
            </a:r>
            <a:r>
              <a:rPr lang="en-US" altLang="zh-CN" dirty="0">
                <a:solidFill>
                  <a:schemeClr val="tx1"/>
                </a:solidFill>
              </a:rPr>
              <a:t>&lt;wxs&gt;&lt;/wxs&gt; </a:t>
            </a:r>
            <a:r>
              <a:rPr lang="zh-CN" altLang="en-US" dirty="0">
                <a:solidFill>
                  <a:schemeClr val="tx1"/>
                </a:solidFill>
              </a:rPr>
              <a:t>标签的</a:t>
            </a:r>
            <a:r>
              <a:rPr lang="zh-CN" altLang="en-US" b="1" dirty="0">
                <a:solidFill>
                  <a:srgbClr val="FF0000"/>
                </a:solidFill>
              </a:rPr>
              <a:t>模块名</a:t>
            </a:r>
            <a:r>
              <a:rPr lang="zh-CN" altLang="en-US" dirty="0">
                <a:solidFill>
                  <a:schemeClr val="tx1"/>
                </a:solidFill>
              </a:rPr>
              <a:t>。在单个 </a:t>
            </a:r>
            <a:r>
              <a:rPr lang="en-US" altLang="zh-CN" dirty="0">
                <a:solidFill>
                  <a:schemeClr val="tx1"/>
                </a:solidFill>
              </a:rPr>
              <a:t>wxml </a:t>
            </a:r>
            <a:r>
              <a:rPr lang="zh-CN" altLang="en-US" dirty="0">
                <a:solidFill>
                  <a:schemeClr val="tx1"/>
                </a:solidFill>
              </a:rPr>
              <a:t>文件内，建议其值唯一。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module </a:t>
            </a:r>
            <a:r>
              <a:rPr lang="zh-CN" altLang="en-US" dirty="0">
                <a:solidFill>
                  <a:schemeClr val="tx1"/>
                </a:solidFill>
              </a:rPr>
              <a:t>属性值的命名必须符合下面两个规则：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首字符必须是：字母（</a:t>
            </a:r>
            <a:r>
              <a:rPr lang="en-US" altLang="zh-CN" dirty="0">
                <a:solidFill>
                  <a:schemeClr val="tx1"/>
                </a:solidFill>
              </a:rPr>
              <a:t>a-zA-Z</a:t>
            </a:r>
            <a:r>
              <a:rPr lang="zh-CN" altLang="en-US" dirty="0">
                <a:solidFill>
                  <a:schemeClr val="tx1"/>
                </a:solidFill>
              </a:rPr>
              <a:t>），下划线（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剩余字符可以是：字母（</a:t>
            </a:r>
            <a:r>
              <a:rPr lang="en-US" altLang="zh-CN" dirty="0">
                <a:solidFill>
                  <a:schemeClr val="tx1"/>
                </a:solidFill>
              </a:rPr>
              <a:t>a-zA-Z</a:t>
            </a:r>
            <a:r>
              <a:rPr lang="zh-CN" altLang="en-US" dirty="0">
                <a:solidFill>
                  <a:schemeClr val="tx1"/>
                </a:solidFill>
              </a:rPr>
              <a:t>），下划线（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）， 数字（</a:t>
            </a:r>
            <a:r>
              <a:rPr lang="en-US" altLang="zh-CN" dirty="0">
                <a:solidFill>
                  <a:schemeClr val="tx1"/>
                </a:solidFill>
              </a:rPr>
              <a:t>0-9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内嵌 </a:t>
            </a:r>
            <a:r>
              <a:rPr lang="en-US" altLang="zh-CN" dirty="0"/>
              <a:t>wxs </a:t>
            </a:r>
            <a:r>
              <a:rPr lang="zh-CN" altLang="en-US" dirty="0"/>
              <a:t>脚本的示例代码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630AAA3-FDCC-4031-8824-AACBC2BCF8D0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1439456"/>
            <a:ext cx="6357938" cy="2139204"/>
            <a:chOff x="1177925" y="2177294"/>
            <a:chExt cx="6218238" cy="81550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C4DC8-2469-456F-9136-681ED162C6E0}"/>
                </a:ext>
              </a:extLst>
            </p:cNvPr>
            <p:cNvSpPr/>
            <p:nvPr/>
          </p:nvSpPr>
          <p:spPr>
            <a:xfrm>
              <a:off x="1177925" y="2177294"/>
              <a:ext cx="6130925" cy="815503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38B69E-2BBE-4E11-8FFD-0723571B4F58}"/>
                </a:ext>
              </a:extLst>
            </p:cNvPr>
            <p:cNvSpPr/>
            <p:nvPr/>
          </p:nvSpPr>
          <p:spPr>
            <a:xfrm>
              <a:off x="1535113" y="2190198"/>
              <a:ext cx="5861050" cy="749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&lt;!--</a:t>
              </a:r>
              <a:r>
                <a:rPr lang="en-US" altLang="zh-CN" sz="1050">
                  <a:latin typeface="Courier New" panose="02070309020205020404" pitchFamily="49" charset="0"/>
                  <a:cs typeface="Courier New" panose="02070309020205020404" pitchFamily="49" charset="0"/>
                </a:rPr>
                <a:t>wxml--&gt;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&lt;wxs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 some_msg = "hello world";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 =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zh-CN" sz="10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 some_msg,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&lt;/wxs&gt;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&lt;view&gt; {{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altLang="zh-CN" sz="10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 &lt;/view&gt;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145E299-AD19-44C0-B00A-9CAE17B04D8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3647145"/>
            <a:ext cx="6488593" cy="1044100"/>
          </a:xfrm>
        </p:spPr>
        <p:txBody>
          <a:bodyPr>
            <a:normAutofit/>
          </a:bodyPr>
          <a:lstStyle/>
          <a:p>
            <a:r>
              <a:rPr lang="zh-CN" altLang="en-US" dirty="0"/>
              <a:t>页面输出：</a:t>
            </a:r>
            <a:endParaRPr lang="en-US" altLang="zh-CN" dirty="0"/>
          </a:p>
          <a:p>
            <a:r>
              <a:rPr lang="en-US" altLang="zh-CN" dirty="0"/>
              <a:t>hello world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上面例子声明了一个名字为 </a:t>
            </a:r>
            <a:r>
              <a:rPr lang="en-US" altLang="zh-CN" b="1" dirty="0">
                <a:solidFill>
                  <a:srgbClr val="047FFD"/>
                </a:solidFill>
              </a:rPr>
              <a:t>foo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的模块，将 </a:t>
            </a:r>
            <a:r>
              <a:rPr lang="en-US" altLang="zh-CN" dirty="0">
                <a:solidFill>
                  <a:schemeClr val="tx1"/>
                </a:solidFill>
              </a:rPr>
              <a:t>some_msg </a:t>
            </a:r>
            <a:r>
              <a:rPr lang="zh-CN" altLang="en-US" dirty="0">
                <a:solidFill>
                  <a:schemeClr val="tx1"/>
                </a:solidFill>
              </a:rPr>
              <a:t>变量暴露出来，供当前页面使用。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外联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14264"/>
            <a:ext cx="6333988" cy="127763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代码还可以编写在</a:t>
            </a:r>
            <a:r>
              <a:rPr lang="zh-CN" altLang="en-US" b="1" dirty="0">
                <a:solidFill>
                  <a:srgbClr val="FF0000"/>
                </a:solidFill>
              </a:rPr>
              <a:t>以 </a:t>
            </a:r>
            <a:r>
              <a:rPr lang="en-US" altLang="zh-CN" b="1" dirty="0">
                <a:solidFill>
                  <a:srgbClr val="FF0000"/>
                </a:solidFill>
              </a:rPr>
              <a:t>.wxs </a:t>
            </a:r>
            <a:r>
              <a:rPr lang="zh-CN" altLang="en-US" b="1" dirty="0">
                <a:solidFill>
                  <a:srgbClr val="FF0000"/>
                </a:solidFill>
              </a:rPr>
              <a:t>为后缀名的文件内</a:t>
            </a:r>
            <a:r>
              <a:rPr lang="zh-CN" altLang="en-US" dirty="0">
                <a:solidFill>
                  <a:schemeClr val="tx1"/>
                </a:solidFill>
              </a:rPr>
              <a:t>，就像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代码可以编写在以 </a:t>
            </a:r>
            <a:r>
              <a:rPr lang="en-US" altLang="zh-CN" dirty="0">
                <a:solidFill>
                  <a:schemeClr val="tx1"/>
                </a:solidFill>
              </a:rPr>
              <a:t>.js </a:t>
            </a:r>
            <a:r>
              <a:rPr lang="zh-CN" altLang="en-US" dirty="0">
                <a:solidFill>
                  <a:schemeClr val="tx1"/>
                </a:solidFill>
              </a:rPr>
              <a:t>为后缀名的文件中一样。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微信开发者工具</a:t>
            </a:r>
            <a:r>
              <a:rPr lang="zh-CN" altLang="en-US" dirty="0">
                <a:solidFill>
                  <a:schemeClr val="tx1"/>
                </a:solidFill>
              </a:rPr>
              <a:t>里面，右键可以直接创建 </a:t>
            </a:r>
            <a:r>
              <a:rPr lang="en-US" altLang="zh-CN" dirty="0">
                <a:solidFill>
                  <a:schemeClr val="tx1"/>
                </a:solidFill>
              </a:rPr>
              <a:t>.wxs </a:t>
            </a:r>
            <a:r>
              <a:rPr lang="zh-CN" altLang="en-US" dirty="0">
                <a:solidFill>
                  <a:schemeClr val="tx1"/>
                </a:solidFill>
              </a:rPr>
              <a:t>文件，在其中直接编写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>
                <a:solidFill>
                  <a:schemeClr val="tx1"/>
                </a:solidFill>
              </a:rPr>
              <a:t>脚本。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示例</a:t>
            </a:r>
            <a:r>
              <a:rPr lang="zh-CN" altLang="en-US" dirty="0">
                <a:solidFill>
                  <a:schemeClr val="tx1"/>
                </a:solidFill>
              </a:rPr>
              <a:t>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0F9260A-0F99-4308-ACC1-EA1BD477C324}"/>
              </a:ext>
            </a:extLst>
          </p:cNvPr>
          <p:cNvGrpSpPr>
            <a:grpSpLocks/>
          </p:cNvGrpSpPr>
          <p:nvPr/>
        </p:nvGrpSpPr>
        <p:grpSpPr bwMode="auto">
          <a:xfrm>
            <a:off x="913704" y="2575526"/>
            <a:ext cx="6268661" cy="2465281"/>
            <a:chOff x="1177925" y="2175210"/>
            <a:chExt cx="6130925" cy="8729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9668E7E-D88C-44C2-8C1B-C1BD509A09EC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E042BD-C3D4-40A3-9F27-4111864AB2FF}"/>
                </a:ext>
              </a:extLst>
            </p:cNvPr>
            <p:cNvSpPr/>
            <p:nvPr/>
          </p:nvSpPr>
          <p:spPr>
            <a:xfrm>
              <a:off x="1342103" y="2175210"/>
              <a:ext cx="5861050" cy="803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zh-CN" sz="1050">
                  <a:latin typeface="Courier New" panose="02070309020205020404" pitchFamily="49" charset="0"/>
                  <a:cs typeface="Courier New" panose="02070309020205020404" pitchFamily="49" charset="0"/>
                </a:rPr>
                <a:t>/pages/tools.wxs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 foo = "'hello world' from tools.wxs";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 bar = function (d)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d;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 =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foo,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bar,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module.exports.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"some msg";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2.6 wxml </a:t>
            </a:r>
            <a:r>
              <a:rPr lang="zh-CN" altLang="en-US" dirty="0"/>
              <a:t>内引用外联的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488593" cy="144214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wxml </a:t>
            </a:r>
            <a:r>
              <a:rPr lang="zh-CN" altLang="en-US" dirty="0">
                <a:solidFill>
                  <a:schemeClr val="tx1"/>
                </a:solidFill>
              </a:rPr>
              <a:t>中如果要引入外联的 </a:t>
            </a:r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脚本，</a:t>
            </a:r>
            <a:r>
              <a:rPr lang="zh-CN" altLang="en-US" b="1" dirty="0">
                <a:solidFill>
                  <a:srgbClr val="FF0000"/>
                </a:solidFill>
              </a:rPr>
              <a:t>必须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chemeClr val="tx1"/>
                </a:solidFill>
              </a:rPr>
              <a:t>&lt;wxs&gt;&lt;/wxs&gt; </a:t>
            </a:r>
            <a:r>
              <a:rPr lang="zh-CN" altLang="en-US" dirty="0">
                <a:solidFill>
                  <a:schemeClr val="tx1"/>
                </a:solidFill>
              </a:rPr>
              <a:t>标签添加 </a:t>
            </a:r>
            <a:r>
              <a:rPr lang="en-US" altLang="zh-CN" b="1" dirty="0">
                <a:solidFill>
                  <a:srgbClr val="FF0000"/>
                </a:solidFill>
              </a:rPr>
              <a:t>module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属性。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module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用来为 </a:t>
            </a:r>
            <a:r>
              <a:rPr lang="en-US" altLang="zh-CN" dirty="0">
                <a:solidFill>
                  <a:schemeClr val="tx1"/>
                </a:solidFill>
              </a:rPr>
              <a:t>&lt;wxs&gt;&lt;/wxs&gt; </a:t>
            </a:r>
            <a:r>
              <a:rPr lang="zh-CN" altLang="en-US" dirty="0">
                <a:solidFill>
                  <a:schemeClr val="tx1"/>
                </a:solidFill>
              </a:rPr>
              <a:t>标签指定</a:t>
            </a:r>
            <a:r>
              <a:rPr lang="zh-CN" altLang="en-US" dirty="0"/>
              <a:t>模块名，作为当前页面访问这个模块的标识名称；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用来指定当前 </a:t>
            </a:r>
            <a:r>
              <a:rPr lang="en-US" altLang="zh-CN" dirty="0">
                <a:solidFill>
                  <a:schemeClr val="tx1"/>
                </a:solidFill>
              </a:rPr>
              <a:t>&lt;wxs&gt;&lt;/wxs&gt; </a:t>
            </a:r>
            <a:r>
              <a:rPr lang="zh-CN" altLang="en-US" dirty="0">
                <a:solidFill>
                  <a:schemeClr val="tx1"/>
                </a:solidFill>
              </a:rPr>
              <a:t>标签要引入的脚本路径，</a:t>
            </a:r>
            <a:r>
              <a:rPr lang="zh-CN" altLang="en-US" b="1" dirty="0">
                <a:solidFill>
                  <a:srgbClr val="FF0000"/>
                </a:solidFill>
              </a:rPr>
              <a:t>必须是相对路径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0F9260A-0F99-4308-ACC1-EA1BD477C324}"/>
              </a:ext>
            </a:extLst>
          </p:cNvPr>
          <p:cNvGrpSpPr>
            <a:grpSpLocks/>
          </p:cNvGrpSpPr>
          <p:nvPr/>
        </p:nvGrpSpPr>
        <p:grpSpPr bwMode="auto">
          <a:xfrm>
            <a:off x="913704" y="2841425"/>
            <a:ext cx="6268657" cy="1333633"/>
            <a:chOff x="1177925" y="2179996"/>
            <a:chExt cx="6130925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9668E7E-D88C-44C2-8C1B-C1BD509A09EC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E042BD-C3D4-40A3-9F27-4111864AB2FF}"/>
                </a:ext>
              </a:extLst>
            </p:cNvPr>
            <p:cNvSpPr/>
            <p:nvPr/>
          </p:nvSpPr>
          <p:spPr>
            <a:xfrm>
              <a:off x="1438612" y="2242506"/>
              <a:ext cx="5861050" cy="691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&lt;!-- </a:t>
              </a:r>
              <a:r>
                <a:rPr lang="en-US" altLang="zh-CN" sz="1050">
                  <a:latin typeface="Courier New" panose="02070309020205020404" pitchFamily="49" charset="0"/>
                  <a:cs typeface="Courier New" panose="02070309020205020404" pitchFamily="49" charset="0"/>
                </a:rPr>
                <a:t>page/index/index.wxml --&gt;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&lt;wxs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./../tools.wxs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&lt;view&gt; {{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.msg}} 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&lt;view&gt; {{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.bar(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.FOO)}} &lt;/view&gt;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1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数据绑定与事件绑定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脚本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页面渲染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页面事件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57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条件渲染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wx:if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056"/>
            <a:ext cx="6488593" cy="37999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在小程序中，使用 </a:t>
            </a:r>
            <a:r>
              <a:rPr lang="en-US" altLang="zh-CN" b="1" dirty="0">
                <a:solidFill>
                  <a:srgbClr val="FF0000"/>
                </a:solidFill>
              </a:rPr>
              <a:t>wx:if="{{</a:t>
            </a:r>
            <a:r>
              <a:rPr lang="en-US" altLang="zh-CN" dirty="0">
                <a:solidFill>
                  <a:schemeClr val="tx1"/>
                </a:solidFill>
              </a:rPr>
              <a:t>condition</a:t>
            </a:r>
            <a:r>
              <a:rPr lang="en-US" altLang="zh-CN" b="1" dirty="0">
                <a:solidFill>
                  <a:srgbClr val="FF0000"/>
                </a:solidFill>
              </a:rPr>
              <a:t>}}" </a:t>
            </a:r>
            <a:r>
              <a:rPr lang="zh-CN" altLang="en-US" dirty="0">
                <a:solidFill>
                  <a:schemeClr val="tx1"/>
                </a:solidFill>
              </a:rPr>
              <a:t>来判断是否需要渲染该代码块：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74D7AC0-F4B4-4803-A08F-CC8E2444CA11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2487071"/>
            <a:ext cx="6357938" cy="379991"/>
            <a:chOff x="1177925" y="2173986"/>
            <a:chExt cx="6218238" cy="87418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8CB9463-F9E4-472A-AD71-2F9F2C378D22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F75251D-1984-47E6-96DB-3C39318292CD}"/>
                </a:ext>
              </a:extLst>
            </p:cNvPr>
            <p:cNvSpPr/>
            <p:nvPr/>
          </p:nvSpPr>
          <p:spPr>
            <a:xfrm>
              <a:off x="1535113" y="2173986"/>
              <a:ext cx="5861050" cy="723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wx:if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condition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}}"&gt; True &lt;/view&gt;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0CA0F384-BA60-4633-A6CE-C699166DA238}"/>
              </a:ext>
            </a:extLst>
          </p:cNvPr>
          <p:cNvSpPr txBox="1">
            <a:spLocks/>
          </p:cNvSpPr>
          <p:nvPr/>
        </p:nvSpPr>
        <p:spPr>
          <a:xfrm>
            <a:off x="848377" y="3015340"/>
            <a:ext cx="6488593" cy="3799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也可以用 </a:t>
            </a:r>
            <a:r>
              <a:rPr lang="en-US" altLang="zh-CN" b="1" dirty="0">
                <a:solidFill>
                  <a:srgbClr val="FF0000"/>
                </a:solidFill>
              </a:rPr>
              <a:t>wx:elif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wx:else </a:t>
            </a:r>
            <a:r>
              <a:rPr lang="zh-CN" altLang="en-US" dirty="0">
                <a:solidFill>
                  <a:schemeClr val="tx1"/>
                </a:solidFill>
              </a:rPr>
              <a:t>来添加一个 </a:t>
            </a:r>
            <a:r>
              <a:rPr lang="en-US" altLang="zh-CN" dirty="0">
                <a:solidFill>
                  <a:schemeClr val="tx1"/>
                </a:solidFill>
              </a:rPr>
              <a:t>else </a:t>
            </a:r>
            <a:r>
              <a:rPr lang="zh-CN" altLang="en-US" dirty="0">
                <a:solidFill>
                  <a:schemeClr val="tx1"/>
                </a:solidFill>
              </a:rPr>
              <a:t>块：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491638-BCF6-48F4-B56B-30848F0D0436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3472354"/>
            <a:ext cx="6357938" cy="848854"/>
            <a:chOff x="1177925" y="2173986"/>
            <a:chExt cx="6218238" cy="8741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03DF3-7D91-41EC-85FC-8B1E165EC724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814D82-E4CB-482F-AE0C-B6F34BC1EE94}"/>
                </a:ext>
              </a:extLst>
            </p:cNvPr>
            <p:cNvSpPr/>
            <p:nvPr/>
          </p:nvSpPr>
          <p:spPr>
            <a:xfrm>
              <a:off x="1535113" y="2173986"/>
              <a:ext cx="5861050" cy="823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wx:if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length &gt; 5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}}"&gt; 1 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wx:elif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length &gt; 2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}}"&gt; 2 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wx:else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3 &lt;/view&gt;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如何定义页面的数据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98871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小程序中每个页面，由</a:t>
            </a:r>
            <a:r>
              <a:rPr lang="en-US" altLang="zh-CN" dirty="0"/>
              <a:t>4</a:t>
            </a:r>
            <a:r>
              <a:rPr lang="zh-CN" altLang="en-US" dirty="0"/>
              <a:t>部分组成，其中 </a:t>
            </a:r>
            <a:r>
              <a:rPr lang="en-US" altLang="zh-CN" dirty="0"/>
              <a:t>.js </a:t>
            </a:r>
            <a:r>
              <a:rPr lang="zh-CN" altLang="en-US" dirty="0"/>
              <a:t>文件内可以定义页面的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、</a:t>
            </a:r>
            <a:r>
              <a:rPr lang="zh-CN" altLang="en-US" b="1">
                <a:solidFill>
                  <a:srgbClr val="FF0000"/>
                </a:solidFill>
              </a:rPr>
              <a:t>生命周期函数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其它</a:t>
            </a:r>
            <a:r>
              <a:rPr lang="zh-CN" altLang="en-US" b="1" dirty="0">
                <a:solidFill>
                  <a:srgbClr val="FF0000"/>
                </a:solidFill>
              </a:rPr>
              <a:t>业务逻辑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如果要在</a:t>
            </a:r>
            <a:r>
              <a:rPr lang="en-US" altLang="zh-CN" dirty="0"/>
              <a:t>.js</a:t>
            </a:r>
            <a:r>
              <a:rPr lang="zh-CN" altLang="en-US" dirty="0"/>
              <a:t>文件内定义页面的数据，只需</a:t>
            </a:r>
            <a:r>
              <a:rPr lang="zh-CN" altLang="en-US" b="1" dirty="0">
                <a:solidFill>
                  <a:srgbClr val="FF0000"/>
                </a:solidFill>
              </a:rPr>
              <a:t>把数据定义到 </a:t>
            </a:r>
            <a:r>
              <a:rPr lang="en-US" altLang="zh-CN" b="1" dirty="0">
                <a:solidFill>
                  <a:srgbClr val="FF0000"/>
                </a:solidFill>
              </a:rPr>
              <a:t>data </a:t>
            </a:r>
            <a:r>
              <a:rPr lang="zh-CN" altLang="en-US" b="1" dirty="0">
                <a:solidFill>
                  <a:srgbClr val="FF0000"/>
                </a:solidFill>
              </a:rPr>
              <a:t>节点下</a:t>
            </a:r>
            <a:r>
              <a:rPr lang="zh-CN" altLang="en-US" dirty="0"/>
              <a:t>即可；</a:t>
            </a:r>
            <a:endParaRPr lang="en-US" altLang="zh-CN" dirty="0"/>
          </a:p>
          <a:p>
            <a:r>
              <a:rPr lang="zh-CN" altLang="en-US" dirty="0"/>
              <a:t>示例代码如下：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68E180-261C-4104-9841-91E3A98CE347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3134491"/>
            <a:ext cx="6130925" cy="1526380"/>
            <a:chOff x="1177925" y="2126976"/>
            <a:chExt cx="6130925" cy="22447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B2281A-222F-4899-8EFC-509B9CDB9ACB}"/>
                </a:ext>
              </a:extLst>
            </p:cNvPr>
            <p:cNvSpPr/>
            <p:nvPr/>
          </p:nvSpPr>
          <p:spPr>
            <a:xfrm>
              <a:off x="1177925" y="2157412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ED54E4-931A-4B26-836B-88F42DBDC110}"/>
                </a:ext>
              </a:extLst>
            </p:cNvPr>
            <p:cNvSpPr/>
            <p:nvPr/>
          </p:nvSpPr>
          <p:spPr>
            <a:xfrm>
              <a:off x="1535113" y="2126976"/>
              <a:ext cx="4234928" cy="224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info: 'init data',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字符串类型的数据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array: [{msg: '1'}, {msg: '2'}]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数组类型的数据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6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条件渲染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block wx:if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056"/>
            <a:ext cx="6488593" cy="61390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因为 </a:t>
            </a:r>
            <a:r>
              <a:rPr lang="en-US" altLang="zh-CN" dirty="0">
                <a:solidFill>
                  <a:schemeClr val="tx1"/>
                </a:solidFill>
              </a:rPr>
              <a:t>wx:if </a:t>
            </a:r>
            <a:r>
              <a:rPr lang="zh-CN" altLang="en-US" dirty="0">
                <a:solidFill>
                  <a:schemeClr val="tx1"/>
                </a:solidFill>
              </a:rPr>
              <a:t>是一个控制属性，需要将它添加到一个标签上。如果要</a:t>
            </a:r>
            <a:r>
              <a:rPr lang="zh-CN" altLang="en-US" b="1" dirty="0">
                <a:solidFill>
                  <a:srgbClr val="FF0000"/>
                </a:solidFill>
              </a:rPr>
              <a:t>一次性判断多个组件标签</a:t>
            </a:r>
            <a:r>
              <a:rPr lang="zh-CN" altLang="en-US" dirty="0">
                <a:solidFill>
                  <a:schemeClr val="tx1"/>
                </a:solidFill>
              </a:rPr>
              <a:t>，可以使用一个 </a:t>
            </a:r>
            <a:r>
              <a:rPr lang="en-US" altLang="zh-CN" b="1" dirty="0">
                <a:solidFill>
                  <a:srgbClr val="FF0000"/>
                </a:solidFill>
              </a:rPr>
              <a:t>&lt;block&gt;&lt;/block&gt; </a:t>
            </a:r>
            <a:r>
              <a:rPr lang="zh-CN" altLang="en-US" dirty="0">
                <a:solidFill>
                  <a:schemeClr val="tx1"/>
                </a:solidFill>
              </a:rPr>
              <a:t>标签将多个组件包装起来，并在上边使用 </a:t>
            </a:r>
            <a:r>
              <a:rPr lang="en-US" altLang="zh-CN" dirty="0">
                <a:solidFill>
                  <a:schemeClr val="tx1"/>
                </a:solidFill>
              </a:rPr>
              <a:t>wx:if </a:t>
            </a:r>
            <a:r>
              <a:rPr lang="zh-CN" altLang="en-US" dirty="0">
                <a:solidFill>
                  <a:schemeClr val="tx1"/>
                </a:solidFill>
              </a:rPr>
              <a:t>控制属性。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0CA0F384-BA60-4633-A6CE-C699166DA238}"/>
              </a:ext>
            </a:extLst>
          </p:cNvPr>
          <p:cNvSpPr txBox="1">
            <a:spLocks/>
          </p:cNvSpPr>
          <p:nvPr/>
        </p:nvSpPr>
        <p:spPr>
          <a:xfrm>
            <a:off x="848375" y="3856307"/>
            <a:ext cx="6488593" cy="3799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 </a:t>
            </a:r>
            <a:r>
              <a:rPr lang="en-US" altLang="zh-CN" dirty="0">
                <a:solidFill>
                  <a:schemeClr val="tx1"/>
                </a:solidFill>
              </a:rPr>
              <a:t>&lt;block/&gt; </a:t>
            </a:r>
            <a:r>
              <a:rPr lang="zh-CN" altLang="en-US" b="1" dirty="0">
                <a:solidFill>
                  <a:srgbClr val="FF0000"/>
                </a:solidFill>
              </a:rPr>
              <a:t>并不是一个组件</a:t>
            </a:r>
            <a:r>
              <a:rPr lang="zh-CN" altLang="en-US" dirty="0">
                <a:solidFill>
                  <a:schemeClr val="tx1"/>
                </a:solidFill>
              </a:rPr>
              <a:t>，它仅仅是一个</a:t>
            </a:r>
            <a:r>
              <a:rPr lang="zh-CN" altLang="en-US" b="1" dirty="0">
                <a:solidFill>
                  <a:srgbClr val="FF0000"/>
                </a:solidFill>
              </a:rPr>
              <a:t>包装元素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不会在页面中做任何渲染</a:t>
            </a:r>
            <a:r>
              <a:rPr lang="zh-CN" altLang="en-US" dirty="0">
                <a:solidFill>
                  <a:schemeClr val="tx1"/>
                </a:solidFill>
              </a:rPr>
              <a:t>，只接受控制属性。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491638-BCF6-48F4-B56B-30848F0D0436}"/>
              </a:ext>
            </a:extLst>
          </p:cNvPr>
          <p:cNvGrpSpPr>
            <a:grpSpLocks/>
          </p:cNvGrpSpPr>
          <p:nvPr/>
        </p:nvGrpSpPr>
        <p:grpSpPr bwMode="auto">
          <a:xfrm>
            <a:off x="913702" y="2685547"/>
            <a:ext cx="6357938" cy="1069426"/>
            <a:chOff x="1177925" y="2173986"/>
            <a:chExt cx="6218238" cy="8741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03DF3-7D91-41EC-85FC-8B1E165EC724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814D82-E4CB-482F-AE0C-B6F34BC1EE94}"/>
                </a:ext>
              </a:extLst>
            </p:cNvPr>
            <p:cNvSpPr/>
            <p:nvPr/>
          </p:nvSpPr>
          <p:spPr>
            <a:xfrm>
              <a:off x="1535113" y="2173986"/>
              <a:ext cx="5861050" cy="85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wx:if="{{true}}"&gt;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&lt;view&gt; view1 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&lt;view&gt; view2 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1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条件渲染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hidden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056"/>
            <a:ext cx="6488593" cy="37999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在小程序中，直接使用 </a:t>
            </a:r>
            <a:r>
              <a:rPr lang="en-US" altLang="zh-CN" b="1" dirty="0">
                <a:solidFill>
                  <a:srgbClr val="FF0000"/>
                </a:solidFill>
              </a:rPr>
              <a:t>hidden="{{</a:t>
            </a:r>
            <a:r>
              <a:rPr lang="en-US" altLang="zh-CN" dirty="0">
                <a:solidFill>
                  <a:schemeClr val="tx1"/>
                </a:solidFill>
              </a:rPr>
              <a:t>condition</a:t>
            </a:r>
            <a:r>
              <a:rPr lang="en-US" altLang="zh-CN" b="1" dirty="0">
                <a:solidFill>
                  <a:srgbClr val="FF0000"/>
                </a:solidFill>
              </a:rPr>
              <a:t>}}" </a:t>
            </a:r>
            <a:r>
              <a:rPr lang="zh-CN" altLang="en-US" dirty="0">
                <a:solidFill>
                  <a:schemeClr val="tx1"/>
                </a:solidFill>
              </a:rPr>
              <a:t>也能控制元素的显示与隐藏：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66BAA0-CB1D-43CD-B58C-F92CF8E3ED7C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2487071"/>
            <a:ext cx="6357938" cy="379991"/>
            <a:chOff x="1177925" y="2173986"/>
            <a:chExt cx="6218238" cy="8741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1E1474-00E5-447B-8F7B-2F28E05F6E9A}"/>
                </a:ext>
              </a:extLst>
            </p:cNvPr>
            <p:cNvSpPr/>
            <p:nvPr/>
          </p:nvSpPr>
          <p:spPr>
            <a:xfrm>
              <a:off x="1177925" y="2179995"/>
              <a:ext cx="6130925" cy="868172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5E16DB-D91E-43C7-B9F3-8A92B4DBE8F4}"/>
                </a:ext>
              </a:extLst>
            </p:cNvPr>
            <p:cNvSpPr/>
            <p:nvPr/>
          </p:nvSpPr>
          <p:spPr>
            <a:xfrm>
              <a:off x="1455911" y="2173986"/>
              <a:ext cx="5940252" cy="770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hidden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="{{condition}}"&gt;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条件为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true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隐藏，条件为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false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显示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&lt;/view&gt;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条件渲染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wx:if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hidden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030056"/>
            <a:ext cx="7459881" cy="2177444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</a:rPr>
              <a:t>被 </a:t>
            </a:r>
            <a:r>
              <a:rPr lang="en-US" altLang="zh-CN">
                <a:solidFill>
                  <a:schemeClr val="tx1"/>
                </a:solidFill>
              </a:rPr>
              <a:t>wx:if </a:t>
            </a:r>
            <a:r>
              <a:rPr lang="zh-CN" altLang="en-US">
                <a:solidFill>
                  <a:schemeClr val="tx1"/>
                </a:solidFill>
              </a:rPr>
              <a:t>控制的区域，框架有一个</a:t>
            </a:r>
            <a:r>
              <a:rPr lang="zh-CN" altLang="en-US" b="1">
                <a:solidFill>
                  <a:srgbClr val="FF0000"/>
                </a:solidFill>
              </a:rPr>
              <a:t>局部渲染</a:t>
            </a:r>
            <a:r>
              <a:rPr lang="zh-CN" altLang="en-US">
                <a:solidFill>
                  <a:schemeClr val="tx1"/>
                </a:solidFill>
              </a:rPr>
              <a:t>的过程，会根据控制条件的改变，</a:t>
            </a:r>
            <a:r>
              <a:rPr lang="zh-CN" altLang="en-US">
                <a:solidFill>
                  <a:srgbClr val="FF0000"/>
                </a:solidFill>
              </a:rPr>
              <a:t>动态创建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zh-CN" altLang="en-US">
                <a:solidFill>
                  <a:srgbClr val="FF0000"/>
                </a:solidFill>
              </a:rPr>
              <a:t>销毁</a:t>
            </a:r>
            <a:r>
              <a:rPr lang="zh-CN" altLang="en-US">
                <a:solidFill>
                  <a:schemeClr val="tx1"/>
                </a:solidFill>
              </a:rPr>
              <a:t>对应的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r>
              <a:rPr lang="zh-CN" altLang="en-US">
                <a:solidFill>
                  <a:schemeClr val="tx1"/>
                </a:solidFill>
              </a:rPr>
              <a:t>结构。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</a:rPr>
              <a:t>同时，</a:t>
            </a:r>
            <a:r>
              <a:rPr lang="en-US" altLang="zh-CN">
                <a:solidFill>
                  <a:schemeClr val="tx1"/>
                </a:solidFill>
              </a:rPr>
              <a:t> wx:if </a:t>
            </a:r>
            <a:r>
              <a:rPr lang="zh-CN" altLang="en-US">
                <a:solidFill>
                  <a:schemeClr val="tx1"/>
                </a:solidFill>
              </a:rPr>
              <a:t>也是</a:t>
            </a:r>
            <a:r>
              <a:rPr lang="zh-CN" altLang="en-US">
                <a:solidFill>
                  <a:srgbClr val="FF0000"/>
                </a:solidFill>
              </a:rPr>
              <a:t>惰性的</a:t>
            </a:r>
            <a:r>
              <a:rPr lang="zh-CN" altLang="en-US">
                <a:solidFill>
                  <a:schemeClr val="tx1"/>
                </a:solidFill>
              </a:rPr>
              <a:t>，如果在初始渲染条件为 </a:t>
            </a:r>
            <a:r>
              <a:rPr lang="en-US" altLang="zh-CN">
                <a:solidFill>
                  <a:schemeClr val="tx1"/>
                </a:solidFill>
              </a:rPr>
              <a:t>false</a:t>
            </a:r>
            <a:r>
              <a:rPr lang="zh-CN" altLang="en-US">
                <a:solidFill>
                  <a:schemeClr val="tx1"/>
                </a:solidFill>
              </a:rPr>
              <a:t>，框架什么也不做，</a:t>
            </a:r>
            <a:r>
              <a:rPr lang="zh-CN" altLang="en-US" b="1">
                <a:solidFill>
                  <a:srgbClr val="FF0000"/>
                </a:solidFill>
              </a:rPr>
              <a:t>在条件第一次变成真的时候才开始局部渲染</a:t>
            </a:r>
            <a:r>
              <a:rPr lang="zh-CN" altLang="en-US">
                <a:solidFill>
                  <a:schemeClr val="tx1"/>
                </a:solidFill>
              </a:rPr>
              <a:t>。 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</a:rPr>
              <a:t>相比之下，</a:t>
            </a:r>
            <a:r>
              <a:rPr lang="en-US" altLang="zh-CN">
                <a:solidFill>
                  <a:srgbClr val="FF0000"/>
                </a:solidFill>
              </a:rPr>
              <a:t>hidden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就简单的多，</a:t>
            </a:r>
            <a:r>
              <a:rPr lang="zh-CN" altLang="en-US">
                <a:solidFill>
                  <a:srgbClr val="FF0000"/>
                </a:solidFill>
              </a:rPr>
              <a:t>组件始终会被渲染，只是简单的控制</a:t>
            </a:r>
            <a:r>
              <a:rPr lang="zh-CN" altLang="en-US" b="1">
                <a:solidFill>
                  <a:srgbClr val="FF0000"/>
                </a:solidFill>
              </a:rPr>
              <a:t>显示</a:t>
            </a:r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zh-CN" altLang="en-US" b="1">
                <a:solidFill>
                  <a:srgbClr val="FF0000"/>
                </a:solidFill>
              </a:rPr>
              <a:t>隐藏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总结：</a:t>
            </a:r>
            <a:r>
              <a:rPr lang="en-US" altLang="zh-CN">
                <a:solidFill>
                  <a:schemeClr val="tx1"/>
                </a:solidFill>
              </a:rPr>
              <a:t>wx:if 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b="1" dirty="0">
                <a:solidFill>
                  <a:srgbClr val="FF0000"/>
                </a:solidFill>
              </a:rPr>
              <a:t>更高的切换消耗</a:t>
            </a:r>
            <a:r>
              <a:rPr lang="zh-CN" altLang="en-US" dirty="0">
                <a:solidFill>
                  <a:schemeClr val="tx1"/>
                </a:solidFill>
              </a:rPr>
              <a:t>而 </a:t>
            </a:r>
            <a:r>
              <a:rPr lang="en-US" altLang="zh-CN" dirty="0">
                <a:solidFill>
                  <a:schemeClr val="tx1"/>
                </a:solidFill>
              </a:rPr>
              <a:t>hidden 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b="1" dirty="0">
                <a:solidFill>
                  <a:srgbClr val="FF0000"/>
                </a:solidFill>
              </a:rPr>
              <a:t>更高的初始渲染消耗</a:t>
            </a:r>
            <a:r>
              <a:rPr lang="zh-CN" altLang="en-US" dirty="0">
                <a:solidFill>
                  <a:schemeClr val="tx1"/>
                </a:solidFill>
              </a:rPr>
              <a:t>。因此，如果需要</a:t>
            </a:r>
            <a:r>
              <a:rPr lang="zh-CN" altLang="en-US" dirty="0">
                <a:solidFill>
                  <a:srgbClr val="FF0000"/>
                </a:solidFill>
              </a:rPr>
              <a:t>频繁切换</a:t>
            </a:r>
            <a:r>
              <a:rPr lang="zh-CN" altLang="en-US" dirty="0">
                <a:solidFill>
                  <a:schemeClr val="tx1"/>
                </a:solidFill>
              </a:rPr>
              <a:t>的情景下，用 </a:t>
            </a:r>
            <a:r>
              <a:rPr lang="en-US" altLang="zh-CN" dirty="0">
                <a:solidFill>
                  <a:schemeClr val="tx1"/>
                </a:solidFill>
              </a:rPr>
              <a:t>hidden </a:t>
            </a:r>
            <a:r>
              <a:rPr lang="zh-CN" altLang="en-US" dirty="0">
                <a:solidFill>
                  <a:schemeClr val="tx1"/>
                </a:solidFill>
              </a:rPr>
              <a:t>更好，如果在</a:t>
            </a:r>
            <a:r>
              <a:rPr lang="zh-CN" altLang="en-US" dirty="0">
                <a:solidFill>
                  <a:srgbClr val="FF0000"/>
                </a:solidFill>
              </a:rPr>
              <a:t>运行时条件不大可能改变</a:t>
            </a:r>
            <a:r>
              <a:rPr lang="zh-CN" altLang="en-US" dirty="0">
                <a:solidFill>
                  <a:schemeClr val="tx1"/>
                </a:solidFill>
              </a:rPr>
              <a:t>则 </a:t>
            </a:r>
            <a:r>
              <a:rPr lang="en-US" altLang="zh-CN" dirty="0">
                <a:solidFill>
                  <a:schemeClr val="tx1"/>
                </a:solidFill>
              </a:rPr>
              <a:t>wx:if </a:t>
            </a:r>
            <a:r>
              <a:rPr lang="zh-CN" altLang="en-US" dirty="0">
                <a:solidFill>
                  <a:schemeClr val="tx1"/>
                </a:solidFill>
              </a:rPr>
              <a:t>较好。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列表渲染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wx:for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056"/>
            <a:ext cx="6488593" cy="103212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在组件上使用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wx:for </a:t>
            </a:r>
            <a:r>
              <a:rPr lang="zh-CN" altLang="en-US" dirty="0">
                <a:solidFill>
                  <a:schemeClr val="tx1"/>
                </a:solidFill>
              </a:rPr>
              <a:t>控制属性绑定一个数组，即可使用数组中各项的数据</a:t>
            </a:r>
            <a:r>
              <a:rPr lang="zh-CN" altLang="en-US" b="1" dirty="0">
                <a:solidFill>
                  <a:srgbClr val="FF0000"/>
                </a:solidFill>
              </a:rPr>
              <a:t>重复渲染</a:t>
            </a:r>
            <a:r>
              <a:rPr lang="zh-CN" altLang="en-US" dirty="0">
                <a:solidFill>
                  <a:schemeClr val="tx1"/>
                </a:solidFill>
              </a:rPr>
              <a:t>该组件。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默认数组的当前项的</a:t>
            </a:r>
            <a:r>
              <a:rPr lang="zh-CN" altLang="en-US" dirty="0">
                <a:solidFill>
                  <a:srgbClr val="FF0000"/>
                </a:solidFill>
              </a:rPr>
              <a:t>下标变量名默认为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dirty="0">
                <a:solidFill>
                  <a:schemeClr val="tx1"/>
                </a:solidFill>
              </a:rPr>
              <a:t>，数组</a:t>
            </a:r>
            <a:r>
              <a:rPr lang="zh-CN" altLang="en-US" dirty="0">
                <a:solidFill>
                  <a:srgbClr val="FF0000"/>
                </a:solidFill>
              </a:rPr>
              <a:t>当前项的变量名默认为 </a:t>
            </a:r>
            <a:r>
              <a:rPr lang="en-US" altLang="zh-CN" b="1" dirty="0">
                <a:solidFill>
                  <a:srgbClr val="FF0000"/>
                </a:solidFill>
              </a:rPr>
              <a:t>item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693E7F-81FC-4327-AFA7-16226E65B036}"/>
              </a:ext>
            </a:extLst>
          </p:cNvPr>
          <p:cNvGrpSpPr>
            <a:grpSpLocks/>
          </p:cNvGrpSpPr>
          <p:nvPr/>
        </p:nvGrpSpPr>
        <p:grpSpPr bwMode="auto">
          <a:xfrm>
            <a:off x="913702" y="3160474"/>
            <a:ext cx="6357938" cy="816104"/>
            <a:chOff x="1177925" y="2173986"/>
            <a:chExt cx="6218238" cy="87418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C152D5-9E7E-41F1-BC7E-AF064D7C6403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24EB7A-8333-41BB-849F-78E24E7C5B30}"/>
                </a:ext>
              </a:extLst>
            </p:cNvPr>
            <p:cNvSpPr/>
            <p:nvPr/>
          </p:nvSpPr>
          <p:spPr>
            <a:xfrm>
              <a:off x="1535113" y="2173986"/>
              <a:ext cx="5861050" cy="856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wx:for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="{{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索引是：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当前项是：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&lt;/view&gt;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0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列表渲染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手动指定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当前项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的变量名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057"/>
            <a:ext cx="6488593" cy="706055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wx:for-item </a:t>
            </a:r>
            <a:r>
              <a:rPr lang="zh-CN" altLang="en-US" dirty="0">
                <a:solidFill>
                  <a:schemeClr val="tx1"/>
                </a:solidFill>
              </a:rPr>
              <a:t>可以指定数组当前元素的</a:t>
            </a:r>
            <a:r>
              <a:rPr lang="zh-CN" altLang="en-US">
                <a:solidFill>
                  <a:schemeClr val="tx1"/>
                </a:solidFill>
              </a:rPr>
              <a:t>变量名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wx:for-index </a:t>
            </a:r>
            <a:r>
              <a:rPr lang="zh-CN" altLang="en-US" dirty="0">
                <a:solidFill>
                  <a:schemeClr val="tx1"/>
                </a:solidFill>
              </a:rPr>
              <a:t>可以指定数组当前下标的变量名，示例代码如下：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693E7F-81FC-4327-AFA7-16226E65B036}"/>
              </a:ext>
            </a:extLst>
          </p:cNvPr>
          <p:cNvGrpSpPr>
            <a:grpSpLocks/>
          </p:cNvGrpSpPr>
          <p:nvPr/>
        </p:nvGrpSpPr>
        <p:grpSpPr bwMode="auto">
          <a:xfrm>
            <a:off x="913702" y="2813147"/>
            <a:ext cx="6268661" cy="816104"/>
            <a:chOff x="1177925" y="2173986"/>
            <a:chExt cx="6130925" cy="87418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C152D5-9E7E-41F1-BC7E-AF064D7C6403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24EB7A-8333-41BB-849F-78E24E7C5B30}"/>
                </a:ext>
              </a:extLst>
            </p:cNvPr>
            <p:cNvSpPr/>
            <p:nvPr/>
          </p:nvSpPr>
          <p:spPr>
            <a:xfrm>
              <a:off x="1316360" y="2173986"/>
              <a:ext cx="5861050" cy="856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wx:for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}}"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wx:for-index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idx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wx:for-item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itemName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索引是：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idx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当前项是：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itemName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&lt;/view&gt;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7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列表渲染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DD73C7-E6FB-4748-8EA5-EF0A627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block wx:for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057"/>
            <a:ext cx="6488593" cy="7060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类似 </a:t>
            </a:r>
            <a:r>
              <a:rPr lang="en-US" altLang="zh-CN" dirty="0">
                <a:solidFill>
                  <a:schemeClr val="tx1"/>
                </a:solidFill>
              </a:rPr>
              <a:t>block wx:if</a:t>
            </a:r>
            <a:r>
              <a:rPr lang="zh-CN" altLang="en-US" dirty="0">
                <a:solidFill>
                  <a:schemeClr val="tx1"/>
                </a:solidFill>
              </a:rPr>
              <a:t>，也可以将 </a:t>
            </a:r>
            <a:r>
              <a:rPr lang="en-US" altLang="zh-CN" dirty="0">
                <a:solidFill>
                  <a:schemeClr val="tx1"/>
                </a:solidFill>
              </a:rPr>
              <a:t>wx:for </a:t>
            </a:r>
            <a:r>
              <a:rPr lang="zh-CN" altLang="en-US" dirty="0">
                <a:solidFill>
                  <a:schemeClr val="tx1"/>
                </a:solidFill>
              </a:rPr>
              <a:t>用在</a:t>
            </a:r>
            <a:r>
              <a:rPr lang="en-US" altLang="zh-CN" dirty="0">
                <a:solidFill>
                  <a:schemeClr val="tx1"/>
                </a:solidFill>
              </a:rPr>
              <a:t>&lt;block&gt;&lt;/block&gt;</a:t>
            </a:r>
            <a:r>
              <a:rPr lang="zh-CN" altLang="en-US" dirty="0">
                <a:solidFill>
                  <a:schemeClr val="tx1"/>
                </a:solidFill>
              </a:rPr>
              <a:t>标签上，以渲染一个包含多节点的结构块。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693E7F-81FC-4327-AFA7-16226E65B036}"/>
              </a:ext>
            </a:extLst>
          </p:cNvPr>
          <p:cNvGrpSpPr>
            <a:grpSpLocks/>
          </p:cNvGrpSpPr>
          <p:nvPr/>
        </p:nvGrpSpPr>
        <p:grpSpPr bwMode="auto">
          <a:xfrm>
            <a:off x="913702" y="2813147"/>
            <a:ext cx="6268660" cy="1092458"/>
            <a:chOff x="1177925" y="2173985"/>
            <a:chExt cx="6130925" cy="8741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C152D5-9E7E-41F1-BC7E-AF064D7C6403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24EB7A-8333-41BB-849F-78E24E7C5B30}"/>
                </a:ext>
              </a:extLst>
            </p:cNvPr>
            <p:cNvSpPr/>
            <p:nvPr/>
          </p:nvSpPr>
          <p:spPr>
            <a:xfrm>
              <a:off x="1361406" y="2173985"/>
              <a:ext cx="5861050" cy="8335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wx:for="{{[1, 2, 3]}}"&gt;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&lt;view&gt; {{index}}: 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&lt;view&gt; {{item}} 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9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列表渲染中的 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488593" cy="162920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如果列表中项目的</a:t>
            </a:r>
            <a:r>
              <a:rPr lang="zh-CN" altLang="en-US" dirty="0">
                <a:solidFill>
                  <a:srgbClr val="FF0000"/>
                </a:solidFill>
              </a:rPr>
              <a:t>位置会动态改变</a:t>
            </a:r>
            <a:r>
              <a:rPr lang="zh-CN" altLang="en-US" dirty="0">
                <a:solidFill>
                  <a:schemeClr val="tx1"/>
                </a:solidFill>
              </a:rPr>
              <a:t>或者</a:t>
            </a:r>
            <a:r>
              <a:rPr lang="zh-CN" altLang="en-US" dirty="0">
                <a:solidFill>
                  <a:srgbClr val="FF0000"/>
                </a:solidFill>
              </a:rPr>
              <a:t>有新的项目添加到列表中，并且希望列表中的项目保持自己的</a:t>
            </a:r>
            <a:r>
              <a:rPr lang="zh-CN" altLang="en-US" b="1" dirty="0">
                <a:solidFill>
                  <a:srgbClr val="FF0000"/>
                </a:solidFill>
              </a:rPr>
              <a:t>特征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状态</a:t>
            </a:r>
            <a:r>
              <a:rPr lang="zh-CN" altLang="en-US" dirty="0">
                <a:solidFill>
                  <a:schemeClr val="tx1"/>
                </a:solidFill>
              </a:rPr>
              <a:t>（如 </a:t>
            </a:r>
            <a:r>
              <a:rPr lang="en-US" altLang="zh-CN" dirty="0">
                <a:solidFill>
                  <a:schemeClr val="tx1"/>
                </a:solidFill>
              </a:rPr>
              <a:t>&lt;input/&gt; </a:t>
            </a:r>
            <a:r>
              <a:rPr lang="zh-CN" altLang="en-US" dirty="0">
                <a:solidFill>
                  <a:schemeClr val="tx1"/>
                </a:solidFill>
              </a:rPr>
              <a:t>中的输入内容，</a:t>
            </a:r>
            <a:r>
              <a:rPr lang="en-US" altLang="zh-CN" dirty="0">
                <a:solidFill>
                  <a:schemeClr val="tx1"/>
                </a:solidFill>
              </a:rPr>
              <a:t>&lt;checkbox/&gt; </a:t>
            </a:r>
            <a:r>
              <a:rPr lang="zh-CN" altLang="en-US" dirty="0">
                <a:solidFill>
                  <a:schemeClr val="tx1"/>
                </a:solidFill>
              </a:rPr>
              <a:t>的选中状态），需要使用 </a:t>
            </a:r>
            <a:r>
              <a:rPr lang="en-US" altLang="zh-CN" b="1" dirty="0">
                <a:solidFill>
                  <a:srgbClr val="FF0000"/>
                </a:solidFill>
              </a:rPr>
              <a:t>wx:key 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b="1" dirty="0">
                <a:solidFill>
                  <a:srgbClr val="FF0000"/>
                </a:solidFill>
              </a:rPr>
              <a:t>指定列表中项目的唯一的标识符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当</a:t>
            </a:r>
            <a:r>
              <a:rPr lang="zh-CN" altLang="en-US" b="1" dirty="0">
                <a:solidFill>
                  <a:srgbClr val="FF0000"/>
                </a:solidFill>
              </a:rPr>
              <a:t>数据改变</a:t>
            </a:r>
            <a:r>
              <a:rPr lang="zh-CN" altLang="en-US" dirty="0">
                <a:solidFill>
                  <a:srgbClr val="FF0000"/>
                </a:solidFill>
              </a:rPr>
              <a:t>触发</a:t>
            </a:r>
            <a:r>
              <a:rPr lang="zh-CN" altLang="en-US" dirty="0"/>
              <a:t>渲染层</a:t>
            </a:r>
            <a:r>
              <a:rPr lang="zh-CN" altLang="en-US" b="1" dirty="0">
                <a:solidFill>
                  <a:srgbClr val="FF0000"/>
                </a:solidFill>
              </a:rPr>
              <a:t>重新渲染</a:t>
            </a:r>
            <a:r>
              <a:rPr lang="zh-CN" altLang="en-US" dirty="0"/>
              <a:t>的时候，会</a:t>
            </a:r>
            <a:r>
              <a:rPr lang="zh-CN" altLang="en-US" dirty="0">
                <a:solidFill>
                  <a:srgbClr val="FF0000"/>
                </a:solidFill>
              </a:rPr>
              <a:t>校正</a:t>
            </a:r>
            <a:r>
              <a:rPr lang="zh-CN" altLang="en-US" dirty="0"/>
              <a:t>带有 </a:t>
            </a:r>
            <a:r>
              <a:rPr lang="en-US" altLang="zh-CN" dirty="0"/>
              <a:t>key </a:t>
            </a:r>
            <a:r>
              <a:rPr lang="zh-CN" altLang="en-US" dirty="0"/>
              <a:t>的组件，框架会</a:t>
            </a:r>
            <a:r>
              <a:rPr lang="zh-CN" altLang="en-US" dirty="0">
                <a:solidFill>
                  <a:srgbClr val="FF0000"/>
                </a:solidFill>
              </a:rPr>
              <a:t>确保他们被重新排序，而不是重新创建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FF0000"/>
                </a:solidFill>
              </a:rPr>
              <a:t>确保</a:t>
            </a:r>
            <a:r>
              <a:rPr lang="zh-CN" altLang="en-US" dirty="0"/>
              <a:t>使</a:t>
            </a:r>
            <a:r>
              <a:rPr lang="zh-CN" altLang="en-US" dirty="0">
                <a:solidFill>
                  <a:srgbClr val="FF0000"/>
                </a:solidFill>
              </a:rPr>
              <a:t>组件保持自身的状态</a:t>
            </a:r>
            <a:r>
              <a:rPr lang="zh-CN" altLang="en-US" dirty="0"/>
              <a:t>，并且</a:t>
            </a:r>
            <a:r>
              <a:rPr lang="zh-CN" altLang="en-US" dirty="0">
                <a:solidFill>
                  <a:srgbClr val="FF0000"/>
                </a:solidFill>
              </a:rPr>
              <a:t>提高</a:t>
            </a:r>
            <a:r>
              <a:rPr lang="zh-CN" altLang="en-US" dirty="0"/>
              <a:t>列表</a:t>
            </a:r>
            <a:r>
              <a:rPr lang="zh-CN" altLang="en-US" dirty="0">
                <a:solidFill>
                  <a:srgbClr val="FF0000"/>
                </a:solidFill>
              </a:rPr>
              <a:t>渲染时的效率</a:t>
            </a:r>
            <a:r>
              <a:rPr lang="zh-CN" altLang="en-US" dirty="0"/>
              <a:t>。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A3C544F-48B9-4C05-894E-46F6430C6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key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在列表循环中的作用</a:t>
            </a:r>
          </a:p>
        </p:txBody>
      </p:sp>
    </p:spTree>
    <p:extLst>
      <p:ext uri="{BB962C8B-B14F-4D97-AF65-F5344CB8AC3E}">
        <p14:creationId xmlns:p14="http://schemas.microsoft.com/office/powerpoint/2010/main" val="342060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列表渲染中的 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7204242" cy="2050712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/>
              <a:t>key </a:t>
            </a:r>
            <a:r>
              <a:rPr lang="zh-CN" altLang="en-US"/>
              <a:t>值必须具有</a:t>
            </a:r>
            <a:r>
              <a:rPr lang="zh-CN" altLang="en-US">
                <a:solidFill>
                  <a:srgbClr val="FF0000"/>
                </a:solidFill>
              </a:rPr>
              <a:t>唯一性</a:t>
            </a:r>
            <a:r>
              <a:rPr lang="zh-CN" altLang="en-US"/>
              <a:t>，且不能动态改变</a:t>
            </a:r>
            <a:endParaRPr lang="en-US" altLang="zh-CN"/>
          </a:p>
          <a:p>
            <a:pPr marL="228600" indent="-228600">
              <a:buFont typeface="+mj-ea"/>
              <a:buAutoNum type="circleNumDbPlain"/>
            </a:pPr>
            <a:r>
              <a:rPr lang="en-US" altLang="zh-CN"/>
              <a:t>key </a:t>
            </a:r>
            <a:r>
              <a:rPr lang="zh-CN" altLang="en-US"/>
              <a:t>的值必须是</a:t>
            </a:r>
            <a:r>
              <a:rPr lang="zh-CN" altLang="en-US">
                <a:solidFill>
                  <a:srgbClr val="FF0000"/>
                </a:solidFill>
              </a:rPr>
              <a:t>数字</a:t>
            </a:r>
            <a:r>
              <a:rPr lang="zh-CN" altLang="en-US"/>
              <a:t>或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endParaRPr lang="en-US" altLang="zh-CN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保留</a:t>
            </a:r>
            <a:r>
              <a:rPr lang="zh-CN" altLang="en-US" dirty="0"/>
              <a:t>关键字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this </a:t>
            </a:r>
            <a:r>
              <a:rPr lang="zh-CN" altLang="en-US" dirty="0"/>
              <a:t>代表在 </a:t>
            </a:r>
            <a:r>
              <a:rPr lang="en-US" altLang="zh-CN" dirty="0"/>
              <a:t>for </a:t>
            </a:r>
            <a:r>
              <a:rPr lang="zh-CN" altLang="en-US" dirty="0"/>
              <a:t>循环中的 </a:t>
            </a:r>
            <a:r>
              <a:rPr lang="en-US" altLang="zh-CN" b="1" dirty="0">
                <a:solidFill>
                  <a:srgbClr val="FF0000"/>
                </a:solidFill>
              </a:rPr>
              <a:t>item </a:t>
            </a:r>
            <a:r>
              <a:rPr lang="zh-CN" altLang="en-US" b="1">
                <a:solidFill>
                  <a:srgbClr val="FF0000"/>
                </a:solidFill>
              </a:rPr>
              <a:t>本身</a:t>
            </a:r>
            <a:r>
              <a:rPr lang="zh-CN" altLang="en-US"/>
              <a:t>，它也可以充当 </a:t>
            </a:r>
            <a:r>
              <a:rPr lang="en-US" altLang="zh-CN"/>
              <a:t>key </a:t>
            </a:r>
            <a:r>
              <a:rPr lang="zh-CN" altLang="en-US"/>
              <a:t>值，但是有以下限制：需要 </a:t>
            </a:r>
            <a:r>
              <a:rPr lang="en-US" altLang="zh-CN" b="1" dirty="0">
                <a:solidFill>
                  <a:srgbClr val="FF0000"/>
                </a:solidFill>
              </a:rPr>
              <a:t>item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本身</a:t>
            </a:r>
            <a:r>
              <a:rPr lang="zh-CN" altLang="en-US" dirty="0"/>
              <a:t>是一个</a:t>
            </a:r>
            <a:r>
              <a:rPr lang="zh-CN" altLang="en-US" b="1" dirty="0">
                <a:solidFill>
                  <a:srgbClr val="FF0000"/>
                </a:solidFill>
              </a:rPr>
              <a:t>唯一的字符串</a:t>
            </a:r>
            <a:r>
              <a:rPr lang="zh-CN" altLang="en-US" dirty="0"/>
              <a:t>或者</a:t>
            </a:r>
            <a:r>
              <a:rPr lang="zh-CN" altLang="en-US" b="1">
                <a:solidFill>
                  <a:srgbClr val="FF0000"/>
                </a:solidFill>
              </a:rPr>
              <a:t>数字</a:t>
            </a:r>
            <a:r>
              <a:rPr lang="zh-CN" altLang="en-US"/>
              <a:t>。</a:t>
            </a:r>
            <a:endParaRPr lang="en-US" altLang="zh-CN"/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</a:rPr>
              <a:t>如不提供 </a:t>
            </a:r>
            <a:r>
              <a:rPr lang="en-US" altLang="zh-CN">
                <a:solidFill>
                  <a:schemeClr val="tx1"/>
                </a:solidFill>
              </a:rPr>
              <a:t>wx:key</a:t>
            </a:r>
            <a:r>
              <a:rPr lang="zh-CN" altLang="en-US">
                <a:solidFill>
                  <a:schemeClr val="tx1"/>
                </a:solidFill>
              </a:rPr>
              <a:t>，会报一个 </a:t>
            </a:r>
            <a:r>
              <a:rPr lang="en-US" altLang="zh-CN">
                <a:solidFill>
                  <a:schemeClr val="tx1"/>
                </a:solidFill>
              </a:rPr>
              <a:t>warning</a:t>
            </a:r>
            <a:r>
              <a:rPr lang="zh-CN" altLang="en-US">
                <a:solidFill>
                  <a:schemeClr val="tx1"/>
                </a:solidFill>
              </a:rPr>
              <a:t>， 如果明确知道</a:t>
            </a:r>
            <a:r>
              <a:rPr lang="zh-CN" altLang="en-US">
                <a:solidFill>
                  <a:srgbClr val="FF0000"/>
                </a:solidFill>
              </a:rPr>
              <a:t>该列表是静态</a:t>
            </a:r>
            <a:r>
              <a:rPr lang="zh-CN" altLang="en-US">
                <a:solidFill>
                  <a:schemeClr val="tx1"/>
                </a:solidFill>
              </a:rPr>
              <a:t>，或者</a:t>
            </a:r>
            <a:r>
              <a:rPr lang="zh-CN" altLang="en-US">
                <a:solidFill>
                  <a:srgbClr val="FF0000"/>
                </a:solidFill>
              </a:rPr>
              <a:t>不必关注其顺序</a:t>
            </a:r>
            <a:r>
              <a:rPr lang="zh-CN" altLang="en-US">
                <a:solidFill>
                  <a:schemeClr val="tx1"/>
                </a:solidFill>
              </a:rPr>
              <a:t>，可以选择忽略。</a:t>
            </a: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key </a:t>
            </a: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值的注意点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1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页面渲染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列表渲染中的 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2050712"/>
          </a:xfrm>
        </p:spPr>
        <p:txBody>
          <a:bodyPr>
            <a:noAutofit/>
          </a:bodyPr>
          <a:lstStyle/>
          <a:p>
            <a:r>
              <a:rPr lang="en-US" altLang="zh-CN" dirty="0"/>
              <a:t>wx:key </a:t>
            </a:r>
            <a:r>
              <a:rPr lang="zh-CN" altLang="en-US" dirty="0"/>
              <a:t>的值以两种形式提供：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字符串，代表在 </a:t>
            </a:r>
            <a:r>
              <a:rPr lang="en-US" altLang="zh-CN" dirty="0"/>
              <a:t>for </a:t>
            </a:r>
            <a:r>
              <a:rPr lang="zh-CN" altLang="en-US" dirty="0"/>
              <a:t>循环的 </a:t>
            </a:r>
            <a:r>
              <a:rPr lang="en-US" altLang="zh-CN" dirty="0"/>
              <a:t>array </a:t>
            </a:r>
            <a:r>
              <a:rPr lang="zh-CN" altLang="en-US" dirty="0"/>
              <a:t>中 </a:t>
            </a:r>
            <a:r>
              <a:rPr lang="en-US" altLang="zh-CN" dirty="0"/>
              <a:t>item </a:t>
            </a:r>
            <a:r>
              <a:rPr lang="zh-CN" altLang="en-US" dirty="0"/>
              <a:t>的某个 </a:t>
            </a:r>
            <a:r>
              <a:rPr lang="en-US" altLang="zh-CN" dirty="0"/>
              <a:t>property</a:t>
            </a:r>
            <a:r>
              <a:rPr lang="zh-CN" altLang="en-US" dirty="0"/>
              <a:t>，该 </a:t>
            </a:r>
            <a:r>
              <a:rPr lang="en-US" altLang="zh-CN" dirty="0"/>
              <a:t>property </a:t>
            </a:r>
            <a:r>
              <a:rPr lang="zh-CN" altLang="en-US" dirty="0"/>
              <a:t>的值需要是列表中</a:t>
            </a:r>
            <a:r>
              <a:rPr lang="zh-CN" altLang="en-US" b="1" dirty="0">
                <a:solidFill>
                  <a:srgbClr val="FF0000"/>
                </a:solidFill>
              </a:rPr>
              <a:t>唯一的字符串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数字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且不能动态改变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保留关键字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this </a:t>
            </a:r>
            <a:r>
              <a:rPr lang="zh-CN" altLang="en-US" dirty="0"/>
              <a:t>代表在 </a:t>
            </a:r>
            <a:r>
              <a:rPr lang="en-US" altLang="zh-CN" dirty="0"/>
              <a:t>for </a:t>
            </a:r>
            <a:r>
              <a:rPr lang="zh-CN" altLang="en-US" dirty="0"/>
              <a:t>循环中的 </a:t>
            </a:r>
            <a:r>
              <a:rPr lang="en-US" altLang="zh-CN" b="1" dirty="0">
                <a:solidFill>
                  <a:srgbClr val="FF0000"/>
                </a:solidFill>
              </a:rPr>
              <a:t>item </a:t>
            </a:r>
            <a:r>
              <a:rPr lang="zh-CN" altLang="en-US" b="1" dirty="0">
                <a:solidFill>
                  <a:srgbClr val="FF0000"/>
                </a:solidFill>
              </a:rPr>
              <a:t>本身</a:t>
            </a:r>
            <a:r>
              <a:rPr lang="zh-CN" altLang="en-US" dirty="0"/>
              <a:t>，这种表示需要 </a:t>
            </a:r>
            <a:r>
              <a:rPr lang="en-US" altLang="zh-CN" b="1" dirty="0">
                <a:solidFill>
                  <a:srgbClr val="FF0000"/>
                </a:solidFill>
              </a:rPr>
              <a:t>item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本身</a:t>
            </a:r>
            <a:r>
              <a:rPr lang="zh-CN" altLang="en-US" dirty="0"/>
              <a:t>是一个</a:t>
            </a:r>
            <a:r>
              <a:rPr lang="zh-CN" altLang="en-US" b="1" dirty="0">
                <a:solidFill>
                  <a:srgbClr val="FF0000"/>
                </a:solidFill>
              </a:rPr>
              <a:t>唯一的字符串</a:t>
            </a:r>
            <a:r>
              <a:rPr lang="zh-CN" altLang="en-US" dirty="0"/>
              <a:t>或者</a:t>
            </a:r>
            <a:r>
              <a:rPr lang="zh-CN" altLang="en-US" b="1" dirty="0">
                <a:solidFill>
                  <a:srgbClr val="FF0000"/>
                </a:solidFill>
              </a:rPr>
              <a:t>数字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如不提供 </a:t>
            </a:r>
            <a:r>
              <a:rPr lang="en-US" altLang="zh-CN" dirty="0">
                <a:solidFill>
                  <a:schemeClr val="tx1"/>
                </a:solidFill>
              </a:rPr>
              <a:t>wx:key</a:t>
            </a:r>
            <a:r>
              <a:rPr lang="zh-CN" altLang="en-US" dirty="0">
                <a:solidFill>
                  <a:schemeClr val="tx1"/>
                </a:solidFill>
              </a:rPr>
              <a:t>，会报一个 </a:t>
            </a:r>
            <a:r>
              <a:rPr lang="en-US" altLang="zh-CN" dirty="0">
                <a:solidFill>
                  <a:schemeClr val="tx1"/>
                </a:solidFill>
              </a:rPr>
              <a:t>warning</a:t>
            </a:r>
            <a:r>
              <a:rPr lang="zh-CN" altLang="en-US" dirty="0">
                <a:solidFill>
                  <a:schemeClr val="tx1"/>
                </a:solidFill>
              </a:rPr>
              <a:t>， 如果明确知道</a:t>
            </a:r>
            <a:r>
              <a:rPr lang="zh-CN" altLang="en-US" dirty="0">
                <a:solidFill>
                  <a:srgbClr val="FF0000"/>
                </a:solidFill>
              </a:rPr>
              <a:t>该列表是静态</a:t>
            </a:r>
            <a:r>
              <a:rPr lang="zh-CN" altLang="en-US" dirty="0">
                <a:solidFill>
                  <a:schemeClr val="tx1"/>
                </a:solidFill>
              </a:rPr>
              <a:t>，或者</a:t>
            </a:r>
            <a:r>
              <a:rPr lang="zh-CN" altLang="en-US" dirty="0">
                <a:solidFill>
                  <a:srgbClr val="FF0000"/>
                </a:solidFill>
              </a:rPr>
              <a:t>不必关注其顺序</a:t>
            </a:r>
            <a:r>
              <a:rPr lang="zh-CN" altLang="en-US" dirty="0">
                <a:solidFill>
                  <a:schemeClr val="tx1"/>
                </a:solidFill>
              </a:rPr>
              <a:t>，可以选择忽略。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key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值的两种形式</a:t>
            </a:r>
          </a:p>
        </p:txBody>
      </p:sp>
    </p:spTree>
    <p:extLst>
      <p:ext uri="{BB962C8B-B14F-4D97-AF65-F5344CB8AC3E}">
        <p14:creationId xmlns:p14="http://schemas.microsoft.com/office/powerpoint/2010/main" val="19685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数据绑定与事件绑定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wxs </a:t>
            </a:r>
            <a:r>
              <a:rPr lang="zh-CN" altLang="en-US" dirty="0">
                <a:solidFill>
                  <a:schemeClr val="tx1"/>
                </a:solidFill>
              </a:rPr>
              <a:t>脚本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页面渲染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页面事件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59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Mustache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703832"/>
          </a:xfrm>
        </p:spPr>
        <p:txBody>
          <a:bodyPr>
            <a:norm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data</a:t>
            </a:r>
            <a:r>
              <a:rPr lang="zh-CN" altLang="en-US" dirty="0"/>
              <a:t>中的数据绑定到页面中渲染，使用 </a:t>
            </a:r>
            <a:r>
              <a:rPr lang="en-US" altLang="zh-CN" b="1" dirty="0">
                <a:solidFill>
                  <a:srgbClr val="FF0000"/>
                </a:solidFill>
              </a:rPr>
              <a:t>Mustache </a:t>
            </a:r>
            <a:r>
              <a:rPr lang="zh-CN" altLang="en-US" b="1" dirty="0">
                <a:solidFill>
                  <a:srgbClr val="FF0000"/>
                </a:solidFill>
              </a:rPr>
              <a:t>语法</a:t>
            </a:r>
            <a:r>
              <a:rPr lang="zh-CN" altLang="en-US" dirty="0"/>
              <a:t>（双大括号）将变量包起来即可；</a:t>
            </a:r>
            <a:endParaRPr lang="en-US" altLang="zh-CN" dirty="0"/>
          </a:p>
          <a:p>
            <a:r>
              <a:rPr lang="zh-CN" altLang="en-US" dirty="0"/>
              <a:t>语法格式为：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7C463-B376-4432-8A2A-C659715549B0}"/>
              </a:ext>
            </a:extLst>
          </p:cNvPr>
          <p:cNvSpPr txBox="1">
            <a:spLocks/>
          </p:cNvSpPr>
          <p:nvPr/>
        </p:nvSpPr>
        <p:spPr>
          <a:xfrm>
            <a:off x="848375" y="3376603"/>
            <a:ext cx="6488593" cy="1541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Mustache </a:t>
            </a:r>
            <a:r>
              <a:rPr lang="zh-CN" altLang="en-US" dirty="0"/>
              <a:t>语法的主要应用场景：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绑定内容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绑定属性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运算（三元表达式、算术运算、逻辑判断、字符串运算、数据路径运算）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30F69D-AC2E-4F28-9786-647CDE8EA49D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901128"/>
            <a:ext cx="6130925" cy="331136"/>
            <a:chOff x="1177925" y="2177294"/>
            <a:chExt cx="6130925" cy="5256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7D78CE-BD00-44F4-9F96-ECD707305AEB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3110E4-DCEB-4A95-A3C9-6086B2B4B21E}"/>
                </a:ext>
              </a:extLst>
            </p:cNvPr>
            <p:cNvSpPr/>
            <p:nvPr/>
          </p:nvSpPr>
          <p:spPr>
            <a:xfrm>
              <a:off x="1535113" y="2247891"/>
              <a:ext cx="4021986" cy="403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&lt;view&gt;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要绑定的数据名称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&lt;/view&gt;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3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下拉刷新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127121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概念：</a:t>
            </a:r>
            <a:r>
              <a:rPr lang="zh-CN" altLang="en-US" dirty="0">
                <a:solidFill>
                  <a:schemeClr val="tx1"/>
                </a:solidFill>
              </a:rPr>
              <a:t>下拉刷新是移动端更新列表数据的交互行为，用户通过手指在屏幕上自上而下的滑动，可以触发页面的下拉刷新，更新列表数据。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应用场景：</a:t>
            </a:r>
            <a:r>
              <a:rPr lang="zh-CN" altLang="en-US" dirty="0">
                <a:solidFill>
                  <a:schemeClr val="tx1"/>
                </a:solidFill>
              </a:rPr>
              <a:t>在移动端，数据列表是常见的页面效果，更新列表数据是最基本的页面需求，相比于按钮刷新、定时刷新来说，</a:t>
            </a:r>
            <a:r>
              <a:rPr lang="zh-CN" altLang="en-US" b="1" dirty="0">
                <a:solidFill>
                  <a:srgbClr val="FF0000"/>
                </a:solidFill>
              </a:rPr>
              <a:t>下拉刷新</a:t>
            </a:r>
            <a:r>
              <a:rPr lang="zh-CN" altLang="en-US" dirty="0">
                <a:solidFill>
                  <a:schemeClr val="tx1"/>
                </a:solidFill>
              </a:rPr>
              <a:t>的用户体验方便友好，已经成为移动端刷新列表数据的</a:t>
            </a:r>
            <a:r>
              <a:rPr lang="zh-CN" altLang="en-US" b="1" dirty="0">
                <a:solidFill>
                  <a:srgbClr val="FF0000"/>
                </a:solidFill>
              </a:rPr>
              <a:t>最佳解决方案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下拉刷新的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62397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下拉刷新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1"/>
            <a:ext cx="6737350" cy="1536458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两种方式：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需要在 </a:t>
            </a:r>
            <a:r>
              <a:rPr lang="en-US" altLang="zh-CN" dirty="0">
                <a:solidFill>
                  <a:srgbClr val="FF0000"/>
                </a:solidFill>
              </a:rPr>
              <a:t>app.json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window </a:t>
            </a:r>
            <a:r>
              <a:rPr lang="zh-CN" altLang="en-US" dirty="0">
                <a:solidFill>
                  <a:srgbClr val="FF0000"/>
                </a:solidFill>
              </a:rPr>
              <a:t>选项中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FF0000"/>
                </a:solidFill>
              </a:rPr>
              <a:t>页面配置中</a:t>
            </a:r>
            <a:r>
              <a:rPr lang="zh-CN" altLang="en-US" dirty="0">
                <a:solidFill>
                  <a:schemeClr val="tx1"/>
                </a:solidFill>
              </a:rPr>
              <a:t>开启 </a:t>
            </a:r>
            <a:r>
              <a:rPr lang="en-US" altLang="zh-CN" b="1" dirty="0">
                <a:solidFill>
                  <a:srgbClr val="FF0000"/>
                </a:solidFill>
              </a:rPr>
              <a:t>enablePullDownRefresh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/>
              <a:t>但是，一般情况下，推荐在页面配置中为需要的页面单独开启下拉刷新行为。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可以通过 </a:t>
            </a:r>
            <a:r>
              <a:rPr lang="en-US" altLang="zh-CN" b="1" dirty="0">
                <a:solidFill>
                  <a:srgbClr val="FF0000"/>
                </a:solidFill>
              </a:rPr>
              <a:t>wx.startPullDownRefresh() </a:t>
            </a:r>
            <a:r>
              <a:rPr lang="zh-CN" altLang="en-US" dirty="0">
                <a:solidFill>
                  <a:schemeClr val="tx1"/>
                </a:solidFill>
              </a:rPr>
              <a:t>触发下拉刷新，调用后触发下拉刷新动画，效果与用户手动下拉刷新一致。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启用下拉刷新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2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下拉刷新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20507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zh-CN" altLang="en-US" dirty="0">
                <a:solidFill>
                  <a:srgbClr val="FF0000"/>
                </a:solidFill>
              </a:rPr>
              <a:t>在 </a:t>
            </a:r>
            <a:r>
              <a:rPr lang="en-US" altLang="zh-CN" dirty="0">
                <a:solidFill>
                  <a:srgbClr val="FF0000"/>
                </a:solidFill>
              </a:rPr>
              <a:t>app.json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window </a:t>
            </a:r>
            <a:r>
              <a:rPr lang="zh-CN" altLang="en-US" dirty="0">
                <a:solidFill>
                  <a:srgbClr val="FF0000"/>
                </a:solidFill>
              </a:rPr>
              <a:t>选项中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FF0000"/>
                </a:solidFill>
              </a:rPr>
              <a:t>页面配置中</a:t>
            </a:r>
            <a:r>
              <a:rPr lang="zh-CN" altLang="en-US" dirty="0">
                <a:solidFill>
                  <a:schemeClr val="tx1"/>
                </a:solidFill>
              </a:rPr>
              <a:t>修改 </a:t>
            </a:r>
            <a:r>
              <a:rPr lang="en-US" altLang="zh-CN" dirty="0">
                <a:solidFill>
                  <a:srgbClr val="FF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选项。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backgroundColor </a:t>
            </a:r>
            <a:r>
              <a:rPr lang="zh-CN" altLang="en-US" dirty="0"/>
              <a:t>用来配置下拉刷新</a:t>
            </a:r>
            <a:r>
              <a:rPr lang="zh-CN" altLang="en-US" dirty="0">
                <a:solidFill>
                  <a:srgbClr val="FF0000"/>
                </a:solidFill>
              </a:rPr>
              <a:t>窗口的背景颜色</a:t>
            </a:r>
            <a:r>
              <a:rPr lang="zh-CN" altLang="en-US" dirty="0"/>
              <a:t>，仅支持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  <a:r>
              <a:rPr lang="zh-CN" altLang="en-US"/>
              <a:t>颜色值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backgroundTextStyle </a:t>
            </a:r>
            <a:r>
              <a:rPr lang="zh-CN" altLang="en-US" dirty="0"/>
              <a:t>用来配置下拉刷新 </a:t>
            </a:r>
            <a:r>
              <a:rPr lang="en-US" altLang="zh-CN" dirty="0">
                <a:solidFill>
                  <a:srgbClr val="FF0000"/>
                </a:solidFill>
              </a:rPr>
              <a:t>loading </a:t>
            </a:r>
            <a:r>
              <a:rPr lang="zh-CN" altLang="en-US" dirty="0">
                <a:solidFill>
                  <a:srgbClr val="FF0000"/>
                </a:solidFill>
              </a:rPr>
              <a:t>的样式</a:t>
            </a:r>
            <a:r>
              <a:rPr lang="zh-CN" altLang="en-US" dirty="0"/>
              <a:t>，仅支持 </a:t>
            </a:r>
            <a:r>
              <a:rPr lang="en-US" altLang="zh-CN" dirty="0"/>
              <a:t>dark </a:t>
            </a:r>
            <a:r>
              <a:rPr lang="zh-CN" altLang="en-US"/>
              <a:t>和 </a:t>
            </a:r>
            <a:r>
              <a:rPr lang="en-US" altLang="zh-CN"/>
              <a:t>light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配置下拉刷新窗口的样式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6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下拉刷新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7920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为页面添加 </a:t>
            </a:r>
            <a:r>
              <a:rPr lang="en-US" altLang="zh-CN" b="1" dirty="0">
                <a:solidFill>
                  <a:srgbClr val="FF0000"/>
                </a:solidFill>
              </a:rPr>
              <a:t>onPullDownRefresh() </a:t>
            </a:r>
            <a:r>
              <a:rPr lang="zh-CN" altLang="en-US" dirty="0">
                <a:solidFill>
                  <a:schemeClr val="tx1"/>
                </a:solidFill>
              </a:rPr>
              <a:t>函数，可以监听用户在当前页面的下拉刷新事件。</a:t>
            </a: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监听页面的下拉刷新事件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3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下拉刷新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7920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当处理完下拉刷新后，下拉刷新的 </a:t>
            </a:r>
            <a:r>
              <a:rPr lang="en-US" altLang="zh-CN" dirty="0">
                <a:solidFill>
                  <a:schemeClr val="tx1"/>
                </a:solidFill>
              </a:rPr>
              <a:t>loading </a:t>
            </a:r>
            <a:r>
              <a:rPr lang="zh-CN" altLang="en-US" dirty="0">
                <a:solidFill>
                  <a:schemeClr val="tx1"/>
                </a:solidFill>
              </a:rPr>
              <a:t>效果会一直显示，</a:t>
            </a:r>
            <a:r>
              <a:rPr lang="zh-CN" altLang="en-US" b="1" dirty="0">
                <a:solidFill>
                  <a:srgbClr val="FF0000"/>
                </a:solidFill>
              </a:rPr>
              <a:t>不会主动消失</a:t>
            </a:r>
            <a:r>
              <a:rPr lang="zh-CN" altLang="en-US" dirty="0">
                <a:solidFill>
                  <a:schemeClr val="tx1"/>
                </a:solidFill>
              </a:rPr>
              <a:t>，所以需要手动隐藏下拉刷新的 </a:t>
            </a:r>
            <a:r>
              <a:rPr lang="en-US" altLang="zh-CN" dirty="0">
                <a:solidFill>
                  <a:schemeClr val="tx1"/>
                </a:solidFill>
              </a:rPr>
              <a:t>loading </a:t>
            </a:r>
            <a:r>
              <a:rPr lang="zh-CN" altLang="en-US" dirty="0">
                <a:solidFill>
                  <a:schemeClr val="tx1"/>
                </a:solidFill>
              </a:rPr>
              <a:t>效果。此时，调用 </a:t>
            </a:r>
            <a:r>
              <a:rPr lang="en-US" altLang="zh-CN" b="1" dirty="0">
                <a:solidFill>
                  <a:srgbClr val="FF0000"/>
                </a:solidFill>
              </a:rPr>
              <a:t>wx.stopPullDownRefresh() </a:t>
            </a:r>
            <a:r>
              <a:rPr lang="zh-CN" altLang="en-US" dirty="0">
                <a:solidFill>
                  <a:schemeClr val="tx1"/>
                </a:solidFill>
              </a:rPr>
              <a:t>可以停止当前页面的下拉刷新。</a:t>
            </a: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停止下拉刷新效果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62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上拉加载更多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概念：</a:t>
            </a:r>
            <a:r>
              <a:rPr lang="zh-CN" altLang="en-US" dirty="0">
                <a:solidFill>
                  <a:schemeClr val="tx1"/>
                </a:solidFill>
              </a:rPr>
              <a:t>在移动端，随着手指不断向上滑动，当内容将要到达屏幕底部的时候，页面会随之不断的加载后续内容，直到没有新内容为止，我们称之为</a:t>
            </a:r>
            <a:r>
              <a:rPr lang="zh-CN" altLang="en-US" b="1" dirty="0">
                <a:solidFill>
                  <a:srgbClr val="FF0000"/>
                </a:solidFill>
              </a:rPr>
              <a:t>上拉加载更多</a:t>
            </a:r>
            <a:r>
              <a:rPr lang="zh-CN" altLang="en-US" dirty="0">
                <a:solidFill>
                  <a:schemeClr val="tx1"/>
                </a:solidFill>
              </a:rPr>
              <a:t>。上拉加载更多的</a:t>
            </a:r>
            <a:r>
              <a:rPr lang="zh-CN" altLang="en-US" b="1" dirty="0">
                <a:solidFill>
                  <a:srgbClr val="FF0000"/>
                </a:solidFill>
              </a:rPr>
              <a:t>本质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b="1" dirty="0">
                <a:solidFill>
                  <a:srgbClr val="FF0000"/>
                </a:solidFill>
              </a:rPr>
              <a:t>数据的分页加载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应用场景：</a:t>
            </a:r>
            <a:r>
              <a:rPr lang="zh-CN" altLang="en-US" dirty="0">
                <a:solidFill>
                  <a:schemeClr val="tx1"/>
                </a:solidFill>
              </a:rPr>
              <a:t>在移动端，列表数据的分页加载，首选的实现方式就是上拉加载更多。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上拉加载更多的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6497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上拉加载更多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4959756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</a:t>
            </a:r>
            <a:r>
              <a:rPr lang="zh-CN" altLang="en-US" dirty="0">
                <a:solidFill>
                  <a:srgbClr val="FF0000"/>
                </a:solidFill>
              </a:rPr>
              <a:t>在 </a:t>
            </a:r>
            <a:r>
              <a:rPr lang="en-US" altLang="zh-CN" dirty="0">
                <a:solidFill>
                  <a:srgbClr val="FF0000"/>
                </a:solidFill>
              </a:rPr>
              <a:t>app.json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window </a:t>
            </a:r>
            <a:r>
              <a:rPr lang="zh-CN" altLang="en-US" dirty="0">
                <a:solidFill>
                  <a:srgbClr val="FF0000"/>
                </a:solidFill>
              </a:rPr>
              <a:t>选项中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FF0000"/>
                </a:solidFill>
              </a:rPr>
              <a:t>页面配置中</a:t>
            </a:r>
            <a:r>
              <a:rPr lang="zh-CN" altLang="en-US" dirty="0">
                <a:solidFill>
                  <a:schemeClr val="tx1"/>
                </a:solidFill>
              </a:rPr>
              <a:t>设置触底距离 </a:t>
            </a:r>
            <a:r>
              <a:rPr lang="en-US" altLang="zh-CN" b="1" dirty="0">
                <a:solidFill>
                  <a:srgbClr val="FF0000"/>
                </a:solidFill>
              </a:rPr>
              <a:t>onReachBottomDistance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/>
              <a:t>单位为</a:t>
            </a:r>
            <a:r>
              <a:rPr lang="en-US" altLang="zh-CN" dirty="0"/>
              <a:t>px</a:t>
            </a:r>
            <a:r>
              <a:rPr lang="zh-CN" altLang="en-US" dirty="0"/>
              <a:t>，默认触底距离为 </a:t>
            </a:r>
            <a:r>
              <a:rPr lang="en-US" altLang="zh-CN" dirty="0"/>
              <a:t>50px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配置上拉触底的距离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CF30EA-4DF2-4F91-BC42-07FC9961ED9C}"/>
              </a:ext>
            </a:extLst>
          </p:cNvPr>
          <p:cNvSpPr/>
          <p:nvPr/>
        </p:nvSpPr>
        <p:spPr>
          <a:xfrm>
            <a:off x="5033520" y="2156643"/>
            <a:ext cx="1383687" cy="27794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69F900-8483-4D4C-9C0C-AC00F75F7BA8}"/>
              </a:ext>
            </a:extLst>
          </p:cNvPr>
          <p:cNvSpPr/>
          <p:nvPr/>
        </p:nvSpPr>
        <p:spPr>
          <a:xfrm>
            <a:off x="5033520" y="2142275"/>
            <a:ext cx="1383687" cy="1701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81243DB-D6F0-4904-B7E6-9F27A9F52824}"/>
              </a:ext>
            </a:extLst>
          </p:cNvPr>
          <p:cNvGrpSpPr/>
          <p:nvPr/>
        </p:nvGrpSpPr>
        <p:grpSpPr>
          <a:xfrm>
            <a:off x="2668049" y="3762375"/>
            <a:ext cx="2365473" cy="621531"/>
            <a:chOff x="2668049" y="3762375"/>
            <a:chExt cx="2365473" cy="62153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4D8308-DDEC-4576-98D2-B377E29B4CBA}"/>
                </a:ext>
              </a:extLst>
            </p:cNvPr>
            <p:cNvSpPr/>
            <p:nvPr/>
          </p:nvSpPr>
          <p:spPr>
            <a:xfrm>
              <a:off x="2668049" y="3762375"/>
              <a:ext cx="1584325" cy="460375"/>
            </a:xfrm>
            <a:prstGeom prst="rect">
              <a:avLst/>
            </a:prstGeom>
            <a:noFill/>
            <a:ln w="19050">
              <a:solidFill>
                <a:srgbClr val="F69898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07">
              <a:extLst>
                <a:ext uri="{FF2B5EF4-FFF2-40B4-BE49-F238E27FC236}">
                  <a16:creationId xmlns:a16="http://schemas.microsoft.com/office/drawing/2014/main" id="{CF283BA3-CC4F-49BD-B4D4-8DED367E84A0}"/>
                </a:ext>
              </a:extLst>
            </p:cNvPr>
            <p:cNvSpPr txBox="1"/>
            <p:nvPr/>
          </p:nvSpPr>
          <p:spPr>
            <a:xfrm>
              <a:off x="2812511" y="3806825"/>
              <a:ext cx="1295400" cy="5770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页面触底的距离，默认为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50px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1E01C1-B57A-458A-BD57-2A7607059B54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252374" y="3992563"/>
              <a:ext cx="781148" cy="37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3AA1D25-1F62-44DA-9178-EC24092C3004}"/>
              </a:ext>
            </a:extLst>
          </p:cNvPr>
          <p:cNvGrpSpPr/>
          <p:nvPr/>
        </p:nvGrpSpPr>
        <p:grpSpPr>
          <a:xfrm>
            <a:off x="6417207" y="1577107"/>
            <a:ext cx="2251171" cy="460375"/>
            <a:chOff x="6417207" y="1577107"/>
            <a:chExt cx="2251171" cy="460375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D19E932-5110-4BBC-85B9-7E024ED5C7DA}"/>
                </a:ext>
              </a:extLst>
            </p:cNvPr>
            <p:cNvCxnSpPr>
              <a:cxnSpLocks/>
            </p:cNvCxnSpPr>
            <p:nvPr/>
          </p:nvCxnSpPr>
          <p:spPr>
            <a:xfrm>
              <a:off x="6417207" y="1784582"/>
              <a:ext cx="6609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89E6331-DF04-4557-91D6-026EC950A888}"/>
                </a:ext>
              </a:extLst>
            </p:cNvPr>
            <p:cNvSpPr/>
            <p:nvPr/>
          </p:nvSpPr>
          <p:spPr>
            <a:xfrm>
              <a:off x="7084053" y="1577107"/>
              <a:ext cx="1584325" cy="460375"/>
            </a:xfrm>
            <a:prstGeom prst="rect">
              <a:avLst/>
            </a:prstGeom>
            <a:noFill/>
            <a:ln w="19050">
              <a:solidFill>
                <a:srgbClr val="F69898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07">
              <a:extLst>
                <a:ext uri="{FF2B5EF4-FFF2-40B4-BE49-F238E27FC236}">
                  <a16:creationId xmlns:a16="http://schemas.microsoft.com/office/drawing/2014/main" id="{F53D5DDA-5A19-4BD2-8613-72B459609C88}"/>
                </a:ext>
              </a:extLst>
            </p:cNvPr>
            <p:cNvSpPr txBox="1"/>
            <p:nvPr/>
          </p:nvSpPr>
          <p:spPr>
            <a:xfrm>
              <a:off x="7228515" y="1595280"/>
              <a:ext cx="1295400" cy="4154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scrollTop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页面已滚动的距离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09FAA1-E3CF-4C48-B3CF-B996C3B34020}"/>
              </a:ext>
            </a:extLst>
          </p:cNvPr>
          <p:cNvGrpSpPr/>
          <p:nvPr/>
        </p:nvGrpSpPr>
        <p:grpSpPr>
          <a:xfrm>
            <a:off x="6417207" y="2738523"/>
            <a:ext cx="2251171" cy="460375"/>
            <a:chOff x="6417207" y="2738523"/>
            <a:chExt cx="2251171" cy="460375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DF0EC75-5D45-4BFD-8F9B-C0769B3238D5}"/>
                </a:ext>
              </a:extLst>
            </p:cNvPr>
            <p:cNvCxnSpPr>
              <a:cxnSpLocks/>
            </p:cNvCxnSpPr>
            <p:nvPr/>
          </p:nvCxnSpPr>
          <p:spPr>
            <a:xfrm>
              <a:off x="6417207" y="2945998"/>
              <a:ext cx="6609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279DCA-6F71-4154-B501-C7EA5BE6863D}"/>
                </a:ext>
              </a:extLst>
            </p:cNvPr>
            <p:cNvSpPr/>
            <p:nvPr/>
          </p:nvSpPr>
          <p:spPr>
            <a:xfrm>
              <a:off x="7084053" y="2738523"/>
              <a:ext cx="1584325" cy="460375"/>
            </a:xfrm>
            <a:prstGeom prst="rect">
              <a:avLst/>
            </a:prstGeom>
            <a:noFill/>
            <a:ln w="19050">
              <a:solidFill>
                <a:srgbClr val="F69898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07">
              <a:extLst>
                <a:ext uri="{FF2B5EF4-FFF2-40B4-BE49-F238E27FC236}">
                  <a16:creationId xmlns:a16="http://schemas.microsoft.com/office/drawing/2014/main" id="{878C2819-50FB-4E8F-A19E-47FFAE5BD6EA}"/>
                </a:ext>
              </a:extLst>
            </p:cNvPr>
            <p:cNvSpPr txBox="1"/>
            <p:nvPr/>
          </p:nvSpPr>
          <p:spPr>
            <a:xfrm>
              <a:off x="7228515" y="2841752"/>
              <a:ext cx="1295400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手机屏幕可视区域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5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2716E-6 L -1.66667E-6 -0.151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3" grpId="0" animBg="1"/>
      <p:bldP spid="3" grpId="1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上拉加载更多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为页面添加 </a:t>
            </a:r>
            <a:r>
              <a:rPr lang="en-US" altLang="zh-CN" b="1" dirty="0">
                <a:solidFill>
                  <a:srgbClr val="FF0000"/>
                </a:solidFill>
              </a:rPr>
              <a:t>onReachBottom()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函数，可以监听用户在当前页面的上拉触底事件，从而实现上拉加载更多列表数据的效果。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监听页面的上拉触底事件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21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其它页面事件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3995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监听用户滑动页面事件。其中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参数说明如下：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onPageScroll(Object)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ED9F7E-EF0A-41B5-B7B4-D894A375B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59080"/>
              </p:ext>
            </p:extLst>
          </p:nvPr>
        </p:nvGraphicFramePr>
        <p:xfrm>
          <a:off x="943750" y="2471986"/>
          <a:ext cx="6443514" cy="827088"/>
        </p:xfrm>
        <a:graphic>
          <a:graphicData uri="http://schemas.openxmlformats.org/drawingml/2006/table">
            <a:tbl>
              <a:tblPr/>
              <a:tblGrid>
                <a:gridCol w="145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355">
                  <a:extLst>
                    <a:ext uri="{9D8B030D-6E8A-4147-A177-3AD203B41FA5}">
                      <a16:colId xmlns:a16="http://schemas.microsoft.com/office/drawing/2014/main" val="2306459126"/>
                    </a:ext>
                  </a:extLst>
                </a:gridCol>
                <a:gridCol w="354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scrollTop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页面在垂直方向已滚动的距离（单位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12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其它页面事件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54135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监听用户点击页面内转发按钮（</a:t>
            </a:r>
            <a:r>
              <a:rPr lang="en-US" altLang="zh-CN" dirty="0">
                <a:solidFill>
                  <a:schemeClr val="tx1"/>
                </a:solidFill>
              </a:rPr>
              <a:t>&lt;button&gt; </a:t>
            </a:r>
            <a:r>
              <a:rPr lang="zh-CN" altLang="en-US" dirty="0">
                <a:solidFill>
                  <a:schemeClr val="tx1"/>
                </a:solidFill>
              </a:rPr>
              <a:t>组件 </a:t>
            </a:r>
            <a:r>
              <a:rPr lang="en-US" altLang="zh-CN" dirty="0">
                <a:solidFill>
                  <a:schemeClr val="tx1"/>
                </a:solidFill>
              </a:rPr>
              <a:t>open-type="share"</a:t>
            </a:r>
            <a:r>
              <a:rPr lang="zh-CN" altLang="en-US" dirty="0">
                <a:solidFill>
                  <a:schemeClr val="tx1"/>
                </a:solidFill>
              </a:rPr>
              <a:t>）或右上角菜单“转发”按钮的行为，并自定义转发内容。其中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参数说明如下：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onShareAppMessage(Object)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C9BE86-96A6-440C-B92F-7BB94C3A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61277"/>
              </p:ext>
            </p:extLst>
          </p:nvPr>
        </p:nvGraphicFramePr>
        <p:xfrm>
          <a:off x="908308" y="2656262"/>
          <a:ext cx="7214136" cy="1682116"/>
        </p:xfrm>
        <a:graphic>
          <a:graphicData uri="http://schemas.openxmlformats.org/drawingml/2006/table">
            <a:tbl>
              <a:tblPr/>
              <a:tblGrid>
                <a:gridCol w="146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48">
                  <a:extLst>
                    <a:ext uri="{9D8B030D-6E8A-4147-A177-3AD203B41FA5}">
                      <a16:colId xmlns:a16="http://schemas.microsoft.com/office/drawing/2014/main" val="2943701721"/>
                    </a:ext>
                  </a:extLst>
                </a:gridCol>
                <a:gridCol w="445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转发事件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来源。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button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：页面内转发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按钮；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menu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：右上角转发菜单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 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 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值是 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button，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 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 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是触发这次转发事件的 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button，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否则为 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undefined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webViewUrl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页面中包含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web-view&gt;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组件时，返回当前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web-view&gt;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数据绑定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E3A2F7B-DF1E-4475-8A08-435446C7C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绑定内容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9F4336-F038-43E8-96E5-201311ACC9BA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483091"/>
            <a:ext cx="6130925" cy="331136"/>
            <a:chOff x="1177925" y="2177294"/>
            <a:chExt cx="6130925" cy="5256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699FC4-58F6-4156-8010-411871776995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6839D3-0FA3-4E9D-98C5-C3BC79638A2C}"/>
                </a:ext>
              </a:extLst>
            </p:cNvPr>
            <p:cNvSpPr/>
            <p:nvPr/>
          </p:nvSpPr>
          <p:spPr>
            <a:xfrm>
              <a:off x="1535113" y="2247892"/>
              <a:ext cx="2643187" cy="403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&lt;view&gt;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&lt;/view&gt;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26859E-FE6C-4C62-A9C4-FFD47EBAFB41}"/>
              </a:ext>
            </a:extLst>
          </p:cNvPr>
          <p:cNvGrpSpPr>
            <a:grpSpLocks/>
          </p:cNvGrpSpPr>
          <p:nvPr/>
        </p:nvGrpSpPr>
        <p:grpSpPr bwMode="auto">
          <a:xfrm>
            <a:off x="1177924" y="3386536"/>
            <a:ext cx="6130925" cy="1395028"/>
            <a:chOff x="1177925" y="2157412"/>
            <a:chExt cx="6130925" cy="221433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048E91D-8121-4942-A1D7-2C2A500D5460}"/>
                </a:ext>
              </a:extLst>
            </p:cNvPr>
            <p:cNvSpPr/>
            <p:nvPr/>
          </p:nvSpPr>
          <p:spPr>
            <a:xfrm>
              <a:off x="1177925" y="2157412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1CCB5D-30FE-4ED6-B922-AE95A03F953D}"/>
                </a:ext>
              </a:extLst>
            </p:cNvPr>
            <p:cNvSpPr/>
            <p:nvPr/>
          </p:nvSpPr>
          <p:spPr>
            <a:xfrm>
              <a:off x="1535113" y="2247891"/>
              <a:ext cx="2643187" cy="2038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'Hello MINA!'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  <p:sp>
        <p:nvSpPr>
          <p:cNvPr id="23" name="内容占位符 11">
            <a:extLst>
              <a:ext uri="{FF2B5EF4-FFF2-40B4-BE49-F238E27FC236}">
                <a16:creationId xmlns:a16="http://schemas.microsoft.com/office/drawing/2014/main" id="{6A89E1B2-75B6-4C05-AB87-799605BEC20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7717" y="3008521"/>
            <a:ext cx="6231133" cy="301266"/>
          </a:xfrm>
        </p:spPr>
        <p:txBody>
          <a:bodyPr>
            <a:noAutofit/>
          </a:bodyPr>
          <a:lstStyle/>
          <a:p>
            <a:r>
              <a:rPr lang="zh-CN" altLang="en-US" b="1" dirty="0"/>
              <a:t>页面数据：</a:t>
            </a:r>
          </a:p>
        </p:txBody>
      </p:sp>
      <p:sp>
        <p:nvSpPr>
          <p:cNvPr id="24" name="内容占位符 11">
            <a:extLst>
              <a:ext uri="{FF2B5EF4-FFF2-40B4-BE49-F238E27FC236}">
                <a16:creationId xmlns:a16="http://schemas.microsoft.com/office/drawing/2014/main" id="{5033EC2F-0034-4659-A7F8-A0C1A30B38A9}"/>
              </a:ext>
            </a:extLst>
          </p:cNvPr>
          <p:cNvSpPr txBox="1">
            <a:spLocks/>
          </p:cNvSpPr>
          <p:nvPr/>
        </p:nvSpPr>
        <p:spPr>
          <a:xfrm>
            <a:off x="1077718" y="2103176"/>
            <a:ext cx="6231132" cy="3012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页面结构：</a:t>
            </a:r>
          </a:p>
        </p:txBody>
      </p:sp>
    </p:spTree>
    <p:extLst>
      <p:ext uri="{BB962C8B-B14F-4D97-AF65-F5344CB8AC3E}">
        <p14:creationId xmlns:p14="http://schemas.microsoft.com/office/powerpoint/2010/main" val="16317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其它页面事件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54135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同时，此转发事件</a:t>
            </a:r>
            <a:r>
              <a:rPr lang="zh-CN" altLang="en-US" dirty="0">
                <a:solidFill>
                  <a:srgbClr val="FF0000"/>
                </a:solidFill>
              </a:rPr>
              <a:t>需要 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  <a:r>
              <a:rPr lang="zh-CN" altLang="en-US" dirty="0">
                <a:solidFill>
                  <a:srgbClr val="FF0000"/>
                </a:solidFill>
              </a:rPr>
              <a:t>一个 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，用于</a:t>
            </a:r>
            <a:r>
              <a:rPr lang="zh-CN" altLang="en-US" b="1" dirty="0">
                <a:solidFill>
                  <a:srgbClr val="FF0000"/>
                </a:solidFill>
              </a:rPr>
              <a:t>自定义转发内容</a:t>
            </a:r>
            <a:r>
              <a:rPr lang="zh-CN" altLang="en-US" dirty="0">
                <a:solidFill>
                  <a:schemeClr val="tx1"/>
                </a:solidFill>
              </a:rPr>
              <a:t>，返回内容如下：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onShareAppMessage(Object)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C9BE86-96A6-440C-B92F-7BB94C3A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1506"/>
              </p:ext>
            </p:extLst>
          </p:nvPr>
        </p:nvGraphicFramePr>
        <p:xfrm>
          <a:off x="908308" y="2491950"/>
          <a:ext cx="7214136" cy="1842136"/>
        </p:xfrm>
        <a:graphic>
          <a:graphicData uri="http://schemas.openxmlformats.org/drawingml/2006/table">
            <a:tbl>
              <a:tblPr/>
              <a:tblGrid>
                <a:gridCol w="97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943701721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转发标题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当前小程序名称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转发路径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当前页面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，必须是以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开头的完整路径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imageUrl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自定义图片路径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，可以是本地文件路径、代码包文件路径或者网络图片路径。支持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PNG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JPG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。显示图片长宽比是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5:4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使用默认截图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其它页面事件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3219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转发功能的示例代码如下：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onShareAppMessage(Object)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8378" y="2429725"/>
            <a:ext cx="6121400" cy="2570900"/>
            <a:chOff x="848378" y="2429725"/>
            <a:chExt cx="6121400" cy="25709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ADAF0F-FA2C-4D8F-95E9-228CDD1948E5}"/>
                </a:ext>
              </a:extLst>
            </p:cNvPr>
            <p:cNvSpPr/>
            <p:nvPr/>
          </p:nvSpPr>
          <p:spPr>
            <a:xfrm>
              <a:off x="848378" y="2429725"/>
              <a:ext cx="6121400" cy="2570900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37791C1-1756-481C-BAB0-1F4FA9442407}"/>
                </a:ext>
              </a:extLst>
            </p:cNvPr>
            <p:cNvSpPr txBox="1"/>
            <p:nvPr/>
          </p:nvSpPr>
          <p:spPr>
            <a:xfrm>
              <a:off x="1127778" y="2431307"/>
              <a:ext cx="5707063" cy="2543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onShareAppMessage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2"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(res.from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'button'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3"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来自页面内转发按钮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3">
                <a:lnSpc>
                  <a:spcPts val="16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(res.target)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2"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2"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3"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自定义转发标题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3"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path: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'/page/user?id=123'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2"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其它页面事件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321957"/>
          </a:xfrm>
        </p:spPr>
        <p:txBody>
          <a:bodyPr>
            <a:noAutofit/>
          </a:bodyPr>
          <a:lstStyle/>
          <a:p>
            <a:r>
              <a:rPr lang="zh-CN" altLang="en-US" dirty="0"/>
              <a:t>点击 </a:t>
            </a:r>
            <a:r>
              <a:rPr lang="en-US" altLang="zh-CN" dirty="0"/>
              <a:t>tab </a:t>
            </a:r>
            <a:r>
              <a:rPr lang="zh-CN" altLang="en-US" dirty="0"/>
              <a:t>时触发，</a:t>
            </a:r>
            <a:r>
              <a:rPr lang="zh-CN" altLang="en-US" dirty="0">
                <a:solidFill>
                  <a:schemeClr val="tx1"/>
                </a:solidFill>
              </a:rPr>
              <a:t>其中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参数说明如下：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onTabItemTap(Object)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2E99408-192F-46BC-AE4B-BF595126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78798"/>
              </p:ext>
            </p:extLst>
          </p:nvPr>
        </p:nvGraphicFramePr>
        <p:xfrm>
          <a:off x="908308" y="2429725"/>
          <a:ext cx="6677418" cy="1592264"/>
        </p:xfrm>
        <a:graphic>
          <a:graphicData uri="http://schemas.openxmlformats.org/drawingml/2006/table">
            <a:tbl>
              <a:tblPr/>
              <a:tblGrid>
                <a:gridCol w="150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040">
                  <a:extLst>
                    <a:ext uri="{9D8B030D-6E8A-4147-A177-3AD203B41FA5}">
                      <a16:colId xmlns:a16="http://schemas.microsoft.com/office/drawing/2014/main" val="2943701721"/>
                    </a:ext>
                  </a:extLst>
                </a:gridCol>
                <a:gridCol w="366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被点击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tabItem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的序号，从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pagePath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被点击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tabItem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的页面路径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被点击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tabItem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的按钮文字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4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页面事件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其它页面事件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0400"/>
            <a:ext cx="6737350" cy="321957"/>
          </a:xfrm>
        </p:spPr>
        <p:txBody>
          <a:bodyPr>
            <a:noAutofit/>
          </a:bodyPr>
          <a:lstStyle/>
          <a:p>
            <a:r>
              <a:rPr lang="zh-CN" altLang="en-US" dirty="0"/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EAD5A-4178-4740-87C4-C6205DB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onTabItemTap(Object)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8378" y="2408293"/>
            <a:ext cx="6121400" cy="1527913"/>
            <a:chOff x="848378" y="2408293"/>
            <a:chExt cx="6121400" cy="152791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4C549-D595-4861-B334-A6477C0AE7F2}"/>
                </a:ext>
              </a:extLst>
            </p:cNvPr>
            <p:cNvSpPr/>
            <p:nvPr/>
          </p:nvSpPr>
          <p:spPr>
            <a:xfrm>
              <a:off x="848378" y="2408293"/>
              <a:ext cx="6121400" cy="1527913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E7EF8F-C170-446C-B01F-56242A74567E}"/>
                </a:ext>
              </a:extLst>
            </p:cNvPr>
            <p:cNvSpPr txBox="1"/>
            <p:nvPr/>
          </p:nvSpPr>
          <p:spPr>
            <a:xfrm>
              <a:off x="1127778" y="2509888"/>
              <a:ext cx="5707063" cy="12840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onTabItemTap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(item)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(item.index)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(item.pagePath)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(item.text)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2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数据绑定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E3A2F7B-DF1E-4475-8A08-435446C7C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绑定属性（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需要在双引号之内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9F4336-F038-43E8-96E5-201311ACC9BA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483091"/>
            <a:ext cx="6130925" cy="331136"/>
            <a:chOff x="1177925" y="2177294"/>
            <a:chExt cx="6130925" cy="5256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699FC4-58F6-4156-8010-411871776995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6839D3-0FA3-4E9D-98C5-C3BC79638A2C}"/>
                </a:ext>
              </a:extLst>
            </p:cNvPr>
            <p:cNvSpPr/>
            <p:nvPr/>
          </p:nvSpPr>
          <p:spPr>
            <a:xfrm>
              <a:off x="1535113" y="2247891"/>
              <a:ext cx="3118306" cy="403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id="item-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"&gt; &lt;/view&gt;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26859E-FE6C-4C62-A9C4-FFD47EBAFB41}"/>
              </a:ext>
            </a:extLst>
          </p:cNvPr>
          <p:cNvGrpSpPr>
            <a:grpSpLocks/>
          </p:cNvGrpSpPr>
          <p:nvPr/>
        </p:nvGrpSpPr>
        <p:grpSpPr bwMode="auto">
          <a:xfrm>
            <a:off x="1177924" y="3386536"/>
            <a:ext cx="6130925" cy="1395028"/>
            <a:chOff x="1177925" y="2157412"/>
            <a:chExt cx="6130925" cy="221433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048E91D-8121-4942-A1D7-2C2A500D5460}"/>
                </a:ext>
              </a:extLst>
            </p:cNvPr>
            <p:cNvSpPr/>
            <p:nvPr/>
          </p:nvSpPr>
          <p:spPr>
            <a:xfrm>
              <a:off x="1177925" y="2157412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1CCB5D-30FE-4ED6-B922-AE95A03F953D}"/>
                </a:ext>
              </a:extLst>
            </p:cNvPr>
            <p:cNvSpPr/>
            <p:nvPr/>
          </p:nvSpPr>
          <p:spPr>
            <a:xfrm>
              <a:off x="1535113" y="2247891"/>
              <a:ext cx="2643187" cy="2038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  <p:sp>
        <p:nvSpPr>
          <p:cNvPr id="23" name="内容占位符 11">
            <a:extLst>
              <a:ext uri="{FF2B5EF4-FFF2-40B4-BE49-F238E27FC236}">
                <a16:creationId xmlns:a16="http://schemas.microsoft.com/office/drawing/2014/main" id="{6A89E1B2-75B6-4C05-AB87-799605BEC20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7717" y="3008521"/>
            <a:ext cx="6231133" cy="301266"/>
          </a:xfrm>
        </p:spPr>
        <p:txBody>
          <a:bodyPr>
            <a:noAutofit/>
          </a:bodyPr>
          <a:lstStyle/>
          <a:p>
            <a:r>
              <a:rPr lang="zh-CN" altLang="en-US" b="1" dirty="0"/>
              <a:t>页面数据：</a:t>
            </a:r>
          </a:p>
        </p:txBody>
      </p:sp>
      <p:sp>
        <p:nvSpPr>
          <p:cNvPr id="24" name="内容占位符 11">
            <a:extLst>
              <a:ext uri="{FF2B5EF4-FFF2-40B4-BE49-F238E27FC236}">
                <a16:creationId xmlns:a16="http://schemas.microsoft.com/office/drawing/2014/main" id="{5033EC2F-0034-4659-A7F8-A0C1A30B38A9}"/>
              </a:ext>
            </a:extLst>
          </p:cNvPr>
          <p:cNvSpPr txBox="1">
            <a:spLocks/>
          </p:cNvSpPr>
          <p:nvPr/>
        </p:nvSpPr>
        <p:spPr>
          <a:xfrm>
            <a:off x="1077718" y="2103176"/>
            <a:ext cx="6231132" cy="3012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页面结构：</a:t>
            </a:r>
          </a:p>
        </p:txBody>
      </p:sp>
    </p:spTree>
    <p:extLst>
      <p:ext uri="{BB962C8B-B14F-4D97-AF65-F5344CB8AC3E}">
        <p14:creationId xmlns:p14="http://schemas.microsoft.com/office/powerpoint/2010/main" val="172759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8377" y="936000"/>
            <a:ext cx="6488593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数据绑定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E3A2F7B-DF1E-4475-8A08-435446C7C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运算（三元运算）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9F4336-F038-43E8-96E5-201311ACC9BA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483091"/>
            <a:ext cx="6130925" cy="331136"/>
            <a:chOff x="1177925" y="2177294"/>
            <a:chExt cx="6130925" cy="5256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699FC4-58F6-4156-8010-411871776995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6839D3-0FA3-4E9D-98C5-C3BC79638A2C}"/>
                </a:ext>
              </a:extLst>
            </p:cNvPr>
            <p:cNvSpPr/>
            <p:nvPr/>
          </p:nvSpPr>
          <p:spPr>
            <a:xfrm>
              <a:off x="1535112" y="2247891"/>
              <a:ext cx="4308279" cy="403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&lt;view&gt;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条件为真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 : ‘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条件为假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&lt;/view&gt;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26859E-FE6C-4C62-A9C4-FFD47EBAFB41}"/>
              </a:ext>
            </a:extLst>
          </p:cNvPr>
          <p:cNvGrpSpPr>
            <a:grpSpLocks/>
          </p:cNvGrpSpPr>
          <p:nvPr/>
        </p:nvGrpSpPr>
        <p:grpSpPr bwMode="auto">
          <a:xfrm>
            <a:off x="1177924" y="3386536"/>
            <a:ext cx="6130925" cy="1395028"/>
            <a:chOff x="1177925" y="2157412"/>
            <a:chExt cx="6130925" cy="221433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048E91D-8121-4942-A1D7-2C2A500D5460}"/>
                </a:ext>
              </a:extLst>
            </p:cNvPr>
            <p:cNvSpPr/>
            <p:nvPr/>
          </p:nvSpPr>
          <p:spPr>
            <a:xfrm>
              <a:off x="1177925" y="2157412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1CCB5D-30FE-4ED6-B922-AE95A03F953D}"/>
                </a:ext>
              </a:extLst>
            </p:cNvPr>
            <p:cNvSpPr/>
            <p:nvPr/>
          </p:nvSpPr>
          <p:spPr>
            <a:xfrm>
              <a:off x="1535113" y="2247891"/>
              <a:ext cx="2643187" cy="2038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true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  <p:sp>
        <p:nvSpPr>
          <p:cNvPr id="23" name="内容占位符 11">
            <a:extLst>
              <a:ext uri="{FF2B5EF4-FFF2-40B4-BE49-F238E27FC236}">
                <a16:creationId xmlns:a16="http://schemas.microsoft.com/office/drawing/2014/main" id="{6A89E1B2-75B6-4C05-AB87-799605BEC20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7717" y="3008521"/>
            <a:ext cx="6231133" cy="301266"/>
          </a:xfrm>
        </p:spPr>
        <p:txBody>
          <a:bodyPr>
            <a:noAutofit/>
          </a:bodyPr>
          <a:lstStyle/>
          <a:p>
            <a:r>
              <a:rPr lang="zh-CN" altLang="en-US" b="1" dirty="0"/>
              <a:t>页面数据：</a:t>
            </a:r>
          </a:p>
        </p:txBody>
      </p:sp>
      <p:sp>
        <p:nvSpPr>
          <p:cNvPr id="24" name="内容占位符 11">
            <a:extLst>
              <a:ext uri="{FF2B5EF4-FFF2-40B4-BE49-F238E27FC236}">
                <a16:creationId xmlns:a16="http://schemas.microsoft.com/office/drawing/2014/main" id="{5033EC2F-0034-4659-A7F8-A0C1A30B38A9}"/>
              </a:ext>
            </a:extLst>
          </p:cNvPr>
          <p:cNvSpPr txBox="1">
            <a:spLocks/>
          </p:cNvSpPr>
          <p:nvPr/>
        </p:nvSpPr>
        <p:spPr>
          <a:xfrm>
            <a:off x="1077718" y="2103176"/>
            <a:ext cx="6231132" cy="3012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页面结构：</a:t>
            </a:r>
          </a:p>
        </p:txBody>
      </p:sp>
    </p:spTree>
    <p:extLst>
      <p:ext uri="{BB962C8B-B14F-4D97-AF65-F5344CB8AC3E}">
        <p14:creationId xmlns:p14="http://schemas.microsoft.com/office/powerpoint/2010/main" val="30952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什么是事件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488593" cy="13192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事件是视图层到逻辑层的通讯方式。</a:t>
            </a:r>
          </a:p>
          <a:p>
            <a:r>
              <a:rPr lang="zh-CN" altLang="en-US" dirty="0"/>
              <a:t>事件可以将用户的行为反馈到逻辑层进行处理。</a:t>
            </a:r>
          </a:p>
          <a:p>
            <a:r>
              <a:rPr lang="zh-CN" altLang="en-US" dirty="0"/>
              <a:t>事件可以绑定在组件上，当组件触发事件，就会执行逻辑层中对应的事件处理函数。</a:t>
            </a:r>
          </a:p>
          <a:p>
            <a:r>
              <a:rPr lang="zh-CN" altLang="en-US" dirty="0"/>
              <a:t>事件对象可以携带额外信息，如 </a:t>
            </a:r>
            <a:r>
              <a:rPr lang="en-US" altLang="zh-CN" dirty="0"/>
              <a:t>id, dataset, touches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47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数据绑定与事件绑定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en-US" altLang="zh-CN" dirty="0">
                <a:solidFill>
                  <a:srgbClr val="404040"/>
                </a:solidFill>
              </a:rPr>
              <a:t>bindtap</a:t>
            </a:r>
            <a:r>
              <a:rPr lang="zh-CN" altLang="en-US" dirty="0">
                <a:solidFill>
                  <a:srgbClr val="404040"/>
                </a:solidFill>
              </a:rPr>
              <a:t>绑定触摸事件</a:t>
            </a:r>
            <a:endParaRPr lang="zh-CN" altLang="en-US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488593" cy="678241"/>
          </a:xfrm>
        </p:spPr>
        <p:txBody>
          <a:bodyPr>
            <a:normAutofit/>
          </a:bodyPr>
          <a:lstStyle/>
          <a:p>
            <a:r>
              <a:rPr lang="zh-CN" altLang="en-US" dirty="0"/>
              <a:t>在小程序中，不存在网页中的 </a:t>
            </a:r>
            <a:r>
              <a:rPr lang="en-US" altLang="zh-CN" dirty="0"/>
              <a:t>onclick </a:t>
            </a:r>
            <a:r>
              <a:rPr lang="zh-CN" altLang="en-US" dirty="0"/>
              <a:t>鼠标点击事件，而是通过 </a:t>
            </a:r>
            <a:r>
              <a:rPr lang="en-US" altLang="zh-CN" b="1" dirty="0">
                <a:solidFill>
                  <a:srgbClr val="FF0000"/>
                </a:solidFill>
              </a:rPr>
              <a:t>tap 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来响应触摸行为；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通过 </a:t>
            </a:r>
            <a:r>
              <a:rPr lang="en-US" altLang="zh-CN" dirty="0"/>
              <a:t>bindtap</a:t>
            </a:r>
            <a:r>
              <a:rPr lang="zh-CN" altLang="en-US" dirty="0"/>
              <a:t>，可以为组件绑定触摸事件，语法如下：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9B86C26-3B20-42AB-93EF-00259647F297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208551"/>
            <a:ext cx="6130925" cy="331136"/>
            <a:chOff x="1177925" y="2177294"/>
            <a:chExt cx="6130925" cy="5256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242F0B-4EE0-408D-BD4B-D3DE41197108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0D019-3DC4-4851-94FB-DCC48C8BF7D3}"/>
                </a:ext>
              </a:extLst>
            </p:cNvPr>
            <p:cNvSpPr/>
            <p:nvPr/>
          </p:nvSpPr>
          <p:spPr>
            <a:xfrm>
              <a:off x="1535113" y="2247891"/>
              <a:ext cx="4607750" cy="403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bindtap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=“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tapName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”&gt; Click me! &lt;view</a:t>
              </a:r>
              <a:r>
                <a:rPr lang="en-US" altLang="zh-CN" sz="1050" dirty="0"/>
                <a:t>&gt;</a:t>
              </a:r>
              <a:endParaRPr lang="zh-CN" altLang="en-US" sz="1050" dirty="0"/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DFEE890D-2596-4F03-BB57-C18387F53966}"/>
              </a:ext>
            </a:extLst>
          </p:cNvPr>
          <p:cNvSpPr txBox="1">
            <a:spLocks/>
          </p:cNvSpPr>
          <p:nvPr/>
        </p:nvSpPr>
        <p:spPr>
          <a:xfrm>
            <a:off x="848375" y="2671691"/>
            <a:ext cx="6488593" cy="3471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在相应的</a:t>
            </a:r>
            <a:r>
              <a:rPr lang="en-US" altLang="zh-CN" dirty="0"/>
              <a:t>Page</a:t>
            </a:r>
            <a:r>
              <a:rPr lang="zh-CN" altLang="en-US" dirty="0"/>
              <a:t>定义中写上相应的事件处理函数，事件参数是</a:t>
            </a:r>
            <a:r>
              <a:rPr lang="en-US" altLang="zh-CN" dirty="0"/>
              <a:t>event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A74067-BC6E-4708-B321-9D5FA040AD82}"/>
              </a:ext>
            </a:extLst>
          </p:cNvPr>
          <p:cNvGrpSpPr>
            <a:grpSpLocks/>
          </p:cNvGrpSpPr>
          <p:nvPr/>
        </p:nvGrpSpPr>
        <p:grpSpPr bwMode="auto">
          <a:xfrm>
            <a:off x="931861" y="3150800"/>
            <a:ext cx="6130925" cy="1529808"/>
            <a:chOff x="1177925" y="2176805"/>
            <a:chExt cx="6130925" cy="52610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281950-E968-4F54-92BD-96AFFE15C713}"/>
                </a:ext>
              </a:extLst>
            </p:cNvPr>
            <p:cNvSpPr/>
            <p:nvPr/>
          </p:nvSpPr>
          <p:spPr>
            <a:xfrm>
              <a:off x="1177925" y="2177294"/>
              <a:ext cx="6130925" cy="52561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9D7FE8-DC35-498A-A296-0CD50CF901B6}"/>
                </a:ext>
              </a:extLst>
            </p:cNvPr>
            <p:cNvSpPr/>
            <p:nvPr/>
          </p:nvSpPr>
          <p:spPr>
            <a:xfrm>
              <a:off x="1535113" y="2176805"/>
              <a:ext cx="4607750" cy="441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tapName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function(event)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console.log(event)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8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7409</TotalTime>
  <Words>4411</Words>
  <Application>Microsoft Office PowerPoint</Application>
  <PresentationFormat>全屏显示(16:9)</PresentationFormat>
  <Paragraphs>446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等线</vt:lpstr>
      <vt:lpstr>微软雅黑</vt:lpstr>
      <vt:lpstr>微软雅黑</vt:lpstr>
      <vt:lpstr>Arial</vt:lpstr>
      <vt:lpstr>Calibri</vt:lpstr>
      <vt:lpstr>Courier New</vt:lpstr>
      <vt:lpstr>Segoe UI</vt:lpstr>
      <vt:lpstr>Wingdings</vt:lpstr>
      <vt:lpstr>黑马程序员主题​​</vt:lpstr>
      <vt:lpstr>小程序的视图与逻辑</vt:lpstr>
      <vt:lpstr>PowerPoint 演示文稿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1. 数据绑定与事件绑定</vt:lpstr>
      <vt:lpstr>PowerPoint 演示文稿</vt:lpstr>
      <vt:lpstr>2. wxs 脚本</vt:lpstr>
      <vt:lpstr>2. wxs 脚本</vt:lpstr>
      <vt:lpstr>2. wxs 脚本</vt:lpstr>
      <vt:lpstr>2. wxs 脚本</vt:lpstr>
      <vt:lpstr>2. wxs 脚本</vt:lpstr>
      <vt:lpstr>2. wxs 脚本</vt:lpstr>
      <vt:lpstr>2. wxs 脚本</vt:lpstr>
      <vt:lpstr>2. wxs 脚本</vt:lpstr>
      <vt:lpstr>2. wxs 脚本</vt:lpstr>
      <vt:lpstr>2. wxs 脚本</vt:lpstr>
      <vt:lpstr>2. wxs 脚本</vt:lpstr>
      <vt:lpstr>PowerPoint 演示文稿</vt:lpstr>
      <vt:lpstr>3. 页面渲染</vt:lpstr>
      <vt:lpstr>3. 页面渲染</vt:lpstr>
      <vt:lpstr>3. 页面渲染</vt:lpstr>
      <vt:lpstr>3. 页面渲染</vt:lpstr>
      <vt:lpstr>3. 页面渲染</vt:lpstr>
      <vt:lpstr>3. 页面渲染</vt:lpstr>
      <vt:lpstr>3. 页面渲染</vt:lpstr>
      <vt:lpstr>3. 页面渲染</vt:lpstr>
      <vt:lpstr>3. 页面渲染</vt:lpstr>
      <vt:lpstr>3. 页面渲染</vt:lpstr>
      <vt:lpstr>PowerPoint 演示文稿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4. 页面事件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2752</cp:revision>
  <dcterms:created xsi:type="dcterms:W3CDTF">2018-10-05T21:01:23Z</dcterms:created>
  <dcterms:modified xsi:type="dcterms:W3CDTF">2019-04-08T08:51:06Z</dcterms:modified>
</cp:coreProperties>
</file>