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9"/>
  </p:notesMasterIdLst>
  <p:sldIdLst>
    <p:sldId id="261" r:id="rId2"/>
    <p:sldId id="456" r:id="rId3"/>
    <p:sldId id="455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73" r:id="rId15"/>
    <p:sldId id="468" r:id="rId16"/>
    <p:sldId id="469" r:id="rId17"/>
    <p:sldId id="470" r:id="rId18"/>
    <p:sldId id="471" r:id="rId19"/>
    <p:sldId id="472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6" r:id="rId30"/>
    <p:sldId id="485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97" r:id="rId42"/>
    <p:sldId id="498" r:id="rId43"/>
    <p:sldId id="499" r:id="rId44"/>
    <p:sldId id="500" r:id="rId45"/>
    <p:sldId id="502" r:id="rId46"/>
    <p:sldId id="503" r:id="rId47"/>
    <p:sldId id="474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2" r:id="rId62"/>
    <p:sldId id="331" r:id="rId63"/>
    <p:sldId id="475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5" r:id="rId73"/>
    <p:sldId id="341" r:id="rId74"/>
    <p:sldId id="342" r:id="rId75"/>
    <p:sldId id="343" r:id="rId76"/>
    <p:sldId id="344" r:id="rId77"/>
    <p:sldId id="262" r:id="rId78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xmlns="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BF5FF"/>
    <a:srgbClr val="B3D9FF"/>
    <a:srgbClr val="047FFD"/>
    <a:srgbClr val="FFFFFF"/>
    <a:srgbClr val="CC3300"/>
    <a:srgbClr val="40404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1" autoAdjust="0"/>
    <p:restoredTop sz="94627" autoAdjust="0"/>
  </p:normalViewPr>
  <p:slideViewPr>
    <p:cSldViewPr snapToGrid="0" snapToObjects="1">
      <p:cViewPr varScale="1">
        <p:scale>
          <a:sx n="97" d="100"/>
          <a:sy n="97" d="100"/>
        </p:scale>
        <p:origin x="-64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xmlns="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xmlns="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xmlns="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xmlns="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xmlns="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xmlns="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xmlns="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xmlns="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xmlns="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xmlns="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xmlns="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xmlns="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xmlns="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xmlns="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xmlns="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xmlns="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xmlns="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xmlns="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xmlns="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xmlns="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xmlns="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xmlns="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xmlns="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xmlns="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xmlns="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xmlns="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xmlns="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xmlns="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xmlns="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xmlns="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xmlns="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xmlns="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xmlns="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xmlns="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xmlns="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xmlns="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xmlns="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xmlns="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2019/4/10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xmlns="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xmlns="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xmlns="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xmlns="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xmlns="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xmlns="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xmlns="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xmlns="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4/12/2019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4/12/2019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xmlns="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xmlns="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xmlns="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xmlns="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xmlns="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xmlns="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xmlns="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xmlns="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2019/4/10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api/network/request/wx.request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compatibility.html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compatibility.html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compatibility.html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component/navigator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tencent.github.io/wepy/document.html#/?id=%E4%BB%A3%E7%A0%81%E9%AB%98%E4%BA%AE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component/navigator.html" TargetMode="Externa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config.html#tabbar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小</a:t>
            </a:r>
            <a:r>
              <a:rPr kumimoji="1" lang="zh-CN" altLang="en-US"/>
              <a:t>程序的框架与</a:t>
            </a:r>
            <a:r>
              <a:rPr kumimoji="1" lang="zh-CN" altLang="en-US" dirty="0"/>
              <a:t>逻辑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页面导航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导航传参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737350" cy="597769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navigator </a:t>
            </a:r>
            <a:r>
              <a:rPr lang="zh-CN" altLang="en-US" dirty="0">
                <a:solidFill>
                  <a:schemeClr val="tx1"/>
                </a:solidFill>
              </a:rPr>
              <a:t>组件的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属性用来指定导航到的页面路径，同时路径后面还可以携带参数，</a:t>
            </a:r>
            <a:r>
              <a:rPr lang="zh-CN" altLang="en-US" dirty="0"/>
              <a:t>参数与路径之间使用 </a:t>
            </a:r>
            <a:r>
              <a:rPr lang="en-US" altLang="zh-CN" dirty="0"/>
              <a:t>?</a:t>
            </a:r>
            <a:r>
              <a:rPr lang="zh-CN" altLang="en-US" dirty="0"/>
              <a:t>分隔，参数键与参数值用 </a:t>
            </a:r>
            <a:r>
              <a:rPr lang="en-US" altLang="zh-CN" dirty="0"/>
              <a:t>= </a:t>
            </a:r>
            <a:r>
              <a:rPr lang="zh-CN" altLang="en-US" dirty="0"/>
              <a:t>相连，不同参数用 </a:t>
            </a:r>
            <a:r>
              <a:rPr lang="en-US" altLang="zh-CN" dirty="0"/>
              <a:t>&amp;</a:t>
            </a:r>
            <a:r>
              <a:rPr lang="en-US" altLang="zh-CN"/>
              <a:t> </a:t>
            </a:r>
            <a:r>
              <a:rPr lang="zh-CN" altLang="en-US"/>
              <a:t>分隔。</a:t>
            </a:r>
            <a:endParaRPr lang="en-US" altLang="zh-CN"/>
          </a:p>
          <a:p>
            <a:r>
              <a:rPr lang="zh-CN" altLang="en-US"/>
              <a:t>代码</a:t>
            </a:r>
            <a:r>
              <a:rPr lang="zh-CN" altLang="en-US" dirty="0"/>
              <a:t>示例如下：</a:t>
            </a:r>
            <a:endParaRPr lang="en-US" altLang="zh-CN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声明式导航传参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0E7F94D-3E59-4038-8448-ADFCBB99AE51}"/>
              </a:ext>
            </a:extLst>
          </p:cNvPr>
          <p:cNvGrpSpPr>
            <a:grpSpLocks/>
          </p:cNvGrpSpPr>
          <p:nvPr/>
        </p:nvGrpSpPr>
        <p:grpSpPr bwMode="auto">
          <a:xfrm>
            <a:off x="939118" y="3170707"/>
            <a:ext cx="6357938" cy="468161"/>
            <a:chOff x="1177925" y="2179996"/>
            <a:chExt cx="6218238" cy="9194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B211EABE-C56C-4A63-B8B7-369D2BE7EDC2}"/>
                </a:ext>
              </a:extLst>
            </p:cNvPr>
            <p:cNvSpPr/>
            <p:nvPr/>
          </p:nvSpPr>
          <p:spPr>
            <a:xfrm>
              <a:off x="1177925" y="2179996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3E5E55D-34A2-4106-9C82-F29B3219AB64}"/>
                </a:ext>
              </a:extLst>
            </p:cNvPr>
            <p:cNvSpPr/>
            <p:nvPr/>
          </p:nvSpPr>
          <p:spPr>
            <a:xfrm>
              <a:off x="1535113" y="2239433"/>
              <a:ext cx="5861050" cy="859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800000"/>
                  </a:solidFill>
                  <a:latin typeface="Courier New" panose="02070309020205020404" pitchFamily="49" charset="0"/>
                </a:rPr>
                <a:t>navigator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‘/pages/logs/logs</a:t>
              </a:r>
              <a:r>
                <a:rPr lang="en-US" altLang="zh-CN" sz="105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?name=zs&amp;age=20</a:t>
              </a: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’&gt;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去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logs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页面</a:t>
              </a: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zh-CN" sz="1050" dirty="0">
                  <a:solidFill>
                    <a:srgbClr val="800000"/>
                  </a:solidFill>
                  <a:latin typeface="Courier New" panose="02070309020205020404" pitchFamily="49" charset="0"/>
                </a:rPr>
                <a:t>navigator</a:t>
              </a: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&gt;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8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页面导航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导航传参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737350" cy="88444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wx.navigateTo(</a:t>
            </a:r>
            <a:r>
              <a:rPr lang="en-US" altLang="zh-CN" dirty="0">
                <a:solidFill>
                  <a:schemeClr val="tx1"/>
                </a:solidFill>
              </a:rPr>
              <a:t>Object object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zh-CN" altLang="en-US" dirty="0"/>
              <a:t>方法的 </a:t>
            </a:r>
            <a:r>
              <a:rPr lang="en-US" altLang="zh-CN" dirty="0"/>
              <a:t>object </a:t>
            </a:r>
            <a:r>
              <a:rPr lang="zh-CN" altLang="en-US" dirty="0"/>
              <a:t>参数中，</a:t>
            </a:r>
            <a:r>
              <a:rPr lang="en-US" altLang="zh-CN" dirty="0"/>
              <a:t>url </a:t>
            </a:r>
            <a:r>
              <a:rPr lang="zh-CN" altLang="en-US" dirty="0"/>
              <a:t>属性用来指定需要跳转的应用内非 </a:t>
            </a:r>
            <a:r>
              <a:rPr lang="en-US" altLang="zh-CN" dirty="0"/>
              <a:t>tabBar </a:t>
            </a:r>
            <a:r>
              <a:rPr lang="zh-CN" altLang="en-US" dirty="0"/>
              <a:t>的页面的路径</a:t>
            </a:r>
            <a:r>
              <a:rPr lang="en-US" altLang="zh-CN" dirty="0"/>
              <a:t>, </a:t>
            </a:r>
            <a:r>
              <a:rPr lang="zh-CN" altLang="en-US" dirty="0"/>
              <a:t>路径后可以带参数。参数与路径之间使用 </a:t>
            </a:r>
            <a:r>
              <a:rPr lang="en-US" altLang="zh-CN" dirty="0"/>
              <a:t>? </a:t>
            </a:r>
            <a:r>
              <a:rPr lang="zh-CN" altLang="en-US" dirty="0"/>
              <a:t>分隔，参数键与参数值用 </a:t>
            </a:r>
            <a:r>
              <a:rPr lang="en-US" altLang="zh-CN" dirty="0"/>
              <a:t>= </a:t>
            </a:r>
            <a:r>
              <a:rPr lang="zh-CN" altLang="en-US" dirty="0"/>
              <a:t>相连，不同参数用 </a:t>
            </a:r>
            <a:r>
              <a:rPr lang="en-US" altLang="zh-CN"/>
              <a:t>&amp; </a:t>
            </a:r>
            <a:r>
              <a:rPr lang="zh-CN" altLang="en-US"/>
              <a:t>分隔。</a:t>
            </a:r>
            <a:endParaRPr lang="en-US" altLang="zh-CN"/>
          </a:p>
          <a:p>
            <a:r>
              <a:rPr lang="zh-CN" altLang="en-US"/>
              <a:t>代码</a:t>
            </a:r>
            <a:r>
              <a:rPr lang="zh-CN" altLang="en-US" dirty="0"/>
              <a:t>示例如下：</a:t>
            </a:r>
            <a:endParaRPr lang="en-US" altLang="zh-CN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编程式导航传参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E83F35D1-96B3-40ED-979F-A32747B145E7}"/>
              </a:ext>
            </a:extLst>
          </p:cNvPr>
          <p:cNvGrpSpPr>
            <a:grpSpLocks/>
          </p:cNvGrpSpPr>
          <p:nvPr/>
        </p:nvGrpSpPr>
        <p:grpSpPr bwMode="auto">
          <a:xfrm>
            <a:off x="927663" y="3008446"/>
            <a:ext cx="6357938" cy="991181"/>
            <a:chOff x="1177925" y="2179996"/>
            <a:chExt cx="6218238" cy="86817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A556CEEC-F901-4036-92CD-CA48BEF7B3DE}"/>
                </a:ext>
              </a:extLst>
            </p:cNvPr>
            <p:cNvSpPr/>
            <p:nvPr/>
          </p:nvSpPr>
          <p:spPr>
            <a:xfrm>
              <a:off x="1177925" y="2179996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4068D7F8-57FB-429B-A92F-7736C5741747}"/>
                </a:ext>
              </a:extLst>
            </p:cNvPr>
            <p:cNvSpPr/>
            <p:nvPr/>
          </p:nvSpPr>
          <p:spPr>
            <a:xfrm>
              <a:off x="1535113" y="2239433"/>
              <a:ext cx="5861050" cy="7000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wx.navigateTo({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url: </a:t>
              </a:r>
              <a:r>
                <a:rPr lang="en-US" altLang="zh-CN" sz="1050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'/pages/logs/logs</a:t>
              </a:r>
              <a:r>
                <a:rPr lang="en-US" altLang="zh-CN" sz="1050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?name=zs&amp;age=20</a:t>
              </a:r>
              <a:r>
                <a:rPr lang="en-US" altLang="zh-CN" sz="1050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3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页面导航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导航传参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737350" cy="88444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不论是</a:t>
            </a:r>
            <a:r>
              <a:rPr lang="zh-CN" altLang="en-US" dirty="0">
                <a:solidFill>
                  <a:srgbClr val="FF0000"/>
                </a:solidFill>
              </a:rPr>
              <a:t>声明式导航</a:t>
            </a:r>
            <a:r>
              <a:rPr lang="zh-CN" altLang="en-US" dirty="0">
                <a:solidFill>
                  <a:schemeClr val="tx1"/>
                </a:solidFill>
              </a:rPr>
              <a:t>还是</a:t>
            </a:r>
            <a:r>
              <a:rPr lang="zh-CN" altLang="en-US" dirty="0">
                <a:solidFill>
                  <a:srgbClr val="FF0000"/>
                </a:solidFill>
              </a:rPr>
              <a:t>编程式导航</a:t>
            </a:r>
            <a:r>
              <a:rPr lang="zh-CN" altLang="en-US" dirty="0">
                <a:solidFill>
                  <a:schemeClr val="tx1"/>
                </a:solidFill>
              </a:rPr>
              <a:t>，最终导航到的页面可以在 </a:t>
            </a:r>
            <a:r>
              <a:rPr lang="en-US" altLang="zh-CN" dirty="0">
                <a:solidFill>
                  <a:schemeClr val="tx1"/>
                </a:solidFill>
              </a:rPr>
              <a:t>onLoad </a:t>
            </a:r>
            <a:r>
              <a:rPr lang="zh-CN" altLang="en-US" dirty="0">
                <a:solidFill>
                  <a:schemeClr val="tx1"/>
                </a:solidFill>
              </a:rPr>
              <a:t>生命周期函数中接收传递过来</a:t>
            </a:r>
            <a:r>
              <a:rPr lang="zh-CN" altLang="en-US">
                <a:solidFill>
                  <a:schemeClr val="tx1"/>
                </a:solidFill>
              </a:rPr>
              <a:t>的参数。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代码</a:t>
            </a:r>
            <a:r>
              <a:rPr lang="zh-CN" altLang="en-US" dirty="0">
                <a:solidFill>
                  <a:schemeClr val="tx1"/>
                </a:solidFill>
              </a:rPr>
              <a:t>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页面接收导航传递过来的参数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E83F35D1-96B3-40ED-979F-A32747B145E7}"/>
              </a:ext>
            </a:extLst>
          </p:cNvPr>
          <p:cNvGrpSpPr>
            <a:grpSpLocks/>
          </p:cNvGrpSpPr>
          <p:nvPr/>
        </p:nvGrpSpPr>
        <p:grpSpPr bwMode="auto">
          <a:xfrm>
            <a:off x="927663" y="2819995"/>
            <a:ext cx="6357938" cy="1753258"/>
            <a:chOff x="1177925" y="2186912"/>
            <a:chExt cx="6218238" cy="86817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A556CEEC-F901-4036-92CD-CA48BEF7B3DE}"/>
                </a:ext>
              </a:extLst>
            </p:cNvPr>
            <p:cNvSpPr/>
            <p:nvPr/>
          </p:nvSpPr>
          <p:spPr>
            <a:xfrm>
              <a:off x="1177925" y="2186912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4068D7F8-57FB-429B-A92F-7736C5741747}"/>
                </a:ext>
              </a:extLst>
            </p:cNvPr>
            <p:cNvSpPr/>
            <p:nvPr/>
          </p:nvSpPr>
          <p:spPr>
            <a:xfrm>
              <a:off x="1535113" y="2239433"/>
              <a:ext cx="5861050" cy="75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/**</a:t>
              </a:r>
              <a:endPara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* 生命周期函数</a:t>
              </a:r>
              <a:r>
                <a:rPr lang="en-US" altLang="zh-CN" sz="105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--</a:t>
              </a:r>
              <a:r>
                <a:rPr lang="zh-CN" altLang="en-US" sz="105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监听页面加载</a:t>
              </a:r>
              <a:endPara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*</a:t>
              </a:r>
              <a:r>
                <a:rPr lang="en-US" altLang="zh-CN" sz="105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/</a:t>
              </a:r>
              <a:endPara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onLoad: </a:t>
              </a: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(options)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console.log(options) // options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就是导航传递过来的参数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505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页面导航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导航传参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737350" cy="170810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小程序每次修改代码并编译后，会默认从首页进入，但是在开发阶段，我们经常会针对特定的页面进行开发，为了方便编译后直接进入对应的页面，可以配置自定义编译模式，步骤如下：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单击工具栏上的“普通编译”下拉菜单；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单击下拉菜单中的“添加编译模式”选项；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在弹出的“自定义编译条件窗口”，按需添加</a:t>
            </a:r>
            <a:r>
              <a:rPr lang="zh-CN" altLang="en-US" dirty="0">
                <a:solidFill>
                  <a:srgbClr val="FF0000"/>
                </a:solidFill>
              </a:rPr>
              <a:t>模式名称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启用页面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启动参数</a:t>
            </a:r>
            <a:r>
              <a:rPr lang="zh-CN" altLang="en-US" dirty="0">
                <a:solidFill>
                  <a:schemeClr val="tx1"/>
                </a:solidFill>
              </a:rPr>
              <a:t>、进入场景等。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自定义编译模式快速传参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6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页面导航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网络数据请求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en-US" altLang="zh-CN" dirty="0"/>
              <a:t>WePY </a:t>
            </a:r>
            <a:r>
              <a:rPr lang="zh-CN" altLang="en-US" dirty="0"/>
              <a:t>框架的安装和使用</a:t>
            </a:r>
            <a:endParaRPr lang="en-US" altLang="zh-CN" dirty="0"/>
          </a:p>
          <a:p>
            <a:r>
              <a:rPr lang="en-US" altLang="zh-CN" dirty="0"/>
              <a:t>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696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网络数据请求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配置服务器域名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6850731" cy="287167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每个微信小程序需要事先设置一个</a:t>
            </a:r>
            <a:r>
              <a:rPr lang="zh-CN" altLang="en-US" b="1" dirty="0">
                <a:solidFill>
                  <a:srgbClr val="FF0000"/>
                </a:solidFill>
              </a:rPr>
              <a:t>通讯域名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小程序只可以跟指定</a:t>
            </a:r>
            <a:r>
              <a:rPr lang="zh-CN" altLang="en-US" b="1">
                <a:solidFill>
                  <a:srgbClr val="FF0000"/>
                </a:solidFill>
              </a:rPr>
              <a:t>的域名进行</a:t>
            </a:r>
            <a:r>
              <a:rPr lang="zh-CN" altLang="en-US" b="1" dirty="0">
                <a:solidFill>
                  <a:srgbClr val="FF0000"/>
                </a:solidFill>
              </a:rPr>
              <a:t>网络通信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服务器域名请在 「</a:t>
            </a:r>
            <a:r>
              <a:rPr lang="zh-CN" altLang="en-US" b="1" dirty="0">
                <a:solidFill>
                  <a:srgbClr val="FF0000"/>
                </a:solidFill>
              </a:rPr>
              <a:t>小程序</a:t>
            </a:r>
            <a:r>
              <a:rPr lang="zh-CN" altLang="en-US" b="1">
                <a:solidFill>
                  <a:srgbClr val="FF0000"/>
                </a:solidFill>
              </a:rPr>
              <a:t>后台</a:t>
            </a:r>
            <a:r>
              <a:rPr lang="en-US" altLang="zh-CN"/>
              <a:t>-</a:t>
            </a:r>
            <a:r>
              <a:rPr lang="zh-CN" altLang="en-US" b="1">
                <a:solidFill>
                  <a:srgbClr val="FF0000"/>
                </a:solidFill>
              </a:rPr>
              <a:t>开发</a:t>
            </a:r>
            <a:r>
              <a:rPr lang="en-US" altLang="zh-CN"/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开发设置</a:t>
            </a:r>
            <a:r>
              <a:rPr lang="en-US" altLang="zh-CN" dirty="0"/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服务器域名</a:t>
            </a:r>
            <a:r>
              <a:rPr lang="zh-CN" altLang="en-US" dirty="0"/>
              <a:t>」 中进行配置，配置时需要注意：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域名只支持 </a:t>
            </a:r>
            <a:r>
              <a:rPr lang="en-US" altLang="zh-CN" dirty="0">
                <a:solidFill>
                  <a:schemeClr val="tx1"/>
                </a:solidFill>
              </a:rPr>
              <a:t>https (request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uploadFile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downloadFile)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wss (connectSocket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</a:rPr>
              <a:t>协议</a:t>
            </a:r>
            <a:endParaRPr lang="zh-CN" alt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域名不能使用 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r>
              <a:rPr lang="zh-CN" altLang="en-US">
                <a:solidFill>
                  <a:schemeClr val="tx1"/>
                </a:solidFill>
              </a:rPr>
              <a:t>或 </a:t>
            </a:r>
            <a:r>
              <a:rPr lang="en-US" altLang="zh-CN">
                <a:solidFill>
                  <a:schemeClr val="tx1"/>
                </a:solidFill>
              </a:rPr>
              <a:t>localhost</a:t>
            </a:r>
            <a:endParaRPr lang="zh-CN" alt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域名必须经过 </a:t>
            </a:r>
            <a:r>
              <a:rPr lang="en-US" altLang="zh-CN">
                <a:solidFill>
                  <a:schemeClr val="tx1"/>
                </a:solidFill>
              </a:rPr>
              <a:t>ICP </a:t>
            </a:r>
            <a:r>
              <a:rPr lang="zh-CN" altLang="en-US">
                <a:solidFill>
                  <a:schemeClr val="tx1"/>
                </a:solidFill>
              </a:rPr>
              <a:t>备案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服务器域名</a:t>
            </a:r>
            <a:r>
              <a:rPr lang="zh-CN" altLang="en-US" dirty="0"/>
              <a:t>一个月内可申请</a:t>
            </a:r>
            <a:r>
              <a:rPr lang="en-US" altLang="zh-CN" dirty="0"/>
              <a:t>5</a:t>
            </a:r>
            <a:r>
              <a:rPr lang="zh-CN" altLang="en-US"/>
              <a:t>次修改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网络数据请求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跳过域名校验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1393201"/>
            <a:ext cx="6850731" cy="19289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在微信开发者工具中，可以临时开启 </a:t>
            </a:r>
            <a:r>
              <a:rPr lang="zh-CN" altLang="en-US" dirty="0"/>
              <a:t>「</a:t>
            </a:r>
            <a:r>
              <a:rPr lang="zh-CN" altLang="en-US" dirty="0">
                <a:solidFill>
                  <a:srgbClr val="FF0000"/>
                </a:solidFill>
              </a:rPr>
              <a:t>开发环境不校验请求域名、</a:t>
            </a:r>
            <a:r>
              <a:rPr lang="en-US" altLang="zh-CN" dirty="0">
                <a:solidFill>
                  <a:srgbClr val="FF0000"/>
                </a:solidFill>
              </a:rPr>
              <a:t>TLS </a:t>
            </a:r>
            <a:r>
              <a:rPr lang="zh-CN" altLang="en-US" dirty="0">
                <a:solidFill>
                  <a:srgbClr val="FF0000"/>
                </a:solidFill>
              </a:rPr>
              <a:t>版本及 </a:t>
            </a:r>
            <a:r>
              <a:rPr lang="en-US" altLang="zh-CN" dirty="0">
                <a:solidFill>
                  <a:srgbClr val="FF0000"/>
                </a:solidFill>
              </a:rPr>
              <a:t>HTTPS </a:t>
            </a:r>
            <a:r>
              <a:rPr lang="zh-CN" altLang="en-US" dirty="0">
                <a:solidFill>
                  <a:srgbClr val="FF0000"/>
                </a:solidFill>
              </a:rPr>
              <a:t>证书</a:t>
            </a:r>
            <a:r>
              <a:rPr lang="zh-CN" altLang="en-US" dirty="0"/>
              <a:t>」</a:t>
            </a:r>
            <a:r>
              <a:rPr lang="zh-CN" altLang="en-US" dirty="0">
                <a:solidFill>
                  <a:schemeClr val="tx1"/>
                </a:solidFill>
              </a:rPr>
              <a:t> 选项，跳过服务器域名的校验。此时，在微信开发者工具中及手机开启调试模式时，不会进行服务器域名的</a:t>
            </a:r>
            <a:r>
              <a:rPr lang="zh-CN" altLang="en-US">
                <a:solidFill>
                  <a:schemeClr val="tx1"/>
                </a:solidFill>
              </a:rPr>
              <a:t>校验。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在服务器域名配置成功后，建议开发者</a:t>
            </a:r>
            <a:r>
              <a:rPr lang="zh-CN" altLang="en-US" b="1" dirty="0">
                <a:solidFill>
                  <a:srgbClr val="FF0000"/>
                </a:solidFill>
              </a:rPr>
              <a:t>关闭此选项</a:t>
            </a:r>
            <a:r>
              <a:rPr lang="zh-CN" altLang="en-US" dirty="0"/>
              <a:t>进行开发，并在各平台下进行测试，以确认服务器域名配置正确</a:t>
            </a:r>
            <a:r>
              <a:rPr lang="zh-CN" altLang="en-US" b="1" dirty="0"/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2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网络数据请求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发起网络数据请求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38885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>
                <a:solidFill>
                  <a:schemeClr val="tx1"/>
                </a:solidFill>
              </a:rPr>
              <a:t>wx.request(</a:t>
            </a:r>
            <a:r>
              <a:rPr lang="en-US" altLang="zh-CN" dirty="0"/>
              <a:t>Object object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方法发起 </a:t>
            </a:r>
            <a:r>
              <a:rPr lang="en-US" altLang="zh-CN">
                <a:solidFill>
                  <a:schemeClr val="tx1"/>
                </a:solidFill>
              </a:rPr>
              <a:t>get </a:t>
            </a:r>
            <a:r>
              <a:rPr lang="zh-CN" altLang="en-US">
                <a:solidFill>
                  <a:schemeClr val="tx1"/>
                </a:solidFill>
              </a:rPr>
              <a:t>请求，代码</a:t>
            </a:r>
            <a:r>
              <a:rPr lang="zh-CN" altLang="en-US" dirty="0">
                <a:solidFill>
                  <a:schemeClr val="tx1"/>
                </a:solidFill>
              </a:rPr>
              <a:t>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576673E0-8A81-4041-9BAC-1C3428846C09}"/>
              </a:ext>
            </a:extLst>
          </p:cNvPr>
          <p:cNvGrpSpPr>
            <a:grpSpLocks/>
          </p:cNvGrpSpPr>
          <p:nvPr/>
        </p:nvGrpSpPr>
        <p:grpSpPr bwMode="auto">
          <a:xfrm>
            <a:off x="928220" y="2543762"/>
            <a:ext cx="6357938" cy="2417988"/>
            <a:chOff x="1177925" y="2199072"/>
            <a:chExt cx="6218238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5ABDFBA8-CA5A-4E3E-A527-EEDA8DB9CA4A}"/>
                </a:ext>
              </a:extLst>
            </p:cNvPr>
            <p:cNvSpPr/>
            <p:nvPr/>
          </p:nvSpPr>
          <p:spPr>
            <a:xfrm>
              <a:off x="1177925" y="2199072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590AD91E-D18A-46FB-93CE-374F0A51A498}"/>
                </a:ext>
              </a:extLst>
            </p:cNvPr>
            <p:cNvSpPr/>
            <p:nvPr/>
          </p:nvSpPr>
          <p:spPr>
            <a:xfrm>
              <a:off x="1535113" y="2239433"/>
              <a:ext cx="5861050" cy="809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wx.request({//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请求的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URL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地址，必须基于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HTTPS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协议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url: </a:t>
              </a:r>
              <a:r>
                <a:rPr lang="en-US" altLang="zh-CN" sz="1050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'https</a:t>
              </a:r>
              <a:r>
                <a:rPr lang="en-US" altLang="zh-CN" sz="1050">
                  <a:solidFill>
                    <a:srgbClr val="A31515"/>
                  </a:solidFill>
                  <a:latin typeface="Courier New" panose="02070309020205020404" pitchFamily="49" charset="0"/>
                </a:rPr>
                <a:t>://www.liulongbin.top:8082/api/get</a:t>
              </a:r>
              <a:r>
                <a:rPr lang="en-US" altLang="zh-CN" sz="1050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发送到服务器的数据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data: { name: </a:t>
              </a:r>
              <a:r>
                <a:rPr lang="en-US" altLang="zh-CN" sz="1050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zh-CN" sz="1050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zs</a:t>
              </a:r>
              <a:r>
                <a:rPr lang="en-US" altLang="zh-CN" sz="1050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age: </a:t>
              </a:r>
              <a:r>
                <a:rPr lang="en-US" altLang="zh-CN" sz="1050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20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},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成功之后的回调函数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success</a:t>
              </a:r>
              <a:r>
                <a:rPr lang="en-US" altLang="zh-CN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: </a:t>
              </a:r>
              <a:r>
                <a:rPr lang="en-US" altLang="zh-CN" sz="1050">
                  <a:solidFill>
                    <a:srgbClr val="0000FF"/>
                  </a:solidFill>
                  <a:latin typeface="Courier New" panose="02070309020205020404" pitchFamily="49" charset="0"/>
                </a:rPr>
                <a:t>function</a:t>
              </a:r>
              <a:r>
                <a:rPr lang="en-US" altLang="zh-CN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(result)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	console.log(result)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网络数据请求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发起网络数据请求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38885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>
                <a:solidFill>
                  <a:schemeClr val="tx1"/>
                </a:solidFill>
              </a:rPr>
              <a:t>wx.request(</a:t>
            </a:r>
            <a:r>
              <a:rPr lang="en-US" altLang="zh-CN" dirty="0"/>
              <a:t>Object object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方法发起 </a:t>
            </a:r>
            <a:r>
              <a:rPr lang="en-US" altLang="zh-CN">
                <a:solidFill>
                  <a:schemeClr val="tx1"/>
                </a:solidFill>
              </a:rPr>
              <a:t>post </a:t>
            </a:r>
            <a:r>
              <a:rPr lang="zh-CN" altLang="en-US">
                <a:solidFill>
                  <a:schemeClr val="tx1"/>
                </a:solidFill>
              </a:rPr>
              <a:t>请求，代码</a:t>
            </a:r>
            <a:r>
              <a:rPr lang="zh-CN" altLang="en-US" dirty="0">
                <a:solidFill>
                  <a:schemeClr val="tx1"/>
                </a:solidFill>
              </a:rPr>
              <a:t>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576673E0-8A81-4041-9BAC-1C3428846C09}"/>
              </a:ext>
            </a:extLst>
          </p:cNvPr>
          <p:cNvGrpSpPr>
            <a:grpSpLocks/>
          </p:cNvGrpSpPr>
          <p:nvPr/>
        </p:nvGrpSpPr>
        <p:grpSpPr bwMode="auto">
          <a:xfrm>
            <a:off x="928220" y="2543760"/>
            <a:ext cx="6357938" cy="2293485"/>
            <a:chOff x="1177925" y="2199072"/>
            <a:chExt cx="6218238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5ABDFBA8-CA5A-4E3E-A527-EEDA8DB9CA4A}"/>
                </a:ext>
              </a:extLst>
            </p:cNvPr>
            <p:cNvSpPr/>
            <p:nvPr/>
          </p:nvSpPr>
          <p:spPr>
            <a:xfrm>
              <a:off x="1177925" y="2199072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590AD91E-D18A-46FB-93CE-374F0A51A498}"/>
                </a:ext>
              </a:extLst>
            </p:cNvPr>
            <p:cNvSpPr/>
            <p:nvPr/>
          </p:nvSpPr>
          <p:spPr>
            <a:xfrm>
              <a:off x="1535113" y="2239433"/>
              <a:ext cx="5861050" cy="7689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wx.request({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url: </a:t>
              </a:r>
              <a:r>
                <a:rPr lang="en-US" altLang="zh-CN" sz="1050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'https</a:t>
              </a:r>
              <a:r>
                <a:rPr lang="en-US" altLang="zh-CN" sz="1050">
                  <a:solidFill>
                    <a:srgbClr val="A31515"/>
                  </a:solidFill>
                  <a:latin typeface="Courier New" panose="02070309020205020404" pitchFamily="49" charset="0"/>
                </a:rPr>
                <a:t>://www.liulongbin.top:8082/api/post</a:t>
              </a:r>
              <a:r>
                <a:rPr lang="en-US" altLang="zh-CN" sz="1050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method: </a:t>
              </a:r>
              <a:r>
                <a:rPr lang="en-US" altLang="zh-CN" sz="1050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'POST'</a:t>
              </a:r>
              <a:r>
                <a:rPr lang="en-US" altLang="zh-CN" sz="105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设置请求类型，如果不设置，默认发起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GET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请求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data: { name: </a:t>
              </a:r>
              <a:r>
                <a:rPr lang="en-US" altLang="zh-CN" sz="1050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'ls'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gender: </a:t>
              </a:r>
              <a:r>
                <a:rPr lang="en-US" altLang="zh-CN" sz="1050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zh-CN" altLang="en-US" sz="1050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男</a:t>
              </a:r>
              <a:r>
                <a:rPr lang="en-US" altLang="zh-CN" sz="1050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}, 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发送到服务器的数据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success</a:t>
              </a:r>
              <a:r>
                <a:rPr lang="en-US" altLang="zh-CN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: </a:t>
              </a:r>
              <a:r>
                <a:rPr lang="en-US" altLang="zh-CN" sz="1050">
                  <a:solidFill>
                    <a:srgbClr val="0000FF"/>
                  </a:solidFill>
                  <a:latin typeface="Courier New" panose="02070309020205020404" pitchFamily="49" charset="0"/>
                </a:rPr>
                <a:t>function</a:t>
              </a:r>
              <a:r>
                <a:rPr lang="en-US" altLang="zh-CN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(result)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	console.log(result)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75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网络数据请求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发起网络数据请求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737350" cy="186166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在普通网站开发中，由于</a:t>
            </a:r>
            <a:r>
              <a:rPr lang="zh-CN" altLang="en-US" b="1" dirty="0">
                <a:solidFill>
                  <a:srgbClr val="FF0000"/>
                </a:solidFill>
              </a:rPr>
              <a:t>浏览器的同源策略</a:t>
            </a:r>
            <a:r>
              <a:rPr lang="zh-CN" altLang="en-US" dirty="0">
                <a:solidFill>
                  <a:schemeClr val="tx1"/>
                </a:solidFill>
              </a:rPr>
              <a:t>限制，存在数据的跨域请求问题，从而衍生出了 </a:t>
            </a:r>
            <a:r>
              <a:rPr lang="en-US" altLang="zh-CN" b="1" dirty="0">
                <a:solidFill>
                  <a:srgbClr val="FF0000"/>
                </a:solidFill>
              </a:rPr>
              <a:t>JSONP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CORS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两种主流的跨域问题解决方案。但是，小程序的内部运行机制与网页不同，小程序中的代码并不运行在浏览器中，</a:t>
            </a:r>
            <a:r>
              <a:rPr lang="zh-CN" altLang="en-US" b="1" dirty="0">
                <a:solidFill>
                  <a:srgbClr val="FF0000"/>
                </a:solidFill>
              </a:rPr>
              <a:t>因此小程序开发中，不存在数据的跨域请求限制问题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关于微信小程序更多的数据请求内容，请翻阅 </a:t>
            </a:r>
            <a:r>
              <a:rPr lang="en-US" altLang="zh-CN" dirty="0"/>
              <a:t>wx.request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的相关文档：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hlinkClick r:id="rId2"/>
              </a:rPr>
              <a:t>https://developers.weixin.qq.com/miniprogram/dev/api/network/request/wx.request.html</a:t>
            </a:r>
            <a:endParaRPr lang="en-US" altLang="zh-CN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小程序中没有跨域限制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39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页面导航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网络数据请求</a:t>
            </a:r>
            <a:endParaRPr lang="en-US" altLang="zh-CN" dirty="0"/>
          </a:p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en-US" altLang="zh-CN" dirty="0"/>
              <a:t>WePY </a:t>
            </a:r>
            <a:r>
              <a:rPr lang="zh-CN" altLang="en-US" dirty="0"/>
              <a:t>框架的安装和使用</a:t>
            </a:r>
            <a:endParaRPr lang="en-US" altLang="zh-CN" dirty="0"/>
          </a:p>
          <a:p>
            <a:r>
              <a:rPr lang="en-US" altLang="zh-CN" dirty="0"/>
              <a:t>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928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页面导航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网络数据请求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自定义组件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WePY </a:t>
            </a:r>
            <a:r>
              <a:rPr lang="zh-CN" altLang="en-US" dirty="0">
                <a:solidFill>
                  <a:schemeClr val="tx1"/>
                </a:solidFill>
              </a:rPr>
              <a:t>框架的安装和使用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33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组件的创建与引用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737350" cy="1861668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在项目的根目录中，鼠标右键，创建 </a:t>
            </a:r>
            <a:r>
              <a:rPr lang="en-US" altLang="zh-CN" dirty="0"/>
              <a:t>components -&gt; test </a:t>
            </a:r>
            <a:r>
              <a:rPr lang="zh-CN" altLang="en-US" dirty="0"/>
              <a:t>文件夹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在新建的 </a:t>
            </a:r>
            <a:r>
              <a:rPr lang="en-US" altLang="zh-CN" dirty="0"/>
              <a:t>components -&gt; test </a:t>
            </a:r>
            <a:r>
              <a:rPr lang="zh-CN" altLang="en-US" dirty="0"/>
              <a:t>文件夹上，鼠标右键，点击“新建 </a:t>
            </a:r>
            <a:r>
              <a:rPr lang="en-US" altLang="zh-CN" dirty="0"/>
              <a:t>Component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为新建的组件命名之后，会自动生成组件对应的 </a:t>
            </a:r>
            <a:r>
              <a:rPr lang="en-US" altLang="zh-CN" dirty="0"/>
              <a:t>4 </a:t>
            </a:r>
            <a:r>
              <a:rPr lang="zh-CN" altLang="en-US" dirty="0"/>
              <a:t>个文件，后缀名分别为 </a:t>
            </a:r>
            <a:r>
              <a:rPr lang="en-US" altLang="zh-CN" dirty="0"/>
              <a:t>.js</a:t>
            </a:r>
            <a:r>
              <a:rPr lang="zh-CN" altLang="en-US" dirty="0"/>
              <a:t>，</a:t>
            </a:r>
            <a:r>
              <a:rPr lang="en-US" altLang="zh-CN" dirty="0"/>
              <a:t>.json</a:t>
            </a:r>
            <a:r>
              <a:rPr lang="zh-CN" altLang="en-US" dirty="0"/>
              <a:t>， </a:t>
            </a:r>
            <a:r>
              <a:rPr lang="en-US" altLang="zh-CN" dirty="0"/>
              <a:t>.wxml </a:t>
            </a:r>
            <a:r>
              <a:rPr lang="zh-CN" altLang="en-US" dirty="0"/>
              <a:t>和 </a:t>
            </a:r>
            <a:r>
              <a:rPr lang="en-US" altLang="zh-CN" dirty="0"/>
              <a:t>.wxss</a:t>
            </a:r>
          </a:p>
          <a:p>
            <a:pPr marL="228600" indent="-228600"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：尽量将不同的组件，存放到单独的文件夹中，从而保证清晰的目录结构</a:t>
            </a:r>
            <a:endParaRPr lang="en-US" altLang="zh-CN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创建组件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28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组件的创建与引用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737350" cy="1861668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在需要引用组件的页面中，找到页面的 </a:t>
            </a:r>
            <a:r>
              <a:rPr lang="en-US" altLang="zh-CN" dirty="0"/>
              <a:t>.json </a:t>
            </a:r>
            <a:r>
              <a:rPr lang="zh-CN" altLang="en-US" dirty="0"/>
              <a:t>配置文件，新增 </a:t>
            </a:r>
            <a:r>
              <a:rPr lang="en-US" altLang="zh-CN" dirty="0"/>
              <a:t>usingComponents </a:t>
            </a:r>
            <a:r>
              <a:rPr lang="zh-CN" altLang="en-US" dirty="0"/>
              <a:t>节点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usingComponents </a:t>
            </a:r>
            <a:r>
              <a:rPr lang="zh-CN" altLang="en-US" dirty="0"/>
              <a:t>中，通过键值对的形式，注册组件；键为注册的组件名称，值为组件的相对引用路径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在页面的 </a:t>
            </a:r>
            <a:r>
              <a:rPr lang="en-US" altLang="zh-CN" dirty="0"/>
              <a:t>.wxml </a:t>
            </a:r>
            <a:r>
              <a:rPr lang="zh-CN" altLang="en-US" dirty="0"/>
              <a:t>文件中，把注册的组件名称，以标签形式在页面上使用，即可把组件展示到页面上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：注册组件名称时，建议把名称注册为短横线连接的形式，例如 </a:t>
            </a:r>
            <a:r>
              <a:rPr lang="en-US" altLang="zh-CN" dirty="0" err="1"/>
              <a:t>vant</a:t>
            </a:r>
            <a:r>
              <a:rPr lang="en-US" altLang="zh-CN" dirty="0"/>
              <a:t>-button </a:t>
            </a:r>
            <a:r>
              <a:rPr lang="zh-CN" altLang="en-US" dirty="0"/>
              <a:t>或 </a:t>
            </a:r>
            <a:r>
              <a:rPr lang="en-US" altLang="zh-CN" dirty="0"/>
              <a:t>custom-button</a:t>
            </a:r>
          </a:p>
          <a:p>
            <a:pPr marL="228600" indent="-228600">
              <a:buFont typeface="+mj-ea"/>
              <a:buAutoNum type="circleNumDbPlain"/>
            </a:pPr>
            <a:endParaRPr lang="en-US" altLang="zh-CN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引用组件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3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组件的创建与引用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449" cy="263219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组件对应 </a:t>
            </a:r>
            <a:r>
              <a:rPr lang="en-US" altLang="zh-CN" dirty="0">
                <a:solidFill>
                  <a:srgbClr val="FF0000"/>
                </a:solidFill>
              </a:rPr>
              <a:t>wxss </a:t>
            </a:r>
            <a:r>
              <a:rPr lang="zh-CN" altLang="en-US" dirty="0">
                <a:solidFill>
                  <a:srgbClr val="FF0000"/>
                </a:solidFill>
              </a:rPr>
              <a:t>文件的样式，只对组件 </a:t>
            </a:r>
            <a:r>
              <a:rPr lang="en-US" altLang="zh-CN" dirty="0">
                <a:solidFill>
                  <a:srgbClr val="FF0000"/>
                </a:solidFill>
              </a:rPr>
              <a:t>wxml </a:t>
            </a:r>
            <a:r>
              <a:rPr lang="zh-CN" altLang="en-US" dirty="0">
                <a:solidFill>
                  <a:srgbClr val="FF0000"/>
                </a:solidFill>
              </a:rPr>
              <a:t>内的节点生效</a:t>
            </a:r>
            <a:r>
              <a:rPr lang="zh-CN" altLang="en-US" dirty="0"/>
              <a:t>。编写组件样式时，需要注意以下几点：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组件和引用组件的页面不能使用</a:t>
            </a:r>
            <a:r>
              <a:rPr lang="en-US" altLang="zh-CN" dirty="0"/>
              <a:t>id</a:t>
            </a:r>
            <a:r>
              <a:rPr lang="zh-CN" altLang="en-US" dirty="0"/>
              <a:t>选择器（</a:t>
            </a:r>
            <a:r>
              <a:rPr lang="en-US" altLang="zh-CN" dirty="0"/>
              <a:t>#a</a:t>
            </a:r>
            <a:r>
              <a:rPr lang="zh-CN" altLang="en-US" dirty="0"/>
              <a:t>）、属性选择器（</a:t>
            </a:r>
            <a:r>
              <a:rPr lang="en-US" altLang="zh-CN" dirty="0"/>
              <a:t>[a]</a:t>
            </a:r>
            <a:r>
              <a:rPr lang="zh-CN" altLang="en-US" dirty="0"/>
              <a:t>）和标签名选择器，</a:t>
            </a:r>
            <a:r>
              <a:rPr lang="zh-CN" altLang="en-US" dirty="0">
                <a:solidFill>
                  <a:srgbClr val="FF0000"/>
                </a:solidFill>
              </a:rPr>
              <a:t>请改用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zh-CN" altLang="en-US" dirty="0">
                <a:solidFill>
                  <a:srgbClr val="FF0000"/>
                </a:solidFill>
              </a:rPr>
              <a:t>选择器</a:t>
            </a:r>
            <a:r>
              <a:rPr lang="zh-CN" altLang="en-US" dirty="0"/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组件和引用组件的页面中使用</a:t>
            </a:r>
            <a:r>
              <a:rPr lang="zh-CN" altLang="en-US" dirty="0">
                <a:solidFill>
                  <a:srgbClr val="FF0000"/>
                </a:solidFill>
              </a:rPr>
              <a:t>后代选择器</a:t>
            </a:r>
            <a:r>
              <a:rPr lang="zh-CN" altLang="en-US" dirty="0"/>
              <a:t>（</a:t>
            </a:r>
            <a:r>
              <a:rPr lang="en-US" altLang="zh-CN" dirty="0"/>
              <a:t>.a .b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在一些极端情况下会有非预期的表现</a:t>
            </a:r>
            <a:r>
              <a:rPr lang="zh-CN" altLang="en-US" dirty="0"/>
              <a:t>，如遇，请避免使用。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子元素选择器</a:t>
            </a:r>
            <a:r>
              <a:rPr lang="zh-CN" altLang="en-US" dirty="0"/>
              <a:t>（</a:t>
            </a:r>
            <a:r>
              <a:rPr lang="en-US" altLang="zh-CN" dirty="0"/>
              <a:t>.a&gt;.b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只能用于 </a:t>
            </a:r>
            <a:r>
              <a:rPr lang="en-US" altLang="zh-CN" dirty="0">
                <a:solidFill>
                  <a:srgbClr val="FF0000"/>
                </a:solidFill>
              </a:rPr>
              <a:t>view </a:t>
            </a:r>
            <a:r>
              <a:rPr lang="zh-CN" altLang="en-US" dirty="0">
                <a:solidFill>
                  <a:srgbClr val="FF0000"/>
                </a:solidFill>
              </a:rPr>
              <a:t>组件与其子节点之间</a:t>
            </a:r>
            <a:r>
              <a:rPr lang="zh-CN" altLang="en-US" dirty="0"/>
              <a:t>，用于其他组件可能导致非预期的情况。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继承样式，如 </a:t>
            </a:r>
            <a:r>
              <a:rPr lang="en-US" altLang="zh-CN" dirty="0"/>
              <a:t>font </a:t>
            </a:r>
            <a:r>
              <a:rPr lang="zh-CN" altLang="en-US" dirty="0"/>
              <a:t>、 </a:t>
            </a:r>
            <a:r>
              <a:rPr lang="en-US" altLang="zh-CN" dirty="0"/>
              <a:t>color </a:t>
            </a:r>
            <a:r>
              <a:rPr lang="zh-CN" altLang="en-US" dirty="0"/>
              <a:t>，会从组件外继承到组件内。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除继承样式外， </a:t>
            </a:r>
            <a:r>
              <a:rPr lang="en-US" altLang="zh-CN" dirty="0"/>
              <a:t>app.wxss </a:t>
            </a:r>
            <a:r>
              <a:rPr lang="zh-CN" altLang="en-US" dirty="0"/>
              <a:t>中的样式、组件所在</a:t>
            </a:r>
            <a:r>
              <a:rPr lang="zh-CN" altLang="en-US"/>
              <a:t>页面</a:t>
            </a:r>
            <a:r>
              <a:rPr lang="zh-CN" altLang="en-US" smtClean="0"/>
              <a:t>的样式</a:t>
            </a:r>
            <a:r>
              <a:rPr lang="zh-CN" altLang="en-US" dirty="0"/>
              <a:t>对自定义组件无效。</a:t>
            </a:r>
            <a:endParaRPr lang="en-US" altLang="zh-CN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使用样式美化组件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1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组件的 </a:t>
            </a:r>
            <a:r>
              <a:rPr lang="en-US" altLang="zh-CN" dirty="0"/>
              <a:t>data </a:t>
            </a:r>
            <a:r>
              <a:rPr lang="zh-CN" altLang="en-US" dirty="0"/>
              <a:t>与 </a:t>
            </a:r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449" cy="2855864"/>
          </a:xfrm>
        </p:spPr>
        <p:txBody>
          <a:bodyPr>
            <a:noAutofit/>
          </a:bodyPr>
          <a:lstStyle/>
          <a:p>
            <a:r>
              <a:rPr lang="zh-CN" altLang="en-US" dirty="0"/>
              <a:t>小程序组件中的 </a:t>
            </a:r>
            <a:r>
              <a:rPr lang="en-US" altLang="zh-CN" dirty="0"/>
              <a:t>data</a:t>
            </a:r>
            <a:r>
              <a:rPr lang="zh-CN" altLang="en-US" dirty="0"/>
              <a:t>，和小程序页面中的 </a:t>
            </a:r>
            <a:r>
              <a:rPr lang="en-US" altLang="zh-CN" dirty="0"/>
              <a:t>data </a:t>
            </a:r>
            <a:r>
              <a:rPr lang="zh-CN" altLang="en-US" dirty="0"/>
              <a:t>用法一致，只不过：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页面的 </a:t>
            </a:r>
            <a:r>
              <a:rPr lang="en-US" altLang="zh-CN" dirty="0"/>
              <a:t>data </a:t>
            </a:r>
            <a:r>
              <a:rPr lang="zh-CN" altLang="en-US" dirty="0"/>
              <a:t>定义在 </a:t>
            </a:r>
            <a:r>
              <a:rPr lang="en-US" altLang="zh-CN" dirty="0">
                <a:solidFill>
                  <a:srgbClr val="FF0000"/>
                </a:solidFill>
              </a:rPr>
              <a:t>Page() </a:t>
            </a:r>
            <a:r>
              <a:rPr lang="zh-CN" altLang="en-US" dirty="0"/>
              <a:t>函数中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组件的 </a:t>
            </a:r>
            <a:r>
              <a:rPr lang="en-US" altLang="zh-CN" dirty="0"/>
              <a:t>data </a:t>
            </a:r>
            <a:r>
              <a:rPr lang="zh-CN" altLang="en-US" dirty="0"/>
              <a:t>定义在 </a:t>
            </a:r>
            <a:r>
              <a:rPr lang="en-US" altLang="zh-CN" dirty="0">
                <a:solidFill>
                  <a:srgbClr val="FF0000"/>
                </a:solidFill>
              </a:rPr>
              <a:t>Component() </a:t>
            </a:r>
            <a:r>
              <a:rPr lang="zh-CN" altLang="en-US" dirty="0"/>
              <a:t>函数中</a:t>
            </a:r>
            <a:endParaRPr lang="en-US" altLang="zh-CN" dirty="0"/>
          </a:p>
          <a:p>
            <a:r>
              <a:rPr lang="zh-CN" altLang="en-US" dirty="0"/>
              <a:t>在组件的 </a:t>
            </a:r>
            <a:r>
              <a:rPr lang="en-US" altLang="zh-CN" dirty="0"/>
              <a:t>.js </a:t>
            </a:r>
            <a:r>
              <a:rPr lang="zh-CN" altLang="en-US" dirty="0"/>
              <a:t>文件中：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如果要访问 </a:t>
            </a:r>
            <a:r>
              <a:rPr lang="en-US" altLang="zh-CN" dirty="0"/>
              <a:t>data </a:t>
            </a:r>
            <a:r>
              <a:rPr lang="zh-CN" altLang="en-US" dirty="0"/>
              <a:t>中的数据，直接使用 </a:t>
            </a:r>
            <a:r>
              <a:rPr lang="en-US" altLang="zh-CN" dirty="0" err="1">
                <a:solidFill>
                  <a:srgbClr val="FF0000"/>
                </a:solidFill>
              </a:rPr>
              <a:t>this.data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数据名称 </a:t>
            </a:r>
            <a:r>
              <a:rPr lang="zh-CN" altLang="en-US" dirty="0"/>
              <a:t>即可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如果要为</a:t>
            </a:r>
            <a:r>
              <a:rPr lang="en-US" altLang="zh-CN" dirty="0"/>
              <a:t>data </a:t>
            </a:r>
            <a:r>
              <a:rPr lang="zh-CN" altLang="en-US" dirty="0"/>
              <a:t>中的数据重新赋值，调用 </a:t>
            </a:r>
            <a:r>
              <a:rPr lang="en-US" altLang="zh-CN" dirty="0">
                <a:solidFill>
                  <a:srgbClr val="FF0000"/>
                </a:solidFill>
              </a:rPr>
              <a:t>this.setData({ </a:t>
            </a:r>
            <a:r>
              <a:rPr lang="zh-CN" altLang="en-US" dirty="0">
                <a:solidFill>
                  <a:srgbClr val="FF0000"/>
                </a:solidFill>
              </a:rPr>
              <a:t>数据名称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新值</a:t>
            </a:r>
            <a:r>
              <a:rPr lang="en-US" altLang="zh-CN" dirty="0">
                <a:solidFill>
                  <a:srgbClr val="FF0000"/>
                </a:solidFill>
              </a:rPr>
              <a:t> }) 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在组件的 </a:t>
            </a:r>
            <a:r>
              <a:rPr lang="en-US" altLang="zh-CN" dirty="0"/>
              <a:t>.wxml </a:t>
            </a:r>
            <a:r>
              <a:rPr lang="zh-CN" altLang="en-US" dirty="0"/>
              <a:t>文件中：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如果要渲染 </a:t>
            </a:r>
            <a:r>
              <a:rPr lang="en-US" altLang="zh-CN" dirty="0"/>
              <a:t>data </a:t>
            </a:r>
            <a:r>
              <a:rPr lang="zh-CN" altLang="en-US" dirty="0"/>
              <a:t>中的数据，直接使用 </a:t>
            </a:r>
            <a:r>
              <a:rPr lang="en-US" altLang="zh-CN" dirty="0">
                <a:solidFill>
                  <a:srgbClr val="FF0000"/>
                </a:solidFill>
              </a:rPr>
              <a:t>{{ </a:t>
            </a:r>
            <a:r>
              <a:rPr lang="zh-CN" altLang="en-US" dirty="0">
                <a:solidFill>
                  <a:srgbClr val="FF0000"/>
                </a:solidFill>
              </a:rPr>
              <a:t>数据名称</a:t>
            </a:r>
            <a:r>
              <a:rPr lang="en-US" altLang="zh-CN" dirty="0">
                <a:solidFill>
                  <a:srgbClr val="FF0000"/>
                </a:solidFill>
              </a:rPr>
              <a:t> }} </a:t>
            </a:r>
            <a:r>
              <a:rPr lang="zh-CN" altLang="en-US" dirty="0"/>
              <a:t>即可</a:t>
            </a:r>
            <a:endParaRPr lang="en-US" altLang="zh-CN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定义组件的私有数据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95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组件的 </a:t>
            </a:r>
            <a:r>
              <a:rPr lang="en-US" altLang="zh-CN" dirty="0"/>
              <a:t>data </a:t>
            </a:r>
            <a:r>
              <a:rPr lang="zh-CN" altLang="en-US" dirty="0"/>
              <a:t>与 </a:t>
            </a:r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449" cy="2395375"/>
          </a:xfrm>
        </p:spPr>
        <p:txBody>
          <a:bodyPr>
            <a:noAutofit/>
          </a:bodyPr>
          <a:lstStyle/>
          <a:p>
            <a:r>
              <a:rPr lang="zh-CN" altLang="en-US" dirty="0"/>
              <a:t>和页面不同，组件的事件处理函数，必须定义在 </a:t>
            </a:r>
            <a:r>
              <a:rPr lang="en-US" altLang="zh-CN" dirty="0"/>
              <a:t>methods </a:t>
            </a:r>
            <a:r>
              <a:rPr lang="zh-CN" altLang="en-US" dirty="0"/>
              <a:t>节点中。示例代码如下：</a:t>
            </a:r>
            <a:endParaRPr lang="en-US" altLang="zh-CN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定义组件的事件处理函数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B6D83FA1-2357-4780-8A9C-CF9DC7EC0649}"/>
              </a:ext>
            </a:extLst>
          </p:cNvPr>
          <p:cNvGrpSpPr>
            <a:grpSpLocks/>
          </p:cNvGrpSpPr>
          <p:nvPr/>
        </p:nvGrpSpPr>
        <p:grpSpPr bwMode="auto">
          <a:xfrm>
            <a:off x="928220" y="2543761"/>
            <a:ext cx="6357938" cy="1712476"/>
            <a:chOff x="1177925" y="2199072"/>
            <a:chExt cx="6218238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345A1277-78C9-4842-8C51-FCAB5C0DD3B3}"/>
                </a:ext>
              </a:extLst>
            </p:cNvPr>
            <p:cNvSpPr/>
            <p:nvPr/>
          </p:nvSpPr>
          <p:spPr>
            <a:xfrm>
              <a:off x="1177925" y="2199072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0C90B752-9C2D-40DC-B0C2-D1D9710A8562}"/>
                </a:ext>
              </a:extLst>
            </p:cNvPr>
            <p:cNvSpPr/>
            <p:nvPr/>
          </p:nvSpPr>
          <p:spPr>
            <a:xfrm>
              <a:off x="1535113" y="2239433"/>
              <a:ext cx="5861050" cy="773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Component({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methods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按钮的点击事件处理函数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btnHandler: function() {}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9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组件的 </a:t>
            </a:r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449" cy="2395375"/>
          </a:xfrm>
        </p:spPr>
        <p:txBody>
          <a:bodyPr>
            <a:noAutofit/>
          </a:bodyPr>
          <a:lstStyle/>
          <a:p>
            <a:r>
              <a:rPr lang="zh-CN" altLang="en-US" dirty="0"/>
              <a:t>类似于 </a:t>
            </a:r>
            <a:r>
              <a:rPr lang="en-US" altLang="zh-CN" dirty="0"/>
              <a:t>vue </a:t>
            </a:r>
            <a:r>
              <a:rPr lang="zh-CN" altLang="en-US" dirty="0"/>
              <a:t>组件中的 </a:t>
            </a:r>
            <a:r>
              <a:rPr lang="en-US" altLang="zh-CN" dirty="0"/>
              <a:t>props</a:t>
            </a:r>
            <a:r>
              <a:rPr lang="zh-CN" altLang="en-US" dirty="0"/>
              <a:t>， 小程序组件中的 </a:t>
            </a:r>
            <a:r>
              <a:rPr lang="en-US" altLang="zh-CN" dirty="0"/>
              <a:t>properties</a:t>
            </a:r>
            <a:r>
              <a:rPr lang="zh-CN" altLang="en-US" dirty="0"/>
              <a:t>，是组件的对外属性，用来接收外界传递到组件中的数据。</a:t>
            </a:r>
            <a:endParaRPr lang="en-US" altLang="zh-CN" dirty="0"/>
          </a:p>
          <a:p>
            <a:r>
              <a:rPr lang="zh-CN" altLang="en-US" dirty="0"/>
              <a:t>在小程序中，组件的 </a:t>
            </a:r>
            <a:r>
              <a:rPr lang="en-US" altLang="zh-CN" dirty="0"/>
              <a:t>properties </a:t>
            </a:r>
            <a:r>
              <a:rPr lang="zh-CN" altLang="en-US" dirty="0"/>
              <a:t>和 </a:t>
            </a:r>
            <a:r>
              <a:rPr lang="en-US" altLang="zh-CN" dirty="0"/>
              <a:t>data </a:t>
            </a:r>
            <a:r>
              <a:rPr lang="zh-CN" altLang="en-US" dirty="0"/>
              <a:t>的用法类似，它们</a:t>
            </a:r>
            <a:r>
              <a:rPr lang="zh-CN" altLang="en-US" dirty="0">
                <a:solidFill>
                  <a:srgbClr val="FF0000"/>
                </a:solidFill>
              </a:rPr>
              <a:t>都是可读可写的</a:t>
            </a:r>
            <a:r>
              <a:rPr lang="zh-CN" altLang="en-US" dirty="0"/>
              <a:t>，只不过：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data </a:t>
            </a:r>
            <a:r>
              <a:rPr lang="zh-CN" altLang="en-US" dirty="0"/>
              <a:t>更倾向于</a:t>
            </a:r>
            <a:r>
              <a:rPr lang="zh-CN" altLang="en-US" dirty="0">
                <a:solidFill>
                  <a:srgbClr val="FF0000"/>
                </a:solidFill>
              </a:rPr>
              <a:t>存储组件的私有数据</a:t>
            </a:r>
            <a:endParaRPr lang="en-US" alt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properties </a:t>
            </a:r>
            <a:r>
              <a:rPr lang="zh-CN" altLang="en-US" dirty="0"/>
              <a:t>更倾向于</a:t>
            </a:r>
            <a:r>
              <a:rPr lang="zh-CN" altLang="en-US" dirty="0">
                <a:solidFill>
                  <a:srgbClr val="FF0000"/>
                </a:solidFill>
              </a:rPr>
              <a:t>存储外界传递到组件中的数据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properties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0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组件的 </a:t>
            </a:r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1841139"/>
            <a:ext cx="7190449" cy="239537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的两种方式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BF8C41F2-FF03-4FB0-A1DF-314A327C45F4}"/>
              </a:ext>
            </a:extLst>
          </p:cNvPr>
          <p:cNvGrpSpPr>
            <a:grpSpLocks/>
          </p:cNvGrpSpPr>
          <p:nvPr/>
        </p:nvGrpSpPr>
        <p:grpSpPr bwMode="auto">
          <a:xfrm>
            <a:off x="928220" y="2103027"/>
            <a:ext cx="6268663" cy="2575488"/>
            <a:chOff x="1177925" y="2199072"/>
            <a:chExt cx="6130925" cy="136175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F1E584ED-0A16-4077-AB9D-B964145A898A}"/>
                </a:ext>
              </a:extLst>
            </p:cNvPr>
            <p:cNvSpPr/>
            <p:nvPr/>
          </p:nvSpPr>
          <p:spPr>
            <a:xfrm>
              <a:off x="1177925" y="2199072"/>
              <a:ext cx="6130925" cy="1361752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2181C5E4-0108-45BC-A241-34DA2F864BC5}"/>
                </a:ext>
              </a:extLst>
            </p:cNvPr>
            <p:cNvSpPr/>
            <p:nvPr/>
          </p:nvSpPr>
          <p:spPr>
            <a:xfrm>
              <a:off x="1535114" y="2239433"/>
              <a:ext cx="5773736" cy="1319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Component({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properties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完整的定义方式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en-US" altLang="zh-CN" sz="1050" b="1" dirty="0" err="1">
                  <a:solidFill>
                    <a:srgbClr val="00B0F0"/>
                  </a:solidFill>
                  <a:latin typeface="Courier New" panose="02070309020205020404" pitchFamily="49" charset="0"/>
                </a:rPr>
                <a:t>propA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{          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属性名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    type: String, 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属性类型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    value: </a:t>
              </a:r>
              <a:r>
                <a:rPr lang="en-US" altLang="zh-CN" sz="1050" dirty="0">
                  <a:latin typeface="Courier New" panose="02070309020205020404" pitchFamily="49" charset="0"/>
                </a:rPr>
                <a:t>''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属性默认值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},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en-US" altLang="zh-CN" sz="1050" b="1" dirty="0" err="1">
                  <a:solidFill>
                    <a:srgbClr val="00B0F0"/>
                  </a:solidFill>
                  <a:latin typeface="Courier New" panose="02070309020205020404" pitchFamily="49" charset="0"/>
                </a:rPr>
                <a:t>propB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String     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简化的定义方式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})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7383ACF-29E0-4DFE-A8F5-F3401F41B10C}"/>
              </a:ext>
            </a:extLst>
          </p:cNvPr>
          <p:cNvSpPr txBox="1"/>
          <p:nvPr/>
        </p:nvSpPr>
        <p:spPr>
          <a:xfrm>
            <a:off x="849280" y="4762777"/>
            <a:ext cx="640874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的可选值为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表示不限制类型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7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组件的 </a:t>
            </a:r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190449" cy="395536"/>
          </a:xfrm>
        </p:spPr>
        <p:txBody>
          <a:bodyPr>
            <a:noAutofit/>
          </a:bodyPr>
          <a:lstStyle/>
          <a:p>
            <a:r>
              <a:rPr lang="zh-CN" altLang="en-US" dirty="0"/>
              <a:t>可以使用</a:t>
            </a:r>
            <a:r>
              <a:rPr lang="zh-CN" altLang="en-US"/>
              <a:t>数据</a:t>
            </a:r>
            <a:r>
              <a:rPr lang="zh-CN" altLang="en-US" smtClean="0"/>
              <a:t>绑定的形式，向</a:t>
            </a:r>
            <a:r>
              <a:rPr lang="zh-CN" altLang="en-US" dirty="0"/>
              <a:t>子组件的属性传递动态数据，示例代码如下：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为组件传递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CF1B89A8-BD2D-4B7B-886E-CA31B1D34182}"/>
              </a:ext>
            </a:extLst>
          </p:cNvPr>
          <p:cNvGrpSpPr>
            <a:grpSpLocks/>
          </p:cNvGrpSpPr>
          <p:nvPr/>
        </p:nvGrpSpPr>
        <p:grpSpPr bwMode="auto">
          <a:xfrm>
            <a:off x="928220" y="2543761"/>
            <a:ext cx="6357938" cy="1442760"/>
            <a:chOff x="1177925" y="2199072"/>
            <a:chExt cx="6218238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35D42E5-74D4-4806-A8A0-5A52C6937D43}"/>
                </a:ext>
              </a:extLst>
            </p:cNvPr>
            <p:cNvSpPr/>
            <p:nvPr/>
          </p:nvSpPr>
          <p:spPr>
            <a:xfrm>
              <a:off x="1177925" y="2199072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9807C4D2-81B9-4005-9EFF-DEE141B1E8F3}"/>
                </a:ext>
              </a:extLst>
            </p:cNvPr>
            <p:cNvSpPr/>
            <p:nvPr/>
          </p:nvSpPr>
          <p:spPr>
            <a:xfrm>
              <a:off x="1535113" y="2239433"/>
              <a:ext cx="5861050" cy="772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&lt;!--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引用组件的页面模板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--&gt;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&lt;component-tag-name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prop-a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="{{</a:t>
              </a:r>
              <a:r>
                <a:rPr lang="en-US" altLang="zh-CN" sz="1050" b="1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dataFieldA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}}"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prop-b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="{{</a:t>
              </a:r>
              <a:r>
                <a:rPr lang="en-US" altLang="zh-CN" sz="1050" b="1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dataFieldB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}}"&gt;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&lt;/component-tag-name&gt;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&lt;/view&gt;</a:t>
              </a: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xmlns="" id="{2CD61CA0-D82F-4529-863B-6B5F49FF02C7}"/>
              </a:ext>
            </a:extLst>
          </p:cNvPr>
          <p:cNvSpPr txBox="1">
            <a:spLocks/>
          </p:cNvSpPr>
          <p:nvPr/>
        </p:nvSpPr>
        <p:spPr>
          <a:xfrm>
            <a:off x="848378" y="4036902"/>
            <a:ext cx="7190449" cy="11065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在以上例子中，组件的属性 </a:t>
            </a:r>
            <a:r>
              <a:rPr lang="en-US" altLang="zh-CN" dirty="0">
                <a:solidFill>
                  <a:srgbClr val="FF0000"/>
                </a:solidFill>
              </a:rPr>
              <a:t>propA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FF0000"/>
                </a:solidFill>
              </a:rPr>
              <a:t>propB</a:t>
            </a:r>
            <a:r>
              <a:rPr lang="en-US" altLang="zh-CN" dirty="0"/>
              <a:t> </a:t>
            </a:r>
            <a:r>
              <a:rPr lang="zh-CN" altLang="en-US" dirty="0"/>
              <a:t>将收到页面传递的数据。页面可以通过 </a:t>
            </a:r>
            <a:r>
              <a:rPr lang="en-US" altLang="zh-CN" dirty="0"/>
              <a:t>setData </a:t>
            </a:r>
            <a:r>
              <a:rPr lang="zh-CN" altLang="en-US" dirty="0"/>
              <a:t>来改变绑定的数据字段。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>
                <a:solidFill>
                  <a:schemeClr val="tx1"/>
                </a:solidFill>
              </a:rPr>
              <a:t>：在定义 </a:t>
            </a:r>
            <a:r>
              <a:rPr lang="en-US" altLang="zh-CN" dirty="0">
                <a:solidFill>
                  <a:schemeClr val="tx1"/>
                </a:solidFill>
              </a:rPr>
              <a:t>properties </a:t>
            </a:r>
            <a:r>
              <a:rPr lang="zh-CN" altLang="en-US" dirty="0">
                <a:solidFill>
                  <a:schemeClr val="tx1"/>
                </a:solidFill>
              </a:rPr>
              <a:t>时，属性名采用驼峰写法（</a:t>
            </a:r>
            <a:r>
              <a:rPr lang="en-US" altLang="zh-CN" dirty="0" err="1">
                <a:solidFill>
                  <a:schemeClr val="tx1"/>
                </a:solidFill>
              </a:rPr>
              <a:t>propertyName</a:t>
            </a:r>
            <a:r>
              <a:rPr lang="zh-CN" altLang="en-US" dirty="0">
                <a:solidFill>
                  <a:schemeClr val="tx1"/>
                </a:solidFill>
              </a:rPr>
              <a:t>）；在 </a:t>
            </a:r>
            <a:r>
              <a:rPr lang="en-US" altLang="zh-CN" dirty="0">
                <a:solidFill>
                  <a:schemeClr val="tx1"/>
                </a:solidFill>
              </a:rPr>
              <a:t>wxml </a:t>
            </a:r>
            <a:r>
              <a:rPr lang="zh-CN" altLang="en-US" dirty="0">
                <a:solidFill>
                  <a:schemeClr val="tx1"/>
                </a:solidFill>
              </a:rPr>
              <a:t>中，指定属性值时，则对应使用连字符写法（</a:t>
            </a:r>
            <a:r>
              <a:rPr lang="en-US" altLang="zh-CN" dirty="0">
                <a:solidFill>
                  <a:schemeClr val="tx1"/>
                </a:solidFill>
              </a:rPr>
              <a:t>property-name=“</a:t>
            </a:r>
            <a:r>
              <a:rPr lang="en-US" altLang="zh-CN" dirty="0" err="1">
                <a:solidFill>
                  <a:schemeClr val="tx1"/>
                </a:solidFill>
              </a:rPr>
              <a:t>attr</a:t>
            </a:r>
            <a:r>
              <a:rPr lang="en-US" altLang="zh-CN" dirty="0">
                <a:solidFill>
                  <a:schemeClr val="tx1"/>
                </a:solidFill>
              </a:rPr>
              <a:t> value”</a:t>
            </a:r>
            <a:r>
              <a:rPr lang="zh-CN" altLang="en-US" dirty="0">
                <a:solidFill>
                  <a:schemeClr val="tx1"/>
                </a:solidFill>
              </a:rPr>
              <a:t>），应用于数据绑定时，采用驼峰写法（</a:t>
            </a:r>
            <a:r>
              <a:rPr lang="en-US" altLang="zh-CN" dirty="0" err="1">
                <a:solidFill>
                  <a:schemeClr val="tx1"/>
                </a:solidFill>
              </a:rPr>
              <a:t>attr</a:t>
            </a:r>
            <a:r>
              <a:rPr lang="en-US" altLang="zh-CN" dirty="0">
                <a:solidFill>
                  <a:schemeClr val="tx1"/>
                </a:solidFill>
              </a:rPr>
              <a:t>="{{</a:t>
            </a:r>
            <a:r>
              <a:rPr lang="en-US" altLang="zh-CN" dirty="0" err="1">
                <a:solidFill>
                  <a:schemeClr val="tx1"/>
                </a:solidFill>
              </a:rPr>
              <a:t>propertyName</a:t>
            </a:r>
            <a:r>
              <a:rPr lang="en-US" altLang="zh-CN" dirty="0">
                <a:solidFill>
                  <a:schemeClr val="tx1"/>
                </a:solidFill>
              </a:rPr>
              <a:t>}}"</a:t>
            </a:r>
            <a:r>
              <a:rPr lang="zh-CN" altLang="en-US" dirty="0">
                <a:solidFill>
                  <a:schemeClr val="tx1"/>
                </a:solidFill>
              </a:rPr>
              <a:t>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7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组件的 </a:t>
            </a:r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190449" cy="584220"/>
          </a:xfrm>
        </p:spPr>
        <p:txBody>
          <a:bodyPr>
            <a:noAutofit/>
          </a:bodyPr>
          <a:lstStyle/>
          <a:p>
            <a:r>
              <a:rPr lang="zh-CN" altLang="en-US" dirty="0"/>
              <a:t>小程序中，</a:t>
            </a:r>
            <a:r>
              <a:rPr lang="en-US" altLang="zh-CN" dirty="0"/>
              <a:t>properties </a:t>
            </a:r>
            <a:r>
              <a:rPr lang="zh-CN" altLang="en-US" dirty="0"/>
              <a:t>的值是可读可写的，它的用法与 </a:t>
            </a:r>
            <a:r>
              <a:rPr lang="en-US" altLang="zh-CN" dirty="0"/>
              <a:t>data </a:t>
            </a:r>
            <a:r>
              <a:rPr lang="zh-CN" altLang="en-US" dirty="0"/>
              <a:t>几乎一致，因此可以通过 </a:t>
            </a:r>
            <a:r>
              <a:rPr lang="en-US" altLang="zh-CN" dirty="0" err="1"/>
              <a:t>setData</a:t>
            </a:r>
            <a:r>
              <a:rPr lang="en-US" altLang="zh-CN" dirty="0"/>
              <a:t> </a:t>
            </a:r>
            <a:r>
              <a:rPr lang="zh-CN" altLang="en-US" dirty="0"/>
              <a:t>修改 </a:t>
            </a:r>
            <a:r>
              <a:rPr lang="en-US" altLang="zh-CN" dirty="0"/>
              <a:t>properties </a:t>
            </a:r>
            <a:r>
              <a:rPr lang="zh-CN" altLang="en-US" dirty="0"/>
              <a:t>中任何属性的值，示例代码如下：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在组件内修改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CF1B89A8-BD2D-4B7B-886E-CA31B1D34182}"/>
              </a:ext>
            </a:extLst>
          </p:cNvPr>
          <p:cNvGrpSpPr>
            <a:grpSpLocks/>
          </p:cNvGrpSpPr>
          <p:nvPr/>
        </p:nvGrpSpPr>
        <p:grpSpPr bwMode="auto">
          <a:xfrm>
            <a:off x="928220" y="2708220"/>
            <a:ext cx="6357938" cy="2236522"/>
            <a:chOff x="1177925" y="2199072"/>
            <a:chExt cx="6218238" cy="125054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35D42E5-74D4-4806-A8A0-5A52C6937D43}"/>
                </a:ext>
              </a:extLst>
            </p:cNvPr>
            <p:cNvSpPr/>
            <p:nvPr/>
          </p:nvSpPr>
          <p:spPr>
            <a:xfrm>
              <a:off x="1177925" y="2199072"/>
              <a:ext cx="6130925" cy="1210183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9807C4D2-81B9-4005-9EFF-DEE141B1E8F3}"/>
                </a:ext>
              </a:extLst>
            </p:cNvPr>
            <p:cNvSpPr/>
            <p:nvPr/>
          </p:nvSpPr>
          <p:spPr>
            <a:xfrm>
              <a:off x="1535113" y="2239432"/>
              <a:ext cx="5861050" cy="1210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properties: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count: Number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methods: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add: function()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this.setData({ count: </a:t>
              </a:r>
              <a:r>
                <a:rPr lang="en-US" altLang="zh-CN" sz="105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this.properties.count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+ 1 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8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页面导航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页面导航的两种方式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005966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页面导航</a:t>
            </a:r>
            <a:r>
              <a:rPr lang="zh-CN" altLang="en-US" dirty="0">
                <a:solidFill>
                  <a:schemeClr val="tx1"/>
                </a:solidFill>
              </a:rPr>
              <a:t>就是页面之间的跳转，小程序中页面之间的导航有</a:t>
            </a:r>
            <a:r>
              <a:rPr lang="zh-CN" altLang="en-US" b="1" dirty="0">
                <a:solidFill>
                  <a:srgbClr val="FF0000"/>
                </a:solidFill>
              </a:rPr>
              <a:t>两种方式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声明式导航</a:t>
            </a:r>
            <a:r>
              <a:rPr lang="zh-CN" altLang="en-US" dirty="0">
                <a:solidFill>
                  <a:schemeClr val="tx1"/>
                </a:solidFill>
              </a:rPr>
              <a:t>：通过点击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/>
              <a:t>navigator </a:t>
            </a:r>
            <a:r>
              <a:rPr lang="zh-CN" altLang="en-US" dirty="0"/>
              <a:t>组件实现页面跳转的方式；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编程式导航</a:t>
            </a:r>
            <a:r>
              <a:rPr lang="zh-CN" altLang="en-US" dirty="0">
                <a:solidFill>
                  <a:schemeClr val="tx1"/>
                </a:solidFill>
              </a:rPr>
              <a:t>：通过调用小程序的 </a:t>
            </a:r>
            <a:r>
              <a:rPr lang="en-US" altLang="zh-CN" dirty="0">
                <a:solidFill>
                  <a:schemeClr val="tx1"/>
                </a:solidFill>
              </a:rPr>
              <a:t>API </a:t>
            </a:r>
            <a:r>
              <a:rPr lang="zh-CN" altLang="en-US" dirty="0">
                <a:solidFill>
                  <a:schemeClr val="tx1"/>
                </a:solidFill>
              </a:rPr>
              <a:t>接口实现跳转的方式；</a:t>
            </a:r>
          </a:p>
        </p:txBody>
      </p:sp>
    </p:spTree>
    <p:extLst>
      <p:ext uri="{BB962C8B-B14F-4D97-AF65-F5344CB8AC3E}">
        <p14:creationId xmlns:p14="http://schemas.microsoft.com/office/powerpoint/2010/main" val="347582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数据监听器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449" cy="1066471"/>
          </a:xfrm>
        </p:spPr>
        <p:txBody>
          <a:bodyPr>
            <a:noAutofit/>
          </a:bodyPr>
          <a:lstStyle/>
          <a:p>
            <a:r>
              <a:rPr lang="zh-CN" altLang="en-US" dirty="0"/>
              <a:t>数据监听器可以用于</a:t>
            </a:r>
            <a:r>
              <a:rPr lang="zh-CN" altLang="en-US" dirty="0">
                <a:solidFill>
                  <a:srgbClr val="FF0000"/>
                </a:solidFill>
              </a:rPr>
              <a:t>监听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/>
              <a:t>任何</a:t>
            </a:r>
            <a:r>
              <a:rPr lang="zh-CN" altLang="en-US" dirty="0">
                <a:solidFill>
                  <a:srgbClr val="00B0F0"/>
                </a:solidFill>
              </a:rPr>
              <a:t>属性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F0"/>
                </a:solidFill>
              </a:rPr>
              <a:t>数据字段</a:t>
            </a:r>
            <a:r>
              <a:rPr lang="zh-CN" altLang="en-US" dirty="0"/>
              <a:t>的变化，从而执行特定的操作。作用类似于 </a:t>
            </a:r>
            <a:r>
              <a:rPr lang="en-US" altLang="zh-CN" dirty="0"/>
              <a:t>vue </a:t>
            </a:r>
            <a:r>
              <a:rPr lang="zh-CN" altLang="en-US" dirty="0"/>
              <a:t>中的 </a:t>
            </a:r>
            <a:r>
              <a:rPr lang="en-US" altLang="zh-CN" dirty="0"/>
              <a:t>watch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数据监听器从小程序基础库版本 </a:t>
            </a:r>
            <a:r>
              <a:rPr lang="en-US" altLang="zh-CN" dirty="0">
                <a:solidFill>
                  <a:srgbClr val="00B0F0"/>
                </a:solidFill>
              </a:rPr>
              <a:t>2.6.1</a:t>
            </a:r>
            <a:r>
              <a:rPr lang="en-US" altLang="zh-CN" dirty="0"/>
              <a:t> </a:t>
            </a:r>
            <a:r>
              <a:rPr lang="zh-CN" altLang="en-US" dirty="0"/>
              <a:t>开始支持。</a:t>
            </a:r>
            <a:endParaRPr lang="en-US" altLang="zh-CN" dirty="0"/>
          </a:p>
          <a:p>
            <a:r>
              <a:rPr lang="zh-CN" altLang="en-US" dirty="0"/>
              <a:t>数据监听器的基本语法格式如下：</a:t>
            </a:r>
            <a:endParaRPr lang="en-US" altLang="zh-CN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什么是数据监听器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A709FD5-87EE-4031-A741-E7A7EB04DF6F}"/>
              </a:ext>
            </a:extLst>
          </p:cNvPr>
          <p:cNvGrpSpPr>
            <a:grpSpLocks/>
          </p:cNvGrpSpPr>
          <p:nvPr/>
        </p:nvGrpSpPr>
        <p:grpSpPr bwMode="auto">
          <a:xfrm>
            <a:off x="928220" y="3188446"/>
            <a:ext cx="6357938" cy="1835828"/>
            <a:chOff x="1177925" y="2199072"/>
            <a:chExt cx="6218238" cy="11046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5845D0F-6237-4AA6-9170-2CFD62541E9D}"/>
                </a:ext>
              </a:extLst>
            </p:cNvPr>
            <p:cNvSpPr/>
            <p:nvPr/>
          </p:nvSpPr>
          <p:spPr>
            <a:xfrm>
              <a:off x="1177925" y="2199072"/>
              <a:ext cx="6130925" cy="1104697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D48955F3-BCBB-467A-AE58-3F6C7239E8AF}"/>
                </a:ext>
              </a:extLst>
            </p:cNvPr>
            <p:cNvSpPr/>
            <p:nvPr/>
          </p:nvSpPr>
          <p:spPr>
            <a:xfrm>
              <a:off x="1535113" y="2239433"/>
              <a:ext cx="5861050" cy="10643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Component({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observers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'</a:t>
              </a:r>
              <a:r>
                <a:rPr lang="zh-CN" altLang="en-US" sz="105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字段</a:t>
              </a:r>
              <a:r>
                <a:rPr lang="en-US" altLang="zh-CN" sz="105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</a:t>
              </a:r>
              <a:r>
                <a:rPr lang="zh-CN" altLang="en-US" sz="105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字段</a:t>
              </a:r>
              <a:r>
                <a:rPr lang="en-US" altLang="zh-CN" sz="105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B</a:t>
              </a:r>
              <a:r>
                <a:rPr lang="en-US" altLang="zh-CN" sz="1050" dirty="0">
                  <a:latin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function(</a:t>
              </a:r>
              <a:r>
                <a:rPr lang="zh-CN" altLang="en-US" sz="105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字段</a:t>
              </a:r>
              <a:r>
                <a:rPr lang="en-US" altLang="zh-CN" sz="105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A</a:t>
              </a:r>
              <a:r>
                <a:rPr lang="zh-CN" altLang="en-US" sz="105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的新值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，</a:t>
              </a:r>
              <a:r>
                <a:rPr lang="zh-CN" altLang="en-US" sz="105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字段</a:t>
              </a:r>
              <a:r>
                <a:rPr lang="en-US" altLang="zh-CN" sz="105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B</a:t>
              </a:r>
              <a:r>
                <a:rPr lang="zh-CN" altLang="en-US" sz="105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的新值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// do something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数据监听器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1999016"/>
            <a:ext cx="7190449" cy="2395375"/>
          </a:xfrm>
        </p:spPr>
        <p:txBody>
          <a:bodyPr>
            <a:noAutofit/>
          </a:bodyPr>
          <a:lstStyle/>
          <a:p>
            <a:r>
              <a:rPr lang="en-US" altLang="zh-CN" dirty="0"/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子数据字段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的变化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69526CF5-0101-4C5B-BE5D-C3A0047FB7BF}"/>
              </a:ext>
            </a:extLst>
          </p:cNvPr>
          <p:cNvGrpSpPr>
            <a:grpSpLocks/>
          </p:cNvGrpSpPr>
          <p:nvPr/>
        </p:nvGrpSpPr>
        <p:grpSpPr bwMode="auto">
          <a:xfrm>
            <a:off x="928220" y="2076701"/>
            <a:ext cx="6357938" cy="2850959"/>
            <a:chOff x="1177925" y="2199071"/>
            <a:chExt cx="6218238" cy="171554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30BA7D21-EFAB-4811-8060-F01E3082FCC9}"/>
                </a:ext>
              </a:extLst>
            </p:cNvPr>
            <p:cNvSpPr/>
            <p:nvPr/>
          </p:nvSpPr>
          <p:spPr>
            <a:xfrm>
              <a:off x="1177925" y="2199071"/>
              <a:ext cx="6130925" cy="171080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69595067-770E-48E3-A00F-D79AEBB56ADF}"/>
                </a:ext>
              </a:extLst>
            </p:cNvPr>
            <p:cNvSpPr/>
            <p:nvPr/>
          </p:nvSpPr>
          <p:spPr>
            <a:xfrm>
              <a:off x="1535113" y="2203809"/>
              <a:ext cx="5861050" cy="1710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Component({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sz="1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observers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'</a:t>
              </a:r>
              <a:r>
                <a:rPr lang="en-US" altLang="zh-CN" sz="1000" b="1" dirty="0" err="1">
                  <a:solidFill>
                    <a:srgbClr val="00B0F0"/>
                  </a:solidFill>
                  <a:latin typeface="Courier New" panose="02070309020205020404" pitchFamily="49" charset="0"/>
                </a:rPr>
                <a:t>some.subfield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': function (subfield)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//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使用 </a:t>
              </a:r>
              <a:r>
                <a:rPr lang="en-US" altLang="zh-CN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setData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设置 </a:t>
              </a:r>
              <a:r>
                <a:rPr lang="en-US" altLang="zh-CN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this.data.some.subfield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时触发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//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（除此以外，使用 </a:t>
              </a:r>
              <a:r>
                <a:rPr lang="en-US" altLang="zh-CN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setData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设置 </a:t>
              </a:r>
              <a:r>
                <a:rPr lang="en-US" altLang="zh-CN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this.data.some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也会触发）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'</a:t>
              </a:r>
              <a:r>
                <a:rPr lang="en-US" altLang="zh-CN" sz="1000" b="1" dirty="0" err="1">
                  <a:solidFill>
                    <a:srgbClr val="00B0F0"/>
                  </a:solidFill>
                  <a:latin typeface="Courier New" panose="02070309020205020404" pitchFamily="49" charset="0"/>
                </a:rPr>
                <a:t>arr</a:t>
              </a:r>
              <a:r>
                <a:rPr lang="en-US" altLang="zh-CN" sz="1000" b="1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[12]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': function (arr12)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//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使用 </a:t>
              </a:r>
              <a:r>
                <a:rPr lang="en-US" altLang="zh-CN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setData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设置 </a:t>
              </a:r>
              <a:r>
                <a:rPr lang="en-US" altLang="zh-CN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this.data.arr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[12]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时触发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//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（除此以外，使用 </a:t>
              </a:r>
              <a:r>
                <a:rPr lang="en-US" altLang="zh-CN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setData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设置 </a:t>
              </a:r>
              <a:r>
                <a:rPr lang="en-US" altLang="zh-CN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this.data.arr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也会触发）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70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数据监听器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1999016"/>
            <a:ext cx="7190449" cy="2395375"/>
          </a:xfrm>
        </p:spPr>
        <p:txBody>
          <a:bodyPr>
            <a:noAutofit/>
          </a:bodyPr>
          <a:lstStyle/>
          <a:p>
            <a:r>
              <a:rPr lang="en-US" altLang="zh-CN" dirty="0"/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使用通配符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监听所有子数据字段的变化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69526CF5-0101-4C5B-BE5D-C3A0047FB7BF}"/>
              </a:ext>
            </a:extLst>
          </p:cNvPr>
          <p:cNvGrpSpPr>
            <a:grpSpLocks/>
          </p:cNvGrpSpPr>
          <p:nvPr/>
        </p:nvGrpSpPr>
        <p:grpSpPr bwMode="auto">
          <a:xfrm>
            <a:off x="928220" y="2076701"/>
            <a:ext cx="6357938" cy="2212427"/>
            <a:chOff x="1177925" y="2199071"/>
            <a:chExt cx="6218238" cy="171080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30BA7D21-EFAB-4811-8060-F01E3082FCC9}"/>
                </a:ext>
              </a:extLst>
            </p:cNvPr>
            <p:cNvSpPr/>
            <p:nvPr/>
          </p:nvSpPr>
          <p:spPr>
            <a:xfrm>
              <a:off x="1177925" y="2199071"/>
              <a:ext cx="6130925" cy="171080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69595067-770E-48E3-A00F-D79AEBB56ADF}"/>
                </a:ext>
              </a:extLst>
            </p:cNvPr>
            <p:cNvSpPr/>
            <p:nvPr/>
          </p:nvSpPr>
          <p:spPr>
            <a:xfrm>
              <a:off x="1535113" y="2203809"/>
              <a:ext cx="5861050" cy="1294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Component({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sz="1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observers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'</a:t>
              </a:r>
              <a:r>
                <a:rPr lang="en-US" altLang="zh-CN" sz="1000" b="1" dirty="0" err="1">
                  <a:solidFill>
                    <a:srgbClr val="00B0F0"/>
                  </a:solidFill>
                  <a:latin typeface="Courier New" panose="02070309020205020404" pitchFamily="49" charset="0"/>
                </a:rPr>
                <a:t>some.field</a:t>
              </a:r>
              <a:r>
                <a:rPr lang="en-US" altLang="zh-CN" sz="1000" b="1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.**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': function (field)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//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使用 </a:t>
              </a:r>
              <a:r>
                <a:rPr lang="en-US" altLang="zh-CN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setData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设置 </a:t>
              </a:r>
              <a:r>
                <a:rPr lang="en-US" altLang="zh-CN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this.data.some.field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本身或其下任何子数据字段时触发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//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（除此以外，使用 </a:t>
              </a:r>
              <a:r>
                <a:rPr lang="en-US" altLang="zh-CN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setData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设置 </a:t>
              </a:r>
              <a:r>
                <a:rPr lang="en-US" altLang="zh-CN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this.data.some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也会触发）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field === </a:t>
              </a:r>
              <a:r>
                <a:rPr lang="en-US" altLang="zh-CN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this.data.some.field</a:t>
              </a:r>
              <a:endPara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0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组件的生命周期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组件的主要生命周期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F69759F2-4979-4171-A477-C9C7CCFB8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449" cy="2842707"/>
          </a:xfrm>
        </p:spPr>
        <p:txBody>
          <a:bodyPr>
            <a:noAutofit/>
          </a:bodyPr>
          <a:lstStyle/>
          <a:p>
            <a:r>
              <a:rPr lang="zh-CN" altLang="en-US" dirty="0"/>
              <a:t>组件的生命周期，指的是组件自身的一些函数，这些函数在特殊的时间点或遇到一些特殊的框架事件时被自动触发。</a:t>
            </a:r>
          </a:p>
          <a:p>
            <a:r>
              <a:rPr lang="zh-CN" altLang="en-US" dirty="0"/>
              <a:t>其中，最重要的生命周期是 </a:t>
            </a:r>
            <a:r>
              <a:rPr lang="en-US" altLang="zh-CN" dirty="0">
                <a:solidFill>
                  <a:srgbClr val="FF0000"/>
                </a:solidFill>
              </a:rPr>
              <a:t>created, attached, detached </a:t>
            </a:r>
            <a:r>
              <a:rPr lang="zh-CN" altLang="en-US" dirty="0"/>
              <a:t>，包含一个组件实例生命流程的最主要时间点。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00B0F0"/>
                </a:solidFill>
              </a:rPr>
              <a:t>组件实例刚刚被创建好时， </a:t>
            </a:r>
            <a:r>
              <a:rPr lang="en-US" altLang="zh-CN" dirty="0">
                <a:solidFill>
                  <a:srgbClr val="00B0F0"/>
                </a:solidFill>
              </a:rPr>
              <a:t>created </a:t>
            </a:r>
            <a:r>
              <a:rPr lang="zh-CN" altLang="en-US" dirty="0">
                <a:solidFill>
                  <a:srgbClr val="00B0F0"/>
                </a:solidFill>
              </a:rPr>
              <a:t>生命周期被</a:t>
            </a:r>
            <a:r>
              <a:rPr lang="zh-CN" altLang="en-US">
                <a:solidFill>
                  <a:srgbClr val="00B0F0"/>
                </a:solidFill>
              </a:rPr>
              <a:t>触发</a:t>
            </a:r>
            <a:r>
              <a:rPr lang="zh-CN" altLang="en-US" smtClean="0"/>
              <a:t>。此时</a:t>
            </a:r>
            <a:r>
              <a:rPr lang="zh-CN" altLang="en-US" dirty="0"/>
              <a:t>还不能调用 </a:t>
            </a:r>
            <a:r>
              <a:rPr lang="en-US" altLang="zh-CN" dirty="0" err="1"/>
              <a:t>setData</a:t>
            </a:r>
            <a:r>
              <a:rPr lang="en-US" altLang="zh-CN" dirty="0"/>
              <a:t> </a:t>
            </a:r>
            <a:r>
              <a:rPr lang="zh-CN" altLang="en-US" dirty="0"/>
              <a:t>。 通常情况下，这个生命周期只应该用于给组件 </a:t>
            </a:r>
            <a:r>
              <a:rPr lang="en-US" altLang="zh-CN" dirty="0"/>
              <a:t>this </a:t>
            </a:r>
            <a:r>
              <a:rPr lang="zh-CN" altLang="en-US" dirty="0"/>
              <a:t>添加一些自定义属性字段。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00B0F0"/>
                </a:solidFill>
              </a:rPr>
              <a:t>在组件完全初始化完毕、进入页面节点树后， </a:t>
            </a:r>
            <a:r>
              <a:rPr lang="en-US" altLang="zh-CN" dirty="0">
                <a:solidFill>
                  <a:srgbClr val="00B0F0"/>
                </a:solidFill>
              </a:rPr>
              <a:t>attached </a:t>
            </a:r>
            <a:r>
              <a:rPr lang="zh-CN" altLang="en-US" dirty="0">
                <a:solidFill>
                  <a:srgbClr val="00B0F0"/>
                </a:solidFill>
              </a:rPr>
              <a:t>生命周期被触发</a:t>
            </a:r>
            <a:r>
              <a:rPr lang="zh-CN" altLang="en-US" dirty="0"/>
              <a:t>。此时， </a:t>
            </a:r>
            <a:r>
              <a:rPr lang="en-US" altLang="zh-CN" dirty="0" err="1"/>
              <a:t>this.data</a:t>
            </a:r>
            <a:r>
              <a:rPr lang="en-US" altLang="zh-CN" dirty="0"/>
              <a:t> </a:t>
            </a:r>
            <a:r>
              <a:rPr lang="zh-CN" altLang="en-US" dirty="0"/>
              <a:t>已</a:t>
            </a:r>
            <a:r>
              <a:rPr lang="zh-CN" altLang="en-US"/>
              <a:t>被</a:t>
            </a:r>
            <a:r>
              <a:rPr lang="zh-CN" altLang="en-US" smtClean="0"/>
              <a:t>初始化完毕。</a:t>
            </a:r>
            <a:r>
              <a:rPr lang="zh-CN" altLang="en-US" dirty="0">
                <a:solidFill>
                  <a:srgbClr val="FF0000"/>
                </a:solidFill>
              </a:rPr>
              <a:t>这个生命周期很有用，绝大多数初始化工作可以在这个时机进行</a:t>
            </a:r>
            <a:r>
              <a:rPr lang="zh-CN" altLang="en-US" dirty="0"/>
              <a:t>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00B0F0"/>
                </a:solidFill>
              </a:rPr>
              <a:t>在组件离开页面节点树后， </a:t>
            </a:r>
            <a:r>
              <a:rPr lang="en-US" altLang="zh-CN" dirty="0">
                <a:solidFill>
                  <a:srgbClr val="00B0F0"/>
                </a:solidFill>
              </a:rPr>
              <a:t>detached </a:t>
            </a:r>
            <a:r>
              <a:rPr lang="zh-CN" altLang="en-US" dirty="0">
                <a:solidFill>
                  <a:srgbClr val="00B0F0"/>
                </a:solidFill>
              </a:rPr>
              <a:t>生命周期被触发</a:t>
            </a:r>
            <a:r>
              <a:rPr lang="zh-CN" altLang="en-US" dirty="0"/>
              <a:t>。退出一个页面时，如果组件还在页面节点树中，则 </a:t>
            </a:r>
            <a:r>
              <a:rPr lang="en-US" altLang="zh-CN" dirty="0"/>
              <a:t>detached </a:t>
            </a:r>
            <a:r>
              <a:rPr lang="zh-CN" altLang="en-US" dirty="0"/>
              <a:t>会被触发。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505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组件的生命周期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组件可用的全部生命周期函数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F69759F2-4979-4171-A477-C9C7CCFB8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449" cy="2842707"/>
          </a:xfrm>
        </p:spPr>
        <p:txBody>
          <a:bodyPr>
            <a:noAutofit/>
          </a:bodyPr>
          <a:lstStyle/>
          <a:p>
            <a:r>
              <a:rPr lang="en-US" altLang="zh-CN" dirty="0"/>
              <a:t> 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0232D344-20B2-45F6-94FA-E4D899E01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24403"/>
              </p:ext>
            </p:extLst>
          </p:nvPr>
        </p:nvGraphicFramePr>
        <p:xfrm>
          <a:off x="848378" y="2119341"/>
          <a:ext cx="6815240" cy="2650224"/>
        </p:xfrm>
        <a:graphic>
          <a:graphicData uri="http://schemas.openxmlformats.org/drawingml/2006/table">
            <a:tbl>
              <a:tblPr/>
              <a:tblGrid>
                <a:gridCol w="12827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0958">
                  <a:extLst>
                    <a:ext uri="{9D8B030D-6E8A-4147-A177-3AD203B41FA5}">
                      <a16:colId xmlns:a16="http://schemas.microsoft.com/office/drawing/2014/main" xmlns="" val="2806432330"/>
                    </a:ext>
                  </a:extLst>
                </a:gridCol>
                <a:gridCol w="30657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710">
                  <a:extLst>
                    <a:ext uri="{9D8B030D-6E8A-4147-A177-3AD203B41FA5}">
                      <a16:colId xmlns:a16="http://schemas.microsoft.com/office/drawing/2014/main" xmlns="" val="1344073414"/>
                    </a:ext>
                  </a:extLst>
                </a:gridCol>
              </a:tblGrid>
              <a:tr h="4222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生命周期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最低版本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created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在组件实例刚刚被创建时执行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50" b="0" i="0" kern="1200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hlinkClick r:id="rId2" tooltip="基础库 1.6.3 开始支持，低版本需做兼容处理。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1.6.3</a:t>
                      </a:r>
                      <a:endParaRPr lang="zh-CN" altLang="en-US" sz="1050" b="0" i="0" kern="1200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064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attached</a:t>
                      </a:r>
                      <a:endParaRPr lang="en-US" sz="1050" b="0" i="0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在组件实例进入页面节点树时执行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50" b="0" i="0" kern="1200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hlinkClick r:id="rId2" tooltip="基础库 1.6.3 开始支持，低版本需做兼容处理。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1.6.3</a:t>
                      </a:r>
                      <a:endParaRPr lang="zh-CN" altLang="en-US" sz="1050" b="0" i="0" kern="1200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ready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在组件在视图层布局完成后执行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50" b="0" i="0" kern="1200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hlinkClick r:id="rId2" tooltip="基础库 1.6.3 开始支持，低版本需做兼容处理。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1.6.3</a:t>
                      </a:r>
                      <a:endParaRPr lang="zh-CN" altLang="en-US" sz="1050" b="0" i="0" kern="1200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3984325"/>
                  </a:ext>
                </a:extLst>
              </a:tr>
              <a:tr h="387933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moved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在组件实例被移动到节点树另一个位置时执行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 tooltip="基础库 1.6.3 开始支持，低版本需做兼容处理。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1.6.3</a:t>
                      </a:r>
                      <a:endParaRPr lang="zh-CN" altLang="en-US" sz="1050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7011097"/>
                  </a:ext>
                </a:extLst>
              </a:tr>
              <a:tr h="37526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detached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在组件实例被从页面节点树移除时执行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 tooltip="基础库 1.6.3 开始支持，低版本需做兼容处理。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1.6.3</a:t>
                      </a:r>
                      <a:endParaRPr lang="zh-CN" altLang="en-US" sz="1050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8358022"/>
                  </a:ext>
                </a:extLst>
              </a:tr>
              <a:tr h="396867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error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 Error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每当组件方法抛出错误时执行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 tooltip="基础库 2.4.1 开始支持，低版本需做兼容处理。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2.4.1</a:t>
                      </a:r>
                      <a:endParaRPr lang="zh-CN" altLang="en-US" sz="1050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172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72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组件的生命周期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定义生命周期函数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F69759F2-4979-4171-A477-C9C7CCFB8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431624" cy="2842707"/>
          </a:xfrm>
        </p:spPr>
        <p:txBody>
          <a:bodyPr>
            <a:noAutofit/>
          </a:bodyPr>
          <a:lstStyle/>
          <a:p>
            <a:r>
              <a:rPr lang="zh-CN" altLang="en-US" dirty="0"/>
              <a:t>生命周期方法可以直接定义在 </a:t>
            </a:r>
            <a:r>
              <a:rPr lang="en-US" altLang="zh-CN" dirty="0"/>
              <a:t>Component </a:t>
            </a:r>
            <a:r>
              <a:rPr lang="zh-CN" altLang="en-US" dirty="0"/>
              <a:t>构造器的第一级参数中。</a:t>
            </a:r>
          </a:p>
          <a:p>
            <a:r>
              <a:rPr lang="zh-CN" altLang="en-US" dirty="0"/>
              <a:t>自小程序基础库版本 </a:t>
            </a:r>
            <a:r>
              <a:rPr lang="en-US" altLang="zh-CN" dirty="0">
                <a:solidFill>
                  <a:srgbClr val="00B0F0"/>
                </a:solidFill>
              </a:rPr>
              <a:t>2.2.3</a:t>
            </a:r>
            <a:r>
              <a:rPr lang="en-US" altLang="zh-CN" dirty="0"/>
              <a:t> </a:t>
            </a:r>
            <a:r>
              <a:rPr lang="zh-CN" altLang="en-US" dirty="0"/>
              <a:t>起，组件的的生命周期也可以在 </a:t>
            </a:r>
            <a:r>
              <a:rPr lang="en-US" altLang="zh-CN" dirty="0">
                <a:solidFill>
                  <a:srgbClr val="FF0000"/>
                </a:solidFill>
              </a:rPr>
              <a:t>lifetimes</a:t>
            </a:r>
            <a:r>
              <a:rPr lang="en-US" altLang="zh-CN" dirty="0"/>
              <a:t> </a:t>
            </a:r>
            <a:r>
              <a:rPr lang="zh-CN" altLang="en-US" dirty="0"/>
              <a:t>字段内进行声明（这是推荐的方式，其优先级最高）。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322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组件的生命周期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定义生命周期函数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F69759F2-4979-4171-A477-C9C7CCFB8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431624" cy="2842707"/>
          </a:xfrm>
        </p:spPr>
        <p:txBody>
          <a:bodyPr>
            <a:noAutofit/>
          </a:bodyPr>
          <a:lstStyle/>
          <a:p>
            <a:r>
              <a:rPr lang="en-US" altLang="zh-CN" dirty="0"/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896AD3E0-D6BD-4C8A-B218-3CDC273870D2}"/>
              </a:ext>
            </a:extLst>
          </p:cNvPr>
          <p:cNvGrpSpPr>
            <a:grpSpLocks/>
          </p:cNvGrpSpPr>
          <p:nvPr/>
        </p:nvGrpSpPr>
        <p:grpSpPr bwMode="auto">
          <a:xfrm>
            <a:off x="913703" y="2518016"/>
            <a:ext cx="6357938" cy="2514469"/>
            <a:chOff x="1177925" y="2199071"/>
            <a:chExt cx="6218238" cy="17364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563E7758-8A73-41B8-B4FE-AF217392CA8F}"/>
                </a:ext>
              </a:extLst>
            </p:cNvPr>
            <p:cNvSpPr/>
            <p:nvPr/>
          </p:nvSpPr>
          <p:spPr>
            <a:xfrm>
              <a:off x="1177925" y="2199071"/>
              <a:ext cx="6130925" cy="171080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35697DBA-C240-44DD-ABAF-E7E9C0ED1722}"/>
                </a:ext>
              </a:extLst>
            </p:cNvPr>
            <p:cNvSpPr/>
            <p:nvPr/>
          </p:nvSpPr>
          <p:spPr>
            <a:xfrm>
              <a:off x="1535113" y="2203809"/>
              <a:ext cx="5861050" cy="1731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Component({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lifetimes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attached() {}, 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在组件实例进入页面节点树时执行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detached() {}, 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在组件实例被从页面节点树移除时执行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以下是旧式的定义方式，可以保持对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&lt;2.2.3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版本基础库的兼容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attached() {}, 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在组件实例进入页面节点树时执行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detached() {}, 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在组件实例被从页面节点树移除时执行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// ...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})</a:t>
              </a: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xmlns="" id="{322474AC-A702-4B98-B7EC-E815FD70040E}"/>
              </a:ext>
            </a:extLst>
          </p:cNvPr>
          <p:cNvSpPr txBox="1">
            <a:spLocks/>
          </p:cNvSpPr>
          <p:nvPr/>
        </p:nvSpPr>
        <p:spPr>
          <a:xfrm>
            <a:off x="848376" y="2123998"/>
            <a:ext cx="7190449" cy="37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代码示例如下：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76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组件的生命周期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组件所在页面的生命周期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F69759F2-4979-4171-A477-C9C7CCFB8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449" cy="685557"/>
          </a:xfrm>
        </p:spPr>
        <p:txBody>
          <a:bodyPr>
            <a:noAutofit/>
          </a:bodyPr>
          <a:lstStyle/>
          <a:p>
            <a:r>
              <a:rPr lang="zh-CN" altLang="en-US" dirty="0"/>
              <a:t>有一些特殊的生命周期，它们并非与组件有很强的关联，但有时组件需要获知，以便组件内部处理。这样的生命周期称为“组件所在页面的生命周期”，在 </a:t>
            </a:r>
            <a:r>
              <a:rPr lang="en-US" altLang="zh-CN" dirty="0">
                <a:solidFill>
                  <a:srgbClr val="FF0000"/>
                </a:solidFill>
              </a:rPr>
              <a:t>pageLifetimes</a:t>
            </a:r>
            <a:r>
              <a:rPr lang="en-US" altLang="zh-CN" dirty="0"/>
              <a:t> </a:t>
            </a:r>
            <a:r>
              <a:rPr lang="zh-CN" altLang="en-US" dirty="0"/>
              <a:t>定义段中定义。其中可用的生命周期包括：</a:t>
            </a:r>
            <a:endParaRPr lang="en-US" altLang="zh-CN" dirty="0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xmlns="" id="{358499D1-7380-45DB-9DFE-6314794C26F3}"/>
              </a:ext>
            </a:extLst>
          </p:cNvPr>
          <p:cNvSpPr txBox="1">
            <a:spLocks/>
          </p:cNvSpPr>
          <p:nvPr/>
        </p:nvSpPr>
        <p:spPr>
          <a:xfrm>
            <a:off x="848376" y="2123998"/>
            <a:ext cx="7190449" cy="2842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588A8184-BEC4-4478-AC1D-C8B421F34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913435"/>
              </p:ext>
            </p:extLst>
          </p:nvPr>
        </p:nvGraphicFramePr>
        <p:xfrm>
          <a:off x="848378" y="2781240"/>
          <a:ext cx="6815240" cy="1529524"/>
        </p:xfrm>
        <a:graphic>
          <a:graphicData uri="http://schemas.openxmlformats.org/drawingml/2006/table">
            <a:tbl>
              <a:tblPr/>
              <a:tblGrid>
                <a:gridCol w="12827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0958">
                  <a:extLst>
                    <a:ext uri="{9D8B030D-6E8A-4147-A177-3AD203B41FA5}">
                      <a16:colId xmlns:a16="http://schemas.microsoft.com/office/drawing/2014/main" xmlns="" val="2806432330"/>
                    </a:ext>
                  </a:extLst>
                </a:gridCol>
                <a:gridCol w="30657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710">
                  <a:extLst>
                    <a:ext uri="{9D8B030D-6E8A-4147-A177-3AD203B41FA5}">
                      <a16:colId xmlns:a16="http://schemas.microsoft.com/office/drawing/2014/main" xmlns="" val="1344073414"/>
                    </a:ext>
                  </a:extLst>
                </a:gridCol>
              </a:tblGrid>
              <a:tr h="44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生命周期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最低版本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组件所在的页面被展示时执行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none" strike="noStrike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 tooltip="基础库 2.2.3 开始支持，低版本需做兼容处理。"/>
                        </a:rPr>
                        <a:t>2.2.3</a:t>
                      </a:r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06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hide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组件所在的页面被隐藏时执行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none" strike="noStrike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 tooltip="基础库 2.2.3 开始支持，低版本需做兼容处理。"/>
                        </a:rPr>
                        <a:t>2.2.3</a:t>
                      </a:r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resize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 Size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组件所在的页面尺寸变化时执行</a:t>
                      </a: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u="none" strike="noStrike" dirty="0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 tooltip="基础库 2.4.0 开始支持，低版本需做兼容处理。"/>
                        </a:rPr>
                        <a:t>2.4.0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52400" marR="152400"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398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7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组件的生命周期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组件所在页面的生命周期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F69759F2-4979-4171-A477-C9C7CCFB8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449" cy="375801"/>
          </a:xfrm>
        </p:spPr>
        <p:txBody>
          <a:bodyPr>
            <a:noAutofit/>
          </a:bodyPr>
          <a:lstStyle/>
          <a:p>
            <a:r>
              <a:rPr lang="zh-CN" altLang="en-US" dirty="0"/>
              <a:t>代码示例如下：</a:t>
            </a:r>
            <a:endParaRPr lang="en-US" altLang="zh-CN" dirty="0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xmlns="" id="{358499D1-7380-45DB-9DFE-6314794C26F3}"/>
              </a:ext>
            </a:extLst>
          </p:cNvPr>
          <p:cNvSpPr txBox="1">
            <a:spLocks/>
          </p:cNvSpPr>
          <p:nvPr/>
        </p:nvSpPr>
        <p:spPr>
          <a:xfrm>
            <a:off x="848376" y="2123998"/>
            <a:ext cx="7190449" cy="2842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E0852FB-5A85-4032-B04D-8203495EF426}"/>
              </a:ext>
            </a:extLst>
          </p:cNvPr>
          <p:cNvGrpSpPr>
            <a:grpSpLocks/>
          </p:cNvGrpSpPr>
          <p:nvPr/>
        </p:nvGrpSpPr>
        <p:grpSpPr bwMode="auto">
          <a:xfrm>
            <a:off x="913703" y="2518017"/>
            <a:ext cx="6357938" cy="2502737"/>
            <a:chOff x="1177925" y="2199071"/>
            <a:chExt cx="6218238" cy="17283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F50B80E4-1A6C-4844-84A0-A5357A0913FA}"/>
                </a:ext>
              </a:extLst>
            </p:cNvPr>
            <p:cNvSpPr/>
            <p:nvPr/>
          </p:nvSpPr>
          <p:spPr>
            <a:xfrm>
              <a:off x="1177925" y="2199071"/>
              <a:ext cx="6130925" cy="171080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133E806A-44E9-4E49-A7B7-746BCC5F298D}"/>
                </a:ext>
              </a:extLst>
            </p:cNvPr>
            <p:cNvSpPr/>
            <p:nvPr/>
          </p:nvSpPr>
          <p:spPr>
            <a:xfrm>
              <a:off x="1535113" y="2203809"/>
              <a:ext cx="5861050" cy="17236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Component({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pageLifetimes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show() { 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页面被展示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hide() { 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页面被隐藏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resize(size) { 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页面尺寸变化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69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组件插槽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默认插槽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F69759F2-4979-4171-A477-C9C7CCFB8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431624" cy="2842707"/>
          </a:xfrm>
        </p:spPr>
        <p:txBody>
          <a:bodyPr>
            <a:noAutofit/>
          </a:bodyPr>
          <a:lstStyle/>
          <a:p>
            <a:r>
              <a:rPr lang="zh-CN" altLang="en-US" dirty="0"/>
              <a:t>在组件的 </a:t>
            </a:r>
            <a:r>
              <a:rPr lang="en-US" altLang="zh-CN" dirty="0"/>
              <a:t>wxml </a:t>
            </a:r>
            <a:r>
              <a:rPr lang="zh-CN" altLang="en-US" dirty="0"/>
              <a:t>中可以包含 </a:t>
            </a:r>
            <a:r>
              <a:rPr lang="en-US" altLang="zh-CN" dirty="0"/>
              <a:t>slot </a:t>
            </a:r>
            <a:r>
              <a:rPr lang="zh-CN" altLang="en-US" dirty="0"/>
              <a:t>节点，用于承载</a:t>
            </a:r>
            <a:r>
              <a:rPr lang="zh-CN" altLang="en-US" dirty="0">
                <a:solidFill>
                  <a:srgbClr val="FF0000"/>
                </a:solidFill>
              </a:rPr>
              <a:t>组件使用者</a:t>
            </a:r>
            <a:r>
              <a:rPr lang="zh-CN" altLang="en-US" dirty="0"/>
              <a:t>提供的 </a:t>
            </a:r>
            <a:r>
              <a:rPr lang="en-US" altLang="zh-CN" dirty="0"/>
              <a:t>wxml </a:t>
            </a:r>
            <a:r>
              <a:rPr lang="zh-CN" altLang="en-US" dirty="0"/>
              <a:t>结构。</a:t>
            </a:r>
            <a:endParaRPr lang="en-US" altLang="zh-CN" dirty="0"/>
          </a:p>
          <a:p>
            <a:r>
              <a:rPr lang="zh-CN" altLang="en-US" dirty="0"/>
              <a:t>默认情况下，一个组件的 </a:t>
            </a:r>
            <a:r>
              <a:rPr lang="en-US" altLang="zh-CN" dirty="0"/>
              <a:t>wxml </a:t>
            </a:r>
            <a:r>
              <a:rPr lang="zh-CN" altLang="en-US" dirty="0"/>
              <a:t>中只能有一个</a:t>
            </a:r>
            <a:r>
              <a:rPr lang="en-US" altLang="zh-CN" dirty="0"/>
              <a:t>slot</a:t>
            </a:r>
            <a:r>
              <a:rPr lang="zh-CN" altLang="en-US" dirty="0"/>
              <a:t>。需要使用多 </a:t>
            </a:r>
            <a:r>
              <a:rPr lang="en-US" altLang="zh-CN" dirty="0"/>
              <a:t>slot </a:t>
            </a:r>
            <a:r>
              <a:rPr lang="zh-CN" altLang="en-US" dirty="0"/>
              <a:t>时，可以在组件 </a:t>
            </a:r>
            <a:r>
              <a:rPr lang="en-US" altLang="zh-CN" dirty="0"/>
              <a:t>js </a:t>
            </a:r>
            <a:r>
              <a:rPr lang="zh-CN" altLang="en-US" dirty="0"/>
              <a:t>中声明启用。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：小程序中目前只有默认插槽和多个插槽，暂不支持作用域插槽。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684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页面导航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声明式导航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37845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非 </a:t>
            </a:r>
            <a:r>
              <a:rPr lang="en-US" altLang="zh-CN" dirty="0">
                <a:solidFill>
                  <a:schemeClr val="tx1"/>
                </a:solidFill>
              </a:rPr>
              <a:t>tabBar </a:t>
            </a:r>
            <a:r>
              <a:rPr lang="zh-CN" altLang="en-US" dirty="0">
                <a:solidFill>
                  <a:schemeClr val="tx1"/>
                </a:solidFill>
              </a:rPr>
              <a:t>页面指的是没有被当作 </a:t>
            </a:r>
            <a:r>
              <a:rPr lang="en-US" altLang="zh-CN" dirty="0">
                <a:solidFill>
                  <a:schemeClr val="tx1"/>
                </a:solidFill>
              </a:rPr>
              <a:t>tabBar </a:t>
            </a:r>
            <a:r>
              <a:rPr lang="zh-CN" altLang="en-US" dirty="0">
                <a:solidFill>
                  <a:schemeClr val="tx1"/>
                </a:solidFill>
              </a:rPr>
              <a:t>进行切换的</a:t>
            </a:r>
            <a:r>
              <a:rPr lang="zh-CN" altLang="en-US">
                <a:solidFill>
                  <a:schemeClr val="tx1"/>
                </a:solidFill>
              </a:rPr>
              <a:t>页面。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示例</a:t>
            </a:r>
            <a:r>
              <a:rPr lang="zh-CN" altLang="en-US" dirty="0">
                <a:solidFill>
                  <a:schemeClr val="tx1"/>
                </a:solidFill>
              </a:rPr>
              <a:t>代码如下：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CE80CB87-3F26-46DD-89CE-BCC61DC5138F}"/>
              </a:ext>
            </a:extLst>
          </p:cNvPr>
          <p:cNvGrpSpPr>
            <a:grpSpLocks/>
          </p:cNvGrpSpPr>
          <p:nvPr/>
        </p:nvGrpSpPr>
        <p:grpSpPr bwMode="auto">
          <a:xfrm>
            <a:off x="848378" y="2883709"/>
            <a:ext cx="6357938" cy="317501"/>
            <a:chOff x="1177925" y="2179996"/>
            <a:chExt cx="6218238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920BFD37-919D-4947-993A-92FE3DF0FCEF}"/>
                </a:ext>
              </a:extLst>
            </p:cNvPr>
            <p:cNvSpPr/>
            <p:nvPr/>
          </p:nvSpPr>
          <p:spPr>
            <a:xfrm>
              <a:off x="1177925" y="2179996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67E36AB1-E8F9-4C23-A8A1-04AE0A2C5F87}"/>
                </a:ext>
              </a:extLst>
            </p:cNvPr>
            <p:cNvSpPr/>
            <p:nvPr/>
          </p:nvSpPr>
          <p:spPr>
            <a:xfrm>
              <a:off x="1535113" y="2239433"/>
              <a:ext cx="5861050" cy="694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800000"/>
                  </a:solidFill>
                  <a:latin typeface="Courier New" panose="02070309020205020404" pitchFamily="49" charset="0"/>
                </a:rPr>
                <a:t>navigator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>
                  <a:solidFill>
                    <a:srgbClr val="0000FF"/>
                  </a:solidFill>
                  <a:latin typeface="Courier New" panose="02070309020205020404" pitchFamily="49" charset="0"/>
                </a:rPr>
                <a:t>'/pages/info/info'&gt;</a:t>
              </a:r>
              <a:r>
                <a:rPr lang="zh-CN" altLang="en-US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去</a:t>
              </a:r>
              <a:r>
                <a:rPr lang="en-US" altLang="zh-CN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info</a:t>
              </a:r>
              <a:r>
                <a:rPr lang="zh-CN" altLang="en-US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页面</a:t>
              </a: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zh-CN" sz="1050" dirty="0">
                  <a:solidFill>
                    <a:srgbClr val="800000"/>
                  </a:solidFill>
                  <a:latin typeface="Courier New" panose="02070309020205020404" pitchFamily="49" charset="0"/>
                </a:rPr>
                <a:t>navigator</a:t>
              </a: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&gt;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9" name="内容占位符 5">
            <a:extLst>
              <a:ext uri="{FF2B5EF4-FFF2-40B4-BE49-F238E27FC236}">
                <a16:creationId xmlns:a16="http://schemas.microsoft.com/office/drawing/2014/main" xmlns="" id="{910BA4B6-88F6-4CA0-A995-C2EF470B134C}"/>
              </a:ext>
            </a:extLst>
          </p:cNvPr>
          <p:cNvSpPr txBox="1">
            <a:spLocks/>
          </p:cNvSpPr>
          <p:nvPr/>
        </p:nvSpPr>
        <p:spPr>
          <a:xfrm>
            <a:off x="841278" y="3312569"/>
            <a:ext cx="6737350" cy="5959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上述代码使用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属性指定要跳转到的页面路径；其中，页面路径应该以 </a:t>
            </a:r>
            <a:r>
              <a:rPr lang="en-US" altLang="zh-CN" dirty="0">
                <a:solidFill>
                  <a:schemeClr val="tx1"/>
                </a:solidFill>
              </a:rPr>
              <a:t>/ </a:t>
            </a:r>
            <a:r>
              <a:rPr lang="zh-CN" altLang="en-US" dirty="0">
                <a:solidFill>
                  <a:schemeClr val="tx1"/>
                </a:solidFill>
              </a:rPr>
              <a:t>开头，且路径必须提前在 </a:t>
            </a:r>
            <a:r>
              <a:rPr lang="en-US" altLang="zh-CN" dirty="0">
                <a:solidFill>
                  <a:schemeClr val="tx1"/>
                </a:solidFill>
              </a:rPr>
              <a:t>app.json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pages </a:t>
            </a:r>
            <a:r>
              <a:rPr lang="zh-CN" altLang="en-US" dirty="0">
                <a:solidFill>
                  <a:schemeClr val="tx1"/>
                </a:solidFill>
              </a:rPr>
              <a:t>节点下声明，才能实现正常的跳转。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导航到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tabBar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</p:spTree>
    <p:extLst>
      <p:ext uri="{BB962C8B-B14F-4D97-AF65-F5344CB8AC3E}">
        <p14:creationId xmlns:p14="http://schemas.microsoft.com/office/powerpoint/2010/main" val="349645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组件插槽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默认插槽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F69759F2-4979-4171-A477-C9C7CCFB8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431624" cy="2842707"/>
          </a:xfrm>
        </p:spPr>
        <p:txBody>
          <a:bodyPr>
            <a:noAutofit/>
          </a:bodyPr>
          <a:lstStyle/>
          <a:p>
            <a:r>
              <a:rPr lang="en-US" altLang="zh-CN" dirty="0"/>
              <a:t> 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xmlns="" id="{9EE7C803-7B27-478F-A20E-5307CCE2303A}"/>
              </a:ext>
            </a:extLst>
          </p:cNvPr>
          <p:cNvSpPr txBox="1">
            <a:spLocks/>
          </p:cNvSpPr>
          <p:nvPr/>
        </p:nvSpPr>
        <p:spPr>
          <a:xfrm>
            <a:off x="848376" y="1999016"/>
            <a:ext cx="7190449" cy="2395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DAE17E92-21D7-4DFE-A44A-50298F0966F0}"/>
              </a:ext>
            </a:extLst>
          </p:cNvPr>
          <p:cNvGrpSpPr>
            <a:grpSpLocks/>
          </p:cNvGrpSpPr>
          <p:nvPr/>
        </p:nvGrpSpPr>
        <p:grpSpPr bwMode="auto">
          <a:xfrm>
            <a:off x="928220" y="2076702"/>
            <a:ext cx="6357938" cy="1233386"/>
            <a:chOff x="1177925" y="2199071"/>
            <a:chExt cx="6218238" cy="171080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03319C47-CA52-4E73-8D8F-61916F38D09D}"/>
                </a:ext>
              </a:extLst>
            </p:cNvPr>
            <p:cNvSpPr/>
            <p:nvPr/>
          </p:nvSpPr>
          <p:spPr>
            <a:xfrm>
              <a:off x="1177925" y="2199071"/>
              <a:ext cx="6130925" cy="171080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BB28021C-5D45-40B9-86BC-1EBA876AD357}"/>
                </a:ext>
              </a:extLst>
            </p:cNvPr>
            <p:cNvSpPr/>
            <p:nvPr/>
          </p:nvSpPr>
          <p:spPr>
            <a:xfrm>
              <a:off x="1535113" y="2203809"/>
              <a:ext cx="5861050" cy="1702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&lt;!--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组件模板 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--&gt;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&lt;view class="wrapper"&gt;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&lt;view&gt;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这里是组件的内部节点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&lt;/view&gt;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&lt;slot&gt;&lt;/slot&gt;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&lt;/view&gt;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BBB829BD-3406-4D58-9463-2855209B8B62}"/>
              </a:ext>
            </a:extLst>
          </p:cNvPr>
          <p:cNvGrpSpPr>
            <a:grpSpLocks/>
          </p:cNvGrpSpPr>
          <p:nvPr/>
        </p:nvGrpSpPr>
        <p:grpSpPr bwMode="auto">
          <a:xfrm>
            <a:off x="928220" y="3395602"/>
            <a:ext cx="6357938" cy="1692341"/>
            <a:chOff x="1177925" y="2199070"/>
            <a:chExt cx="6218238" cy="234741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594B6D25-9B2F-4DEE-AD17-1F82AB3F8F1B}"/>
                </a:ext>
              </a:extLst>
            </p:cNvPr>
            <p:cNvSpPr/>
            <p:nvPr/>
          </p:nvSpPr>
          <p:spPr>
            <a:xfrm>
              <a:off x="1177925" y="2199070"/>
              <a:ext cx="6130925" cy="226582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3393F2BF-F49E-45D8-9FF7-5A0CE26F40DF}"/>
                </a:ext>
              </a:extLst>
            </p:cNvPr>
            <p:cNvSpPr/>
            <p:nvPr/>
          </p:nvSpPr>
          <p:spPr>
            <a:xfrm>
              <a:off x="1535113" y="2203809"/>
              <a:ext cx="5861050" cy="23426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&lt;!--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引用组件的页面模板 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--&gt;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&lt;component-tag-name&gt;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&lt;!--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这部分内容将被放置在组件 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&lt;slot&gt;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的位置上 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--&gt;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zh-CN" sz="100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&lt;view&gt;</a:t>
              </a:r>
              <a:r>
                <a:rPr lang="zh-CN" altLang="en-US" sz="100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这里是插入到组件</a:t>
              </a:r>
              <a:r>
                <a:rPr lang="en-US" altLang="zh-CN" sz="100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slot</a:t>
              </a:r>
              <a:r>
                <a:rPr lang="zh-CN" altLang="en-US" sz="100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中的内容</a:t>
              </a:r>
              <a:r>
                <a:rPr lang="en-US" altLang="zh-CN" sz="1000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&lt;/view&gt;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&lt;/component-tag-name&gt;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&lt;/view&gt;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84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组件插槽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启用多个插槽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F69759F2-4979-4171-A477-C9C7CCFB8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431624" cy="447752"/>
          </a:xfrm>
        </p:spPr>
        <p:txBody>
          <a:bodyPr>
            <a:noAutofit/>
          </a:bodyPr>
          <a:lstStyle/>
          <a:p>
            <a:r>
              <a:rPr lang="zh-CN" altLang="en-US" dirty="0"/>
              <a:t>在组件中，需要使用多 </a:t>
            </a:r>
            <a:r>
              <a:rPr lang="en-US" altLang="zh-CN" dirty="0"/>
              <a:t>slot </a:t>
            </a:r>
            <a:r>
              <a:rPr lang="zh-CN" altLang="en-US" dirty="0"/>
              <a:t>时，可以在组件 </a:t>
            </a:r>
            <a:r>
              <a:rPr lang="en-US" altLang="zh-CN" dirty="0"/>
              <a:t>js </a:t>
            </a:r>
            <a:r>
              <a:rPr lang="zh-CN" altLang="en-US" dirty="0"/>
              <a:t>中声明启用。示例代码如下：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DDEABA99-3276-4EA7-A9D9-EF03DB429CD1}"/>
              </a:ext>
            </a:extLst>
          </p:cNvPr>
          <p:cNvGrpSpPr>
            <a:grpSpLocks/>
          </p:cNvGrpSpPr>
          <p:nvPr/>
        </p:nvGrpSpPr>
        <p:grpSpPr bwMode="auto">
          <a:xfrm>
            <a:off x="913703" y="2518017"/>
            <a:ext cx="6357938" cy="1836895"/>
            <a:chOff x="1177925" y="2199071"/>
            <a:chExt cx="6218238" cy="171080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BC471ACE-043D-4894-9525-7D5EB437C5D1}"/>
                </a:ext>
              </a:extLst>
            </p:cNvPr>
            <p:cNvSpPr/>
            <p:nvPr/>
          </p:nvSpPr>
          <p:spPr>
            <a:xfrm>
              <a:off x="1177925" y="2199071"/>
              <a:ext cx="6130925" cy="171080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06EDC90F-1049-4C82-AEBE-4A7906D0E614}"/>
                </a:ext>
              </a:extLst>
            </p:cNvPr>
            <p:cNvSpPr/>
            <p:nvPr/>
          </p:nvSpPr>
          <p:spPr>
            <a:xfrm>
              <a:off x="1535113" y="2203809"/>
              <a:ext cx="5861050" cy="1647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Component({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options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zh-CN" sz="1050" b="1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multipleSlots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true //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在组件定义时的选项中启用多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slot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支持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properties: { /* ... */ 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methods: { /* ... */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25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组件插槽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定义多个插槽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F69759F2-4979-4171-A477-C9C7CCFB8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431624" cy="447752"/>
          </a:xfrm>
        </p:spPr>
        <p:txBody>
          <a:bodyPr>
            <a:noAutofit/>
          </a:bodyPr>
          <a:lstStyle/>
          <a:p>
            <a:r>
              <a:rPr lang="zh-CN" altLang="en-US" dirty="0"/>
              <a:t>可以在组件的 </a:t>
            </a:r>
            <a:r>
              <a:rPr lang="en-US" altLang="zh-CN" dirty="0"/>
              <a:t>wxml </a:t>
            </a:r>
            <a:r>
              <a:rPr lang="zh-CN" altLang="en-US" dirty="0"/>
              <a:t>中使用多个 </a:t>
            </a:r>
            <a:r>
              <a:rPr lang="en-US" altLang="zh-CN" dirty="0"/>
              <a:t>slot </a:t>
            </a:r>
            <a:r>
              <a:rPr lang="zh-CN" altLang="en-US" dirty="0"/>
              <a:t>标签，以不同的 </a:t>
            </a:r>
            <a:r>
              <a:rPr lang="en-US" altLang="zh-CN" dirty="0"/>
              <a:t>name </a:t>
            </a:r>
            <a:r>
              <a:rPr lang="zh-CN" altLang="en-US" dirty="0"/>
              <a:t>来区分不同的插槽。示例代码如下：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DDEABA99-3276-4EA7-A9D9-EF03DB429CD1}"/>
              </a:ext>
            </a:extLst>
          </p:cNvPr>
          <p:cNvGrpSpPr>
            <a:grpSpLocks/>
          </p:cNvGrpSpPr>
          <p:nvPr/>
        </p:nvGrpSpPr>
        <p:grpSpPr bwMode="auto">
          <a:xfrm>
            <a:off x="913703" y="2518018"/>
            <a:ext cx="6357938" cy="1600072"/>
            <a:chOff x="1177925" y="2199071"/>
            <a:chExt cx="6218238" cy="171080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BC471ACE-043D-4894-9525-7D5EB437C5D1}"/>
                </a:ext>
              </a:extLst>
            </p:cNvPr>
            <p:cNvSpPr/>
            <p:nvPr/>
          </p:nvSpPr>
          <p:spPr>
            <a:xfrm>
              <a:off x="1177925" y="2199071"/>
              <a:ext cx="6130925" cy="171080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06EDC90F-1049-4C82-AEBE-4A7906D0E614}"/>
                </a:ext>
              </a:extLst>
            </p:cNvPr>
            <p:cNvSpPr/>
            <p:nvPr/>
          </p:nvSpPr>
          <p:spPr>
            <a:xfrm>
              <a:off x="1535113" y="2203809"/>
              <a:ext cx="5861050" cy="1421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&lt;!--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组件模板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--&gt;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&lt;view class="wrapper"&gt;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&lt;slot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name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="</a:t>
              </a:r>
              <a:r>
                <a:rPr lang="en-US" altLang="zh-CN" sz="1050" b="1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before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"&gt;&lt;/slot&gt;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&lt;view&gt;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这里是组件的内部细节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&lt;/view&gt;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&lt;slot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name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="</a:t>
              </a:r>
              <a:r>
                <a:rPr lang="en-US" altLang="zh-CN" sz="1050" b="1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after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"&gt;&lt;/slot&gt;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&lt;/view&gt;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22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组件插槽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使用多个插槽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F69759F2-4979-4171-A477-C9C7CCFB8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431624" cy="447752"/>
          </a:xfrm>
        </p:spPr>
        <p:txBody>
          <a:bodyPr>
            <a:noAutofit/>
          </a:bodyPr>
          <a:lstStyle/>
          <a:p>
            <a:r>
              <a:rPr lang="zh-CN" altLang="en-US" dirty="0"/>
              <a:t>使用时，用 </a:t>
            </a:r>
            <a:r>
              <a:rPr lang="en-US" altLang="zh-CN" dirty="0"/>
              <a:t>slot </a:t>
            </a:r>
            <a:r>
              <a:rPr lang="zh-CN" altLang="en-US" dirty="0"/>
              <a:t>属性来将节点插入到不同的 </a:t>
            </a:r>
            <a:r>
              <a:rPr lang="en-US" altLang="zh-CN" dirty="0"/>
              <a:t>slot </a:t>
            </a:r>
            <a:r>
              <a:rPr lang="zh-CN" altLang="en-US" dirty="0"/>
              <a:t>中。示例代码如下：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DDEABA99-3276-4EA7-A9D9-EF03DB429CD1}"/>
              </a:ext>
            </a:extLst>
          </p:cNvPr>
          <p:cNvGrpSpPr>
            <a:grpSpLocks/>
          </p:cNvGrpSpPr>
          <p:nvPr/>
        </p:nvGrpSpPr>
        <p:grpSpPr bwMode="auto">
          <a:xfrm>
            <a:off x="913703" y="2518018"/>
            <a:ext cx="6357938" cy="2317119"/>
            <a:chOff x="1177925" y="2199071"/>
            <a:chExt cx="6218238" cy="223055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BC471ACE-043D-4894-9525-7D5EB437C5D1}"/>
                </a:ext>
              </a:extLst>
            </p:cNvPr>
            <p:cNvSpPr/>
            <p:nvPr/>
          </p:nvSpPr>
          <p:spPr>
            <a:xfrm>
              <a:off x="1177925" y="2199071"/>
              <a:ext cx="6130925" cy="2230552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06EDC90F-1049-4C82-AEBE-4A7906D0E614}"/>
                </a:ext>
              </a:extLst>
            </p:cNvPr>
            <p:cNvSpPr/>
            <p:nvPr/>
          </p:nvSpPr>
          <p:spPr>
            <a:xfrm>
              <a:off x="1535113" y="2203809"/>
              <a:ext cx="5861050" cy="2169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&lt;!--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引用组件的页面模板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--&gt;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&lt;</a:t>
              </a:r>
              <a:r>
                <a:rPr lang="en-US" altLang="zh-CN" sz="105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component-tag-name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&lt;!--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这部分内容将被放置在组件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&lt;slot name="before"&gt;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的位置上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--&gt;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&lt;view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slot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="</a:t>
              </a:r>
              <a:r>
                <a:rPr lang="en-US" altLang="zh-CN" sz="1050" b="1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before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"&gt;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这里是插入到组件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slot name="before"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中的内容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&lt;/view&gt;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&lt;!--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这部分内容将被放置在组件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&lt;slot name="after"&gt; 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的位置上 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--&gt;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&lt;view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slot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="</a:t>
              </a:r>
              <a:r>
                <a:rPr lang="en-US" altLang="zh-CN" sz="1050" b="1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after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"&gt;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这里是插入到组件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slot name="after"</a:t>
              </a: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中的内容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&lt;/view&gt;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&lt;/</a:t>
              </a:r>
              <a:r>
                <a:rPr lang="en-US" altLang="zh-CN" sz="105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component-tag-name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&lt;/view&gt;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87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组件间的通信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组件之间的三种基本通信方式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F69759F2-4979-4171-A477-C9C7CCFB8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431624" cy="1541945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zh-CN" dirty="0"/>
              <a:t>WXML </a:t>
            </a:r>
            <a:r>
              <a:rPr lang="zh-CN" altLang="en-US" dirty="0"/>
              <a:t>数据绑定：用于父组件向子组件的</a:t>
            </a:r>
            <a:r>
              <a:rPr lang="zh-CN" altLang="en-US"/>
              <a:t>指定</a:t>
            </a:r>
            <a:r>
              <a:rPr lang="zh-CN" altLang="en-US" smtClean="0"/>
              <a:t>属性</a:t>
            </a:r>
            <a:r>
              <a:rPr lang="zh-CN" altLang="en-US"/>
              <a:t>传递</a:t>
            </a:r>
            <a:r>
              <a:rPr lang="zh-CN" altLang="en-US" smtClean="0"/>
              <a:t>数据</a:t>
            </a:r>
            <a:r>
              <a:rPr lang="zh-CN" altLang="en-US" dirty="0"/>
              <a:t>，仅能设置 </a:t>
            </a:r>
            <a:r>
              <a:rPr lang="en-US" altLang="zh-CN" dirty="0"/>
              <a:t>JSON </a:t>
            </a:r>
            <a:r>
              <a:rPr lang="zh-CN" altLang="en-US" dirty="0"/>
              <a:t>兼容数据（自基础库版本 </a:t>
            </a:r>
            <a:r>
              <a:rPr lang="en-US" altLang="zh-CN" dirty="0">
                <a:hlinkClick r:id="rId2"/>
              </a:rPr>
              <a:t>2.0.9</a:t>
            </a:r>
            <a:r>
              <a:rPr lang="en-US" altLang="zh-CN" dirty="0"/>
              <a:t> </a:t>
            </a:r>
            <a:r>
              <a:rPr lang="zh-CN" altLang="en-US" dirty="0"/>
              <a:t>开始，还可以在数据中包含函数）。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事件：用于子组件向父组件传递数据，可以传递任意数据。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如果以上两种方式不足以满足需要，父组件还可以通过 </a:t>
            </a:r>
            <a:r>
              <a:rPr lang="en-US" altLang="zh-CN" dirty="0" err="1">
                <a:solidFill>
                  <a:srgbClr val="FF0000"/>
                </a:solidFill>
              </a:rPr>
              <a:t>this.selectComponent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方法获取子组件实例对象，这样就可以直接访问组件的任意数据和方法。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288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组件间的通信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this.selectComponent(string)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F69759F2-4979-4171-A477-C9C7CCFB8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31624" cy="375800"/>
          </a:xfrm>
        </p:spPr>
        <p:txBody>
          <a:bodyPr>
            <a:noAutofit/>
          </a:bodyPr>
          <a:lstStyle/>
          <a:p>
            <a:r>
              <a:rPr lang="zh-CN" altLang="en-US" dirty="0"/>
              <a:t>在小程序的组件中，调用 </a:t>
            </a:r>
            <a:r>
              <a:rPr lang="en-US" altLang="zh-CN" dirty="0"/>
              <a:t>this.selectComponent(string)</a:t>
            </a:r>
            <a:r>
              <a:rPr lang="zh-CN" altLang="en-US" dirty="0"/>
              <a:t>，可以返回指定组件的实例对象。示例代码如下：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0A065654-03BA-4E55-BD78-F669F5BD9ABC}"/>
              </a:ext>
            </a:extLst>
          </p:cNvPr>
          <p:cNvGrpSpPr>
            <a:grpSpLocks/>
          </p:cNvGrpSpPr>
          <p:nvPr/>
        </p:nvGrpSpPr>
        <p:grpSpPr bwMode="auto">
          <a:xfrm>
            <a:off x="913702" y="2477378"/>
            <a:ext cx="7296163" cy="2617722"/>
            <a:chOff x="1177925" y="2199071"/>
            <a:chExt cx="6218238" cy="226836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9321DCB3-628B-41B7-A178-AA7670817374}"/>
                </a:ext>
              </a:extLst>
            </p:cNvPr>
            <p:cNvSpPr/>
            <p:nvPr/>
          </p:nvSpPr>
          <p:spPr>
            <a:xfrm>
              <a:off x="1177925" y="2199071"/>
              <a:ext cx="6130925" cy="2230552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55244363-126E-404A-A1F0-0CD475F86B9D}"/>
                </a:ext>
              </a:extLst>
            </p:cNvPr>
            <p:cNvSpPr/>
            <p:nvPr/>
          </p:nvSpPr>
          <p:spPr>
            <a:xfrm>
              <a:off x="1177925" y="2203809"/>
              <a:ext cx="6218238" cy="2263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&lt;!-- wxml --&gt;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&lt;component-a </a:t>
              </a:r>
              <a:r>
                <a:rPr lang="en-US" altLang="zh-CN" sz="1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="</a:t>
              </a:r>
              <a:r>
                <a:rPr lang="en-US" altLang="zh-CN" sz="1000" b="1" dirty="0" err="1">
                  <a:solidFill>
                    <a:srgbClr val="00B0F0"/>
                  </a:solidFill>
                  <a:latin typeface="Courier New" panose="02070309020205020404" pitchFamily="49" charset="0"/>
                </a:rPr>
                <a:t>customA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 </a:t>
              </a:r>
              <a:r>
                <a:rPr lang="en-US" altLang="zh-CN" sz="1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id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 "</a:t>
              </a:r>
              <a:r>
                <a:rPr lang="en-US" altLang="zh-CN" sz="1000" b="1" dirty="0" err="1">
                  <a:solidFill>
                    <a:srgbClr val="00B0F0"/>
                  </a:solidFill>
                  <a:latin typeface="Courier New" panose="02070309020205020404" pitchFamily="49" charset="0"/>
                </a:rPr>
                <a:t>cA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 &gt;&lt;/component-a&gt;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&lt;!--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父组件的 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.js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文件中，可以调用 </a:t>
              </a:r>
              <a:r>
                <a:rPr lang="en-US" altLang="zh-CN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selectComponent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函数并指定 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id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或 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class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选择器，获取子组件对象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--&gt;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Page({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onLoad(){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//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切记下面参数不能传递标签选择器（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component-a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），不然返回的是 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null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var component = </a:t>
              </a:r>
              <a:r>
                <a:rPr lang="en-US" altLang="zh-CN" sz="1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this.selectComponent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('</a:t>
              </a:r>
              <a:r>
                <a:rPr lang="en-US" altLang="zh-CN" sz="1000" b="1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zh-CN" sz="1000" b="1" dirty="0" err="1">
                  <a:solidFill>
                    <a:srgbClr val="00B0F0"/>
                  </a:solidFill>
                  <a:latin typeface="Courier New" panose="02070309020205020404" pitchFamily="49" charset="0"/>
                </a:rPr>
                <a:t>customA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'); //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也可以传递 </a:t>
              </a: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id </a:t>
              </a:r>
              <a:r>
                <a:rPr lang="zh-CN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选择器 </a:t>
              </a:r>
              <a:r>
                <a:rPr lang="en-US" altLang="zh-CN" sz="1000" b="1" dirty="0">
                  <a:solidFill>
                    <a:srgbClr val="00B0F0"/>
                  </a:solidFill>
                  <a:latin typeface="Courier New" panose="02070309020205020404" pitchFamily="49" charset="0"/>
                </a:rPr>
                <a:t>#</a:t>
              </a:r>
              <a:r>
                <a:rPr lang="en-US" altLang="zh-CN" sz="1000" b="1" dirty="0" err="1">
                  <a:solidFill>
                    <a:srgbClr val="00B0F0"/>
                  </a:solidFill>
                  <a:latin typeface="Courier New" panose="02070309020205020404" pitchFamily="49" charset="0"/>
                </a:rPr>
                <a:t>cA</a:t>
              </a:r>
              <a:endParaRPr lang="en-US" altLang="zh-CN" sz="1000" b="1" dirty="0">
                <a:solidFill>
                  <a:srgbClr val="00B0F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console.log(component);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04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自定义组件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组件间的通信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通过事件监听实现子向父传值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F69759F2-4979-4171-A477-C9C7CCFB8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431624" cy="2083501"/>
          </a:xfrm>
        </p:spPr>
        <p:txBody>
          <a:bodyPr>
            <a:noAutofit/>
          </a:bodyPr>
          <a:lstStyle/>
          <a:p>
            <a:r>
              <a:rPr lang="zh-CN" altLang="en-US" dirty="0"/>
              <a:t>事件系统是组件间通信的主要方式之一。自定义组件可以触发任意的事件，引用组件的页面可以监听这些事件。</a:t>
            </a:r>
            <a:endParaRPr lang="en-US" altLang="zh-CN" dirty="0"/>
          </a:p>
          <a:p>
            <a:r>
              <a:rPr lang="zh-CN" altLang="en-US" dirty="0"/>
              <a:t>通过事件监听实现子组件向父组件传值的步骤：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在父组件的 </a:t>
            </a:r>
            <a:r>
              <a:rPr lang="en-US" altLang="zh-CN" dirty="0"/>
              <a:t>js </a:t>
            </a:r>
            <a:r>
              <a:rPr lang="zh-CN" altLang="en-US" dirty="0"/>
              <a:t>中，定义一个函数，这个函数即将通过自定义事件的形式，传递给子组件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在父组件的 </a:t>
            </a:r>
            <a:r>
              <a:rPr lang="en-US" altLang="zh-CN" dirty="0"/>
              <a:t>wxml </a:t>
            </a:r>
            <a:r>
              <a:rPr lang="zh-CN" altLang="en-US" dirty="0"/>
              <a:t>中，通过自定义事件的形式，将步骤一中定义的函数引用，传递给子组件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在子组件的 </a:t>
            </a:r>
            <a:r>
              <a:rPr lang="en-US" altLang="zh-CN" dirty="0"/>
              <a:t>js </a:t>
            </a:r>
            <a:r>
              <a:rPr lang="zh-CN" altLang="en-US" dirty="0"/>
              <a:t>中，通过调用 </a:t>
            </a:r>
            <a:r>
              <a:rPr lang="en-US" altLang="zh-CN" dirty="0"/>
              <a:t>this.</a:t>
            </a:r>
            <a:r>
              <a:rPr lang="en-US" altLang="zh-CN" dirty="0">
                <a:solidFill>
                  <a:srgbClr val="FF0000"/>
                </a:solidFill>
              </a:rPr>
              <a:t>triggerEvent</a:t>
            </a:r>
            <a:r>
              <a:rPr lang="en-US" altLang="zh-CN" dirty="0"/>
              <a:t>('</a:t>
            </a:r>
            <a:r>
              <a:rPr lang="zh-CN" altLang="en-US" dirty="0">
                <a:solidFill>
                  <a:srgbClr val="00B0F0"/>
                </a:solidFill>
              </a:rPr>
              <a:t>自定义事件名称</a:t>
            </a:r>
            <a:r>
              <a:rPr lang="en-US" altLang="zh-CN" dirty="0"/>
              <a:t>', { /* </a:t>
            </a:r>
            <a:r>
              <a:rPr lang="zh-CN" altLang="en-US" dirty="0">
                <a:solidFill>
                  <a:srgbClr val="00B0F0"/>
                </a:solidFill>
              </a:rPr>
              <a:t>参数对象 </a:t>
            </a:r>
            <a:r>
              <a:rPr lang="zh-CN" altLang="en-US" dirty="0"/>
              <a:t>*</a:t>
            </a:r>
            <a:r>
              <a:rPr lang="en-US" altLang="zh-CN" dirty="0"/>
              <a:t>/ }) </a:t>
            </a:r>
            <a:r>
              <a:rPr lang="zh-CN" altLang="en-US" dirty="0"/>
              <a:t>，将数据发送到父组件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在父组件的 </a:t>
            </a:r>
            <a:r>
              <a:rPr lang="en-US" altLang="zh-CN" dirty="0"/>
              <a:t>js </a:t>
            </a:r>
            <a:r>
              <a:rPr lang="zh-CN" altLang="en-US" dirty="0"/>
              <a:t>中，通过 </a:t>
            </a:r>
            <a:r>
              <a:rPr lang="en-US" altLang="zh-CN" dirty="0" err="1">
                <a:solidFill>
                  <a:srgbClr val="FF0000"/>
                </a:solidFill>
              </a:rPr>
              <a:t>e.detail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获取到子组件传递过来的数据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379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页面导航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网络数据请求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WePY </a:t>
            </a:r>
            <a:r>
              <a:rPr lang="zh-CN" altLang="en-US" dirty="0">
                <a:solidFill>
                  <a:srgbClr val="FF0000"/>
                </a:solidFill>
              </a:rPr>
              <a:t>框架的安装和使用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18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en-US" altLang="zh-CN" dirty="0">
                <a:solidFill>
                  <a:srgbClr val="404040"/>
                </a:solidFill>
              </a:rPr>
              <a:t>WePY </a:t>
            </a:r>
            <a:r>
              <a:rPr lang="zh-CN" altLang="en-US" dirty="0">
                <a:solidFill>
                  <a:srgbClr val="404040"/>
                </a:solidFill>
              </a:rPr>
              <a:t>框架概述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xmlns="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488593" cy="112177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WePY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腾讯官方出品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FF0000"/>
                </a:solidFill>
              </a:rPr>
              <a:t>小程序快速开发框架</a:t>
            </a:r>
            <a:r>
              <a:rPr lang="zh-CN" altLang="en-US" dirty="0"/>
              <a:t>，对原生小程序的开发模式进行了再次封装，更贴近于 </a:t>
            </a:r>
            <a:r>
              <a:rPr lang="en-US" altLang="zh-CN" dirty="0"/>
              <a:t>MVVM </a:t>
            </a:r>
            <a:r>
              <a:rPr lang="zh-CN" altLang="en-US" dirty="0"/>
              <a:t>架构模式，并支持</a:t>
            </a:r>
            <a:r>
              <a:rPr lang="en-US" altLang="zh-CN" dirty="0"/>
              <a:t>ES6/7</a:t>
            </a:r>
            <a:r>
              <a:rPr lang="zh-CN" altLang="en-US" dirty="0"/>
              <a:t>的一些新特性，同时语法风格更接近于 </a:t>
            </a:r>
            <a:r>
              <a:rPr lang="en-US" altLang="zh-CN" dirty="0"/>
              <a:t>Vue.js</a:t>
            </a:r>
            <a:r>
              <a:rPr lang="zh-CN" altLang="en-US" dirty="0"/>
              <a:t>，使用 </a:t>
            </a:r>
            <a:r>
              <a:rPr lang="en-US" altLang="zh-CN" dirty="0"/>
              <a:t>WePY </a:t>
            </a:r>
            <a:r>
              <a:rPr lang="zh-CN" altLang="en-US" dirty="0"/>
              <a:t>框架能够提高小程序的开发效率。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en-US" altLang="zh-CN" dirty="0"/>
              <a:t>WePY </a:t>
            </a:r>
            <a:r>
              <a:rPr lang="zh-CN" altLang="en-US" dirty="0"/>
              <a:t>只是小程序的快速开发框架之一，市面上还有诸如 </a:t>
            </a:r>
            <a:r>
              <a:rPr lang="en-US" altLang="zh-CN" dirty="0"/>
              <a:t>mpvue </a:t>
            </a:r>
            <a:r>
              <a:rPr lang="zh-CN" altLang="en-US" dirty="0"/>
              <a:t>之类的小程序开发框架也比较流行。</a:t>
            </a:r>
          </a:p>
        </p:txBody>
      </p:sp>
    </p:spTree>
    <p:extLst>
      <p:ext uri="{BB962C8B-B14F-4D97-AF65-F5344CB8AC3E}">
        <p14:creationId xmlns:p14="http://schemas.microsoft.com/office/powerpoint/2010/main" val="37762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en-US" altLang="zh-CN" dirty="0">
                <a:solidFill>
                  <a:srgbClr val="404040"/>
                </a:solidFill>
              </a:rPr>
              <a:t>WePY </a:t>
            </a:r>
            <a:r>
              <a:rPr lang="zh-CN" altLang="en-US" dirty="0">
                <a:solidFill>
                  <a:srgbClr val="404040"/>
                </a:solidFill>
              </a:rPr>
              <a:t>框架概述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xmlns="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488593" cy="2803987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WePY</a:t>
            </a:r>
            <a:r>
              <a:rPr lang="en-US" altLang="zh-CN" dirty="0"/>
              <a:t> </a:t>
            </a:r>
            <a:r>
              <a:rPr lang="zh-CN" altLang="en-US" dirty="0"/>
              <a:t>相比于原生小程序开发，拥有众多的</a:t>
            </a:r>
            <a:r>
              <a:rPr lang="zh-CN" altLang="en-US" b="1" dirty="0"/>
              <a:t>开发特性</a:t>
            </a:r>
            <a:r>
              <a:rPr lang="zh-CN" altLang="en-US" dirty="0"/>
              <a:t>和</a:t>
            </a:r>
            <a:r>
              <a:rPr lang="zh-CN" altLang="en-US" b="1" dirty="0"/>
              <a:t>优化方案</a:t>
            </a:r>
            <a:r>
              <a:rPr lang="zh-CN" altLang="en-US" dirty="0"/>
              <a:t>，例如：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开发风格接近于 </a:t>
            </a:r>
            <a:r>
              <a:rPr lang="en-US" altLang="zh-CN" dirty="0"/>
              <a:t>Vue.js</a:t>
            </a:r>
            <a:r>
              <a:rPr lang="zh-CN" altLang="en-US" dirty="0"/>
              <a:t>，支持很多</a:t>
            </a:r>
            <a:r>
              <a:rPr lang="en-US" altLang="zh-CN" dirty="0"/>
              <a:t>vue</a:t>
            </a:r>
            <a:r>
              <a:rPr lang="zh-CN" altLang="en-US" dirty="0"/>
              <a:t>中的语法特性；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通过 </a:t>
            </a:r>
            <a:r>
              <a:rPr lang="en-US" altLang="zh-CN" dirty="0"/>
              <a:t>polyfill </a:t>
            </a:r>
            <a:r>
              <a:rPr lang="zh-CN" altLang="en-US" dirty="0"/>
              <a:t>让小程序完美支持 </a:t>
            </a:r>
            <a:r>
              <a:rPr lang="en-US" altLang="zh-CN" dirty="0"/>
              <a:t>Promise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可以使用</a:t>
            </a:r>
            <a:r>
              <a:rPr lang="en-US" altLang="zh-CN" dirty="0"/>
              <a:t>ES6</a:t>
            </a:r>
            <a:r>
              <a:rPr lang="zh-CN" altLang="en-US" dirty="0"/>
              <a:t>等诸多高级语法特性，简化代码，提高开发效率；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对小程序本身的性能做出了进一步的优化；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支持第三方的 </a:t>
            </a:r>
            <a:r>
              <a:rPr lang="en-US" altLang="zh-CN" dirty="0"/>
              <a:t>npm </a:t>
            </a:r>
            <a:r>
              <a:rPr lang="zh-CN" altLang="en-US" dirty="0"/>
              <a:t>资源；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支持多种插件处理和编译器；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etc…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8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页面导航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声明式导航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737350" cy="626487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tabBar </a:t>
            </a:r>
            <a:r>
              <a:rPr lang="zh-CN" altLang="en-US" b="1" dirty="0">
                <a:solidFill>
                  <a:srgbClr val="FF0000"/>
                </a:solidFill>
              </a:rPr>
              <a:t>页面</a:t>
            </a:r>
            <a:r>
              <a:rPr lang="zh-CN" altLang="en-US" dirty="0">
                <a:solidFill>
                  <a:schemeClr val="tx1"/>
                </a:solidFill>
              </a:rPr>
              <a:t>指的是被当作 </a:t>
            </a:r>
            <a:r>
              <a:rPr lang="en-US" altLang="zh-CN" dirty="0">
                <a:solidFill>
                  <a:schemeClr val="tx1"/>
                </a:solidFill>
              </a:rPr>
              <a:t>tabBar </a:t>
            </a:r>
            <a:r>
              <a:rPr lang="zh-CN" altLang="en-US" dirty="0">
                <a:solidFill>
                  <a:schemeClr val="tx1"/>
                </a:solidFill>
              </a:rPr>
              <a:t>进行切换的页面。如果 </a:t>
            </a:r>
            <a:r>
              <a:rPr lang="en-US" altLang="zh-CN" dirty="0">
                <a:solidFill>
                  <a:schemeClr val="tx1"/>
                </a:solidFill>
              </a:rPr>
              <a:t>navigator </a:t>
            </a:r>
            <a:r>
              <a:rPr lang="zh-CN" altLang="en-US" dirty="0">
                <a:solidFill>
                  <a:schemeClr val="tx1"/>
                </a:solidFill>
              </a:rPr>
              <a:t>组件单纯使用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属性，无法导航到  </a:t>
            </a:r>
            <a:r>
              <a:rPr lang="en-US" altLang="zh-CN" dirty="0">
                <a:solidFill>
                  <a:schemeClr val="tx1"/>
                </a:solidFill>
              </a:rPr>
              <a:t>tabBar </a:t>
            </a:r>
            <a:r>
              <a:rPr lang="zh-CN" altLang="en-US" dirty="0">
                <a:solidFill>
                  <a:schemeClr val="tx1"/>
                </a:solidFill>
              </a:rPr>
              <a:t>页面，需要结合 </a:t>
            </a:r>
            <a:r>
              <a:rPr lang="en-US" altLang="zh-CN" b="1" dirty="0">
                <a:solidFill>
                  <a:srgbClr val="FF0000"/>
                </a:solidFill>
              </a:rPr>
              <a:t>open-type 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>
                <a:solidFill>
                  <a:schemeClr val="tx1"/>
                </a:solidFill>
              </a:rPr>
              <a:t>进行导航。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示例</a:t>
            </a:r>
            <a:r>
              <a:rPr lang="zh-CN" altLang="en-US" dirty="0">
                <a:solidFill>
                  <a:schemeClr val="tx1"/>
                </a:solidFill>
              </a:rPr>
              <a:t>代码如下：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CE80CB87-3F26-46DD-89CE-BCC61DC5138F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3029601"/>
            <a:ext cx="6708529" cy="988449"/>
            <a:chOff x="1078118" y="2214664"/>
            <a:chExt cx="6318046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920BFD37-919D-4947-993A-92FE3DF0FCEF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67E36AB1-E8F9-4C23-A8A1-04AE0A2C5F87}"/>
                </a:ext>
              </a:extLst>
            </p:cNvPr>
            <p:cNvSpPr/>
            <p:nvPr/>
          </p:nvSpPr>
          <p:spPr>
            <a:xfrm>
              <a:off x="1177926" y="2250989"/>
              <a:ext cx="6218238" cy="719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800000"/>
                  </a:solidFill>
                  <a:latin typeface="Courier New" panose="02070309020205020404" pitchFamily="49" charset="0"/>
                </a:rPr>
                <a:t>navigator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>
                  <a:solidFill>
                    <a:srgbClr val="0000FF"/>
                  </a:solidFill>
                  <a:latin typeface="Courier New" panose="02070309020205020404" pitchFamily="49" charset="0"/>
                </a:rPr>
                <a:t>'/pages/home/home' </a:t>
              </a:r>
              <a:r>
                <a:rPr lang="en-US" altLang="zh-CN" sz="1050" b="1">
                  <a:solidFill>
                    <a:srgbClr val="FF0000"/>
                  </a:solidFill>
                  <a:latin typeface="Courier New" panose="02070309020205020404" pitchFamily="49" charset="0"/>
                </a:rPr>
                <a:t>open-type</a:t>
              </a:r>
              <a:r>
                <a:rPr lang="en-US" altLang="zh-CN" sz="1050">
                  <a:solidFill>
                    <a:srgbClr val="0000FF"/>
                  </a:solidFill>
                  <a:latin typeface="Courier New" panose="02070309020205020404" pitchFamily="49" charset="0"/>
                </a:rPr>
                <a:t>='</a:t>
              </a:r>
              <a:r>
                <a:rPr lang="en-US" altLang="zh-CN" sz="1050" b="1">
                  <a:solidFill>
                    <a:srgbClr val="0000FF"/>
                  </a:solidFill>
                  <a:latin typeface="Courier New" panose="02070309020205020404" pitchFamily="49" charset="0"/>
                </a:rPr>
                <a:t>switchTab</a:t>
              </a:r>
              <a:r>
                <a:rPr lang="en-US" altLang="zh-CN" sz="1050">
                  <a:solidFill>
                    <a:srgbClr val="0000FF"/>
                  </a:solidFill>
                  <a:latin typeface="Courier New" panose="02070309020205020404" pitchFamily="49" charset="0"/>
                </a:rPr>
                <a:t>'&gt;</a:t>
              </a:r>
              <a:endParaRPr lang="en-US" altLang="zh-CN" sz="1050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 </a:t>
              </a:r>
              <a:r>
                <a:rPr lang="zh-CN" altLang="en-US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导航到</a:t>
              </a:r>
              <a:r>
                <a:rPr lang="en-US" altLang="zh-CN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home</a:t>
              </a:r>
              <a:r>
                <a:rPr lang="zh-CN" altLang="en-US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页面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zh-CN" sz="1050" dirty="0">
                  <a:solidFill>
                    <a:srgbClr val="800000"/>
                  </a:solidFill>
                  <a:latin typeface="Courier New" panose="02070309020205020404" pitchFamily="49" charset="0"/>
                </a:rPr>
                <a:t>navigator</a:t>
              </a: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&gt;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导航到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tabBar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BFDD077D-122C-4E21-B258-73A06D44654F}"/>
              </a:ext>
            </a:extLst>
          </p:cNvPr>
          <p:cNvSpPr txBox="1">
            <a:spLocks/>
          </p:cNvSpPr>
          <p:nvPr/>
        </p:nvSpPr>
        <p:spPr>
          <a:xfrm>
            <a:off x="848377" y="4081249"/>
            <a:ext cx="6737350" cy="6264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关于 </a:t>
            </a:r>
            <a:r>
              <a:rPr lang="en-US" altLang="zh-CN" dirty="0">
                <a:solidFill>
                  <a:schemeClr val="tx1"/>
                </a:solidFill>
              </a:rPr>
              <a:t>navigator </a:t>
            </a:r>
            <a:r>
              <a:rPr lang="zh-CN" altLang="en-US" dirty="0">
                <a:solidFill>
                  <a:schemeClr val="tx1"/>
                </a:solidFill>
              </a:rPr>
              <a:t>组件的更多用法，请翻阅官方文档：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hlinkClick r:id="rId2"/>
              </a:rPr>
              <a:t>https://developers.weixin.qq.com/miniprogram/dev/component/navigator.html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en-US" altLang="zh-CN" dirty="0">
                <a:solidFill>
                  <a:srgbClr val="404040"/>
                </a:solidFill>
              </a:rPr>
              <a:t>WePY </a:t>
            </a:r>
            <a:r>
              <a:rPr lang="zh-CN" altLang="en-US" dirty="0">
                <a:solidFill>
                  <a:srgbClr val="404040"/>
                </a:solidFill>
              </a:rPr>
              <a:t>框架概述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xmlns="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488593" cy="447750"/>
          </a:xfrm>
        </p:spPr>
        <p:txBody>
          <a:bodyPr>
            <a:normAutofit/>
          </a:bodyPr>
          <a:lstStyle/>
          <a:p>
            <a:r>
              <a:rPr lang="en-US" altLang="zh-CN" dirty="0"/>
              <a:t>WePY </a:t>
            </a:r>
            <a:r>
              <a:rPr lang="zh-CN" altLang="en-US" dirty="0"/>
              <a:t>的安装或更新都通过 </a:t>
            </a:r>
            <a:r>
              <a:rPr lang="en-US" altLang="zh-CN" dirty="0"/>
              <a:t>npm </a:t>
            </a:r>
            <a:r>
              <a:rPr lang="zh-CN" altLang="en-US" dirty="0"/>
              <a:t>进行，全局安装或更新 </a:t>
            </a:r>
            <a:r>
              <a:rPr lang="en-US" altLang="zh-CN" dirty="0"/>
              <a:t>WePY </a:t>
            </a:r>
            <a:r>
              <a:rPr lang="zh-CN" altLang="en-US" dirty="0"/>
              <a:t>命令行工具，可以在终端运行以下命令：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EE4CF040-DE70-4D14-A8A3-D87CC361B188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571750"/>
            <a:ext cx="6130925" cy="308893"/>
            <a:chOff x="1177925" y="2119315"/>
            <a:chExt cx="6130925" cy="224998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D8544D45-0996-42F0-8360-5D19AAABEA26}"/>
                </a:ext>
              </a:extLst>
            </p:cNvPr>
            <p:cNvSpPr/>
            <p:nvPr/>
          </p:nvSpPr>
          <p:spPr>
            <a:xfrm>
              <a:off x="1177925" y="2119315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12EA2407-AFD3-4783-8750-846995861EE8}"/>
                </a:ext>
              </a:extLst>
            </p:cNvPr>
            <p:cNvSpPr/>
            <p:nvPr/>
          </p:nvSpPr>
          <p:spPr>
            <a:xfrm>
              <a:off x="1535113" y="2126978"/>
              <a:ext cx="4234928" cy="2242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npm install wepy-cli -g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9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创建 </a:t>
            </a:r>
            <a:r>
              <a:rPr lang="en-US" altLang="zh-CN" dirty="0"/>
              <a:t>WePY </a:t>
            </a:r>
            <a:r>
              <a:rPr lang="zh-CN" altLang="en-US" dirty="0"/>
              <a:t>项目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xmlns="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488593" cy="447750"/>
          </a:xfrm>
        </p:spPr>
        <p:txBody>
          <a:bodyPr>
            <a:normAutofit/>
          </a:bodyPr>
          <a:lstStyle/>
          <a:p>
            <a:r>
              <a:rPr lang="en-US" altLang="zh-CN" dirty="0"/>
              <a:t>WePY </a:t>
            </a:r>
            <a:r>
              <a:rPr lang="zh-CN" altLang="en-US" dirty="0"/>
              <a:t>命令行工具安装完毕后，可以运行如下命令，初始化项目结构：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0F7E21CA-19F7-4041-B209-5AA2FA94228A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571750"/>
            <a:ext cx="6130925" cy="308893"/>
            <a:chOff x="1177925" y="2119315"/>
            <a:chExt cx="6130925" cy="224998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67B2CBCE-A173-4747-937D-37038850AFC0}"/>
                </a:ext>
              </a:extLst>
            </p:cNvPr>
            <p:cNvSpPr/>
            <p:nvPr/>
          </p:nvSpPr>
          <p:spPr>
            <a:xfrm>
              <a:off x="1177925" y="2119315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C15728E2-F03E-4CBD-8B1E-1EDFC4C63497}"/>
                </a:ext>
              </a:extLst>
            </p:cNvPr>
            <p:cNvSpPr/>
            <p:nvPr/>
          </p:nvSpPr>
          <p:spPr>
            <a:xfrm>
              <a:off x="1535113" y="2126978"/>
              <a:ext cx="4234928" cy="2242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1050" b="1" dirty="0">
                  <a:latin typeface="Courier New" panose="02070309020205020404" pitchFamily="49" charset="0"/>
                </a:rPr>
                <a:t>wepy init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standard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myproject</a:t>
              </a:r>
            </a:p>
          </p:txBody>
        </p:sp>
      </p:grp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8B365BDC-F2FC-47B8-923E-90E80FDB1808}"/>
              </a:ext>
            </a:extLst>
          </p:cNvPr>
          <p:cNvSpPr txBox="1">
            <a:spLocks/>
          </p:cNvSpPr>
          <p:nvPr/>
        </p:nvSpPr>
        <p:spPr>
          <a:xfrm>
            <a:off x="848375" y="2938517"/>
            <a:ext cx="6488593" cy="9813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其中，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dirty="0">
                <a:solidFill>
                  <a:srgbClr val="FF0000"/>
                </a:solidFill>
              </a:rPr>
              <a:t>wepy init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dirty="0"/>
              <a:t> </a:t>
            </a:r>
            <a:r>
              <a:rPr lang="zh-CN" altLang="en-US" dirty="0"/>
              <a:t>是固定写法，代表要</a:t>
            </a:r>
            <a:r>
              <a:rPr lang="zh-CN" altLang="en-US" dirty="0">
                <a:solidFill>
                  <a:srgbClr val="FF0000"/>
                </a:solidFill>
              </a:rPr>
              <a:t>初始化 </a:t>
            </a:r>
            <a:r>
              <a:rPr lang="en-US" altLang="zh-CN" dirty="0">
                <a:solidFill>
                  <a:srgbClr val="FF0000"/>
                </a:solidFill>
              </a:rPr>
              <a:t>wepy </a:t>
            </a:r>
            <a:r>
              <a:rPr lang="zh-CN" altLang="en-US" dirty="0">
                <a:solidFill>
                  <a:srgbClr val="FF0000"/>
                </a:solidFill>
              </a:rPr>
              <a:t>项目</a:t>
            </a:r>
            <a:r>
              <a:rPr lang="zh-CN" altLang="en-US" dirty="0"/>
              <a:t>；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dirty="0">
                <a:solidFill>
                  <a:srgbClr val="FF0000"/>
                </a:solidFill>
              </a:rPr>
              <a:t>standard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dirty="0"/>
              <a:t> </a:t>
            </a:r>
            <a:r>
              <a:rPr lang="zh-CN" altLang="en-US" dirty="0"/>
              <a:t>代表模板类型为</a:t>
            </a:r>
            <a:r>
              <a:rPr lang="zh-CN" altLang="en-US" dirty="0">
                <a:solidFill>
                  <a:srgbClr val="FF0000"/>
                </a:solidFill>
              </a:rPr>
              <a:t>标准模板</a:t>
            </a:r>
            <a:r>
              <a:rPr lang="zh-CN" altLang="en-US" dirty="0"/>
              <a:t>，可以运行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dirty="0"/>
              <a:t>wepy 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dirty="0"/>
              <a:t> </a:t>
            </a:r>
            <a:r>
              <a:rPr lang="zh-CN" altLang="en-US" dirty="0"/>
              <a:t>命令查看所有可用的项目模板；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altLang="zh-CN" dirty="0">
                <a:solidFill>
                  <a:srgbClr val="FF0000"/>
                </a:solidFill>
              </a:rPr>
              <a:t>myproject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dirty="0"/>
              <a:t> </a:t>
            </a:r>
            <a:r>
              <a:rPr lang="zh-CN" altLang="en-US" dirty="0"/>
              <a:t>为自定义的</a:t>
            </a:r>
            <a:r>
              <a:rPr lang="zh-CN" altLang="en-US" dirty="0">
                <a:solidFill>
                  <a:srgbClr val="FF0000"/>
                </a:solidFill>
              </a:rPr>
              <a:t>项目名称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创建项目的时候，要勾选 </a:t>
            </a:r>
            <a:r>
              <a:rPr lang="en-US" altLang="zh-CN" dirty="0">
                <a:solidFill>
                  <a:srgbClr val="FF0000"/>
                </a:solidFill>
              </a:rPr>
              <a:t>ESLint </a:t>
            </a:r>
            <a:r>
              <a:rPr lang="zh-CN" altLang="en-US" dirty="0">
                <a:solidFill>
                  <a:srgbClr val="FF0000"/>
                </a:solidFill>
              </a:rPr>
              <a:t>选项！</a:t>
            </a:r>
          </a:p>
        </p:txBody>
      </p:sp>
    </p:spTree>
    <p:extLst>
      <p:ext uri="{BB962C8B-B14F-4D97-AF65-F5344CB8AC3E}">
        <p14:creationId xmlns:p14="http://schemas.microsoft.com/office/powerpoint/2010/main" val="246448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创建 </a:t>
            </a:r>
            <a:r>
              <a:rPr lang="en-US" altLang="zh-CN" dirty="0"/>
              <a:t>WePY </a:t>
            </a:r>
            <a:r>
              <a:rPr lang="zh-CN" altLang="en-US" dirty="0"/>
              <a:t>项目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WePY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项目与小程序项目的关系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xmlns="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488593" cy="598259"/>
          </a:xfrm>
        </p:spPr>
        <p:txBody>
          <a:bodyPr>
            <a:noAutofit/>
          </a:bodyPr>
          <a:lstStyle/>
          <a:p>
            <a:r>
              <a:rPr lang="zh-CN" altLang="en-US" dirty="0"/>
              <a:t>通过 </a:t>
            </a:r>
            <a:r>
              <a:rPr lang="en-US" altLang="zh-CN" dirty="0"/>
              <a:t>wepy init </a:t>
            </a:r>
            <a:r>
              <a:rPr lang="zh-CN" altLang="en-US" dirty="0"/>
              <a:t>命令初始化的 </a:t>
            </a:r>
            <a:r>
              <a:rPr lang="en-US" altLang="zh-CN" dirty="0"/>
              <a:t>wepy </a:t>
            </a:r>
            <a:r>
              <a:rPr lang="zh-CN" altLang="en-US" dirty="0"/>
              <a:t>项目，准确来说只是一个模板项目，不能直接当作小程序运行。需要运行相关的命令，</a:t>
            </a:r>
            <a:r>
              <a:rPr lang="zh-CN" altLang="en-US" b="1" dirty="0">
                <a:solidFill>
                  <a:srgbClr val="FF0000"/>
                </a:solidFill>
              </a:rPr>
              <a:t>把模板项目编译为小程序项目</a:t>
            </a:r>
            <a:r>
              <a:rPr lang="zh-CN" altLang="en-US" dirty="0"/>
              <a:t>，才可以运行。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2EFF08A-0A8C-4ED3-B145-82E9682A65E9}"/>
              </a:ext>
            </a:extLst>
          </p:cNvPr>
          <p:cNvSpPr/>
          <p:nvPr/>
        </p:nvSpPr>
        <p:spPr>
          <a:xfrm>
            <a:off x="959773" y="2819983"/>
            <a:ext cx="1430931" cy="2038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wepy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模板项目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开发人员把项目源代码编写到模板项目中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D149F1B5-AF87-4623-AE4C-F4008AC02AEB}"/>
              </a:ext>
            </a:extLst>
          </p:cNvPr>
          <p:cNvSpPr/>
          <p:nvPr/>
        </p:nvSpPr>
        <p:spPr>
          <a:xfrm>
            <a:off x="5008261" y="2819983"/>
            <a:ext cx="1430931" cy="20382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小程序项目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根据模板项目编译</a:t>
            </a:r>
            <a:endParaRPr lang="en-US" altLang="zh-CN" sz="105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050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得到小程序项目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457A47F3-EB0F-4953-BD93-0BBAF69159ED}"/>
              </a:ext>
            </a:extLst>
          </p:cNvPr>
          <p:cNvGrpSpPr/>
          <p:nvPr/>
        </p:nvGrpSpPr>
        <p:grpSpPr>
          <a:xfrm>
            <a:off x="3268077" y="3516683"/>
            <a:ext cx="1016376" cy="458134"/>
            <a:chOff x="3065651" y="3516683"/>
            <a:chExt cx="1016376" cy="458134"/>
          </a:xfrm>
        </p:grpSpPr>
        <p:sp>
          <p:nvSpPr>
            <p:cNvPr id="14" name="虚尾箭头 17">
              <a:extLst>
                <a:ext uri="{FF2B5EF4-FFF2-40B4-BE49-F238E27FC236}">
                  <a16:creationId xmlns:a16="http://schemas.microsoft.com/office/drawing/2014/main" xmlns="" id="{29F29767-8903-46A3-8368-EF9E42659378}"/>
                </a:ext>
              </a:extLst>
            </p:cNvPr>
            <p:cNvSpPr/>
            <p:nvPr/>
          </p:nvSpPr>
          <p:spPr>
            <a:xfrm>
              <a:off x="3065651" y="3703354"/>
              <a:ext cx="1016376" cy="271463"/>
            </a:xfrm>
            <a:prstGeom prst="striped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72D8A0D3-FA49-477D-BD80-30DA6ABBFD75}"/>
                </a:ext>
              </a:extLst>
            </p:cNvPr>
            <p:cNvSpPr txBox="1"/>
            <p:nvPr/>
          </p:nvSpPr>
          <p:spPr>
            <a:xfrm>
              <a:off x="3214361" y="3516683"/>
              <a:ext cx="7189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实时编译</a:t>
              </a:r>
            </a:p>
          </p:txBody>
        </p:sp>
      </p:grpSp>
      <p:sp>
        <p:nvSpPr>
          <p:cNvPr id="15" name="标注: 弯曲线形 14">
            <a:extLst>
              <a:ext uri="{FF2B5EF4-FFF2-40B4-BE49-F238E27FC236}">
                <a16:creationId xmlns:a16="http://schemas.microsoft.com/office/drawing/2014/main" xmlns="" id="{44B5CBEC-65A2-4A69-AB40-23AD2575B3EE}"/>
              </a:ext>
            </a:extLst>
          </p:cNvPr>
          <p:cNvSpPr/>
          <p:nvPr/>
        </p:nvSpPr>
        <p:spPr>
          <a:xfrm>
            <a:off x="6927802" y="2749540"/>
            <a:ext cx="1567045" cy="9164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709"/>
              <a:gd name="adj6" fmla="val -3152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是根据模板自动生成的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可以运行查看项目效果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可以发布上线</a:t>
            </a:r>
          </a:p>
        </p:txBody>
      </p:sp>
      <p:sp>
        <p:nvSpPr>
          <p:cNvPr id="16" name="标注: 弯曲线形 15">
            <a:extLst>
              <a:ext uri="{FF2B5EF4-FFF2-40B4-BE49-F238E27FC236}">
                <a16:creationId xmlns:a16="http://schemas.microsoft.com/office/drawing/2014/main" xmlns="" id="{50D5AE47-9C5D-4124-AED5-16AA168D260F}"/>
              </a:ext>
            </a:extLst>
          </p:cNvPr>
          <p:cNvSpPr/>
          <p:nvPr/>
        </p:nvSpPr>
        <p:spPr>
          <a:xfrm>
            <a:off x="2945625" y="2749540"/>
            <a:ext cx="1797391" cy="7121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709"/>
              <a:gd name="adj6" fmla="val -3152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代码是开发人员手动编写的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无法直接被当作小程序运行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15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3" grpId="0" animBg="1"/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创建 </a:t>
            </a:r>
            <a:r>
              <a:rPr lang="en-US" altLang="zh-CN" dirty="0"/>
              <a:t>WePY </a:t>
            </a:r>
            <a:r>
              <a:rPr lang="zh-CN" altLang="en-US" dirty="0"/>
              <a:t>项目</a:t>
            </a:r>
          </a:p>
          <a:p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实时编译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xmlns="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4001"/>
            <a:ext cx="6429038" cy="2224634"/>
          </a:xfrm>
        </p:spPr>
        <p:txBody>
          <a:bodyPr>
            <a:norm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wepy init </a:t>
            </a:r>
            <a:r>
              <a:rPr lang="zh-CN" altLang="en-US" dirty="0"/>
              <a:t>命令初始化项目后，只是得到了一个模板项目，如果想开启实时编译，得到小程序项目，步骤如下：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运行 </a:t>
            </a:r>
            <a:r>
              <a:rPr lang="en-US" altLang="zh-CN" dirty="0">
                <a:solidFill>
                  <a:srgbClr val="FF0000"/>
                </a:solidFill>
              </a:rPr>
              <a:t>cd myproject</a:t>
            </a:r>
            <a:r>
              <a:rPr lang="zh-CN" altLang="en-US" dirty="0"/>
              <a:t> 切换至 </a:t>
            </a:r>
            <a:r>
              <a:rPr lang="en-US" altLang="zh-CN" dirty="0"/>
              <a:t>WePY </a:t>
            </a:r>
            <a:r>
              <a:rPr lang="zh-CN" altLang="en-US" dirty="0"/>
              <a:t>项目根目录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运行 </a:t>
            </a:r>
            <a:r>
              <a:rPr lang="en-US" altLang="zh-CN" dirty="0">
                <a:solidFill>
                  <a:srgbClr val="FF0000"/>
                </a:solidFill>
              </a:rPr>
              <a:t>npm install </a:t>
            </a:r>
            <a:r>
              <a:rPr lang="zh-CN" altLang="en-US" dirty="0"/>
              <a:t>安装 </a:t>
            </a:r>
            <a:r>
              <a:rPr lang="en-US" altLang="zh-CN" dirty="0"/>
              <a:t>WePY </a:t>
            </a:r>
            <a:r>
              <a:rPr lang="zh-CN" altLang="en-US" dirty="0"/>
              <a:t>项目依赖项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运行 </a:t>
            </a:r>
            <a:r>
              <a:rPr lang="en-US" altLang="zh-CN" dirty="0">
                <a:solidFill>
                  <a:srgbClr val="FF0000"/>
                </a:solidFill>
              </a:rPr>
              <a:t>wepy build --watch </a:t>
            </a:r>
            <a:r>
              <a:rPr lang="zh-CN" altLang="en-US" dirty="0"/>
              <a:t>开启实时编译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en-US" altLang="zh-CN" dirty="0"/>
              <a:t>wepy build --watch </a:t>
            </a:r>
            <a:r>
              <a:rPr lang="zh-CN" altLang="en-US" dirty="0"/>
              <a:t>命令，会</a:t>
            </a:r>
            <a:r>
              <a:rPr lang="zh-CN" altLang="en-US" dirty="0">
                <a:solidFill>
                  <a:srgbClr val="FF0000"/>
                </a:solidFill>
              </a:rPr>
              <a:t>循环监听 </a:t>
            </a:r>
            <a:r>
              <a:rPr lang="en-US" altLang="zh-CN" dirty="0"/>
              <a:t>WePY </a:t>
            </a:r>
            <a:r>
              <a:rPr lang="zh-CN" altLang="en-US" dirty="0"/>
              <a:t>项目中源代码的变化，</a:t>
            </a:r>
            <a:r>
              <a:rPr lang="zh-CN" altLang="en-US" dirty="0">
                <a:solidFill>
                  <a:srgbClr val="FF0000"/>
                </a:solidFill>
              </a:rPr>
              <a:t>自动编译生成小程序项目</a:t>
            </a:r>
            <a:r>
              <a:rPr lang="zh-CN" altLang="en-US" dirty="0"/>
              <a:t>，生成的小程序项目默认被存放于 </a:t>
            </a:r>
            <a:r>
              <a:rPr lang="en-US" altLang="zh-CN" dirty="0">
                <a:solidFill>
                  <a:srgbClr val="FF0000"/>
                </a:solidFill>
              </a:rPr>
              <a:t>dist </a:t>
            </a:r>
            <a:r>
              <a:rPr lang="zh-CN" altLang="en-US" dirty="0">
                <a:solidFill>
                  <a:srgbClr val="FF0000"/>
                </a:solidFill>
              </a:rPr>
              <a:t>目录</a:t>
            </a:r>
            <a:r>
              <a:rPr lang="zh-CN" altLang="en-US" dirty="0"/>
              <a:t>中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5209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en-US" altLang="zh-CN" dirty="0">
                <a:solidFill>
                  <a:srgbClr val="404040"/>
                </a:solidFill>
              </a:rPr>
              <a:t>WePY </a:t>
            </a:r>
            <a:r>
              <a:rPr lang="zh-CN" altLang="en-US" dirty="0">
                <a:solidFill>
                  <a:srgbClr val="404040"/>
                </a:solidFill>
              </a:rPr>
              <a:t>项目的目录结构</a:t>
            </a:r>
            <a:endParaRPr lang="zh-CN" altLang="en-US" dirty="0"/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xmlns="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8295623" cy="3646470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</a:pPr>
            <a:r>
              <a:rPr lang="en-US" altLang="zh-CN" dirty="0"/>
              <a:t>├── </a:t>
            </a:r>
            <a:r>
              <a:rPr lang="en-US" altLang="zh-CN" b="1" dirty="0">
                <a:solidFill>
                  <a:srgbClr val="FF0000"/>
                </a:solidFill>
              </a:rPr>
              <a:t>dist</a:t>
            </a:r>
            <a:r>
              <a:rPr lang="en-US" altLang="zh-CN" dirty="0"/>
              <a:t>   </a:t>
            </a:r>
            <a:r>
              <a:rPr lang="zh-CN" altLang="en-US" dirty="0"/>
              <a:t>小程序运行代码目录（</a:t>
            </a:r>
            <a:r>
              <a:rPr lang="zh-CN" altLang="en-US" b="1" dirty="0">
                <a:solidFill>
                  <a:srgbClr val="FF0000"/>
                </a:solidFill>
              </a:rPr>
              <a:t>该目录</a:t>
            </a:r>
            <a:r>
              <a:rPr lang="zh-CN" altLang="en-US" b="1" dirty="0"/>
              <a:t>由</a:t>
            </a:r>
            <a:r>
              <a:rPr lang="en-US" altLang="zh-CN" b="1" dirty="0"/>
              <a:t>WePY</a:t>
            </a:r>
            <a:r>
              <a:rPr lang="zh-CN" altLang="en-US" b="1" dirty="0"/>
              <a:t>的</a:t>
            </a:r>
            <a:r>
              <a:rPr lang="en-US" altLang="zh-CN" b="1" dirty="0"/>
              <a:t>build</a:t>
            </a:r>
            <a:r>
              <a:rPr lang="zh-CN" altLang="en-US" b="1" dirty="0"/>
              <a:t>指令</a:t>
            </a:r>
            <a:r>
              <a:rPr lang="zh-CN" altLang="en-US" b="1" dirty="0">
                <a:solidFill>
                  <a:srgbClr val="FF0000"/>
                </a:solidFill>
              </a:rPr>
              <a:t>自动编译生成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请不要直接修改该目录下的文件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├── node_modules 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├── </a:t>
            </a:r>
            <a:r>
              <a:rPr lang="en-US" altLang="zh-CN" b="1" dirty="0">
                <a:solidFill>
                  <a:srgbClr val="FF0000"/>
                </a:solidFill>
              </a:rPr>
              <a:t>src</a:t>
            </a:r>
            <a:r>
              <a:rPr lang="en-US" altLang="zh-CN" dirty="0"/>
              <a:t> </a:t>
            </a:r>
            <a:r>
              <a:rPr lang="zh-CN" altLang="en-US" dirty="0"/>
              <a:t>代码编写的目录  （</a:t>
            </a:r>
            <a:r>
              <a:rPr lang="zh-CN" altLang="en-US" b="1" dirty="0"/>
              <a:t>该目录为使用</a:t>
            </a:r>
            <a:r>
              <a:rPr lang="en-US" altLang="zh-CN" b="1" dirty="0"/>
              <a:t>WePY</a:t>
            </a:r>
            <a:r>
              <a:rPr lang="zh-CN" altLang="en-US" b="1" dirty="0"/>
              <a:t>后的开发目录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│   ├── </a:t>
            </a:r>
            <a:r>
              <a:rPr lang="en-US" altLang="zh-CN" dirty="0">
                <a:solidFill>
                  <a:srgbClr val="00B050"/>
                </a:solidFill>
              </a:rPr>
              <a:t>components   WePY</a:t>
            </a:r>
            <a:r>
              <a:rPr lang="zh-CN" altLang="en-US" dirty="0">
                <a:solidFill>
                  <a:srgbClr val="00B050"/>
                </a:solidFill>
              </a:rPr>
              <a:t>组件目录（组件不属于完整页面，仅供完整页面或其他组件引用）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dirty="0"/>
              <a:t>│   │   ├── </a:t>
            </a:r>
            <a:r>
              <a:rPr lang="en-US" altLang="zh-CN" dirty="0">
                <a:solidFill>
                  <a:schemeClr val="accent2"/>
                </a:solidFill>
              </a:rPr>
              <a:t>com_a.wpy   </a:t>
            </a:r>
            <a:r>
              <a:rPr lang="zh-CN" altLang="en-US" dirty="0"/>
              <a:t>可复用的</a:t>
            </a:r>
            <a:r>
              <a:rPr lang="en-US" altLang="zh-CN" dirty="0"/>
              <a:t>WePY</a:t>
            </a:r>
            <a:r>
              <a:rPr lang="zh-CN" altLang="en-US" dirty="0"/>
              <a:t>组件</a:t>
            </a:r>
            <a:r>
              <a:rPr lang="en-US" altLang="zh-CN" dirty="0"/>
              <a:t>a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│   │   ├── </a:t>
            </a:r>
            <a:r>
              <a:rPr lang="en-US" altLang="zh-CN" dirty="0">
                <a:solidFill>
                  <a:schemeClr val="accent2"/>
                </a:solidFill>
              </a:rPr>
              <a:t>com_b.wpy   </a:t>
            </a:r>
            <a:r>
              <a:rPr lang="zh-CN" altLang="en-US" dirty="0"/>
              <a:t>可复用的</a:t>
            </a:r>
            <a:r>
              <a:rPr lang="en-US" altLang="zh-CN" dirty="0"/>
              <a:t>WePY</a:t>
            </a:r>
            <a:r>
              <a:rPr lang="zh-CN" altLang="en-US" dirty="0"/>
              <a:t>组件</a:t>
            </a:r>
            <a:r>
              <a:rPr lang="en-US" altLang="zh-CN" dirty="0"/>
              <a:t>b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│   ├── </a:t>
            </a:r>
            <a:r>
              <a:rPr lang="en-US" altLang="zh-CN" dirty="0">
                <a:solidFill>
                  <a:srgbClr val="00B050"/>
                </a:solidFill>
              </a:rPr>
              <a:t>pages   WePY</a:t>
            </a:r>
            <a:r>
              <a:rPr lang="zh-CN" altLang="en-US" dirty="0">
                <a:solidFill>
                  <a:srgbClr val="00B050"/>
                </a:solidFill>
              </a:rPr>
              <a:t>页面目录（属于完整页面）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dirty="0"/>
              <a:t>│   │   ├── </a:t>
            </a:r>
            <a:r>
              <a:rPr lang="en-US" altLang="zh-CN" dirty="0">
                <a:solidFill>
                  <a:schemeClr val="accent2"/>
                </a:solidFill>
              </a:rPr>
              <a:t>index.wpy   </a:t>
            </a:r>
            <a:r>
              <a:rPr lang="en-US" altLang="zh-CN" dirty="0"/>
              <a:t>index</a:t>
            </a:r>
            <a:r>
              <a:rPr lang="zh-CN" altLang="en-US" dirty="0"/>
              <a:t>页面（经</a:t>
            </a:r>
            <a:r>
              <a:rPr lang="en-US" altLang="zh-CN" dirty="0"/>
              <a:t>build</a:t>
            </a:r>
            <a:r>
              <a:rPr lang="zh-CN" altLang="en-US" dirty="0"/>
              <a:t>后，会在</a:t>
            </a:r>
            <a:r>
              <a:rPr lang="en-US" altLang="zh-CN" dirty="0"/>
              <a:t>dist</a:t>
            </a:r>
            <a:r>
              <a:rPr lang="zh-CN" altLang="en-US" dirty="0"/>
              <a:t>目录下的</a:t>
            </a:r>
            <a:r>
              <a:rPr lang="en-US" altLang="zh-CN" dirty="0"/>
              <a:t>pages</a:t>
            </a:r>
            <a:r>
              <a:rPr lang="zh-CN" altLang="en-US" dirty="0"/>
              <a:t>目录生成</a:t>
            </a:r>
            <a:r>
              <a:rPr lang="en-US" altLang="zh-CN" dirty="0"/>
              <a:t>index.js</a:t>
            </a:r>
            <a:r>
              <a:rPr lang="zh-CN" altLang="en-US" dirty="0"/>
              <a:t>、</a:t>
            </a:r>
            <a:r>
              <a:rPr lang="en-US" altLang="zh-CN" dirty="0"/>
              <a:t>index.json</a:t>
            </a:r>
            <a:r>
              <a:rPr lang="zh-CN" altLang="en-US" dirty="0"/>
              <a:t>、</a:t>
            </a:r>
            <a:r>
              <a:rPr lang="en-US" altLang="zh-CN" dirty="0"/>
              <a:t>index.wxml</a:t>
            </a:r>
            <a:r>
              <a:rPr lang="zh-CN" altLang="en-US" dirty="0"/>
              <a:t>和</a:t>
            </a:r>
            <a:r>
              <a:rPr lang="en-US" altLang="zh-CN" dirty="0"/>
              <a:t>index.wxss</a:t>
            </a:r>
            <a:r>
              <a:rPr lang="zh-CN" altLang="en-US" dirty="0"/>
              <a:t>文件）</a:t>
            </a: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│   │   ├── </a:t>
            </a:r>
            <a:r>
              <a:rPr lang="en-US" altLang="zh-CN" dirty="0">
                <a:solidFill>
                  <a:schemeClr val="accent2"/>
                </a:solidFill>
              </a:rPr>
              <a:t>other.wpy   </a:t>
            </a:r>
            <a:r>
              <a:rPr lang="en-US" altLang="zh-CN" dirty="0"/>
              <a:t>other</a:t>
            </a:r>
            <a:r>
              <a:rPr lang="zh-CN" altLang="en-US" dirty="0"/>
              <a:t>页面（经</a:t>
            </a:r>
            <a:r>
              <a:rPr lang="en-US" altLang="zh-CN" dirty="0"/>
              <a:t>build</a:t>
            </a:r>
            <a:r>
              <a:rPr lang="zh-CN" altLang="en-US" dirty="0"/>
              <a:t>后，会在</a:t>
            </a:r>
            <a:r>
              <a:rPr lang="en-US" altLang="zh-CN" dirty="0"/>
              <a:t>dist</a:t>
            </a:r>
            <a:r>
              <a:rPr lang="zh-CN" altLang="en-US" dirty="0"/>
              <a:t>目录下的</a:t>
            </a:r>
            <a:r>
              <a:rPr lang="en-US" altLang="zh-CN" dirty="0"/>
              <a:t>pages</a:t>
            </a:r>
            <a:r>
              <a:rPr lang="zh-CN" altLang="en-US" dirty="0"/>
              <a:t>目录生成</a:t>
            </a:r>
            <a:r>
              <a:rPr lang="en-US" altLang="zh-CN" dirty="0"/>
              <a:t>other.js</a:t>
            </a:r>
            <a:r>
              <a:rPr lang="zh-CN" altLang="en-US" dirty="0"/>
              <a:t>、</a:t>
            </a:r>
            <a:r>
              <a:rPr lang="en-US" altLang="zh-CN" dirty="0"/>
              <a:t>other.json</a:t>
            </a:r>
            <a:r>
              <a:rPr lang="zh-CN" altLang="en-US" dirty="0"/>
              <a:t>、</a:t>
            </a:r>
            <a:r>
              <a:rPr lang="en-US" altLang="zh-CN" dirty="0"/>
              <a:t>other.wxml</a:t>
            </a:r>
            <a:r>
              <a:rPr lang="zh-CN" altLang="en-US" dirty="0"/>
              <a:t>和</a:t>
            </a:r>
            <a:r>
              <a:rPr lang="en-US" altLang="zh-CN" dirty="0"/>
              <a:t>other.wxss</a:t>
            </a:r>
            <a:r>
              <a:rPr lang="zh-CN" altLang="en-US" dirty="0"/>
              <a:t>文件）</a:t>
            </a: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│   └── </a:t>
            </a:r>
            <a:r>
              <a:rPr lang="en-US" altLang="zh-CN" dirty="0">
                <a:solidFill>
                  <a:srgbClr val="047FFD"/>
                </a:solidFill>
              </a:rPr>
              <a:t>app.wpy   </a:t>
            </a:r>
            <a:r>
              <a:rPr lang="zh-CN" altLang="en-US" dirty="0">
                <a:solidFill>
                  <a:srgbClr val="047FFD"/>
                </a:solidFill>
              </a:rPr>
              <a:t>小程序配置项（全局数据、样式、声明钩子等；经</a:t>
            </a:r>
            <a:r>
              <a:rPr lang="en-US" altLang="zh-CN" dirty="0">
                <a:solidFill>
                  <a:srgbClr val="047FFD"/>
                </a:solidFill>
              </a:rPr>
              <a:t>build</a:t>
            </a:r>
            <a:r>
              <a:rPr lang="zh-CN" altLang="en-US" dirty="0">
                <a:solidFill>
                  <a:srgbClr val="047FFD"/>
                </a:solidFill>
              </a:rPr>
              <a:t>后，会在</a:t>
            </a:r>
            <a:r>
              <a:rPr lang="en-US" altLang="zh-CN" dirty="0">
                <a:solidFill>
                  <a:srgbClr val="047FFD"/>
                </a:solidFill>
              </a:rPr>
              <a:t>dist</a:t>
            </a:r>
            <a:r>
              <a:rPr lang="zh-CN" altLang="en-US" dirty="0">
                <a:solidFill>
                  <a:srgbClr val="047FFD"/>
                </a:solidFill>
              </a:rPr>
              <a:t>目录下生成</a:t>
            </a:r>
            <a:r>
              <a:rPr lang="en-US" altLang="zh-CN" dirty="0">
                <a:solidFill>
                  <a:srgbClr val="047FFD"/>
                </a:solidFill>
              </a:rPr>
              <a:t>app.js</a:t>
            </a:r>
            <a:r>
              <a:rPr lang="zh-CN" altLang="en-US" dirty="0">
                <a:solidFill>
                  <a:srgbClr val="047FFD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app.json</a:t>
            </a:r>
            <a:r>
              <a:rPr lang="zh-CN" altLang="en-US" dirty="0">
                <a:solidFill>
                  <a:srgbClr val="047FFD"/>
                </a:solidFill>
              </a:rPr>
              <a:t>和</a:t>
            </a:r>
            <a:r>
              <a:rPr lang="en-US" altLang="zh-CN" dirty="0">
                <a:solidFill>
                  <a:srgbClr val="047FFD"/>
                </a:solidFill>
              </a:rPr>
              <a:t>app.wxss</a:t>
            </a:r>
            <a:r>
              <a:rPr lang="zh-CN" altLang="en-US" dirty="0">
                <a:solidFill>
                  <a:srgbClr val="047FFD"/>
                </a:solidFill>
              </a:rPr>
              <a:t>文件）</a:t>
            </a:r>
            <a:endParaRPr lang="en-US" altLang="zh-CN" dirty="0">
              <a:solidFill>
                <a:srgbClr val="047FFD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dirty="0"/>
              <a:t>└── package.json   </a:t>
            </a:r>
            <a:r>
              <a:rPr lang="zh-CN" altLang="en-US" dirty="0"/>
              <a:t>项目的</a:t>
            </a:r>
            <a:r>
              <a:rPr lang="en-US" altLang="zh-CN" dirty="0"/>
              <a:t>package</a:t>
            </a:r>
            <a:r>
              <a:rPr lang="zh-CN" altLang="en-US" dirty="0"/>
              <a:t>配置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370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加载并配置 </a:t>
            </a:r>
            <a:r>
              <a:rPr lang="en-US" altLang="zh-CN" dirty="0"/>
              <a:t>WePY </a:t>
            </a:r>
            <a:r>
              <a:rPr lang="zh-CN" altLang="en-US" dirty="0"/>
              <a:t>项目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项目到微信开发者工具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xmlns="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948832" cy="1228799"/>
          </a:xfrm>
        </p:spPr>
        <p:txBody>
          <a:bodyPr>
            <a:normAutofit/>
          </a:bodyPr>
          <a:lstStyle/>
          <a:p>
            <a:r>
              <a:rPr lang="en-US" altLang="zh-CN" dirty="0"/>
              <a:t>1.7.0 </a:t>
            </a:r>
            <a:r>
              <a:rPr lang="zh-CN" altLang="en-US" dirty="0"/>
              <a:t>版本之后的 </a:t>
            </a:r>
            <a:r>
              <a:rPr lang="en-US" altLang="zh-CN" dirty="0"/>
              <a:t>wepy-cli </a:t>
            </a:r>
            <a:r>
              <a:rPr lang="zh-CN" altLang="en-US" dirty="0"/>
              <a:t>工具生成的项目根目录下，包含 </a:t>
            </a:r>
            <a:r>
              <a:rPr lang="en-US" altLang="zh-CN" b="1" dirty="0">
                <a:solidFill>
                  <a:srgbClr val="FF0000"/>
                </a:solidFill>
              </a:rPr>
              <a:t>project.config.json </a:t>
            </a:r>
            <a:r>
              <a:rPr lang="zh-CN" altLang="en-US" dirty="0"/>
              <a:t>文件，记录了项目的基本配置信息，例如：项目的名称、</a:t>
            </a:r>
            <a:r>
              <a:rPr lang="en-US" altLang="zh-CN" dirty="0"/>
              <a:t>appId</a:t>
            </a:r>
            <a:r>
              <a:rPr lang="zh-CN" altLang="en-US" dirty="0"/>
              <a:t>、生成的小程序项目根路径等。</a:t>
            </a:r>
            <a:endParaRPr lang="en-US" altLang="zh-CN" dirty="0"/>
          </a:p>
          <a:p>
            <a:r>
              <a:rPr lang="zh-CN" altLang="en-US" dirty="0"/>
              <a:t>如果项目中存在 </a:t>
            </a:r>
            <a:r>
              <a:rPr lang="en-US" altLang="zh-CN" b="1" dirty="0">
                <a:solidFill>
                  <a:srgbClr val="FF0000"/>
                </a:solidFill>
              </a:rPr>
              <a:t>project.config.json </a:t>
            </a:r>
            <a:r>
              <a:rPr lang="zh-CN" altLang="en-US" dirty="0"/>
              <a:t>文件，使用 </a:t>
            </a:r>
            <a:r>
              <a:rPr lang="zh-CN" altLang="en-US" dirty="0">
                <a:solidFill>
                  <a:srgbClr val="FF0000"/>
                </a:solidFill>
              </a:rPr>
              <a:t>微信开发者工具 </a:t>
            </a:r>
            <a:r>
              <a:rPr lang="en-US" altLang="zh-CN"/>
              <a:t>--&gt; </a:t>
            </a:r>
            <a:r>
              <a:rPr lang="zh-CN" altLang="en-US">
                <a:solidFill>
                  <a:srgbClr val="FF0000"/>
                </a:solidFill>
              </a:rPr>
              <a:t>导入</a:t>
            </a:r>
            <a:r>
              <a:rPr lang="zh-CN" altLang="en-US" smtClean="0">
                <a:solidFill>
                  <a:srgbClr val="FF0000"/>
                </a:solidFill>
              </a:rPr>
              <a:t>项目</a:t>
            </a:r>
            <a:r>
              <a:rPr lang="zh-CN" altLang="en-US" dirty="0"/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dirty="0"/>
              <a:t>项目目录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dirty="0"/>
              <a:t>请</a:t>
            </a:r>
            <a:r>
              <a:rPr lang="zh-CN" altLang="en-US" dirty="0">
                <a:solidFill>
                  <a:srgbClr val="FF0000"/>
                </a:solidFill>
              </a:rPr>
              <a:t>选择 </a:t>
            </a:r>
            <a:r>
              <a:rPr lang="en-US" altLang="zh-CN" dirty="0">
                <a:solidFill>
                  <a:srgbClr val="FF0000"/>
                </a:solidFill>
              </a:rPr>
              <a:t>wepy </a:t>
            </a:r>
            <a:r>
              <a:rPr lang="zh-CN" altLang="en-US" dirty="0">
                <a:solidFill>
                  <a:srgbClr val="FF0000"/>
                </a:solidFill>
              </a:rPr>
              <a:t>项目根目录</a:t>
            </a:r>
            <a:r>
              <a:rPr lang="zh-CN" altLang="en-US" dirty="0"/>
              <a:t>，即可根据 </a:t>
            </a:r>
            <a:r>
              <a:rPr lang="en-US" altLang="zh-CN" dirty="0"/>
              <a:t>project.config.json </a:t>
            </a:r>
            <a:r>
              <a:rPr lang="zh-CN" altLang="en-US" dirty="0"/>
              <a:t>文件中的配置，把 </a:t>
            </a:r>
            <a:r>
              <a:rPr lang="en-US" altLang="zh-CN" dirty="0"/>
              <a:t>wepy </a:t>
            </a:r>
            <a:r>
              <a:rPr lang="zh-CN" altLang="en-US" dirty="0"/>
              <a:t>编译生成的小程序项目加载到微信开发者工具中。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63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加载并配置 </a:t>
            </a:r>
            <a:r>
              <a:rPr lang="en-US" altLang="zh-CN" dirty="0"/>
              <a:t>WePY </a:t>
            </a:r>
            <a:r>
              <a:rPr lang="zh-CN" altLang="en-US" dirty="0"/>
              <a:t>项目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ESLint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报错的问题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xmlns="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948832" cy="626287"/>
          </a:xfrm>
        </p:spPr>
        <p:txBody>
          <a:bodyPr>
            <a:normAutofit/>
          </a:bodyPr>
          <a:lstStyle/>
          <a:p>
            <a:r>
              <a:rPr lang="en-US" altLang="zh-CN" dirty="0"/>
              <a:t>ESLint </a:t>
            </a:r>
            <a:r>
              <a:rPr lang="zh-CN" altLang="en-US" dirty="0"/>
              <a:t>是好用的代码格式检查工具，能够帮助程序员养成良好的代码书写习惯。首次把</a:t>
            </a:r>
            <a:r>
              <a:rPr lang="en-US" altLang="zh-CN" dirty="0"/>
              <a:t> WePY </a:t>
            </a:r>
            <a:r>
              <a:rPr lang="zh-CN" altLang="en-US" dirty="0"/>
              <a:t>项目加载到微信开发者工具后，终端会报两个红色的错误信息，截图如下：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CC362BF-4E39-4B12-9785-20BD3F33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57" y="2750288"/>
            <a:ext cx="4959605" cy="1530429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xmlns="" id="{C1440EF7-649C-45F4-ADCC-CFD94A090339}"/>
              </a:ext>
            </a:extLst>
          </p:cNvPr>
          <p:cNvSpPr txBox="1">
            <a:spLocks/>
          </p:cNvSpPr>
          <p:nvPr/>
        </p:nvSpPr>
        <p:spPr>
          <a:xfrm>
            <a:off x="848376" y="4356839"/>
            <a:ext cx="6948832" cy="626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这是因为 </a:t>
            </a:r>
            <a:r>
              <a:rPr lang="en-US" altLang="zh-CN" dirty="0"/>
              <a:t>ESLint </a:t>
            </a:r>
            <a:r>
              <a:rPr lang="zh-CN" altLang="en-US" dirty="0"/>
              <a:t>规定，不允许在代码中出现连续多个空行，此时根据报错信息，找到对应的文件，删除多余的空行，重新编译 </a:t>
            </a:r>
            <a:r>
              <a:rPr lang="en-US" altLang="zh-CN" dirty="0"/>
              <a:t>WePY </a:t>
            </a:r>
            <a:r>
              <a:rPr lang="zh-CN" altLang="en-US" dirty="0"/>
              <a:t>项目即可。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12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.wpy </a:t>
            </a:r>
            <a:r>
              <a:rPr lang="zh-CN" altLang="en-US" dirty="0"/>
              <a:t>文件的使用说明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.wpy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文件的组成部分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xmlns="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948832" cy="2313320"/>
          </a:xfrm>
        </p:spPr>
        <p:txBody>
          <a:bodyPr>
            <a:normAutofit/>
          </a:bodyPr>
          <a:lstStyle/>
          <a:p>
            <a:r>
              <a:rPr lang="zh-CN" altLang="en-US" dirty="0"/>
              <a:t>一个 </a:t>
            </a:r>
            <a:r>
              <a:rPr lang="en-US" altLang="zh-CN" dirty="0"/>
              <a:t>.wpy </a:t>
            </a:r>
            <a:r>
              <a:rPr lang="zh-CN" altLang="en-US" dirty="0"/>
              <a:t>文件可分为</a:t>
            </a:r>
            <a:r>
              <a:rPr lang="zh-CN" altLang="en-US" dirty="0">
                <a:solidFill>
                  <a:srgbClr val="FF0000"/>
                </a:solidFill>
              </a:rPr>
              <a:t>三大部分，各自对应于一个标签</a:t>
            </a:r>
            <a:r>
              <a:rPr lang="zh-CN" altLang="en-US" dirty="0"/>
              <a:t>：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脚本部分</a:t>
            </a:r>
            <a:r>
              <a:rPr lang="zh-CN" altLang="en-US" dirty="0"/>
              <a:t>，即 </a:t>
            </a:r>
            <a:r>
              <a:rPr lang="en-US" altLang="zh-CN" dirty="0">
                <a:solidFill>
                  <a:srgbClr val="FF0000"/>
                </a:solidFill>
              </a:rPr>
              <a:t>&lt;script&gt;&lt;/script&gt; </a:t>
            </a:r>
            <a:r>
              <a:rPr lang="zh-CN" altLang="en-US" dirty="0"/>
              <a:t>标签中的内容，</a:t>
            </a:r>
            <a:r>
              <a:rPr lang="zh-CN" altLang="en-US" dirty="0">
                <a:solidFill>
                  <a:srgbClr val="FF0000"/>
                </a:solidFill>
              </a:rPr>
              <a:t>又可分为两个部分</a:t>
            </a:r>
            <a:r>
              <a:rPr lang="zh-CN" altLang="en-US" dirty="0"/>
              <a:t>：</a:t>
            </a:r>
          </a:p>
          <a:p>
            <a:pPr marL="720000" lvl="1" indent="-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050" b="1" dirty="0">
                <a:solidFill>
                  <a:srgbClr val="0070C0"/>
                </a:solidFill>
              </a:rPr>
              <a:t>逻辑部分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，除了 </a:t>
            </a:r>
            <a:r>
              <a:rPr lang="en-US" altLang="zh-CN" sz="1050" dirty="0">
                <a:solidFill>
                  <a:srgbClr val="FF0000"/>
                </a:solidFill>
              </a:rPr>
              <a:t>config </a:t>
            </a:r>
            <a:r>
              <a:rPr lang="zh-CN" altLang="en-US" sz="1050" dirty="0">
                <a:solidFill>
                  <a:srgbClr val="FF0000"/>
                </a:solidFill>
              </a:rPr>
              <a:t>对象之外的部分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1050" dirty="0">
                <a:solidFill>
                  <a:srgbClr val="FF0000"/>
                </a:solidFill>
              </a:rPr>
              <a:t>对应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于原生的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.</a:t>
            </a:r>
            <a:r>
              <a:rPr lang="en-US" altLang="zh-CN" sz="1050">
                <a:solidFill>
                  <a:srgbClr val="FF0000"/>
                </a:solidFill>
              </a:rPr>
              <a:t>js </a:t>
            </a:r>
            <a:r>
              <a:rPr lang="zh-CN" altLang="en-US" sz="1050">
                <a:solidFill>
                  <a:srgbClr val="FF0000"/>
                </a:solidFill>
              </a:rPr>
              <a:t>文件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20000" lvl="1" indent="-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050" b="1" dirty="0">
                <a:solidFill>
                  <a:srgbClr val="0070C0"/>
                </a:solidFill>
              </a:rPr>
              <a:t>配置部分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，即 </a:t>
            </a:r>
            <a:r>
              <a:rPr lang="en-US" altLang="zh-CN" sz="1050" dirty="0">
                <a:solidFill>
                  <a:srgbClr val="FF0000"/>
                </a:solidFill>
              </a:rPr>
              <a:t>config </a:t>
            </a:r>
            <a:r>
              <a:rPr lang="zh-CN" altLang="en-US" sz="1050" dirty="0">
                <a:solidFill>
                  <a:srgbClr val="FF0000"/>
                </a:solidFill>
              </a:rPr>
              <a:t>对象，对应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于原生的 </a:t>
            </a:r>
            <a:r>
              <a:rPr lang="en-US" altLang="zh-CN" sz="1050" dirty="0">
                <a:solidFill>
                  <a:srgbClr val="FF0000"/>
                </a:solidFill>
              </a:rPr>
              <a:t>.</a:t>
            </a:r>
            <a:r>
              <a:rPr lang="en-US" altLang="zh-CN" sz="1050">
                <a:solidFill>
                  <a:srgbClr val="FF0000"/>
                </a:solidFill>
              </a:rPr>
              <a:t>json </a:t>
            </a:r>
            <a:r>
              <a:rPr lang="zh-CN" altLang="en-US" sz="1050">
                <a:solidFill>
                  <a:srgbClr val="FF0000"/>
                </a:solidFill>
              </a:rPr>
              <a:t>文件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Font typeface="+mj-ea"/>
              <a:buAutoNum type="circleNumDbPlain" startAt="2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结构部分</a:t>
            </a:r>
            <a:r>
              <a:rPr lang="zh-CN" altLang="en-US" dirty="0"/>
              <a:t>，即 </a:t>
            </a:r>
            <a:r>
              <a:rPr lang="en-US" altLang="zh-CN" dirty="0">
                <a:solidFill>
                  <a:srgbClr val="FF0000"/>
                </a:solidFill>
              </a:rPr>
              <a:t>&lt;template&gt;&lt;/template&gt; </a:t>
            </a:r>
            <a:r>
              <a:rPr lang="zh-CN" altLang="en-US" dirty="0"/>
              <a:t>模板部分，</a:t>
            </a:r>
            <a:r>
              <a:rPr lang="zh-CN" altLang="en-US" dirty="0">
                <a:solidFill>
                  <a:srgbClr val="FF0000"/>
                </a:solidFill>
              </a:rPr>
              <a:t>对应</a:t>
            </a:r>
            <a:r>
              <a:rPr lang="zh-CN" altLang="en-US" dirty="0"/>
              <a:t>于原生</a:t>
            </a:r>
            <a:r>
              <a:rPr lang="zh-CN" altLang="en-US" dirty="0">
                <a:solidFill>
                  <a:srgbClr val="FF0000"/>
                </a:solidFill>
              </a:rPr>
              <a:t>的 </a:t>
            </a:r>
            <a:r>
              <a:rPr lang="en-US" altLang="zh-CN" dirty="0">
                <a:solidFill>
                  <a:srgbClr val="FF0000"/>
                </a:solidFill>
              </a:rPr>
              <a:t>.wxml 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。</a:t>
            </a:r>
          </a:p>
          <a:p>
            <a:pPr marL="228600" indent="-228600">
              <a:buFont typeface="+mj-ea"/>
              <a:buAutoNum type="circleNumDbPlain" startAt="3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样式部分</a:t>
            </a:r>
            <a:r>
              <a:rPr lang="zh-CN" altLang="en-US" dirty="0"/>
              <a:t>，即</a:t>
            </a:r>
            <a:r>
              <a:rPr lang="en-US" altLang="zh-CN" dirty="0">
                <a:solidFill>
                  <a:srgbClr val="FF0000"/>
                </a:solidFill>
              </a:rPr>
              <a:t>&lt;style&gt;&lt;/style&gt;</a:t>
            </a:r>
            <a:r>
              <a:rPr lang="zh-CN" altLang="en-US" dirty="0"/>
              <a:t>样式部分，</a:t>
            </a:r>
            <a:r>
              <a:rPr lang="zh-CN" altLang="en-US" dirty="0">
                <a:solidFill>
                  <a:srgbClr val="FF0000"/>
                </a:solidFill>
              </a:rPr>
              <a:t>对应</a:t>
            </a:r>
            <a:r>
              <a:rPr lang="zh-CN" altLang="en-US" dirty="0"/>
              <a:t>于原生的 </a:t>
            </a:r>
            <a:r>
              <a:rPr lang="en-US" altLang="zh-CN" dirty="0">
                <a:solidFill>
                  <a:srgbClr val="FF0000"/>
                </a:solidFill>
              </a:rPr>
              <a:t>.wxss 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其中，</a:t>
            </a:r>
            <a:r>
              <a:rPr lang="zh-CN" altLang="en-US" b="1" dirty="0">
                <a:solidFill>
                  <a:srgbClr val="FF0000"/>
                </a:solidFill>
              </a:rPr>
              <a:t>小程序入口文件 </a:t>
            </a:r>
            <a:r>
              <a:rPr lang="en-US" altLang="zh-CN" b="1" dirty="0">
                <a:solidFill>
                  <a:srgbClr val="FF0000"/>
                </a:solidFill>
              </a:rPr>
              <a:t>app.wpy </a:t>
            </a:r>
            <a:r>
              <a:rPr lang="zh-CN" altLang="en-US" b="1" dirty="0">
                <a:solidFill>
                  <a:srgbClr val="FF0000"/>
                </a:solidFill>
              </a:rPr>
              <a:t>不需要 </a:t>
            </a:r>
            <a:r>
              <a:rPr lang="en-US" altLang="zh-CN" b="1" dirty="0">
                <a:solidFill>
                  <a:srgbClr val="FF0000"/>
                </a:solidFill>
              </a:rPr>
              <a:t>template</a:t>
            </a:r>
            <a:r>
              <a:rPr lang="zh-CN" altLang="en-US" dirty="0"/>
              <a:t>，所以编译时会被忽略。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93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.wpy </a:t>
            </a:r>
            <a:r>
              <a:rPr lang="zh-CN" altLang="en-US" dirty="0"/>
              <a:t>文件的使用说明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lang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xmlns="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948832" cy="987794"/>
          </a:xfrm>
        </p:spPr>
        <p:txBody>
          <a:bodyPr>
            <a:normAutofit/>
          </a:bodyPr>
          <a:lstStyle/>
          <a:p>
            <a:r>
              <a:rPr lang="en-US" altLang="zh-CN" dirty="0"/>
              <a:t>.wpy </a:t>
            </a:r>
            <a:r>
              <a:rPr lang="zh-CN" altLang="en-US" dirty="0"/>
              <a:t>文件中的 </a:t>
            </a:r>
            <a:r>
              <a:rPr lang="en-US" altLang="zh-CN" dirty="0"/>
              <a:t>script</a:t>
            </a:r>
            <a:r>
              <a:rPr lang="zh-CN" altLang="en-US" dirty="0"/>
              <a:t>、</a:t>
            </a:r>
            <a:r>
              <a:rPr lang="en-US" altLang="zh-CN" dirty="0"/>
              <a:t>template</a:t>
            </a:r>
            <a:r>
              <a:rPr lang="zh-CN" altLang="en-US" dirty="0"/>
              <a:t>、</a:t>
            </a:r>
            <a:r>
              <a:rPr lang="en-US" altLang="zh-CN" dirty="0"/>
              <a:t>style </a:t>
            </a:r>
            <a:r>
              <a:rPr lang="zh-CN" altLang="en-US" dirty="0"/>
              <a:t>这三个标签都支持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lang 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src </a:t>
            </a:r>
            <a:r>
              <a:rPr lang="zh-CN" altLang="en-US" dirty="0"/>
              <a:t>属性，</a:t>
            </a:r>
            <a:r>
              <a:rPr lang="en-US" altLang="zh-CN" dirty="0">
                <a:solidFill>
                  <a:srgbClr val="FF0000"/>
                </a:solidFill>
              </a:rPr>
              <a:t>lang </a:t>
            </a:r>
            <a:r>
              <a:rPr lang="zh-CN" altLang="en-US" dirty="0">
                <a:solidFill>
                  <a:srgbClr val="FF0000"/>
                </a:solidFill>
              </a:rPr>
              <a:t>决定了其代码编译过程，</a:t>
            </a:r>
            <a:r>
              <a:rPr lang="en-US" altLang="zh-CN" dirty="0">
                <a:solidFill>
                  <a:srgbClr val="FF0000"/>
                </a:solidFill>
              </a:rPr>
              <a:t>src </a:t>
            </a:r>
            <a:r>
              <a:rPr lang="zh-CN" altLang="en-US" dirty="0">
                <a:solidFill>
                  <a:srgbClr val="FF0000"/>
                </a:solidFill>
              </a:rPr>
              <a:t>决定是否外联代码</a:t>
            </a:r>
            <a:r>
              <a:rPr lang="zh-CN" altLang="en-US" dirty="0"/>
              <a:t>，存在 </a:t>
            </a:r>
            <a:r>
              <a:rPr lang="en-US" altLang="zh-CN" dirty="0"/>
              <a:t>src </a:t>
            </a:r>
            <a:r>
              <a:rPr lang="zh-CN" altLang="en-US" dirty="0"/>
              <a:t>属性且有效时，会忽略内联代码。</a:t>
            </a:r>
            <a:endParaRPr lang="en-US" altLang="zh-CN" dirty="0"/>
          </a:p>
          <a:p>
            <a:r>
              <a:rPr lang="zh-CN" altLang="en-US" dirty="0"/>
              <a:t>各标签对应的 </a:t>
            </a:r>
            <a:r>
              <a:rPr lang="en-US" altLang="zh-CN" dirty="0"/>
              <a:t>lang </a:t>
            </a:r>
            <a:r>
              <a:rPr lang="zh-CN" altLang="en-US" dirty="0"/>
              <a:t>值如下表所示：</a:t>
            </a:r>
            <a:endParaRPr lang="en-US" altLang="zh-CN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2DD07DC8-BBB3-4516-89EE-3E4724AE7A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7928" y="3111796"/>
          <a:ext cx="6626629" cy="1592264"/>
        </p:xfrm>
        <a:graphic>
          <a:graphicData uri="http://schemas.openxmlformats.org/drawingml/2006/table">
            <a:tbl>
              <a:tblPr/>
              <a:tblGrid>
                <a:gridCol w="149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2600">
                  <a:extLst>
                    <a:ext uri="{9D8B030D-6E8A-4147-A177-3AD203B41FA5}">
                      <a16:colId xmlns:a16="http://schemas.microsoft.com/office/drawing/2014/main" xmlns="" val="2806432330"/>
                    </a:ext>
                  </a:extLst>
                </a:gridCol>
                <a:gridCol w="3641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标签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lang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默认值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lang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style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css、less、scss、stylus、postcss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template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wxml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wxml、xml、pug(</a:t>
                      </a:r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</a:t>
                      </a:r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jade)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script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babel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babel、TypeScript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2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.wpy </a:t>
            </a:r>
            <a:r>
              <a:rPr lang="zh-CN" altLang="en-US" dirty="0"/>
              <a:t>文件的使用说明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代码高亮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xmlns="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8182209" cy="2837858"/>
          </a:xfrm>
        </p:spPr>
        <p:txBody>
          <a:bodyPr>
            <a:normAutofit/>
          </a:bodyPr>
          <a:lstStyle/>
          <a:p>
            <a:r>
              <a:rPr lang="zh-CN" altLang="en-US" dirty="0"/>
              <a:t>文件后缀为</a:t>
            </a:r>
            <a:r>
              <a:rPr lang="en-US" altLang="zh-CN" dirty="0"/>
              <a:t>.wpy</a:t>
            </a:r>
            <a:r>
              <a:rPr lang="zh-CN" altLang="en-US" dirty="0"/>
              <a:t>，可共用 </a:t>
            </a:r>
            <a:r>
              <a:rPr lang="en-US" altLang="zh-CN" dirty="0"/>
              <a:t>Vue </a:t>
            </a:r>
            <a:r>
              <a:rPr lang="zh-CN" altLang="en-US" dirty="0"/>
              <a:t>的高亮规则，但需要手动设置。如下是 </a:t>
            </a:r>
            <a:r>
              <a:rPr lang="en-US" altLang="zh-CN" dirty="0"/>
              <a:t>VS Code </a:t>
            </a:r>
            <a:r>
              <a:rPr lang="zh-CN" altLang="en-US" dirty="0"/>
              <a:t>中实现代码高亮的相关设置步骤：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Code </a:t>
            </a:r>
            <a:r>
              <a:rPr lang="zh-CN" altLang="en-US" dirty="0"/>
              <a:t>里先安装 </a:t>
            </a:r>
            <a:r>
              <a:rPr lang="en-US" altLang="zh-CN" dirty="0"/>
              <a:t>Vue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语法高亮插件 </a:t>
            </a:r>
            <a:r>
              <a:rPr lang="en-US" altLang="zh-CN" b="1" dirty="0">
                <a:solidFill>
                  <a:srgbClr val="FF0000"/>
                </a:solidFill>
              </a:rPr>
              <a:t>Vetur</a:t>
            </a:r>
            <a:r>
              <a:rPr lang="zh-CN" altLang="en-US" dirty="0"/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打开任意 </a:t>
            </a:r>
            <a:r>
              <a:rPr lang="en-US" altLang="zh-CN" dirty="0"/>
              <a:t>.wpy </a:t>
            </a:r>
            <a:r>
              <a:rPr lang="zh-CN" altLang="en-US" dirty="0"/>
              <a:t>文件。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点击右下角的</a:t>
            </a:r>
            <a:r>
              <a:rPr lang="zh-CN" altLang="en-US" b="1" dirty="0">
                <a:solidFill>
                  <a:srgbClr val="FF0000"/>
                </a:solidFill>
              </a:rPr>
              <a:t>选择语言模式</a:t>
            </a:r>
            <a:r>
              <a:rPr lang="zh-CN" altLang="en-US" dirty="0"/>
              <a:t>，默认为纯文本。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在弹出的窗口中选择 </a:t>
            </a:r>
            <a:r>
              <a:rPr lang="en-US" altLang="zh-CN" b="1" dirty="0">
                <a:solidFill>
                  <a:srgbClr val="FF0000"/>
                </a:solidFill>
              </a:rPr>
              <a:t>.wpy </a:t>
            </a:r>
            <a:r>
              <a:rPr lang="zh-CN" altLang="en-US" b="1" dirty="0">
                <a:solidFill>
                  <a:srgbClr val="FF0000"/>
                </a:solidFill>
              </a:rPr>
              <a:t>的配置文件关联</a:t>
            </a:r>
            <a:r>
              <a:rPr lang="en-US" altLang="zh-CN" b="1" dirty="0">
                <a:solidFill>
                  <a:srgbClr val="FF0000"/>
                </a:solidFill>
              </a:rPr>
              <a:t>...</a:t>
            </a:r>
            <a:r>
              <a:rPr lang="zh-CN" altLang="en-US" dirty="0"/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在选择要与 </a:t>
            </a:r>
            <a:r>
              <a:rPr lang="en-US" altLang="zh-CN" dirty="0"/>
              <a:t>.wpy </a:t>
            </a:r>
            <a:r>
              <a:rPr lang="zh-CN" altLang="en-US" dirty="0"/>
              <a:t>关联的语言模式 中</a:t>
            </a:r>
            <a:r>
              <a:rPr lang="zh-CN" altLang="en-US" b="1" dirty="0">
                <a:solidFill>
                  <a:srgbClr val="FF0000"/>
                </a:solidFill>
              </a:rPr>
              <a:t>选择 </a:t>
            </a:r>
            <a:r>
              <a:rPr lang="en-US" altLang="zh-CN" b="1" dirty="0">
                <a:solidFill>
                  <a:srgbClr val="FF0000"/>
                </a:solidFill>
              </a:rPr>
              <a:t>Vue</a:t>
            </a:r>
            <a:r>
              <a:rPr lang="zh-CN" altLang="en-US" dirty="0"/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VS Code </a:t>
            </a:r>
            <a:r>
              <a:rPr lang="zh-CN" altLang="en-US" dirty="0"/>
              <a:t>编辑器设置中设置。</a:t>
            </a:r>
            <a:r>
              <a:rPr lang="en-US" altLang="zh-CN" dirty="0"/>
              <a:t>// 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首选项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设置</a:t>
            </a:r>
            <a:r>
              <a:rPr lang="en-US" altLang="zh-CN" dirty="0">
                <a:solidFill>
                  <a:srgbClr val="FF0000"/>
                </a:solidFill>
              </a:rPr>
              <a:t>-settings.json </a:t>
            </a:r>
            <a:r>
              <a:rPr lang="zh-CN" altLang="en-US" dirty="0"/>
              <a:t>中，添加 </a:t>
            </a:r>
            <a:r>
              <a:rPr lang="en-US" altLang="zh-CN" dirty="0"/>
              <a:t>"files.associations": { "*.wpy": "vue" }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其它常见 </a:t>
            </a:r>
            <a:r>
              <a:rPr lang="en-US" altLang="zh-CN" dirty="0"/>
              <a:t>IDE </a:t>
            </a:r>
            <a:r>
              <a:rPr lang="zh-CN" altLang="en-US" dirty="0"/>
              <a:t>或编辑器中设置代码高亮，可以参考：</a:t>
            </a:r>
            <a:r>
              <a:rPr lang="en-US" altLang="zh-CN" dirty="0">
                <a:hlinkClick r:id="rId2"/>
              </a:rPr>
              <a:t>https://tencent.github.io/wepy/document.html#/?id=</a:t>
            </a:r>
            <a:r>
              <a:rPr lang="zh-CN" altLang="en-US" dirty="0">
                <a:hlinkClick r:id="rId2"/>
              </a:rPr>
              <a:t>代码高亮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84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页面导航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声明式导航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58889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如果要后退到上一页面或多级页面，需要</a:t>
            </a:r>
            <a:r>
              <a:rPr lang="zh-CN" altLang="en-US" dirty="0">
                <a:solidFill>
                  <a:srgbClr val="FF0000"/>
                </a:solidFill>
              </a:rPr>
              <a:t>把 </a:t>
            </a:r>
            <a:r>
              <a:rPr lang="en-US" altLang="zh-CN" dirty="0">
                <a:solidFill>
                  <a:srgbClr val="FF0000"/>
                </a:solidFill>
              </a:rPr>
              <a:t>open-type </a:t>
            </a:r>
            <a:r>
              <a:rPr lang="zh-CN" altLang="en-US" dirty="0">
                <a:solidFill>
                  <a:schemeClr val="tx1"/>
                </a:solidFill>
              </a:rPr>
              <a:t>设置为 </a:t>
            </a:r>
            <a:r>
              <a:rPr lang="en-US" altLang="zh-CN" dirty="0">
                <a:solidFill>
                  <a:srgbClr val="FF0000"/>
                </a:solidFill>
              </a:rPr>
              <a:t>navigateBack</a:t>
            </a:r>
            <a:r>
              <a:rPr lang="zh-CN" altLang="en-US" dirty="0">
                <a:solidFill>
                  <a:schemeClr val="tx1"/>
                </a:solidFill>
              </a:rPr>
              <a:t>，同时使用 </a:t>
            </a:r>
            <a:r>
              <a:rPr lang="en-US" altLang="zh-CN" dirty="0">
                <a:solidFill>
                  <a:srgbClr val="FF0000"/>
                </a:solidFill>
              </a:rPr>
              <a:t>delta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属性指定后退的层数，示例代码如下：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CE80CB87-3F26-46DD-89CE-BCC61DC5138F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775664"/>
            <a:ext cx="6708529" cy="988449"/>
            <a:chOff x="1078118" y="2179996"/>
            <a:chExt cx="6318046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920BFD37-919D-4947-993A-92FE3DF0FCEF}"/>
                </a:ext>
              </a:extLst>
            </p:cNvPr>
            <p:cNvSpPr/>
            <p:nvPr/>
          </p:nvSpPr>
          <p:spPr>
            <a:xfrm>
              <a:off x="1078118" y="2179996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67E36AB1-E8F9-4C23-A8A1-04AE0A2C5F87}"/>
                </a:ext>
              </a:extLst>
            </p:cNvPr>
            <p:cNvSpPr/>
            <p:nvPr/>
          </p:nvSpPr>
          <p:spPr>
            <a:xfrm>
              <a:off x="1177926" y="2239434"/>
              <a:ext cx="6218238" cy="719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CN" sz="1050">
                  <a:solidFill>
                    <a:srgbClr val="800000"/>
                  </a:solidFill>
                  <a:latin typeface="Courier New" panose="02070309020205020404" pitchFamily="49" charset="0"/>
                </a:rPr>
                <a:t>navigator</a:t>
              </a:r>
              <a:r>
                <a:rPr lang="en-US" altLang="zh-CN" sz="105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>
                  <a:solidFill>
                    <a:srgbClr val="FF0000"/>
                  </a:solidFill>
                  <a:latin typeface="Courier New" panose="02070309020205020404" pitchFamily="49" charset="0"/>
                </a:rPr>
                <a:t>open-type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zh-CN" sz="105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navigateBack</a:t>
              </a: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delta</a:t>
              </a:r>
              <a:r>
                <a:rPr lang="en-US" altLang="zh-CN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zh-CN" sz="105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1</a:t>
              </a: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'&gt;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返回上一页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zh-CN" sz="1050" dirty="0">
                  <a:solidFill>
                    <a:srgbClr val="800000"/>
                  </a:solidFill>
                  <a:latin typeface="Courier New" panose="02070309020205020404" pitchFamily="49" charset="0"/>
                </a:rPr>
                <a:t>navigator</a:t>
              </a:r>
              <a:r>
                <a:rPr lang="en-US" altLang="zh-CN" sz="105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&gt;</a:t>
              </a:r>
              <a:endPara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后退导航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xmlns="" id="{BFDD077D-122C-4E21-B258-73A06D44654F}"/>
              </a:ext>
            </a:extLst>
          </p:cNvPr>
          <p:cNvSpPr txBox="1">
            <a:spLocks/>
          </p:cNvSpPr>
          <p:nvPr/>
        </p:nvSpPr>
        <p:spPr>
          <a:xfrm>
            <a:off x="848377" y="3873928"/>
            <a:ext cx="6737350" cy="6264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关于 </a:t>
            </a:r>
            <a:r>
              <a:rPr lang="en-US" altLang="zh-CN" dirty="0">
                <a:solidFill>
                  <a:schemeClr val="tx1"/>
                </a:solidFill>
              </a:rPr>
              <a:t>navigator </a:t>
            </a:r>
            <a:r>
              <a:rPr lang="zh-CN" altLang="en-US" dirty="0">
                <a:solidFill>
                  <a:schemeClr val="tx1"/>
                </a:solidFill>
              </a:rPr>
              <a:t>组件的更多用法，请翻阅官方文档：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hlinkClick r:id="rId2"/>
              </a:rPr>
              <a:t>https://developers.weixin.qq.com/miniprogram/dev/component/navigator.html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3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.wpy </a:t>
            </a:r>
            <a:r>
              <a:rPr lang="zh-CN" altLang="en-US" dirty="0"/>
              <a:t>文件的使用说明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小程序入口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app.wpy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7104776" cy="1781691"/>
          </a:xfrm>
        </p:spPr>
        <p:txBody>
          <a:bodyPr>
            <a:normAutofit/>
          </a:bodyPr>
          <a:lstStyle/>
          <a:p>
            <a:r>
              <a:rPr lang="zh-CN" altLang="en-US" dirty="0"/>
              <a:t>入口文件 </a:t>
            </a:r>
            <a:r>
              <a:rPr lang="en-US" altLang="zh-CN" dirty="0"/>
              <a:t>app.wpy </a:t>
            </a:r>
            <a:r>
              <a:rPr lang="zh-CN" altLang="en-US" dirty="0"/>
              <a:t>中所声明的小程序实例继承自 </a:t>
            </a:r>
            <a:r>
              <a:rPr lang="en-US" altLang="zh-CN" b="1" dirty="0">
                <a:solidFill>
                  <a:srgbClr val="FF0000"/>
                </a:solidFill>
              </a:rPr>
              <a:t>wepy.app </a:t>
            </a:r>
            <a:r>
              <a:rPr lang="zh-CN" altLang="en-US" dirty="0"/>
              <a:t>类，包含一个 </a:t>
            </a:r>
            <a:r>
              <a:rPr lang="en-US" altLang="zh-CN" dirty="0"/>
              <a:t>config </a:t>
            </a:r>
            <a:r>
              <a:rPr lang="zh-CN" altLang="en-US" dirty="0"/>
              <a:t>属性和其它全局属性、方法、事件。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build </a:t>
            </a:r>
            <a:r>
              <a:rPr lang="zh-CN" altLang="en-US" dirty="0"/>
              <a:t>编译期间： 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config 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会被编译为小程序的 </a:t>
            </a:r>
            <a:r>
              <a:rPr lang="en-US" altLang="zh-CN" b="1" dirty="0">
                <a:solidFill>
                  <a:srgbClr val="FF0000"/>
                </a:solidFill>
              </a:rPr>
              <a:t>app.json </a:t>
            </a:r>
            <a:r>
              <a:rPr lang="zh-CN" altLang="en-US" b="1" dirty="0">
                <a:solidFill>
                  <a:srgbClr val="FF0000"/>
                </a:solidFill>
              </a:rPr>
              <a:t>全局配置文件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config 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之外的其它节点，会被编译为小程序的 </a:t>
            </a:r>
            <a:r>
              <a:rPr lang="en-US" altLang="zh-CN" b="1" dirty="0">
                <a:solidFill>
                  <a:srgbClr val="FF0000"/>
                </a:solidFill>
              </a:rPr>
              <a:t>app.js </a:t>
            </a:r>
            <a:r>
              <a:rPr lang="zh-CN" altLang="en-US" b="1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style </a:t>
            </a:r>
            <a:r>
              <a:rPr lang="zh-CN" altLang="en-US" b="1" dirty="0">
                <a:solidFill>
                  <a:srgbClr val="FF0000"/>
                </a:solidFill>
              </a:rPr>
              <a:t>标签</a:t>
            </a:r>
            <a:r>
              <a:rPr lang="zh-CN" altLang="en-US" dirty="0"/>
              <a:t>会被编译为小程序的 </a:t>
            </a:r>
            <a:r>
              <a:rPr lang="en-US" altLang="zh-CN" b="1" dirty="0">
                <a:solidFill>
                  <a:srgbClr val="FF0000"/>
                </a:solidFill>
              </a:rPr>
              <a:t>app.wxss </a:t>
            </a:r>
            <a:r>
              <a:rPr lang="zh-CN" altLang="en-US" b="1" dirty="0">
                <a:solidFill>
                  <a:srgbClr val="FF0000"/>
                </a:solidFill>
              </a:rPr>
              <a:t>全局样式</a:t>
            </a:r>
            <a:r>
              <a:rPr lang="zh-CN" altLang="en-US" b="1" dirty="0"/>
              <a:t>；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2980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.wpy </a:t>
            </a:r>
            <a:r>
              <a:rPr lang="zh-CN" altLang="en-US" dirty="0"/>
              <a:t>文件的使用说明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app.wpy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全局配置小程序外观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7104776" cy="605021"/>
          </a:xfrm>
        </p:spPr>
        <p:txBody>
          <a:bodyPr>
            <a:normAutofit/>
          </a:bodyPr>
          <a:lstStyle/>
          <a:p>
            <a:r>
              <a:rPr lang="zh-CN" altLang="en-US" dirty="0"/>
              <a:t>在小程序的入口文件中找到 </a:t>
            </a:r>
            <a:r>
              <a:rPr lang="en-US" altLang="zh-CN" dirty="0"/>
              <a:t>window </a:t>
            </a:r>
            <a:r>
              <a:rPr lang="zh-CN" altLang="en-US" dirty="0"/>
              <a:t>节点：</a:t>
            </a:r>
            <a:r>
              <a:rPr lang="en-US" altLang="zh-CN" dirty="0"/>
              <a:t>app.wpy -&gt; script</a:t>
            </a:r>
            <a:r>
              <a:rPr lang="zh-CN" altLang="en-US" dirty="0"/>
              <a:t>标签 </a:t>
            </a:r>
            <a:r>
              <a:rPr lang="en-US" altLang="zh-CN" dirty="0"/>
              <a:t>-&gt; config -&gt; window </a:t>
            </a:r>
            <a:r>
              <a:rPr lang="zh-CN" altLang="en-US" dirty="0"/>
              <a:t>即可全局配置小程序的外观，示例代码如下：</a:t>
            </a:r>
            <a:endParaRPr lang="en-US" altLang="zh-CN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C06C7B04-5455-46FB-BE7B-7F0552B7B83D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662240"/>
            <a:ext cx="6130925" cy="2527826"/>
            <a:chOff x="1177925" y="2105691"/>
            <a:chExt cx="6130925" cy="234870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7E4F2A82-DD74-4E76-A3DB-7BF97E8D9ACC}"/>
                </a:ext>
              </a:extLst>
            </p:cNvPr>
            <p:cNvSpPr/>
            <p:nvPr/>
          </p:nvSpPr>
          <p:spPr>
            <a:xfrm>
              <a:off x="1177925" y="2105691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8CCDD065-1E13-4BF2-8C5F-0F3174843099}"/>
                </a:ext>
              </a:extLst>
            </p:cNvPr>
            <p:cNvSpPr/>
            <p:nvPr/>
          </p:nvSpPr>
          <p:spPr>
            <a:xfrm>
              <a:off x="1535112" y="2126976"/>
              <a:ext cx="5671731" cy="23274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&lt;script&gt;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import wepy from 'wepy';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export default class extends 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wepy.app </a:t>
              </a:r>
              <a:r>
                <a:rPr lang="en-US" altLang="zh-CN" sz="1050" dirty="0">
                  <a:latin typeface="Courier New" panose="02070309020205020404" pitchFamily="49" charset="0"/>
                </a:rPr>
                <a:t>{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config</a:t>
              </a:r>
              <a:r>
                <a:rPr lang="en-US" altLang="zh-CN" sz="1050" dirty="0">
                  <a:latin typeface="Courier New" panose="02070309020205020404" pitchFamily="49" charset="0"/>
                </a:rPr>
                <a:t> = { 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// </a:t>
              </a:r>
              <a:r>
                <a:rPr lang="zh-CN" altLang="en-US" sz="1050" b="1" dirty="0">
                  <a:latin typeface="Courier New" panose="02070309020205020404" pitchFamily="49" charset="0"/>
                </a:rPr>
                <a:t>对应 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app.json </a:t>
              </a:r>
              <a:r>
                <a:rPr lang="zh-CN" altLang="en-US" sz="1050" b="1" dirty="0">
                  <a:latin typeface="Courier New" panose="02070309020205020404" pitchFamily="49" charset="0"/>
                </a:rPr>
                <a:t>文件</a:t>
              </a:r>
              <a:endParaRPr lang="en-US" altLang="zh-CN" sz="1050" b="1" dirty="0">
                <a:latin typeface="Courier New" panose="02070309020205020404" pitchFamily="49" charset="0"/>
              </a:endParaRP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"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window</a:t>
              </a:r>
              <a:r>
                <a:rPr lang="en-US" altLang="zh-CN" sz="1050" dirty="0">
                  <a:latin typeface="Courier New" panose="02070309020205020404" pitchFamily="49" charset="0"/>
                </a:rPr>
                <a:t>": { 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// </a:t>
              </a:r>
              <a:r>
                <a:rPr lang="zh-CN" altLang="en-US" sz="1050" b="1" dirty="0">
                  <a:latin typeface="Courier New" panose="02070309020205020404" pitchFamily="49" charset="0"/>
                </a:rPr>
                <a:t>全局配置小程序外观</a:t>
              </a:r>
              <a:endParaRPr lang="en-US" altLang="zh-CN" sz="1050" b="1" dirty="0">
                <a:latin typeface="Courier New" panose="02070309020205020404" pitchFamily="49" charset="0"/>
              </a:endParaRP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"backgroundTextStyle": "light",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"navigationBarBackgroundColor": "#fff",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"navigationBarTitleText": "WeChat",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"navigationBarTextStyle": "black"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}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}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&lt;/script&gt;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01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.wpy </a:t>
            </a:r>
            <a:r>
              <a:rPr lang="zh-CN" altLang="en-US" dirty="0"/>
              <a:t>文件的使用说明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 </a:t>
            </a:r>
            <a:r>
              <a:rPr lang="en-US" altLang="zh-CN" sz="1400" b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.wpy </a:t>
            </a:r>
            <a:r>
              <a:rPr lang="zh-CN" altLang="en-US" sz="1400" b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400" b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 </a:t>
            </a:r>
            <a:r>
              <a:rPr lang="zh-CN" altLang="en-US" sz="1400" b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标签组成结构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7104776" cy="447748"/>
          </a:xfrm>
        </p:spPr>
        <p:txBody>
          <a:bodyPr>
            <a:normAutofit/>
          </a:bodyPr>
          <a:lstStyle/>
          <a:p>
            <a:r>
              <a:rPr lang="zh-CN" altLang="en-US" dirty="0"/>
              <a:t>页面文件 </a:t>
            </a:r>
            <a:r>
              <a:rPr lang="en-US" altLang="zh-CN" dirty="0"/>
              <a:t>page.wpy </a:t>
            </a:r>
            <a:r>
              <a:rPr lang="zh-CN" altLang="en-US" dirty="0"/>
              <a:t>中所声明的页面实例继承自 </a:t>
            </a:r>
            <a:r>
              <a:rPr lang="en-US" altLang="zh-CN" b="1" dirty="0">
                <a:solidFill>
                  <a:srgbClr val="FF0000"/>
                </a:solidFill>
              </a:rPr>
              <a:t>wepy.page </a:t>
            </a:r>
            <a:r>
              <a:rPr lang="zh-CN" altLang="en-US" dirty="0"/>
              <a:t>类，该类的主要属性介绍如下：</a:t>
            </a:r>
            <a:endParaRPr lang="en-US" altLang="zh-CN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210081D0-938D-4C5F-A295-C5FD5E37A4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3748" y="2480940"/>
          <a:ext cx="6804000" cy="2477325"/>
        </p:xfrm>
        <a:graphic>
          <a:graphicData uri="http://schemas.openxmlformats.org/drawingml/2006/table">
            <a:tbl>
              <a:tblPr/>
              <a:tblGrid>
                <a:gridCol w="10676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363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marL="81030" marR="81030" marT="40541" marB="405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81030" marR="81030" marT="40541" marB="405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14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config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页面配置对象，对应于原生的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page.json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文件，类似于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app.wpy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config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914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components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页面组件列表对象，声明页面所引入的组件列表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3920788"/>
                  </a:ext>
                </a:extLst>
              </a:tr>
              <a:tr h="33914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页面渲染数据对象，存放可用于页面模板绑定的渲染数据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1585874"/>
                  </a:ext>
                </a:extLst>
              </a:tr>
              <a:tr h="33914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methods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wxml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事件处理函数对象，存放响应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wxml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中所捕获到的事件的函数，如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bindtap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bindchange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8846289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events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WePY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组件事件处理函数对象，存放响应组件之间通过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$broadcast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$emit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$invoke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所传递的事件的函数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1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其它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小程序页面生命周期函数，如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onLoad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onReady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等，以及其它自定义的方法与属性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1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页面导航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网络数据请求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WePY </a:t>
            </a:r>
            <a:r>
              <a:rPr lang="zh-CN" altLang="en-US" dirty="0">
                <a:solidFill>
                  <a:schemeClr val="tx1"/>
                </a:solidFill>
              </a:rPr>
              <a:t>框架的安装和使用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WePY </a:t>
            </a:r>
            <a:r>
              <a:rPr lang="zh-CN" altLang="en-US" dirty="0">
                <a:solidFill>
                  <a:srgbClr val="FF0000"/>
                </a:solidFill>
              </a:rPr>
              <a:t>框架的开发规范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自定义默认首页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7104776" cy="381873"/>
          </a:xfrm>
        </p:spPr>
        <p:txBody>
          <a:bodyPr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src -&gt; pages </a:t>
            </a:r>
            <a:r>
              <a:rPr lang="zh-CN" altLang="en-US" dirty="0"/>
              <a:t>目录下，创建 </a:t>
            </a:r>
            <a:r>
              <a:rPr lang="en-US" altLang="zh-CN" dirty="0"/>
              <a:t>home.wpy </a:t>
            </a:r>
            <a:r>
              <a:rPr lang="zh-CN" altLang="en-US" dirty="0"/>
              <a:t>页面，并创建页面的基本代码结构，示例代码如下：</a:t>
            </a:r>
            <a:endParaRPr lang="en-US" altLang="zh-CN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F978F21-46DD-4F5B-8D11-9C5E619E4170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487737"/>
            <a:ext cx="6130925" cy="2383209"/>
            <a:chOff x="1177925" y="2105691"/>
            <a:chExt cx="6130925" cy="221433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B3F169D7-11D9-4D61-8F3B-E4AFA8B0115B}"/>
                </a:ext>
              </a:extLst>
            </p:cNvPr>
            <p:cNvSpPr/>
            <p:nvPr/>
          </p:nvSpPr>
          <p:spPr>
            <a:xfrm>
              <a:off x="1177925" y="2105691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64F93152-8BCA-4372-AA33-FCD8E9176B50}"/>
                </a:ext>
              </a:extLst>
            </p:cNvPr>
            <p:cNvSpPr/>
            <p:nvPr/>
          </p:nvSpPr>
          <p:spPr>
            <a:xfrm>
              <a:off x="1535112" y="2126976"/>
              <a:ext cx="5671731" cy="21727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template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template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/>
              </a:r>
              <a:b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</a:b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script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ts val="1600"/>
                </a:lnSpc>
              </a:pP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wepy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'wepy'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export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default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Home </a:t>
              </a:r>
              <a:r>
                <a:rPr lang="en-US" altLang="zh-CN" sz="1050" dirty="0">
                  <a:solidFill>
                    <a:srgbClr val="EB5086"/>
                  </a:solidFill>
                  <a:latin typeface="Courier New" panose="02070309020205020404" pitchFamily="49" charset="0"/>
                </a:rPr>
                <a:t>extends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wepy.</a:t>
              </a:r>
              <a:r>
                <a:rPr lang="en-US" altLang="zh-CN" sz="1050" i="1" u="sng" dirty="0">
                  <a:solidFill>
                    <a:srgbClr val="507806"/>
                  </a:solidFill>
                  <a:latin typeface="Courier New" panose="02070309020205020404" pitchFamily="49" charset="0"/>
                </a:rPr>
                <a:t>page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config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methods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script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/>
              </a:r>
              <a:b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</a:b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style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style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5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自定义默认首页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设置默认首页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6587735" cy="640138"/>
          </a:xfrm>
        </p:spPr>
        <p:txBody>
          <a:bodyPr>
            <a:normAutofit/>
          </a:bodyPr>
          <a:lstStyle/>
          <a:p>
            <a:r>
              <a:rPr lang="zh-CN" altLang="en-US" dirty="0"/>
              <a:t>如果要把刚创建的 </a:t>
            </a:r>
            <a:r>
              <a:rPr lang="en-US" altLang="zh-CN" dirty="0"/>
              <a:t>home.wpy </a:t>
            </a:r>
            <a:r>
              <a:rPr lang="zh-CN" altLang="en-US" dirty="0"/>
              <a:t>设置为默认首页，需要打开 </a:t>
            </a:r>
            <a:r>
              <a:rPr lang="en-US" altLang="zh-CN" dirty="0">
                <a:solidFill>
                  <a:srgbClr val="FF0000"/>
                </a:solidFill>
              </a:rPr>
              <a:t>src 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 app.wpy </a:t>
            </a:r>
            <a:r>
              <a:rPr lang="zh-CN" altLang="en-US" dirty="0"/>
              <a:t>入口文件，将 </a:t>
            </a:r>
            <a:r>
              <a:rPr lang="en-US" altLang="zh-CN" dirty="0"/>
              <a:t>home.wpy </a:t>
            </a:r>
            <a:r>
              <a:rPr lang="zh-CN" altLang="en-US" dirty="0"/>
              <a:t>的页面路径，注册到 </a:t>
            </a:r>
            <a:r>
              <a:rPr lang="en-US" altLang="zh-CN" dirty="0">
                <a:solidFill>
                  <a:srgbClr val="FF0000"/>
                </a:solidFill>
              </a:rPr>
              <a:t>config -&gt; pages </a:t>
            </a:r>
            <a:r>
              <a:rPr lang="zh-CN" altLang="en-US" dirty="0"/>
              <a:t>数组中，并调整为数组的第一项即可，示例代码如下：</a:t>
            </a:r>
            <a:endParaRPr lang="en-US" altLang="zh-CN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E31C32C5-FB97-4774-B041-350C07F969E5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662240"/>
            <a:ext cx="6130925" cy="2406253"/>
            <a:chOff x="1177925" y="2105691"/>
            <a:chExt cx="6130925" cy="223575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23A39867-CEE0-416B-B495-B2D15EE1C4CB}"/>
                </a:ext>
              </a:extLst>
            </p:cNvPr>
            <p:cNvSpPr/>
            <p:nvPr/>
          </p:nvSpPr>
          <p:spPr>
            <a:xfrm>
              <a:off x="1177925" y="2105691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A24C4169-2D18-4832-8FB3-280B61C28FDC}"/>
                </a:ext>
              </a:extLst>
            </p:cNvPr>
            <p:cNvSpPr/>
            <p:nvPr/>
          </p:nvSpPr>
          <p:spPr>
            <a:xfrm>
              <a:off x="1535112" y="2126976"/>
              <a:ext cx="5671731" cy="2214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script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wepy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'wepy'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'wepy-async-function'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/>
              </a:r>
              <a:b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</a:b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export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default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solidFill>
                    <a:srgbClr val="EB5086"/>
                  </a:solidFill>
                  <a:latin typeface="Courier New" panose="02070309020205020404" pitchFamily="49" charset="0"/>
                </a:rPr>
                <a:t>extends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wepy.</a:t>
              </a:r>
              <a:r>
                <a:rPr lang="en-US" altLang="zh-CN" sz="1050" i="1" u="sng" dirty="0">
                  <a:solidFill>
                    <a:srgbClr val="507806"/>
                  </a:solidFill>
                  <a:latin typeface="Courier New" panose="02070309020205020404" pitchFamily="49" charset="0"/>
                </a:rPr>
                <a:t>app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config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pages: [</a:t>
              </a:r>
              <a:r>
                <a:rPr lang="en-US" altLang="zh-CN" sz="1050" b="1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'pages/home'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'pages/index’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]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script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79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自定义默认首页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.wpy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页面的注意事项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7104776" cy="2083497"/>
          </a:xfrm>
        </p:spPr>
        <p:txBody>
          <a:bodyPr>
            <a:normAutofit/>
          </a:bodyPr>
          <a:lstStyle/>
          <a:p>
            <a:r>
              <a:rPr lang="zh-CN" altLang="en-US" dirty="0"/>
              <a:t>在创建 </a:t>
            </a:r>
            <a:r>
              <a:rPr lang="en-US" altLang="zh-CN" dirty="0"/>
              <a:t>.wpy </a:t>
            </a:r>
            <a:r>
              <a:rPr lang="zh-CN" altLang="en-US" dirty="0"/>
              <a:t>页面的时候，要注意以下事项：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每个页面的 </a:t>
            </a:r>
            <a:r>
              <a:rPr lang="en-US" altLang="zh-CN" dirty="0"/>
              <a:t>script </a:t>
            </a:r>
            <a:r>
              <a:rPr lang="zh-CN" altLang="en-US" dirty="0"/>
              <a:t>标签中，必须导入 </a:t>
            </a:r>
            <a:r>
              <a:rPr lang="en-US" altLang="zh-CN" dirty="0"/>
              <a:t>wepy </a:t>
            </a:r>
            <a:r>
              <a:rPr lang="zh-CN" altLang="en-US" dirty="0"/>
              <a:t>模块，并创建继承自 </a:t>
            </a:r>
            <a:r>
              <a:rPr lang="en-US" altLang="zh-CN" dirty="0"/>
              <a:t>wepy.page </a:t>
            </a:r>
            <a:r>
              <a:rPr lang="zh-CN" altLang="en-US" dirty="0"/>
              <a:t>的页面类；否则会报错。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每个页面的路径，必须记录到 </a:t>
            </a:r>
            <a:r>
              <a:rPr lang="en-US" altLang="zh-CN" dirty="0"/>
              <a:t>app.wpy </a:t>
            </a:r>
            <a:r>
              <a:rPr lang="zh-CN" altLang="en-US" dirty="0"/>
              <a:t>的 </a:t>
            </a:r>
            <a:r>
              <a:rPr lang="en-US" altLang="zh-CN" dirty="0"/>
              <a:t>config -&gt; pages </a:t>
            </a:r>
            <a:r>
              <a:rPr lang="zh-CN" altLang="en-US" dirty="0"/>
              <a:t>数组中。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页面路径记录完毕之后，必须再回到页面文件中，摁下 </a:t>
            </a:r>
            <a:r>
              <a:rPr lang="en-US" altLang="zh-CN" dirty="0"/>
              <a:t>Ctrl + S </a:t>
            </a:r>
            <a:r>
              <a:rPr lang="zh-CN" altLang="en-US" dirty="0"/>
              <a:t>快捷键重新编译生成页面，否则会报错。</a:t>
            </a:r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7436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为 </a:t>
            </a:r>
            <a:r>
              <a:rPr lang="en-US" altLang="zh-CN" dirty="0"/>
              <a:t>WePY </a:t>
            </a:r>
            <a:r>
              <a:rPr lang="zh-CN" altLang="en-US" dirty="0"/>
              <a:t>页面绑定事件并传参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绑定事件处理函数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7104776" cy="2083497"/>
          </a:xfrm>
        </p:spPr>
        <p:txBody>
          <a:bodyPr>
            <a:normAutofit/>
          </a:bodyPr>
          <a:lstStyle/>
          <a:p>
            <a:r>
              <a:rPr lang="zh-CN" altLang="en-US" dirty="0"/>
              <a:t>原生小程序使用 </a:t>
            </a:r>
            <a:r>
              <a:rPr lang="en-US" altLang="zh-CN" dirty="0"/>
              <a:t>bindtap</a:t>
            </a:r>
            <a:r>
              <a:rPr lang="zh-CN" altLang="en-US" dirty="0"/>
              <a:t>、</a:t>
            </a:r>
            <a:r>
              <a:rPr lang="en-US" altLang="zh-CN" dirty="0"/>
              <a:t>bindinput </a:t>
            </a:r>
            <a:r>
              <a:rPr lang="zh-CN" altLang="en-US" dirty="0"/>
              <a:t>等绑定事件处理函数，在 </a:t>
            </a:r>
            <a:r>
              <a:rPr lang="en-US" altLang="zh-CN" dirty="0"/>
              <a:t>wepy </a:t>
            </a:r>
            <a:r>
              <a:rPr lang="zh-CN" altLang="en-US" dirty="0"/>
              <a:t>框架中，优化了事件绑定机制，支持类似于 </a:t>
            </a:r>
            <a:r>
              <a:rPr lang="en-US" altLang="zh-CN" dirty="0"/>
              <a:t>Vue.js </a:t>
            </a:r>
            <a:r>
              <a:rPr lang="zh-CN" altLang="en-US" dirty="0"/>
              <a:t>的事件绑定语法，今后绑定事件可以采用如下方式：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原 </a:t>
            </a:r>
            <a:r>
              <a:rPr lang="en-US" altLang="zh-CN" dirty="0"/>
              <a:t>bindtap="clickHandler" </a:t>
            </a:r>
            <a:r>
              <a:rPr lang="zh-CN" altLang="en-US" dirty="0"/>
              <a:t>替换为 </a:t>
            </a:r>
            <a:r>
              <a:rPr lang="en-US" altLang="zh-CN" dirty="0"/>
              <a:t>@tap="clickHandler"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原 </a:t>
            </a:r>
            <a:r>
              <a:rPr lang="en-US" altLang="zh-CN" dirty="0"/>
              <a:t>bindinput="inputHandler" </a:t>
            </a:r>
            <a:r>
              <a:rPr lang="zh-CN" altLang="en-US" dirty="0"/>
              <a:t>替换</a:t>
            </a:r>
            <a:r>
              <a:rPr lang="zh-CN" altLang="en-US"/>
              <a:t>为 </a:t>
            </a:r>
            <a:r>
              <a:rPr lang="en-US" altLang="zh-CN" smtClean="0"/>
              <a:t>@</a:t>
            </a:r>
            <a:r>
              <a:rPr lang="en-US" altLang="zh-CN" smtClean="0"/>
              <a:t>input</a:t>
            </a:r>
            <a:r>
              <a:rPr lang="en-US" altLang="zh-CN" smtClean="0"/>
              <a:t>="</a:t>
            </a:r>
            <a:r>
              <a:rPr lang="en-US" altLang="zh-CN" dirty="0"/>
              <a:t>inputHandler"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341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为 </a:t>
            </a:r>
            <a:r>
              <a:rPr lang="en-US" altLang="zh-CN" dirty="0"/>
              <a:t>WePY </a:t>
            </a:r>
            <a:r>
              <a:rPr lang="zh-CN" altLang="en-US" dirty="0"/>
              <a:t>页面绑定事件并传参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事件传参的优化写法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7104776" cy="2083497"/>
          </a:xfrm>
        </p:spPr>
        <p:txBody>
          <a:bodyPr>
            <a:normAutofit/>
          </a:bodyPr>
          <a:lstStyle/>
          <a:p>
            <a:r>
              <a:rPr lang="zh-CN" altLang="en-US" dirty="0"/>
              <a:t>如果 </a:t>
            </a:r>
            <a:r>
              <a:rPr lang="en-US" altLang="zh-CN" dirty="0"/>
              <a:t>@ </a:t>
            </a:r>
            <a:r>
              <a:rPr lang="zh-CN" altLang="en-US" dirty="0"/>
              <a:t>符号绑定的事件处理函数需要传参，可以采用优化的写法，示例如下：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sv-SE" dirty="0"/>
              <a:t>原 </a:t>
            </a:r>
            <a:r>
              <a:rPr lang="sv-SE" altLang="zh-CN" dirty="0"/>
              <a:t>bindtap="click</a:t>
            </a:r>
            <a:r>
              <a:rPr lang="en-US" altLang="zh-CN" dirty="0"/>
              <a:t>Handler</a:t>
            </a:r>
            <a:r>
              <a:rPr lang="sv-SE" altLang="zh-CN" dirty="0"/>
              <a:t>" data-index={{index}} </a:t>
            </a:r>
            <a:r>
              <a:rPr lang="zh-CN" altLang="sv-SE" dirty="0"/>
              <a:t>替换为 </a:t>
            </a:r>
            <a:r>
              <a:rPr lang="sv-SE" altLang="zh-CN" dirty="0"/>
              <a:t>@tap="click(</a:t>
            </a:r>
            <a:r>
              <a:rPr lang="sv-SE" altLang="zh-CN" b="1" dirty="0">
                <a:solidFill>
                  <a:srgbClr val="FF0000"/>
                </a:solidFill>
              </a:rPr>
              <a:t>{{</a:t>
            </a:r>
            <a:r>
              <a:rPr lang="sv-SE" altLang="zh-CN" dirty="0"/>
              <a:t>index</a:t>
            </a:r>
            <a:r>
              <a:rPr lang="sv-SE" altLang="zh-CN" b="1" dirty="0">
                <a:solidFill>
                  <a:srgbClr val="FF0000"/>
                </a:solidFill>
              </a:rPr>
              <a:t>}}</a:t>
            </a:r>
            <a:r>
              <a:rPr lang="sv-SE" altLang="zh-CN" dirty="0"/>
              <a:t>)"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939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为 </a:t>
            </a:r>
            <a:r>
              <a:rPr lang="en-US" altLang="zh-CN" dirty="0"/>
              <a:t>WePY </a:t>
            </a:r>
            <a:r>
              <a:rPr lang="zh-CN" altLang="en-US" dirty="0"/>
              <a:t>页面绑定事件并传参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定义事件</a:t>
            </a:r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400" b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函数的注意点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806889" cy="2083497"/>
          </a:xfrm>
        </p:spPr>
        <p:txBody>
          <a:bodyPr>
            <a:normAutofit/>
          </a:bodyPr>
          <a:lstStyle/>
          <a:p>
            <a:r>
              <a:rPr lang="zh-CN" altLang="en-US" dirty="0"/>
              <a:t>通过 </a:t>
            </a:r>
            <a:r>
              <a:rPr lang="en-US" altLang="zh-CN" dirty="0"/>
              <a:t>@ </a:t>
            </a:r>
            <a:r>
              <a:rPr lang="zh-CN" altLang="en-US" dirty="0"/>
              <a:t>符号绑定的事件处理函数，必须定义到页面的 </a:t>
            </a:r>
            <a:r>
              <a:rPr lang="en-US" altLang="zh-CN" dirty="0"/>
              <a:t>methods </a:t>
            </a:r>
            <a:r>
              <a:rPr lang="zh-CN" altLang="en-US" dirty="0"/>
              <a:t>节点下。</a:t>
            </a:r>
            <a:endParaRPr lang="en-US" altLang="zh-CN" dirty="0"/>
          </a:p>
          <a:p>
            <a:r>
              <a:rPr lang="zh-CN" altLang="en-US" b="1">
                <a:solidFill>
                  <a:srgbClr val="FF0000"/>
                </a:solidFill>
              </a:rPr>
              <a:t>注意：</a:t>
            </a:r>
            <a:r>
              <a:rPr lang="zh-CN" altLang="en-US"/>
              <a:t>对于 </a:t>
            </a:r>
            <a:r>
              <a:rPr lang="en-US" altLang="zh-CN" dirty="0"/>
              <a:t>WePY </a:t>
            </a:r>
            <a:r>
              <a:rPr lang="zh-CN" altLang="en-US" dirty="0"/>
              <a:t>中的 </a:t>
            </a:r>
            <a:r>
              <a:rPr lang="en-US" altLang="zh-CN" dirty="0"/>
              <a:t>methods </a:t>
            </a:r>
            <a:r>
              <a:rPr lang="zh-CN" altLang="en-US" dirty="0"/>
              <a:t>属性，因为与 </a:t>
            </a:r>
            <a:r>
              <a:rPr lang="en-US" altLang="zh-CN" dirty="0"/>
              <a:t>Vue </a:t>
            </a:r>
            <a:r>
              <a:rPr lang="zh-CN" altLang="en-US" dirty="0"/>
              <a:t>中的使用习惯不一致，非常容易造成误解，这里需要特别强调一下：</a:t>
            </a:r>
            <a:r>
              <a:rPr lang="en-US" altLang="zh-CN" dirty="0">
                <a:solidFill>
                  <a:srgbClr val="FF0000"/>
                </a:solidFill>
              </a:rPr>
              <a:t>WePY </a:t>
            </a:r>
            <a:r>
              <a:rPr lang="zh-CN" altLang="en-US" dirty="0">
                <a:solidFill>
                  <a:srgbClr val="FF0000"/>
                </a:solidFill>
              </a:rPr>
              <a:t>中的 </a:t>
            </a:r>
            <a:r>
              <a:rPr lang="en-US" altLang="zh-CN" dirty="0">
                <a:solidFill>
                  <a:srgbClr val="FF0000"/>
                </a:solidFill>
              </a:rPr>
              <a:t>methods 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b="1" dirty="0">
                <a:solidFill>
                  <a:srgbClr val="FF0000"/>
                </a:solidFill>
              </a:rPr>
              <a:t>只能声明</a:t>
            </a:r>
            <a:r>
              <a:rPr lang="zh-CN" altLang="en-US" dirty="0">
                <a:solidFill>
                  <a:srgbClr val="FF0000"/>
                </a:solidFill>
              </a:rPr>
              <a:t>页面 </a:t>
            </a:r>
            <a:r>
              <a:rPr lang="en-US" altLang="zh-CN" dirty="0">
                <a:solidFill>
                  <a:srgbClr val="FF0000"/>
                </a:solidFill>
              </a:rPr>
              <a:t>wxml </a:t>
            </a:r>
            <a:r>
              <a:rPr lang="zh-CN" altLang="en-US" dirty="0">
                <a:solidFill>
                  <a:srgbClr val="FF0000"/>
                </a:solidFill>
              </a:rPr>
              <a:t>标签的</a:t>
            </a:r>
            <a:r>
              <a:rPr lang="zh-CN" altLang="en-US" b="1" dirty="0">
                <a:solidFill>
                  <a:srgbClr val="FF0000"/>
                </a:solidFill>
              </a:rPr>
              <a:t>事件处理函数，不能声明自定义方法</a:t>
            </a:r>
            <a:r>
              <a:rPr lang="zh-CN" altLang="en-US" dirty="0">
                <a:solidFill>
                  <a:srgbClr val="FF0000"/>
                </a:solidFill>
              </a:rPr>
              <a:t>，自定义方法需要声明到和 </a:t>
            </a:r>
            <a:r>
              <a:rPr lang="en-US" altLang="zh-CN" dirty="0">
                <a:solidFill>
                  <a:srgbClr val="FF0000"/>
                </a:solidFill>
              </a:rPr>
              <a:t>methods </a:t>
            </a:r>
            <a:r>
              <a:rPr lang="zh-CN" altLang="en-US" dirty="0">
                <a:solidFill>
                  <a:srgbClr val="FF0000"/>
                </a:solidFill>
              </a:rPr>
              <a:t>平级的节点位置，这与 </a:t>
            </a:r>
            <a:r>
              <a:rPr lang="en-US" altLang="zh-CN" dirty="0">
                <a:solidFill>
                  <a:srgbClr val="FF0000"/>
                </a:solidFill>
              </a:rPr>
              <a:t>Vue </a:t>
            </a:r>
            <a:r>
              <a:rPr lang="zh-CN" altLang="en-US" dirty="0">
                <a:solidFill>
                  <a:srgbClr val="FF0000"/>
                </a:solidFill>
              </a:rPr>
              <a:t>中的用法是不一致的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015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页面导航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编程式导航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737350" cy="59776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>
                <a:solidFill>
                  <a:srgbClr val="FF0000"/>
                </a:solidFill>
              </a:rPr>
              <a:t>wx.navigateTo(</a:t>
            </a:r>
            <a:r>
              <a:rPr lang="en-US" altLang="zh-CN" dirty="0">
                <a:solidFill>
                  <a:schemeClr val="tx1"/>
                </a:solidFill>
              </a:rPr>
              <a:t>Object object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方法，可以跳转到应用内的某个页面。但是不能跳到 </a:t>
            </a:r>
            <a:r>
              <a:rPr lang="en-US" altLang="zh-CN" dirty="0">
                <a:solidFill>
                  <a:schemeClr val="tx1"/>
                </a:solidFill>
              </a:rPr>
              <a:t>tabbar </a:t>
            </a:r>
            <a:r>
              <a:rPr lang="zh-CN" altLang="en-US" dirty="0">
                <a:solidFill>
                  <a:schemeClr val="tx1"/>
                </a:solidFill>
              </a:rPr>
              <a:t>页面。其中 </a:t>
            </a: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参数对象的属性列表如下：</a:t>
            </a:r>
            <a:endParaRPr lang="en-US" altLang="zh-CN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导航到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tabBar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A67E5866-8442-43B5-9918-ADAE5111D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17170"/>
              </p:ext>
            </p:extLst>
          </p:nvPr>
        </p:nvGraphicFramePr>
        <p:xfrm>
          <a:off x="908308" y="2721768"/>
          <a:ext cx="7387316" cy="2224724"/>
        </p:xfrm>
        <a:graphic>
          <a:graphicData uri="http://schemas.openxmlformats.org/drawingml/2006/table">
            <a:tbl>
              <a:tblPr/>
              <a:tblGrid>
                <a:gridCol w="9664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7125">
                  <a:extLst>
                    <a:ext uri="{9D8B030D-6E8A-4147-A177-3AD203B41FA5}">
                      <a16:colId xmlns:a16="http://schemas.microsoft.com/office/drawing/2014/main" xmlns="" val="4050760502"/>
                    </a:ext>
                  </a:extLst>
                </a:gridCol>
                <a:gridCol w="1104857">
                  <a:extLst>
                    <a:ext uri="{9D8B030D-6E8A-4147-A177-3AD203B41FA5}">
                      <a16:colId xmlns:a16="http://schemas.microsoft.com/office/drawing/2014/main" xmlns="" val="738947081"/>
                    </a:ext>
                  </a:extLst>
                </a:gridCol>
                <a:gridCol w="4328861">
                  <a:extLst>
                    <a:ext uri="{9D8B030D-6E8A-4147-A177-3AD203B41FA5}">
                      <a16:colId xmlns:a16="http://schemas.microsoft.com/office/drawing/2014/main" xmlns="" val="294370172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是否必填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需要跳转的应用内非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tabBar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的页面的路径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路径后可以带参数。参数与路径之间使用 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分隔，参数键与参数值用 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 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相连，不同参数用 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 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分隔；如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</a:t>
                      </a:r>
                      <a:r>
                        <a:rPr lang="en-US" altLang="zh-CN" sz="105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path?key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=value&amp;key2=value2'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success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接口调用成功的回调函数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281221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fail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接口调用失败的回调函数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complete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接口调用结束的回调函数（调用成功、失败都会执行）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8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WePY </a:t>
            </a:r>
            <a:r>
              <a:rPr lang="zh-CN" altLang="en-US" dirty="0"/>
              <a:t>页面的数据绑定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定义私有数据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2840"/>
            <a:ext cx="6617963" cy="689421"/>
          </a:xfrm>
        </p:spPr>
        <p:txBody>
          <a:bodyPr>
            <a:normAutofit/>
          </a:bodyPr>
          <a:lstStyle/>
          <a:p>
            <a:r>
              <a:rPr lang="en-US" altLang="zh-CN" dirty="0"/>
              <a:t>.wpy </a:t>
            </a:r>
            <a:r>
              <a:rPr lang="zh-CN" altLang="en-US" dirty="0"/>
              <a:t>页面中的私有数据，需要定义到 </a:t>
            </a:r>
            <a:r>
              <a:rPr lang="en-US" altLang="zh-CN" dirty="0"/>
              <a:t>data </a:t>
            </a:r>
            <a:r>
              <a:rPr lang="zh-CN" altLang="en-US" dirty="0"/>
              <a:t>节点中，页面上可以使用双大括号语法 </a:t>
            </a:r>
            <a:r>
              <a:rPr lang="en-US" altLang="zh-CN" dirty="0"/>
              <a:t>{{ }} </a:t>
            </a:r>
            <a:r>
              <a:rPr lang="zh-CN" altLang="en-US" dirty="0"/>
              <a:t>渲染 </a:t>
            </a:r>
            <a:r>
              <a:rPr lang="en-US" altLang="zh-CN" dirty="0"/>
              <a:t>data </a:t>
            </a:r>
            <a:r>
              <a:rPr lang="zh-CN" altLang="en-US" dirty="0"/>
              <a:t>中</a:t>
            </a:r>
            <a:r>
              <a:rPr lang="zh-CN" altLang="en-US"/>
              <a:t>的数据</a:t>
            </a:r>
            <a:endParaRPr lang="en-US" altLang="zh-CN"/>
          </a:p>
          <a:p>
            <a:r>
              <a:rPr lang="zh-CN" altLang="en-US"/>
              <a:t>示例</a:t>
            </a:r>
            <a:r>
              <a:rPr lang="zh-CN" altLang="en-US" dirty="0"/>
              <a:t>代码如下：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9BDC2CC-D67F-46BA-8C92-888FFB96D26D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752980"/>
            <a:ext cx="6130925" cy="1874859"/>
            <a:chOff x="1177925" y="2105691"/>
            <a:chExt cx="6130925" cy="221433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E9B8142-3641-4CE5-8B53-F7EB184CBA61}"/>
                </a:ext>
              </a:extLst>
            </p:cNvPr>
            <p:cNvSpPr/>
            <p:nvPr/>
          </p:nvSpPr>
          <p:spPr>
            <a:xfrm>
              <a:off x="1177925" y="2105691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2C9CD8E4-9C68-4A27-ACED-6CE91B6FCB84}"/>
                </a:ext>
              </a:extLst>
            </p:cNvPr>
            <p:cNvSpPr/>
            <p:nvPr/>
          </p:nvSpPr>
          <p:spPr>
            <a:xfrm>
              <a:off x="1535112" y="2126976"/>
              <a:ext cx="5671731" cy="20890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template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    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view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&gt;{{</a:t>
              </a:r>
              <a:r>
                <a:rPr lang="en-US" altLang="zh-CN" sz="1050" b="1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msg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}}&lt;/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view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template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data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zh-CN" sz="1050" b="1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msg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: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'hello wepy'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17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WePY </a:t>
            </a:r>
            <a:r>
              <a:rPr lang="zh-CN" altLang="en-US" dirty="0"/>
              <a:t>页面的数据绑定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将文本框与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做双向数据绑定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7104776" cy="1875624"/>
          </a:xfrm>
        </p:spPr>
        <p:txBody>
          <a:bodyPr>
            <a:normAutofit/>
          </a:bodyPr>
          <a:lstStyle/>
          <a:p>
            <a:r>
              <a:rPr lang="zh-CN" altLang="en-US" dirty="0"/>
              <a:t>实现步骤如下：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为 </a:t>
            </a:r>
            <a:r>
              <a:rPr lang="en-US" altLang="zh-CN" dirty="0"/>
              <a:t>input </a:t>
            </a:r>
            <a:r>
              <a:rPr lang="zh-CN" altLang="en-US" dirty="0"/>
              <a:t>输入框绑定数据和事件处理函数，代码为：</a:t>
            </a:r>
            <a:r>
              <a:rPr lang="en-US" altLang="zh-CN" dirty="0"/>
              <a:t>&lt;input value="{{msg}}" @input="inputHandler" /&gt;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methods </a:t>
            </a:r>
            <a:r>
              <a:rPr lang="zh-CN" altLang="en-US" dirty="0"/>
              <a:t>中定义事件处理函数，函数名称为 </a:t>
            </a:r>
            <a:r>
              <a:rPr lang="en-US" altLang="zh-CN" dirty="0"/>
              <a:t>inputHandler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在事件处理函数中，通过事件参数 </a:t>
            </a:r>
            <a:r>
              <a:rPr lang="en-US" altLang="zh-CN" dirty="0"/>
              <a:t>e.detail.value </a:t>
            </a:r>
            <a:r>
              <a:rPr lang="zh-CN" altLang="en-US" dirty="0"/>
              <a:t>获取到最新的文本框内容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通过 </a:t>
            </a:r>
            <a:r>
              <a:rPr lang="en-US" altLang="zh-CN" dirty="0"/>
              <a:t>this.msg = e.detail.value </a:t>
            </a:r>
            <a:r>
              <a:rPr lang="zh-CN" altLang="en-US" dirty="0"/>
              <a:t>为 </a:t>
            </a:r>
            <a:r>
              <a:rPr lang="en-US" altLang="zh-CN" dirty="0"/>
              <a:t>data </a:t>
            </a:r>
            <a:r>
              <a:rPr lang="zh-CN" altLang="en-US" dirty="0"/>
              <a:t>中的 </a:t>
            </a:r>
            <a:r>
              <a:rPr lang="en-US" altLang="zh-CN" dirty="0"/>
              <a:t>msg </a:t>
            </a:r>
            <a:r>
              <a:rPr lang="zh-CN" altLang="en-US" dirty="0"/>
              <a:t>重新赋值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443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WePY </a:t>
            </a:r>
            <a:r>
              <a:rPr lang="zh-CN" altLang="en-US" dirty="0"/>
              <a:t>页面的数据绑定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wxs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7104776" cy="2271016"/>
          </a:xfrm>
        </p:spPr>
        <p:txBody>
          <a:bodyPr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WePY </a:t>
            </a:r>
            <a:r>
              <a:rPr lang="zh-CN" altLang="en-US" dirty="0"/>
              <a:t>中使用 </a:t>
            </a:r>
            <a:r>
              <a:rPr lang="en-US" altLang="zh-CN" dirty="0"/>
              <a:t>wxs </a:t>
            </a:r>
            <a:r>
              <a:rPr lang="zh-CN" altLang="en-US" dirty="0"/>
              <a:t>脚本的方式如下：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将 </a:t>
            </a:r>
            <a:r>
              <a:rPr lang="en-US" altLang="zh-CN" dirty="0"/>
              <a:t>wxs </a:t>
            </a:r>
            <a:r>
              <a:rPr lang="zh-CN" altLang="en-US" dirty="0"/>
              <a:t>脚本定义为外联文件，并且后缀名为 </a:t>
            </a:r>
            <a:r>
              <a:rPr lang="en-US" altLang="zh-CN"/>
              <a:t>.</a:t>
            </a:r>
            <a:r>
              <a:rPr lang="en-US" altLang="zh-CN" smtClean="0"/>
              <a:t>wxs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&lt;script&gt;&lt;/script&gt; </a:t>
            </a:r>
            <a:r>
              <a:rPr lang="zh-CN" altLang="en-US" dirty="0"/>
              <a:t>标签内，通过 </a:t>
            </a:r>
            <a:r>
              <a:rPr lang="en-US" altLang="zh-CN" dirty="0"/>
              <a:t>import </a:t>
            </a:r>
            <a:r>
              <a:rPr lang="zh-CN" altLang="en-US" dirty="0"/>
              <a:t>导入相对路径的 </a:t>
            </a:r>
            <a:r>
              <a:rPr lang="en-US" altLang="zh-CN"/>
              <a:t>wxs </a:t>
            </a:r>
            <a:r>
              <a:rPr lang="zh-CN" altLang="en-US" smtClean="0"/>
              <a:t>模块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在当前页面的 </a:t>
            </a:r>
            <a:r>
              <a:rPr lang="en-US" altLang="zh-CN" dirty="0"/>
              <a:t>class </a:t>
            </a:r>
            <a:r>
              <a:rPr lang="zh-CN" altLang="en-US" dirty="0"/>
              <a:t>类中，通过 </a:t>
            </a:r>
            <a:r>
              <a:rPr lang="en-US" altLang="zh-CN" dirty="0"/>
              <a:t>wxs = { } </a:t>
            </a:r>
            <a:r>
              <a:rPr lang="zh-CN" altLang="en-US" dirty="0"/>
              <a:t>注册刚才导入的 </a:t>
            </a:r>
            <a:r>
              <a:rPr lang="en-US" altLang="zh-CN"/>
              <a:t>wxs </a:t>
            </a:r>
            <a:r>
              <a:rPr lang="zh-CN" altLang="en-US" smtClean="0"/>
              <a:t>模块</a:t>
            </a:r>
            <a:endParaRPr lang="en-US" altLang="zh-CN" smtClean="0"/>
          </a:p>
          <a:p>
            <a:endParaRPr lang="en-US" altLang="zh-CN" dirty="0"/>
          </a:p>
          <a:p>
            <a:r>
              <a:rPr lang="zh-CN" altLang="en-US" smtClean="0">
                <a:solidFill>
                  <a:srgbClr val="FF0000"/>
                </a:solidFill>
              </a:rPr>
              <a:t>注意</a:t>
            </a:r>
            <a:r>
              <a:rPr lang="zh-CN" altLang="en-US" smtClean="0"/>
              <a:t>：被</a:t>
            </a:r>
            <a:r>
              <a:rPr lang="zh-CN" altLang="en-US" dirty="0"/>
              <a:t>注册的 </a:t>
            </a:r>
            <a:r>
              <a:rPr lang="en-US" altLang="zh-CN" dirty="0"/>
              <a:t>wxs </a:t>
            </a:r>
            <a:r>
              <a:rPr lang="zh-CN" altLang="en-US" dirty="0"/>
              <a:t>模块，只能在当前页面的 </a:t>
            </a:r>
            <a:r>
              <a:rPr lang="en-US" altLang="zh-CN" dirty="0"/>
              <a:t>template </a:t>
            </a:r>
            <a:r>
              <a:rPr lang="zh-CN" altLang="en-US" dirty="0"/>
              <a:t>中使用，不能在</a:t>
            </a:r>
            <a:r>
              <a:rPr lang="en-US" altLang="zh-CN" dirty="0"/>
              <a:t>script</a:t>
            </a:r>
            <a:r>
              <a:rPr lang="zh-CN" altLang="en-US"/>
              <a:t>中</a:t>
            </a:r>
            <a:r>
              <a:rPr lang="zh-CN" altLang="en-US" smtClean="0"/>
              <a:t>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233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5.4 WePY </a:t>
            </a:r>
            <a:r>
              <a:rPr lang="zh-CN" altLang="en-US" dirty="0"/>
              <a:t>页面中发起数据请求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promisify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 </a:t>
            </a:r>
            <a:r>
              <a:rPr lang="en-US" altLang="zh-CN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 </a:t>
            </a:r>
            <a:r>
              <a:rPr lang="zh-CN" altLang="en-US" sz="1400" b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await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6330797" cy="856522"/>
          </a:xfrm>
        </p:spPr>
        <p:txBody>
          <a:bodyPr>
            <a:normAutofit/>
          </a:bodyPr>
          <a:lstStyle/>
          <a:p>
            <a:r>
              <a:rPr lang="zh-CN" altLang="en-US" dirty="0"/>
              <a:t>默认使用 </a:t>
            </a:r>
            <a:r>
              <a:rPr lang="en-US" altLang="zh-CN" dirty="0"/>
              <a:t>wepy-cli </a:t>
            </a:r>
            <a:r>
              <a:rPr lang="zh-CN" altLang="en-US" dirty="0"/>
              <a:t>创建的项目，不支持使用 </a:t>
            </a:r>
            <a:r>
              <a:rPr lang="en-US" altLang="zh-CN" dirty="0"/>
              <a:t>ES7 </a:t>
            </a:r>
            <a:r>
              <a:rPr lang="zh-CN" altLang="en-US" dirty="0"/>
              <a:t>的 </a:t>
            </a:r>
            <a:r>
              <a:rPr lang="en-US" altLang="zh-CN" dirty="0"/>
              <a:t>async </a:t>
            </a:r>
            <a:r>
              <a:rPr lang="zh-CN" altLang="en-US" dirty="0"/>
              <a:t>和 </a:t>
            </a:r>
            <a:r>
              <a:rPr lang="en-US" altLang="zh-CN" dirty="0"/>
              <a:t>await </a:t>
            </a:r>
            <a:r>
              <a:rPr lang="zh-CN" altLang="en-US" dirty="0"/>
              <a:t>来简化 </a:t>
            </a:r>
            <a:r>
              <a:rPr lang="en-US" altLang="zh-CN" dirty="0"/>
              <a:t>Promise API </a:t>
            </a:r>
            <a:r>
              <a:rPr lang="zh-CN" altLang="en-US" dirty="0"/>
              <a:t>的调用。需要手动开启</a:t>
            </a:r>
            <a:r>
              <a:rPr lang="zh-CN" altLang="en-US"/>
              <a:t>此功能：打开 </a:t>
            </a:r>
            <a:r>
              <a:rPr lang="en-US" altLang="zh-CN" dirty="0"/>
              <a:t>src -&gt; app.wpy</a:t>
            </a:r>
            <a:r>
              <a:rPr lang="zh-CN" altLang="en-US" dirty="0"/>
              <a:t>，找到 </a:t>
            </a:r>
            <a:r>
              <a:rPr lang="en-US" altLang="zh-CN" dirty="0"/>
              <a:t>constructor() </a:t>
            </a:r>
            <a:r>
              <a:rPr lang="zh-CN" altLang="en-US" dirty="0"/>
              <a:t>构造函数，在构造函数中代码的最后一行，添加 </a:t>
            </a:r>
            <a:r>
              <a:rPr lang="en-US" altLang="zh-CN" dirty="0"/>
              <a:t>this.use(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dirty="0"/>
              <a:t>promisify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dirty="0"/>
              <a:t>)  </a:t>
            </a:r>
            <a:r>
              <a:rPr lang="zh-CN" altLang="en-US" dirty="0"/>
              <a:t>即可，示例代码如下：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0717B1AA-A55C-40F8-BB3B-B99C952AB39D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976340"/>
            <a:ext cx="6130925" cy="1386254"/>
            <a:chOff x="1177925" y="2105691"/>
            <a:chExt cx="6130925" cy="221433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60EB7DB7-EF7A-48E2-ABFD-53DBFEEF8E5C}"/>
                </a:ext>
              </a:extLst>
            </p:cNvPr>
            <p:cNvSpPr/>
            <p:nvPr/>
          </p:nvSpPr>
          <p:spPr>
            <a:xfrm>
              <a:off x="1177925" y="2105691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BE8C0ABD-9E83-429C-ADB5-54C4162053A1}"/>
                </a:ext>
              </a:extLst>
            </p:cNvPr>
            <p:cNvSpPr/>
            <p:nvPr/>
          </p:nvSpPr>
          <p:spPr>
            <a:xfrm>
              <a:off x="1535112" y="2126976"/>
              <a:ext cx="5671731" cy="2051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</a:rPr>
                <a:t>constructor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()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super()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this.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use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'requestfix'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this.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use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'promisify'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) // </a:t>
              </a: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添加此行代码，即可启用 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async </a:t>
              </a: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和 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await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55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5.4 WePY </a:t>
            </a:r>
            <a:r>
              <a:rPr lang="zh-CN" altLang="en-US" dirty="0"/>
              <a:t>页面中发起数据请求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wepy.request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7227660" cy="633157"/>
          </a:xfrm>
        </p:spPr>
        <p:txBody>
          <a:bodyPr>
            <a:normAutofit/>
          </a:bodyPr>
          <a:lstStyle/>
          <a:p>
            <a:r>
              <a:rPr lang="en-US" altLang="zh-CN" dirty="0"/>
              <a:t>WePY </a:t>
            </a:r>
            <a:r>
              <a:rPr lang="zh-CN" altLang="en-US" dirty="0"/>
              <a:t>框架对原生小程序做了封装，之前通过 </a:t>
            </a:r>
            <a:r>
              <a:rPr lang="en-US" altLang="zh-CN" dirty="0"/>
              <a:t>wx </a:t>
            </a:r>
            <a:r>
              <a:rPr lang="zh-CN" altLang="en-US" dirty="0"/>
              <a:t>调用的 </a:t>
            </a:r>
            <a:r>
              <a:rPr lang="en-US" altLang="zh-CN" dirty="0"/>
              <a:t>API</a:t>
            </a:r>
            <a:r>
              <a:rPr lang="zh-CN" altLang="en-US" dirty="0"/>
              <a:t>，都可以直接使用 </a:t>
            </a:r>
            <a:r>
              <a:rPr lang="en-US" altLang="zh-CN" dirty="0"/>
              <a:t>wepy </a:t>
            </a:r>
            <a:r>
              <a:rPr lang="zh-CN" altLang="en-US" dirty="0"/>
              <a:t>进行调用，例如：</a:t>
            </a:r>
            <a:r>
              <a:rPr lang="en-US" altLang="zh-CN" dirty="0"/>
              <a:t>wx.request() </a:t>
            </a:r>
            <a:r>
              <a:rPr lang="zh-CN" altLang="en-US" dirty="0"/>
              <a:t>是原生小程序的数据请求 </a:t>
            </a:r>
            <a:r>
              <a:rPr lang="en-US" altLang="zh-CN" dirty="0"/>
              <a:t>API</a:t>
            </a:r>
            <a:r>
              <a:rPr lang="zh-CN" altLang="en-US" dirty="0"/>
              <a:t>，现在可以直接通过 </a:t>
            </a:r>
            <a:r>
              <a:rPr lang="en-US" altLang="zh-CN" dirty="0"/>
              <a:t>wepy.request()</a:t>
            </a:r>
            <a:r>
              <a:rPr lang="zh-CN" altLang="en-US" dirty="0"/>
              <a:t> 发起网络数据请求。示例代码如下：</a:t>
            </a:r>
            <a:endParaRPr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91D1A736-D08A-4FE4-A1C4-3665D60F5022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766939"/>
            <a:ext cx="6889659" cy="1606311"/>
            <a:chOff x="1177925" y="2105691"/>
            <a:chExt cx="6130925" cy="221433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89773892-3CBA-46F3-B2A7-FD3F562F52CE}"/>
                </a:ext>
              </a:extLst>
            </p:cNvPr>
            <p:cNvSpPr/>
            <p:nvPr/>
          </p:nvSpPr>
          <p:spPr>
            <a:xfrm>
              <a:off x="1177925" y="2105691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4E193DD6-493F-40DC-A66E-EE91EE076AA2}"/>
                </a:ext>
              </a:extLst>
            </p:cNvPr>
            <p:cNvSpPr/>
            <p:nvPr/>
          </p:nvSpPr>
          <p:spPr>
            <a:xfrm>
              <a:off x="1429908" y="2126975"/>
              <a:ext cx="5671731" cy="2131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methods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EB5086"/>
                  </a:solidFill>
                  <a:latin typeface="Courier New" panose="02070309020205020404" pitchFamily="49" charset="0"/>
                </a:rPr>
                <a:t>  async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getInfo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()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</a:rPr>
                <a:t>    const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res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await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wepy.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request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'https</a:t>
              </a:r>
              <a:r>
                <a:rPr lang="en-US" altLang="zh-CN" sz="1050">
                  <a:solidFill>
                    <a:srgbClr val="1794FA"/>
                  </a:solidFill>
                  <a:latin typeface="Courier New" panose="02070309020205020404" pitchFamily="49" charset="0"/>
                </a:rPr>
                <a:t>://</a:t>
              </a:r>
              <a:r>
                <a:rPr lang="en-US" altLang="zh-CN" sz="1050" smtClean="0">
                  <a:solidFill>
                    <a:srgbClr val="1794FA"/>
                  </a:solidFill>
                  <a:latin typeface="Courier New" panose="02070309020205020404" pitchFamily="49" charset="0"/>
                </a:rPr>
                <a:t>www.liulongbin.top:8082/api/get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’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124CFA"/>
                  </a:solidFill>
                  <a:latin typeface="Courier New" panose="02070309020205020404" pitchFamily="49" charset="0"/>
                </a:rPr>
                <a:t>    console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zh-CN" sz="1050" dirty="0">
                  <a:solidFill>
                    <a:srgbClr val="3FB3A8"/>
                  </a:solidFill>
                  <a:latin typeface="Courier New" panose="02070309020205020404" pitchFamily="49" charset="0"/>
                </a:rPr>
                <a:t>log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(res)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68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5.4 WePY </a:t>
            </a:r>
            <a:r>
              <a:rPr lang="zh-CN" altLang="en-US" dirty="0"/>
              <a:t>页面中发起数据请求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wepy.request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7227660" cy="633157"/>
          </a:xfrm>
        </p:spPr>
        <p:txBody>
          <a:bodyPr>
            <a:normAutofit/>
          </a:bodyPr>
          <a:lstStyle/>
          <a:p>
            <a:r>
              <a:rPr lang="zh-CN" altLang="en-US" dirty="0"/>
              <a:t>通过 </a:t>
            </a:r>
            <a:r>
              <a:rPr lang="en-US" altLang="zh-CN" dirty="0"/>
              <a:t>wepy.request() </a:t>
            </a:r>
            <a:r>
              <a:rPr lang="zh-CN" altLang="en-US" dirty="0"/>
              <a:t>方法发起 </a:t>
            </a:r>
            <a:r>
              <a:rPr lang="en-US" altLang="zh-CN" dirty="0"/>
              <a:t>Post </a:t>
            </a:r>
            <a:r>
              <a:rPr lang="zh-CN" altLang="en-US" dirty="0"/>
              <a:t>请求的示例代码如下：</a:t>
            </a:r>
            <a:endParaRPr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91D1A736-D08A-4FE4-A1C4-3665D60F5022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476149"/>
            <a:ext cx="7046453" cy="2519840"/>
            <a:chOff x="1177925" y="2052003"/>
            <a:chExt cx="6130925" cy="223789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89773892-3CBA-46F3-B2A7-FD3F562F52CE}"/>
                </a:ext>
              </a:extLst>
            </p:cNvPr>
            <p:cNvSpPr/>
            <p:nvPr/>
          </p:nvSpPr>
          <p:spPr>
            <a:xfrm>
              <a:off x="1177925" y="2052003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4E193DD6-493F-40DC-A66E-EE91EE076AA2}"/>
                </a:ext>
              </a:extLst>
            </p:cNvPr>
            <p:cNvSpPr/>
            <p:nvPr/>
          </p:nvSpPr>
          <p:spPr>
            <a:xfrm>
              <a:off x="1535112" y="2073287"/>
              <a:ext cx="5671731" cy="2216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methods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EB5086"/>
                  </a:solidFill>
                  <a:latin typeface="Courier New" panose="02070309020205020404" pitchFamily="49" charset="0"/>
                </a:rPr>
                <a:t>  async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postInfo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()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</a:rPr>
                <a:t>    const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res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await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wepy.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request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  url: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'https</a:t>
              </a:r>
              <a:r>
                <a:rPr lang="en-US" altLang="zh-CN" sz="1050">
                  <a:solidFill>
                    <a:srgbClr val="1794FA"/>
                  </a:solidFill>
                  <a:latin typeface="Courier New" panose="02070309020205020404" pitchFamily="49" charset="0"/>
                </a:rPr>
                <a:t>://</a:t>
              </a:r>
              <a:r>
                <a:rPr lang="en-US" altLang="zh-CN" sz="1050" smtClean="0">
                  <a:solidFill>
                    <a:srgbClr val="1794FA"/>
                  </a:solidFill>
                  <a:latin typeface="Courier New" panose="02070309020205020404" pitchFamily="49" charset="0"/>
                </a:rPr>
                <a:t>www.liulongbin.top:8082/api/post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  method: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'post'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  data: { name: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'zs'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, age: </a:t>
              </a:r>
              <a:r>
                <a:rPr lang="en-US" altLang="zh-CN" sz="1050" dirty="0">
                  <a:solidFill>
                    <a:srgbClr val="0025F5"/>
                  </a:solidFill>
                  <a:latin typeface="Courier New" panose="02070309020205020404" pitchFamily="49" charset="0"/>
                </a:rPr>
                <a:t>20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124CFA"/>
                  </a:solidFill>
                  <a:latin typeface="Courier New" panose="02070309020205020404" pitchFamily="49" charset="0"/>
                </a:rPr>
                <a:t>    console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zh-CN" sz="1050" dirty="0">
                  <a:solidFill>
                    <a:srgbClr val="3FB3A8"/>
                  </a:solidFill>
                  <a:latin typeface="Courier New" panose="02070309020205020404" pitchFamily="49" charset="0"/>
                </a:rPr>
                <a:t>log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(res)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5.4 WePY </a:t>
            </a:r>
            <a:r>
              <a:rPr lang="zh-CN" altLang="en-US" dirty="0"/>
              <a:t>页面中发起数据请求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异步更新数据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7227660" cy="633157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异步函数</a:t>
            </a:r>
            <a:r>
              <a:rPr lang="zh-CN" altLang="en-US" dirty="0"/>
              <a:t>中更新数据的时候，页面检测不到数据的变化，</a:t>
            </a:r>
            <a:r>
              <a:rPr lang="zh-CN" altLang="en-US" b="1" dirty="0">
                <a:solidFill>
                  <a:srgbClr val="FF0000"/>
                </a:solidFill>
              </a:rPr>
              <a:t>必须手动调用 </a:t>
            </a:r>
            <a:r>
              <a:rPr lang="en-US" altLang="zh-CN" b="1" dirty="0">
                <a:solidFill>
                  <a:srgbClr val="FF0000"/>
                </a:solidFill>
              </a:rPr>
              <a:t>this.$apply </a:t>
            </a:r>
            <a:r>
              <a:rPr lang="zh-CN" altLang="en-US" b="1" dirty="0">
                <a:solidFill>
                  <a:srgbClr val="FF0000"/>
                </a:solidFill>
              </a:rPr>
              <a:t>方法。</a:t>
            </a:r>
            <a:r>
              <a:rPr lang="zh-CN" altLang="en-US" dirty="0"/>
              <a:t>作用是强制页面重新渲染，代码示例如下：</a:t>
            </a:r>
            <a:endParaRPr lang="en-US" altLang="zh-CN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572466C-930E-4EFC-B551-C78531B3DEB2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766939"/>
            <a:ext cx="7046453" cy="1622611"/>
            <a:chOff x="1177925" y="2105691"/>
            <a:chExt cx="6130925" cy="223680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8237686F-5176-47EA-BDDC-41B3271B4ED8}"/>
                </a:ext>
              </a:extLst>
            </p:cNvPr>
            <p:cNvSpPr/>
            <p:nvPr/>
          </p:nvSpPr>
          <p:spPr>
            <a:xfrm>
              <a:off x="1177925" y="2105691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232F5F83-FD80-456C-B357-7E6C21419C05}"/>
                </a:ext>
              </a:extLst>
            </p:cNvPr>
            <p:cNvSpPr/>
            <p:nvPr/>
          </p:nvSpPr>
          <p:spPr>
            <a:xfrm>
              <a:off x="1535112" y="2126975"/>
              <a:ext cx="5671731" cy="2215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methods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EB5086"/>
                  </a:solidFill>
                  <a:latin typeface="Courier New" panose="02070309020205020404" pitchFamily="49" charset="0"/>
                </a:rPr>
                <a:t>  async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getInfo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() { // </a:t>
              </a: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被 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async </a:t>
              </a: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修饰的函数叫做异步函数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</a:rPr>
                <a:t>    const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res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await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wepy.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request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'https://www.liulongbin.top:8081/api/get’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050" i="1" dirty="0">
                  <a:solidFill>
                    <a:srgbClr val="124CFA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this.getMsg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res.data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this.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$apply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16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页面导航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编程式导航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737350" cy="59776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>
                <a:solidFill>
                  <a:srgbClr val="FF0000"/>
                </a:solidFill>
              </a:rPr>
              <a:t>wx.switchTab(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方法，可以跳转到 </a:t>
            </a:r>
            <a:r>
              <a:rPr lang="en-US" altLang="zh-CN" dirty="0">
                <a:solidFill>
                  <a:schemeClr val="tx1"/>
                </a:solidFill>
              </a:rPr>
              <a:t>tabBar </a:t>
            </a:r>
            <a:r>
              <a:rPr lang="zh-CN" altLang="en-US" dirty="0">
                <a:solidFill>
                  <a:schemeClr val="tx1"/>
                </a:solidFill>
              </a:rPr>
              <a:t>页面，并关闭其他所有非 </a:t>
            </a:r>
            <a:r>
              <a:rPr lang="en-US" altLang="zh-CN" dirty="0">
                <a:solidFill>
                  <a:schemeClr val="tx1"/>
                </a:solidFill>
              </a:rPr>
              <a:t>tabBar </a:t>
            </a:r>
            <a:r>
              <a:rPr lang="zh-CN" altLang="en-US" dirty="0">
                <a:solidFill>
                  <a:schemeClr val="tx1"/>
                </a:solidFill>
              </a:rPr>
              <a:t>页面。其中 </a:t>
            </a: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参数对象的属性列表如下：</a:t>
            </a:r>
            <a:endParaRPr lang="en-US" altLang="zh-CN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导航到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tabBar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A67E5866-8442-43B5-9918-ADAE5111D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68923"/>
              </p:ext>
            </p:extLst>
          </p:nvPr>
        </p:nvGraphicFramePr>
        <p:xfrm>
          <a:off x="908308" y="2721768"/>
          <a:ext cx="7387315" cy="2064704"/>
        </p:xfrm>
        <a:graphic>
          <a:graphicData uri="http://schemas.openxmlformats.org/drawingml/2006/table">
            <a:tbl>
              <a:tblPr/>
              <a:tblGrid>
                <a:gridCol w="966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3544">
                  <a:extLst>
                    <a:ext uri="{9D8B030D-6E8A-4147-A177-3AD203B41FA5}">
                      <a16:colId xmlns:a16="http://schemas.microsoft.com/office/drawing/2014/main" xmlns="" val="536069376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xmlns="" val="4050760502"/>
                    </a:ext>
                  </a:extLst>
                </a:gridCol>
                <a:gridCol w="4244831">
                  <a:extLst>
                    <a:ext uri="{9D8B030D-6E8A-4147-A177-3AD203B41FA5}">
                      <a16:colId xmlns:a16="http://schemas.microsoft.com/office/drawing/2014/main" xmlns="" val="73894708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是否必填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需要跳转的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tabBar </a:t>
                      </a:r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页面的路径（需在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app.json </a:t>
                      </a:r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 </a:t>
                      </a:r>
                      <a:r>
                        <a:rPr lang="en-US" altLang="zh-CN" sz="1050" u="none" strike="noStrike">
                          <a:solidFill>
                            <a:srgbClr val="4183C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tabBar</a:t>
                      </a:r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字段定义的页面），路径后不能带参数。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success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接口调用成功的回调函数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281221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fail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接口调用失败的回调函数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complete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接口调用结束的回调函数（调用成功、失败都会执行）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页面导航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编程式导航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xmlns="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737350" cy="59776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>
                <a:solidFill>
                  <a:srgbClr val="FF0000"/>
                </a:solidFill>
              </a:rPr>
              <a:t>wx.navigateBack(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chemeClr val="tx1"/>
                </a:solidFill>
              </a:rPr>
              <a:t>方法，关闭当前页面，返回上一页面或多级页面。其中 </a:t>
            </a: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参数对象的属性列表如下：</a:t>
            </a:r>
            <a:endParaRPr lang="en-US" altLang="zh-CN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B2D0D5B-F0B4-452D-95F8-30E35EA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后退导航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A67E5866-8442-43B5-9918-ADAE5111D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1079"/>
              </p:ext>
            </p:extLst>
          </p:nvPr>
        </p:nvGraphicFramePr>
        <p:xfrm>
          <a:off x="908307" y="2721768"/>
          <a:ext cx="7387314" cy="1974852"/>
        </p:xfrm>
        <a:graphic>
          <a:graphicData uri="http://schemas.openxmlformats.org/drawingml/2006/table">
            <a:tbl>
              <a:tblPr/>
              <a:tblGrid>
                <a:gridCol w="949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xmlns="" val="3787956794"/>
                    </a:ext>
                  </a:extLst>
                </a:gridCol>
                <a:gridCol w="1035843">
                  <a:extLst>
                    <a:ext uri="{9D8B030D-6E8A-4147-A177-3AD203B41FA5}">
                      <a16:colId xmlns:a16="http://schemas.microsoft.com/office/drawing/2014/main" xmlns="" val="536069376"/>
                    </a:ext>
                  </a:extLst>
                </a:gridCol>
                <a:gridCol w="4502290">
                  <a:extLst>
                    <a:ext uri="{9D8B030D-6E8A-4147-A177-3AD203B41FA5}">
                      <a16:colId xmlns:a16="http://schemas.microsoft.com/office/drawing/2014/main" xmlns="" val="40507605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是否必填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返回的页面数，如果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 </a:t>
                      </a:r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大于现有页面数，则返回到首页。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success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接口调用成功的回调函数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281221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fail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接口调用失败的回调函数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complete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接口调用结束的回调函数（调用成功、失败都会执行）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97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9469</TotalTime>
  <Words>7177</Words>
  <Application>Microsoft Office PowerPoint</Application>
  <PresentationFormat>全屏显示(16:9)</PresentationFormat>
  <Paragraphs>802</Paragraphs>
  <Slides>77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8" baseType="lpstr">
      <vt:lpstr>黑马程序员主题​​</vt:lpstr>
      <vt:lpstr>小程序的框架与逻辑</vt:lpstr>
      <vt:lpstr>PowerPoint 演示文稿</vt:lpstr>
      <vt:lpstr>1. 页面导航</vt:lpstr>
      <vt:lpstr>1. 页面导航</vt:lpstr>
      <vt:lpstr>1. 页面导航</vt:lpstr>
      <vt:lpstr>1. 页面导航</vt:lpstr>
      <vt:lpstr>1. 页面导航</vt:lpstr>
      <vt:lpstr>1. 页面导航</vt:lpstr>
      <vt:lpstr>1. 页面导航</vt:lpstr>
      <vt:lpstr>1. 页面导航</vt:lpstr>
      <vt:lpstr>1. 页面导航</vt:lpstr>
      <vt:lpstr>1. 页面导航</vt:lpstr>
      <vt:lpstr>1. 页面导航</vt:lpstr>
      <vt:lpstr>PowerPoint 演示文稿</vt:lpstr>
      <vt:lpstr>2. 网络数据请求</vt:lpstr>
      <vt:lpstr>2. 网络数据请求</vt:lpstr>
      <vt:lpstr>2. 网络数据请求</vt:lpstr>
      <vt:lpstr>2. 网络数据请求</vt:lpstr>
      <vt:lpstr>2. 网络数据请求</vt:lpstr>
      <vt:lpstr>PowerPoint 演示文稿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3. 自定义组件</vt:lpstr>
      <vt:lpstr>PowerPoint 演示文稿</vt:lpstr>
      <vt:lpstr>4. WePY 框架的安装和使用</vt:lpstr>
      <vt:lpstr>4. WePY 框架的安装和使用</vt:lpstr>
      <vt:lpstr>4. WePY 框架的安装和使用</vt:lpstr>
      <vt:lpstr>4. WePY 框架的安装和使用</vt:lpstr>
      <vt:lpstr>4. WePY 框架的安装和使用</vt:lpstr>
      <vt:lpstr>4. WePY 框架的安装和使用</vt:lpstr>
      <vt:lpstr>4. WePY 框架的安装和使用</vt:lpstr>
      <vt:lpstr>4. WePY 框架的安装和使用</vt:lpstr>
      <vt:lpstr>4. WePY 框架的安装和使用</vt:lpstr>
      <vt:lpstr>4. WePY 框架的安装和使用</vt:lpstr>
      <vt:lpstr>4. WePY 框架的安装和使用</vt:lpstr>
      <vt:lpstr>4. WePY 框架的安装和使用</vt:lpstr>
      <vt:lpstr>4. WePY 框架的安装和使用</vt:lpstr>
      <vt:lpstr>4. WePY 框架的安装和使用</vt:lpstr>
      <vt:lpstr>4. WePY 框架的安装和使用</vt:lpstr>
      <vt:lpstr>PowerPoint 演示文稿</vt:lpstr>
      <vt:lpstr>5. WePY 框架的开发规范</vt:lpstr>
      <vt:lpstr>5. WePY 框架的开发规范</vt:lpstr>
      <vt:lpstr>5. WePY 框架的开发规范</vt:lpstr>
      <vt:lpstr>5. WePY 框架的开发规范</vt:lpstr>
      <vt:lpstr>5. WePY 框架的开发规范</vt:lpstr>
      <vt:lpstr>5. WePY 框架的开发规范</vt:lpstr>
      <vt:lpstr>5. WePY 框架的开发规范</vt:lpstr>
      <vt:lpstr>5. WePY 框架的开发规范</vt:lpstr>
      <vt:lpstr>5. WePY 框架的开发规范</vt:lpstr>
      <vt:lpstr>5. WePY 框架的开发规范</vt:lpstr>
      <vt:lpstr>5. WePY 框架的开发规范</vt:lpstr>
      <vt:lpstr>5. WePY 框架的开发规范</vt:lpstr>
      <vt:lpstr>5. WePY 框架的开发规范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2940</cp:revision>
  <dcterms:created xsi:type="dcterms:W3CDTF">2018-10-05T21:01:23Z</dcterms:created>
  <dcterms:modified xsi:type="dcterms:W3CDTF">2019-04-12T09:42:09Z</dcterms:modified>
</cp:coreProperties>
</file>