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5" r:id="rId1"/>
  </p:sldMasterIdLst>
  <p:notesMasterIdLst>
    <p:notesMasterId r:id="rId27"/>
  </p:notesMasterIdLst>
  <p:handoutMasterIdLst>
    <p:handoutMasterId r:id="rId28"/>
  </p:handoutMasterIdLst>
  <p:sldIdLst>
    <p:sldId id="258" r:id="rId2"/>
    <p:sldId id="377" r:id="rId3"/>
    <p:sldId id="422" r:id="rId4"/>
    <p:sldId id="423" r:id="rId5"/>
    <p:sldId id="381" r:id="rId6"/>
    <p:sldId id="425" r:id="rId7"/>
    <p:sldId id="426" r:id="rId8"/>
    <p:sldId id="333" r:id="rId9"/>
    <p:sldId id="432" r:id="rId10"/>
    <p:sldId id="411" r:id="rId11"/>
    <p:sldId id="406" r:id="rId12"/>
    <p:sldId id="407" r:id="rId13"/>
    <p:sldId id="408" r:id="rId14"/>
    <p:sldId id="409" r:id="rId15"/>
    <p:sldId id="410" r:id="rId16"/>
    <p:sldId id="427" r:id="rId17"/>
    <p:sldId id="431" r:id="rId18"/>
    <p:sldId id="392" r:id="rId19"/>
    <p:sldId id="428" r:id="rId20"/>
    <p:sldId id="429" r:id="rId21"/>
    <p:sldId id="430" r:id="rId22"/>
    <p:sldId id="396" r:id="rId23"/>
    <p:sldId id="397" r:id="rId24"/>
    <p:sldId id="398" r:id="rId25"/>
    <p:sldId id="262" r:id="rId26"/>
  </p:sldIdLst>
  <p:sldSz cx="12192000" cy="6858000"/>
  <p:notesSz cx="6858000" cy="9144000"/>
  <p:custDataLst>
    <p:tags r:id="rId29"/>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0A15C55-8517-42AA-B614-E9B94910E393}">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llanmörkt format 2 - Dekorfärg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llanmörkt format 2 - Dekorfärg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llanmörkt format 2 - Dekorfärg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8924" autoAdjust="0"/>
  </p:normalViewPr>
  <p:slideViewPr>
    <p:cSldViewPr showGuides="1">
      <p:cViewPr varScale="1">
        <p:scale>
          <a:sx n="116" d="100"/>
          <a:sy n="116" d="100"/>
        </p:scale>
        <p:origin x="331" y="7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93" d="100"/>
          <a:sy n="93" d="100"/>
        </p:scale>
        <p:origin x="362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a:extLst>
              <a:ext uri="{FF2B5EF4-FFF2-40B4-BE49-F238E27FC236}">
                <a16:creationId xmlns:a16="http://schemas.microsoft.com/office/drawing/2014/main" id="{2169D944-B235-4A18-8468-F72DA30269D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sz="1050" dirty="0"/>
          </a:p>
        </p:txBody>
      </p:sp>
      <p:sp>
        <p:nvSpPr>
          <p:cNvPr id="3" name="Platshållare för datum 2">
            <a:extLst>
              <a:ext uri="{FF2B5EF4-FFF2-40B4-BE49-F238E27FC236}">
                <a16:creationId xmlns:a16="http://schemas.microsoft.com/office/drawing/2014/main" id="{454C7A2D-010D-46B7-BC21-84345EF1C43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30C988-F826-4199-93E0-990979D07241}" type="datetimeFigureOut">
              <a:rPr lang="en-US" sz="1050" smtClean="0"/>
              <a:t>8/20/2018</a:t>
            </a:fld>
            <a:endParaRPr lang="en-US" sz="1050"/>
          </a:p>
        </p:txBody>
      </p:sp>
      <p:sp>
        <p:nvSpPr>
          <p:cNvPr id="4" name="Platshållare för sidfot 3">
            <a:extLst>
              <a:ext uri="{FF2B5EF4-FFF2-40B4-BE49-F238E27FC236}">
                <a16:creationId xmlns:a16="http://schemas.microsoft.com/office/drawing/2014/main" id="{9C4E0068-B04C-477B-ABD0-1DD282EA9C7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sz="1050" dirty="0"/>
          </a:p>
        </p:txBody>
      </p:sp>
      <p:sp>
        <p:nvSpPr>
          <p:cNvPr id="5" name="Platshållare för bildnummer 4">
            <a:extLst>
              <a:ext uri="{FF2B5EF4-FFF2-40B4-BE49-F238E27FC236}">
                <a16:creationId xmlns:a16="http://schemas.microsoft.com/office/drawing/2014/main" id="{1414DEEC-7294-4A17-A757-7D77754751DD}"/>
              </a:ext>
            </a:extLst>
          </p:cNvPr>
          <p:cNvSpPr>
            <a:spLocks noGrp="1"/>
          </p:cNvSpPr>
          <p:nvPr>
            <p:ph type="sldNum" sz="quarter" idx="3"/>
          </p:nvPr>
        </p:nvSpPr>
        <p:spPr>
          <a:xfrm>
            <a:off x="3042132" y="8685213"/>
            <a:ext cx="831225" cy="458787"/>
          </a:xfrm>
          <a:prstGeom prst="rect">
            <a:avLst/>
          </a:prstGeom>
        </p:spPr>
        <p:txBody>
          <a:bodyPr vert="horz" lIns="91440" tIns="45720" rIns="91440" bIns="45720" rtlCol="0" anchor="b"/>
          <a:lstStyle>
            <a:lvl1pPr algn="r">
              <a:defRPr sz="1200"/>
            </a:lvl1pPr>
          </a:lstStyle>
          <a:p>
            <a:fld id="{9C807427-D988-4710-9E92-F0F4D82A7875}" type="slidenum">
              <a:rPr lang="en-US" sz="1050" smtClean="0"/>
              <a:t>‹#›</a:t>
            </a:fld>
            <a:endParaRPr lang="en-US" sz="1050"/>
          </a:p>
        </p:txBody>
      </p:sp>
      <p:grpSp>
        <p:nvGrpSpPr>
          <p:cNvPr id="6" name="Grupp 5">
            <a:extLst>
              <a:ext uri="{FF2B5EF4-FFF2-40B4-BE49-F238E27FC236}">
                <a16:creationId xmlns:a16="http://schemas.microsoft.com/office/drawing/2014/main" id="{940B98E9-B740-4576-821F-8CC166C9A0D4}"/>
              </a:ext>
            </a:extLst>
          </p:cNvPr>
          <p:cNvGrpSpPr/>
          <p:nvPr/>
        </p:nvGrpSpPr>
        <p:grpSpPr>
          <a:xfrm>
            <a:off x="5599329" y="8774141"/>
            <a:ext cx="943519" cy="132639"/>
            <a:chOff x="10052051" y="6354763"/>
            <a:chExt cx="1592262" cy="223838"/>
          </a:xfrm>
          <a:solidFill>
            <a:schemeClr val="accent1"/>
          </a:solidFill>
        </p:grpSpPr>
        <p:sp>
          <p:nvSpPr>
            <p:cNvPr id="8" name="Freeform 6">
              <a:extLst>
                <a:ext uri="{FF2B5EF4-FFF2-40B4-BE49-F238E27FC236}">
                  <a16:creationId xmlns:a16="http://schemas.microsoft.com/office/drawing/2014/main" id="{92D5BF00-27A4-4E58-8D4D-8B2B679691A8}"/>
                </a:ext>
              </a:extLst>
            </p:cNvPr>
            <p:cNvSpPr>
              <a:spLocks noEditPoints="1"/>
            </p:cNvSpPr>
            <p:nvPr userDrawn="1"/>
          </p:nvSpPr>
          <p:spPr bwMode="auto">
            <a:xfrm>
              <a:off x="11263313" y="6354763"/>
              <a:ext cx="230188" cy="223838"/>
            </a:xfrm>
            <a:custGeom>
              <a:avLst/>
              <a:gdLst>
                <a:gd name="T0" fmla="*/ 3656 w 5108"/>
                <a:gd name="T1" fmla="*/ 2021 h 4983"/>
                <a:gd name="T2" fmla="*/ 1395 w 5108"/>
                <a:gd name="T3" fmla="*/ 2021 h 4983"/>
                <a:gd name="T4" fmla="*/ 1406 w 5108"/>
                <a:gd name="T5" fmla="*/ 1978 h 4983"/>
                <a:gd name="T6" fmla="*/ 2562 w 5108"/>
                <a:gd name="T7" fmla="*/ 1110 h 4983"/>
                <a:gd name="T8" fmla="*/ 3648 w 5108"/>
                <a:gd name="T9" fmla="*/ 1980 h 4983"/>
                <a:gd name="T10" fmla="*/ 3656 w 5108"/>
                <a:gd name="T11" fmla="*/ 2021 h 4983"/>
                <a:gd name="T12" fmla="*/ 2562 w 5108"/>
                <a:gd name="T13" fmla="*/ 0 h 4983"/>
                <a:gd name="T14" fmla="*/ 0 w 5108"/>
                <a:gd name="T15" fmla="*/ 2491 h 4983"/>
                <a:gd name="T16" fmla="*/ 732 w 5108"/>
                <a:gd name="T17" fmla="*/ 4277 h 4983"/>
                <a:gd name="T18" fmla="*/ 2702 w 5108"/>
                <a:gd name="T19" fmla="*/ 4983 h 4983"/>
                <a:gd name="T20" fmla="*/ 4717 w 5108"/>
                <a:gd name="T21" fmla="*/ 4218 h 4983"/>
                <a:gd name="T22" fmla="*/ 3921 w 5108"/>
                <a:gd name="T23" fmla="*/ 3422 h 4983"/>
                <a:gd name="T24" fmla="*/ 2674 w 5108"/>
                <a:gd name="T25" fmla="*/ 3873 h 4983"/>
                <a:gd name="T26" fmla="*/ 1392 w 5108"/>
                <a:gd name="T27" fmla="*/ 2977 h 4983"/>
                <a:gd name="T28" fmla="*/ 1381 w 5108"/>
                <a:gd name="T29" fmla="*/ 2934 h 4983"/>
                <a:gd name="T30" fmla="*/ 5056 w 5108"/>
                <a:gd name="T31" fmla="*/ 2934 h 4983"/>
                <a:gd name="T32" fmla="*/ 4358 w 5108"/>
                <a:gd name="T33" fmla="*/ 731 h 4983"/>
                <a:gd name="T34" fmla="*/ 2562 w 5108"/>
                <a:gd name="T35" fmla="*/ 0 h 4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08" h="4983">
                  <a:moveTo>
                    <a:pt x="3656" y="2021"/>
                  </a:moveTo>
                  <a:lnTo>
                    <a:pt x="1395" y="2021"/>
                  </a:lnTo>
                  <a:lnTo>
                    <a:pt x="1406" y="1978"/>
                  </a:lnTo>
                  <a:cubicBezTo>
                    <a:pt x="1550" y="1418"/>
                    <a:pt x="1960" y="1110"/>
                    <a:pt x="2562" y="1110"/>
                  </a:cubicBezTo>
                  <a:cubicBezTo>
                    <a:pt x="3142" y="1110"/>
                    <a:pt x="3538" y="1427"/>
                    <a:pt x="3648" y="1980"/>
                  </a:cubicBezTo>
                  <a:lnTo>
                    <a:pt x="3656" y="2021"/>
                  </a:lnTo>
                  <a:close/>
                  <a:moveTo>
                    <a:pt x="2562" y="0"/>
                  </a:moveTo>
                  <a:cubicBezTo>
                    <a:pt x="1102" y="0"/>
                    <a:pt x="0" y="1071"/>
                    <a:pt x="0" y="2491"/>
                  </a:cubicBezTo>
                  <a:cubicBezTo>
                    <a:pt x="0" y="3197"/>
                    <a:pt x="260" y="3831"/>
                    <a:pt x="732" y="4277"/>
                  </a:cubicBezTo>
                  <a:cubicBezTo>
                    <a:pt x="1221" y="4739"/>
                    <a:pt x="1902" y="4983"/>
                    <a:pt x="2702" y="4983"/>
                  </a:cubicBezTo>
                  <a:cubicBezTo>
                    <a:pt x="3562" y="4983"/>
                    <a:pt x="4221" y="4733"/>
                    <a:pt x="4717" y="4218"/>
                  </a:cubicBezTo>
                  <a:lnTo>
                    <a:pt x="3921" y="3422"/>
                  </a:lnTo>
                  <a:cubicBezTo>
                    <a:pt x="3649" y="3647"/>
                    <a:pt x="3288" y="3873"/>
                    <a:pt x="2674" y="3873"/>
                  </a:cubicBezTo>
                  <a:cubicBezTo>
                    <a:pt x="1990" y="3873"/>
                    <a:pt x="1546" y="3563"/>
                    <a:pt x="1392" y="2977"/>
                  </a:cubicBezTo>
                  <a:lnTo>
                    <a:pt x="1381" y="2934"/>
                  </a:lnTo>
                  <a:lnTo>
                    <a:pt x="5056" y="2934"/>
                  </a:lnTo>
                  <a:cubicBezTo>
                    <a:pt x="5108" y="2050"/>
                    <a:pt x="4860" y="1269"/>
                    <a:pt x="4358" y="731"/>
                  </a:cubicBezTo>
                  <a:cubicBezTo>
                    <a:pt x="3911" y="253"/>
                    <a:pt x="3290" y="0"/>
                    <a:pt x="2562"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23232"/>
                </a:solidFill>
                <a:effectLst/>
                <a:uLnTx/>
                <a:uFillTx/>
                <a:latin typeface="Barlow"/>
              </a:endParaRPr>
            </a:p>
          </p:txBody>
        </p:sp>
        <p:sp>
          <p:nvSpPr>
            <p:cNvPr id="9" name="Freeform 7">
              <a:extLst>
                <a:ext uri="{FF2B5EF4-FFF2-40B4-BE49-F238E27FC236}">
                  <a16:creationId xmlns:a16="http://schemas.microsoft.com/office/drawing/2014/main" id="{36CFA0EA-43B2-4DFE-98B3-A17A44434EC9}"/>
                </a:ext>
              </a:extLst>
            </p:cNvPr>
            <p:cNvSpPr>
              <a:spLocks noEditPoints="1"/>
            </p:cNvSpPr>
            <p:nvPr userDrawn="1"/>
          </p:nvSpPr>
          <p:spPr bwMode="auto">
            <a:xfrm>
              <a:off x="11014076" y="6354763"/>
              <a:ext cx="230188" cy="223838"/>
            </a:xfrm>
            <a:custGeom>
              <a:avLst/>
              <a:gdLst>
                <a:gd name="T0" fmla="*/ 3656 w 5107"/>
                <a:gd name="T1" fmla="*/ 2021 h 4983"/>
                <a:gd name="T2" fmla="*/ 1395 w 5107"/>
                <a:gd name="T3" fmla="*/ 2021 h 4983"/>
                <a:gd name="T4" fmla="*/ 1406 w 5107"/>
                <a:gd name="T5" fmla="*/ 1978 h 4983"/>
                <a:gd name="T6" fmla="*/ 2561 w 5107"/>
                <a:gd name="T7" fmla="*/ 1110 h 4983"/>
                <a:gd name="T8" fmla="*/ 3648 w 5107"/>
                <a:gd name="T9" fmla="*/ 1980 h 4983"/>
                <a:gd name="T10" fmla="*/ 3656 w 5107"/>
                <a:gd name="T11" fmla="*/ 2021 h 4983"/>
                <a:gd name="T12" fmla="*/ 2561 w 5107"/>
                <a:gd name="T13" fmla="*/ 0 h 4983"/>
                <a:gd name="T14" fmla="*/ 0 w 5107"/>
                <a:gd name="T15" fmla="*/ 2491 h 4983"/>
                <a:gd name="T16" fmla="*/ 731 w 5107"/>
                <a:gd name="T17" fmla="*/ 4277 h 4983"/>
                <a:gd name="T18" fmla="*/ 2702 w 5107"/>
                <a:gd name="T19" fmla="*/ 4983 h 4983"/>
                <a:gd name="T20" fmla="*/ 4716 w 5107"/>
                <a:gd name="T21" fmla="*/ 4218 h 4983"/>
                <a:gd name="T22" fmla="*/ 3920 w 5107"/>
                <a:gd name="T23" fmla="*/ 3422 h 4983"/>
                <a:gd name="T24" fmla="*/ 2674 w 5107"/>
                <a:gd name="T25" fmla="*/ 3873 h 4983"/>
                <a:gd name="T26" fmla="*/ 1392 w 5107"/>
                <a:gd name="T27" fmla="*/ 2977 h 4983"/>
                <a:gd name="T28" fmla="*/ 1380 w 5107"/>
                <a:gd name="T29" fmla="*/ 2934 h 4983"/>
                <a:gd name="T30" fmla="*/ 5055 w 5107"/>
                <a:gd name="T31" fmla="*/ 2934 h 4983"/>
                <a:gd name="T32" fmla="*/ 4357 w 5107"/>
                <a:gd name="T33" fmla="*/ 731 h 4983"/>
                <a:gd name="T34" fmla="*/ 2561 w 5107"/>
                <a:gd name="T35" fmla="*/ 0 h 4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07" h="4983">
                  <a:moveTo>
                    <a:pt x="3656" y="2021"/>
                  </a:moveTo>
                  <a:lnTo>
                    <a:pt x="1395" y="2021"/>
                  </a:lnTo>
                  <a:lnTo>
                    <a:pt x="1406" y="1978"/>
                  </a:lnTo>
                  <a:cubicBezTo>
                    <a:pt x="1549" y="1418"/>
                    <a:pt x="1960" y="1110"/>
                    <a:pt x="2561" y="1110"/>
                  </a:cubicBezTo>
                  <a:cubicBezTo>
                    <a:pt x="3141" y="1110"/>
                    <a:pt x="3537" y="1427"/>
                    <a:pt x="3648" y="1980"/>
                  </a:cubicBezTo>
                  <a:lnTo>
                    <a:pt x="3656" y="2021"/>
                  </a:lnTo>
                  <a:close/>
                  <a:moveTo>
                    <a:pt x="2561" y="0"/>
                  </a:moveTo>
                  <a:cubicBezTo>
                    <a:pt x="1101" y="0"/>
                    <a:pt x="0" y="1071"/>
                    <a:pt x="0" y="2491"/>
                  </a:cubicBezTo>
                  <a:cubicBezTo>
                    <a:pt x="0" y="3197"/>
                    <a:pt x="259" y="3831"/>
                    <a:pt x="731" y="4277"/>
                  </a:cubicBezTo>
                  <a:cubicBezTo>
                    <a:pt x="1220" y="4739"/>
                    <a:pt x="1902" y="4983"/>
                    <a:pt x="2702" y="4983"/>
                  </a:cubicBezTo>
                  <a:cubicBezTo>
                    <a:pt x="3561" y="4983"/>
                    <a:pt x="4220" y="4733"/>
                    <a:pt x="4716" y="4218"/>
                  </a:cubicBezTo>
                  <a:lnTo>
                    <a:pt x="3920" y="3422"/>
                  </a:lnTo>
                  <a:cubicBezTo>
                    <a:pt x="3649" y="3647"/>
                    <a:pt x="3287" y="3873"/>
                    <a:pt x="2674" y="3873"/>
                  </a:cubicBezTo>
                  <a:cubicBezTo>
                    <a:pt x="1989" y="3873"/>
                    <a:pt x="1546" y="3563"/>
                    <a:pt x="1392" y="2977"/>
                  </a:cubicBezTo>
                  <a:lnTo>
                    <a:pt x="1380" y="2934"/>
                  </a:lnTo>
                  <a:lnTo>
                    <a:pt x="5055" y="2934"/>
                  </a:lnTo>
                  <a:cubicBezTo>
                    <a:pt x="5107" y="2050"/>
                    <a:pt x="4860" y="1269"/>
                    <a:pt x="4357" y="731"/>
                  </a:cubicBezTo>
                  <a:cubicBezTo>
                    <a:pt x="3910" y="253"/>
                    <a:pt x="3289" y="0"/>
                    <a:pt x="2561"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23232"/>
                </a:solidFill>
                <a:effectLst/>
                <a:uLnTx/>
                <a:uFillTx/>
                <a:latin typeface="Barlow"/>
              </a:endParaRPr>
            </a:p>
          </p:txBody>
        </p:sp>
        <p:sp>
          <p:nvSpPr>
            <p:cNvPr id="10" name="Freeform 8">
              <a:extLst>
                <a:ext uri="{FF2B5EF4-FFF2-40B4-BE49-F238E27FC236}">
                  <a16:creationId xmlns:a16="http://schemas.microsoft.com/office/drawing/2014/main" id="{63F48698-E339-4250-BF70-2E5F74DA8B10}"/>
                </a:ext>
              </a:extLst>
            </p:cNvPr>
            <p:cNvSpPr>
              <a:spLocks noEditPoints="1"/>
            </p:cNvSpPr>
            <p:nvPr userDrawn="1"/>
          </p:nvSpPr>
          <p:spPr bwMode="auto">
            <a:xfrm>
              <a:off x="10517188" y="6354763"/>
              <a:ext cx="233363" cy="223838"/>
            </a:xfrm>
            <a:custGeom>
              <a:avLst/>
              <a:gdLst>
                <a:gd name="T0" fmla="*/ 2589 w 5179"/>
                <a:gd name="T1" fmla="*/ 3859 h 4983"/>
                <a:gd name="T2" fmla="*/ 1376 w 5179"/>
                <a:gd name="T3" fmla="*/ 2491 h 4983"/>
                <a:gd name="T4" fmla="*/ 2589 w 5179"/>
                <a:gd name="T5" fmla="*/ 1124 h 4983"/>
                <a:gd name="T6" fmla="*/ 3802 w 5179"/>
                <a:gd name="T7" fmla="*/ 2491 h 4983"/>
                <a:gd name="T8" fmla="*/ 2589 w 5179"/>
                <a:gd name="T9" fmla="*/ 3859 h 4983"/>
                <a:gd name="T10" fmla="*/ 2589 w 5179"/>
                <a:gd name="T11" fmla="*/ 0 h 4983"/>
                <a:gd name="T12" fmla="*/ 0 w 5179"/>
                <a:gd name="T13" fmla="*/ 2491 h 4983"/>
                <a:gd name="T14" fmla="*/ 2589 w 5179"/>
                <a:gd name="T15" fmla="*/ 4983 h 4983"/>
                <a:gd name="T16" fmla="*/ 5179 w 5179"/>
                <a:gd name="T17" fmla="*/ 2491 h 4983"/>
                <a:gd name="T18" fmla="*/ 2589 w 5179"/>
                <a:gd name="T19" fmla="*/ 0 h 4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79" h="4983">
                  <a:moveTo>
                    <a:pt x="2589" y="3859"/>
                  </a:moveTo>
                  <a:cubicBezTo>
                    <a:pt x="1864" y="3859"/>
                    <a:pt x="1376" y="3309"/>
                    <a:pt x="1376" y="2491"/>
                  </a:cubicBezTo>
                  <a:cubicBezTo>
                    <a:pt x="1376" y="1674"/>
                    <a:pt x="1864" y="1124"/>
                    <a:pt x="2589" y="1124"/>
                  </a:cubicBezTo>
                  <a:cubicBezTo>
                    <a:pt x="3315" y="1124"/>
                    <a:pt x="3802" y="1674"/>
                    <a:pt x="3802" y="2491"/>
                  </a:cubicBezTo>
                  <a:cubicBezTo>
                    <a:pt x="3802" y="3309"/>
                    <a:pt x="3315" y="3859"/>
                    <a:pt x="2589" y="3859"/>
                  </a:cubicBezTo>
                  <a:close/>
                  <a:moveTo>
                    <a:pt x="2589" y="0"/>
                  </a:moveTo>
                  <a:cubicBezTo>
                    <a:pt x="1113" y="0"/>
                    <a:pt x="0" y="1071"/>
                    <a:pt x="0" y="2491"/>
                  </a:cubicBezTo>
                  <a:cubicBezTo>
                    <a:pt x="0" y="3912"/>
                    <a:pt x="1113" y="4983"/>
                    <a:pt x="2589" y="4983"/>
                  </a:cubicBezTo>
                  <a:cubicBezTo>
                    <a:pt x="4066" y="4983"/>
                    <a:pt x="5179" y="3912"/>
                    <a:pt x="5179" y="2491"/>
                  </a:cubicBezTo>
                  <a:cubicBezTo>
                    <a:pt x="5179" y="1071"/>
                    <a:pt x="4066" y="0"/>
                    <a:pt x="258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23232"/>
                </a:solidFill>
                <a:effectLst/>
                <a:uLnTx/>
                <a:uFillTx/>
                <a:latin typeface="Barlow"/>
              </a:endParaRPr>
            </a:p>
          </p:txBody>
        </p:sp>
        <p:sp>
          <p:nvSpPr>
            <p:cNvPr id="11" name="Freeform 9">
              <a:extLst>
                <a:ext uri="{FF2B5EF4-FFF2-40B4-BE49-F238E27FC236}">
                  <a16:creationId xmlns:a16="http://schemas.microsoft.com/office/drawing/2014/main" id="{1C594200-4E66-410C-9C38-6C3D75741531}"/>
                </a:ext>
              </a:extLst>
            </p:cNvPr>
            <p:cNvSpPr>
              <a:spLocks noEditPoints="1"/>
            </p:cNvSpPr>
            <p:nvPr userDrawn="1"/>
          </p:nvSpPr>
          <p:spPr bwMode="auto">
            <a:xfrm>
              <a:off x="10267951" y="6354763"/>
              <a:ext cx="230188" cy="223838"/>
            </a:xfrm>
            <a:custGeom>
              <a:avLst/>
              <a:gdLst>
                <a:gd name="T0" fmla="*/ 3656 w 5107"/>
                <a:gd name="T1" fmla="*/ 2021 h 4983"/>
                <a:gd name="T2" fmla="*/ 1395 w 5107"/>
                <a:gd name="T3" fmla="*/ 2021 h 4983"/>
                <a:gd name="T4" fmla="*/ 1406 w 5107"/>
                <a:gd name="T5" fmla="*/ 1978 h 4983"/>
                <a:gd name="T6" fmla="*/ 2562 w 5107"/>
                <a:gd name="T7" fmla="*/ 1110 h 4983"/>
                <a:gd name="T8" fmla="*/ 3648 w 5107"/>
                <a:gd name="T9" fmla="*/ 1980 h 4983"/>
                <a:gd name="T10" fmla="*/ 3656 w 5107"/>
                <a:gd name="T11" fmla="*/ 2021 h 4983"/>
                <a:gd name="T12" fmla="*/ 2562 w 5107"/>
                <a:gd name="T13" fmla="*/ 0 h 4983"/>
                <a:gd name="T14" fmla="*/ 0 w 5107"/>
                <a:gd name="T15" fmla="*/ 2491 h 4983"/>
                <a:gd name="T16" fmla="*/ 731 w 5107"/>
                <a:gd name="T17" fmla="*/ 4277 h 4983"/>
                <a:gd name="T18" fmla="*/ 2702 w 5107"/>
                <a:gd name="T19" fmla="*/ 4983 h 4983"/>
                <a:gd name="T20" fmla="*/ 4717 w 5107"/>
                <a:gd name="T21" fmla="*/ 4218 h 4983"/>
                <a:gd name="T22" fmla="*/ 3921 w 5107"/>
                <a:gd name="T23" fmla="*/ 3422 h 4983"/>
                <a:gd name="T24" fmla="*/ 2674 w 5107"/>
                <a:gd name="T25" fmla="*/ 3873 h 4983"/>
                <a:gd name="T26" fmla="*/ 1392 w 5107"/>
                <a:gd name="T27" fmla="*/ 2977 h 4983"/>
                <a:gd name="T28" fmla="*/ 1380 w 5107"/>
                <a:gd name="T29" fmla="*/ 2934 h 4983"/>
                <a:gd name="T30" fmla="*/ 5055 w 5107"/>
                <a:gd name="T31" fmla="*/ 2934 h 4983"/>
                <a:gd name="T32" fmla="*/ 4357 w 5107"/>
                <a:gd name="T33" fmla="*/ 731 h 4983"/>
                <a:gd name="T34" fmla="*/ 2562 w 5107"/>
                <a:gd name="T35" fmla="*/ 0 h 4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07" h="4983">
                  <a:moveTo>
                    <a:pt x="3656" y="2021"/>
                  </a:moveTo>
                  <a:lnTo>
                    <a:pt x="1395" y="2021"/>
                  </a:lnTo>
                  <a:lnTo>
                    <a:pt x="1406" y="1978"/>
                  </a:lnTo>
                  <a:cubicBezTo>
                    <a:pt x="1549" y="1418"/>
                    <a:pt x="1960" y="1110"/>
                    <a:pt x="2562" y="1110"/>
                  </a:cubicBezTo>
                  <a:cubicBezTo>
                    <a:pt x="3141" y="1110"/>
                    <a:pt x="3537" y="1427"/>
                    <a:pt x="3648" y="1980"/>
                  </a:cubicBezTo>
                  <a:lnTo>
                    <a:pt x="3656" y="2021"/>
                  </a:lnTo>
                  <a:close/>
                  <a:moveTo>
                    <a:pt x="2562" y="0"/>
                  </a:moveTo>
                  <a:cubicBezTo>
                    <a:pt x="1101" y="0"/>
                    <a:pt x="0" y="1071"/>
                    <a:pt x="0" y="2491"/>
                  </a:cubicBezTo>
                  <a:cubicBezTo>
                    <a:pt x="0" y="3197"/>
                    <a:pt x="260" y="3831"/>
                    <a:pt x="731" y="4277"/>
                  </a:cubicBezTo>
                  <a:cubicBezTo>
                    <a:pt x="1220" y="4739"/>
                    <a:pt x="1902" y="4983"/>
                    <a:pt x="2702" y="4983"/>
                  </a:cubicBezTo>
                  <a:cubicBezTo>
                    <a:pt x="3561" y="4983"/>
                    <a:pt x="4220" y="4733"/>
                    <a:pt x="4717" y="4218"/>
                  </a:cubicBezTo>
                  <a:lnTo>
                    <a:pt x="3921" y="3422"/>
                  </a:lnTo>
                  <a:cubicBezTo>
                    <a:pt x="3649" y="3647"/>
                    <a:pt x="3287" y="3873"/>
                    <a:pt x="2674" y="3873"/>
                  </a:cubicBezTo>
                  <a:cubicBezTo>
                    <a:pt x="1989" y="3873"/>
                    <a:pt x="1546" y="3563"/>
                    <a:pt x="1392" y="2977"/>
                  </a:cubicBezTo>
                  <a:lnTo>
                    <a:pt x="1380" y="2934"/>
                  </a:lnTo>
                  <a:lnTo>
                    <a:pt x="5055" y="2934"/>
                  </a:lnTo>
                  <a:cubicBezTo>
                    <a:pt x="5107" y="2050"/>
                    <a:pt x="4860" y="1269"/>
                    <a:pt x="4357" y="731"/>
                  </a:cubicBezTo>
                  <a:cubicBezTo>
                    <a:pt x="3910" y="253"/>
                    <a:pt x="3289" y="0"/>
                    <a:pt x="2562"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23232"/>
                </a:solidFill>
                <a:effectLst/>
                <a:uLnTx/>
                <a:uFillTx/>
                <a:latin typeface="Barlow"/>
              </a:endParaRPr>
            </a:p>
          </p:txBody>
        </p:sp>
        <p:sp>
          <p:nvSpPr>
            <p:cNvPr id="12" name="Freeform 10">
              <a:extLst>
                <a:ext uri="{FF2B5EF4-FFF2-40B4-BE49-F238E27FC236}">
                  <a16:creationId xmlns:a16="http://schemas.microsoft.com/office/drawing/2014/main" id="{C00BFE9B-59D7-4D7B-91E3-C3EBA7E7F1BA}"/>
                </a:ext>
              </a:extLst>
            </p:cNvPr>
            <p:cNvSpPr>
              <a:spLocks/>
            </p:cNvSpPr>
            <p:nvPr userDrawn="1"/>
          </p:nvSpPr>
          <p:spPr bwMode="auto">
            <a:xfrm>
              <a:off x="10052051" y="6361113"/>
              <a:ext cx="225425" cy="212725"/>
            </a:xfrm>
            <a:custGeom>
              <a:avLst/>
              <a:gdLst>
                <a:gd name="T0" fmla="*/ 0 w 5036"/>
                <a:gd name="T1" fmla="*/ 0 h 4739"/>
                <a:gd name="T2" fmla="*/ 2565 w 5036"/>
                <a:gd name="T3" fmla="*/ 4739 h 4739"/>
                <a:gd name="T4" fmla="*/ 5036 w 5036"/>
                <a:gd name="T5" fmla="*/ 0 h 4739"/>
                <a:gd name="T6" fmla="*/ 3734 w 5036"/>
                <a:gd name="T7" fmla="*/ 0 h 4739"/>
                <a:gd name="T8" fmla="*/ 2622 w 5036"/>
                <a:gd name="T9" fmla="*/ 2337 h 4739"/>
                <a:gd name="T10" fmla="*/ 1468 w 5036"/>
                <a:gd name="T11" fmla="*/ 0 h 4739"/>
                <a:gd name="T12" fmla="*/ 0 w 5036"/>
                <a:gd name="T13" fmla="*/ 0 h 4739"/>
              </a:gdLst>
              <a:ahLst/>
              <a:cxnLst>
                <a:cxn ang="0">
                  <a:pos x="T0" y="T1"/>
                </a:cxn>
                <a:cxn ang="0">
                  <a:pos x="T2" y="T3"/>
                </a:cxn>
                <a:cxn ang="0">
                  <a:pos x="T4" y="T5"/>
                </a:cxn>
                <a:cxn ang="0">
                  <a:pos x="T6" y="T7"/>
                </a:cxn>
                <a:cxn ang="0">
                  <a:pos x="T8" y="T9"/>
                </a:cxn>
                <a:cxn ang="0">
                  <a:pos x="T10" y="T11"/>
                </a:cxn>
                <a:cxn ang="0">
                  <a:pos x="T12" y="T13"/>
                </a:cxn>
              </a:cxnLst>
              <a:rect l="0" t="0" r="r" b="b"/>
              <a:pathLst>
                <a:path w="5036" h="4739">
                  <a:moveTo>
                    <a:pt x="0" y="0"/>
                  </a:moveTo>
                  <a:lnTo>
                    <a:pt x="2565" y="4739"/>
                  </a:lnTo>
                  <a:lnTo>
                    <a:pt x="5036" y="0"/>
                  </a:lnTo>
                  <a:lnTo>
                    <a:pt x="3734" y="0"/>
                  </a:lnTo>
                  <a:lnTo>
                    <a:pt x="2622" y="2337"/>
                  </a:lnTo>
                  <a:lnTo>
                    <a:pt x="1468"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23232"/>
                </a:solidFill>
                <a:effectLst/>
                <a:uLnTx/>
                <a:uFillTx/>
                <a:latin typeface="Barlow"/>
              </a:endParaRPr>
            </a:p>
          </p:txBody>
        </p:sp>
        <p:sp>
          <p:nvSpPr>
            <p:cNvPr id="13" name="Freeform 11">
              <a:extLst>
                <a:ext uri="{FF2B5EF4-FFF2-40B4-BE49-F238E27FC236}">
                  <a16:creationId xmlns:a16="http://schemas.microsoft.com/office/drawing/2014/main" id="{F394DAC2-B718-4020-ACA1-77492710F51E}"/>
                </a:ext>
              </a:extLst>
            </p:cNvPr>
            <p:cNvSpPr>
              <a:spLocks/>
            </p:cNvSpPr>
            <p:nvPr userDrawn="1"/>
          </p:nvSpPr>
          <p:spPr bwMode="auto">
            <a:xfrm>
              <a:off x="10775951" y="6354763"/>
              <a:ext cx="212725" cy="217488"/>
            </a:xfrm>
            <a:custGeom>
              <a:avLst/>
              <a:gdLst>
                <a:gd name="T0" fmla="*/ 3516 w 4768"/>
                <a:gd name="T1" fmla="*/ 4831 h 4831"/>
                <a:gd name="T2" fmla="*/ 4767 w 4768"/>
                <a:gd name="T3" fmla="*/ 4831 h 4831"/>
                <a:gd name="T4" fmla="*/ 4768 w 4768"/>
                <a:gd name="T5" fmla="*/ 2315 h 4831"/>
                <a:gd name="T6" fmla="*/ 2384 w 4768"/>
                <a:gd name="T7" fmla="*/ 0 h 4831"/>
                <a:gd name="T8" fmla="*/ 0 w 4768"/>
                <a:gd name="T9" fmla="*/ 2315 h 4831"/>
                <a:gd name="T10" fmla="*/ 0 w 4768"/>
                <a:gd name="T11" fmla="*/ 4831 h 4831"/>
                <a:gd name="T12" fmla="*/ 1247 w 4768"/>
                <a:gd name="T13" fmla="*/ 4831 h 4831"/>
                <a:gd name="T14" fmla="*/ 1247 w 4768"/>
                <a:gd name="T15" fmla="*/ 2298 h 4831"/>
                <a:gd name="T16" fmla="*/ 2381 w 4768"/>
                <a:gd name="T17" fmla="*/ 1147 h 4831"/>
                <a:gd name="T18" fmla="*/ 2439 w 4768"/>
                <a:gd name="T19" fmla="*/ 1149 h 4831"/>
                <a:gd name="T20" fmla="*/ 3516 w 4768"/>
                <a:gd name="T21" fmla="*/ 2297 h 4831"/>
                <a:gd name="T22" fmla="*/ 3516 w 4768"/>
                <a:gd name="T23" fmla="*/ 4831 h 4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68" h="4831">
                  <a:moveTo>
                    <a:pt x="3516" y="4831"/>
                  </a:moveTo>
                  <a:lnTo>
                    <a:pt x="4767" y="4831"/>
                  </a:lnTo>
                  <a:lnTo>
                    <a:pt x="4768" y="2315"/>
                  </a:lnTo>
                  <a:cubicBezTo>
                    <a:pt x="4768" y="1060"/>
                    <a:pt x="3677" y="0"/>
                    <a:pt x="2384" y="0"/>
                  </a:cubicBezTo>
                  <a:cubicBezTo>
                    <a:pt x="1092" y="0"/>
                    <a:pt x="0" y="1060"/>
                    <a:pt x="0" y="2315"/>
                  </a:cubicBezTo>
                  <a:lnTo>
                    <a:pt x="0" y="4831"/>
                  </a:lnTo>
                  <a:lnTo>
                    <a:pt x="1247" y="4831"/>
                  </a:lnTo>
                  <a:lnTo>
                    <a:pt x="1247" y="2298"/>
                  </a:lnTo>
                  <a:cubicBezTo>
                    <a:pt x="1259" y="1674"/>
                    <a:pt x="1779" y="1147"/>
                    <a:pt x="2381" y="1147"/>
                  </a:cubicBezTo>
                  <a:cubicBezTo>
                    <a:pt x="2392" y="1147"/>
                    <a:pt x="2428" y="1149"/>
                    <a:pt x="2439" y="1149"/>
                  </a:cubicBezTo>
                  <a:cubicBezTo>
                    <a:pt x="3022" y="1186"/>
                    <a:pt x="3505" y="1701"/>
                    <a:pt x="3516" y="2297"/>
                  </a:cubicBezTo>
                  <a:lnTo>
                    <a:pt x="3516" y="4831"/>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23232"/>
                </a:solidFill>
                <a:effectLst/>
                <a:uLnTx/>
                <a:uFillTx/>
                <a:latin typeface="Barlow"/>
              </a:endParaRPr>
            </a:p>
          </p:txBody>
        </p:sp>
        <p:sp>
          <p:nvSpPr>
            <p:cNvPr id="14" name="Freeform 12">
              <a:extLst>
                <a:ext uri="{FF2B5EF4-FFF2-40B4-BE49-F238E27FC236}">
                  <a16:creationId xmlns:a16="http://schemas.microsoft.com/office/drawing/2014/main" id="{729A2910-C579-491F-A664-D864FCD3CF67}"/>
                </a:ext>
              </a:extLst>
            </p:cNvPr>
            <p:cNvSpPr>
              <a:spLocks/>
            </p:cNvSpPr>
            <p:nvPr userDrawn="1"/>
          </p:nvSpPr>
          <p:spPr bwMode="auto">
            <a:xfrm>
              <a:off x="11514138" y="6354763"/>
              <a:ext cx="130175" cy="217488"/>
            </a:xfrm>
            <a:custGeom>
              <a:avLst/>
              <a:gdLst>
                <a:gd name="T0" fmla="*/ 0 w 2885"/>
                <a:gd name="T1" fmla="*/ 4833 h 4833"/>
                <a:gd name="T2" fmla="*/ 1247 w 2885"/>
                <a:gd name="T3" fmla="*/ 4833 h 4833"/>
                <a:gd name="T4" fmla="*/ 1247 w 2885"/>
                <a:gd name="T5" fmla="*/ 2317 h 4833"/>
                <a:gd name="T6" fmla="*/ 2456 w 2885"/>
                <a:gd name="T7" fmla="*/ 1116 h 4833"/>
                <a:gd name="T8" fmla="*/ 2462 w 2885"/>
                <a:gd name="T9" fmla="*/ 1115 h 4833"/>
                <a:gd name="T10" fmla="*/ 2473 w 2885"/>
                <a:gd name="T11" fmla="*/ 1115 h 4833"/>
                <a:gd name="T12" fmla="*/ 2885 w 2885"/>
                <a:gd name="T13" fmla="*/ 1115 h 4833"/>
                <a:gd name="T14" fmla="*/ 2885 w 2885"/>
                <a:gd name="T15" fmla="*/ 0 h 4833"/>
                <a:gd name="T16" fmla="*/ 2318 w 2885"/>
                <a:gd name="T17" fmla="*/ 2 h 4833"/>
                <a:gd name="T18" fmla="*/ 0 w 2885"/>
                <a:gd name="T19" fmla="*/ 2317 h 4833"/>
                <a:gd name="T20" fmla="*/ 0 w 2885"/>
                <a:gd name="T21" fmla="*/ 4833 h 4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5" h="4833">
                  <a:moveTo>
                    <a:pt x="0" y="4833"/>
                  </a:moveTo>
                  <a:lnTo>
                    <a:pt x="1247" y="4833"/>
                  </a:lnTo>
                  <a:lnTo>
                    <a:pt x="1247" y="2317"/>
                  </a:lnTo>
                  <a:cubicBezTo>
                    <a:pt x="1255" y="1659"/>
                    <a:pt x="1797" y="1120"/>
                    <a:pt x="2456" y="1116"/>
                  </a:cubicBezTo>
                  <a:lnTo>
                    <a:pt x="2462" y="1115"/>
                  </a:lnTo>
                  <a:cubicBezTo>
                    <a:pt x="2466" y="1115"/>
                    <a:pt x="2469" y="1115"/>
                    <a:pt x="2473" y="1115"/>
                  </a:cubicBezTo>
                  <a:lnTo>
                    <a:pt x="2885" y="1115"/>
                  </a:lnTo>
                  <a:lnTo>
                    <a:pt x="2885" y="0"/>
                  </a:lnTo>
                  <a:lnTo>
                    <a:pt x="2318" y="2"/>
                  </a:lnTo>
                  <a:cubicBezTo>
                    <a:pt x="1039" y="2"/>
                    <a:pt x="0" y="1041"/>
                    <a:pt x="0" y="2317"/>
                  </a:cubicBezTo>
                  <a:lnTo>
                    <a:pt x="0" y="483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23232"/>
                </a:solidFill>
                <a:effectLst/>
                <a:uLnTx/>
                <a:uFillTx/>
                <a:latin typeface="Barlow"/>
              </a:endParaRPr>
            </a:p>
          </p:txBody>
        </p:sp>
      </p:grpSp>
    </p:spTree>
    <p:extLst>
      <p:ext uri="{BB962C8B-B14F-4D97-AF65-F5344CB8AC3E}">
        <p14:creationId xmlns:p14="http://schemas.microsoft.com/office/powerpoint/2010/main" val="15403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sv-SE" dirty="0"/>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8E02222F-50E1-4509-B887-94F5B68096E1}" type="datetimeFigureOut">
              <a:rPr lang="sv-SE" smtClean="0"/>
              <a:pPr/>
              <a:t>2018-08-20</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dirty="0"/>
              <a:t>Redigera format för bakgrundstext</a:t>
            </a:r>
          </a:p>
          <a:p>
            <a:pPr lvl="1"/>
            <a:r>
              <a:rPr lang="sv-SE" dirty="0"/>
              <a:t>Nivå två</a:t>
            </a:r>
          </a:p>
          <a:p>
            <a:pPr lvl="2"/>
            <a:r>
              <a:rPr lang="sv-SE" dirty="0"/>
              <a:t>Nivå tre</a:t>
            </a:r>
          </a:p>
          <a:p>
            <a:pPr lvl="3"/>
            <a:r>
              <a:rPr lang="sv-SE" dirty="0"/>
              <a:t>Nivå fyra</a:t>
            </a:r>
          </a:p>
          <a:p>
            <a:pPr lvl="4"/>
            <a:r>
              <a:rPr lang="sv-SE" dirty="0"/>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sv-SE" dirty="0"/>
          </a:p>
        </p:txBody>
      </p:sp>
      <p:sp>
        <p:nvSpPr>
          <p:cNvPr id="7" name="Platshållare för bildnummer 6"/>
          <p:cNvSpPr>
            <a:spLocks noGrp="1"/>
          </p:cNvSpPr>
          <p:nvPr>
            <p:ph type="sldNum" sz="quarter" idx="5"/>
          </p:nvPr>
        </p:nvSpPr>
        <p:spPr>
          <a:xfrm>
            <a:off x="3021583" y="8685213"/>
            <a:ext cx="738759" cy="458787"/>
          </a:xfrm>
          <a:prstGeom prst="rect">
            <a:avLst/>
          </a:prstGeom>
        </p:spPr>
        <p:txBody>
          <a:bodyPr vert="horz" lIns="91440" tIns="45720" rIns="91440" bIns="45720" rtlCol="0" anchor="b"/>
          <a:lstStyle>
            <a:lvl1pPr algn="r">
              <a:defRPr sz="1000"/>
            </a:lvl1pPr>
          </a:lstStyle>
          <a:p>
            <a:fld id="{A65F7381-3F52-47E1-AECF-CE0731E8E104}" type="slidenum">
              <a:rPr lang="sv-SE" smtClean="0"/>
              <a:pPr/>
              <a:t>‹#›</a:t>
            </a:fld>
            <a:endParaRPr lang="sv-SE"/>
          </a:p>
        </p:txBody>
      </p:sp>
      <p:grpSp>
        <p:nvGrpSpPr>
          <p:cNvPr id="8" name="Grupp 7">
            <a:extLst>
              <a:ext uri="{FF2B5EF4-FFF2-40B4-BE49-F238E27FC236}">
                <a16:creationId xmlns:a16="http://schemas.microsoft.com/office/drawing/2014/main" id="{90E01E7E-1F03-4FE8-90AA-F84AD63C0B62}"/>
              </a:ext>
            </a:extLst>
          </p:cNvPr>
          <p:cNvGrpSpPr/>
          <p:nvPr/>
        </p:nvGrpSpPr>
        <p:grpSpPr>
          <a:xfrm>
            <a:off x="5599329" y="8774141"/>
            <a:ext cx="943519" cy="132639"/>
            <a:chOff x="10052051" y="6354763"/>
            <a:chExt cx="1592262" cy="223838"/>
          </a:xfrm>
          <a:solidFill>
            <a:schemeClr val="accent1"/>
          </a:solidFill>
        </p:grpSpPr>
        <p:sp>
          <p:nvSpPr>
            <p:cNvPr id="10" name="Freeform 6">
              <a:extLst>
                <a:ext uri="{FF2B5EF4-FFF2-40B4-BE49-F238E27FC236}">
                  <a16:creationId xmlns:a16="http://schemas.microsoft.com/office/drawing/2014/main" id="{6A58F15F-A7E3-47DE-BEAB-A4476B0683C4}"/>
                </a:ext>
              </a:extLst>
            </p:cNvPr>
            <p:cNvSpPr>
              <a:spLocks noEditPoints="1"/>
            </p:cNvSpPr>
            <p:nvPr userDrawn="1"/>
          </p:nvSpPr>
          <p:spPr bwMode="auto">
            <a:xfrm>
              <a:off x="11263313" y="6354763"/>
              <a:ext cx="230188" cy="223838"/>
            </a:xfrm>
            <a:custGeom>
              <a:avLst/>
              <a:gdLst>
                <a:gd name="T0" fmla="*/ 3656 w 5108"/>
                <a:gd name="T1" fmla="*/ 2021 h 4983"/>
                <a:gd name="T2" fmla="*/ 1395 w 5108"/>
                <a:gd name="T3" fmla="*/ 2021 h 4983"/>
                <a:gd name="T4" fmla="*/ 1406 w 5108"/>
                <a:gd name="T5" fmla="*/ 1978 h 4983"/>
                <a:gd name="T6" fmla="*/ 2562 w 5108"/>
                <a:gd name="T7" fmla="*/ 1110 h 4983"/>
                <a:gd name="T8" fmla="*/ 3648 w 5108"/>
                <a:gd name="T9" fmla="*/ 1980 h 4983"/>
                <a:gd name="T10" fmla="*/ 3656 w 5108"/>
                <a:gd name="T11" fmla="*/ 2021 h 4983"/>
                <a:gd name="T12" fmla="*/ 2562 w 5108"/>
                <a:gd name="T13" fmla="*/ 0 h 4983"/>
                <a:gd name="T14" fmla="*/ 0 w 5108"/>
                <a:gd name="T15" fmla="*/ 2491 h 4983"/>
                <a:gd name="T16" fmla="*/ 732 w 5108"/>
                <a:gd name="T17" fmla="*/ 4277 h 4983"/>
                <a:gd name="T18" fmla="*/ 2702 w 5108"/>
                <a:gd name="T19" fmla="*/ 4983 h 4983"/>
                <a:gd name="T20" fmla="*/ 4717 w 5108"/>
                <a:gd name="T21" fmla="*/ 4218 h 4983"/>
                <a:gd name="T22" fmla="*/ 3921 w 5108"/>
                <a:gd name="T23" fmla="*/ 3422 h 4983"/>
                <a:gd name="T24" fmla="*/ 2674 w 5108"/>
                <a:gd name="T25" fmla="*/ 3873 h 4983"/>
                <a:gd name="T26" fmla="*/ 1392 w 5108"/>
                <a:gd name="T27" fmla="*/ 2977 h 4983"/>
                <a:gd name="T28" fmla="*/ 1381 w 5108"/>
                <a:gd name="T29" fmla="*/ 2934 h 4983"/>
                <a:gd name="T30" fmla="*/ 5056 w 5108"/>
                <a:gd name="T31" fmla="*/ 2934 h 4983"/>
                <a:gd name="T32" fmla="*/ 4358 w 5108"/>
                <a:gd name="T33" fmla="*/ 731 h 4983"/>
                <a:gd name="T34" fmla="*/ 2562 w 5108"/>
                <a:gd name="T35" fmla="*/ 0 h 4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08" h="4983">
                  <a:moveTo>
                    <a:pt x="3656" y="2021"/>
                  </a:moveTo>
                  <a:lnTo>
                    <a:pt x="1395" y="2021"/>
                  </a:lnTo>
                  <a:lnTo>
                    <a:pt x="1406" y="1978"/>
                  </a:lnTo>
                  <a:cubicBezTo>
                    <a:pt x="1550" y="1418"/>
                    <a:pt x="1960" y="1110"/>
                    <a:pt x="2562" y="1110"/>
                  </a:cubicBezTo>
                  <a:cubicBezTo>
                    <a:pt x="3142" y="1110"/>
                    <a:pt x="3538" y="1427"/>
                    <a:pt x="3648" y="1980"/>
                  </a:cubicBezTo>
                  <a:lnTo>
                    <a:pt x="3656" y="2021"/>
                  </a:lnTo>
                  <a:close/>
                  <a:moveTo>
                    <a:pt x="2562" y="0"/>
                  </a:moveTo>
                  <a:cubicBezTo>
                    <a:pt x="1102" y="0"/>
                    <a:pt x="0" y="1071"/>
                    <a:pt x="0" y="2491"/>
                  </a:cubicBezTo>
                  <a:cubicBezTo>
                    <a:pt x="0" y="3197"/>
                    <a:pt x="260" y="3831"/>
                    <a:pt x="732" y="4277"/>
                  </a:cubicBezTo>
                  <a:cubicBezTo>
                    <a:pt x="1221" y="4739"/>
                    <a:pt x="1902" y="4983"/>
                    <a:pt x="2702" y="4983"/>
                  </a:cubicBezTo>
                  <a:cubicBezTo>
                    <a:pt x="3562" y="4983"/>
                    <a:pt x="4221" y="4733"/>
                    <a:pt x="4717" y="4218"/>
                  </a:cubicBezTo>
                  <a:lnTo>
                    <a:pt x="3921" y="3422"/>
                  </a:lnTo>
                  <a:cubicBezTo>
                    <a:pt x="3649" y="3647"/>
                    <a:pt x="3288" y="3873"/>
                    <a:pt x="2674" y="3873"/>
                  </a:cubicBezTo>
                  <a:cubicBezTo>
                    <a:pt x="1990" y="3873"/>
                    <a:pt x="1546" y="3563"/>
                    <a:pt x="1392" y="2977"/>
                  </a:cubicBezTo>
                  <a:lnTo>
                    <a:pt x="1381" y="2934"/>
                  </a:lnTo>
                  <a:lnTo>
                    <a:pt x="5056" y="2934"/>
                  </a:lnTo>
                  <a:cubicBezTo>
                    <a:pt x="5108" y="2050"/>
                    <a:pt x="4860" y="1269"/>
                    <a:pt x="4358" y="731"/>
                  </a:cubicBezTo>
                  <a:cubicBezTo>
                    <a:pt x="3911" y="253"/>
                    <a:pt x="3290" y="0"/>
                    <a:pt x="2562"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23232"/>
                </a:solidFill>
                <a:effectLst/>
                <a:uLnTx/>
                <a:uFillTx/>
                <a:latin typeface="Barlow"/>
              </a:endParaRPr>
            </a:p>
          </p:txBody>
        </p:sp>
        <p:sp>
          <p:nvSpPr>
            <p:cNvPr id="11" name="Freeform 7">
              <a:extLst>
                <a:ext uri="{FF2B5EF4-FFF2-40B4-BE49-F238E27FC236}">
                  <a16:creationId xmlns:a16="http://schemas.microsoft.com/office/drawing/2014/main" id="{C9E4AC6C-C984-4B64-9031-15ED8DC8F13E}"/>
                </a:ext>
              </a:extLst>
            </p:cNvPr>
            <p:cNvSpPr>
              <a:spLocks noEditPoints="1"/>
            </p:cNvSpPr>
            <p:nvPr userDrawn="1"/>
          </p:nvSpPr>
          <p:spPr bwMode="auto">
            <a:xfrm>
              <a:off x="11014076" y="6354763"/>
              <a:ext cx="230188" cy="223838"/>
            </a:xfrm>
            <a:custGeom>
              <a:avLst/>
              <a:gdLst>
                <a:gd name="T0" fmla="*/ 3656 w 5107"/>
                <a:gd name="T1" fmla="*/ 2021 h 4983"/>
                <a:gd name="T2" fmla="*/ 1395 w 5107"/>
                <a:gd name="T3" fmla="*/ 2021 h 4983"/>
                <a:gd name="T4" fmla="*/ 1406 w 5107"/>
                <a:gd name="T5" fmla="*/ 1978 h 4983"/>
                <a:gd name="T6" fmla="*/ 2561 w 5107"/>
                <a:gd name="T7" fmla="*/ 1110 h 4983"/>
                <a:gd name="T8" fmla="*/ 3648 w 5107"/>
                <a:gd name="T9" fmla="*/ 1980 h 4983"/>
                <a:gd name="T10" fmla="*/ 3656 w 5107"/>
                <a:gd name="T11" fmla="*/ 2021 h 4983"/>
                <a:gd name="T12" fmla="*/ 2561 w 5107"/>
                <a:gd name="T13" fmla="*/ 0 h 4983"/>
                <a:gd name="T14" fmla="*/ 0 w 5107"/>
                <a:gd name="T15" fmla="*/ 2491 h 4983"/>
                <a:gd name="T16" fmla="*/ 731 w 5107"/>
                <a:gd name="T17" fmla="*/ 4277 h 4983"/>
                <a:gd name="T18" fmla="*/ 2702 w 5107"/>
                <a:gd name="T19" fmla="*/ 4983 h 4983"/>
                <a:gd name="T20" fmla="*/ 4716 w 5107"/>
                <a:gd name="T21" fmla="*/ 4218 h 4983"/>
                <a:gd name="T22" fmla="*/ 3920 w 5107"/>
                <a:gd name="T23" fmla="*/ 3422 h 4983"/>
                <a:gd name="T24" fmla="*/ 2674 w 5107"/>
                <a:gd name="T25" fmla="*/ 3873 h 4983"/>
                <a:gd name="T26" fmla="*/ 1392 w 5107"/>
                <a:gd name="T27" fmla="*/ 2977 h 4983"/>
                <a:gd name="T28" fmla="*/ 1380 w 5107"/>
                <a:gd name="T29" fmla="*/ 2934 h 4983"/>
                <a:gd name="T30" fmla="*/ 5055 w 5107"/>
                <a:gd name="T31" fmla="*/ 2934 h 4983"/>
                <a:gd name="T32" fmla="*/ 4357 w 5107"/>
                <a:gd name="T33" fmla="*/ 731 h 4983"/>
                <a:gd name="T34" fmla="*/ 2561 w 5107"/>
                <a:gd name="T35" fmla="*/ 0 h 4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07" h="4983">
                  <a:moveTo>
                    <a:pt x="3656" y="2021"/>
                  </a:moveTo>
                  <a:lnTo>
                    <a:pt x="1395" y="2021"/>
                  </a:lnTo>
                  <a:lnTo>
                    <a:pt x="1406" y="1978"/>
                  </a:lnTo>
                  <a:cubicBezTo>
                    <a:pt x="1549" y="1418"/>
                    <a:pt x="1960" y="1110"/>
                    <a:pt x="2561" y="1110"/>
                  </a:cubicBezTo>
                  <a:cubicBezTo>
                    <a:pt x="3141" y="1110"/>
                    <a:pt x="3537" y="1427"/>
                    <a:pt x="3648" y="1980"/>
                  </a:cubicBezTo>
                  <a:lnTo>
                    <a:pt x="3656" y="2021"/>
                  </a:lnTo>
                  <a:close/>
                  <a:moveTo>
                    <a:pt x="2561" y="0"/>
                  </a:moveTo>
                  <a:cubicBezTo>
                    <a:pt x="1101" y="0"/>
                    <a:pt x="0" y="1071"/>
                    <a:pt x="0" y="2491"/>
                  </a:cubicBezTo>
                  <a:cubicBezTo>
                    <a:pt x="0" y="3197"/>
                    <a:pt x="259" y="3831"/>
                    <a:pt x="731" y="4277"/>
                  </a:cubicBezTo>
                  <a:cubicBezTo>
                    <a:pt x="1220" y="4739"/>
                    <a:pt x="1902" y="4983"/>
                    <a:pt x="2702" y="4983"/>
                  </a:cubicBezTo>
                  <a:cubicBezTo>
                    <a:pt x="3561" y="4983"/>
                    <a:pt x="4220" y="4733"/>
                    <a:pt x="4716" y="4218"/>
                  </a:cubicBezTo>
                  <a:lnTo>
                    <a:pt x="3920" y="3422"/>
                  </a:lnTo>
                  <a:cubicBezTo>
                    <a:pt x="3649" y="3647"/>
                    <a:pt x="3287" y="3873"/>
                    <a:pt x="2674" y="3873"/>
                  </a:cubicBezTo>
                  <a:cubicBezTo>
                    <a:pt x="1989" y="3873"/>
                    <a:pt x="1546" y="3563"/>
                    <a:pt x="1392" y="2977"/>
                  </a:cubicBezTo>
                  <a:lnTo>
                    <a:pt x="1380" y="2934"/>
                  </a:lnTo>
                  <a:lnTo>
                    <a:pt x="5055" y="2934"/>
                  </a:lnTo>
                  <a:cubicBezTo>
                    <a:pt x="5107" y="2050"/>
                    <a:pt x="4860" y="1269"/>
                    <a:pt x="4357" y="731"/>
                  </a:cubicBezTo>
                  <a:cubicBezTo>
                    <a:pt x="3910" y="253"/>
                    <a:pt x="3289" y="0"/>
                    <a:pt x="2561"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23232"/>
                </a:solidFill>
                <a:effectLst/>
                <a:uLnTx/>
                <a:uFillTx/>
                <a:latin typeface="Barlow"/>
              </a:endParaRPr>
            </a:p>
          </p:txBody>
        </p:sp>
        <p:sp>
          <p:nvSpPr>
            <p:cNvPr id="12" name="Freeform 8">
              <a:extLst>
                <a:ext uri="{FF2B5EF4-FFF2-40B4-BE49-F238E27FC236}">
                  <a16:creationId xmlns:a16="http://schemas.microsoft.com/office/drawing/2014/main" id="{04443661-978B-47CF-AC9B-F61AA82B9A9E}"/>
                </a:ext>
              </a:extLst>
            </p:cNvPr>
            <p:cNvSpPr>
              <a:spLocks noEditPoints="1"/>
            </p:cNvSpPr>
            <p:nvPr userDrawn="1"/>
          </p:nvSpPr>
          <p:spPr bwMode="auto">
            <a:xfrm>
              <a:off x="10517188" y="6354763"/>
              <a:ext cx="233363" cy="223838"/>
            </a:xfrm>
            <a:custGeom>
              <a:avLst/>
              <a:gdLst>
                <a:gd name="T0" fmla="*/ 2589 w 5179"/>
                <a:gd name="T1" fmla="*/ 3859 h 4983"/>
                <a:gd name="T2" fmla="*/ 1376 w 5179"/>
                <a:gd name="T3" fmla="*/ 2491 h 4983"/>
                <a:gd name="T4" fmla="*/ 2589 w 5179"/>
                <a:gd name="T5" fmla="*/ 1124 h 4983"/>
                <a:gd name="T6" fmla="*/ 3802 w 5179"/>
                <a:gd name="T7" fmla="*/ 2491 h 4983"/>
                <a:gd name="T8" fmla="*/ 2589 w 5179"/>
                <a:gd name="T9" fmla="*/ 3859 h 4983"/>
                <a:gd name="T10" fmla="*/ 2589 w 5179"/>
                <a:gd name="T11" fmla="*/ 0 h 4983"/>
                <a:gd name="T12" fmla="*/ 0 w 5179"/>
                <a:gd name="T13" fmla="*/ 2491 h 4983"/>
                <a:gd name="T14" fmla="*/ 2589 w 5179"/>
                <a:gd name="T15" fmla="*/ 4983 h 4983"/>
                <a:gd name="T16" fmla="*/ 5179 w 5179"/>
                <a:gd name="T17" fmla="*/ 2491 h 4983"/>
                <a:gd name="T18" fmla="*/ 2589 w 5179"/>
                <a:gd name="T19" fmla="*/ 0 h 4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79" h="4983">
                  <a:moveTo>
                    <a:pt x="2589" y="3859"/>
                  </a:moveTo>
                  <a:cubicBezTo>
                    <a:pt x="1864" y="3859"/>
                    <a:pt x="1376" y="3309"/>
                    <a:pt x="1376" y="2491"/>
                  </a:cubicBezTo>
                  <a:cubicBezTo>
                    <a:pt x="1376" y="1674"/>
                    <a:pt x="1864" y="1124"/>
                    <a:pt x="2589" y="1124"/>
                  </a:cubicBezTo>
                  <a:cubicBezTo>
                    <a:pt x="3315" y="1124"/>
                    <a:pt x="3802" y="1674"/>
                    <a:pt x="3802" y="2491"/>
                  </a:cubicBezTo>
                  <a:cubicBezTo>
                    <a:pt x="3802" y="3309"/>
                    <a:pt x="3315" y="3859"/>
                    <a:pt x="2589" y="3859"/>
                  </a:cubicBezTo>
                  <a:close/>
                  <a:moveTo>
                    <a:pt x="2589" y="0"/>
                  </a:moveTo>
                  <a:cubicBezTo>
                    <a:pt x="1113" y="0"/>
                    <a:pt x="0" y="1071"/>
                    <a:pt x="0" y="2491"/>
                  </a:cubicBezTo>
                  <a:cubicBezTo>
                    <a:pt x="0" y="3912"/>
                    <a:pt x="1113" y="4983"/>
                    <a:pt x="2589" y="4983"/>
                  </a:cubicBezTo>
                  <a:cubicBezTo>
                    <a:pt x="4066" y="4983"/>
                    <a:pt x="5179" y="3912"/>
                    <a:pt x="5179" y="2491"/>
                  </a:cubicBezTo>
                  <a:cubicBezTo>
                    <a:pt x="5179" y="1071"/>
                    <a:pt x="4066" y="0"/>
                    <a:pt x="258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23232"/>
                </a:solidFill>
                <a:effectLst/>
                <a:uLnTx/>
                <a:uFillTx/>
                <a:latin typeface="Barlow"/>
              </a:endParaRPr>
            </a:p>
          </p:txBody>
        </p:sp>
        <p:sp>
          <p:nvSpPr>
            <p:cNvPr id="13" name="Freeform 9">
              <a:extLst>
                <a:ext uri="{FF2B5EF4-FFF2-40B4-BE49-F238E27FC236}">
                  <a16:creationId xmlns:a16="http://schemas.microsoft.com/office/drawing/2014/main" id="{64CABAFB-F3C9-433D-9246-4883CCBB3023}"/>
                </a:ext>
              </a:extLst>
            </p:cNvPr>
            <p:cNvSpPr>
              <a:spLocks noEditPoints="1"/>
            </p:cNvSpPr>
            <p:nvPr userDrawn="1"/>
          </p:nvSpPr>
          <p:spPr bwMode="auto">
            <a:xfrm>
              <a:off x="10267951" y="6354763"/>
              <a:ext cx="230188" cy="223838"/>
            </a:xfrm>
            <a:custGeom>
              <a:avLst/>
              <a:gdLst>
                <a:gd name="T0" fmla="*/ 3656 w 5107"/>
                <a:gd name="T1" fmla="*/ 2021 h 4983"/>
                <a:gd name="T2" fmla="*/ 1395 w 5107"/>
                <a:gd name="T3" fmla="*/ 2021 h 4983"/>
                <a:gd name="T4" fmla="*/ 1406 w 5107"/>
                <a:gd name="T5" fmla="*/ 1978 h 4983"/>
                <a:gd name="T6" fmla="*/ 2562 w 5107"/>
                <a:gd name="T7" fmla="*/ 1110 h 4983"/>
                <a:gd name="T8" fmla="*/ 3648 w 5107"/>
                <a:gd name="T9" fmla="*/ 1980 h 4983"/>
                <a:gd name="T10" fmla="*/ 3656 w 5107"/>
                <a:gd name="T11" fmla="*/ 2021 h 4983"/>
                <a:gd name="T12" fmla="*/ 2562 w 5107"/>
                <a:gd name="T13" fmla="*/ 0 h 4983"/>
                <a:gd name="T14" fmla="*/ 0 w 5107"/>
                <a:gd name="T15" fmla="*/ 2491 h 4983"/>
                <a:gd name="T16" fmla="*/ 731 w 5107"/>
                <a:gd name="T17" fmla="*/ 4277 h 4983"/>
                <a:gd name="T18" fmla="*/ 2702 w 5107"/>
                <a:gd name="T19" fmla="*/ 4983 h 4983"/>
                <a:gd name="T20" fmla="*/ 4717 w 5107"/>
                <a:gd name="T21" fmla="*/ 4218 h 4983"/>
                <a:gd name="T22" fmla="*/ 3921 w 5107"/>
                <a:gd name="T23" fmla="*/ 3422 h 4983"/>
                <a:gd name="T24" fmla="*/ 2674 w 5107"/>
                <a:gd name="T25" fmla="*/ 3873 h 4983"/>
                <a:gd name="T26" fmla="*/ 1392 w 5107"/>
                <a:gd name="T27" fmla="*/ 2977 h 4983"/>
                <a:gd name="T28" fmla="*/ 1380 w 5107"/>
                <a:gd name="T29" fmla="*/ 2934 h 4983"/>
                <a:gd name="T30" fmla="*/ 5055 w 5107"/>
                <a:gd name="T31" fmla="*/ 2934 h 4983"/>
                <a:gd name="T32" fmla="*/ 4357 w 5107"/>
                <a:gd name="T33" fmla="*/ 731 h 4983"/>
                <a:gd name="T34" fmla="*/ 2562 w 5107"/>
                <a:gd name="T35" fmla="*/ 0 h 4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07" h="4983">
                  <a:moveTo>
                    <a:pt x="3656" y="2021"/>
                  </a:moveTo>
                  <a:lnTo>
                    <a:pt x="1395" y="2021"/>
                  </a:lnTo>
                  <a:lnTo>
                    <a:pt x="1406" y="1978"/>
                  </a:lnTo>
                  <a:cubicBezTo>
                    <a:pt x="1549" y="1418"/>
                    <a:pt x="1960" y="1110"/>
                    <a:pt x="2562" y="1110"/>
                  </a:cubicBezTo>
                  <a:cubicBezTo>
                    <a:pt x="3141" y="1110"/>
                    <a:pt x="3537" y="1427"/>
                    <a:pt x="3648" y="1980"/>
                  </a:cubicBezTo>
                  <a:lnTo>
                    <a:pt x="3656" y="2021"/>
                  </a:lnTo>
                  <a:close/>
                  <a:moveTo>
                    <a:pt x="2562" y="0"/>
                  </a:moveTo>
                  <a:cubicBezTo>
                    <a:pt x="1101" y="0"/>
                    <a:pt x="0" y="1071"/>
                    <a:pt x="0" y="2491"/>
                  </a:cubicBezTo>
                  <a:cubicBezTo>
                    <a:pt x="0" y="3197"/>
                    <a:pt x="260" y="3831"/>
                    <a:pt x="731" y="4277"/>
                  </a:cubicBezTo>
                  <a:cubicBezTo>
                    <a:pt x="1220" y="4739"/>
                    <a:pt x="1902" y="4983"/>
                    <a:pt x="2702" y="4983"/>
                  </a:cubicBezTo>
                  <a:cubicBezTo>
                    <a:pt x="3561" y="4983"/>
                    <a:pt x="4220" y="4733"/>
                    <a:pt x="4717" y="4218"/>
                  </a:cubicBezTo>
                  <a:lnTo>
                    <a:pt x="3921" y="3422"/>
                  </a:lnTo>
                  <a:cubicBezTo>
                    <a:pt x="3649" y="3647"/>
                    <a:pt x="3287" y="3873"/>
                    <a:pt x="2674" y="3873"/>
                  </a:cubicBezTo>
                  <a:cubicBezTo>
                    <a:pt x="1989" y="3873"/>
                    <a:pt x="1546" y="3563"/>
                    <a:pt x="1392" y="2977"/>
                  </a:cubicBezTo>
                  <a:lnTo>
                    <a:pt x="1380" y="2934"/>
                  </a:lnTo>
                  <a:lnTo>
                    <a:pt x="5055" y="2934"/>
                  </a:lnTo>
                  <a:cubicBezTo>
                    <a:pt x="5107" y="2050"/>
                    <a:pt x="4860" y="1269"/>
                    <a:pt x="4357" y="731"/>
                  </a:cubicBezTo>
                  <a:cubicBezTo>
                    <a:pt x="3910" y="253"/>
                    <a:pt x="3289" y="0"/>
                    <a:pt x="2562"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23232"/>
                </a:solidFill>
                <a:effectLst/>
                <a:uLnTx/>
                <a:uFillTx/>
                <a:latin typeface="Barlow"/>
              </a:endParaRPr>
            </a:p>
          </p:txBody>
        </p:sp>
        <p:sp>
          <p:nvSpPr>
            <p:cNvPr id="14" name="Freeform 10">
              <a:extLst>
                <a:ext uri="{FF2B5EF4-FFF2-40B4-BE49-F238E27FC236}">
                  <a16:creationId xmlns:a16="http://schemas.microsoft.com/office/drawing/2014/main" id="{497A2E06-2631-4CC3-A486-F077448CF71F}"/>
                </a:ext>
              </a:extLst>
            </p:cNvPr>
            <p:cNvSpPr>
              <a:spLocks/>
            </p:cNvSpPr>
            <p:nvPr userDrawn="1"/>
          </p:nvSpPr>
          <p:spPr bwMode="auto">
            <a:xfrm>
              <a:off x="10052051" y="6361113"/>
              <a:ext cx="225425" cy="212725"/>
            </a:xfrm>
            <a:custGeom>
              <a:avLst/>
              <a:gdLst>
                <a:gd name="T0" fmla="*/ 0 w 5036"/>
                <a:gd name="T1" fmla="*/ 0 h 4739"/>
                <a:gd name="T2" fmla="*/ 2565 w 5036"/>
                <a:gd name="T3" fmla="*/ 4739 h 4739"/>
                <a:gd name="T4" fmla="*/ 5036 w 5036"/>
                <a:gd name="T5" fmla="*/ 0 h 4739"/>
                <a:gd name="T6" fmla="*/ 3734 w 5036"/>
                <a:gd name="T7" fmla="*/ 0 h 4739"/>
                <a:gd name="T8" fmla="*/ 2622 w 5036"/>
                <a:gd name="T9" fmla="*/ 2337 h 4739"/>
                <a:gd name="T10" fmla="*/ 1468 w 5036"/>
                <a:gd name="T11" fmla="*/ 0 h 4739"/>
                <a:gd name="T12" fmla="*/ 0 w 5036"/>
                <a:gd name="T13" fmla="*/ 0 h 4739"/>
              </a:gdLst>
              <a:ahLst/>
              <a:cxnLst>
                <a:cxn ang="0">
                  <a:pos x="T0" y="T1"/>
                </a:cxn>
                <a:cxn ang="0">
                  <a:pos x="T2" y="T3"/>
                </a:cxn>
                <a:cxn ang="0">
                  <a:pos x="T4" y="T5"/>
                </a:cxn>
                <a:cxn ang="0">
                  <a:pos x="T6" y="T7"/>
                </a:cxn>
                <a:cxn ang="0">
                  <a:pos x="T8" y="T9"/>
                </a:cxn>
                <a:cxn ang="0">
                  <a:pos x="T10" y="T11"/>
                </a:cxn>
                <a:cxn ang="0">
                  <a:pos x="T12" y="T13"/>
                </a:cxn>
              </a:cxnLst>
              <a:rect l="0" t="0" r="r" b="b"/>
              <a:pathLst>
                <a:path w="5036" h="4739">
                  <a:moveTo>
                    <a:pt x="0" y="0"/>
                  </a:moveTo>
                  <a:lnTo>
                    <a:pt x="2565" y="4739"/>
                  </a:lnTo>
                  <a:lnTo>
                    <a:pt x="5036" y="0"/>
                  </a:lnTo>
                  <a:lnTo>
                    <a:pt x="3734" y="0"/>
                  </a:lnTo>
                  <a:lnTo>
                    <a:pt x="2622" y="2337"/>
                  </a:lnTo>
                  <a:lnTo>
                    <a:pt x="1468"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23232"/>
                </a:solidFill>
                <a:effectLst/>
                <a:uLnTx/>
                <a:uFillTx/>
                <a:latin typeface="Barlow"/>
              </a:endParaRPr>
            </a:p>
          </p:txBody>
        </p:sp>
        <p:sp>
          <p:nvSpPr>
            <p:cNvPr id="15" name="Freeform 11">
              <a:extLst>
                <a:ext uri="{FF2B5EF4-FFF2-40B4-BE49-F238E27FC236}">
                  <a16:creationId xmlns:a16="http://schemas.microsoft.com/office/drawing/2014/main" id="{E0E8ADC2-E280-415F-AFF6-FF70E83EDC75}"/>
                </a:ext>
              </a:extLst>
            </p:cNvPr>
            <p:cNvSpPr>
              <a:spLocks/>
            </p:cNvSpPr>
            <p:nvPr userDrawn="1"/>
          </p:nvSpPr>
          <p:spPr bwMode="auto">
            <a:xfrm>
              <a:off x="10775951" y="6354763"/>
              <a:ext cx="212725" cy="217488"/>
            </a:xfrm>
            <a:custGeom>
              <a:avLst/>
              <a:gdLst>
                <a:gd name="T0" fmla="*/ 3516 w 4768"/>
                <a:gd name="T1" fmla="*/ 4831 h 4831"/>
                <a:gd name="T2" fmla="*/ 4767 w 4768"/>
                <a:gd name="T3" fmla="*/ 4831 h 4831"/>
                <a:gd name="T4" fmla="*/ 4768 w 4768"/>
                <a:gd name="T5" fmla="*/ 2315 h 4831"/>
                <a:gd name="T6" fmla="*/ 2384 w 4768"/>
                <a:gd name="T7" fmla="*/ 0 h 4831"/>
                <a:gd name="T8" fmla="*/ 0 w 4768"/>
                <a:gd name="T9" fmla="*/ 2315 h 4831"/>
                <a:gd name="T10" fmla="*/ 0 w 4768"/>
                <a:gd name="T11" fmla="*/ 4831 h 4831"/>
                <a:gd name="T12" fmla="*/ 1247 w 4768"/>
                <a:gd name="T13" fmla="*/ 4831 h 4831"/>
                <a:gd name="T14" fmla="*/ 1247 w 4768"/>
                <a:gd name="T15" fmla="*/ 2298 h 4831"/>
                <a:gd name="T16" fmla="*/ 2381 w 4768"/>
                <a:gd name="T17" fmla="*/ 1147 h 4831"/>
                <a:gd name="T18" fmla="*/ 2439 w 4768"/>
                <a:gd name="T19" fmla="*/ 1149 h 4831"/>
                <a:gd name="T20" fmla="*/ 3516 w 4768"/>
                <a:gd name="T21" fmla="*/ 2297 h 4831"/>
                <a:gd name="T22" fmla="*/ 3516 w 4768"/>
                <a:gd name="T23" fmla="*/ 4831 h 4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68" h="4831">
                  <a:moveTo>
                    <a:pt x="3516" y="4831"/>
                  </a:moveTo>
                  <a:lnTo>
                    <a:pt x="4767" y="4831"/>
                  </a:lnTo>
                  <a:lnTo>
                    <a:pt x="4768" y="2315"/>
                  </a:lnTo>
                  <a:cubicBezTo>
                    <a:pt x="4768" y="1060"/>
                    <a:pt x="3677" y="0"/>
                    <a:pt x="2384" y="0"/>
                  </a:cubicBezTo>
                  <a:cubicBezTo>
                    <a:pt x="1092" y="0"/>
                    <a:pt x="0" y="1060"/>
                    <a:pt x="0" y="2315"/>
                  </a:cubicBezTo>
                  <a:lnTo>
                    <a:pt x="0" y="4831"/>
                  </a:lnTo>
                  <a:lnTo>
                    <a:pt x="1247" y="4831"/>
                  </a:lnTo>
                  <a:lnTo>
                    <a:pt x="1247" y="2298"/>
                  </a:lnTo>
                  <a:cubicBezTo>
                    <a:pt x="1259" y="1674"/>
                    <a:pt x="1779" y="1147"/>
                    <a:pt x="2381" y="1147"/>
                  </a:cubicBezTo>
                  <a:cubicBezTo>
                    <a:pt x="2392" y="1147"/>
                    <a:pt x="2428" y="1149"/>
                    <a:pt x="2439" y="1149"/>
                  </a:cubicBezTo>
                  <a:cubicBezTo>
                    <a:pt x="3022" y="1186"/>
                    <a:pt x="3505" y="1701"/>
                    <a:pt x="3516" y="2297"/>
                  </a:cubicBezTo>
                  <a:lnTo>
                    <a:pt x="3516" y="4831"/>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23232"/>
                </a:solidFill>
                <a:effectLst/>
                <a:uLnTx/>
                <a:uFillTx/>
                <a:latin typeface="Barlow"/>
              </a:endParaRPr>
            </a:p>
          </p:txBody>
        </p:sp>
        <p:sp>
          <p:nvSpPr>
            <p:cNvPr id="16" name="Freeform 12">
              <a:extLst>
                <a:ext uri="{FF2B5EF4-FFF2-40B4-BE49-F238E27FC236}">
                  <a16:creationId xmlns:a16="http://schemas.microsoft.com/office/drawing/2014/main" id="{32836AF2-711E-487E-A6FE-592C33FF8766}"/>
                </a:ext>
              </a:extLst>
            </p:cNvPr>
            <p:cNvSpPr>
              <a:spLocks/>
            </p:cNvSpPr>
            <p:nvPr userDrawn="1"/>
          </p:nvSpPr>
          <p:spPr bwMode="auto">
            <a:xfrm>
              <a:off x="11514138" y="6354763"/>
              <a:ext cx="130175" cy="217488"/>
            </a:xfrm>
            <a:custGeom>
              <a:avLst/>
              <a:gdLst>
                <a:gd name="T0" fmla="*/ 0 w 2885"/>
                <a:gd name="T1" fmla="*/ 4833 h 4833"/>
                <a:gd name="T2" fmla="*/ 1247 w 2885"/>
                <a:gd name="T3" fmla="*/ 4833 h 4833"/>
                <a:gd name="T4" fmla="*/ 1247 w 2885"/>
                <a:gd name="T5" fmla="*/ 2317 h 4833"/>
                <a:gd name="T6" fmla="*/ 2456 w 2885"/>
                <a:gd name="T7" fmla="*/ 1116 h 4833"/>
                <a:gd name="T8" fmla="*/ 2462 w 2885"/>
                <a:gd name="T9" fmla="*/ 1115 h 4833"/>
                <a:gd name="T10" fmla="*/ 2473 w 2885"/>
                <a:gd name="T11" fmla="*/ 1115 h 4833"/>
                <a:gd name="T12" fmla="*/ 2885 w 2885"/>
                <a:gd name="T13" fmla="*/ 1115 h 4833"/>
                <a:gd name="T14" fmla="*/ 2885 w 2885"/>
                <a:gd name="T15" fmla="*/ 0 h 4833"/>
                <a:gd name="T16" fmla="*/ 2318 w 2885"/>
                <a:gd name="T17" fmla="*/ 2 h 4833"/>
                <a:gd name="T18" fmla="*/ 0 w 2885"/>
                <a:gd name="T19" fmla="*/ 2317 h 4833"/>
                <a:gd name="T20" fmla="*/ 0 w 2885"/>
                <a:gd name="T21" fmla="*/ 4833 h 4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5" h="4833">
                  <a:moveTo>
                    <a:pt x="0" y="4833"/>
                  </a:moveTo>
                  <a:lnTo>
                    <a:pt x="1247" y="4833"/>
                  </a:lnTo>
                  <a:lnTo>
                    <a:pt x="1247" y="2317"/>
                  </a:lnTo>
                  <a:cubicBezTo>
                    <a:pt x="1255" y="1659"/>
                    <a:pt x="1797" y="1120"/>
                    <a:pt x="2456" y="1116"/>
                  </a:cubicBezTo>
                  <a:lnTo>
                    <a:pt x="2462" y="1115"/>
                  </a:lnTo>
                  <a:cubicBezTo>
                    <a:pt x="2466" y="1115"/>
                    <a:pt x="2469" y="1115"/>
                    <a:pt x="2473" y="1115"/>
                  </a:cubicBezTo>
                  <a:lnTo>
                    <a:pt x="2885" y="1115"/>
                  </a:lnTo>
                  <a:lnTo>
                    <a:pt x="2885" y="0"/>
                  </a:lnTo>
                  <a:lnTo>
                    <a:pt x="2318" y="2"/>
                  </a:lnTo>
                  <a:cubicBezTo>
                    <a:pt x="1039" y="2"/>
                    <a:pt x="0" y="1041"/>
                    <a:pt x="0" y="2317"/>
                  </a:cubicBezTo>
                  <a:lnTo>
                    <a:pt x="0" y="483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23232"/>
                </a:solidFill>
                <a:effectLst/>
                <a:uLnTx/>
                <a:uFillTx/>
                <a:latin typeface="Barlow"/>
              </a:endParaRPr>
            </a:p>
          </p:txBody>
        </p:sp>
      </p:grpSp>
    </p:spTree>
    <p:extLst>
      <p:ext uri="{BB962C8B-B14F-4D97-AF65-F5344CB8AC3E}">
        <p14:creationId xmlns:p14="http://schemas.microsoft.com/office/powerpoint/2010/main" val="947242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69152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5F7381-3F52-47E1-AECF-CE0731E8E104}" type="slidenum">
              <a:rPr lang="sv-SE" smtClean="0"/>
              <a:pPr/>
              <a:t>25</a:t>
            </a:fld>
            <a:endParaRPr lang="sv-SE"/>
          </a:p>
        </p:txBody>
      </p:sp>
    </p:spTree>
    <p:extLst>
      <p:ext uri="{BB962C8B-B14F-4D97-AF65-F5344CB8AC3E}">
        <p14:creationId xmlns:p14="http://schemas.microsoft.com/office/powerpoint/2010/main" val="1251286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62552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pPr>
              <a:defRPr/>
            </a:pPr>
            <a:fld id="{23330A43-4550-4BD1-A82A-20C0F2EE0700}" type="slidenum">
              <a:rPr lang="zh-CN" altLang="en-US" smtClean="0"/>
              <a:pPr>
                <a:defRPr/>
              </a:pPr>
              <a:t>10</a:t>
            </a:fld>
            <a:endParaRPr lang="zh-CN" altLang="en-US"/>
          </a:p>
        </p:txBody>
      </p:sp>
    </p:spTree>
    <p:extLst>
      <p:ext uri="{BB962C8B-B14F-4D97-AF65-F5344CB8AC3E}">
        <p14:creationId xmlns:p14="http://schemas.microsoft.com/office/powerpoint/2010/main" val="1068598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pPr>
              <a:defRPr/>
            </a:pPr>
            <a:fld id="{23330A43-4550-4BD1-A82A-20C0F2EE0700}" type="slidenum">
              <a:rPr lang="zh-CN" altLang="en-US" smtClean="0"/>
              <a:pPr>
                <a:defRPr/>
              </a:pPr>
              <a:t>12</a:t>
            </a:fld>
            <a:endParaRPr lang="zh-CN" altLang="en-US"/>
          </a:p>
        </p:txBody>
      </p:sp>
    </p:spTree>
    <p:extLst>
      <p:ext uri="{BB962C8B-B14F-4D97-AF65-F5344CB8AC3E}">
        <p14:creationId xmlns:p14="http://schemas.microsoft.com/office/powerpoint/2010/main" val="1835977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Radar </a:t>
            </a:r>
            <a:r>
              <a:rPr lang="de-DE" dirty="0" err="1"/>
              <a:t>optinal</a:t>
            </a:r>
            <a:r>
              <a:rPr lang="de-DE" dirty="0"/>
              <a:t> </a:t>
            </a:r>
            <a:endParaRPr lang="en-US" dirty="0"/>
          </a:p>
        </p:txBody>
      </p:sp>
      <p:sp>
        <p:nvSpPr>
          <p:cNvPr id="4" name="Slide Number Placeholder 3"/>
          <p:cNvSpPr>
            <a:spLocks noGrp="1"/>
          </p:cNvSpPr>
          <p:nvPr>
            <p:ph type="sldNum" sz="quarter" idx="10"/>
          </p:nvPr>
        </p:nvSpPr>
        <p:spPr>
          <a:xfrm>
            <a:off x="8101038" y="9377318"/>
            <a:ext cx="6197442" cy="495347"/>
          </a:xfrm>
          <a:prstGeom prst="rect">
            <a:avLst/>
          </a:prstGeom>
        </p:spPr>
        <p:txBody>
          <a:bodyPr/>
          <a:lstStyle/>
          <a:p>
            <a:fld id="{C7E6EA92-143C-4332-8E1D-BA645195CD9C}" type="slidenum">
              <a:rPr lang="en-US" smtClean="0"/>
              <a:t>16</a:t>
            </a:fld>
            <a:endParaRPr lang="en-US"/>
          </a:p>
        </p:txBody>
      </p:sp>
    </p:spTree>
    <p:extLst>
      <p:ext uri="{BB962C8B-B14F-4D97-AF65-F5344CB8AC3E}">
        <p14:creationId xmlns:p14="http://schemas.microsoft.com/office/powerpoint/2010/main" val="1022152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74680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Velocity</a:t>
            </a:r>
            <a:r>
              <a:rPr lang="fr-FR" dirty="0"/>
              <a:t> 60 </a:t>
            </a:r>
            <a:r>
              <a:rPr lang="fr-FR" dirty="0" err="1"/>
              <a:t>below</a:t>
            </a:r>
            <a:r>
              <a:rPr lang="fr-FR" dirty="0"/>
              <a:t> Traffic jam assis</a:t>
            </a:r>
            <a:endParaRPr lang="en-US" dirty="0"/>
          </a:p>
        </p:txBody>
      </p:sp>
      <p:sp>
        <p:nvSpPr>
          <p:cNvPr id="4" name="Slide Number Placeholder 3"/>
          <p:cNvSpPr>
            <a:spLocks noGrp="1"/>
          </p:cNvSpPr>
          <p:nvPr>
            <p:ph type="sldNum" sz="quarter" idx="10"/>
          </p:nvPr>
        </p:nvSpPr>
        <p:spPr>
          <a:xfrm>
            <a:off x="7956645" y="10118062"/>
            <a:ext cx="6086979" cy="534476"/>
          </a:xfrm>
          <a:prstGeom prst="rect">
            <a:avLst/>
          </a:prstGeom>
        </p:spPr>
        <p:txBody>
          <a:bodyPr/>
          <a:lstStyle/>
          <a:p>
            <a:fld id="{C7E6EA92-143C-4332-8E1D-BA645195CD9C}" type="slidenum">
              <a:rPr lang="en-US" smtClean="0"/>
              <a:t>22</a:t>
            </a:fld>
            <a:endParaRPr lang="en-US"/>
          </a:p>
        </p:txBody>
      </p:sp>
    </p:spTree>
    <p:extLst>
      <p:ext uri="{BB962C8B-B14F-4D97-AF65-F5344CB8AC3E}">
        <p14:creationId xmlns:p14="http://schemas.microsoft.com/office/powerpoint/2010/main" val="3388225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Tree>
    <p:extLst>
      <p:ext uri="{BB962C8B-B14F-4D97-AF65-F5344CB8AC3E}">
        <p14:creationId xmlns:p14="http://schemas.microsoft.com/office/powerpoint/2010/main" val="1883668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Tree>
    <p:extLst>
      <p:ext uri="{BB962C8B-B14F-4D97-AF65-F5344CB8AC3E}">
        <p14:creationId xmlns:p14="http://schemas.microsoft.com/office/powerpoint/2010/main" val="14950831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1">
    <p:bg bwMode="gray">
      <p:bgPr>
        <a:solidFill>
          <a:schemeClr val="tx2"/>
        </a:solidFill>
        <a:effectLst/>
      </p:bgPr>
    </p:bg>
    <p:spTree>
      <p:nvGrpSpPr>
        <p:cNvPr id="1" name=""/>
        <p:cNvGrpSpPr/>
        <p:nvPr/>
      </p:nvGrpSpPr>
      <p:grpSpPr>
        <a:xfrm>
          <a:off x="0" y="0"/>
          <a:ext cx="0" cy="0"/>
          <a:chOff x="0" y="0"/>
          <a:chExt cx="0" cy="0"/>
        </a:xfrm>
      </p:grpSpPr>
      <p:sp>
        <p:nvSpPr>
          <p:cNvPr id="19" name="Rektangel 18">
            <a:extLst>
              <a:ext uri="{FF2B5EF4-FFF2-40B4-BE49-F238E27FC236}">
                <a16:creationId xmlns:a16="http://schemas.microsoft.com/office/drawing/2014/main" id="{D3129C41-1ACD-4F45-A117-8CF52CAE4966}"/>
              </a:ext>
            </a:extLst>
          </p:cNvPr>
          <p:cNvSpPr/>
          <p:nvPr/>
        </p:nvSpPr>
        <p:spPr bwMode="gray">
          <a:xfrm>
            <a:off x="0" y="0"/>
            <a:ext cx="12192000" cy="6597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16" name="Frihandsfigur: Form 15">
            <a:extLst>
              <a:ext uri="{FF2B5EF4-FFF2-40B4-BE49-F238E27FC236}">
                <a16:creationId xmlns:a16="http://schemas.microsoft.com/office/drawing/2014/main" id="{62F50D0A-60F2-40F2-8DE1-B9EB89D14D95}"/>
              </a:ext>
            </a:extLst>
          </p:cNvPr>
          <p:cNvSpPr/>
          <p:nvPr/>
        </p:nvSpPr>
        <p:spPr bwMode="gray">
          <a:xfrm>
            <a:off x="6584540" y="39367"/>
            <a:ext cx="5607461" cy="6818633"/>
          </a:xfrm>
          <a:custGeom>
            <a:avLst/>
            <a:gdLst>
              <a:gd name="connsiteX0" fmla="*/ 5607461 w 5607461"/>
              <a:gd name="connsiteY0" fmla="*/ 0 h 6823406"/>
              <a:gd name="connsiteX1" fmla="*/ 5607461 w 5607461"/>
              <a:gd name="connsiteY1" fmla="*/ 2148943 h 6823406"/>
              <a:gd name="connsiteX2" fmla="*/ 3731769 w 5607461"/>
              <a:gd name="connsiteY2" fmla="*/ 3891773 h 6823406"/>
              <a:gd name="connsiteX3" fmla="*/ 2446775 w 5607461"/>
              <a:gd name="connsiteY3" fmla="*/ 6823406 h 6823406"/>
              <a:gd name="connsiteX4" fmla="*/ 0 w 5607461"/>
              <a:gd name="connsiteY4" fmla="*/ 6823406 h 6823406"/>
              <a:gd name="connsiteX5" fmla="*/ 1402783 w 5607461"/>
              <a:gd name="connsiteY5" fmla="*/ 3399404 h 6823406"/>
              <a:gd name="connsiteX6" fmla="*/ 5424834 w 5607461"/>
              <a:gd name="connsiteY6" fmla="*/ 6758 h 682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7461" h="6823406">
                <a:moveTo>
                  <a:pt x="5607461" y="0"/>
                </a:moveTo>
                <a:lnTo>
                  <a:pt x="5607461" y="2148943"/>
                </a:lnTo>
                <a:cubicBezTo>
                  <a:pt x="5029123" y="2307855"/>
                  <a:pt x="4208507" y="2795014"/>
                  <a:pt x="3731769" y="3891773"/>
                </a:cubicBezTo>
                <a:lnTo>
                  <a:pt x="2446775" y="6823406"/>
                </a:lnTo>
                <a:lnTo>
                  <a:pt x="0" y="6823406"/>
                </a:lnTo>
                <a:lnTo>
                  <a:pt x="1402783" y="3399404"/>
                </a:lnTo>
                <a:cubicBezTo>
                  <a:pt x="1937812" y="2006312"/>
                  <a:pt x="3470340" y="136474"/>
                  <a:pt x="5424834" y="6758"/>
                </a:cubicBezTo>
                <a:close/>
              </a:path>
            </a:pathLst>
          </a:custGeom>
          <a:blipFill>
            <a:blip r:embed="rId2"/>
            <a:stretch>
              <a:fillRect/>
            </a:stretch>
          </a:bli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2" name="Title 1">
            <a:extLst>
              <a:ext uri="{FF2B5EF4-FFF2-40B4-BE49-F238E27FC236}">
                <a16:creationId xmlns:a16="http://schemas.microsoft.com/office/drawing/2014/main" id="{7F72EEEB-850B-4416-957A-219B7EE0B7D0}"/>
              </a:ext>
            </a:extLst>
          </p:cNvPr>
          <p:cNvSpPr>
            <a:spLocks noGrp="1"/>
          </p:cNvSpPr>
          <p:nvPr>
            <p:ph type="ctrTitle"/>
          </p:nvPr>
        </p:nvSpPr>
        <p:spPr>
          <a:xfrm>
            <a:off x="730783" y="1493678"/>
            <a:ext cx="6057367" cy="1477328"/>
          </a:xfrm>
        </p:spPr>
        <p:txBody>
          <a:bodyPr anchor="b" anchorCtr="0"/>
          <a:lstStyle>
            <a:lvl1pPr algn="l">
              <a:lnSpc>
                <a:spcPct val="80000"/>
              </a:lnSpc>
              <a:defRPr sz="6000" b="0">
                <a:solidFill>
                  <a:schemeClr val="accent1"/>
                </a:solidFill>
                <a:latin typeface="+mj-lt"/>
              </a:defRPr>
            </a:lvl1pPr>
          </a:lstStyle>
          <a:p>
            <a:r>
              <a:rPr lang="en-US" noProof="0"/>
              <a:t>Click to edit Master title style</a:t>
            </a:r>
          </a:p>
        </p:txBody>
      </p:sp>
      <p:sp>
        <p:nvSpPr>
          <p:cNvPr id="3" name="Subtitle 2">
            <a:extLst>
              <a:ext uri="{FF2B5EF4-FFF2-40B4-BE49-F238E27FC236}">
                <a16:creationId xmlns:a16="http://schemas.microsoft.com/office/drawing/2014/main" id="{8018FD7F-4EA1-4807-971F-4BD8BE59FCA6}"/>
              </a:ext>
            </a:extLst>
          </p:cNvPr>
          <p:cNvSpPr>
            <a:spLocks noGrp="1"/>
          </p:cNvSpPr>
          <p:nvPr>
            <p:ph type="subTitle" idx="1" hasCustomPrompt="1"/>
          </p:nvPr>
        </p:nvSpPr>
        <p:spPr>
          <a:xfrm>
            <a:off x="730783" y="5130536"/>
            <a:ext cx="5853757" cy="643253"/>
          </a:xfrm>
        </p:spPr>
        <p:txBody>
          <a:bodyPr wrap="square" lIns="36000" anchor="b" anchorCtr="0">
            <a:noAutofit/>
          </a:bodyPr>
          <a:lstStyle>
            <a:lvl1pPr marL="0" indent="0" algn="l">
              <a:buNone/>
              <a:defRPr sz="2200">
                <a:solidFill>
                  <a:schemeClr val="accent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add name</a:t>
            </a:r>
          </a:p>
        </p:txBody>
      </p:sp>
      <p:sp>
        <p:nvSpPr>
          <p:cNvPr id="12" name="Platshållare för text 11">
            <a:extLst>
              <a:ext uri="{FF2B5EF4-FFF2-40B4-BE49-F238E27FC236}">
                <a16:creationId xmlns:a16="http://schemas.microsoft.com/office/drawing/2014/main" id="{3D4A8A44-F748-4EBB-BFD0-76208B708E64}"/>
              </a:ext>
            </a:extLst>
          </p:cNvPr>
          <p:cNvSpPr>
            <a:spLocks noGrp="1"/>
          </p:cNvSpPr>
          <p:nvPr>
            <p:ph type="body" sz="quarter" idx="13" hasCustomPrompt="1"/>
          </p:nvPr>
        </p:nvSpPr>
        <p:spPr>
          <a:xfrm>
            <a:off x="730783" y="2989401"/>
            <a:ext cx="6057367" cy="1200150"/>
          </a:xfrm>
        </p:spPr>
        <p:txBody>
          <a:bodyPr/>
          <a:lstStyle>
            <a:lvl1pPr marL="0" indent="0">
              <a:lnSpc>
                <a:spcPct val="80000"/>
              </a:lnSpc>
              <a:buNone/>
              <a:defRPr sz="6000">
                <a:solidFill>
                  <a:schemeClr val="accent1"/>
                </a:solidFill>
              </a:defRPr>
            </a:lvl1pPr>
            <a:lvl2pPr marL="207963" indent="0">
              <a:buNone/>
              <a:defRPr/>
            </a:lvl2pPr>
          </a:lstStyle>
          <a:p>
            <a:pPr lvl="0"/>
            <a:r>
              <a:rPr lang="en-US" noProof="0" dirty="0"/>
              <a:t>Click to add title</a:t>
            </a:r>
          </a:p>
        </p:txBody>
      </p:sp>
      <p:sp>
        <p:nvSpPr>
          <p:cNvPr id="17" name="Platshållare för text 16">
            <a:extLst>
              <a:ext uri="{FF2B5EF4-FFF2-40B4-BE49-F238E27FC236}">
                <a16:creationId xmlns:a16="http://schemas.microsoft.com/office/drawing/2014/main" id="{A4304F54-7126-4BDE-A50A-D0728C07237E}"/>
              </a:ext>
            </a:extLst>
          </p:cNvPr>
          <p:cNvSpPr>
            <a:spLocks noGrp="1"/>
          </p:cNvSpPr>
          <p:nvPr>
            <p:ph type="body" sz="quarter" idx="14" hasCustomPrompt="1"/>
          </p:nvPr>
        </p:nvSpPr>
        <p:spPr>
          <a:xfrm>
            <a:off x="730783" y="5818100"/>
            <a:ext cx="5853757" cy="419100"/>
          </a:xfrm>
        </p:spPr>
        <p:txBody>
          <a:bodyPr lIns="39600"/>
          <a:lstStyle>
            <a:lvl1pPr marL="0" indent="0">
              <a:buNone/>
              <a:defRPr>
                <a:solidFill>
                  <a:schemeClr val="accent1"/>
                </a:solidFill>
              </a:defRPr>
            </a:lvl1pPr>
            <a:lvl2pPr marL="207963" indent="0">
              <a:buNone/>
              <a:defRPr/>
            </a:lvl2pPr>
            <a:lvl3pPr marL="436562" inden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noProof="0"/>
              <a:t>Click to add  job title</a:t>
            </a:r>
          </a:p>
        </p:txBody>
      </p:sp>
      <p:grpSp>
        <p:nvGrpSpPr>
          <p:cNvPr id="23" name="Group 4">
            <a:extLst>
              <a:ext uri="{FF2B5EF4-FFF2-40B4-BE49-F238E27FC236}">
                <a16:creationId xmlns:a16="http://schemas.microsoft.com/office/drawing/2014/main" id="{6B9113C7-5AFF-4490-8CE9-7AF3E281A26D}"/>
              </a:ext>
            </a:extLst>
          </p:cNvPr>
          <p:cNvGrpSpPr>
            <a:grpSpLocks noChangeAspect="1"/>
          </p:cNvGrpSpPr>
          <p:nvPr/>
        </p:nvGrpSpPr>
        <p:grpSpPr bwMode="auto">
          <a:xfrm>
            <a:off x="7956177" y="5596744"/>
            <a:ext cx="3759573" cy="531812"/>
            <a:chOff x="4934" y="3638"/>
            <a:chExt cx="2446" cy="346"/>
          </a:xfrm>
        </p:grpSpPr>
        <p:sp>
          <p:nvSpPr>
            <p:cNvPr id="24" name="AutoShape 3">
              <a:extLst>
                <a:ext uri="{FF2B5EF4-FFF2-40B4-BE49-F238E27FC236}">
                  <a16:creationId xmlns:a16="http://schemas.microsoft.com/office/drawing/2014/main" id="{AA1BF84F-7041-4DE5-8112-C4B3F6CAD1EE}"/>
                </a:ext>
              </a:extLst>
            </p:cNvPr>
            <p:cNvSpPr>
              <a:spLocks noChangeAspect="1" noChangeArrowheads="1" noTextEdit="1"/>
            </p:cNvSpPr>
            <p:nvPr/>
          </p:nvSpPr>
          <p:spPr bwMode="auto">
            <a:xfrm>
              <a:off x="4934" y="3638"/>
              <a:ext cx="24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sv-SE"/>
            </a:p>
          </p:txBody>
        </p:sp>
        <p:sp>
          <p:nvSpPr>
            <p:cNvPr id="25" name="Freeform 6">
              <a:extLst>
                <a:ext uri="{FF2B5EF4-FFF2-40B4-BE49-F238E27FC236}">
                  <a16:creationId xmlns:a16="http://schemas.microsoft.com/office/drawing/2014/main" id="{2F625D7C-25BD-49D1-A032-420226C30856}"/>
                </a:ext>
              </a:extLst>
            </p:cNvPr>
            <p:cNvSpPr>
              <a:spLocks noEditPoints="1"/>
            </p:cNvSpPr>
            <p:nvPr/>
          </p:nvSpPr>
          <p:spPr bwMode="auto">
            <a:xfrm>
              <a:off x="6767" y="3641"/>
              <a:ext cx="346" cy="339"/>
            </a:xfrm>
            <a:custGeom>
              <a:avLst/>
              <a:gdLst>
                <a:gd name="T0" fmla="*/ 3656 w 5108"/>
                <a:gd name="T1" fmla="*/ 2021 h 4983"/>
                <a:gd name="T2" fmla="*/ 1395 w 5108"/>
                <a:gd name="T3" fmla="*/ 2021 h 4983"/>
                <a:gd name="T4" fmla="*/ 1406 w 5108"/>
                <a:gd name="T5" fmla="*/ 1978 h 4983"/>
                <a:gd name="T6" fmla="*/ 2562 w 5108"/>
                <a:gd name="T7" fmla="*/ 1110 h 4983"/>
                <a:gd name="T8" fmla="*/ 3648 w 5108"/>
                <a:gd name="T9" fmla="*/ 1980 h 4983"/>
                <a:gd name="T10" fmla="*/ 3656 w 5108"/>
                <a:gd name="T11" fmla="*/ 2021 h 4983"/>
                <a:gd name="T12" fmla="*/ 2562 w 5108"/>
                <a:gd name="T13" fmla="*/ 0 h 4983"/>
                <a:gd name="T14" fmla="*/ 0 w 5108"/>
                <a:gd name="T15" fmla="*/ 2491 h 4983"/>
                <a:gd name="T16" fmla="*/ 732 w 5108"/>
                <a:gd name="T17" fmla="*/ 4277 h 4983"/>
                <a:gd name="T18" fmla="*/ 2702 w 5108"/>
                <a:gd name="T19" fmla="*/ 4983 h 4983"/>
                <a:gd name="T20" fmla="*/ 4717 w 5108"/>
                <a:gd name="T21" fmla="*/ 4218 h 4983"/>
                <a:gd name="T22" fmla="*/ 3921 w 5108"/>
                <a:gd name="T23" fmla="*/ 3422 h 4983"/>
                <a:gd name="T24" fmla="*/ 2674 w 5108"/>
                <a:gd name="T25" fmla="*/ 3873 h 4983"/>
                <a:gd name="T26" fmla="*/ 1392 w 5108"/>
                <a:gd name="T27" fmla="*/ 2977 h 4983"/>
                <a:gd name="T28" fmla="*/ 1381 w 5108"/>
                <a:gd name="T29" fmla="*/ 2934 h 4983"/>
                <a:gd name="T30" fmla="*/ 5056 w 5108"/>
                <a:gd name="T31" fmla="*/ 2934 h 4983"/>
                <a:gd name="T32" fmla="*/ 4358 w 5108"/>
                <a:gd name="T33" fmla="*/ 731 h 4983"/>
                <a:gd name="T34" fmla="*/ 2562 w 5108"/>
                <a:gd name="T35" fmla="*/ 0 h 4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08" h="4983">
                  <a:moveTo>
                    <a:pt x="3656" y="2021"/>
                  </a:moveTo>
                  <a:lnTo>
                    <a:pt x="1395" y="2021"/>
                  </a:lnTo>
                  <a:lnTo>
                    <a:pt x="1406" y="1978"/>
                  </a:lnTo>
                  <a:cubicBezTo>
                    <a:pt x="1550" y="1418"/>
                    <a:pt x="1960" y="1110"/>
                    <a:pt x="2562" y="1110"/>
                  </a:cubicBezTo>
                  <a:cubicBezTo>
                    <a:pt x="3142" y="1110"/>
                    <a:pt x="3538" y="1427"/>
                    <a:pt x="3648" y="1980"/>
                  </a:cubicBezTo>
                  <a:lnTo>
                    <a:pt x="3656" y="2021"/>
                  </a:lnTo>
                  <a:close/>
                  <a:moveTo>
                    <a:pt x="2562" y="0"/>
                  </a:moveTo>
                  <a:cubicBezTo>
                    <a:pt x="1102" y="0"/>
                    <a:pt x="0" y="1071"/>
                    <a:pt x="0" y="2491"/>
                  </a:cubicBezTo>
                  <a:cubicBezTo>
                    <a:pt x="0" y="3197"/>
                    <a:pt x="260" y="3831"/>
                    <a:pt x="732" y="4277"/>
                  </a:cubicBezTo>
                  <a:cubicBezTo>
                    <a:pt x="1221" y="4739"/>
                    <a:pt x="1902" y="4983"/>
                    <a:pt x="2702" y="4983"/>
                  </a:cubicBezTo>
                  <a:cubicBezTo>
                    <a:pt x="3562" y="4983"/>
                    <a:pt x="4221" y="4733"/>
                    <a:pt x="4717" y="4218"/>
                  </a:cubicBezTo>
                  <a:lnTo>
                    <a:pt x="3921" y="3422"/>
                  </a:lnTo>
                  <a:cubicBezTo>
                    <a:pt x="3649" y="3647"/>
                    <a:pt x="3288" y="3873"/>
                    <a:pt x="2674" y="3873"/>
                  </a:cubicBezTo>
                  <a:cubicBezTo>
                    <a:pt x="1990" y="3873"/>
                    <a:pt x="1546" y="3563"/>
                    <a:pt x="1392" y="2977"/>
                  </a:cubicBezTo>
                  <a:lnTo>
                    <a:pt x="1381" y="2934"/>
                  </a:lnTo>
                  <a:lnTo>
                    <a:pt x="5056" y="2934"/>
                  </a:lnTo>
                  <a:cubicBezTo>
                    <a:pt x="5108" y="2050"/>
                    <a:pt x="4860" y="1269"/>
                    <a:pt x="4358" y="731"/>
                  </a:cubicBezTo>
                  <a:cubicBezTo>
                    <a:pt x="3911" y="253"/>
                    <a:pt x="3290" y="0"/>
                    <a:pt x="2562" y="0"/>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sv-SE"/>
            </a:p>
          </p:txBody>
        </p:sp>
        <p:sp>
          <p:nvSpPr>
            <p:cNvPr id="26" name="Freeform 7">
              <a:extLst>
                <a:ext uri="{FF2B5EF4-FFF2-40B4-BE49-F238E27FC236}">
                  <a16:creationId xmlns:a16="http://schemas.microsoft.com/office/drawing/2014/main" id="{6DC3652A-54D6-41CD-85EB-41C032A6D995}"/>
                </a:ext>
              </a:extLst>
            </p:cNvPr>
            <p:cNvSpPr>
              <a:spLocks noEditPoints="1"/>
            </p:cNvSpPr>
            <p:nvPr/>
          </p:nvSpPr>
          <p:spPr bwMode="auto">
            <a:xfrm>
              <a:off x="6391" y="3641"/>
              <a:ext cx="346" cy="339"/>
            </a:xfrm>
            <a:custGeom>
              <a:avLst/>
              <a:gdLst>
                <a:gd name="T0" fmla="*/ 3656 w 5107"/>
                <a:gd name="T1" fmla="*/ 2021 h 4983"/>
                <a:gd name="T2" fmla="*/ 1395 w 5107"/>
                <a:gd name="T3" fmla="*/ 2021 h 4983"/>
                <a:gd name="T4" fmla="*/ 1406 w 5107"/>
                <a:gd name="T5" fmla="*/ 1978 h 4983"/>
                <a:gd name="T6" fmla="*/ 2561 w 5107"/>
                <a:gd name="T7" fmla="*/ 1110 h 4983"/>
                <a:gd name="T8" fmla="*/ 3648 w 5107"/>
                <a:gd name="T9" fmla="*/ 1980 h 4983"/>
                <a:gd name="T10" fmla="*/ 3656 w 5107"/>
                <a:gd name="T11" fmla="*/ 2021 h 4983"/>
                <a:gd name="T12" fmla="*/ 2561 w 5107"/>
                <a:gd name="T13" fmla="*/ 0 h 4983"/>
                <a:gd name="T14" fmla="*/ 0 w 5107"/>
                <a:gd name="T15" fmla="*/ 2491 h 4983"/>
                <a:gd name="T16" fmla="*/ 731 w 5107"/>
                <a:gd name="T17" fmla="*/ 4277 h 4983"/>
                <a:gd name="T18" fmla="*/ 2702 w 5107"/>
                <a:gd name="T19" fmla="*/ 4983 h 4983"/>
                <a:gd name="T20" fmla="*/ 4716 w 5107"/>
                <a:gd name="T21" fmla="*/ 4218 h 4983"/>
                <a:gd name="T22" fmla="*/ 3920 w 5107"/>
                <a:gd name="T23" fmla="*/ 3422 h 4983"/>
                <a:gd name="T24" fmla="*/ 2674 w 5107"/>
                <a:gd name="T25" fmla="*/ 3873 h 4983"/>
                <a:gd name="T26" fmla="*/ 1392 w 5107"/>
                <a:gd name="T27" fmla="*/ 2977 h 4983"/>
                <a:gd name="T28" fmla="*/ 1380 w 5107"/>
                <a:gd name="T29" fmla="*/ 2934 h 4983"/>
                <a:gd name="T30" fmla="*/ 5055 w 5107"/>
                <a:gd name="T31" fmla="*/ 2934 h 4983"/>
                <a:gd name="T32" fmla="*/ 4357 w 5107"/>
                <a:gd name="T33" fmla="*/ 731 h 4983"/>
                <a:gd name="T34" fmla="*/ 2561 w 5107"/>
                <a:gd name="T35" fmla="*/ 0 h 4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07" h="4983">
                  <a:moveTo>
                    <a:pt x="3656" y="2021"/>
                  </a:moveTo>
                  <a:lnTo>
                    <a:pt x="1395" y="2021"/>
                  </a:lnTo>
                  <a:lnTo>
                    <a:pt x="1406" y="1978"/>
                  </a:lnTo>
                  <a:cubicBezTo>
                    <a:pt x="1549" y="1418"/>
                    <a:pt x="1960" y="1110"/>
                    <a:pt x="2561" y="1110"/>
                  </a:cubicBezTo>
                  <a:cubicBezTo>
                    <a:pt x="3141" y="1110"/>
                    <a:pt x="3537" y="1427"/>
                    <a:pt x="3648" y="1980"/>
                  </a:cubicBezTo>
                  <a:lnTo>
                    <a:pt x="3656" y="2021"/>
                  </a:lnTo>
                  <a:close/>
                  <a:moveTo>
                    <a:pt x="2561" y="0"/>
                  </a:moveTo>
                  <a:cubicBezTo>
                    <a:pt x="1101" y="0"/>
                    <a:pt x="0" y="1071"/>
                    <a:pt x="0" y="2491"/>
                  </a:cubicBezTo>
                  <a:cubicBezTo>
                    <a:pt x="0" y="3197"/>
                    <a:pt x="259" y="3831"/>
                    <a:pt x="731" y="4277"/>
                  </a:cubicBezTo>
                  <a:cubicBezTo>
                    <a:pt x="1220" y="4739"/>
                    <a:pt x="1902" y="4983"/>
                    <a:pt x="2702" y="4983"/>
                  </a:cubicBezTo>
                  <a:cubicBezTo>
                    <a:pt x="3561" y="4983"/>
                    <a:pt x="4220" y="4733"/>
                    <a:pt x="4716" y="4218"/>
                  </a:cubicBezTo>
                  <a:lnTo>
                    <a:pt x="3920" y="3422"/>
                  </a:lnTo>
                  <a:cubicBezTo>
                    <a:pt x="3649" y="3647"/>
                    <a:pt x="3287" y="3873"/>
                    <a:pt x="2674" y="3873"/>
                  </a:cubicBezTo>
                  <a:cubicBezTo>
                    <a:pt x="1989" y="3873"/>
                    <a:pt x="1546" y="3563"/>
                    <a:pt x="1392" y="2977"/>
                  </a:cubicBezTo>
                  <a:lnTo>
                    <a:pt x="1380" y="2934"/>
                  </a:lnTo>
                  <a:lnTo>
                    <a:pt x="5055" y="2934"/>
                  </a:lnTo>
                  <a:cubicBezTo>
                    <a:pt x="5107" y="2050"/>
                    <a:pt x="4860" y="1269"/>
                    <a:pt x="4357" y="731"/>
                  </a:cubicBezTo>
                  <a:cubicBezTo>
                    <a:pt x="3910" y="253"/>
                    <a:pt x="3289" y="0"/>
                    <a:pt x="2561" y="0"/>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sv-SE"/>
            </a:p>
          </p:txBody>
        </p:sp>
        <p:sp>
          <p:nvSpPr>
            <p:cNvPr id="27" name="Freeform 8">
              <a:extLst>
                <a:ext uri="{FF2B5EF4-FFF2-40B4-BE49-F238E27FC236}">
                  <a16:creationId xmlns:a16="http://schemas.microsoft.com/office/drawing/2014/main" id="{D42685B0-1672-4DB5-A7FA-FA4317E2A27C}"/>
                </a:ext>
              </a:extLst>
            </p:cNvPr>
            <p:cNvSpPr>
              <a:spLocks noEditPoints="1"/>
            </p:cNvSpPr>
            <p:nvPr/>
          </p:nvSpPr>
          <p:spPr bwMode="auto">
            <a:xfrm>
              <a:off x="5640" y="3641"/>
              <a:ext cx="351" cy="339"/>
            </a:xfrm>
            <a:custGeom>
              <a:avLst/>
              <a:gdLst>
                <a:gd name="T0" fmla="*/ 2589 w 5179"/>
                <a:gd name="T1" fmla="*/ 3859 h 4983"/>
                <a:gd name="T2" fmla="*/ 1376 w 5179"/>
                <a:gd name="T3" fmla="*/ 2491 h 4983"/>
                <a:gd name="T4" fmla="*/ 2589 w 5179"/>
                <a:gd name="T5" fmla="*/ 1124 h 4983"/>
                <a:gd name="T6" fmla="*/ 3802 w 5179"/>
                <a:gd name="T7" fmla="*/ 2491 h 4983"/>
                <a:gd name="T8" fmla="*/ 2589 w 5179"/>
                <a:gd name="T9" fmla="*/ 3859 h 4983"/>
                <a:gd name="T10" fmla="*/ 2589 w 5179"/>
                <a:gd name="T11" fmla="*/ 0 h 4983"/>
                <a:gd name="T12" fmla="*/ 0 w 5179"/>
                <a:gd name="T13" fmla="*/ 2491 h 4983"/>
                <a:gd name="T14" fmla="*/ 2589 w 5179"/>
                <a:gd name="T15" fmla="*/ 4983 h 4983"/>
                <a:gd name="T16" fmla="*/ 5179 w 5179"/>
                <a:gd name="T17" fmla="*/ 2491 h 4983"/>
                <a:gd name="T18" fmla="*/ 2589 w 5179"/>
                <a:gd name="T19" fmla="*/ 0 h 4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79" h="4983">
                  <a:moveTo>
                    <a:pt x="2589" y="3859"/>
                  </a:moveTo>
                  <a:cubicBezTo>
                    <a:pt x="1864" y="3859"/>
                    <a:pt x="1376" y="3309"/>
                    <a:pt x="1376" y="2491"/>
                  </a:cubicBezTo>
                  <a:cubicBezTo>
                    <a:pt x="1376" y="1674"/>
                    <a:pt x="1864" y="1124"/>
                    <a:pt x="2589" y="1124"/>
                  </a:cubicBezTo>
                  <a:cubicBezTo>
                    <a:pt x="3315" y="1124"/>
                    <a:pt x="3802" y="1674"/>
                    <a:pt x="3802" y="2491"/>
                  </a:cubicBezTo>
                  <a:cubicBezTo>
                    <a:pt x="3802" y="3309"/>
                    <a:pt x="3315" y="3859"/>
                    <a:pt x="2589" y="3859"/>
                  </a:cubicBezTo>
                  <a:close/>
                  <a:moveTo>
                    <a:pt x="2589" y="0"/>
                  </a:moveTo>
                  <a:cubicBezTo>
                    <a:pt x="1113" y="0"/>
                    <a:pt x="0" y="1071"/>
                    <a:pt x="0" y="2491"/>
                  </a:cubicBezTo>
                  <a:cubicBezTo>
                    <a:pt x="0" y="3912"/>
                    <a:pt x="1113" y="4983"/>
                    <a:pt x="2589" y="4983"/>
                  </a:cubicBezTo>
                  <a:cubicBezTo>
                    <a:pt x="4066" y="4983"/>
                    <a:pt x="5179" y="3912"/>
                    <a:pt x="5179" y="2491"/>
                  </a:cubicBezTo>
                  <a:cubicBezTo>
                    <a:pt x="5179" y="1071"/>
                    <a:pt x="4066" y="0"/>
                    <a:pt x="2589" y="0"/>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sv-SE"/>
            </a:p>
          </p:txBody>
        </p:sp>
        <p:sp>
          <p:nvSpPr>
            <p:cNvPr id="28" name="Freeform 9">
              <a:extLst>
                <a:ext uri="{FF2B5EF4-FFF2-40B4-BE49-F238E27FC236}">
                  <a16:creationId xmlns:a16="http://schemas.microsoft.com/office/drawing/2014/main" id="{6CEF522C-ACE7-4BC6-91D5-72B224082A33}"/>
                </a:ext>
              </a:extLst>
            </p:cNvPr>
            <p:cNvSpPr>
              <a:spLocks noEditPoints="1"/>
            </p:cNvSpPr>
            <p:nvPr/>
          </p:nvSpPr>
          <p:spPr bwMode="auto">
            <a:xfrm>
              <a:off x="5263" y="3641"/>
              <a:ext cx="347" cy="339"/>
            </a:xfrm>
            <a:custGeom>
              <a:avLst/>
              <a:gdLst>
                <a:gd name="T0" fmla="*/ 3656 w 5107"/>
                <a:gd name="T1" fmla="*/ 2021 h 4983"/>
                <a:gd name="T2" fmla="*/ 1395 w 5107"/>
                <a:gd name="T3" fmla="*/ 2021 h 4983"/>
                <a:gd name="T4" fmla="*/ 1406 w 5107"/>
                <a:gd name="T5" fmla="*/ 1978 h 4983"/>
                <a:gd name="T6" fmla="*/ 2562 w 5107"/>
                <a:gd name="T7" fmla="*/ 1110 h 4983"/>
                <a:gd name="T8" fmla="*/ 3648 w 5107"/>
                <a:gd name="T9" fmla="*/ 1980 h 4983"/>
                <a:gd name="T10" fmla="*/ 3656 w 5107"/>
                <a:gd name="T11" fmla="*/ 2021 h 4983"/>
                <a:gd name="T12" fmla="*/ 2562 w 5107"/>
                <a:gd name="T13" fmla="*/ 0 h 4983"/>
                <a:gd name="T14" fmla="*/ 0 w 5107"/>
                <a:gd name="T15" fmla="*/ 2491 h 4983"/>
                <a:gd name="T16" fmla="*/ 731 w 5107"/>
                <a:gd name="T17" fmla="*/ 4277 h 4983"/>
                <a:gd name="T18" fmla="*/ 2702 w 5107"/>
                <a:gd name="T19" fmla="*/ 4983 h 4983"/>
                <a:gd name="T20" fmla="*/ 4717 w 5107"/>
                <a:gd name="T21" fmla="*/ 4218 h 4983"/>
                <a:gd name="T22" fmla="*/ 3921 w 5107"/>
                <a:gd name="T23" fmla="*/ 3422 h 4983"/>
                <a:gd name="T24" fmla="*/ 2674 w 5107"/>
                <a:gd name="T25" fmla="*/ 3873 h 4983"/>
                <a:gd name="T26" fmla="*/ 1392 w 5107"/>
                <a:gd name="T27" fmla="*/ 2977 h 4983"/>
                <a:gd name="T28" fmla="*/ 1380 w 5107"/>
                <a:gd name="T29" fmla="*/ 2934 h 4983"/>
                <a:gd name="T30" fmla="*/ 5055 w 5107"/>
                <a:gd name="T31" fmla="*/ 2934 h 4983"/>
                <a:gd name="T32" fmla="*/ 4357 w 5107"/>
                <a:gd name="T33" fmla="*/ 731 h 4983"/>
                <a:gd name="T34" fmla="*/ 2562 w 5107"/>
                <a:gd name="T35" fmla="*/ 0 h 4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07" h="4983">
                  <a:moveTo>
                    <a:pt x="3656" y="2021"/>
                  </a:moveTo>
                  <a:lnTo>
                    <a:pt x="1395" y="2021"/>
                  </a:lnTo>
                  <a:lnTo>
                    <a:pt x="1406" y="1978"/>
                  </a:lnTo>
                  <a:cubicBezTo>
                    <a:pt x="1549" y="1418"/>
                    <a:pt x="1960" y="1110"/>
                    <a:pt x="2562" y="1110"/>
                  </a:cubicBezTo>
                  <a:cubicBezTo>
                    <a:pt x="3141" y="1110"/>
                    <a:pt x="3537" y="1427"/>
                    <a:pt x="3648" y="1980"/>
                  </a:cubicBezTo>
                  <a:lnTo>
                    <a:pt x="3656" y="2021"/>
                  </a:lnTo>
                  <a:close/>
                  <a:moveTo>
                    <a:pt x="2562" y="0"/>
                  </a:moveTo>
                  <a:cubicBezTo>
                    <a:pt x="1101" y="0"/>
                    <a:pt x="0" y="1071"/>
                    <a:pt x="0" y="2491"/>
                  </a:cubicBezTo>
                  <a:cubicBezTo>
                    <a:pt x="0" y="3197"/>
                    <a:pt x="260" y="3831"/>
                    <a:pt x="731" y="4277"/>
                  </a:cubicBezTo>
                  <a:cubicBezTo>
                    <a:pt x="1220" y="4739"/>
                    <a:pt x="1902" y="4983"/>
                    <a:pt x="2702" y="4983"/>
                  </a:cubicBezTo>
                  <a:cubicBezTo>
                    <a:pt x="3561" y="4983"/>
                    <a:pt x="4220" y="4733"/>
                    <a:pt x="4717" y="4218"/>
                  </a:cubicBezTo>
                  <a:lnTo>
                    <a:pt x="3921" y="3422"/>
                  </a:lnTo>
                  <a:cubicBezTo>
                    <a:pt x="3649" y="3647"/>
                    <a:pt x="3287" y="3873"/>
                    <a:pt x="2674" y="3873"/>
                  </a:cubicBezTo>
                  <a:cubicBezTo>
                    <a:pt x="1989" y="3873"/>
                    <a:pt x="1546" y="3563"/>
                    <a:pt x="1392" y="2977"/>
                  </a:cubicBezTo>
                  <a:lnTo>
                    <a:pt x="1380" y="2934"/>
                  </a:lnTo>
                  <a:lnTo>
                    <a:pt x="5055" y="2934"/>
                  </a:lnTo>
                  <a:cubicBezTo>
                    <a:pt x="5107" y="2050"/>
                    <a:pt x="4860" y="1269"/>
                    <a:pt x="4357" y="731"/>
                  </a:cubicBezTo>
                  <a:cubicBezTo>
                    <a:pt x="3910" y="253"/>
                    <a:pt x="3289" y="0"/>
                    <a:pt x="2562" y="0"/>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sv-SE"/>
            </a:p>
          </p:txBody>
        </p:sp>
        <p:sp>
          <p:nvSpPr>
            <p:cNvPr id="29" name="Freeform 10">
              <a:extLst>
                <a:ext uri="{FF2B5EF4-FFF2-40B4-BE49-F238E27FC236}">
                  <a16:creationId xmlns:a16="http://schemas.microsoft.com/office/drawing/2014/main" id="{1970EC70-B7E7-444B-BA88-60111334FFBD}"/>
                </a:ext>
              </a:extLst>
            </p:cNvPr>
            <p:cNvSpPr>
              <a:spLocks/>
            </p:cNvSpPr>
            <p:nvPr/>
          </p:nvSpPr>
          <p:spPr bwMode="auto">
            <a:xfrm>
              <a:off x="4937" y="3649"/>
              <a:ext cx="341" cy="323"/>
            </a:xfrm>
            <a:custGeom>
              <a:avLst/>
              <a:gdLst>
                <a:gd name="T0" fmla="*/ 0 w 5036"/>
                <a:gd name="T1" fmla="*/ 0 h 4739"/>
                <a:gd name="T2" fmla="*/ 2565 w 5036"/>
                <a:gd name="T3" fmla="*/ 4739 h 4739"/>
                <a:gd name="T4" fmla="*/ 5036 w 5036"/>
                <a:gd name="T5" fmla="*/ 0 h 4739"/>
                <a:gd name="T6" fmla="*/ 3734 w 5036"/>
                <a:gd name="T7" fmla="*/ 0 h 4739"/>
                <a:gd name="T8" fmla="*/ 2622 w 5036"/>
                <a:gd name="T9" fmla="*/ 2337 h 4739"/>
                <a:gd name="T10" fmla="*/ 1468 w 5036"/>
                <a:gd name="T11" fmla="*/ 0 h 4739"/>
                <a:gd name="T12" fmla="*/ 0 w 5036"/>
                <a:gd name="T13" fmla="*/ 0 h 4739"/>
              </a:gdLst>
              <a:ahLst/>
              <a:cxnLst>
                <a:cxn ang="0">
                  <a:pos x="T0" y="T1"/>
                </a:cxn>
                <a:cxn ang="0">
                  <a:pos x="T2" y="T3"/>
                </a:cxn>
                <a:cxn ang="0">
                  <a:pos x="T4" y="T5"/>
                </a:cxn>
                <a:cxn ang="0">
                  <a:pos x="T6" y="T7"/>
                </a:cxn>
                <a:cxn ang="0">
                  <a:pos x="T8" y="T9"/>
                </a:cxn>
                <a:cxn ang="0">
                  <a:pos x="T10" y="T11"/>
                </a:cxn>
                <a:cxn ang="0">
                  <a:pos x="T12" y="T13"/>
                </a:cxn>
              </a:cxnLst>
              <a:rect l="0" t="0" r="r" b="b"/>
              <a:pathLst>
                <a:path w="5036" h="4739">
                  <a:moveTo>
                    <a:pt x="0" y="0"/>
                  </a:moveTo>
                  <a:lnTo>
                    <a:pt x="2565" y="4739"/>
                  </a:lnTo>
                  <a:lnTo>
                    <a:pt x="5036" y="0"/>
                  </a:lnTo>
                  <a:lnTo>
                    <a:pt x="3734" y="0"/>
                  </a:lnTo>
                  <a:lnTo>
                    <a:pt x="2622" y="2337"/>
                  </a:lnTo>
                  <a:lnTo>
                    <a:pt x="1468" y="0"/>
                  </a:lnTo>
                  <a:lnTo>
                    <a:pt x="0" y="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sv-SE"/>
            </a:p>
          </p:txBody>
        </p:sp>
        <p:sp>
          <p:nvSpPr>
            <p:cNvPr id="30" name="Freeform 11">
              <a:extLst>
                <a:ext uri="{FF2B5EF4-FFF2-40B4-BE49-F238E27FC236}">
                  <a16:creationId xmlns:a16="http://schemas.microsoft.com/office/drawing/2014/main" id="{EEAF1189-91AA-434F-9819-108829F9F04A}"/>
                </a:ext>
              </a:extLst>
            </p:cNvPr>
            <p:cNvSpPr>
              <a:spLocks/>
            </p:cNvSpPr>
            <p:nvPr/>
          </p:nvSpPr>
          <p:spPr bwMode="auto">
            <a:xfrm>
              <a:off x="6029" y="3641"/>
              <a:ext cx="323" cy="329"/>
            </a:xfrm>
            <a:custGeom>
              <a:avLst/>
              <a:gdLst>
                <a:gd name="T0" fmla="*/ 3516 w 4768"/>
                <a:gd name="T1" fmla="*/ 4831 h 4831"/>
                <a:gd name="T2" fmla="*/ 4767 w 4768"/>
                <a:gd name="T3" fmla="*/ 4831 h 4831"/>
                <a:gd name="T4" fmla="*/ 4768 w 4768"/>
                <a:gd name="T5" fmla="*/ 2315 h 4831"/>
                <a:gd name="T6" fmla="*/ 2384 w 4768"/>
                <a:gd name="T7" fmla="*/ 0 h 4831"/>
                <a:gd name="T8" fmla="*/ 0 w 4768"/>
                <a:gd name="T9" fmla="*/ 2315 h 4831"/>
                <a:gd name="T10" fmla="*/ 0 w 4768"/>
                <a:gd name="T11" fmla="*/ 4831 h 4831"/>
                <a:gd name="T12" fmla="*/ 1247 w 4768"/>
                <a:gd name="T13" fmla="*/ 4831 h 4831"/>
                <a:gd name="T14" fmla="*/ 1247 w 4768"/>
                <a:gd name="T15" fmla="*/ 2298 h 4831"/>
                <a:gd name="T16" fmla="*/ 2381 w 4768"/>
                <a:gd name="T17" fmla="*/ 1147 h 4831"/>
                <a:gd name="T18" fmla="*/ 2439 w 4768"/>
                <a:gd name="T19" fmla="*/ 1149 h 4831"/>
                <a:gd name="T20" fmla="*/ 3516 w 4768"/>
                <a:gd name="T21" fmla="*/ 2297 h 4831"/>
                <a:gd name="T22" fmla="*/ 3516 w 4768"/>
                <a:gd name="T23" fmla="*/ 4831 h 4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68" h="4831">
                  <a:moveTo>
                    <a:pt x="3516" y="4831"/>
                  </a:moveTo>
                  <a:lnTo>
                    <a:pt x="4767" y="4831"/>
                  </a:lnTo>
                  <a:lnTo>
                    <a:pt x="4768" y="2315"/>
                  </a:lnTo>
                  <a:cubicBezTo>
                    <a:pt x="4768" y="1060"/>
                    <a:pt x="3677" y="0"/>
                    <a:pt x="2384" y="0"/>
                  </a:cubicBezTo>
                  <a:cubicBezTo>
                    <a:pt x="1092" y="0"/>
                    <a:pt x="0" y="1060"/>
                    <a:pt x="0" y="2315"/>
                  </a:cubicBezTo>
                  <a:lnTo>
                    <a:pt x="0" y="4831"/>
                  </a:lnTo>
                  <a:lnTo>
                    <a:pt x="1247" y="4831"/>
                  </a:lnTo>
                  <a:lnTo>
                    <a:pt x="1247" y="2298"/>
                  </a:lnTo>
                  <a:cubicBezTo>
                    <a:pt x="1259" y="1674"/>
                    <a:pt x="1779" y="1147"/>
                    <a:pt x="2381" y="1147"/>
                  </a:cubicBezTo>
                  <a:cubicBezTo>
                    <a:pt x="2392" y="1147"/>
                    <a:pt x="2428" y="1149"/>
                    <a:pt x="2439" y="1149"/>
                  </a:cubicBezTo>
                  <a:cubicBezTo>
                    <a:pt x="3022" y="1186"/>
                    <a:pt x="3505" y="1701"/>
                    <a:pt x="3516" y="2297"/>
                  </a:cubicBezTo>
                  <a:lnTo>
                    <a:pt x="3516" y="4831"/>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sv-SE"/>
            </a:p>
          </p:txBody>
        </p:sp>
        <p:sp>
          <p:nvSpPr>
            <p:cNvPr id="31" name="Freeform 12">
              <a:extLst>
                <a:ext uri="{FF2B5EF4-FFF2-40B4-BE49-F238E27FC236}">
                  <a16:creationId xmlns:a16="http://schemas.microsoft.com/office/drawing/2014/main" id="{8AD5463D-0AF8-4EC1-92FE-A880DE469E58}"/>
                </a:ext>
              </a:extLst>
            </p:cNvPr>
            <p:cNvSpPr>
              <a:spLocks/>
            </p:cNvSpPr>
            <p:nvPr/>
          </p:nvSpPr>
          <p:spPr bwMode="auto">
            <a:xfrm>
              <a:off x="7146" y="3641"/>
              <a:ext cx="196" cy="329"/>
            </a:xfrm>
            <a:custGeom>
              <a:avLst/>
              <a:gdLst>
                <a:gd name="T0" fmla="*/ 0 w 2885"/>
                <a:gd name="T1" fmla="*/ 4833 h 4833"/>
                <a:gd name="T2" fmla="*/ 1247 w 2885"/>
                <a:gd name="T3" fmla="*/ 4833 h 4833"/>
                <a:gd name="T4" fmla="*/ 1247 w 2885"/>
                <a:gd name="T5" fmla="*/ 2317 h 4833"/>
                <a:gd name="T6" fmla="*/ 2456 w 2885"/>
                <a:gd name="T7" fmla="*/ 1116 h 4833"/>
                <a:gd name="T8" fmla="*/ 2462 w 2885"/>
                <a:gd name="T9" fmla="*/ 1115 h 4833"/>
                <a:gd name="T10" fmla="*/ 2473 w 2885"/>
                <a:gd name="T11" fmla="*/ 1115 h 4833"/>
                <a:gd name="T12" fmla="*/ 2885 w 2885"/>
                <a:gd name="T13" fmla="*/ 1115 h 4833"/>
                <a:gd name="T14" fmla="*/ 2885 w 2885"/>
                <a:gd name="T15" fmla="*/ 0 h 4833"/>
                <a:gd name="T16" fmla="*/ 2318 w 2885"/>
                <a:gd name="T17" fmla="*/ 2 h 4833"/>
                <a:gd name="T18" fmla="*/ 0 w 2885"/>
                <a:gd name="T19" fmla="*/ 2317 h 4833"/>
                <a:gd name="T20" fmla="*/ 0 w 2885"/>
                <a:gd name="T21" fmla="*/ 4833 h 4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5" h="4833">
                  <a:moveTo>
                    <a:pt x="0" y="4833"/>
                  </a:moveTo>
                  <a:lnTo>
                    <a:pt x="1247" y="4833"/>
                  </a:lnTo>
                  <a:lnTo>
                    <a:pt x="1247" y="2317"/>
                  </a:lnTo>
                  <a:cubicBezTo>
                    <a:pt x="1255" y="1659"/>
                    <a:pt x="1797" y="1120"/>
                    <a:pt x="2456" y="1116"/>
                  </a:cubicBezTo>
                  <a:lnTo>
                    <a:pt x="2462" y="1115"/>
                  </a:lnTo>
                  <a:cubicBezTo>
                    <a:pt x="2466" y="1115"/>
                    <a:pt x="2469" y="1115"/>
                    <a:pt x="2473" y="1115"/>
                  </a:cubicBezTo>
                  <a:lnTo>
                    <a:pt x="2885" y="1115"/>
                  </a:lnTo>
                  <a:lnTo>
                    <a:pt x="2885" y="0"/>
                  </a:lnTo>
                  <a:lnTo>
                    <a:pt x="2318" y="2"/>
                  </a:lnTo>
                  <a:cubicBezTo>
                    <a:pt x="1039" y="2"/>
                    <a:pt x="0" y="1041"/>
                    <a:pt x="0" y="2317"/>
                  </a:cubicBezTo>
                  <a:lnTo>
                    <a:pt x="0" y="4833"/>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sv-SE"/>
            </a:p>
          </p:txBody>
        </p:sp>
      </p:grpSp>
      <p:sp>
        <p:nvSpPr>
          <p:cNvPr id="7" name="Date Placeholder 6">
            <a:extLst>
              <a:ext uri="{FF2B5EF4-FFF2-40B4-BE49-F238E27FC236}">
                <a16:creationId xmlns:a16="http://schemas.microsoft.com/office/drawing/2014/main" id="{908FD004-19C6-46B6-B10E-F7BFE0E42C0B}"/>
              </a:ext>
            </a:extLst>
          </p:cNvPr>
          <p:cNvSpPr>
            <a:spLocks noGrp="1"/>
          </p:cNvSpPr>
          <p:nvPr>
            <p:ph type="dt" sz="half" idx="15"/>
          </p:nvPr>
        </p:nvSpPr>
        <p:spPr/>
        <p:txBody>
          <a:bodyPr/>
          <a:lstStyle/>
          <a:p>
            <a:r>
              <a:rPr lang="en-US"/>
              <a:t>Month DD, YYYY</a:t>
            </a:r>
            <a:endParaRPr lang="en-US" dirty="0"/>
          </a:p>
        </p:txBody>
      </p:sp>
      <p:sp>
        <p:nvSpPr>
          <p:cNvPr id="10" name="Footer Placeholder 9">
            <a:extLst>
              <a:ext uri="{FF2B5EF4-FFF2-40B4-BE49-F238E27FC236}">
                <a16:creationId xmlns:a16="http://schemas.microsoft.com/office/drawing/2014/main" id="{B31BDC1E-BD7B-4419-BA90-B903A2B16EFB}"/>
              </a:ext>
            </a:extLst>
          </p:cNvPr>
          <p:cNvSpPr>
            <a:spLocks noGrp="1"/>
          </p:cNvSpPr>
          <p:nvPr>
            <p:ph type="ftr" sz="quarter" idx="16"/>
          </p:nvPr>
        </p:nvSpPr>
        <p:spPr/>
        <p:txBody>
          <a:bodyPr/>
          <a:lstStyle/>
          <a:p>
            <a:r>
              <a:rPr lang="en-US"/>
              <a:t>Name of presentation</a:t>
            </a:r>
            <a:endParaRPr lang="en-US" dirty="0"/>
          </a:p>
        </p:txBody>
      </p:sp>
      <p:sp>
        <p:nvSpPr>
          <p:cNvPr id="15" name="Slide Number Placeholder 14">
            <a:extLst>
              <a:ext uri="{FF2B5EF4-FFF2-40B4-BE49-F238E27FC236}">
                <a16:creationId xmlns:a16="http://schemas.microsoft.com/office/drawing/2014/main" id="{D53240DD-6793-49A4-9A43-8F9B43D33AB1}"/>
              </a:ext>
            </a:extLst>
          </p:cNvPr>
          <p:cNvSpPr>
            <a:spLocks noGrp="1"/>
          </p:cNvSpPr>
          <p:nvPr>
            <p:ph type="sldNum" sz="quarter" idx="17"/>
          </p:nvPr>
        </p:nvSpPr>
        <p:spPr/>
        <p:txBody>
          <a:bodyPr/>
          <a:lstStyle/>
          <a:p>
            <a:fld id="{07CEE681-EA8A-4B77-829B-1539858EA44F}" type="slidenum">
              <a:rPr lang="en-US" smtClean="0"/>
              <a:pPr/>
              <a:t>‹#›</a:t>
            </a:fld>
            <a:endParaRPr lang="en-US" dirty="0"/>
          </a:p>
        </p:txBody>
      </p:sp>
    </p:spTree>
    <p:extLst>
      <p:ext uri="{BB962C8B-B14F-4D97-AF65-F5344CB8AC3E}">
        <p14:creationId xmlns:p14="http://schemas.microsoft.com/office/powerpoint/2010/main" val="1885228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01761-9F90-44C5-A09D-E078A60EBE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230727-5084-4410-A89B-8296C4B39272}"/>
              </a:ext>
            </a:extLst>
          </p:cNvPr>
          <p:cNvSpPr>
            <a:spLocks noGrp="1"/>
          </p:cNvSpPr>
          <p:nvPr>
            <p:ph sz="half" idx="1"/>
          </p:nvPr>
        </p:nvSpPr>
        <p:spPr>
          <a:xfrm>
            <a:off x="550863" y="2060575"/>
            <a:ext cx="5184775" cy="37814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287ADE6-52D9-4FFF-829E-FA1B6017BFC9}"/>
              </a:ext>
            </a:extLst>
          </p:cNvPr>
          <p:cNvSpPr>
            <a:spLocks noGrp="1"/>
          </p:cNvSpPr>
          <p:nvPr>
            <p:ph sz="half" idx="2"/>
          </p:nvPr>
        </p:nvSpPr>
        <p:spPr>
          <a:xfrm>
            <a:off x="6456362" y="2060575"/>
            <a:ext cx="5184775" cy="37814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6753E45-BC83-4E83-AA5C-71E87A8918B2}"/>
              </a:ext>
            </a:extLst>
          </p:cNvPr>
          <p:cNvSpPr>
            <a:spLocks noGrp="1"/>
          </p:cNvSpPr>
          <p:nvPr>
            <p:ph type="dt" sz="half" idx="10"/>
          </p:nvPr>
        </p:nvSpPr>
        <p:spPr/>
        <p:txBody>
          <a:bodyPr/>
          <a:lstStyle/>
          <a:p>
            <a:r>
              <a:rPr lang="en-US"/>
              <a:t>Month DD, YYYY</a:t>
            </a:r>
            <a:endParaRPr lang="en-US" dirty="0"/>
          </a:p>
        </p:txBody>
      </p:sp>
      <p:sp>
        <p:nvSpPr>
          <p:cNvPr id="6" name="Footer Placeholder 5">
            <a:extLst>
              <a:ext uri="{FF2B5EF4-FFF2-40B4-BE49-F238E27FC236}">
                <a16:creationId xmlns:a16="http://schemas.microsoft.com/office/drawing/2014/main" id="{74396CD1-9D5F-4AF5-9AAE-0AEFFA9738A3}"/>
              </a:ext>
            </a:extLst>
          </p:cNvPr>
          <p:cNvSpPr>
            <a:spLocks noGrp="1"/>
          </p:cNvSpPr>
          <p:nvPr>
            <p:ph type="ftr" sz="quarter" idx="11"/>
          </p:nvPr>
        </p:nvSpPr>
        <p:spPr/>
        <p:txBody>
          <a:bodyPr/>
          <a:lstStyle/>
          <a:p>
            <a:r>
              <a:rPr lang="en-US"/>
              <a:t>Name of presentation</a:t>
            </a:r>
            <a:endParaRPr lang="en-US" dirty="0"/>
          </a:p>
        </p:txBody>
      </p:sp>
      <p:sp>
        <p:nvSpPr>
          <p:cNvPr id="7" name="Slide Number Placeholder 6">
            <a:extLst>
              <a:ext uri="{FF2B5EF4-FFF2-40B4-BE49-F238E27FC236}">
                <a16:creationId xmlns:a16="http://schemas.microsoft.com/office/drawing/2014/main" id="{9440D919-8C88-47A0-B5D0-CB5313E5CB25}"/>
              </a:ext>
            </a:extLst>
          </p:cNvPr>
          <p:cNvSpPr>
            <a:spLocks noGrp="1"/>
          </p:cNvSpPr>
          <p:nvPr>
            <p:ph type="sldNum" sz="quarter" idx="12"/>
          </p:nvPr>
        </p:nvSpPr>
        <p:spPr/>
        <p:txBody>
          <a:bodyPr/>
          <a:lstStyle/>
          <a:p>
            <a:fld id="{07CEE681-EA8A-4B77-829B-1539858EA44F}" type="slidenum">
              <a:rPr lang="en-US" smtClean="0"/>
              <a:pPr/>
              <a:t>‹#›</a:t>
            </a:fld>
            <a:endParaRPr lang="en-US" dirty="0"/>
          </a:p>
        </p:txBody>
      </p:sp>
    </p:spTree>
    <p:extLst>
      <p:ext uri="{BB962C8B-B14F-4D97-AF65-F5344CB8AC3E}">
        <p14:creationId xmlns:p14="http://schemas.microsoft.com/office/powerpoint/2010/main" val="1946317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613">
          <p15:clr>
            <a:srgbClr val="FBAE40"/>
          </p15:clr>
        </p15:guide>
        <p15:guide id="2" pos="406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amp;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01761-9F90-44C5-A09D-E078A60EBE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230727-5084-4410-A89B-8296C4B39272}"/>
              </a:ext>
            </a:extLst>
          </p:cNvPr>
          <p:cNvSpPr>
            <a:spLocks noGrp="1"/>
          </p:cNvSpPr>
          <p:nvPr>
            <p:ph sz="half" idx="1"/>
          </p:nvPr>
        </p:nvSpPr>
        <p:spPr>
          <a:xfrm>
            <a:off x="550863" y="2060574"/>
            <a:ext cx="5184775" cy="39973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287ADE6-52D9-4FFF-829E-FA1B6017BFC9}"/>
              </a:ext>
            </a:extLst>
          </p:cNvPr>
          <p:cNvSpPr>
            <a:spLocks noGrp="1"/>
          </p:cNvSpPr>
          <p:nvPr>
            <p:ph sz="half" idx="2"/>
          </p:nvPr>
        </p:nvSpPr>
        <p:spPr>
          <a:xfrm>
            <a:off x="6456362" y="2060574"/>
            <a:ext cx="5184775" cy="39973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6753E45-BC83-4E83-AA5C-71E87A8918B2}"/>
              </a:ext>
            </a:extLst>
          </p:cNvPr>
          <p:cNvSpPr>
            <a:spLocks noGrp="1"/>
          </p:cNvSpPr>
          <p:nvPr>
            <p:ph type="dt" sz="half" idx="10"/>
          </p:nvPr>
        </p:nvSpPr>
        <p:spPr/>
        <p:txBody>
          <a:bodyPr/>
          <a:lstStyle/>
          <a:p>
            <a:r>
              <a:rPr lang="en-US"/>
              <a:t>Month DD, YYYY</a:t>
            </a:r>
            <a:endParaRPr lang="en-US" dirty="0"/>
          </a:p>
        </p:txBody>
      </p:sp>
      <p:sp>
        <p:nvSpPr>
          <p:cNvPr id="6" name="Footer Placeholder 5">
            <a:extLst>
              <a:ext uri="{FF2B5EF4-FFF2-40B4-BE49-F238E27FC236}">
                <a16:creationId xmlns:a16="http://schemas.microsoft.com/office/drawing/2014/main" id="{74396CD1-9D5F-4AF5-9AAE-0AEFFA9738A3}"/>
              </a:ext>
            </a:extLst>
          </p:cNvPr>
          <p:cNvSpPr>
            <a:spLocks noGrp="1"/>
          </p:cNvSpPr>
          <p:nvPr>
            <p:ph type="ftr" sz="quarter" idx="11"/>
          </p:nvPr>
        </p:nvSpPr>
        <p:spPr/>
        <p:txBody>
          <a:bodyPr/>
          <a:lstStyle/>
          <a:p>
            <a:r>
              <a:rPr lang="en-US"/>
              <a:t>Name of presentation</a:t>
            </a:r>
            <a:endParaRPr lang="en-US" dirty="0"/>
          </a:p>
        </p:txBody>
      </p:sp>
      <p:sp>
        <p:nvSpPr>
          <p:cNvPr id="7" name="Slide Number Placeholder 6">
            <a:extLst>
              <a:ext uri="{FF2B5EF4-FFF2-40B4-BE49-F238E27FC236}">
                <a16:creationId xmlns:a16="http://schemas.microsoft.com/office/drawing/2014/main" id="{9440D919-8C88-47A0-B5D0-CB5313E5CB25}"/>
              </a:ext>
            </a:extLst>
          </p:cNvPr>
          <p:cNvSpPr>
            <a:spLocks noGrp="1"/>
          </p:cNvSpPr>
          <p:nvPr>
            <p:ph type="sldNum" sz="quarter" idx="12"/>
          </p:nvPr>
        </p:nvSpPr>
        <p:spPr/>
        <p:txBody>
          <a:bodyPr/>
          <a:lstStyle/>
          <a:p>
            <a:fld id="{07CEE681-EA8A-4B77-829B-1539858EA44F}" type="slidenum">
              <a:rPr lang="en-US" smtClean="0"/>
              <a:pPr/>
              <a:t>‹#›</a:t>
            </a:fld>
            <a:endParaRPr lang="en-US" dirty="0"/>
          </a:p>
        </p:txBody>
      </p:sp>
      <p:sp>
        <p:nvSpPr>
          <p:cNvPr id="8" name="Platshållare för text 7">
            <a:extLst>
              <a:ext uri="{FF2B5EF4-FFF2-40B4-BE49-F238E27FC236}">
                <a16:creationId xmlns:a16="http://schemas.microsoft.com/office/drawing/2014/main" id="{6116E6F9-8B2D-4FF6-9FA5-37F94D646C7B}"/>
              </a:ext>
            </a:extLst>
          </p:cNvPr>
          <p:cNvSpPr>
            <a:spLocks noGrp="1"/>
          </p:cNvSpPr>
          <p:nvPr>
            <p:ph type="body" sz="quarter" idx="13" hasCustomPrompt="1"/>
          </p:nvPr>
        </p:nvSpPr>
        <p:spPr>
          <a:xfrm>
            <a:off x="550863" y="1628775"/>
            <a:ext cx="11090275" cy="292388"/>
          </a:xfrm>
        </p:spPr>
        <p:txBody>
          <a:bodyPr>
            <a:spAutoFit/>
          </a:bodyPr>
          <a:lstStyle>
            <a:lvl1pPr marL="0" indent="0">
              <a:buNone/>
              <a:defRPr sz="2000">
                <a:solidFill>
                  <a:schemeClr val="accent1"/>
                </a:solidFill>
              </a:defRPr>
            </a:lvl1pPr>
          </a:lstStyle>
          <a:p>
            <a:pPr lvl="0"/>
            <a:r>
              <a:rPr lang="en-US" dirty="0"/>
              <a:t>Click to add subtitle</a:t>
            </a:r>
          </a:p>
        </p:txBody>
      </p:sp>
    </p:spTree>
    <p:extLst>
      <p:ext uri="{BB962C8B-B14F-4D97-AF65-F5344CB8AC3E}">
        <p14:creationId xmlns:p14="http://schemas.microsoft.com/office/powerpoint/2010/main" val="1644083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extLst mod="1">
    <p:ext uri="{DCECCB84-F9BA-43D5-87BE-67443E8EF086}">
      <p15:sldGuideLst xmlns:p15="http://schemas.microsoft.com/office/powerpoint/2012/main">
        <p15:guide id="1" pos="3613">
          <p15:clr>
            <a:srgbClr val="FBAE40"/>
          </p15:clr>
        </p15:guide>
        <p15:guide id="2" pos="406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50864" y="1196975"/>
            <a:ext cx="11090274" cy="443198"/>
          </a:xfrm>
        </p:spPr>
        <p:txBody>
          <a:bodyPr/>
          <a:lstStyle/>
          <a:p>
            <a:r>
              <a:rPr lang="en-US"/>
              <a:t>Click to edit Master title style</a:t>
            </a:r>
          </a:p>
        </p:txBody>
      </p:sp>
      <p:sp>
        <p:nvSpPr>
          <p:cNvPr id="3" name="Text Placeholder 2"/>
          <p:cNvSpPr>
            <a:spLocks noGrp="1"/>
          </p:cNvSpPr>
          <p:nvPr>
            <p:ph type="body" idx="1"/>
          </p:nvPr>
        </p:nvSpPr>
        <p:spPr>
          <a:xfrm>
            <a:off x="550864" y="1897845"/>
            <a:ext cx="5184774" cy="444500"/>
          </a:xfrm>
        </p:spPr>
        <p:txBody>
          <a:bodyPr anchor="b"/>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50864" y="2541721"/>
            <a:ext cx="5184774" cy="351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6362" y="1897845"/>
            <a:ext cx="5184775" cy="444500"/>
          </a:xfrm>
        </p:spPr>
        <p:txBody>
          <a:bodyPr anchor="b"/>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56362" y="2541721"/>
            <a:ext cx="5184775" cy="351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212946D6-9E88-40BE-AF80-752A60FBFE8B}"/>
              </a:ext>
            </a:extLst>
          </p:cNvPr>
          <p:cNvSpPr>
            <a:spLocks noGrp="1"/>
          </p:cNvSpPr>
          <p:nvPr>
            <p:ph type="dt" sz="half" idx="10"/>
          </p:nvPr>
        </p:nvSpPr>
        <p:spPr/>
        <p:txBody>
          <a:bodyPr/>
          <a:lstStyle/>
          <a:p>
            <a:r>
              <a:rPr lang="en-US"/>
              <a:t>Month DD, YYYY</a:t>
            </a:r>
            <a:endParaRPr lang="en-US" dirty="0"/>
          </a:p>
        </p:txBody>
      </p:sp>
      <p:sp>
        <p:nvSpPr>
          <p:cNvPr id="11" name="Footer Placeholder 10">
            <a:extLst>
              <a:ext uri="{FF2B5EF4-FFF2-40B4-BE49-F238E27FC236}">
                <a16:creationId xmlns:a16="http://schemas.microsoft.com/office/drawing/2014/main" id="{33F6BEE4-311E-4CA9-AA87-9505E6665E59}"/>
              </a:ext>
            </a:extLst>
          </p:cNvPr>
          <p:cNvSpPr>
            <a:spLocks noGrp="1"/>
          </p:cNvSpPr>
          <p:nvPr>
            <p:ph type="ftr" sz="quarter" idx="11"/>
          </p:nvPr>
        </p:nvSpPr>
        <p:spPr/>
        <p:txBody>
          <a:bodyPr/>
          <a:lstStyle/>
          <a:p>
            <a:r>
              <a:rPr lang="en-US"/>
              <a:t>Name of presentation</a:t>
            </a:r>
            <a:endParaRPr lang="en-US" dirty="0"/>
          </a:p>
        </p:txBody>
      </p:sp>
      <p:sp>
        <p:nvSpPr>
          <p:cNvPr id="12" name="Slide Number Placeholder 11">
            <a:extLst>
              <a:ext uri="{FF2B5EF4-FFF2-40B4-BE49-F238E27FC236}">
                <a16:creationId xmlns:a16="http://schemas.microsoft.com/office/drawing/2014/main" id="{CCE08D14-4332-4965-90F2-8E9F3E54E0F9}"/>
              </a:ext>
            </a:extLst>
          </p:cNvPr>
          <p:cNvSpPr>
            <a:spLocks noGrp="1"/>
          </p:cNvSpPr>
          <p:nvPr>
            <p:ph type="sldNum" sz="quarter" idx="12"/>
          </p:nvPr>
        </p:nvSpPr>
        <p:spPr/>
        <p:txBody>
          <a:bodyPr/>
          <a:lstStyle/>
          <a:p>
            <a:fld id="{07CEE681-EA8A-4B77-829B-1539858EA44F}" type="slidenum">
              <a:rPr lang="en-US" smtClean="0"/>
              <a:pPr/>
              <a:t>‹#›</a:t>
            </a:fld>
            <a:endParaRPr lang="en-US" dirty="0"/>
          </a:p>
        </p:txBody>
      </p:sp>
    </p:spTree>
    <p:extLst>
      <p:ext uri="{BB962C8B-B14F-4D97-AF65-F5344CB8AC3E}">
        <p14:creationId xmlns:p14="http://schemas.microsoft.com/office/powerpoint/2010/main" val="3687704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1" pos="3613" userDrawn="1">
          <p15:clr>
            <a:srgbClr val="FBAE40"/>
          </p15:clr>
        </p15:guide>
        <p15:guide id="12" pos="4067"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549B-9FD9-4741-8279-63337817A3E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E0F058AE-5EFD-4A4E-9E70-67AA8C8AA81B}"/>
              </a:ext>
            </a:extLst>
          </p:cNvPr>
          <p:cNvSpPr>
            <a:spLocks noGrp="1"/>
          </p:cNvSpPr>
          <p:nvPr>
            <p:ph type="dt" sz="half" idx="10"/>
          </p:nvPr>
        </p:nvSpPr>
        <p:spPr/>
        <p:txBody>
          <a:bodyPr/>
          <a:lstStyle/>
          <a:p>
            <a:r>
              <a:rPr lang="en-US"/>
              <a:t>Month DD, YYYY</a:t>
            </a:r>
            <a:endParaRPr lang="en-US" dirty="0"/>
          </a:p>
        </p:txBody>
      </p:sp>
      <p:sp>
        <p:nvSpPr>
          <p:cNvPr id="4" name="Footer Placeholder 3">
            <a:extLst>
              <a:ext uri="{FF2B5EF4-FFF2-40B4-BE49-F238E27FC236}">
                <a16:creationId xmlns:a16="http://schemas.microsoft.com/office/drawing/2014/main" id="{471637CF-B6B2-4B95-811E-10CF9AB157E0}"/>
              </a:ext>
            </a:extLst>
          </p:cNvPr>
          <p:cNvSpPr>
            <a:spLocks noGrp="1"/>
          </p:cNvSpPr>
          <p:nvPr>
            <p:ph type="ftr" sz="quarter" idx="11"/>
          </p:nvPr>
        </p:nvSpPr>
        <p:spPr/>
        <p:txBody>
          <a:bodyPr/>
          <a:lstStyle/>
          <a:p>
            <a:r>
              <a:rPr lang="en-US"/>
              <a:t>Name of presentation</a:t>
            </a:r>
            <a:endParaRPr lang="en-US" dirty="0"/>
          </a:p>
        </p:txBody>
      </p:sp>
      <p:sp>
        <p:nvSpPr>
          <p:cNvPr id="5" name="Slide Number Placeholder 4">
            <a:extLst>
              <a:ext uri="{FF2B5EF4-FFF2-40B4-BE49-F238E27FC236}">
                <a16:creationId xmlns:a16="http://schemas.microsoft.com/office/drawing/2014/main" id="{76BD2F44-E6DD-4175-9D4C-76BB42A5160B}"/>
              </a:ext>
            </a:extLst>
          </p:cNvPr>
          <p:cNvSpPr>
            <a:spLocks noGrp="1"/>
          </p:cNvSpPr>
          <p:nvPr>
            <p:ph type="sldNum" sz="quarter" idx="12"/>
          </p:nvPr>
        </p:nvSpPr>
        <p:spPr/>
        <p:txBody>
          <a:bodyPr/>
          <a:lstStyle/>
          <a:p>
            <a:fld id="{07CEE681-EA8A-4B77-829B-1539858EA44F}" type="slidenum">
              <a:rPr lang="en-US" smtClean="0"/>
              <a:pPr/>
              <a:t>‹#›</a:t>
            </a:fld>
            <a:endParaRPr lang="en-US" dirty="0"/>
          </a:p>
        </p:txBody>
      </p:sp>
    </p:spTree>
    <p:extLst>
      <p:ext uri="{BB962C8B-B14F-4D97-AF65-F5344CB8AC3E}">
        <p14:creationId xmlns:p14="http://schemas.microsoft.com/office/powerpoint/2010/main" val="1286788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mp; Sub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549B-9FD9-4741-8279-63337817A3E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E0F058AE-5EFD-4A4E-9E70-67AA8C8AA81B}"/>
              </a:ext>
            </a:extLst>
          </p:cNvPr>
          <p:cNvSpPr>
            <a:spLocks noGrp="1"/>
          </p:cNvSpPr>
          <p:nvPr>
            <p:ph type="dt" sz="half" idx="10"/>
          </p:nvPr>
        </p:nvSpPr>
        <p:spPr/>
        <p:txBody>
          <a:bodyPr/>
          <a:lstStyle/>
          <a:p>
            <a:r>
              <a:rPr lang="en-US"/>
              <a:t>Month DD, YYYY</a:t>
            </a:r>
            <a:endParaRPr lang="en-US" dirty="0"/>
          </a:p>
        </p:txBody>
      </p:sp>
      <p:sp>
        <p:nvSpPr>
          <p:cNvPr id="4" name="Footer Placeholder 3">
            <a:extLst>
              <a:ext uri="{FF2B5EF4-FFF2-40B4-BE49-F238E27FC236}">
                <a16:creationId xmlns:a16="http://schemas.microsoft.com/office/drawing/2014/main" id="{471637CF-B6B2-4B95-811E-10CF9AB157E0}"/>
              </a:ext>
            </a:extLst>
          </p:cNvPr>
          <p:cNvSpPr>
            <a:spLocks noGrp="1"/>
          </p:cNvSpPr>
          <p:nvPr>
            <p:ph type="ftr" sz="quarter" idx="11"/>
          </p:nvPr>
        </p:nvSpPr>
        <p:spPr/>
        <p:txBody>
          <a:bodyPr/>
          <a:lstStyle/>
          <a:p>
            <a:r>
              <a:rPr lang="en-US"/>
              <a:t>Name of presentation</a:t>
            </a:r>
            <a:endParaRPr lang="en-US" dirty="0"/>
          </a:p>
        </p:txBody>
      </p:sp>
      <p:sp>
        <p:nvSpPr>
          <p:cNvPr id="5" name="Slide Number Placeholder 4">
            <a:extLst>
              <a:ext uri="{FF2B5EF4-FFF2-40B4-BE49-F238E27FC236}">
                <a16:creationId xmlns:a16="http://schemas.microsoft.com/office/drawing/2014/main" id="{76BD2F44-E6DD-4175-9D4C-76BB42A5160B}"/>
              </a:ext>
            </a:extLst>
          </p:cNvPr>
          <p:cNvSpPr>
            <a:spLocks noGrp="1"/>
          </p:cNvSpPr>
          <p:nvPr>
            <p:ph type="sldNum" sz="quarter" idx="12"/>
          </p:nvPr>
        </p:nvSpPr>
        <p:spPr/>
        <p:txBody>
          <a:bodyPr/>
          <a:lstStyle/>
          <a:p>
            <a:fld id="{07CEE681-EA8A-4B77-829B-1539858EA44F}" type="slidenum">
              <a:rPr lang="en-US" smtClean="0"/>
              <a:pPr/>
              <a:t>‹#›</a:t>
            </a:fld>
            <a:endParaRPr lang="en-US" dirty="0"/>
          </a:p>
        </p:txBody>
      </p:sp>
      <p:sp>
        <p:nvSpPr>
          <p:cNvPr id="6" name="Platshållare för text 7">
            <a:extLst>
              <a:ext uri="{FF2B5EF4-FFF2-40B4-BE49-F238E27FC236}">
                <a16:creationId xmlns:a16="http://schemas.microsoft.com/office/drawing/2014/main" id="{E964F732-D2E5-44DC-8757-BD839AFB7BBE}"/>
              </a:ext>
            </a:extLst>
          </p:cNvPr>
          <p:cNvSpPr>
            <a:spLocks noGrp="1"/>
          </p:cNvSpPr>
          <p:nvPr>
            <p:ph type="body" sz="quarter" idx="13" hasCustomPrompt="1"/>
          </p:nvPr>
        </p:nvSpPr>
        <p:spPr>
          <a:xfrm>
            <a:off x="550863" y="1628775"/>
            <a:ext cx="11090275" cy="292388"/>
          </a:xfrm>
        </p:spPr>
        <p:txBody>
          <a:bodyPr>
            <a:spAutoFit/>
          </a:bodyPr>
          <a:lstStyle>
            <a:lvl1pPr marL="0" indent="0">
              <a:buNone/>
              <a:defRPr sz="2000">
                <a:solidFill>
                  <a:schemeClr val="accent1"/>
                </a:solidFill>
              </a:defRPr>
            </a:lvl1pPr>
          </a:lstStyle>
          <a:p>
            <a:pPr lvl="0"/>
            <a:r>
              <a:rPr lang="en-US" dirty="0"/>
              <a:t>Click to add subtitle</a:t>
            </a:r>
          </a:p>
        </p:txBody>
      </p:sp>
    </p:spTree>
    <p:extLst>
      <p:ext uri="{BB962C8B-B14F-4D97-AF65-F5344CB8AC3E}">
        <p14:creationId xmlns:p14="http://schemas.microsoft.com/office/powerpoint/2010/main" val="3981099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A1F6DF-E3E9-4B16-A020-57094DB70123}"/>
              </a:ext>
            </a:extLst>
          </p:cNvPr>
          <p:cNvSpPr>
            <a:spLocks noGrp="1"/>
          </p:cNvSpPr>
          <p:nvPr>
            <p:ph type="dt" sz="half" idx="10"/>
          </p:nvPr>
        </p:nvSpPr>
        <p:spPr/>
        <p:txBody>
          <a:bodyPr/>
          <a:lstStyle/>
          <a:p>
            <a:r>
              <a:rPr lang="en-US"/>
              <a:t>Month DD, YYYY</a:t>
            </a:r>
            <a:endParaRPr lang="en-US" dirty="0"/>
          </a:p>
        </p:txBody>
      </p:sp>
      <p:sp>
        <p:nvSpPr>
          <p:cNvPr id="3" name="Footer Placeholder 2">
            <a:extLst>
              <a:ext uri="{FF2B5EF4-FFF2-40B4-BE49-F238E27FC236}">
                <a16:creationId xmlns:a16="http://schemas.microsoft.com/office/drawing/2014/main" id="{DF7D0436-E61A-4EFA-A670-0F86E3AE216F}"/>
              </a:ext>
            </a:extLst>
          </p:cNvPr>
          <p:cNvSpPr>
            <a:spLocks noGrp="1"/>
          </p:cNvSpPr>
          <p:nvPr>
            <p:ph type="ftr" sz="quarter" idx="11"/>
          </p:nvPr>
        </p:nvSpPr>
        <p:spPr/>
        <p:txBody>
          <a:bodyPr/>
          <a:lstStyle/>
          <a:p>
            <a:r>
              <a:rPr lang="en-US"/>
              <a:t>Name of presentation</a:t>
            </a:r>
            <a:endParaRPr lang="en-US" dirty="0"/>
          </a:p>
        </p:txBody>
      </p:sp>
      <p:sp>
        <p:nvSpPr>
          <p:cNvPr id="4" name="Slide Number Placeholder 3">
            <a:extLst>
              <a:ext uri="{FF2B5EF4-FFF2-40B4-BE49-F238E27FC236}">
                <a16:creationId xmlns:a16="http://schemas.microsoft.com/office/drawing/2014/main" id="{C458D0BA-7E79-4D5D-AA32-66564AF538B7}"/>
              </a:ext>
            </a:extLst>
          </p:cNvPr>
          <p:cNvSpPr>
            <a:spLocks noGrp="1"/>
          </p:cNvSpPr>
          <p:nvPr>
            <p:ph type="sldNum" sz="quarter" idx="12"/>
          </p:nvPr>
        </p:nvSpPr>
        <p:spPr/>
        <p:txBody>
          <a:bodyPr/>
          <a:lstStyle/>
          <a:p>
            <a:fld id="{07CEE681-EA8A-4B77-829B-1539858EA44F}" type="slidenum">
              <a:rPr lang="en-US" smtClean="0"/>
              <a:pPr/>
              <a:t>‹#›</a:t>
            </a:fld>
            <a:endParaRPr lang="en-US" dirty="0"/>
          </a:p>
        </p:txBody>
      </p:sp>
    </p:spTree>
    <p:extLst>
      <p:ext uri="{BB962C8B-B14F-4D97-AF65-F5344CB8AC3E}">
        <p14:creationId xmlns:p14="http://schemas.microsoft.com/office/powerpoint/2010/main" val="3486701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hoto Portrai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6C1703-EF53-4715-8E41-BDA2F1BF6BDE}"/>
              </a:ext>
            </a:extLst>
          </p:cNvPr>
          <p:cNvSpPr>
            <a:spLocks noGrp="1"/>
          </p:cNvSpPr>
          <p:nvPr>
            <p:ph idx="1"/>
          </p:nvPr>
        </p:nvSpPr>
        <p:spPr>
          <a:xfrm>
            <a:off x="550864" y="2060575"/>
            <a:ext cx="6769099" cy="39973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2F1452-B224-45A1-85FB-719E34D6B743}"/>
              </a:ext>
            </a:extLst>
          </p:cNvPr>
          <p:cNvSpPr>
            <a:spLocks noGrp="1"/>
          </p:cNvSpPr>
          <p:nvPr>
            <p:ph type="dt" sz="half" idx="10"/>
          </p:nvPr>
        </p:nvSpPr>
        <p:spPr/>
        <p:txBody>
          <a:bodyPr/>
          <a:lstStyle/>
          <a:p>
            <a:r>
              <a:rPr lang="en-US"/>
              <a:t>Month DD, YYYY</a:t>
            </a:r>
            <a:endParaRPr lang="en-US" dirty="0"/>
          </a:p>
        </p:txBody>
      </p:sp>
      <p:sp>
        <p:nvSpPr>
          <p:cNvPr id="5" name="Footer Placeholder 4">
            <a:extLst>
              <a:ext uri="{FF2B5EF4-FFF2-40B4-BE49-F238E27FC236}">
                <a16:creationId xmlns:a16="http://schemas.microsoft.com/office/drawing/2014/main" id="{227D1FC2-2E85-4DAD-8CE9-A44355CF33FE}"/>
              </a:ext>
            </a:extLst>
          </p:cNvPr>
          <p:cNvSpPr>
            <a:spLocks noGrp="1"/>
          </p:cNvSpPr>
          <p:nvPr>
            <p:ph type="ftr" sz="quarter" idx="11"/>
          </p:nvPr>
        </p:nvSpPr>
        <p:spPr/>
        <p:txBody>
          <a:bodyPr/>
          <a:lstStyle/>
          <a:p>
            <a:r>
              <a:rPr lang="en-US"/>
              <a:t>Name of presentation</a:t>
            </a:r>
            <a:endParaRPr lang="en-US" dirty="0"/>
          </a:p>
        </p:txBody>
      </p:sp>
      <p:sp>
        <p:nvSpPr>
          <p:cNvPr id="6" name="Slide Number Placeholder 5">
            <a:extLst>
              <a:ext uri="{FF2B5EF4-FFF2-40B4-BE49-F238E27FC236}">
                <a16:creationId xmlns:a16="http://schemas.microsoft.com/office/drawing/2014/main" id="{AC382FFC-73EB-4F79-99C6-1930B415EABC}"/>
              </a:ext>
            </a:extLst>
          </p:cNvPr>
          <p:cNvSpPr>
            <a:spLocks noGrp="1"/>
          </p:cNvSpPr>
          <p:nvPr>
            <p:ph type="sldNum" sz="quarter" idx="12"/>
          </p:nvPr>
        </p:nvSpPr>
        <p:spPr/>
        <p:txBody>
          <a:bodyPr/>
          <a:lstStyle/>
          <a:p>
            <a:fld id="{07CEE681-EA8A-4B77-829B-1539858EA44F}" type="slidenum">
              <a:rPr lang="en-US" smtClean="0"/>
              <a:pPr/>
              <a:t>‹#›</a:t>
            </a:fld>
            <a:endParaRPr lang="en-US" dirty="0"/>
          </a:p>
        </p:txBody>
      </p:sp>
      <p:sp>
        <p:nvSpPr>
          <p:cNvPr id="7" name="Platshållare för bild 7">
            <a:extLst>
              <a:ext uri="{FF2B5EF4-FFF2-40B4-BE49-F238E27FC236}">
                <a16:creationId xmlns:a16="http://schemas.microsoft.com/office/drawing/2014/main" id="{1DE6B28D-263F-4A0F-A779-AC2915668E0A}"/>
              </a:ext>
            </a:extLst>
          </p:cNvPr>
          <p:cNvSpPr>
            <a:spLocks noGrp="1"/>
          </p:cNvSpPr>
          <p:nvPr>
            <p:ph type="pic" sz="quarter" idx="13"/>
          </p:nvPr>
        </p:nvSpPr>
        <p:spPr>
          <a:xfrm>
            <a:off x="7896226" y="1268414"/>
            <a:ext cx="3744912" cy="4789486"/>
          </a:xfrm>
          <a:noFill/>
        </p:spPr>
        <p:txBody>
          <a:bodyPr tIns="2556000"/>
          <a:lstStyle>
            <a:lvl1pPr marL="0" indent="0" algn="ctr">
              <a:buFont typeface="Arial" panose="020B0604020202020204" pitchFamily="34" charset="0"/>
              <a:buNone/>
              <a:defRPr/>
            </a:lvl1pPr>
          </a:lstStyle>
          <a:p>
            <a:r>
              <a:rPr lang="en-US"/>
              <a:t>Click icon to add picture</a:t>
            </a:r>
          </a:p>
        </p:txBody>
      </p:sp>
      <p:sp>
        <p:nvSpPr>
          <p:cNvPr id="8" name="Platshållare för text 7">
            <a:extLst>
              <a:ext uri="{FF2B5EF4-FFF2-40B4-BE49-F238E27FC236}">
                <a16:creationId xmlns:a16="http://schemas.microsoft.com/office/drawing/2014/main" id="{F45A75E4-FD84-47DA-BB49-967A4676CC0D}"/>
              </a:ext>
            </a:extLst>
          </p:cNvPr>
          <p:cNvSpPr>
            <a:spLocks noGrp="1"/>
          </p:cNvSpPr>
          <p:nvPr>
            <p:ph type="body" sz="quarter" idx="14" hasCustomPrompt="1"/>
          </p:nvPr>
        </p:nvSpPr>
        <p:spPr>
          <a:xfrm>
            <a:off x="550864" y="1628775"/>
            <a:ext cx="6769100" cy="292388"/>
          </a:xfrm>
        </p:spPr>
        <p:txBody>
          <a:bodyPr wrap="square">
            <a:spAutoFit/>
          </a:bodyPr>
          <a:lstStyle>
            <a:lvl1pPr marL="0" indent="0">
              <a:buNone/>
              <a:defRPr sz="2000">
                <a:solidFill>
                  <a:schemeClr val="accent1"/>
                </a:solidFill>
              </a:defRPr>
            </a:lvl1pPr>
          </a:lstStyle>
          <a:p>
            <a:pPr lvl="0"/>
            <a:r>
              <a:rPr lang="en-US" dirty="0"/>
              <a:t>Click to add subtitle</a:t>
            </a:r>
          </a:p>
        </p:txBody>
      </p:sp>
      <p:sp>
        <p:nvSpPr>
          <p:cNvPr id="9" name="Rubrik 8">
            <a:extLst>
              <a:ext uri="{FF2B5EF4-FFF2-40B4-BE49-F238E27FC236}">
                <a16:creationId xmlns:a16="http://schemas.microsoft.com/office/drawing/2014/main" id="{ECC6BD74-F2F2-4918-98B7-E3BDC0CB687F}"/>
              </a:ext>
            </a:extLst>
          </p:cNvPr>
          <p:cNvSpPr>
            <a:spLocks noGrp="1"/>
          </p:cNvSpPr>
          <p:nvPr>
            <p:ph type="title"/>
          </p:nvPr>
        </p:nvSpPr>
        <p:spPr>
          <a:xfrm>
            <a:off x="550864" y="1196975"/>
            <a:ext cx="6769099" cy="443198"/>
          </a:xfrm>
        </p:spPr>
        <p:txBody>
          <a:bodyPr/>
          <a:lstStyle/>
          <a:p>
            <a:r>
              <a:rPr lang="en-US"/>
              <a:t>Click to edit Master title style</a:t>
            </a:r>
            <a:endParaRPr lang="en-US" dirty="0"/>
          </a:p>
        </p:txBody>
      </p:sp>
    </p:spTree>
    <p:extLst>
      <p:ext uri="{BB962C8B-B14F-4D97-AF65-F5344CB8AC3E}">
        <p14:creationId xmlns:p14="http://schemas.microsoft.com/office/powerpoint/2010/main" val="1796692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extLst mod="1">
    <p:ext uri="{DCECCB84-F9BA-43D5-87BE-67443E8EF086}">
      <p15:sldGuideLst xmlns:p15="http://schemas.microsoft.com/office/powerpoint/2012/main">
        <p15:guide id="1" pos="4974">
          <p15:clr>
            <a:srgbClr val="FBAE40"/>
          </p15:clr>
        </p15:guide>
        <p15:guide id="2" pos="461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hoto Landscap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6C1703-EF53-4715-8E41-BDA2F1BF6BDE}"/>
              </a:ext>
            </a:extLst>
          </p:cNvPr>
          <p:cNvSpPr>
            <a:spLocks noGrp="1"/>
          </p:cNvSpPr>
          <p:nvPr>
            <p:ph idx="1"/>
          </p:nvPr>
        </p:nvSpPr>
        <p:spPr>
          <a:xfrm>
            <a:off x="550864" y="2060575"/>
            <a:ext cx="5005386" cy="39973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62F1452-B224-45A1-85FB-719E34D6B743}"/>
              </a:ext>
            </a:extLst>
          </p:cNvPr>
          <p:cNvSpPr>
            <a:spLocks noGrp="1"/>
          </p:cNvSpPr>
          <p:nvPr>
            <p:ph type="dt" sz="half" idx="10"/>
          </p:nvPr>
        </p:nvSpPr>
        <p:spPr/>
        <p:txBody>
          <a:bodyPr/>
          <a:lstStyle/>
          <a:p>
            <a:r>
              <a:rPr lang="en-US"/>
              <a:t>Month DD, YYYY</a:t>
            </a:r>
            <a:endParaRPr lang="en-US" dirty="0"/>
          </a:p>
        </p:txBody>
      </p:sp>
      <p:sp>
        <p:nvSpPr>
          <p:cNvPr id="5" name="Footer Placeholder 4">
            <a:extLst>
              <a:ext uri="{FF2B5EF4-FFF2-40B4-BE49-F238E27FC236}">
                <a16:creationId xmlns:a16="http://schemas.microsoft.com/office/drawing/2014/main" id="{227D1FC2-2E85-4DAD-8CE9-A44355CF33FE}"/>
              </a:ext>
            </a:extLst>
          </p:cNvPr>
          <p:cNvSpPr>
            <a:spLocks noGrp="1"/>
          </p:cNvSpPr>
          <p:nvPr>
            <p:ph type="ftr" sz="quarter" idx="11"/>
          </p:nvPr>
        </p:nvSpPr>
        <p:spPr/>
        <p:txBody>
          <a:bodyPr/>
          <a:lstStyle/>
          <a:p>
            <a:r>
              <a:rPr lang="en-US"/>
              <a:t>Name of presentation</a:t>
            </a:r>
            <a:endParaRPr lang="en-US" dirty="0"/>
          </a:p>
        </p:txBody>
      </p:sp>
      <p:sp>
        <p:nvSpPr>
          <p:cNvPr id="6" name="Slide Number Placeholder 5">
            <a:extLst>
              <a:ext uri="{FF2B5EF4-FFF2-40B4-BE49-F238E27FC236}">
                <a16:creationId xmlns:a16="http://schemas.microsoft.com/office/drawing/2014/main" id="{AC382FFC-73EB-4F79-99C6-1930B415EABC}"/>
              </a:ext>
            </a:extLst>
          </p:cNvPr>
          <p:cNvSpPr>
            <a:spLocks noGrp="1"/>
          </p:cNvSpPr>
          <p:nvPr>
            <p:ph type="sldNum" sz="quarter" idx="12"/>
          </p:nvPr>
        </p:nvSpPr>
        <p:spPr/>
        <p:txBody>
          <a:bodyPr/>
          <a:lstStyle/>
          <a:p>
            <a:fld id="{07CEE681-EA8A-4B77-829B-1539858EA44F}" type="slidenum">
              <a:rPr lang="en-US" smtClean="0"/>
              <a:pPr/>
              <a:t>‹#›</a:t>
            </a:fld>
            <a:endParaRPr lang="en-US" dirty="0"/>
          </a:p>
        </p:txBody>
      </p:sp>
      <p:sp>
        <p:nvSpPr>
          <p:cNvPr id="7" name="Platshållare för bild 7">
            <a:extLst>
              <a:ext uri="{FF2B5EF4-FFF2-40B4-BE49-F238E27FC236}">
                <a16:creationId xmlns:a16="http://schemas.microsoft.com/office/drawing/2014/main" id="{1DE6B28D-263F-4A0F-A779-AC2915668E0A}"/>
              </a:ext>
            </a:extLst>
          </p:cNvPr>
          <p:cNvSpPr>
            <a:spLocks noGrp="1"/>
          </p:cNvSpPr>
          <p:nvPr>
            <p:ph type="pic" sz="quarter" idx="13"/>
          </p:nvPr>
        </p:nvSpPr>
        <p:spPr>
          <a:xfrm>
            <a:off x="6095999" y="2060574"/>
            <a:ext cx="5545139" cy="3997326"/>
          </a:xfrm>
          <a:noFill/>
        </p:spPr>
        <p:txBody>
          <a:bodyPr tIns="2556000"/>
          <a:lstStyle>
            <a:lvl1pPr marL="0" indent="0" algn="ctr">
              <a:buFont typeface="Arial" panose="020B0604020202020204" pitchFamily="34" charset="0"/>
              <a:buNone/>
              <a:defRPr/>
            </a:lvl1pPr>
          </a:lstStyle>
          <a:p>
            <a:r>
              <a:rPr lang="en-US"/>
              <a:t>Click icon to add picture</a:t>
            </a:r>
            <a:endParaRPr lang="en-US" dirty="0"/>
          </a:p>
        </p:txBody>
      </p:sp>
      <p:sp>
        <p:nvSpPr>
          <p:cNvPr id="8" name="Platshållare för text 7">
            <a:extLst>
              <a:ext uri="{FF2B5EF4-FFF2-40B4-BE49-F238E27FC236}">
                <a16:creationId xmlns:a16="http://schemas.microsoft.com/office/drawing/2014/main" id="{8678D9E3-3321-4738-BDBC-346CF7A2072D}"/>
              </a:ext>
            </a:extLst>
          </p:cNvPr>
          <p:cNvSpPr>
            <a:spLocks noGrp="1"/>
          </p:cNvSpPr>
          <p:nvPr>
            <p:ph type="body" sz="quarter" idx="14" hasCustomPrompt="1"/>
          </p:nvPr>
        </p:nvSpPr>
        <p:spPr>
          <a:xfrm>
            <a:off x="550863" y="1628775"/>
            <a:ext cx="11090275" cy="292388"/>
          </a:xfrm>
        </p:spPr>
        <p:txBody>
          <a:bodyPr wrap="square">
            <a:spAutoFit/>
          </a:bodyPr>
          <a:lstStyle>
            <a:lvl1pPr marL="0" indent="0">
              <a:buNone/>
              <a:defRPr sz="2000">
                <a:solidFill>
                  <a:schemeClr val="accent1"/>
                </a:solidFill>
              </a:defRPr>
            </a:lvl1pPr>
          </a:lstStyle>
          <a:p>
            <a:pPr lvl="0"/>
            <a:r>
              <a:rPr lang="en-US" dirty="0"/>
              <a:t>Click to add subtitle</a:t>
            </a:r>
          </a:p>
        </p:txBody>
      </p:sp>
      <p:sp>
        <p:nvSpPr>
          <p:cNvPr id="9" name="Rubrik 8">
            <a:extLst>
              <a:ext uri="{FF2B5EF4-FFF2-40B4-BE49-F238E27FC236}">
                <a16:creationId xmlns:a16="http://schemas.microsoft.com/office/drawing/2014/main" id="{A7B53CDC-52EC-4ABA-A538-E85C9951DF25}"/>
              </a:ext>
            </a:extLst>
          </p:cNvPr>
          <p:cNvSpPr>
            <a:spLocks noGrp="1"/>
          </p:cNvSpPr>
          <p:nvPr>
            <p:ph type="title"/>
          </p:nvPr>
        </p:nvSpPr>
        <p:spPr>
          <a:xfrm>
            <a:off x="550864" y="1196975"/>
            <a:ext cx="11090274" cy="443198"/>
          </a:xfrm>
        </p:spPr>
        <p:txBody>
          <a:bodyPr/>
          <a:lstStyle/>
          <a:p>
            <a:r>
              <a:rPr lang="en-US"/>
              <a:t>Click to edit Master title style</a:t>
            </a:r>
            <a:endParaRPr lang="en-US" dirty="0"/>
          </a:p>
        </p:txBody>
      </p:sp>
    </p:spTree>
    <p:extLst>
      <p:ext uri="{BB962C8B-B14F-4D97-AF65-F5344CB8AC3E}">
        <p14:creationId xmlns:p14="http://schemas.microsoft.com/office/powerpoint/2010/main" val="4075536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extLst mod="1">
    <p:ext uri="{DCECCB84-F9BA-43D5-87BE-67443E8EF086}">
      <p15:sldGuideLst xmlns:p15="http://schemas.microsoft.com/office/powerpoint/2012/main">
        <p15:guide id="1" pos="3840">
          <p15:clr>
            <a:srgbClr val="FBAE40"/>
          </p15:clr>
        </p15:guide>
        <p15:guide id="2" pos="350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hoto Full">
    <p:spTree>
      <p:nvGrpSpPr>
        <p:cNvPr id="1" name=""/>
        <p:cNvGrpSpPr/>
        <p:nvPr/>
      </p:nvGrpSpPr>
      <p:grpSpPr>
        <a:xfrm>
          <a:off x="0" y="0"/>
          <a:ext cx="0" cy="0"/>
          <a:chOff x="0" y="0"/>
          <a:chExt cx="0" cy="0"/>
        </a:xfrm>
      </p:grpSpPr>
      <p:sp>
        <p:nvSpPr>
          <p:cNvPr id="8" name="Platshållare för bild 7">
            <a:extLst>
              <a:ext uri="{FF2B5EF4-FFF2-40B4-BE49-F238E27FC236}">
                <a16:creationId xmlns:a16="http://schemas.microsoft.com/office/drawing/2014/main" id="{D8965ED0-5BA5-4867-9D18-CAFFA732CEE4}"/>
              </a:ext>
            </a:extLst>
          </p:cNvPr>
          <p:cNvSpPr>
            <a:spLocks noGrp="1"/>
          </p:cNvSpPr>
          <p:nvPr>
            <p:ph type="pic" sz="quarter" idx="13"/>
          </p:nvPr>
        </p:nvSpPr>
        <p:spPr>
          <a:xfrm>
            <a:off x="0" y="728663"/>
            <a:ext cx="12192000" cy="5832685"/>
          </a:xfrm>
        </p:spPr>
        <p:txBody>
          <a:bodyPr tIns="2556000"/>
          <a:lstStyle>
            <a:lvl1pPr marL="0" indent="0" algn="ctr">
              <a:buFont typeface="Arial" panose="020B0604020202020204" pitchFamily="34" charset="0"/>
              <a:buNone/>
              <a:defRPr/>
            </a:lvl1pPr>
          </a:lstStyle>
          <a:p>
            <a:r>
              <a:rPr lang="en-US"/>
              <a:t>Click icon to add picture</a:t>
            </a:r>
          </a:p>
        </p:txBody>
      </p:sp>
      <p:sp>
        <p:nvSpPr>
          <p:cNvPr id="4" name="Date Placeholder 3">
            <a:extLst>
              <a:ext uri="{FF2B5EF4-FFF2-40B4-BE49-F238E27FC236}">
                <a16:creationId xmlns:a16="http://schemas.microsoft.com/office/drawing/2014/main" id="{762F1452-B224-45A1-85FB-719E34D6B743}"/>
              </a:ext>
            </a:extLst>
          </p:cNvPr>
          <p:cNvSpPr>
            <a:spLocks noGrp="1"/>
          </p:cNvSpPr>
          <p:nvPr>
            <p:ph type="dt" sz="half" idx="10"/>
          </p:nvPr>
        </p:nvSpPr>
        <p:spPr/>
        <p:txBody>
          <a:bodyPr/>
          <a:lstStyle/>
          <a:p>
            <a:r>
              <a:rPr lang="en-US"/>
              <a:t>Month DD, YYYY</a:t>
            </a:r>
            <a:endParaRPr lang="en-US" dirty="0"/>
          </a:p>
        </p:txBody>
      </p:sp>
      <p:sp>
        <p:nvSpPr>
          <p:cNvPr id="5" name="Footer Placeholder 4">
            <a:extLst>
              <a:ext uri="{FF2B5EF4-FFF2-40B4-BE49-F238E27FC236}">
                <a16:creationId xmlns:a16="http://schemas.microsoft.com/office/drawing/2014/main" id="{227D1FC2-2E85-4DAD-8CE9-A44355CF33FE}"/>
              </a:ext>
            </a:extLst>
          </p:cNvPr>
          <p:cNvSpPr>
            <a:spLocks noGrp="1"/>
          </p:cNvSpPr>
          <p:nvPr>
            <p:ph type="ftr" sz="quarter" idx="11"/>
          </p:nvPr>
        </p:nvSpPr>
        <p:spPr/>
        <p:txBody>
          <a:bodyPr/>
          <a:lstStyle/>
          <a:p>
            <a:r>
              <a:rPr lang="en-US"/>
              <a:t>Name of presentation</a:t>
            </a:r>
            <a:endParaRPr lang="en-US" dirty="0"/>
          </a:p>
        </p:txBody>
      </p:sp>
      <p:sp>
        <p:nvSpPr>
          <p:cNvPr id="6" name="Slide Number Placeholder 5">
            <a:extLst>
              <a:ext uri="{FF2B5EF4-FFF2-40B4-BE49-F238E27FC236}">
                <a16:creationId xmlns:a16="http://schemas.microsoft.com/office/drawing/2014/main" id="{AC382FFC-73EB-4F79-99C6-1930B415EABC}"/>
              </a:ext>
            </a:extLst>
          </p:cNvPr>
          <p:cNvSpPr>
            <a:spLocks noGrp="1"/>
          </p:cNvSpPr>
          <p:nvPr>
            <p:ph type="sldNum" sz="quarter" idx="12"/>
          </p:nvPr>
        </p:nvSpPr>
        <p:spPr/>
        <p:txBody>
          <a:bodyPr/>
          <a:lstStyle/>
          <a:p>
            <a:fld id="{07CEE681-EA8A-4B77-829B-1539858EA44F}" type="slidenum">
              <a:rPr lang="en-US" smtClean="0"/>
              <a:pPr/>
              <a:t>‹#›</a:t>
            </a:fld>
            <a:endParaRPr lang="en-US" dirty="0"/>
          </a:p>
        </p:txBody>
      </p:sp>
      <p:sp>
        <p:nvSpPr>
          <p:cNvPr id="9" name="Rubrik 8">
            <a:extLst>
              <a:ext uri="{FF2B5EF4-FFF2-40B4-BE49-F238E27FC236}">
                <a16:creationId xmlns:a16="http://schemas.microsoft.com/office/drawing/2014/main" id="{72726A9D-952D-4BC8-A36B-E6325236C821}"/>
              </a:ext>
            </a:extLst>
          </p:cNvPr>
          <p:cNvSpPr>
            <a:spLocks noGrp="1"/>
          </p:cNvSpPr>
          <p:nvPr>
            <p:ph type="title"/>
          </p:nvPr>
        </p:nvSpPr>
        <p:spPr>
          <a:xfrm>
            <a:off x="550864" y="1525484"/>
            <a:ext cx="11090274" cy="553998"/>
          </a:xfrm>
        </p:spPr>
        <p:txBody>
          <a:bodyPr/>
          <a:lstStyle>
            <a:lvl1pPr>
              <a:defRPr sz="400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Tree>
    <p:extLst>
      <p:ext uri="{BB962C8B-B14F-4D97-AF65-F5344CB8AC3E}">
        <p14:creationId xmlns:p14="http://schemas.microsoft.com/office/powerpoint/2010/main" val="3384698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End">
    <p:bg bwMode="gray">
      <p:bgPr>
        <a:solidFill>
          <a:schemeClr val="accent1"/>
        </a:solidFill>
        <a:effectLst/>
      </p:bgPr>
    </p:bg>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84DA1ABC-D99E-4C3F-BC15-45449B6B8D0F}"/>
              </a:ext>
            </a:extLst>
          </p:cNvPr>
          <p:cNvSpPr/>
          <p:nvPr/>
        </p:nvSpPr>
        <p:spPr bwMode="gray">
          <a:xfrm>
            <a:off x="0" y="0"/>
            <a:ext cx="12192000" cy="6597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dirty="0"/>
          </a:p>
        </p:txBody>
      </p:sp>
      <p:sp>
        <p:nvSpPr>
          <p:cNvPr id="21" name="Frihandsfigur: Form 15">
            <a:extLst>
              <a:ext uri="{FF2B5EF4-FFF2-40B4-BE49-F238E27FC236}">
                <a16:creationId xmlns:a16="http://schemas.microsoft.com/office/drawing/2014/main" id="{C6054EB1-6E35-4193-95BF-E7F4DFB67847}"/>
              </a:ext>
            </a:extLst>
          </p:cNvPr>
          <p:cNvSpPr/>
          <p:nvPr/>
        </p:nvSpPr>
        <p:spPr bwMode="gray">
          <a:xfrm>
            <a:off x="6584540" y="39367"/>
            <a:ext cx="5607461" cy="6818633"/>
          </a:xfrm>
          <a:custGeom>
            <a:avLst/>
            <a:gdLst>
              <a:gd name="connsiteX0" fmla="*/ 5607461 w 5607461"/>
              <a:gd name="connsiteY0" fmla="*/ 0 h 6823406"/>
              <a:gd name="connsiteX1" fmla="*/ 5607461 w 5607461"/>
              <a:gd name="connsiteY1" fmla="*/ 2148943 h 6823406"/>
              <a:gd name="connsiteX2" fmla="*/ 3731769 w 5607461"/>
              <a:gd name="connsiteY2" fmla="*/ 3891773 h 6823406"/>
              <a:gd name="connsiteX3" fmla="*/ 2446775 w 5607461"/>
              <a:gd name="connsiteY3" fmla="*/ 6823406 h 6823406"/>
              <a:gd name="connsiteX4" fmla="*/ 0 w 5607461"/>
              <a:gd name="connsiteY4" fmla="*/ 6823406 h 6823406"/>
              <a:gd name="connsiteX5" fmla="*/ 1402783 w 5607461"/>
              <a:gd name="connsiteY5" fmla="*/ 3399404 h 6823406"/>
              <a:gd name="connsiteX6" fmla="*/ 5424834 w 5607461"/>
              <a:gd name="connsiteY6" fmla="*/ 6758 h 682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7461" h="6823406">
                <a:moveTo>
                  <a:pt x="5607461" y="0"/>
                </a:moveTo>
                <a:lnTo>
                  <a:pt x="5607461" y="2148943"/>
                </a:lnTo>
                <a:cubicBezTo>
                  <a:pt x="5029123" y="2307855"/>
                  <a:pt x="4208507" y="2795014"/>
                  <a:pt x="3731769" y="3891773"/>
                </a:cubicBezTo>
                <a:lnTo>
                  <a:pt x="2446775" y="6823406"/>
                </a:lnTo>
                <a:lnTo>
                  <a:pt x="0" y="6823406"/>
                </a:lnTo>
                <a:lnTo>
                  <a:pt x="1402783" y="3399404"/>
                </a:lnTo>
                <a:cubicBezTo>
                  <a:pt x="1937812" y="2006312"/>
                  <a:pt x="3470340" y="136474"/>
                  <a:pt x="5424834" y="6758"/>
                </a:cubicBezTo>
                <a:close/>
              </a:path>
            </a:pathLst>
          </a:cu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2" name="Title 1">
            <a:extLst>
              <a:ext uri="{FF2B5EF4-FFF2-40B4-BE49-F238E27FC236}">
                <a16:creationId xmlns:a16="http://schemas.microsoft.com/office/drawing/2014/main" id="{0AE87A58-09C9-4878-940A-B55D0C4841F6}"/>
              </a:ext>
            </a:extLst>
          </p:cNvPr>
          <p:cNvSpPr>
            <a:spLocks noGrp="1"/>
          </p:cNvSpPr>
          <p:nvPr>
            <p:ph type="title" hasCustomPrompt="1"/>
          </p:nvPr>
        </p:nvSpPr>
        <p:spPr>
          <a:xfrm>
            <a:off x="831850" y="2020898"/>
            <a:ext cx="6079938" cy="1181862"/>
          </a:xfrm>
        </p:spPr>
        <p:txBody>
          <a:bodyPr anchor="b"/>
          <a:lstStyle>
            <a:lvl1pPr>
              <a:lnSpc>
                <a:spcPct val="80000"/>
              </a:lnSpc>
              <a:defRPr sz="4800">
                <a:solidFill>
                  <a:schemeClr val="accent4"/>
                </a:solidFill>
                <a:latin typeface="+mj-lt"/>
              </a:defRPr>
            </a:lvl1pPr>
          </a:lstStyle>
          <a:p>
            <a:r>
              <a:rPr lang="en-US" dirty="0"/>
              <a:t>Click to add closing phrase</a:t>
            </a:r>
          </a:p>
        </p:txBody>
      </p:sp>
      <p:sp>
        <p:nvSpPr>
          <p:cNvPr id="3" name="Text Placeholder 2">
            <a:extLst>
              <a:ext uri="{FF2B5EF4-FFF2-40B4-BE49-F238E27FC236}">
                <a16:creationId xmlns:a16="http://schemas.microsoft.com/office/drawing/2014/main" id="{9E17E8F1-D73C-4A82-A7B5-D01F8F17FE24}"/>
              </a:ext>
            </a:extLst>
          </p:cNvPr>
          <p:cNvSpPr>
            <a:spLocks noGrp="1"/>
          </p:cNvSpPr>
          <p:nvPr>
            <p:ph type="body" idx="1" hasCustomPrompt="1"/>
          </p:nvPr>
        </p:nvSpPr>
        <p:spPr>
          <a:xfrm>
            <a:off x="831850" y="3229748"/>
            <a:ext cx="6079938" cy="1500187"/>
          </a:xfrm>
        </p:spPr>
        <p:txBody>
          <a:bodyPr/>
          <a:lstStyle>
            <a:lvl1pPr marL="0" indent="0">
              <a:lnSpc>
                <a:spcPct val="80000"/>
              </a:lnSpc>
              <a:buNone/>
              <a:defRPr sz="48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dirty="0"/>
              <a:t>Click to add closing phrase</a:t>
            </a:r>
          </a:p>
        </p:txBody>
      </p:sp>
      <p:grpSp>
        <p:nvGrpSpPr>
          <p:cNvPr id="22" name="Group 4">
            <a:extLst>
              <a:ext uri="{FF2B5EF4-FFF2-40B4-BE49-F238E27FC236}">
                <a16:creationId xmlns:a16="http://schemas.microsoft.com/office/drawing/2014/main" id="{565D1EAD-EB7E-4B8E-9959-904036429100}"/>
              </a:ext>
            </a:extLst>
          </p:cNvPr>
          <p:cNvGrpSpPr>
            <a:grpSpLocks noChangeAspect="1"/>
          </p:cNvGrpSpPr>
          <p:nvPr/>
        </p:nvGrpSpPr>
        <p:grpSpPr bwMode="auto">
          <a:xfrm>
            <a:off x="7956177" y="5596744"/>
            <a:ext cx="3759573" cy="531812"/>
            <a:chOff x="4934" y="3638"/>
            <a:chExt cx="2446" cy="346"/>
          </a:xfrm>
        </p:grpSpPr>
        <p:sp>
          <p:nvSpPr>
            <p:cNvPr id="24" name="AutoShape 3">
              <a:extLst>
                <a:ext uri="{FF2B5EF4-FFF2-40B4-BE49-F238E27FC236}">
                  <a16:creationId xmlns:a16="http://schemas.microsoft.com/office/drawing/2014/main" id="{75298E7B-C594-4DDC-BBB4-0EA92FD12E7D}"/>
                </a:ext>
              </a:extLst>
            </p:cNvPr>
            <p:cNvSpPr>
              <a:spLocks noChangeAspect="1" noChangeArrowheads="1" noTextEdit="1"/>
            </p:cNvSpPr>
            <p:nvPr/>
          </p:nvSpPr>
          <p:spPr bwMode="auto">
            <a:xfrm>
              <a:off x="4934" y="3638"/>
              <a:ext cx="24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sv-SE"/>
            </a:p>
          </p:txBody>
        </p:sp>
        <p:sp>
          <p:nvSpPr>
            <p:cNvPr id="25" name="Freeform 6">
              <a:extLst>
                <a:ext uri="{FF2B5EF4-FFF2-40B4-BE49-F238E27FC236}">
                  <a16:creationId xmlns:a16="http://schemas.microsoft.com/office/drawing/2014/main" id="{E6E275C0-4614-48D7-A803-A053A5993CD4}"/>
                </a:ext>
              </a:extLst>
            </p:cNvPr>
            <p:cNvSpPr>
              <a:spLocks noEditPoints="1"/>
            </p:cNvSpPr>
            <p:nvPr/>
          </p:nvSpPr>
          <p:spPr bwMode="auto">
            <a:xfrm>
              <a:off x="6767" y="3641"/>
              <a:ext cx="346" cy="339"/>
            </a:xfrm>
            <a:custGeom>
              <a:avLst/>
              <a:gdLst>
                <a:gd name="T0" fmla="*/ 3656 w 5108"/>
                <a:gd name="T1" fmla="*/ 2021 h 4983"/>
                <a:gd name="T2" fmla="*/ 1395 w 5108"/>
                <a:gd name="T3" fmla="*/ 2021 h 4983"/>
                <a:gd name="T4" fmla="*/ 1406 w 5108"/>
                <a:gd name="T5" fmla="*/ 1978 h 4983"/>
                <a:gd name="T6" fmla="*/ 2562 w 5108"/>
                <a:gd name="T7" fmla="*/ 1110 h 4983"/>
                <a:gd name="T8" fmla="*/ 3648 w 5108"/>
                <a:gd name="T9" fmla="*/ 1980 h 4983"/>
                <a:gd name="T10" fmla="*/ 3656 w 5108"/>
                <a:gd name="T11" fmla="*/ 2021 h 4983"/>
                <a:gd name="T12" fmla="*/ 2562 w 5108"/>
                <a:gd name="T13" fmla="*/ 0 h 4983"/>
                <a:gd name="T14" fmla="*/ 0 w 5108"/>
                <a:gd name="T15" fmla="*/ 2491 h 4983"/>
                <a:gd name="T16" fmla="*/ 732 w 5108"/>
                <a:gd name="T17" fmla="*/ 4277 h 4983"/>
                <a:gd name="T18" fmla="*/ 2702 w 5108"/>
                <a:gd name="T19" fmla="*/ 4983 h 4983"/>
                <a:gd name="T20" fmla="*/ 4717 w 5108"/>
                <a:gd name="T21" fmla="*/ 4218 h 4983"/>
                <a:gd name="T22" fmla="*/ 3921 w 5108"/>
                <a:gd name="T23" fmla="*/ 3422 h 4983"/>
                <a:gd name="T24" fmla="*/ 2674 w 5108"/>
                <a:gd name="T25" fmla="*/ 3873 h 4983"/>
                <a:gd name="T26" fmla="*/ 1392 w 5108"/>
                <a:gd name="T27" fmla="*/ 2977 h 4983"/>
                <a:gd name="T28" fmla="*/ 1381 w 5108"/>
                <a:gd name="T29" fmla="*/ 2934 h 4983"/>
                <a:gd name="T30" fmla="*/ 5056 w 5108"/>
                <a:gd name="T31" fmla="*/ 2934 h 4983"/>
                <a:gd name="T32" fmla="*/ 4358 w 5108"/>
                <a:gd name="T33" fmla="*/ 731 h 4983"/>
                <a:gd name="T34" fmla="*/ 2562 w 5108"/>
                <a:gd name="T35" fmla="*/ 0 h 4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08" h="4983">
                  <a:moveTo>
                    <a:pt x="3656" y="2021"/>
                  </a:moveTo>
                  <a:lnTo>
                    <a:pt x="1395" y="2021"/>
                  </a:lnTo>
                  <a:lnTo>
                    <a:pt x="1406" y="1978"/>
                  </a:lnTo>
                  <a:cubicBezTo>
                    <a:pt x="1550" y="1418"/>
                    <a:pt x="1960" y="1110"/>
                    <a:pt x="2562" y="1110"/>
                  </a:cubicBezTo>
                  <a:cubicBezTo>
                    <a:pt x="3142" y="1110"/>
                    <a:pt x="3538" y="1427"/>
                    <a:pt x="3648" y="1980"/>
                  </a:cubicBezTo>
                  <a:lnTo>
                    <a:pt x="3656" y="2021"/>
                  </a:lnTo>
                  <a:close/>
                  <a:moveTo>
                    <a:pt x="2562" y="0"/>
                  </a:moveTo>
                  <a:cubicBezTo>
                    <a:pt x="1102" y="0"/>
                    <a:pt x="0" y="1071"/>
                    <a:pt x="0" y="2491"/>
                  </a:cubicBezTo>
                  <a:cubicBezTo>
                    <a:pt x="0" y="3197"/>
                    <a:pt x="260" y="3831"/>
                    <a:pt x="732" y="4277"/>
                  </a:cubicBezTo>
                  <a:cubicBezTo>
                    <a:pt x="1221" y="4739"/>
                    <a:pt x="1902" y="4983"/>
                    <a:pt x="2702" y="4983"/>
                  </a:cubicBezTo>
                  <a:cubicBezTo>
                    <a:pt x="3562" y="4983"/>
                    <a:pt x="4221" y="4733"/>
                    <a:pt x="4717" y="4218"/>
                  </a:cubicBezTo>
                  <a:lnTo>
                    <a:pt x="3921" y="3422"/>
                  </a:lnTo>
                  <a:cubicBezTo>
                    <a:pt x="3649" y="3647"/>
                    <a:pt x="3288" y="3873"/>
                    <a:pt x="2674" y="3873"/>
                  </a:cubicBezTo>
                  <a:cubicBezTo>
                    <a:pt x="1990" y="3873"/>
                    <a:pt x="1546" y="3563"/>
                    <a:pt x="1392" y="2977"/>
                  </a:cubicBezTo>
                  <a:lnTo>
                    <a:pt x="1381" y="2934"/>
                  </a:lnTo>
                  <a:lnTo>
                    <a:pt x="5056" y="2934"/>
                  </a:lnTo>
                  <a:cubicBezTo>
                    <a:pt x="5108" y="2050"/>
                    <a:pt x="4860" y="1269"/>
                    <a:pt x="4358" y="731"/>
                  </a:cubicBezTo>
                  <a:cubicBezTo>
                    <a:pt x="3911" y="253"/>
                    <a:pt x="3290" y="0"/>
                    <a:pt x="2562" y="0"/>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sv-SE"/>
            </a:p>
          </p:txBody>
        </p:sp>
        <p:sp>
          <p:nvSpPr>
            <p:cNvPr id="26" name="Freeform 7">
              <a:extLst>
                <a:ext uri="{FF2B5EF4-FFF2-40B4-BE49-F238E27FC236}">
                  <a16:creationId xmlns:a16="http://schemas.microsoft.com/office/drawing/2014/main" id="{B43B6D6D-C42F-465C-8ED5-A6E7C4EBB8BA}"/>
                </a:ext>
              </a:extLst>
            </p:cNvPr>
            <p:cNvSpPr>
              <a:spLocks noEditPoints="1"/>
            </p:cNvSpPr>
            <p:nvPr/>
          </p:nvSpPr>
          <p:spPr bwMode="auto">
            <a:xfrm>
              <a:off x="6391" y="3641"/>
              <a:ext cx="346" cy="339"/>
            </a:xfrm>
            <a:custGeom>
              <a:avLst/>
              <a:gdLst>
                <a:gd name="T0" fmla="*/ 3656 w 5107"/>
                <a:gd name="T1" fmla="*/ 2021 h 4983"/>
                <a:gd name="T2" fmla="*/ 1395 w 5107"/>
                <a:gd name="T3" fmla="*/ 2021 h 4983"/>
                <a:gd name="T4" fmla="*/ 1406 w 5107"/>
                <a:gd name="T5" fmla="*/ 1978 h 4983"/>
                <a:gd name="T6" fmla="*/ 2561 w 5107"/>
                <a:gd name="T7" fmla="*/ 1110 h 4983"/>
                <a:gd name="T8" fmla="*/ 3648 w 5107"/>
                <a:gd name="T9" fmla="*/ 1980 h 4983"/>
                <a:gd name="T10" fmla="*/ 3656 w 5107"/>
                <a:gd name="T11" fmla="*/ 2021 h 4983"/>
                <a:gd name="T12" fmla="*/ 2561 w 5107"/>
                <a:gd name="T13" fmla="*/ 0 h 4983"/>
                <a:gd name="T14" fmla="*/ 0 w 5107"/>
                <a:gd name="T15" fmla="*/ 2491 h 4983"/>
                <a:gd name="T16" fmla="*/ 731 w 5107"/>
                <a:gd name="T17" fmla="*/ 4277 h 4983"/>
                <a:gd name="T18" fmla="*/ 2702 w 5107"/>
                <a:gd name="T19" fmla="*/ 4983 h 4983"/>
                <a:gd name="T20" fmla="*/ 4716 w 5107"/>
                <a:gd name="T21" fmla="*/ 4218 h 4983"/>
                <a:gd name="T22" fmla="*/ 3920 w 5107"/>
                <a:gd name="T23" fmla="*/ 3422 h 4983"/>
                <a:gd name="T24" fmla="*/ 2674 w 5107"/>
                <a:gd name="T25" fmla="*/ 3873 h 4983"/>
                <a:gd name="T26" fmla="*/ 1392 w 5107"/>
                <a:gd name="T27" fmla="*/ 2977 h 4983"/>
                <a:gd name="T28" fmla="*/ 1380 w 5107"/>
                <a:gd name="T29" fmla="*/ 2934 h 4983"/>
                <a:gd name="T30" fmla="*/ 5055 w 5107"/>
                <a:gd name="T31" fmla="*/ 2934 h 4983"/>
                <a:gd name="T32" fmla="*/ 4357 w 5107"/>
                <a:gd name="T33" fmla="*/ 731 h 4983"/>
                <a:gd name="T34" fmla="*/ 2561 w 5107"/>
                <a:gd name="T35" fmla="*/ 0 h 4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07" h="4983">
                  <a:moveTo>
                    <a:pt x="3656" y="2021"/>
                  </a:moveTo>
                  <a:lnTo>
                    <a:pt x="1395" y="2021"/>
                  </a:lnTo>
                  <a:lnTo>
                    <a:pt x="1406" y="1978"/>
                  </a:lnTo>
                  <a:cubicBezTo>
                    <a:pt x="1549" y="1418"/>
                    <a:pt x="1960" y="1110"/>
                    <a:pt x="2561" y="1110"/>
                  </a:cubicBezTo>
                  <a:cubicBezTo>
                    <a:pt x="3141" y="1110"/>
                    <a:pt x="3537" y="1427"/>
                    <a:pt x="3648" y="1980"/>
                  </a:cubicBezTo>
                  <a:lnTo>
                    <a:pt x="3656" y="2021"/>
                  </a:lnTo>
                  <a:close/>
                  <a:moveTo>
                    <a:pt x="2561" y="0"/>
                  </a:moveTo>
                  <a:cubicBezTo>
                    <a:pt x="1101" y="0"/>
                    <a:pt x="0" y="1071"/>
                    <a:pt x="0" y="2491"/>
                  </a:cubicBezTo>
                  <a:cubicBezTo>
                    <a:pt x="0" y="3197"/>
                    <a:pt x="259" y="3831"/>
                    <a:pt x="731" y="4277"/>
                  </a:cubicBezTo>
                  <a:cubicBezTo>
                    <a:pt x="1220" y="4739"/>
                    <a:pt x="1902" y="4983"/>
                    <a:pt x="2702" y="4983"/>
                  </a:cubicBezTo>
                  <a:cubicBezTo>
                    <a:pt x="3561" y="4983"/>
                    <a:pt x="4220" y="4733"/>
                    <a:pt x="4716" y="4218"/>
                  </a:cubicBezTo>
                  <a:lnTo>
                    <a:pt x="3920" y="3422"/>
                  </a:lnTo>
                  <a:cubicBezTo>
                    <a:pt x="3649" y="3647"/>
                    <a:pt x="3287" y="3873"/>
                    <a:pt x="2674" y="3873"/>
                  </a:cubicBezTo>
                  <a:cubicBezTo>
                    <a:pt x="1989" y="3873"/>
                    <a:pt x="1546" y="3563"/>
                    <a:pt x="1392" y="2977"/>
                  </a:cubicBezTo>
                  <a:lnTo>
                    <a:pt x="1380" y="2934"/>
                  </a:lnTo>
                  <a:lnTo>
                    <a:pt x="5055" y="2934"/>
                  </a:lnTo>
                  <a:cubicBezTo>
                    <a:pt x="5107" y="2050"/>
                    <a:pt x="4860" y="1269"/>
                    <a:pt x="4357" y="731"/>
                  </a:cubicBezTo>
                  <a:cubicBezTo>
                    <a:pt x="3910" y="253"/>
                    <a:pt x="3289" y="0"/>
                    <a:pt x="2561" y="0"/>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sv-SE"/>
            </a:p>
          </p:txBody>
        </p:sp>
        <p:sp>
          <p:nvSpPr>
            <p:cNvPr id="27" name="Freeform 8">
              <a:extLst>
                <a:ext uri="{FF2B5EF4-FFF2-40B4-BE49-F238E27FC236}">
                  <a16:creationId xmlns:a16="http://schemas.microsoft.com/office/drawing/2014/main" id="{32F4BCB1-B46E-407A-9599-1DE1D4110CCF}"/>
                </a:ext>
              </a:extLst>
            </p:cNvPr>
            <p:cNvSpPr>
              <a:spLocks noEditPoints="1"/>
            </p:cNvSpPr>
            <p:nvPr/>
          </p:nvSpPr>
          <p:spPr bwMode="auto">
            <a:xfrm>
              <a:off x="5640" y="3641"/>
              <a:ext cx="351" cy="339"/>
            </a:xfrm>
            <a:custGeom>
              <a:avLst/>
              <a:gdLst>
                <a:gd name="T0" fmla="*/ 2589 w 5179"/>
                <a:gd name="T1" fmla="*/ 3859 h 4983"/>
                <a:gd name="T2" fmla="*/ 1376 w 5179"/>
                <a:gd name="T3" fmla="*/ 2491 h 4983"/>
                <a:gd name="T4" fmla="*/ 2589 w 5179"/>
                <a:gd name="T5" fmla="*/ 1124 h 4983"/>
                <a:gd name="T6" fmla="*/ 3802 w 5179"/>
                <a:gd name="T7" fmla="*/ 2491 h 4983"/>
                <a:gd name="T8" fmla="*/ 2589 w 5179"/>
                <a:gd name="T9" fmla="*/ 3859 h 4983"/>
                <a:gd name="T10" fmla="*/ 2589 w 5179"/>
                <a:gd name="T11" fmla="*/ 0 h 4983"/>
                <a:gd name="T12" fmla="*/ 0 w 5179"/>
                <a:gd name="T13" fmla="*/ 2491 h 4983"/>
                <a:gd name="T14" fmla="*/ 2589 w 5179"/>
                <a:gd name="T15" fmla="*/ 4983 h 4983"/>
                <a:gd name="T16" fmla="*/ 5179 w 5179"/>
                <a:gd name="T17" fmla="*/ 2491 h 4983"/>
                <a:gd name="T18" fmla="*/ 2589 w 5179"/>
                <a:gd name="T19" fmla="*/ 0 h 4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79" h="4983">
                  <a:moveTo>
                    <a:pt x="2589" y="3859"/>
                  </a:moveTo>
                  <a:cubicBezTo>
                    <a:pt x="1864" y="3859"/>
                    <a:pt x="1376" y="3309"/>
                    <a:pt x="1376" y="2491"/>
                  </a:cubicBezTo>
                  <a:cubicBezTo>
                    <a:pt x="1376" y="1674"/>
                    <a:pt x="1864" y="1124"/>
                    <a:pt x="2589" y="1124"/>
                  </a:cubicBezTo>
                  <a:cubicBezTo>
                    <a:pt x="3315" y="1124"/>
                    <a:pt x="3802" y="1674"/>
                    <a:pt x="3802" y="2491"/>
                  </a:cubicBezTo>
                  <a:cubicBezTo>
                    <a:pt x="3802" y="3309"/>
                    <a:pt x="3315" y="3859"/>
                    <a:pt x="2589" y="3859"/>
                  </a:cubicBezTo>
                  <a:close/>
                  <a:moveTo>
                    <a:pt x="2589" y="0"/>
                  </a:moveTo>
                  <a:cubicBezTo>
                    <a:pt x="1113" y="0"/>
                    <a:pt x="0" y="1071"/>
                    <a:pt x="0" y="2491"/>
                  </a:cubicBezTo>
                  <a:cubicBezTo>
                    <a:pt x="0" y="3912"/>
                    <a:pt x="1113" y="4983"/>
                    <a:pt x="2589" y="4983"/>
                  </a:cubicBezTo>
                  <a:cubicBezTo>
                    <a:pt x="4066" y="4983"/>
                    <a:pt x="5179" y="3912"/>
                    <a:pt x="5179" y="2491"/>
                  </a:cubicBezTo>
                  <a:cubicBezTo>
                    <a:pt x="5179" y="1071"/>
                    <a:pt x="4066" y="0"/>
                    <a:pt x="2589" y="0"/>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sv-SE"/>
            </a:p>
          </p:txBody>
        </p:sp>
        <p:sp>
          <p:nvSpPr>
            <p:cNvPr id="28" name="Freeform 9">
              <a:extLst>
                <a:ext uri="{FF2B5EF4-FFF2-40B4-BE49-F238E27FC236}">
                  <a16:creationId xmlns:a16="http://schemas.microsoft.com/office/drawing/2014/main" id="{598C792E-67F4-473B-BFAF-4DE94CF5CEF4}"/>
                </a:ext>
              </a:extLst>
            </p:cNvPr>
            <p:cNvSpPr>
              <a:spLocks noEditPoints="1"/>
            </p:cNvSpPr>
            <p:nvPr/>
          </p:nvSpPr>
          <p:spPr bwMode="auto">
            <a:xfrm>
              <a:off x="5263" y="3641"/>
              <a:ext cx="347" cy="339"/>
            </a:xfrm>
            <a:custGeom>
              <a:avLst/>
              <a:gdLst>
                <a:gd name="T0" fmla="*/ 3656 w 5107"/>
                <a:gd name="T1" fmla="*/ 2021 h 4983"/>
                <a:gd name="T2" fmla="*/ 1395 w 5107"/>
                <a:gd name="T3" fmla="*/ 2021 h 4983"/>
                <a:gd name="T4" fmla="*/ 1406 w 5107"/>
                <a:gd name="T5" fmla="*/ 1978 h 4983"/>
                <a:gd name="T6" fmla="*/ 2562 w 5107"/>
                <a:gd name="T7" fmla="*/ 1110 h 4983"/>
                <a:gd name="T8" fmla="*/ 3648 w 5107"/>
                <a:gd name="T9" fmla="*/ 1980 h 4983"/>
                <a:gd name="T10" fmla="*/ 3656 w 5107"/>
                <a:gd name="T11" fmla="*/ 2021 h 4983"/>
                <a:gd name="T12" fmla="*/ 2562 w 5107"/>
                <a:gd name="T13" fmla="*/ 0 h 4983"/>
                <a:gd name="T14" fmla="*/ 0 w 5107"/>
                <a:gd name="T15" fmla="*/ 2491 h 4983"/>
                <a:gd name="T16" fmla="*/ 731 w 5107"/>
                <a:gd name="T17" fmla="*/ 4277 h 4983"/>
                <a:gd name="T18" fmla="*/ 2702 w 5107"/>
                <a:gd name="T19" fmla="*/ 4983 h 4983"/>
                <a:gd name="T20" fmla="*/ 4717 w 5107"/>
                <a:gd name="T21" fmla="*/ 4218 h 4983"/>
                <a:gd name="T22" fmla="*/ 3921 w 5107"/>
                <a:gd name="T23" fmla="*/ 3422 h 4983"/>
                <a:gd name="T24" fmla="*/ 2674 w 5107"/>
                <a:gd name="T25" fmla="*/ 3873 h 4983"/>
                <a:gd name="T26" fmla="*/ 1392 w 5107"/>
                <a:gd name="T27" fmla="*/ 2977 h 4983"/>
                <a:gd name="T28" fmla="*/ 1380 w 5107"/>
                <a:gd name="T29" fmla="*/ 2934 h 4983"/>
                <a:gd name="T30" fmla="*/ 5055 w 5107"/>
                <a:gd name="T31" fmla="*/ 2934 h 4983"/>
                <a:gd name="T32" fmla="*/ 4357 w 5107"/>
                <a:gd name="T33" fmla="*/ 731 h 4983"/>
                <a:gd name="T34" fmla="*/ 2562 w 5107"/>
                <a:gd name="T35" fmla="*/ 0 h 4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07" h="4983">
                  <a:moveTo>
                    <a:pt x="3656" y="2021"/>
                  </a:moveTo>
                  <a:lnTo>
                    <a:pt x="1395" y="2021"/>
                  </a:lnTo>
                  <a:lnTo>
                    <a:pt x="1406" y="1978"/>
                  </a:lnTo>
                  <a:cubicBezTo>
                    <a:pt x="1549" y="1418"/>
                    <a:pt x="1960" y="1110"/>
                    <a:pt x="2562" y="1110"/>
                  </a:cubicBezTo>
                  <a:cubicBezTo>
                    <a:pt x="3141" y="1110"/>
                    <a:pt x="3537" y="1427"/>
                    <a:pt x="3648" y="1980"/>
                  </a:cubicBezTo>
                  <a:lnTo>
                    <a:pt x="3656" y="2021"/>
                  </a:lnTo>
                  <a:close/>
                  <a:moveTo>
                    <a:pt x="2562" y="0"/>
                  </a:moveTo>
                  <a:cubicBezTo>
                    <a:pt x="1101" y="0"/>
                    <a:pt x="0" y="1071"/>
                    <a:pt x="0" y="2491"/>
                  </a:cubicBezTo>
                  <a:cubicBezTo>
                    <a:pt x="0" y="3197"/>
                    <a:pt x="260" y="3831"/>
                    <a:pt x="731" y="4277"/>
                  </a:cubicBezTo>
                  <a:cubicBezTo>
                    <a:pt x="1220" y="4739"/>
                    <a:pt x="1902" y="4983"/>
                    <a:pt x="2702" y="4983"/>
                  </a:cubicBezTo>
                  <a:cubicBezTo>
                    <a:pt x="3561" y="4983"/>
                    <a:pt x="4220" y="4733"/>
                    <a:pt x="4717" y="4218"/>
                  </a:cubicBezTo>
                  <a:lnTo>
                    <a:pt x="3921" y="3422"/>
                  </a:lnTo>
                  <a:cubicBezTo>
                    <a:pt x="3649" y="3647"/>
                    <a:pt x="3287" y="3873"/>
                    <a:pt x="2674" y="3873"/>
                  </a:cubicBezTo>
                  <a:cubicBezTo>
                    <a:pt x="1989" y="3873"/>
                    <a:pt x="1546" y="3563"/>
                    <a:pt x="1392" y="2977"/>
                  </a:cubicBezTo>
                  <a:lnTo>
                    <a:pt x="1380" y="2934"/>
                  </a:lnTo>
                  <a:lnTo>
                    <a:pt x="5055" y="2934"/>
                  </a:lnTo>
                  <a:cubicBezTo>
                    <a:pt x="5107" y="2050"/>
                    <a:pt x="4860" y="1269"/>
                    <a:pt x="4357" y="731"/>
                  </a:cubicBezTo>
                  <a:cubicBezTo>
                    <a:pt x="3910" y="253"/>
                    <a:pt x="3289" y="0"/>
                    <a:pt x="2562" y="0"/>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sv-SE"/>
            </a:p>
          </p:txBody>
        </p:sp>
        <p:sp>
          <p:nvSpPr>
            <p:cNvPr id="29" name="Freeform 10">
              <a:extLst>
                <a:ext uri="{FF2B5EF4-FFF2-40B4-BE49-F238E27FC236}">
                  <a16:creationId xmlns:a16="http://schemas.microsoft.com/office/drawing/2014/main" id="{A23AF8F5-EC32-4447-B772-EA2BB44CE150}"/>
                </a:ext>
              </a:extLst>
            </p:cNvPr>
            <p:cNvSpPr>
              <a:spLocks/>
            </p:cNvSpPr>
            <p:nvPr/>
          </p:nvSpPr>
          <p:spPr bwMode="auto">
            <a:xfrm>
              <a:off x="4937" y="3649"/>
              <a:ext cx="341" cy="323"/>
            </a:xfrm>
            <a:custGeom>
              <a:avLst/>
              <a:gdLst>
                <a:gd name="T0" fmla="*/ 0 w 5036"/>
                <a:gd name="T1" fmla="*/ 0 h 4739"/>
                <a:gd name="T2" fmla="*/ 2565 w 5036"/>
                <a:gd name="T3" fmla="*/ 4739 h 4739"/>
                <a:gd name="T4" fmla="*/ 5036 w 5036"/>
                <a:gd name="T5" fmla="*/ 0 h 4739"/>
                <a:gd name="T6" fmla="*/ 3734 w 5036"/>
                <a:gd name="T7" fmla="*/ 0 h 4739"/>
                <a:gd name="T8" fmla="*/ 2622 w 5036"/>
                <a:gd name="T9" fmla="*/ 2337 h 4739"/>
                <a:gd name="T10" fmla="*/ 1468 w 5036"/>
                <a:gd name="T11" fmla="*/ 0 h 4739"/>
                <a:gd name="T12" fmla="*/ 0 w 5036"/>
                <a:gd name="T13" fmla="*/ 0 h 4739"/>
              </a:gdLst>
              <a:ahLst/>
              <a:cxnLst>
                <a:cxn ang="0">
                  <a:pos x="T0" y="T1"/>
                </a:cxn>
                <a:cxn ang="0">
                  <a:pos x="T2" y="T3"/>
                </a:cxn>
                <a:cxn ang="0">
                  <a:pos x="T4" y="T5"/>
                </a:cxn>
                <a:cxn ang="0">
                  <a:pos x="T6" y="T7"/>
                </a:cxn>
                <a:cxn ang="0">
                  <a:pos x="T8" y="T9"/>
                </a:cxn>
                <a:cxn ang="0">
                  <a:pos x="T10" y="T11"/>
                </a:cxn>
                <a:cxn ang="0">
                  <a:pos x="T12" y="T13"/>
                </a:cxn>
              </a:cxnLst>
              <a:rect l="0" t="0" r="r" b="b"/>
              <a:pathLst>
                <a:path w="5036" h="4739">
                  <a:moveTo>
                    <a:pt x="0" y="0"/>
                  </a:moveTo>
                  <a:lnTo>
                    <a:pt x="2565" y="4739"/>
                  </a:lnTo>
                  <a:lnTo>
                    <a:pt x="5036" y="0"/>
                  </a:lnTo>
                  <a:lnTo>
                    <a:pt x="3734" y="0"/>
                  </a:lnTo>
                  <a:lnTo>
                    <a:pt x="2622" y="2337"/>
                  </a:lnTo>
                  <a:lnTo>
                    <a:pt x="1468" y="0"/>
                  </a:lnTo>
                  <a:lnTo>
                    <a:pt x="0" y="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sv-SE"/>
            </a:p>
          </p:txBody>
        </p:sp>
        <p:sp>
          <p:nvSpPr>
            <p:cNvPr id="30" name="Freeform 11">
              <a:extLst>
                <a:ext uri="{FF2B5EF4-FFF2-40B4-BE49-F238E27FC236}">
                  <a16:creationId xmlns:a16="http://schemas.microsoft.com/office/drawing/2014/main" id="{81E0084E-CB6A-4610-AFE1-B41E84F0657F}"/>
                </a:ext>
              </a:extLst>
            </p:cNvPr>
            <p:cNvSpPr>
              <a:spLocks/>
            </p:cNvSpPr>
            <p:nvPr/>
          </p:nvSpPr>
          <p:spPr bwMode="auto">
            <a:xfrm>
              <a:off x="6029" y="3641"/>
              <a:ext cx="323" cy="329"/>
            </a:xfrm>
            <a:custGeom>
              <a:avLst/>
              <a:gdLst>
                <a:gd name="T0" fmla="*/ 3516 w 4768"/>
                <a:gd name="T1" fmla="*/ 4831 h 4831"/>
                <a:gd name="T2" fmla="*/ 4767 w 4768"/>
                <a:gd name="T3" fmla="*/ 4831 h 4831"/>
                <a:gd name="T4" fmla="*/ 4768 w 4768"/>
                <a:gd name="T5" fmla="*/ 2315 h 4831"/>
                <a:gd name="T6" fmla="*/ 2384 w 4768"/>
                <a:gd name="T7" fmla="*/ 0 h 4831"/>
                <a:gd name="T8" fmla="*/ 0 w 4768"/>
                <a:gd name="T9" fmla="*/ 2315 h 4831"/>
                <a:gd name="T10" fmla="*/ 0 w 4768"/>
                <a:gd name="T11" fmla="*/ 4831 h 4831"/>
                <a:gd name="T12" fmla="*/ 1247 w 4768"/>
                <a:gd name="T13" fmla="*/ 4831 h 4831"/>
                <a:gd name="T14" fmla="*/ 1247 w 4768"/>
                <a:gd name="T15" fmla="*/ 2298 h 4831"/>
                <a:gd name="T16" fmla="*/ 2381 w 4768"/>
                <a:gd name="T17" fmla="*/ 1147 h 4831"/>
                <a:gd name="T18" fmla="*/ 2439 w 4768"/>
                <a:gd name="T19" fmla="*/ 1149 h 4831"/>
                <a:gd name="T20" fmla="*/ 3516 w 4768"/>
                <a:gd name="T21" fmla="*/ 2297 h 4831"/>
                <a:gd name="T22" fmla="*/ 3516 w 4768"/>
                <a:gd name="T23" fmla="*/ 4831 h 4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68" h="4831">
                  <a:moveTo>
                    <a:pt x="3516" y="4831"/>
                  </a:moveTo>
                  <a:lnTo>
                    <a:pt x="4767" y="4831"/>
                  </a:lnTo>
                  <a:lnTo>
                    <a:pt x="4768" y="2315"/>
                  </a:lnTo>
                  <a:cubicBezTo>
                    <a:pt x="4768" y="1060"/>
                    <a:pt x="3677" y="0"/>
                    <a:pt x="2384" y="0"/>
                  </a:cubicBezTo>
                  <a:cubicBezTo>
                    <a:pt x="1092" y="0"/>
                    <a:pt x="0" y="1060"/>
                    <a:pt x="0" y="2315"/>
                  </a:cubicBezTo>
                  <a:lnTo>
                    <a:pt x="0" y="4831"/>
                  </a:lnTo>
                  <a:lnTo>
                    <a:pt x="1247" y="4831"/>
                  </a:lnTo>
                  <a:lnTo>
                    <a:pt x="1247" y="2298"/>
                  </a:lnTo>
                  <a:cubicBezTo>
                    <a:pt x="1259" y="1674"/>
                    <a:pt x="1779" y="1147"/>
                    <a:pt x="2381" y="1147"/>
                  </a:cubicBezTo>
                  <a:cubicBezTo>
                    <a:pt x="2392" y="1147"/>
                    <a:pt x="2428" y="1149"/>
                    <a:pt x="2439" y="1149"/>
                  </a:cubicBezTo>
                  <a:cubicBezTo>
                    <a:pt x="3022" y="1186"/>
                    <a:pt x="3505" y="1701"/>
                    <a:pt x="3516" y="2297"/>
                  </a:cubicBezTo>
                  <a:lnTo>
                    <a:pt x="3516" y="4831"/>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sv-SE"/>
            </a:p>
          </p:txBody>
        </p:sp>
        <p:sp>
          <p:nvSpPr>
            <p:cNvPr id="31" name="Freeform 12">
              <a:extLst>
                <a:ext uri="{FF2B5EF4-FFF2-40B4-BE49-F238E27FC236}">
                  <a16:creationId xmlns:a16="http://schemas.microsoft.com/office/drawing/2014/main" id="{0A221073-DDCB-48BF-BD29-9974D34BB611}"/>
                </a:ext>
              </a:extLst>
            </p:cNvPr>
            <p:cNvSpPr>
              <a:spLocks/>
            </p:cNvSpPr>
            <p:nvPr/>
          </p:nvSpPr>
          <p:spPr bwMode="auto">
            <a:xfrm>
              <a:off x="7146" y="3641"/>
              <a:ext cx="196" cy="329"/>
            </a:xfrm>
            <a:custGeom>
              <a:avLst/>
              <a:gdLst>
                <a:gd name="T0" fmla="*/ 0 w 2885"/>
                <a:gd name="T1" fmla="*/ 4833 h 4833"/>
                <a:gd name="T2" fmla="*/ 1247 w 2885"/>
                <a:gd name="T3" fmla="*/ 4833 h 4833"/>
                <a:gd name="T4" fmla="*/ 1247 w 2885"/>
                <a:gd name="T5" fmla="*/ 2317 h 4833"/>
                <a:gd name="T6" fmla="*/ 2456 w 2885"/>
                <a:gd name="T7" fmla="*/ 1116 h 4833"/>
                <a:gd name="T8" fmla="*/ 2462 w 2885"/>
                <a:gd name="T9" fmla="*/ 1115 h 4833"/>
                <a:gd name="T10" fmla="*/ 2473 w 2885"/>
                <a:gd name="T11" fmla="*/ 1115 h 4833"/>
                <a:gd name="T12" fmla="*/ 2885 w 2885"/>
                <a:gd name="T13" fmla="*/ 1115 h 4833"/>
                <a:gd name="T14" fmla="*/ 2885 w 2885"/>
                <a:gd name="T15" fmla="*/ 0 h 4833"/>
                <a:gd name="T16" fmla="*/ 2318 w 2885"/>
                <a:gd name="T17" fmla="*/ 2 h 4833"/>
                <a:gd name="T18" fmla="*/ 0 w 2885"/>
                <a:gd name="T19" fmla="*/ 2317 h 4833"/>
                <a:gd name="T20" fmla="*/ 0 w 2885"/>
                <a:gd name="T21" fmla="*/ 4833 h 4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5" h="4833">
                  <a:moveTo>
                    <a:pt x="0" y="4833"/>
                  </a:moveTo>
                  <a:lnTo>
                    <a:pt x="1247" y="4833"/>
                  </a:lnTo>
                  <a:lnTo>
                    <a:pt x="1247" y="2317"/>
                  </a:lnTo>
                  <a:cubicBezTo>
                    <a:pt x="1255" y="1659"/>
                    <a:pt x="1797" y="1120"/>
                    <a:pt x="2456" y="1116"/>
                  </a:cubicBezTo>
                  <a:lnTo>
                    <a:pt x="2462" y="1115"/>
                  </a:lnTo>
                  <a:cubicBezTo>
                    <a:pt x="2466" y="1115"/>
                    <a:pt x="2469" y="1115"/>
                    <a:pt x="2473" y="1115"/>
                  </a:cubicBezTo>
                  <a:lnTo>
                    <a:pt x="2885" y="1115"/>
                  </a:lnTo>
                  <a:lnTo>
                    <a:pt x="2885" y="0"/>
                  </a:lnTo>
                  <a:lnTo>
                    <a:pt x="2318" y="2"/>
                  </a:lnTo>
                  <a:cubicBezTo>
                    <a:pt x="1039" y="2"/>
                    <a:pt x="0" y="1041"/>
                    <a:pt x="0" y="2317"/>
                  </a:cubicBezTo>
                  <a:lnTo>
                    <a:pt x="0" y="4833"/>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sv-SE"/>
            </a:p>
          </p:txBody>
        </p:sp>
      </p:grpSp>
      <p:sp>
        <p:nvSpPr>
          <p:cNvPr id="8" name="Date Placeholder 7">
            <a:extLst>
              <a:ext uri="{FF2B5EF4-FFF2-40B4-BE49-F238E27FC236}">
                <a16:creationId xmlns:a16="http://schemas.microsoft.com/office/drawing/2014/main" id="{182E47CC-254C-41EF-A3FE-EC34B7B1E7A0}"/>
              </a:ext>
            </a:extLst>
          </p:cNvPr>
          <p:cNvSpPr>
            <a:spLocks noGrp="1"/>
          </p:cNvSpPr>
          <p:nvPr>
            <p:ph type="dt" sz="half" idx="10"/>
          </p:nvPr>
        </p:nvSpPr>
        <p:spPr/>
        <p:txBody>
          <a:bodyPr/>
          <a:lstStyle/>
          <a:p>
            <a:r>
              <a:rPr lang="en-US"/>
              <a:t>Month DD, YYYY</a:t>
            </a:r>
            <a:endParaRPr lang="en-US" dirty="0"/>
          </a:p>
        </p:txBody>
      </p:sp>
      <p:sp>
        <p:nvSpPr>
          <p:cNvPr id="9" name="Footer Placeholder 8">
            <a:extLst>
              <a:ext uri="{FF2B5EF4-FFF2-40B4-BE49-F238E27FC236}">
                <a16:creationId xmlns:a16="http://schemas.microsoft.com/office/drawing/2014/main" id="{D232D215-34B1-4BCC-A9B4-9321CFF21029}"/>
              </a:ext>
            </a:extLst>
          </p:cNvPr>
          <p:cNvSpPr>
            <a:spLocks noGrp="1"/>
          </p:cNvSpPr>
          <p:nvPr>
            <p:ph type="ftr" sz="quarter" idx="11"/>
          </p:nvPr>
        </p:nvSpPr>
        <p:spPr/>
        <p:txBody>
          <a:bodyPr/>
          <a:lstStyle/>
          <a:p>
            <a:r>
              <a:rPr lang="en-US"/>
              <a:t>Name of presentation</a:t>
            </a:r>
            <a:endParaRPr lang="en-US" dirty="0"/>
          </a:p>
        </p:txBody>
      </p:sp>
      <p:sp>
        <p:nvSpPr>
          <p:cNvPr id="10" name="Slide Number Placeholder 9">
            <a:extLst>
              <a:ext uri="{FF2B5EF4-FFF2-40B4-BE49-F238E27FC236}">
                <a16:creationId xmlns:a16="http://schemas.microsoft.com/office/drawing/2014/main" id="{0437B83A-4C07-4C63-85DD-621071248DDE}"/>
              </a:ext>
            </a:extLst>
          </p:cNvPr>
          <p:cNvSpPr>
            <a:spLocks noGrp="1"/>
          </p:cNvSpPr>
          <p:nvPr>
            <p:ph type="sldNum" sz="quarter" idx="12"/>
          </p:nvPr>
        </p:nvSpPr>
        <p:spPr/>
        <p:txBody>
          <a:bodyPr/>
          <a:lstStyle/>
          <a:p>
            <a:fld id="{07CEE681-EA8A-4B77-829B-1539858EA44F}" type="slidenum">
              <a:rPr lang="en-US" smtClean="0"/>
              <a:pPr/>
              <a:t>‹#›</a:t>
            </a:fld>
            <a:endParaRPr lang="en-US" dirty="0"/>
          </a:p>
        </p:txBody>
      </p:sp>
    </p:spTree>
    <p:extLst>
      <p:ext uri="{BB962C8B-B14F-4D97-AF65-F5344CB8AC3E}">
        <p14:creationId xmlns:p14="http://schemas.microsoft.com/office/powerpoint/2010/main" val="3240451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bg bwMode="gray">
      <p:bgPr>
        <a:solidFill>
          <a:schemeClr val="accent4"/>
        </a:solidFill>
        <a:effectLst/>
      </p:bgPr>
    </p:bg>
    <p:spTree>
      <p:nvGrpSpPr>
        <p:cNvPr id="1" name=""/>
        <p:cNvGrpSpPr/>
        <p:nvPr/>
      </p:nvGrpSpPr>
      <p:grpSpPr>
        <a:xfrm>
          <a:off x="0" y="0"/>
          <a:ext cx="0" cy="0"/>
          <a:chOff x="0" y="0"/>
          <a:chExt cx="0" cy="0"/>
        </a:xfrm>
      </p:grpSpPr>
      <p:sp>
        <p:nvSpPr>
          <p:cNvPr id="8" name="Rektangel 7">
            <a:extLst>
              <a:ext uri="{FF2B5EF4-FFF2-40B4-BE49-F238E27FC236}">
                <a16:creationId xmlns:a16="http://schemas.microsoft.com/office/drawing/2014/main" id="{6E86B296-B120-45FE-AD57-313943C4C229}"/>
              </a:ext>
            </a:extLst>
          </p:cNvPr>
          <p:cNvSpPr/>
          <p:nvPr/>
        </p:nvSpPr>
        <p:spPr bwMode="gray">
          <a:xfrm>
            <a:off x="0" y="0"/>
            <a:ext cx="12192000" cy="65976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16" name="Frihandsfigur: Form 15">
            <a:extLst>
              <a:ext uri="{FF2B5EF4-FFF2-40B4-BE49-F238E27FC236}">
                <a16:creationId xmlns:a16="http://schemas.microsoft.com/office/drawing/2014/main" id="{62F50D0A-60F2-40F2-8DE1-B9EB89D14D95}"/>
              </a:ext>
            </a:extLst>
          </p:cNvPr>
          <p:cNvSpPr/>
          <p:nvPr/>
        </p:nvSpPr>
        <p:spPr bwMode="gray">
          <a:xfrm>
            <a:off x="6584540" y="39367"/>
            <a:ext cx="5607461" cy="6818633"/>
          </a:xfrm>
          <a:custGeom>
            <a:avLst/>
            <a:gdLst>
              <a:gd name="connsiteX0" fmla="*/ 5607461 w 5607461"/>
              <a:gd name="connsiteY0" fmla="*/ 0 h 6823406"/>
              <a:gd name="connsiteX1" fmla="*/ 5607461 w 5607461"/>
              <a:gd name="connsiteY1" fmla="*/ 2148943 h 6823406"/>
              <a:gd name="connsiteX2" fmla="*/ 3731769 w 5607461"/>
              <a:gd name="connsiteY2" fmla="*/ 3891773 h 6823406"/>
              <a:gd name="connsiteX3" fmla="*/ 2446775 w 5607461"/>
              <a:gd name="connsiteY3" fmla="*/ 6823406 h 6823406"/>
              <a:gd name="connsiteX4" fmla="*/ 0 w 5607461"/>
              <a:gd name="connsiteY4" fmla="*/ 6823406 h 6823406"/>
              <a:gd name="connsiteX5" fmla="*/ 1402783 w 5607461"/>
              <a:gd name="connsiteY5" fmla="*/ 3399404 h 6823406"/>
              <a:gd name="connsiteX6" fmla="*/ 5424834 w 5607461"/>
              <a:gd name="connsiteY6" fmla="*/ 6758 h 682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7461" h="6823406">
                <a:moveTo>
                  <a:pt x="5607461" y="0"/>
                </a:moveTo>
                <a:lnTo>
                  <a:pt x="5607461" y="2148943"/>
                </a:lnTo>
                <a:cubicBezTo>
                  <a:pt x="5029123" y="2307855"/>
                  <a:pt x="4208507" y="2795014"/>
                  <a:pt x="3731769" y="3891773"/>
                </a:cubicBezTo>
                <a:lnTo>
                  <a:pt x="2446775" y="6823406"/>
                </a:lnTo>
                <a:lnTo>
                  <a:pt x="0" y="6823406"/>
                </a:lnTo>
                <a:lnTo>
                  <a:pt x="1402783" y="3399404"/>
                </a:lnTo>
                <a:cubicBezTo>
                  <a:pt x="1937812" y="2006312"/>
                  <a:pt x="3470340" y="136474"/>
                  <a:pt x="5424834" y="6758"/>
                </a:cubicBezTo>
                <a:close/>
              </a:path>
            </a:pathLst>
          </a:custGeom>
          <a:blipFill>
            <a:blip r:embed="rId2"/>
            <a:stretch>
              <a:fillRect/>
            </a:stretch>
          </a:bli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2" name="Title 1">
            <a:extLst>
              <a:ext uri="{FF2B5EF4-FFF2-40B4-BE49-F238E27FC236}">
                <a16:creationId xmlns:a16="http://schemas.microsoft.com/office/drawing/2014/main" id="{7F72EEEB-850B-4416-957A-219B7EE0B7D0}"/>
              </a:ext>
            </a:extLst>
          </p:cNvPr>
          <p:cNvSpPr>
            <a:spLocks noGrp="1"/>
          </p:cNvSpPr>
          <p:nvPr>
            <p:ph type="ctrTitle"/>
          </p:nvPr>
        </p:nvSpPr>
        <p:spPr>
          <a:xfrm>
            <a:off x="730783" y="1493678"/>
            <a:ext cx="6057367" cy="1477328"/>
          </a:xfrm>
        </p:spPr>
        <p:txBody>
          <a:bodyPr anchor="b" anchorCtr="0"/>
          <a:lstStyle>
            <a:lvl1pPr algn="l">
              <a:lnSpc>
                <a:spcPct val="80000"/>
              </a:lnSpc>
              <a:defRPr sz="6000" b="0">
                <a:solidFill>
                  <a:schemeClr val="accent1"/>
                </a:solidFill>
                <a:latin typeface="+mn-lt"/>
              </a:defRPr>
            </a:lvl1pPr>
          </a:lstStyle>
          <a:p>
            <a:r>
              <a:rPr lang="en-US" noProof="0"/>
              <a:t>Click to edit Master title style</a:t>
            </a:r>
          </a:p>
        </p:txBody>
      </p:sp>
      <p:sp>
        <p:nvSpPr>
          <p:cNvPr id="3" name="Subtitle 2">
            <a:extLst>
              <a:ext uri="{FF2B5EF4-FFF2-40B4-BE49-F238E27FC236}">
                <a16:creationId xmlns:a16="http://schemas.microsoft.com/office/drawing/2014/main" id="{8018FD7F-4EA1-4807-971F-4BD8BE59FCA6}"/>
              </a:ext>
            </a:extLst>
          </p:cNvPr>
          <p:cNvSpPr>
            <a:spLocks noGrp="1"/>
          </p:cNvSpPr>
          <p:nvPr>
            <p:ph type="subTitle" idx="1" hasCustomPrompt="1"/>
          </p:nvPr>
        </p:nvSpPr>
        <p:spPr>
          <a:xfrm>
            <a:off x="730783" y="5130536"/>
            <a:ext cx="5853757" cy="643253"/>
          </a:xfrm>
        </p:spPr>
        <p:txBody>
          <a:bodyPr wrap="square" lIns="36000" anchor="b" anchorCtr="0">
            <a:noAutofit/>
          </a:bodyPr>
          <a:lstStyle>
            <a:lvl1pPr marL="0" indent="0" algn="l">
              <a:buNone/>
              <a:defRPr sz="2200">
                <a:solidFill>
                  <a:schemeClr val="accent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add name</a:t>
            </a:r>
          </a:p>
        </p:txBody>
      </p:sp>
      <p:sp>
        <p:nvSpPr>
          <p:cNvPr id="12" name="Platshållare för text 11">
            <a:extLst>
              <a:ext uri="{FF2B5EF4-FFF2-40B4-BE49-F238E27FC236}">
                <a16:creationId xmlns:a16="http://schemas.microsoft.com/office/drawing/2014/main" id="{3D4A8A44-F748-4EBB-BFD0-76208B708E64}"/>
              </a:ext>
            </a:extLst>
          </p:cNvPr>
          <p:cNvSpPr>
            <a:spLocks noGrp="1"/>
          </p:cNvSpPr>
          <p:nvPr>
            <p:ph type="body" sz="quarter" idx="13" hasCustomPrompt="1"/>
          </p:nvPr>
        </p:nvSpPr>
        <p:spPr>
          <a:xfrm>
            <a:off x="730783" y="2989401"/>
            <a:ext cx="6057367" cy="1200150"/>
          </a:xfrm>
        </p:spPr>
        <p:txBody>
          <a:bodyPr/>
          <a:lstStyle>
            <a:lvl1pPr marL="0" indent="0">
              <a:lnSpc>
                <a:spcPct val="80000"/>
              </a:lnSpc>
              <a:buNone/>
              <a:defRPr sz="6000">
                <a:solidFill>
                  <a:schemeClr val="bg1"/>
                </a:solidFill>
                <a:latin typeface="+mj-lt"/>
              </a:defRPr>
            </a:lvl1pPr>
            <a:lvl2pPr marL="207963" indent="0">
              <a:buNone/>
              <a:defRPr/>
            </a:lvl2pPr>
          </a:lstStyle>
          <a:p>
            <a:pPr lvl="0"/>
            <a:r>
              <a:rPr lang="en-US" noProof="0"/>
              <a:t>Click to add title</a:t>
            </a:r>
          </a:p>
        </p:txBody>
      </p:sp>
      <p:sp>
        <p:nvSpPr>
          <p:cNvPr id="17" name="Platshållare för text 16">
            <a:extLst>
              <a:ext uri="{FF2B5EF4-FFF2-40B4-BE49-F238E27FC236}">
                <a16:creationId xmlns:a16="http://schemas.microsoft.com/office/drawing/2014/main" id="{A4304F54-7126-4BDE-A50A-D0728C07237E}"/>
              </a:ext>
            </a:extLst>
          </p:cNvPr>
          <p:cNvSpPr>
            <a:spLocks noGrp="1"/>
          </p:cNvSpPr>
          <p:nvPr>
            <p:ph type="body" sz="quarter" idx="14" hasCustomPrompt="1"/>
          </p:nvPr>
        </p:nvSpPr>
        <p:spPr>
          <a:xfrm>
            <a:off x="730783" y="5818100"/>
            <a:ext cx="5853757" cy="419100"/>
          </a:xfrm>
        </p:spPr>
        <p:txBody>
          <a:bodyPr lIns="39600"/>
          <a:lstStyle>
            <a:lvl1pPr marL="0" indent="0">
              <a:buNone/>
              <a:defRPr>
                <a:solidFill>
                  <a:schemeClr val="accent1"/>
                </a:solidFill>
              </a:defRPr>
            </a:lvl1pPr>
            <a:lvl2pPr marL="207963" indent="0">
              <a:buNone/>
              <a:defRPr/>
            </a:lvl2pPr>
            <a:lvl3pPr marL="436562" inden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noProof="0"/>
              <a:t>Click to add  job title</a:t>
            </a:r>
          </a:p>
        </p:txBody>
      </p:sp>
      <p:grpSp>
        <p:nvGrpSpPr>
          <p:cNvPr id="20" name="Group 4">
            <a:extLst>
              <a:ext uri="{FF2B5EF4-FFF2-40B4-BE49-F238E27FC236}">
                <a16:creationId xmlns:a16="http://schemas.microsoft.com/office/drawing/2014/main" id="{7504202C-3D37-41B1-A35C-298D1080C9BB}"/>
              </a:ext>
            </a:extLst>
          </p:cNvPr>
          <p:cNvGrpSpPr>
            <a:grpSpLocks noChangeAspect="1"/>
          </p:cNvGrpSpPr>
          <p:nvPr/>
        </p:nvGrpSpPr>
        <p:grpSpPr bwMode="auto">
          <a:xfrm>
            <a:off x="7956177" y="5596744"/>
            <a:ext cx="3759573" cy="531812"/>
            <a:chOff x="4934" y="3638"/>
            <a:chExt cx="2446" cy="346"/>
          </a:xfrm>
        </p:grpSpPr>
        <p:sp>
          <p:nvSpPr>
            <p:cNvPr id="25" name="AutoShape 3">
              <a:extLst>
                <a:ext uri="{FF2B5EF4-FFF2-40B4-BE49-F238E27FC236}">
                  <a16:creationId xmlns:a16="http://schemas.microsoft.com/office/drawing/2014/main" id="{968C4B4F-7E3E-4DCA-8FD2-149635B3CE5A}"/>
                </a:ext>
              </a:extLst>
            </p:cNvPr>
            <p:cNvSpPr>
              <a:spLocks noChangeAspect="1" noChangeArrowheads="1" noTextEdit="1"/>
            </p:cNvSpPr>
            <p:nvPr/>
          </p:nvSpPr>
          <p:spPr bwMode="auto">
            <a:xfrm>
              <a:off x="4934" y="3638"/>
              <a:ext cx="24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sv-SE"/>
            </a:p>
          </p:txBody>
        </p:sp>
        <p:sp>
          <p:nvSpPr>
            <p:cNvPr id="26" name="Freeform 6">
              <a:extLst>
                <a:ext uri="{FF2B5EF4-FFF2-40B4-BE49-F238E27FC236}">
                  <a16:creationId xmlns:a16="http://schemas.microsoft.com/office/drawing/2014/main" id="{77197D01-165D-418F-8C88-60BDB0F36AD7}"/>
                </a:ext>
              </a:extLst>
            </p:cNvPr>
            <p:cNvSpPr>
              <a:spLocks noEditPoints="1"/>
            </p:cNvSpPr>
            <p:nvPr/>
          </p:nvSpPr>
          <p:spPr bwMode="auto">
            <a:xfrm>
              <a:off x="6767" y="3641"/>
              <a:ext cx="346" cy="339"/>
            </a:xfrm>
            <a:custGeom>
              <a:avLst/>
              <a:gdLst>
                <a:gd name="T0" fmla="*/ 3656 w 5108"/>
                <a:gd name="T1" fmla="*/ 2021 h 4983"/>
                <a:gd name="T2" fmla="*/ 1395 w 5108"/>
                <a:gd name="T3" fmla="*/ 2021 h 4983"/>
                <a:gd name="T4" fmla="*/ 1406 w 5108"/>
                <a:gd name="T5" fmla="*/ 1978 h 4983"/>
                <a:gd name="T6" fmla="*/ 2562 w 5108"/>
                <a:gd name="T7" fmla="*/ 1110 h 4983"/>
                <a:gd name="T8" fmla="*/ 3648 w 5108"/>
                <a:gd name="T9" fmla="*/ 1980 h 4983"/>
                <a:gd name="T10" fmla="*/ 3656 w 5108"/>
                <a:gd name="T11" fmla="*/ 2021 h 4983"/>
                <a:gd name="T12" fmla="*/ 2562 w 5108"/>
                <a:gd name="T13" fmla="*/ 0 h 4983"/>
                <a:gd name="T14" fmla="*/ 0 w 5108"/>
                <a:gd name="T15" fmla="*/ 2491 h 4983"/>
                <a:gd name="T16" fmla="*/ 732 w 5108"/>
                <a:gd name="T17" fmla="*/ 4277 h 4983"/>
                <a:gd name="T18" fmla="*/ 2702 w 5108"/>
                <a:gd name="T19" fmla="*/ 4983 h 4983"/>
                <a:gd name="T20" fmla="*/ 4717 w 5108"/>
                <a:gd name="T21" fmla="*/ 4218 h 4983"/>
                <a:gd name="T22" fmla="*/ 3921 w 5108"/>
                <a:gd name="T23" fmla="*/ 3422 h 4983"/>
                <a:gd name="T24" fmla="*/ 2674 w 5108"/>
                <a:gd name="T25" fmla="*/ 3873 h 4983"/>
                <a:gd name="T26" fmla="*/ 1392 w 5108"/>
                <a:gd name="T27" fmla="*/ 2977 h 4983"/>
                <a:gd name="T28" fmla="*/ 1381 w 5108"/>
                <a:gd name="T29" fmla="*/ 2934 h 4983"/>
                <a:gd name="T30" fmla="*/ 5056 w 5108"/>
                <a:gd name="T31" fmla="*/ 2934 h 4983"/>
                <a:gd name="T32" fmla="*/ 4358 w 5108"/>
                <a:gd name="T33" fmla="*/ 731 h 4983"/>
                <a:gd name="T34" fmla="*/ 2562 w 5108"/>
                <a:gd name="T35" fmla="*/ 0 h 4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08" h="4983">
                  <a:moveTo>
                    <a:pt x="3656" y="2021"/>
                  </a:moveTo>
                  <a:lnTo>
                    <a:pt x="1395" y="2021"/>
                  </a:lnTo>
                  <a:lnTo>
                    <a:pt x="1406" y="1978"/>
                  </a:lnTo>
                  <a:cubicBezTo>
                    <a:pt x="1550" y="1418"/>
                    <a:pt x="1960" y="1110"/>
                    <a:pt x="2562" y="1110"/>
                  </a:cubicBezTo>
                  <a:cubicBezTo>
                    <a:pt x="3142" y="1110"/>
                    <a:pt x="3538" y="1427"/>
                    <a:pt x="3648" y="1980"/>
                  </a:cubicBezTo>
                  <a:lnTo>
                    <a:pt x="3656" y="2021"/>
                  </a:lnTo>
                  <a:close/>
                  <a:moveTo>
                    <a:pt x="2562" y="0"/>
                  </a:moveTo>
                  <a:cubicBezTo>
                    <a:pt x="1102" y="0"/>
                    <a:pt x="0" y="1071"/>
                    <a:pt x="0" y="2491"/>
                  </a:cubicBezTo>
                  <a:cubicBezTo>
                    <a:pt x="0" y="3197"/>
                    <a:pt x="260" y="3831"/>
                    <a:pt x="732" y="4277"/>
                  </a:cubicBezTo>
                  <a:cubicBezTo>
                    <a:pt x="1221" y="4739"/>
                    <a:pt x="1902" y="4983"/>
                    <a:pt x="2702" y="4983"/>
                  </a:cubicBezTo>
                  <a:cubicBezTo>
                    <a:pt x="3562" y="4983"/>
                    <a:pt x="4221" y="4733"/>
                    <a:pt x="4717" y="4218"/>
                  </a:cubicBezTo>
                  <a:lnTo>
                    <a:pt x="3921" y="3422"/>
                  </a:lnTo>
                  <a:cubicBezTo>
                    <a:pt x="3649" y="3647"/>
                    <a:pt x="3288" y="3873"/>
                    <a:pt x="2674" y="3873"/>
                  </a:cubicBezTo>
                  <a:cubicBezTo>
                    <a:pt x="1990" y="3873"/>
                    <a:pt x="1546" y="3563"/>
                    <a:pt x="1392" y="2977"/>
                  </a:cubicBezTo>
                  <a:lnTo>
                    <a:pt x="1381" y="2934"/>
                  </a:lnTo>
                  <a:lnTo>
                    <a:pt x="5056" y="2934"/>
                  </a:lnTo>
                  <a:cubicBezTo>
                    <a:pt x="5108" y="2050"/>
                    <a:pt x="4860" y="1269"/>
                    <a:pt x="4358" y="731"/>
                  </a:cubicBezTo>
                  <a:cubicBezTo>
                    <a:pt x="3911" y="253"/>
                    <a:pt x="3290" y="0"/>
                    <a:pt x="2562" y="0"/>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sv-SE"/>
            </a:p>
          </p:txBody>
        </p:sp>
        <p:sp>
          <p:nvSpPr>
            <p:cNvPr id="27" name="Freeform 7">
              <a:extLst>
                <a:ext uri="{FF2B5EF4-FFF2-40B4-BE49-F238E27FC236}">
                  <a16:creationId xmlns:a16="http://schemas.microsoft.com/office/drawing/2014/main" id="{82D5EAA0-3B4C-44F2-A49A-4E6C7C352BA6}"/>
                </a:ext>
              </a:extLst>
            </p:cNvPr>
            <p:cNvSpPr>
              <a:spLocks noEditPoints="1"/>
            </p:cNvSpPr>
            <p:nvPr/>
          </p:nvSpPr>
          <p:spPr bwMode="auto">
            <a:xfrm>
              <a:off x="6391" y="3641"/>
              <a:ext cx="346" cy="339"/>
            </a:xfrm>
            <a:custGeom>
              <a:avLst/>
              <a:gdLst>
                <a:gd name="T0" fmla="*/ 3656 w 5107"/>
                <a:gd name="T1" fmla="*/ 2021 h 4983"/>
                <a:gd name="T2" fmla="*/ 1395 w 5107"/>
                <a:gd name="T3" fmla="*/ 2021 h 4983"/>
                <a:gd name="T4" fmla="*/ 1406 w 5107"/>
                <a:gd name="T5" fmla="*/ 1978 h 4983"/>
                <a:gd name="T6" fmla="*/ 2561 w 5107"/>
                <a:gd name="T7" fmla="*/ 1110 h 4983"/>
                <a:gd name="T8" fmla="*/ 3648 w 5107"/>
                <a:gd name="T9" fmla="*/ 1980 h 4983"/>
                <a:gd name="T10" fmla="*/ 3656 w 5107"/>
                <a:gd name="T11" fmla="*/ 2021 h 4983"/>
                <a:gd name="T12" fmla="*/ 2561 w 5107"/>
                <a:gd name="T13" fmla="*/ 0 h 4983"/>
                <a:gd name="T14" fmla="*/ 0 w 5107"/>
                <a:gd name="T15" fmla="*/ 2491 h 4983"/>
                <a:gd name="T16" fmla="*/ 731 w 5107"/>
                <a:gd name="T17" fmla="*/ 4277 h 4983"/>
                <a:gd name="T18" fmla="*/ 2702 w 5107"/>
                <a:gd name="T19" fmla="*/ 4983 h 4983"/>
                <a:gd name="T20" fmla="*/ 4716 w 5107"/>
                <a:gd name="T21" fmla="*/ 4218 h 4983"/>
                <a:gd name="T22" fmla="*/ 3920 w 5107"/>
                <a:gd name="T23" fmla="*/ 3422 h 4983"/>
                <a:gd name="T24" fmla="*/ 2674 w 5107"/>
                <a:gd name="T25" fmla="*/ 3873 h 4983"/>
                <a:gd name="T26" fmla="*/ 1392 w 5107"/>
                <a:gd name="T27" fmla="*/ 2977 h 4983"/>
                <a:gd name="T28" fmla="*/ 1380 w 5107"/>
                <a:gd name="T29" fmla="*/ 2934 h 4983"/>
                <a:gd name="T30" fmla="*/ 5055 w 5107"/>
                <a:gd name="T31" fmla="*/ 2934 h 4983"/>
                <a:gd name="T32" fmla="*/ 4357 w 5107"/>
                <a:gd name="T33" fmla="*/ 731 h 4983"/>
                <a:gd name="T34" fmla="*/ 2561 w 5107"/>
                <a:gd name="T35" fmla="*/ 0 h 4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07" h="4983">
                  <a:moveTo>
                    <a:pt x="3656" y="2021"/>
                  </a:moveTo>
                  <a:lnTo>
                    <a:pt x="1395" y="2021"/>
                  </a:lnTo>
                  <a:lnTo>
                    <a:pt x="1406" y="1978"/>
                  </a:lnTo>
                  <a:cubicBezTo>
                    <a:pt x="1549" y="1418"/>
                    <a:pt x="1960" y="1110"/>
                    <a:pt x="2561" y="1110"/>
                  </a:cubicBezTo>
                  <a:cubicBezTo>
                    <a:pt x="3141" y="1110"/>
                    <a:pt x="3537" y="1427"/>
                    <a:pt x="3648" y="1980"/>
                  </a:cubicBezTo>
                  <a:lnTo>
                    <a:pt x="3656" y="2021"/>
                  </a:lnTo>
                  <a:close/>
                  <a:moveTo>
                    <a:pt x="2561" y="0"/>
                  </a:moveTo>
                  <a:cubicBezTo>
                    <a:pt x="1101" y="0"/>
                    <a:pt x="0" y="1071"/>
                    <a:pt x="0" y="2491"/>
                  </a:cubicBezTo>
                  <a:cubicBezTo>
                    <a:pt x="0" y="3197"/>
                    <a:pt x="259" y="3831"/>
                    <a:pt x="731" y="4277"/>
                  </a:cubicBezTo>
                  <a:cubicBezTo>
                    <a:pt x="1220" y="4739"/>
                    <a:pt x="1902" y="4983"/>
                    <a:pt x="2702" y="4983"/>
                  </a:cubicBezTo>
                  <a:cubicBezTo>
                    <a:pt x="3561" y="4983"/>
                    <a:pt x="4220" y="4733"/>
                    <a:pt x="4716" y="4218"/>
                  </a:cubicBezTo>
                  <a:lnTo>
                    <a:pt x="3920" y="3422"/>
                  </a:lnTo>
                  <a:cubicBezTo>
                    <a:pt x="3649" y="3647"/>
                    <a:pt x="3287" y="3873"/>
                    <a:pt x="2674" y="3873"/>
                  </a:cubicBezTo>
                  <a:cubicBezTo>
                    <a:pt x="1989" y="3873"/>
                    <a:pt x="1546" y="3563"/>
                    <a:pt x="1392" y="2977"/>
                  </a:cubicBezTo>
                  <a:lnTo>
                    <a:pt x="1380" y="2934"/>
                  </a:lnTo>
                  <a:lnTo>
                    <a:pt x="5055" y="2934"/>
                  </a:lnTo>
                  <a:cubicBezTo>
                    <a:pt x="5107" y="2050"/>
                    <a:pt x="4860" y="1269"/>
                    <a:pt x="4357" y="731"/>
                  </a:cubicBezTo>
                  <a:cubicBezTo>
                    <a:pt x="3910" y="253"/>
                    <a:pt x="3289" y="0"/>
                    <a:pt x="2561" y="0"/>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sv-SE"/>
            </a:p>
          </p:txBody>
        </p:sp>
        <p:sp>
          <p:nvSpPr>
            <p:cNvPr id="28" name="Freeform 8">
              <a:extLst>
                <a:ext uri="{FF2B5EF4-FFF2-40B4-BE49-F238E27FC236}">
                  <a16:creationId xmlns:a16="http://schemas.microsoft.com/office/drawing/2014/main" id="{EF593979-9CB2-4C0D-BBAD-F62774E167EE}"/>
                </a:ext>
              </a:extLst>
            </p:cNvPr>
            <p:cNvSpPr>
              <a:spLocks noEditPoints="1"/>
            </p:cNvSpPr>
            <p:nvPr/>
          </p:nvSpPr>
          <p:spPr bwMode="auto">
            <a:xfrm>
              <a:off x="5640" y="3641"/>
              <a:ext cx="351" cy="339"/>
            </a:xfrm>
            <a:custGeom>
              <a:avLst/>
              <a:gdLst>
                <a:gd name="T0" fmla="*/ 2589 w 5179"/>
                <a:gd name="T1" fmla="*/ 3859 h 4983"/>
                <a:gd name="T2" fmla="*/ 1376 w 5179"/>
                <a:gd name="T3" fmla="*/ 2491 h 4983"/>
                <a:gd name="T4" fmla="*/ 2589 w 5179"/>
                <a:gd name="T5" fmla="*/ 1124 h 4983"/>
                <a:gd name="T6" fmla="*/ 3802 w 5179"/>
                <a:gd name="T7" fmla="*/ 2491 h 4983"/>
                <a:gd name="T8" fmla="*/ 2589 w 5179"/>
                <a:gd name="T9" fmla="*/ 3859 h 4983"/>
                <a:gd name="T10" fmla="*/ 2589 w 5179"/>
                <a:gd name="T11" fmla="*/ 0 h 4983"/>
                <a:gd name="T12" fmla="*/ 0 w 5179"/>
                <a:gd name="T13" fmla="*/ 2491 h 4983"/>
                <a:gd name="T14" fmla="*/ 2589 w 5179"/>
                <a:gd name="T15" fmla="*/ 4983 h 4983"/>
                <a:gd name="T16" fmla="*/ 5179 w 5179"/>
                <a:gd name="T17" fmla="*/ 2491 h 4983"/>
                <a:gd name="T18" fmla="*/ 2589 w 5179"/>
                <a:gd name="T19" fmla="*/ 0 h 4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79" h="4983">
                  <a:moveTo>
                    <a:pt x="2589" y="3859"/>
                  </a:moveTo>
                  <a:cubicBezTo>
                    <a:pt x="1864" y="3859"/>
                    <a:pt x="1376" y="3309"/>
                    <a:pt x="1376" y="2491"/>
                  </a:cubicBezTo>
                  <a:cubicBezTo>
                    <a:pt x="1376" y="1674"/>
                    <a:pt x="1864" y="1124"/>
                    <a:pt x="2589" y="1124"/>
                  </a:cubicBezTo>
                  <a:cubicBezTo>
                    <a:pt x="3315" y="1124"/>
                    <a:pt x="3802" y="1674"/>
                    <a:pt x="3802" y="2491"/>
                  </a:cubicBezTo>
                  <a:cubicBezTo>
                    <a:pt x="3802" y="3309"/>
                    <a:pt x="3315" y="3859"/>
                    <a:pt x="2589" y="3859"/>
                  </a:cubicBezTo>
                  <a:close/>
                  <a:moveTo>
                    <a:pt x="2589" y="0"/>
                  </a:moveTo>
                  <a:cubicBezTo>
                    <a:pt x="1113" y="0"/>
                    <a:pt x="0" y="1071"/>
                    <a:pt x="0" y="2491"/>
                  </a:cubicBezTo>
                  <a:cubicBezTo>
                    <a:pt x="0" y="3912"/>
                    <a:pt x="1113" y="4983"/>
                    <a:pt x="2589" y="4983"/>
                  </a:cubicBezTo>
                  <a:cubicBezTo>
                    <a:pt x="4066" y="4983"/>
                    <a:pt x="5179" y="3912"/>
                    <a:pt x="5179" y="2491"/>
                  </a:cubicBezTo>
                  <a:cubicBezTo>
                    <a:pt x="5179" y="1071"/>
                    <a:pt x="4066" y="0"/>
                    <a:pt x="2589" y="0"/>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sv-SE"/>
            </a:p>
          </p:txBody>
        </p:sp>
        <p:sp>
          <p:nvSpPr>
            <p:cNvPr id="29" name="Freeform 9">
              <a:extLst>
                <a:ext uri="{FF2B5EF4-FFF2-40B4-BE49-F238E27FC236}">
                  <a16:creationId xmlns:a16="http://schemas.microsoft.com/office/drawing/2014/main" id="{070BEC5D-925F-44F8-A961-4DF2ECD83CC0}"/>
                </a:ext>
              </a:extLst>
            </p:cNvPr>
            <p:cNvSpPr>
              <a:spLocks noEditPoints="1"/>
            </p:cNvSpPr>
            <p:nvPr/>
          </p:nvSpPr>
          <p:spPr bwMode="auto">
            <a:xfrm>
              <a:off x="5263" y="3641"/>
              <a:ext cx="347" cy="339"/>
            </a:xfrm>
            <a:custGeom>
              <a:avLst/>
              <a:gdLst>
                <a:gd name="T0" fmla="*/ 3656 w 5107"/>
                <a:gd name="T1" fmla="*/ 2021 h 4983"/>
                <a:gd name="T2" fmla="*/ 1395 w 5107"/>
                <a:gd name="T3" fmla="*/ 2021 h 4983"/>
                <a:gd name="T4" fmla="*/ 1406 w 5107"/>
                <a:gd name="T5" fmla="*/ 1978 h 4983"/>
                <a:gd name="T6" fmla="*/ 2562 w 5107"/>
                <a:gd name="T7" fmla="*/ 1110 h 4983"/>
                <a:gd name="T8" fmla="*/ 3648 w 5107"/>
                <a:gd name="T9" fmla="*/ 1980 h 4983"/>
                <a:gd name="T10" fmla="*/ 3656 w 5107"/>
                <a:gd name="T11" fmla="*/ 2021 h 4983"/>
                <a:gd name="T12" fmla="*/ 2562 w 5107"/>
                <a:gd name="T13" fmla="*/ 0 h 4983"/>
                <a:gd name="T14" fmla="*/ 0 w 5107"/>
                <a:gd name="T15" fmla="*/ 2491 h 4983"/>
                <a:gd name="T16" fmla="*/ 731 w 5107"/>
                <a:gd name="T17" fmla="*/ 4277 h 4983"/>
                <a:gd name="T18" fmla="*/ 2702 w 5107"/>
                <a:gd name="T19" fmla="*/ 4983 h 4983"/>
                <a:gd name="T20" fmla="*/ 4717 w 5107"/>
                <a:gd name="T21" fmla="*/ 4218 h 4983"/>
                <a:gd name="T22" fmla="*/ 3921 w 5107"/>
                <a:gd name="T23" fmla="*/ 3422 h 4983"/>
                <a:gd name="T24" fmla="*/ 2674 w 5107"/>
                <a:gd name="T25" fmla="*/ 3873 h 4983"/>
                <a:gd name="T26" fmla="*/ 1392 w 5107"/>
                <a:gd name="T27" fmla="*/ 2977 h 4983"/>
                <a:gd name="T28" fmla="*/ 1380 w 5107"/>
                <a:gd name="T29" fmla="*/ 2934 h 4983"/>
                <a:gd name="T30" fmla="*/ 5055 w 5107"/>
                <a:gd name="T31" fmla="*/ 2934 h 4983"/>
                <a:gd name="T32" fmla="*/ 4357 w 5107"/>
                <a:gd name="T33" fmla="*/ 731 h 4983"/>
                <a:gd name="T34" fmla="*/ 2562 w 5107"/>
                <a:gd name="T35" fmla="*/ 0 h 4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07" h="4983">
                  <a:moveTo>
                    <a:pt x="3656" y="2021"/>
                  </a:moveTo>
                  <a:lnTo>
                    <a:pt x="1395" y="2021"/>
                  </a:lnTo>
                  <a:lnTo>
                    <a:pt x="1406" y="1978"/>
                  </a:lnTo>
                  <a:cubicBezTo>
                    <a:pt x="1549" y="1418"/>
                    <a:pt x="1960" y="1110"/>
                    <a:pt x="2562" y="1110"/>
                  </a:cubicBezTo>
                  <a:cubicBezTo>
                    <a:pt x="3141" y="1110"/>
                    <a:pt x="3537" y="1427"/>
                    <a:pt x="3648" y="1980"/>
                  </a:cubicBezTo>
                  <a:lnTo>
                    <a:pt x="3656" y="2021"/>
                  </a:lnTo>
                  <a:close/>
                  <a:moveTo>
                    <a:pt x="2562" y="0"/>
                  </a:moveTo>
                  <a:cubicBezTo>
                    <a:pt x="1101" y="0"/>
                    <a:pt x="0" y="1071"/>
                    <a:pt x="0" y="2491"/>
                  </a:cubicBezTo>
                  <a:cubicBezTo>
                    <a:pt x="0" y="3197"/>
                    <a:pt x="260" y="3831"/>
                    <a:pt x="731" y="4277"/>
                  </a:cubicBezTo>
                  <a:cubicBezTo>
                    <a:pt x="1220" y="4739"/>
                    <a:pt x="1902" y="4983"/>
                    <a:pt x="2702" y="4983"/>
                  </a:cubicBezTo>
                  <a:cubicBezTo>
                    <a:pt x="3561" y="4983"/>
                    <a:pt x="4220" y="4733"/>
                    <a:pt x="4717" y="4218"/>
                  </a:cubicBezTo>
                  <a:lnTo>
                    <a:pt x="3921" y="3422"/>
                  </a:lnTo>
                  <a:cubicBezTo>
                    <a:pt x="3649" y="3647"/>
                    <a:pt x="3287" y="3873"/>
                    <a:pt x="2674" y="3873"/>
                  </a:cubicBezTo>
                  <a:cubicBezTo>
                    <a:pt x="1989" y="3873"/>
                    <a:pt x="1546" y="3563"/>
                    <a:pt x="1392" y="2977"/>
                  </a:cubicBezTo>
                  <a:lnTo>
                    <a:pt x="1380" y="2934"/>
                  </a:lnTo>
                  <a:lnTo>
                    <a:pt x="5055" y="2934"/>
                  </a:lnTo>
                  <a:cubicBezTo>
                    <a:pt x="5107" y="2050"/>
                    <a:pt x="4860" y="1269"/>
                    <a:pt x="4357" y="731"/>
                  </a:cubicBezTo>
                  <a:cubicBezTo>
                    <a:pt x="3910" y="253"/>
                    <a:pt x="3289" y="0"/>
                    <a:pt x="2562" y="0"/>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sv-SE"/>
            </a:p>
          </p:txBody>
        </p:sp>
        <p:sp>
          <p:nvSpPr>
            <p:cNvPr id="30" name="Freeform 10">
              <a:extLst>
                <a:ext uri="{FF2B5EF4-FFF2-40B4-BE49-F238E27FC236}">
                  <a16:creationId xmlns:a16="http://schemas.microsoft.com/office/drawing/2014/main" id="{170F3EC5-9D37-44B2-A56B-C9FFF7E5FA4B}"/>
                </a:ext>
              </a:extLst>
            </p:cNvPr>
            <p:cNvSpPr>
              <a:spLocks/>
            </p:cNvSpPr>
            <p:nvPr/>
          </p:nvSpPr>
          <p:spPr bwMode="auto">
            <a:xfrm>
              <a:off x="4937" y="3649"/>
              <a:ext cx="341" cy="323"/>
            </a:xfrm>
            <a:custGeom>
              <a:avLst/>
              <a:gdLst>
                <a:gd name="T0" fmla="*/ 0 w 5036"/>
                <a:gd name="T1" fmla="*/ 0 h 4739"/>
                <a:gd name="T2" fmla="*/ 2565 w 5036"/>
                <a:gd name="T3" fmla="*/ 4739 h 4739"/>
                <a:gd name="T4" fmla="*/ 5036 w 5036"/>
                <a:gd name="T5" fmla="*/ 0 h 4739"/>
                <a:gd name="T6" fmla="*/ 3734 w 5036"/>
                <a:gd name="T7" fmla="*/ 0 h 4739"/>
                <a:gd name="T8" fmla="*/ 2622 w 5036"/>
                <a:gd name="T9" fmla="*/ 2337 h 4739"/>
                <a:gd name="T10" fmla="*/ 1468 w 5036"/>
                <a:gd name="T11" fmla="*/ 0 h 4739"/>
                <a:gd name="T12" fmla="*/ 0 w 5036"/>
                <a:gd name="T13" fmla="*/ 0 h 4739"/>
              </a:gdLst>
              <a:ahLst/>
              <a:cxnLst>
                <a:cxn ang="0">
                  <a:pos x="T0" y="T1"/>
                </a:cxn>
                <a:cxn ang="0">
                  <a:pos x="T2" y="T3"/>
                </a:cxn>
                <a:cxn ang="0">
                  <a:pos x="T4" y="T5"/>
                </a:cxn>
                <a:cxn ang="0">
                  <a:pos x="T6" y="T7"/>
                </a:cxn>
                <a:cxn ang="0">
                  <a:pos x="T8" y="T9"/>
                </a:cxn>
                <a:cxn ang="0">
                  <a:pos x="T10" y="T11"/>
                </a:cxn>
                <a:cxn ang="0">
                  <a:pos x="T12" y="T13"/>
                </a:cxn>
              </a:cxnLst>
              <a:rect l="0" t="0" r="r" b="b"/>
              <a:pathLst>
                <a:path w="5036" h="4739">
                  <a:moveTo>
                    <a:pt x="0" y="0"/>
                  </a:moveTo>
                  <a:lnTo>
                    <a:pt x="2565" y="4739"/>
                  </a:lnTo>
                  <a:lnTo>
                    <a:pt x="5036" y="0"/>
                  </a:lnTo>
                  <a:lnTo>
                    <a:pt x="3734" y="0"/>
                  </a:lnTo>
                  <a:lnTo>
                    <a:pt x="2622" y="2337"/>
                  </a:lnTo>
                  <a:lnTo>
                    <a:pt x="1468" y="0"/>
                  </a:lnTo>
                  <a:lnTo>
                    <a:pt x="0" y="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sv-SE"/>
            </a:p>
          </p:txBody>
        </p:sp>
        <p:sp>
          <p:nvSpPr>
            <p:cNvPr id="31" name="Freeform 11">
              <a:extLst>
                <a:ext uri="{FF2B5EF4-FFF2-40B4-BE49-F238E27FC236}">
                  <a16:creationId xmlns:a16="http://schemas.microsoft.com/office/drawing/2014/main" id="{2F424640-F30B-48F3-9263-A4502ADA3133}"/>
                </a:ext>
              </a:extLst>
            </p:cNvPr>
            <p:cNvSpPr>
              <a:spLocks/>
            </p:cNvSpPr>
            <p:nvPr/>
          </p:nvSpPr>
          <p:spPr bwMode="auto">
            <a:xfrm>
              <a:off x="6029" y="3641"/>
              <a:ext cx="323" cy="329"/>
            </a:xfrm>
            <a:custGeom>
              <a:avLst/>
              <a:gdLst>
                <a:gd name="T0" fmla="*/ 3516 w 4768"/>
                <a:gd name="T1" fmla="*/ 4831 h 4831"/>
                <a:gd name="T2" fmla="*/ 4767 w 4768"/>
                <a:gd name="T3" fmla="*/ 4831 h 4831"/>
                <a:gd name="T4" fmla="*/ 4768 w 4768"/>
                <a:gd name="T5" fmla="*/ 2315 h 4831"/>
                <a:gd name="T6" fmla="*/ 2384 w 4768"/>
                <a:gd name="T7" fmla="*/ 0 h 4831"/>
                <a:gd name="T8" fmla="*/ 0 w 4768"/>
                <a:gd name="T9" fmla="*/ 2315 h 4831"/>
                <a:gd name="T10" fmla="*/ 0 w 4768"/>
                <a:gd name="T11" fmla="*/ 4831 h 4831"/>
                <a:gd name="T12" fmla="*/ 1247 w 4768"/>
                <a:gd name="T13" fmla="*/ 4831 h 4831"/>
                <a:gd name="T14" fmla="*/ 1247 w 4768"/>
                <a:gd name="T15" fmla="*/ 2298 h 4831"/>
                <a:gd name="T16" fmla="*/ 2381 w 4768"/>
                <a:gd name="T17" fmla="*/ 1147 h 4831"/>
                <a:gd name="T18" fmla="*/ 2439 w 4768"/>
                <a:gd name="T19" fmla="*/ 1149 h 4831"/>
                <a:gd name="T20" fmla="*/ 3516 w 4768"/>
                <a:gd name="T21" fmla="*/ 2297 h 4831"/>
                <a:gd name="T22" fmla="*/ 3516 w 4768"/>
                <a:gd name="T23" fmla="*/ 4831 h 4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68" h="4831">
                  <a:moveTo>
                    <a:pt x="3516" y="4831"/>
                  </a:moveTo>
                  <a:lnTo>
                    <a:pt x="4767" y="4831"/>
                  </a:lnTo>
                  <a:lnTo>
                    <a:pt x="4768" y="2315"/>
                  </a:lnTo>
                  <a:cubicBezTo>
                    <a:pt x="4768" y="1060"/>
                    <a:pt x="3677" y="0"/>
                    <a:pt x="2384" y="0"/>
                  </a:cubicBezTo>
                  <a:cubicBezTo>
                    <a:pt x="1092" y="0"/>
                    <a:pt x="0" y="1060"/>
                    <a:pt x="0" y="2315"/>
                  </a:cubicBezTo>
                  <a:lnTo>
                    <a:pt x="0" y="4831"/>
                  </a:lnTo>
                  <a:lnTo>
                    <a:pt x="1247" y="4831"/>
                  </a:lnTo>
                  <a:lnTo>
                    <a:pt x="1247" y="2298"/>
                  </a:lnTo>
                  <a:cubicBezTo>
                    <a:pt x="1259" y="1674"/>
                    <a:pt x="1779" y="1147"/>
                    <a:pt x="2381" y="1147"/>
                  </a:cubicBezTo>
                  <a:cubicBezTo>
                    <a:pt x="2392" y="1147"/>
                    <a:pt x="2428" y="1149"/>
                    <a:pt x="2439" y="1149"/>
                  </a:cubicBezTo>
                  <a:cubicBezTo>
                    <a:pt x="3022" y="1186"/>
                    <a:pt x="3505" y="1701"/>
                    <a:pt x="3516" y="2297"/>
                  </a:cubicBezTo>
                  <a:lnTo>
                    <a:pt x="3516" y="4831"/>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sv-SE"/>
            </a:p>
          </p:txBody>
        </p:sp>
        <p:sp>
          <p:nvSpPr>
            <p:cNvPr id="32" name="Freeform 12">
              <a:extLst>
                <a:ext uri="{FF2B5EF4-FFF2-40B4-BE49-F238E27FC236}">
                  <a16:creationId xmlns:a16="http://schemas.microsoft.com/office/drawing/2014/main" id="{485C79C4-3CAA-45D0-8C35-CFC406285CF6}"/>
                </a:ext>
              </a:extLst>
            </p:cNvPr>
            <p:cNvSpPr>
              <a:spLocks/>
            </p:cNvSpPr>
            <p:nvPr/>
          </p:nvSpPr>
          <p:spPr bwMode="auto">
            <a:xfrm>
              <a:off x="7146" y="3641"/>
              <a:ext cx="196" cy="329"/>
            </a:xfrm>
            <a:custGeom>
              <a:avLst/>
              <a:gdLst>
                <a:gd name="T0" fmla="*/ 0 w 2885"/>
                <a:gd name="T1" fmla="*/ 4833 h 4833"/>
                <a:gd name="T2" fmla="*/ 1247 w 2885"/>
                <a:gd name="T3" fmla="*/ 4833 h 4833"/>
                <a:gd name="T4" fmla="*/ 1247 w 2885"/>
                <a:gd name="T5" fmla="*/ 2317 h 4833"/>
                <a:gd name="T6" fmla="*/ 2456 w 2885"/>
                <a:gd name="T7" fmla="*/ 1116 h 4833"/>
                <a:gd name="T8" fmla="*/ 2462 w 2885"/>
                <a:gd name="T9" fmla="*/ 1115 h 4833"/>
                <a:gd name="T10" fmla="*/ 2473 w 2885"/>
                <a:gd name="T11" fmla="*/ 1115 h 4833"/>
                <a:gd name="T12" fmla="*/ 2885 w 2885"/>
                <a:gd name="T13" fmla="*/ 1115 h 4833"/>
                <a:gd name="T14" fmla="*/ 2885 w 2885"/>
                <a:gd name="T15" fmla="*/ 0 h 4833"/>
                <a:gd name="T16" fmla="*/ 2318 w 2885"/>
                <a:gd name="T17" fmla="*/ 2 h 4833"/>
                <a:gd name="T18" fmla="*/ 0 w 2885"/>
                <a:gd name="T19" fmla="*/ 2317 h 4833"/>
                <a:gd name="T20" fmla="*/ 0 w 2885"/>
                <a:gd name="T21" fmla="*/ 4833 h 4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5" h="4833">
                  <a:moveTo>
                    <a:pt x="0" y="4833"/>
                  </a:moveTo>
                  <a:lnTo>
                    <a:pt x="1247" y="4833"/>
                  </a:lnTo>
                  <a:lnTo>
                    <a:pt x="1247" y="2317"/>
                  </a:lnTo>
                  <a:cubicBezTo>
                    <a:pt x="1255" y="1659"/>
                    <a:pt x="1797" y="1120"/>
                    <a:pt x="2456" y="1116"/>
                  </a:cubicBezTo>
                  <a:lnTo>
                    <a:pt x="2462" y="1115"/>
                  </a:lnTo>
                  <a:cubicBezTo>
                    <a:pt x="2466" y="1115"/>
                    <a:pt x="2469" y="1115"/>
                    <a:pt x="2473" y="1115"/>
                  </a:cubicBezTo>
                  <a:lnTo>
                    <a:pt x="2885" y="1115"/>
                  </a:lnTo>
                  <a:lnTo>
                    <a:pt x="2885" y="0"/>
                  </a:lnTo>
                  <a:lnTo>
                    <a:pt x="2318" y="2"/>
                  </a:lnTo>
                  <a:cubicBezTo>
                    <a:pt x="1039" y="2"/>
                    <a:pt x="0" y="1041"/>
                    <a:pt x="0" y="2317"/>
                  </a:cubicBezTo>
                  <a:lnTo>
                    <a:pt x="0" y="4833"/>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sv-SE"/>
            </a:p>
          </p:txBody>
        </p:sp>
      </p:grpSp>
      <p:sp>
        <p:nvSpPr>
          <p:cNvPr id="7" name="Date Placeholder 6">
            <a:extLst>
              <a:ext uri="{FF2B5EF4-FFF2-40B4-BE49-F238E27FC236}">
                <a16:creationId xmlns:a16="http://schemas.microsoft.com/office/drawing/2014/main" id="{A768EF3F-B8CE-48F0-951C-AEE64C725803}"/>
              </a:ext>
            </a:extLst>
          </p:cNvPr>
          <p:cNvSpPr>
            <a:spLocks noGrp="1"/>
          </p:cNvSpPr>
          <p:nvPr>
            <p:ph type="dt" sz="half" idx="15"/>
          </p:nvPr>
        </p:nvSpPr>
        <p:spPr/>
        <p:txBody>
          <a:bodyPr/>
          <a:lstStyle/>
          <a:p>
            <a:r>
              <a:rPr lang="en-US"/>
              <a:t>Month DD, YYYY</a:t>
            </a:r>
            <a:endParaRPr lang="en-US" dirty="0"/>
          </a:p>
        </p:txBody>
      </p:sp>
      <p:sp>
        <p:nvSpPr>
          <p:cNvPr id="9" name="Footer Placeholder 8">
            <a:extLst>
              <a:ext uri="{FF2B5EF4-FFF2-40B4-BE49-F238E27FC236}">
                <a16:creationId xmlns:a16="http://schemas.microsoft.com/office/drawing/2014/main" id="{B6A66C7D-B3B0-4D56-A84E-1B301E205C27}"/>
              </a:ext>
            </a:extLst>
          </p:cNvPr>
          <p:cNvSpPr>
            <a:spLocks noGrp="1"/>
          </p:cNvSpPr>
          <p:nvPr>
            <p:ph type="ftr" sz="quarter" idx="16"/>
          </p:nvPr>
        </p:nvSpPr>
        <p:spPr/>
        <p:txBody>
          <a:bodyPr/>
          <a:lstStyle/>
          <a:p>
            <a:r>
              <a:rPr lang="en-US"/>
              <a:t>Name of presentation</a:t>
            </a:r>
            <a:endParaRPr lang="en-US" dirty="0"/>
          </a:p>
        </p:txBody>
      </p:sp>
      <p:sp>
        <p:nvSpPr>
          <p:cNvPr id="10" name="Slide Number Placeholder 9">
            <a:extLst>
              <a:ext uri="{FF2B5EF4-FFF2-40B4-BE49-F238E27FC236}">
                <a16:creationId xmlns:a16="http://schemas.microsoft.com/office/drawing/2014/main" id="{D909BDBC-E2C3-4DDE-B6AC-72AFFC6AAE82}"/>
              </a:ext>
            </a:extLst>
          </p:cNvPr>
          <p:cNvSpPr>
            <a:spLocks noGrp="1"/>
          </p:cNvSpPr>
          <p:nvPr>
            <p:ph type="sldNum" sz="quarter" idx="17"/>
          </p:nvPr>
        </p:nvSpPr>
        <p:spPr/>
        <p:txBody>
          <a:bodyPr/>
          <a:lstStyle/>
          <a:p>
            <a:fld id="{07CEE681-EA8A-4B77-829B-1539858EA44F}" type="slidenum">
              <a:rPr lang="en-US" smtClean="0"/>
              <a:pPr/>
              <a:t>‹#›</a:t>
            </a:fld>
            <a:endParaRPr lang="en-US" dirty="0"/>
          </a:p>
        </p:txBody>
      </p:sp>
    </p:spTree>
    <p:extLst>
      <p:ext uri="{BB962C8B-B14F-4D97-AF65-F5344CB8AC3E}">
        <p14:creationId xmlns:p14="http://schemas.microsoft.com/office/powerpoint/2010/main" val="2958987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8254E-760F-46D3-A66A-FF103AF4F5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93FEB1-28A8-43DC-8CFE-6508DD84F12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F4F2BC-EE51-488D-B7B5-7DBAB407EFDC}"/>
              </a:ext>
            </a:extLst>
          </p:cNvPr>
          <p:cNvSpPr>
            <a:spLocks noGrp="1"/>
          </p:cNvSpPr>
          <p:nvPr>
            <p:ph type="dt" sz="half" idx="10"/>
          </p:nvPr>
        </p:nvSpPr>
        <p:spPr/>
        <p:txBody>
          <a:bodyPr/>
          <a:lstStyle/>
          <a:p>
            <a:r>
              <a:rPr lang="en-US"/>
              <a:t>Month DD, YYYY</a:t>
            </a:r>
            <a:endParaRPr lang="en-US" dirty="0"/>
          </a:p>
        </p:txBody>
      </p:sp>
      <p:sp>
        <p:nvSpPr>
          <p:cNvPr id="5" name="Footer Placeholder 4">
            <a:extLst>
              <a:ext uri="{FF2B5EF4-FFF2-40B4-BE49-F238E27FC236}">
                <a16:creationId xmlns:a16="http://schemas.microsoft.com/office/drawing/2014/main" id="{0F7533A5-04BF-45DB-B07E-3A17993D3F6A}"/>
              </a:ext>
            </a:extLst>
          </p:cNvPr>
          <p:cNvSpPr>
            <a:spLocks noGrp="1"/>
          </p:cNvSpPr>
          <p:nvPr>
            <p:ph type="ftr" sz="quarter" idx="11"/>
          </p:nvPr>
        </p:nvSpPr>
        <p:spPr/>
        <p:txBody>
          <a:bodyPr/>
          <a:lstStyle/>
          <a:p>
            <a:r>
              <a:rPr lang="en-US"/>
              <a:t>Name of presentation</a:t>
            </a:r>
            <a:endParaRPr lang="en-US" dirty="0"/>
          </a:p>
        </p:txBody>
      </p:sp>
      <p:sp>
        <p:nvSpPr>
          <p:cNvPr id="6" name="Slide Number Placeholder 5">
            <a:extLst>
              <a:ext uri="{FF2B5EF4-FFF2-40B4-BE49-F238E27FC236}">
                <a16:creationId xmlns:a16="http://schemas.microsoft.com/office/drawing/2014/main" id="{D2CA612D-2E11-4653-9FD6-19BAE0D879ED}"/>
              </a:ext>
            </a:extLst>
          </p:cNvPr>
          <p:cNvSpPr>
            <a:spLocks noGrp="1"/>
          </p:cNvSpPr>
          <p:nvPr>
            <p:ph type="sldNum" sz="quarter" idx="12"/>
          </p:nvPr>
        </p:nvSpPr>
        <p:spPr/>
        <p:txBody>
          <a:bodyPr/>
          <a:lstStyle/>
          <a:p>
            <a:fld id="{07CEE681-EA8A-4B77-829B-1539858EA44F}" type="slidenum">
              <a:rPr lang="en-US" smtClean="0"/>
              <a:pPr/>
              <a:t>‹#›</a:t>
            </a:fld>
            <a:endParaRPr lang="en-US" dirty="0"/>
          </a:p>
        </p:txBody>
      </p:sp>
    </p:spTree>
    <p:extLst>
      <p:ext uri="{BB962C8B-B14F-4D97-AF65-F5344CB8AC3E}">
        <p14:creationId xmlns:p14="http://schemas.microsoft.com/office/powerpoint/2010/main" val="3619127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DD3EFA-53A8-4493-9E7C-79FB77973BEB}"/>
              </a:ext>
            </a:extLst>
          </p:cNvPr>
          <p:cNvSpPr>
            <a:spLocks noGrp="1"/>
          </p:cNvSpPr>
          <p:nvPr>
            <p:ph type="title" orient="vert"/>
          </p:nvPr>
        </p:nvSpPr>
        <p:spPr>
          <a:xfrm>
            <a:off x="8724900" y="1268413"/>
            <a:ext cx="2628900" cy="478948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468A70-91EB-438C-9C08-389DAF83F873}"/>
              </a:ext>
            </a:extLst>
          </p:cNvPr>
          <p:cNvSpPr>
            <a:spLocks noGrp="1"/>
          </p:cNvSpPr>
          <p:nvPr>
            <p:ph type="body" orient="vert" idx="1"/>
          </p:nvPr>
        </p:nvSpPr>
        <p:spPr>
          <a:xfrm>
            <a:off x="550863" y="1268413"/>
            <a:ext cx="8021637" cy="478948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90BC9C-FEA3-4301-9970-0627BAF2CF6C}"/>
              </a:ext>
            </a:extLst>
          </p:cNvPr>
          <p:cNvSpPr>
            <a:spLocks noGrp="1"/>
          </p:cNvSpPr>
          <p:nvPr>
            <p:ph type="dt" sz="half" idx="10"/>
          </p:nvPr>
        </p:nvSpPr>
        <p:spPr/>
        <p:txBody>
          <a:bodyPr/>
          <a:lstStyle/>
          <a:p>
            <a:r>
              <a:rPr lang="en-US"/>
              <a:t>Month DD, YYYY</a:t>
            </a:r>
            <a:endParaRPr lang="en-US" dirty="0"/>
          </a:p>
        </p:txBody>
      </p:sp>
      <p:sp>
        <p:nvSpPr>
          <p:cNvPr id="5" name="Footer Placeholder 4">
            <a:extLst>
              <a:ext uri="{FF2B5EF4-FFF2-40B4-BE49-F238E27FC236}">
                <a16:creationId xmlns:a16="http://schemas.microsoft.com/office/drawing/2014/main" id="{D9A4D984-B50F-44A7-8BAA-E95633AA0495}"/>
              </a:ext>
            </a:extLst>
          </p:cNvPr>
          <p:cNvSpPr>
            <a:spLocks noGrp="1"/>
          </p:cNvSpPr>
          <p:nvPr>
            <p:ph type="ftr" sz="quarter" idx="11"/>
          </p:nvPr>
        </p:nvSpPr>
        <p:spPr/>
        <p:txBody>
          <a:bodyPr/>
          <a:lstStyle/>
          <a:p>
            <a:r>
              <a:rPr lang="en-US"/>
              <a:t>Name of presentation</a:t>
            </a:r>
            <a:endParaRPr lang="en-US" dirty="0"/>
          </a:p>
        </p:txBody>
      </p:sp>
      <p:sp>
        <p:nvSpPr>
          <p:cNvPr id="6" name="Slide Number Placeholder 5">
            <a:extLst>
              <a:ext uri="{FF2B5EF4-FFF2-40B4-BE49-F238E27FC236}">
                <a16:creationId xmlns:a16="http://schemas.microsoft.com/office/drawing/2014/main" id="{8655AEDF-A405-454D-9CAE-7014FE198697}"/>
              </a:ext>
            </a:extLst>
          </p:cNvPr>
          <p:cNvSpPr>
            <a:spLocks noGrp="1"/>
          </p:cNvSpPr>
          <p:nvPr>
            <p:ph type="sldNum" sz="quarter" idx="12"/>
          </p:nvPr>
        </p:nvSpPr>
        <p:spPr/>
        <p:txBody>
          <a:bodyPr/>
          <a:lstStyle/>
          <a:p>
            <a:fld id="{07CEE681-EA8A-4B77-829B-1539858EA44F}" type="slidenum">
              <a:rPr lang="en-US" smtClean="0"/>
              <a:pPr/>
              <a:t>‹#›</a:t>
            </a:fld>
            <a:endParaRPr lang="en-US" dirty="0"/>
          </a:p>
        </p:txBody>
      </p:sp>
    </p:spTree>
    <p:extLst>
      <p:ext uri="{BB962C8B-B14F-4D97-AF65-F5344CB8AC3E}">
        <p14:creationId xmlns:p14="http://schemas.microsoft.com/office/powerpoint/2010/main" val="200784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3" name="日期占位符 3"/>
          <p:cNvSpPr>
            <a:spLocks noGrp="1" noChangeArrowheads="1"/>
          </p:cNvSpPr>
          <p:nvPr>
            <p:ph type="dt" sz="half" idx="10"/>
          </p:nvPr>
        </p:nvSpPr>
        <p:spPr>
          <a:ln/>
        </p:spPr>
        <p:txBody>
          <a:bodyPr/>
          <a:lstStyle>
            <a:lvl1pPr>
              <a:defRPr/>
            </a:lvl1pPr>
          </a:lstStyle>
          <a:p>
            <a:pPr>
              <a:defRPr/>
            </a:pPr>
            <a:fld id="{C60F1F60-0EE5-41A5-A33C-5F22BEA7FD26}" type="datetime1">
              <a:rPr lang="zh-CN" altLang="en-US"/>
              <a:pPr>
                <a:defRPr/>
              </a:pPr>
              <a:t>2018/8/20</a:t>
            </a:fld>
            <a:endParaRPr lang="zh-CN" altLang="en-US" sz="1905">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标题占位符 1"/>
          <p:cNvSpPr>
            <a:spLocks noGrp="1" noChangeArrowheads="1"/>
          </p:cNvSpPr>
          <p:nvPr>
            <p:ph type="title" idx="4294967295"/>
          </p:nvPr>
        </p:nvSpPr>
        <p:spPr bwMode="auto">
          <a:xfrm>
            <a:off x="2176950" y="75919"/>
            <a:ext cx="9406411" cy="60965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3387" b="1">
                <a:solidFill>
                  <a:srgbClr val="595959"/>
                </a:solidFill>
                <a:latin typeface="微软雅黑" pitchFamily="34" charset="-122"/>
                <a:ea typeface="微软雅黑" pitchFamily="34" charset="-122"/>
              </a:defRPr>
            </a:lvl1pPr>
          </a:lstStyle>
          <a:p>
            <a:pPr lvl="0"/>
            <a:r>
              <a:rPr lang="zh-CN" altLang="zh-CN" dirty="0">
                <a:sym typeface="Calibri" pitchFamily="34" charset="0"/>
              </a:rPr>
              <a:t>单击此处编辑母版标题样式</a:t>
            </a:r>
          </a:p>
        </p:txBody>
      </p:sp>
      <p:sp>
        <p:nvSpPr>
          <p:cNvPr id="8" name="内容占位符 2"/>
          <p:cNvSpPr>
            <a:spLocks noGrp="1"/>
          </p:cNvSpPr>
          <p:nvPr>
            <p:ph idx="1"/>
          </p:nvPr>
        </p:nvSpPr>
        <p:spPr>
          <a:xfrm>
            <a:off x="610560" y="914189"/>
            <a:ext cx="10972801" cy="5211306"/>
          </a:xfrm>
        </p:spPr>
        <p:txBody>
          <a:bodyPr/>
          <a:lstStyle>
            <a:lvl1pPr marL="362891" indent="-362891">
              <a:buClr>
                <a:srgbClr val="0067B2"/>
              </a:buClr>
              <a:buFont typeface="微软雅黑" pitchFamily="34" charset="-122"/>
              <a:buChar char="★"/>
              <a:defRPr sz="2540">
                <a:latin typeface="微软雅黑" pitchFamily="34" charset="-122"/>
                <a:ea typeface="微软雅黑" pitchFamily="34" charset="-122"/>
              </a:defRPr>
            </a:lvl1pPr>
            <a:lvl2pPr marL="786264" indent="-302409">
              <a:buClr>
                <a:srgbClr val="0067B2"/>
              </a:buClr>
              <a:buFont typeface="微软雅黑" pitchFamily="34" charset="-122"/>
              <a:buChar char="☆"/>
              <a:defRPr sz="2117">
                <a:latin typeface="微软雅黑" pitchFamily="34" charset="-122"/>
                <a:ea typeface="微软雅黑" pitchFamily="34" charset="-122"/>
              </a:defRPr>
            </a:lvl2pPr>
            <a:lvl3pPr marL="1209637" indent="-241927">
              <a:buClr>
                <a:srgbClr val="0067B2"/>
              </a:buClr>
              <a:buFont typeface="微软雅黑" pitchFamily="34" charset="-122"/>
              <a:buChar char="★"/>
              <a:defRPr sz="1905">
                <a:latin typeface="微软雅黑" pitchFamily="34" charset="-122"/>
                <a:ea typeface="微软雅黑" pitchFamily="34" charset="-122"/>
              </a:defRPr>
            </a:lvl3pPr>
            <a:lvl4pPr marL="1693492" indent="-241927">
              <a:buClr>
                <a:srgbClr val="0067B2"/>
              </a:buClr>
              <a:buFont typeface="微软雅黑" pitchFamily="34" charset="-122"/>
              <a:buChar char="☆"/>
              <a:defRPr sz="1693">
                <a:latin typeface="微软雅黑" pitchFamily="34" charset="-122"/>
                <a:ea typeface="微软雅黑" pitchFamily="34" charset="-122"/>
              </a:defRPr>
            </a:lvl4pPr>
            <a:lvl5pPr marL="2177346" indent="-241927">
              <a:buClr>
                <a:srgbClr val="0067B2"/>
              </a:buClr>
              <a:buFont typeface="微软雅黑" pitchFamily="34" charset="-122"/>
              <a:buChar char="★"/>
              <a:defRPr sz="1693">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021105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3">
    <p:bg bwMode="gray">
      <p:bgPr>
        <a:solidFill>
          <a:schemeClr val="accent1"/>
        </a:solidFill>
        <a:effectLst/>
      </p:bgPr>
    </p:bg>
    <p:spTree>
      <p:nvGrpSpPr>
        <p:cNvPr id="1" name=""/>
        <p:cNvGrpSpPr/>
        <p:nvPr/>
      </p:nvGrpSpPr>
      <p:grpSpPr>
        <a:xfrm>
          <a:off x="0" y="0"/>
          <a:ext cx="0" cy="0"/>
          <a:chOff x="0" y="0"/>
          <a:chExt cx="0" cy="0"/>
        </a:xfrm>
      </p:grpSpPr>
      <p:sp>
        <p:nvSpPr>
          <p:cNvPr id="8" name="Rektangel 7">
            <a:extLst>
              <a:ext uri="{FF2B5EF4-FFF2-40B4-BE49-F238E27FC236}">
                <a16:creationId xmlns:a16="http://schemas.microsoft.com/office/drawing/2014/main" id="{6E86B296-B120-45FE-AD57-313943C4C229}"/>
              </a:ext>
            </a:extLst>
          </p:cNvPr>
          <p:cNvSpPr/>
          <p:nvPr/>
        </p:nvSpPr>
        <p:spPr bwMode="gray">
          <a:xfrm>
            <a:off x="0" y="0"/>
            <a:ext cx="12192000" cy="6597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16" name="Frihandsfigur: Form 15">
            <a:extLst>
              <a:ext uri="{FF2B5EF4-FFF2-40B4-BE49-F238E27FC236}">
                <a16:creationId xmlns:a16="http://schemas.microsoft.com/office/drawing/2014/main" id="{62F50D0A-60F2-40F2-8DE1-B9EB89D14D95}"/>
              </a:ext>
            </a:extLst>
          </p:cNvPr>
          <p:cNvSpPr/>
          <p:nvPr/>
        </p:nvSpPr>
        <p:spPr bwMode="gray">
          <a:xfrm>
            <a:off x="6584540" y="39367"/>
            <a:ext cx="5607461" cy="6818633"/>
          </a:xfrm>
          <a:custGeom>
            <a:avLst/>
            <a:gdLst>
              <a:gd name="connsiteX0" fmla="*/ 5607461 w 5607461"/>
              <a:gd name="connsiteY0" fmla="*/ 0 h 6823406"/>
              <a:gd name="connsiteX1" fmla="*/ 5607461 w 5607461"/>
              <a:gd name="connsiteY1" fmla="*/ 2148943 h 6823406"/>
              <a:gd name="connsiteX2" fmla="*/ 3731769 w 5607461"/>
              <a:gd name="connsiteY2" fmla="*/ 3891773 h 6823406"/>
              <a:gd name="connsiteX3" fmla="*/ 2446775 w 5607461"/>
              <a:gd name="connsiteY3" fmla="*/ 6823406 h 6823406"/>
              <a:gd name="connsiteX4" fmla="*/ 0 w 5607461"/>
              <a:gd name="connsiteY4" fmla="*/ 6823406 h 6823406"/>
              <a:gd name="connsiteX5" fmla="*/ 1402783 w 5607461"/>
              <a:gd name="connsiteY5" fmla="*/ 3399404 h 6823406"/>
              <a:gd name="connsiteX6" fmla="*/ 5424834 w 5607461"/>
              <a:gd name="connsiteY6" fmla="*/ 6758 h 682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7461" h="6823406">
                <a:moveTo>
                  <a:pt x="5607461" y="0"/>
                </a:moveTo>
                <a:lnTo>
                  <a:pt x="5607461" y="2148943"/>
                </a:lnTo>
                <a:cubicBezTo>
                  <a:pt x="5029123" y="2307855"/>
                  <a:pt x="4208507" y="2795014"/>
                  <a:pt x="3731769" y="3891773"/>
                </a:cubicBezTo>
                <a:lnTo>
                  <a:pt x="2446775" y="6823406"/>
                </a:lnTo>
                <a:lnTo>
                  <a:pt x="0" y="6823406"/>
                </a:lnTo>
                <a:lnTo>
                  <a:pt x="1402783" y="3399404"/>
                </a:lnTo>
                <a:cubicBezTo>
                  <a:pt x="1937812" y="2006312"/>
                  <a:pt x="3470340" y="136474"/>
                  <a:pt x="5424834" y="6758"/>
                </a:cubicBezTo>
                <a:close/>
              </a:path>
            </a:pathLst>
          </a:custGeom>
          <a:blipFill>
            <a:blip r:embed="rId2"/>
            <a:stretch>
              <a:fillRect/>
            </a:stretch>
          </a:bli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2" name="Title 1">
            <a:extLst>
              <a:ext uri="{FF2B5EF4-FFF2-40B4-BE49-F238E27FC236}">
                <a16:creationId xmlns:a16="http://schemas.microsoft.com/office/drawing/2014/main" id="{7F72EEEB-850B-4416-957A-219B7EE0B7D0}"/>
              </a:ext>
            </a:extLst>
          </p:cNvPr>
          <p:cNvSpPr>
            <a:spLocks noGrp="1"/>
          </p:cNvSpPr>
          <p:nvPr>
            <p:ph type="ctrTitle"/>
          </p:nvPr>
        </p:nvSpPr>
        <p:spPr>
          <a:xfrm>
            <a:off x="730783" y="1493678"/>
            <a:ext cx="6057367" cy="1477328"/>
          </a:xfrm>
        </p:spPr>
        <p:txBody>
          <a:bodyPr anchor="b" anchorCtr="0"/>
          <a:lstStyle>
            <a:lvl1pPr algn="l">
              <a:lnSpc>
                <a:spcPct val="80000"/>
              </a:lnSpc>
              <a:defRPr sz="6000" b="0">
                <a:solidFill>
                  <a:schemeClr val="accent4"/>
                </a:solidFill>
                <a:latin typeface="+mj-lt"/>
              </a:defRPr>
            </a:lvl1pPr>
          </a:lstStyle>
          <a:p>
            <a:r>
              <a:rPr lang="en-US" noProof="0"/>
              <a:t>Click to edit Master title style</a:t>
            </a:r>
          </a:p>
        </p:txBody>
      </p:sp>
      <p:sp>
        <p:nvSpPr>
          <p:cNvPr id="3" name="Subtitle 2">
            <a:extLst>
              <a:ext uri="{FF2B5EF4-FFF2-40B4-BE49-F238E27FC236}">
                <a16:creationId xmlns:a16="http://schemas.microsoft.com/office/drawing/2014/main" id="{8018FD7F-4EA1-4807-971F-4BD8BE59FCA6}"/>
              </a:ext>
            </a:extLst>
          </p:cNvPr>
          <p:cNvSpPr>
            <a:spLocks noGrp="1"/>
          </p:cNvSpPr>
          <p:nvPr>
            <p:ph type="subTitle" idx="1" hasCustomPrompt="1"/>
          </p:nvPr>
        </p:nvSpPr>
        <p:spPr>
          <a:xfrm>
            <a:off x="730783" y="5130536"/>
            <a:ext cx="5853757" cy="643253"/>
          </a:xfrm>
        </p:spPr>
        <p:txBody>
          <a:bodyPr wrap="square" lIns="36000" anchor="b" anchorCtr="0">
            <a:noAutofit/>
          </a:bodyPr>
          <a:lstStyle>
            <a:lvl1pPr marL="0" indent="0" algn="l">
              <a:buNone/>
              <a:defRPr sz="2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add name</a:t>
            </a:r>
          </a:p>
        </p:txBody>
      </p:sp>
      <p:sp>
        <p:nvSpPr>
          <p:cNvPr id="12" name="Platshållare för text 11">
            <a:extLst>
              <a:ext uri="{FF2B5EF4-FFF2-40B4-BE49-F238E27FC236}">
                <a16:creationId xmlns:a16="http://schemas.microsoft.com/office/drawing/2014/main" id="{3D4A8A44-F748-4EBB-BFD0-76208B708E64}"/>
              </a:ext>
            </a:extLst>
          </p:cNvPr>
          <p:cNvSpPr>
            <a:spLocks noGrp="1"/>
          </p:cNvSpPr>
          <p:nvPr>
            <p:ph type="body" sz="quarter" idx="13" hasCustomPrompt="1"/>
          </p:nvPr>
        </p:nvSpPr>
        <p:spPr>
          <a:xfrm>
            <a:off x="730783" y="2989401"/>
            <a:ext cx="6057367" cy="1200150"/>
          </a:xfrm>
        </p:spPr>
        <p:txBody>
          <a:bodyPr/>
          <a:lstStyle>
            <a:lvl1pPr marL="0" indent="0">
              <a:lnSpc>
                <a:spcPct val="80000"/>
              </a:lnSpc>
              <a:buNone/>
              <a:defRPr sz="6000">
                <a:solidFill>
                  <a:schemeClr val="bg1"/>
                </a:solidFill>
                <a:latin typeface="+mn-lt"/>
              </a:defRPr>
            </a:lvl1pPr>
            <a:lvl2pPr marL="207963" indent="0">
              <a:buNone/>
              <a:defRPr/>
            </a:lvl2pPr>
          </a:lstStyle>
          <a:p>
            <a:pPr lvl="0"/>
            <a:r>
              <a:rPr lang="en-US" noProof="0"/>
              <a:t>Click to add title</a:t>
            </a:r>
          </a:p>
        </p:txBody>
      </p:sp>
      <p:sp>
        <p:nvSpPr>
          <p:cNvPr id="17" name="Platshållare för text 16">
            <a:extLst>
              <a:ext uri="{FF2B5EF4-FFF2-40B4-BE49-F238E27FC236}">
                <a16:creationId xmlns:a16="http://schemas.microsoft.com/office/drawing/2014/main" id="{A4304F54-7126-4BDE-A50A-D0728C07237E}"/>
              </a:ext>
            </a:extLst>
          </p:cNvPr>
          <p:cNvSpPr>
            <a:spLocks noGrp="1"/>
          </p:cNvSpPr>
          <p:nvPr>
            <p:ph type="body" sz="quarter" idx="14" hasCustomPrompt="1"/>
          </p:nvPr>
        </p:nvSpPr>
        <p:spPr>
          <a:xfrm>
            <a:off x="730783" y="5818100"/>
            <a:ext cx="5853757" cy="419100"/>
          </a:xfrm>
        </p:spPr>
        <p:txBody>
          <a:bodyPr lIns="39600"/>
          <a:lstStyle>
            <a:lvl1pPr marL="0" indent="0">
              <a:buNone/>
              <a:defRPr>
                <a:solidFill>
                  <a:schemeClr val="bg1"/>
                </a:solidFill>
              </a:defRPr>
            </a:lvl1pPr>
            <a:lvl2pPr marL="207963" indent="0">
              <a:buNone/>
              <a:defRPr/>
            </a:lvl2pPr>
            <a:lvl3pPr marL="436562" inden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noProof="0"/>
              <a:t>Click to add  job title</a:t>
            </a:r>
          </a:p>
        </p:txBody>
      </p:sp>
      <p:grpSp>
        <p:nvGrpSpPr>
          <p:cNvPr id="26" name="Group 4">
            <a:extLst>
              <a:ext uri="{FF2B5EF4-FFF2-40B4-BE49-F238E27FC236}">
                <a16:creationId xmlns:a16="http://schemas.microsoft.com/office/drawing/2014/main" id="{7C62954C-88E3-4E4D-B9FD-B7661860E9C1}"/>
              </a:ext>
            </a:extLst>
          </p:cNvPr>
          <p:cNvGrpSpPr>
            <a:grpSpLocks noChangeAspect="1"/>
          </p:cNvGrpSpPr>
          <p:nvPr/>
        </p:nvGrpSpPr>
        <p:grpSpPr bwMode="auto">
          <a:xfrm>
            <a:off x="7956177" y="5596744"/>
            <a:ext cx="3759573" cy="531812"/>
            <a:chOff x="4934" y="3638"/>
            <a:chExt cx="2446" cy="346"/>
          </a:xfrm>
        </p:grpSpPr>
        <p:sp>
          <p:nvSpPr>
            <p:cNvPr id="27" name="AutoShape 3">
              <a:extLst>
                <a:ext uri="{FF2B5EF4-FFF2-40B4-BE49-F238E27FC236}">
                  <a16:creationId xmlns:a16="http://schemas.microsoft.com/office/drawing/2014/main" id="{AA84D414-2A50-4C3E-94F0-111672F2DBE5}"/>
                </a:ext>
              </a:extLst>
            </p:cNvPr>
            <p:cNvSpPr>
              <a:spLocks noChangeAspect="1" noChangeArrowheads="1" noTextEdit="1"/>
            </p:cNvSpPr>
            <p:nvPr/>
          </p:nvSpPr>
          <p:spPr bwMode="auto">
            <a:xfrm>
              <a:off x="4934" y="3638"/>
              <a:ext cx="24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sv-SE"/>
            </a:p>
          </p:txBody>
        </p:sp>
        <p:sp>
          <p:nvSpPr>
            <p:cNvPr id="28" name="Freeform 6">
              <a:extLst>
                <a:ext uri="{FF2B5EF4-FFF2-40B4-BE49-F238E27FC236}">
                  <a16:creationId xmlns:a16="http://schemas.microsoft.com/office/drawing/2014/main" id="{E14CF157-97FC-4768-9A33-DB8CF5F87658}"/>
                </a:ext>
              </a:extLst>
            </p:cNvPr>
            <p:cNvSpPr>
              <a:spLocks noEditPoints="1"/>
            </p:cNvSpPr>
            <p:nvPr/>
          </p:nvSpPr>
          <p:spPr bwMode="auto">
            <a:xfrm>
              <a:off x="6767" y="3641"/>
              <a:ext cx="346" cy="339"/>
            </a:xfrm>
            <a:custGeom>
              <a:avLst/>
              <a:gdLst>
                <a:gd name="T0" fmla="*/ 3656 w 5108"/>
                <a:gd name="T1" fmla="*/ 2021 h 4983"/>
                <a:gd name="T2" fmla="*/ 1395 w 5108"/>
                <a:gd name="T3" fmla="*/ 2021 h 4983"/>
                <a:gd name="T4" fmla="*/ 1406 w 5108"/>
                <a:gd name="T5" fmla="*/ 1978 h 4983"/>
                <a:gd name="T6" fmla="*/ 2562 w 5108"/>
                <a:gd name="T7" fmla="*/ 1110 h 4983"/>
                <a:gd name="T8" fmla="*/ 3648 w 5108"/>
                <a:gd name="T9" fmla="*/ 1980 h 4983"/>
                <a:gd name="T10" fmla="*/ 3656 w 5108"/>
                <a:gd name="T11" fmla="*/ 2021 h 4983"/>
                <a:gd name="T12" fmla="*/ 2562 w 5108"/>
                <a:gd name="T13" fmla="*/ 0 h 4983"/>
                <a:gd name="T14" fmla="*/ 0 w 5108"/>
                <a:gd name="T15" fmla="*/ 2491 h 4983"/>
                <a:gd name="T16" fmla="*/ 732 w 5108"/>
                <a:gd name="T17" fmla="*/ 4277 h 4983"/>
                <a:gd name="T18" fmla="*/ 2702 w 5108"/>
                <a:gd name="T19" fmla="*/ 4983 h 4983"/>
                <a:gd name="T20" fmla="*/ 4717 w 5108"/>
                <a:gd name="T21" fmla="*/ 4218 h 4983"/>
                <a:gd name="T22" fmla="*/ 3921 w 5108"/>
                <a:gd name="T23" fmla="*/ 3422 h 4983"/>
                <a:gd name="T24" fmla="*/ 2674 w 5108"/>
                <a:gd name="T25" fmla="*/ 3873 h 4983"/>
                <a:gd name="T26" fmla="*/ 1392 w 5108"/>
                <a:gd name="T27" fmla="*/ 2977 h 4983"/>
                <a:gd name="T28" fmla="*/ 1381 w 5108"/>
                <a:gd name="T29" fmla="*/ 2934 h 4983"/>
                <a:gd name="T30" fmla="*/ 5056 w 5108"/>
                <a:gd name="T31" fmla="*/ 2934 h 4983"/>
                <a:gd name="T32" fmla="*/ 4358 w 5108"/>
                <a:gd name="T33" fmla="*/ 731 h 4983"/>
                <a:gd name="T34" fmla="*/ 2562 w 5108"/>
                <a:gd name="T35" fmla="*/ 0 h 4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08" h="4983">
                  <a:moveTo>
                    <a:pt x="3656" y="2021"/>
                  </a:moveTo>
                  <a:lnTo>
                    <a:pt x="1395" y="2021"/>
                  </a:lnTo>
                  <a:lnTo>
                    <a:pt x="1406" y="1978"/>
                  </a:lnTo>
                  <a:cubicBezTo>
                    <a:pt x="1550" y="1418"/>
                    <a:pt x="1960" y="1110"/>
                    <a:pt x="2562" y="1110"/>
                  </a:cubicBezTo>
                  <a:cubicBezTo>
                    <a:pt x="3142" y="1110"/>
                    <a:pt x="3538" y="1427"/>
                    <a:pt x="3648" y="1980"/>
                  </a:cubicBezTo>
                  <a:lnTo>
                    <a:pt x="3656" y="2021"/>
                  </a:lnTo>
                  <a:close/>
                  <a:moveTo>
                    <a:pt x="2562" y="0"/>
                  </a:moveTo>
                  <a:cubicBezTo>
                    <a:pt x="1102" y="0"/>
                    <a:pt x="0" y="1071"/>
                    <a:pt x="0" y="2491"/>
                  </a:cubicBezTo>
                  <a:cubicBezTo>
                    <a:pt x="0" y="3197"/>
                    <a:pt x="260" y="3831"/>
                    <a:pt x="732" y="4277"/>
                  </a:cubicBezTo>
                  <a:cubicBezTo>
                    <a:pt x="1221" y="4739"/>
                    <a:pt x="1902" y="4983"/>
                    <a:pt x="2702" y="4983"/>
                  </a:cubicBezTo>
                  <a:cubicBezTo>
                    <a:pt x="3562" y="4983"/>
                    <a:pt x="4221" y="4733"/>
                    <a:pt x="4717" y="4218"/>
                  </a:cubicBezTo>
                  <a:lnTo>
                    <a:pt x="3921" y="3422"/>
                  </a:lnTo>
                  <a:cubicBezTo>
                    <a:pt x="3649" y="3647"/>
                    <a:pt x="3288" y="3873"/>
                    <a:pt x="2674" y="3873"/>
                  </a:cubicBezTo>
                  <a:cubicBezTo>
                    <a:pt x="1990" y="3873"/>
                    <a:pt x="1546" y="3563"/>
                    <a:pt x="1392" y="2977"/>
                  </a:cubicBezTo>
                  <a:lnTo>
                    <a:pt x="1381" y="2934"/>
                  </a:lnTo>
                  <a:lnTo>
                    <a:pt x="5056" y="2934"/>
                  </a:lnTo>
                  <a:cubicBezTo>
                    <a:pt x="5108" y="2050"/>
                    <a:pt x="4860" y="1269"/>
                    <a:pt x="4358" y="731"/>
                  </a:cubicBezTo>
                  <a:cubicBezTo>
                    <a:pt x="3911" y="253"/>
                    <a:pt x="3290" y="0"/>
                    <a:pt x="2562" y="0"/>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sv-SE"/>
            </a:p>
          </p:txBody>
        </p:sp>
        <p:sp>
          <p:nvSpPr>
            <p:cNvPr id="29" name="Freeform 7">
              <a:extLst>
                <a:ext uri="{FF2B5EF4-FFF2-40B4-BE49-F238E27FC236}">
                  <a16:creationId xmlns:a16="http://schemas.microsoft.com/office/drawing/2014/main" id="{D5B98D65-1ABF-481F-A75E-04CC8D3A474F}"/>
                </a:ext>
              </a:extLst>
            </p:cNvPr>
            <p:cNvSpPr>
              <a:spLocks noEditPoints="1"/>
            </p:cNvSpPr>
            <p:nvPr/>
          </p:nvSpPr>
          <p:spPr bwMode="auto">
            <a:xfrm>
              <a:off x="6391" y="3641"/>
              <a:ext cx="346" cy="339"/>
            </a:xfrm>
            <a:custGeom>
              <a:avLst/>
              <a:gdLst>
                <a:gd name="T0" fmla="*/ 3656 w 5107"/>
                <a:gd name="T1" fmla="*/ 2021 h 4983"/>
                <a:gd name="T2" fmla="*/ 1395 w 5107"/>
                <a:gd name="T3" fmla="*/ 2021 h 4983"/>
                <a:gd name="T4" fmla="*/ 1406 w 5107"/>
                <a:gd name="T5" fmla="*/ 1978 h 4983"/>
                <a:gd name="T6" fmla="*/ 2561 w 5107"/>
                <a:gd name="T7" fmla="*/ 1110 h 4983"/>
                <a:gd name="T8" fmla="*/ 3648 w 5107"/>
                <a:gd name="T9" fmla="*/ 1980 h 4983"/>
                <a:gd name="T10" fmla="*/ 3656 w 5107"/>
                <a:gd name="T11" fmla="*/ 2021 h 4983"/>
                <a:gd name="T12" fmla="*/ 2561 w 5107"/>
                <a:gd name="T13" fmla="*/ 0 h 4983"/>
                <a:gd name="T14" fmla="*/ 0 w 5107"/>
                <a:gd name="T15" fmla="*/ 2491 h 4983"/>
                <a:gd name="T16" fmla="*/ 731 w 5107"/>
                <a:gd name="T17" fmla="*/ 4277 h 4983"/>
                <a:gd name="T18" fmla="*/ 2702 w 5107"/>
                <a:gd name="T19" fmla="*/ 4983 h 4983"/>
                <a:gd name="T20" fmla="*/ 4716 w 5107"/>
                <a:gd name="T21" fmla="*/ 4218 h 4983"/>
                <a:gd name="T22" fmla="*/ 3920 w 5107"/>
                <a:gd name="T23" fmla="*/ 3422 h 4983"/>
                <a:gd name="T24" fmla="*/ 2674 w 5107"/>
                <a:gd name="T25" fmla="*/ 3873 h 4983"/>
                <a:gd name="T26" fmla="*/ 1392 w 5107"/>
                <a:gd name="T27" fmla="*/ 2977 h 4983"/>
                <a:gd name="T28" fmla="*/ 1380 w 5107"/>
                <a:gd name="T29" fmla="*/ 2934 h 4983"/>
                <a:gd name="T30" fmla="*/ 5055 w 5107"/>
                <a:gd name="T31" fmla="*/ 2934 h 4983"/>
                <a:gd name="T32" fmla="*/ 4357 w 5107"/>
                <a:gd name="T33" fmla="*/ 731 h 4983"/>
                <a:gd name="T34" fmla="*/ 2561 w 5107"/>
                <a:gd name="T35" fmla="*/ 0 h 4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07" h="4983">
                  <a:moveTo>
                    <a:pt x="3656" y="2021"/>
                  </a:moveTo>
                  <a:lnTo>
                    <a:pt x="1395" y="2021"/>
                  </a:lnTo>
                  <a:lnTo>
                    <a:pt x="1406" y="1978"/>
                  </a:lnTo>
                  <a:cubicBezTo>
                    <a:pt x="1549" y="1418"/>
                    <a:pt x="1960" y="1110"/>
                    <a:pt x="2561" y="1110"/>
                  </a:cubicBezTo>
                  <a:cubicBezTo>
                    <a:pt x="3141" y="1110"/>
                    <a:pt x="3537" y="1427"/>
                    <a:pt x="3648" y="1980"/>
                  </a:cubicBezTo>
                  <a:lnTo>
                    <a:pt x="3656" y="2021"/>
                  </a:lnTo>
                  <a:close/>
                  <a:moveTo>
                    <a:pt x="2561" y="0"/>
                  </a:moveTo>
                  <a:cubicBezTo>
                    <a:pt x="1101" y="0"/>
                    <a:pt x="0" y="1071"/>
                    <a:pt x="0" y="2491"/>
                  </a:cubicBezTo>
                  <a:cubicBezTo>
                    <a:pt x="0" y="3197"/>
                    <a:pt x="259" y="3831"/>
                    <a:pt x="731" y="4277"/>
                  </a:cubicBezTo>
                  <a:cubicBezTo>
                    <a:pt x="1220" y="4739"/>
                    <a:pt x="1902" y="4983"/>
                    <a:pt x="2702" y="4983"/>
                  </a:cubicBezTo>
                  <a:cubicBezTo>
                    <a:pt x="3561" y="4983"/>
                    <a:pt x="4220" y="4733"/>
                    <a:pt x="4716" y="4218"/>
                  </a:cubicBezTo>
                  <a:lnTo>
                    <a:pt x="3920" y="3422"/>
                  </a:lnTo>
                  <a:cubicBezTo>
                    <a:pt x="3649" y="3647"/>
                    <a:pt x="3287" y="3873"/>
                    <a:pt x="2674" y="3873"/>
                  </a:cubicBezTo>
                  <a:cubicBezTo>
                    <a:pt x="1989" y="3873"/>
                    <a:pt x="1546" y="3563"/>
                    <a:pt x="1392" y="2977"/>
                  </a:cubicBezTo>
                  <a:lnTo>
                    <a:pt x="1380" y="2934"/>
                  </a:lnTo>
                  <a:lnTo>
                    <a:pt x="5055" y="2934"/>
                  </a:lnTo>
                  <a:cubicBezTo>
                    <a:pt x="5107" y="2050"/>
                    <a:pt x="4860" y="1269"/>
                    <a:pt x="4357" y="731"/>
                  </a:cubicBezTo>
                  <a:cubicBezTo>
                    <a:pt x="3910" y="253"/>
                    <a:pt x="3289" y="0"/>
                    <a:pt x="2561" y="0"/>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sv-SE"/>
            </a:p>
          </p:txBody>
        </p:sp>
        <p:sp>
          <p:nvSpPr>
            <p:cNvPr id="30" name="Freeform 8">
              <a:extLst>
                <a:ext uri="{FF2B5EF4-FFF2-40B4-BE49-F238E27FC236}">
                  <a16:creationId xmlns:a16="http://schemas.microsoft.com/office/drawing/2014/main" id="{39565706-EA65-4499-9C63-4987397CA539}"/>
                </a:ext>
              </a:extLst>
            </p:cNvPr>
            <p:cNvSpPr>
              <a:spLocks noEditPoints="1"/>
            </p:cNvSpPr>
            <p:nvPr/>
          </p:nvSpPr>
          <p:spPr bwMode="auto">
            <a:xfrm>
              <a:off x="5640" y="3641"/>
              <a:ext cx="351" cy="339"/>
            </a:xfrm>
            <a:custGeom>
              <a:avLst/>
              <a:gdLst>
                <a:gd name="T0" fmla="*/ 2589 w 5179"/>
                <a:gd name="T1" fmla="*/ 3859 h 4983"/>
                <a:gd name="T2" fmla="*/ 1376 w 5179"/>
                <a:gd name="T3" fmla="*/ 2491 h 4983"/>
                <a:gd name="T4" fmla="*/ 2589 w 5179"/>
                <a:gd name="T5" fmla="*/ 1124 h 4983"/>
                <a:gd name="T6" fmla="*/ 3802 w 5179"/>
                <a:gd name="T7" fmla="*/ 2491 h 4983"/>
                <a:gd name="T8" fmla="*/ 2589 w 5179"/>
                <a:gd name="T9" fmla="*/ 3859 h 4983"/>
                <a:gd name="T10" fmla="*/ 2589 w 5179"/>
                <a:gd name="T11" fmla="*/ 0 h 4983"/>
                <a:gd name="T12" fmla="*/ 0 w 5179"/>
                <a:gd name="T13" fmla="*/ 2491 h 4983"/>
                <a:gd name="T14" fmla="*/ 2589 w 5179"/>
                <a:gd name="T15" fmla="*/ 4983 h 4983"/>
                <a:gd name="T16" fmla="*/ 5179 w 5179"/>
                <a:gd name="T17" fmla="*/ 2491 h 4983"/>
                <a:gd name="T18" fmla="*/ 2589 w 5179"/>
                <a:gd name="T19" fmla="*/ 0 h 4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79" h="4983">
                  <a:moveTo>
                    <a:pt x="2589" y="3859"/>
                  </a:moveTo>
                  <a:cubicBezTo>
                    <a:pt x="1864" y="3859"/>
                    <a:pt x="1376" y="3309"/>
                    <a:pt x="1376" y="2491"/>
                  </a:cubicBezTo>
                  <a:cubicBezTo>
                    <a:pt x="1376" y="1674"/>
                    <a:pt x="1864" y="1124"/>
                    <a:pt x="2589" y="1124"/>
                  </a:cubicBezTo>
                  <a:cubicBezTo>
                    <a:pt x="3315" y="1124"/>
                    <a:pt x="3802" y="1674"/>
                    <a:pt x="3802" y="2491"/>
                  </a:cubicBezTo>
                  <a:cubicBezTo>
                    <a:pt x="3802" y="3309"/>
                    <a:pt x="3315" y="3859"/>
                    <a:pt x="2589" y="3859"/>
                  </a:cubicBezTo>
                  <a:close/>
                  <a:moveTo>
                    <a:pt x="2589" y="0"/>
                  </a:moveTo>
                  <a:cubicBezTo>
                    <a:pt x="1113" y="0"/>
                    <a:pt x="0" y="1071"/>
                    <a:pt x="0" y="2491"/>
                  </a:cubicBezTo>
                  <a:cubicBezTo>
                    <a:pt x="0" y="3912"/>
                    <a:pt x="1113" y="4983"/>
                    <a:pt x="2589" y="4983"/>
                  </a:cubicBezTo>
                  <a:cubicBezTo>
                    <a:pt x="4066" y="4983"/>
                    <a:pt x="5179" y="3912"/>
                    <a:pt x="5179" y="2491"/>
                  </a:cubicBezTo>
                  <a:cubicBezTo>
                    <a:pt x="5179" y="1071"/>
                    <a:pt x="4066" y="0"/>
                    <a:pt x="2589" y="0"/>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sv-SE"/>
            </a:p>
          </p:txBody>
        </p:sp>
        <p:sp>
          <p:nvSpPr>
            <p:cNvPr id="31" name="Freeform 9">
              <a:extLst>
                <a:ext uri="{FF2B5EF4-FFF2-40B4-BE49-F238E27FC236}">
                  <a16:creationId xmlns:a16="http://schemas.microsoft.com/office/drawing/2014/main" id="{07EE7011-CB5E-4946-9879-897643C57370}"/>
                </a:ext>
              </a:extLst>
            </p:cNvPr>
            <p:cNvSpPr>
              <a:spLocks noEditPoints="1"/>
            </p:cNvSpPr>
            <p:nvPr/>
          </p:nvSpPr>
          <p:spPr bwMode="auto">
            <a:xfrm>
              <a:off x="5263" y="3641"/>
              <a:ext cx="347" cy="339"/>
            </a:xfrm>
            <a:custGeom>
              <a:avLst/>
              <a:gdLst>
                <a:gd name="T0" fmla="*/ 3656 w 5107"/>
                <a:gd name="T1" fmla="*/ 2021 h 4983"/>
                <a:gd name="T2" fmla="*/ 1395 w 5107"/>
                <a:gd name="T3" fmla="*/ 2021 h 4983"/>
                <a:gd name="T4" fmla="*/ 1406 w 5107"/>
                <a:gd name="T5" fmla="*/ 1978 h 4983"/>
                <a:gd name="T6" fmla="*/ 2562 w 5107"/>
                <a:gd name="T7" fmla="*/ 1110 h 4983"/>
                <a:gd name="T8" fmla="*/ 3648 w 5107"/>
                <a:gd name="T9" fmla="*/ 1980 h 4983"/>
                <a:gd name="T10" fmla="*/ 3656 w 5107"/>
                <a:gd name="T11" fmla="*/ 2021 h 4983"/>
                <a:gd name="T12" fmla="*/ 2562 w 5107"/>
                <a:gd name="T13" fmla="*/ 0 h 4983"/>
                <a:gd name="T14" fmla="*/ 0 w 5107"/>
                <a:gd name="T15" fmla="*/ 2491 h 4983"/>
                <a:gd name="T16" fmla="*/ 731 w 5107"/>
                <a:gd name="T17" fmla="*/ 4277 h 4983"/>
                <a:gd name="T18" fmla="*/ 2702 w 5107"/>
                <a:gd name="T19" fmla="*/ 4983 h 4983"/>
                <a:gd name="T20" fmla="*/ 4717 w 5107"/>
                <a:gd name="T21" fmla="*/ 4218 h 4983"/>
                <a:gd name="T22" fmla="*/ 3921 w 5107"/>
                <a:gd name="T23" fmla="*/ 3422 h 4983"/>
                <a:gd name="T24" fmla="*/ 2674 w 5107"/>
                <a:gd name="T25" fmla="*/ 3873 h 4983"/>
                <a:gd name="T26" fmla="*/ 1392 w 5107"/>
                <a:gd name="T27" fmla="*/ 2977 h 4983"/>
                <a:gd name="T28" fmla="*/ 1380 w 5107"/>
                <a:gd name="T29" fmla="*/ 2934 h 4983"/>
                <a:gd name="T30" fmla="*/ 5055 w 5107"/>
                <a:gd name="T31" fmla="*/ 2934 h 4983"/>
                <a:gd name="T32" fmla="*/ 4357 w 5107"/>
                <a:gd name="T33" fmla="*/ 731 h 4983"/>
                <a:gd name="T34" fmla="*/ 2562 w 5107"/>
                <a:gd name="T35" fmla="*/ 0 h 4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07" h="4983">
                  <a:moveTo>
                    <a:pt x="3656" y="2021"/>
                  </a:moveTo>
                  <a:lnTo>
                    <a:pt x="1395" y="2021"/>
                  </a:lnTo>
                  <a:lnTo>
                    <a:pt x="1406" y="1978"/>
                  </a:lnTo>
                  <a:cubicBezTo>
                    <a:pt x="1549" y="1418"/>
                    <a:pt x="1960" y="1110"/>
                    <a:pt x="2562" y="1110"/>
                  </a:cubicBezTo>
                  <a:cubicBezTo>
                    <a:pt x="3141" y="1110"/>
                    <a:pt x="3537" y="1427"/>
                    <a:pt x="3648" y="1980"/>
                  </a:cubicBezTo>
                  <a:lnTo>
                    <a:pt x="3656" y="2021"/>
                  </a:lnTo>
                  <a:close/>
                  <a:moveTo>
                    <a:pt x="2562" y="0"/>
                  </a:moveTo>
                  <a:cubicBezTo>
                    <a:pt x="1101" y="0"/>
                    <a:pt x="0" y="1071"/>
                    <a:pt x="0" y="2491"/>
                  </a:cubicBezTo>
                  <a:cubicBezTo>
                    <a:pt x="0" y="3197"/>
                    <a:pt x="260" y="3831"/>
                    <a:pt x="731" y="4277"/>
                  </a:cubicBezTo>
                  <a:cubicBezTo>
                    <a:pt x="1220" y="4739"/>
                    <a:pt x="1902" y="4983"/>
                    <a:pt x="2702" y="4983"/>
                  </a:cubicBezTo>
                  <a:cubicBezTo>
                    <a:pt x="3561" y="4983"/>
                    <a:pt x="4220" y="4733"/>
                    <a:pt x="4717" y="4218"/>
                  </a:cubicBezTo>
                  <a:lnTo>
                    <a:pt x="3921" y="3422"/>
                  </a:lnTo>
                  <a:cubicBezTo>
                    <a:pt x="3649" y="3647"/>
                    <a:pt x="3287" y="3873"/>
                    <a:pt x="2674" y="3873"/>
                  </a:cubicBezTo>
                  <a:cubicBezTo>
                    <a:pt x="1989" y="3873"/>
                    <a:pt x="1546" y="3563"/>
                    <a:pt x="1392" y="2977"/>
                  </a:cubicBezTo>
                  <a:lnTo>
                    <a:pt x="1380" y="2934"/>
                  </a:lnTo>
                  <a:lnTo>
                    <a:pt x="5055" y="2934"/>
                  </a:lnTo>
                  <a:cubicBezTo>
                    <a:pt x="5107" y="2050"/>
                    <a:pt x="4860" y="1269"/>
                    <a:pt x="4357" y="731"/>
                  </a:cubicBezTo>
                  <a:cubicBezTo>
                    <a:pt x="3910" y="253"/>
                    <a:pt x="3289" y="0"/>
                    <a:pt x="2562" y="0"/>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sv-SE"/>
            </a:p>
          </p:txBody>
        </p:sp>
        <p:sp>
          <p:nvSpPr>
            <p:cNvPr id="32" name="Freeform 10">
              <a:extLst>
                <a:ext uri="{FF2B5EF4-FFF2-40B4-BE49-F238E27FC236}">
                  <a16:creationId xmlns:a16="http://schemas.microsoft.com/office/drawing/2014/main" id="{14FF3FDC-1D0F-4DD8-9CAA-9F1F894AC330}"/>
                </a:ext>
              </a:extLst>
            </p:cNvPr>
            <p:cNvSpPr>
              <a:spLocks/>
            </p:cNvSpPr>
            <p:nvPr/>
          </p:nvSpPr>
          <p:spPr bwMode="auto">
            <a:xfrm>
              <a:off x="4937" y="3649"/>
              <a:ext cx="341" cy="323"/>
            </a:xfrm>
            <a:custGeom>
              <a:avLst/>
              <a:gdLst>
                <a:gd name="T0" fmla="*/ 0 w 5036"/>
                <a:gd name="T1" fmla="*/ 0 h 4739"/>
                <a:gd name="T2" fmla="*/ 2565 w 5036"/>
                <a:gd name="T3" fmla="*/ 4739 h 4739"/>
                <a:gd name="T4" fmla="*/ 5036 w 5036"/>
                <a:gd name="T5" fmla="*/ 0 h 4739"/>
                <a:gd name="T6" fmla="*/ 3734 w 5036"/>
                <a:gd name="T7" fmla="*/ 0 h 4739"/>
                <a:gd name="T8" fmla="*/ 2622 w 5036"/>
                <a:gd name="T9" fmla="*/ 2337 h 4739"/>
                <a:gd name="T10" fmla="*/ 1468 w 5036"/>
                <a:gd name="T11" fmla="*/ 0 h 4739"/>
                <a:gd name="T12" fmla="*/ 0 w 5036"/>
                <a:gd name="T13" fmla="*/ 0 h 4739"/>
              </a:gdLst>
              <a:ahLst/>
              <a:cxnLst>
                <a:cxn ang="0">
                  <a:pos x="T0" y="T1"/>
                </a:cxn>
                <a:cxn ang="0">
                  <a:pos x="T2" y="T3"/>
                </a:cxn>
                <a:cxn ang="0">
                  <a:pos x="T4" y="T5"/>
                </a:cxn>
                <a:cxn ang="0">
                  <a:pos x="T6" y="T7"/>
                </a:cxn>
                <a:cxn ang="0">
                  <a:pos x="T8" y="T9"/>
                </a:cxn>
                <a:cxn ang="0">
                  <a:pos x="T10" y="T11"/>
                </a:cxn>
                <a:cxn ang="0">
                  <a:pos x="T12" y="T13"/>
                </a:cxn>
              </a:cxnLst>
              <a:rect l="0" t="0" r="r" b="b"/>
              <a:pathLst>
                <a:path w="5036" h="4739">
                  <a:moveTo>
                    <a:pt x="0" y="0"/>
                  </a:moveTo>
                  <a:lnTo>
                    <a:pt x="2565" y="4739"/>
                  </a:lnTo>
                  <a:lnTo>
                    <a:pt x="5036" y="0"/>
                  </a:lnTo>
                  <a:lnTo>
                    <a:pt x="3734" y="0"/>
                  </a:lnTo>
                  <a:lnTo>
                    <a:pt x="2622" y="2337"/>
                  </a:lnTo>
                  <a:lnTo>
                    <a:pt x="1468" y="0"/>
                  </a:lnTo>
                  <a:lnTo>
                    <a:pt x="0" y="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sv-SE"/>
            </a:p>
          </p:txBody>
        </p:sp>
        <p:sp>
          <p:nvSpPr>
            <p:cNvPr id="33" name="Freeform 11">
              <a:extLst>
                <a:ext uri="{FF2B5EF4-FFF2-40B4-BE49-F238E27FC236}">
                  <a16:creationId xmlns:a16="http://schemas.microsoft.com/office/drawing/2014/main" id="{4009415C-1F3A-4A22-AF4D-223EBF3329EA}"/>
                </a:ext>
              </a:extLst>
            </p:cNvPr>
            <p:cNvSpPr>
              <a:spLocks/>
            </p:cNvSpPr>
            <p:nvPr/>
          </p:nvSpPr>
          <p:spPr bwMode="auto">
            <a:xfrm>
              <a:off x="6029" y="3641"/>
              <a:ext cx="323" cy="329"/>
            </a:xfrm>
            <a:custGeom>
              <a:avLst/>
              <a:gdLst>
                <a:gd name="T0" fmla="*/ 3516 w 4768"/>
                <a:gd name="T1" fmla="*/ 4831 h 4831"/>
                <a:gd name="T2" fmla="*/ 4767 w 4768"/>
                <a:gd name="T3" fmla="*/ 4831 h 4831"/>
                <a:gd name="T4" fmla="*/ 4768 w 4768"/>
                <a:gd name="T5" fmla="*/ 2315 h 4831"/>
                <a:gd name="T6" fmla="*/ 2384 w 4768"/>
                <a:gd name="T7" fmla="*/ 0 h 4831"/>
                <a:gd name="T8" fmla="*/ 0 w 4768"/>
                <a:gd name="T9" fmla="*/ 2315 h 4831"/>
                <a:gd name="T10" fmla="*/ 0 w 4768"/>
                <a:gd name="T11" fmla="*/ 4831 h 4831"/>
                <a:gd name="T12" fmla="*/ 1247 w 4768"/>
                <a:gd name="T13" fmla="*/ 4831 h 4831"/>
                <a:gd name="T14" fmla="*/ 1247 w 4768"/>
                <a:gd name="T15" fmla="*/ 2298 h 4831"/>
                <a:gd name="T16" fmla="*/ 2381 w 4768"/>
                <a:gd name="T17" fmla="*/ 1147 h 4831"/>
                <a:gd name="T18" fmla="*/ 2439 w 4768"/>
                <a:gd name="T19" fmla="*/ 1149 h 4831"/>
                <a:gd name="T20" fmla="*/ 3516 w 4768"/>
                <a:gd name="T21" fmla="*/ 2297 h 4831"/>
                <a:gd name="T22" fmla="*/ 3516 w 4768"/>
                <a:gd name="T23" fmla="*/ 4831 h 4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68" h="4831">
                  <a:moveTo>
                    <a:pt x="3516" y="4831"/>
                  </a:moveTo>
                  <a:lnTo>
                    <a:pt x="4767" y="4831"/>
                  </a:lnTo>
                  <a:lnTo>
                    <a:pt x="4768" y="2315"/>
                  </a:lnTo>
                  <a:cubicBezTo>
                    <a:pt x="4768" y="1060"/>
                    <a:pt x="3677" y="0"/>
                    <a:pt x="2384" y="0"/>
                  </a:cubicBezTo>
                  <a:cubicBezTo>
                    <a:pt x="1092" y="0"/>
                    <a:pt x="0" y="1060"/>
                    <a:pt x="0" y="2315"/>
                  </a:cubicBezTo>
                  <a:lnTo>
                    <a:pt x="0" y="4831"/>
                  </a:lnTo>
                  <a:lnTo>
                    <a:pt x="1247" y="4831"/>
                  </a:lnTo>
                  <a:lnTo>
                    <a:pt x="1247" y="2298"/>
                  </a:lnTo>
                  <a:cubicBezTo>
                    <a:pt x="1259" y="1674"/>
                    <a:pt x="1779" y="1147"/>
                    <a:pt x="2381" y="1147"/>
                  </a:cubicBezTo>
                  <a:cubicBezTo>
                    <a:pt x="2392" y="1147"/>
                    <a:pt x="2428" y="1149"/>
                    <a:pt x="2439" y="1149"/>
                  </a:cubicBezTo>
                  <a:cubicBezTo>
                    <a:pt x="3022" y="1186"/>
                    <a:pt x="3505" y="1701"/>
                    <a:pt x="3516" y="2297"/>
                  </a:cubicBezTo>
                  <a:lnTo>
                    <a:pt x="3516" y="4831"/>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sv-SE"/>
            </a:p>
          </p:txBody>
        </p:sp>
        <p:sp>
          <p:nvSpPr>
            <p:cNvPr id="34" name="Freeform 12">
              <a:extLst>
                <a:ext uri="{FF2B5EF4-FFF2-40B4-BE49-F238E27FC236}">
                  <a16:creationId xmlns:a16="http://schemas.microsoft.com/office/drawing/2014/main" id="{37E15B85-4D4D-42ED-BFA4-E5A9F1625FE8}"/>
                </a:ext>
              </a:extLst>
            </p:cNvPr>
            <p:cNvSpPr>
              <a:spLocks/>
            </p:cNvSpPr>
            <p:nvPr/>
          </p:nvSpPr>
          <p:spPr bwMode="auto">
            <a:xfrm>
              <a:off x="7146" y="3641"/>
              <a:ext cx="196" cy="329"/>
            </a:xfrm>
            <a:custGeom>
              <a:avLst/>
              <a:gdLst>
                <a:gd name="T0" fmla="*/ 0 w 2885"/>
                <a:gd name="T1" fmla="*/ 4833 h 4833"/>
                <a:gd name="T2" fmla="*/ 1247 w 2885"/>
                <a:gd name="T3" fmla="*/ 4833 h 4833"/>
                <a:gd name="T4" fmla="*/ 1247 w 2885"/>
                <a:gd name="T5" fmla="*/ 2317 h 4833"/>
                <a:gd name="T6" fmla="*/ 2456 w 2885"/>
                <a:gd name="T7" fmla="*/ 1116 h 4833"/>
                <a:gd name="T8" fmla="*/ 2462 w 2885"/>
                <a:gd name="T9" fmla="*/ 1115 h 4833"/>
                <a:gd name="T10" fmla="*/ 2473 w 2885"/>
                <a:gd name="T11" fmla="*/ 1115 h 4833"/>
                <a:gd name="T12" fmla="*/ 2885 w 2885"/>
                <a:gd name="T13" fmla="*/ 1115 h 4833"/>
                <a:gd name="T14" fmla="*/ 2885 w 2885"/>
                <a:gd name="T15" fmla="*/ 0 h 4833"/>
                <a:gd name="T16" fmla="*/ 2318 w 2885"/>
                <a:gd name="T17" fmla="*/ 2 h 4833"/>
                <a:gd name="T18" fmla="*/ 0 w 2885"/>
                <a:gd name="T19" fmla="*/ 2317 h 4833"/>
                <a:gd name="T20" fmla="*/ 0 w 2885"/>
                <a:gd name="T21" fmla="*/ 4833 h 4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5" h="4833">
                  <a:moveTo>
                    <a:pt x="0" y="4833"/>
                  </a:moveTo>
                  <a:lnTo>
                    <a:pt x="1247" y="4833"/>
                  </a:lnTo>
                  <a:lnTo>
                    <a:pt x="1247" y="2317"/>
                  </a:lnTo>
                  <a:cubicBezTo>
                    <a:pt x="1255" y="1659"/>
                    <a:pt x="1797" y="1120"/>
                    <a:pt x="2456" y="1116"/>
                  </a:cubicBezTo>
                  <a:lnTo>
                    <a:pt x="2462" y="1115"/>
                  </a:lnTo>
                  <a:cubicBezTo>
                    <a:pt x="2466" y="1115"/>
                    <a:pt x="2469" y="1115"/>
                    <a:pt x="2473" y="1115"/>
                  </a:cubicBezTo>
                  <a:lnTo>
                    <a:pt x="2885" y="1115"/>
                  </a:lnTo>
                  <a:lnTo>
                    <a:pt x="2885" y="0"/>
                  </a:lnTo>
                  <a:lnTo>
                    <a:pt x="2318" y="2"/>
                  </a:lnTo>
                  <a:cubicBezTo>
                    <a:pt x="1039" y="2"/>
                    <a:pt x="0" y="1041"/>
                    <a:pt x="0" y="2317"/>
                  </a:cubicBezTo>
                  <a:lnTo>
                    <a:pt x="0" y="4833"/>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sv-SE"/>
            </a:p>
          </p:txBody>
        </p:sp>
      </p:grpSp>
      <p:sp>
        <p:nvSpPr>
          <p:cNvPr id="7" name="Date Placeholder 6">
            <a:extLst>
              <a:ext uri="{FF2B5EF4-FFF2-40B4-BE49-F238E27FC236}">
                <a16:creationId xmlns:a16="http://schemas.microsoft.com/office/drawing/2014/main" id="{5FC1F83F-76FA-4728-9870-AF430D95D9B1}"/>
              </a:ext>
            </a:extLst>
          </p:cNvPr>
          <p:cNvSpPr>
            <a:spLocks noGrp="1"/>
          </p:cNvSpPr>
          <p:nvPr>
            <p:ph type="dt" sz="half" idx="15"/>
          </p:nvPr>
        </p:nvSpPr>
        <p:spPr/>
        <p:txBody>
          <a:bodyPr/>
          <a:lstStyle/>
          <a:p>
            <a:r>
              <a:rPr lang="en-US"/>
              <a:t>Month DD, YYYY</a:t>
            </a:r>
            <a:endParaRPr lang="en-US" dirty="0"/>
          </a:p>
        </p:txBody>
      </p:sp>
      <p:sp>
        <p:nvSpPr>
          <p:cNvPr id="9" name="Footer Placeholder 8">
            <a:extLst>
              <a:ext uri="{FF2B5EF4-FFF2-40B4-BE49-F238E27FC236}">
                <a16:creationId xmlns:a16="http://schemas.microsoft.com/office/drawing/2014/main" id="{A7204503-3D55-4DF0-A410-DD0B87CE66E6}"/>
              </a:ext>
            </a:extLst>
          </p:cNvPr>
          <p:cNvSpPr>
            <a:spLocks noGrp="1"/>
          </p:cNvSpPr>
          <p:nvPr>
            <p:ph type="ftr" sz="quarter" idx="16"/>
          </p:nvPr>
        </p:nvSpPr>
        <p:spPr/>
        <p:txBody>
          <a:bodyPr/>
          <a:lstStyle/>
          <a:p>
            <a:r>
              <a:rPr lang="en-US"/>
              <a:t>Name of presentation</a:t>
            </a:r>
            <a:endParaRPr lang="en-US" dirty="0"/>
          </a:p>
        </p:txBody>
      </p:sp>
      <p:sp>
        <p:nvSpPr>
          <p:cNvPr id="10" name="Slide Number Placeholder 9">
            <a:extLst>
              <a:ext uri="{FF2B5EF4-FFF2-40B4-BE49-F238E27FC236}">
                <a16:creationId xmlns:a16="http://schemas.microsoft.com/office/drawing/2014/main" id="{0AD8002C-AEE9-4859-A0C5-5FED69A3CD36}"/>
              </a:ext>
            </a:extLst>
          </p:cNvPr>
          <p:cNvSpPr>
            <a:spLocks noGrp="1"/>
          </p:cNvSpPr>
          <p:nvPr>
            <p:ph type="sldNum" sz="quarter" idx="17"/>
          </p:nvPr>
        </p:nvSpPr>
        <p:spPr/>
        <p:txBody>
          <a:bodyPr/>
          <a:lstStyle/>
          <a:p>
            <a:fld id="{07CEE681-EA8A-4B77-829B-1539858EA44F}" type="slidenum">
              <a:rPr lang="en-US" smtClean="0"/>
              <a:pPr/>
              <a:t>‹#›</a:t>
            </a:fld>
            <a:endParaRPr lang="en-US" dirty="0"/>
          </a:p>
        </p:txBody>
      </p:sp>
    </p:spTree>
    <p:extLst>
      <p:ext uri="{BB962C8B-B14F-4D97-AF65-F5344CB8AC3E}">
        <p14:creationId xmlns:p14="http://schemas.microsoft.com/office/powerpoint/2010/main" val="3869871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4">
    <p:bg bwMode="gray">
      <p:bgPr>
        <a:solidFill>
          <a:schemeClr val="accent1"/>
        </a:solidFill>
        <a:effectLst/>
      </p:bgPr>
    </p:bg>
    <p:spTree>
      <p:nvGrpSpPr>
        <p:cNvPr id="1" name=""/>
        <p:cNvGrpSpPr/>
        <p:nvPr/>
      </p:nvGrpSpPr>
      <p:grpSpPr>
        <a:xfrm>
          <a:off x="0" y="0"/>
          <a:ext cx="0" cy="0"/>
          <a:chOff x="0" y="0"/>
          <a:chExt cx="0" cy="0"/>
        </a:xfrm>
      </p:grpSpPr>
      <p:sp>
        <p:nvSpPr>
          <p:cNvPr id="8" name="Rektangel 7">
            <a:extLst>
              <a:ext uri="{FF2B5EF4-FFF2-40B4-BE49-F238E27FC236}">
                <a16:creationId xmlns:a16="http://schemas.microsoft.com/office/drawing/2014/main" id="{6E86B296-B120-45FE-AD57-313943C4C229}"/>
              </a:ext>
            </a:extLst>
          </p:cNvPr>
          <p:cNvSpPr/>
          <p:nvPr/>
        </p:nvSpPr>
        <p:spPr bwMode="gray">
          <a:xfrm>
            <a:off x="0" y="0"/>
            <a:ext cx="12192000" cy="6597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16" name="Frihandsfigur: Form 15">
            <a:extLst>
              <a:ext uri="{FF2B5EF4-FFF2-40B4-BE49-F238E27FC236}">
                <a16:creationId xmlns:a16="http://schemas.microsoft.com/office/drawing/2014/main" id="{62F50D0A-60F2-40F2-8DE1-B9EB89D14D95}"/>
              </a:ext>
            </a:extLst>
          </p:cNvPr>
          <p:cNvSpPr/>
          <p:nvPr/>
        </p:nvSpPr>
        <p:spPr bwMode="gray">
          <a:xfrm>
            <a:off x="6584540" y="39367"/>
            <a:ext cx="5607461" cy="6818633"/>
          </a:xfrm>
          <a:custGeom>
            <a:avLst/>
            <a:gdLst>
              <a:gd name="connsiteX0" fmla="*/ 5607461 w 5607461"/>
              <a:gd name="connsiteY0" fmla="*/ 0 h 6823406"/>
              <a:gd name="connsiteX1" fmla="*/ 5607461 w 5607461"/>
              <a:gd name="connsiteY1" fmla="*/ 2148943 h 6823406"/>
              <a:gd name="connsiteX2" fmla="*/ 3731769 w 5607461"/>
              <a:gd name="connsiteY2" fmla="*/ 3891773 h 6823406"/>
              <a:gd name="connsiteX3" fmla="*/ 2446775 w 5607461"/>
              <a:gd name="connsiteY3" fmla="*/ 6823406 h 6823406"/>
              <a:gd name="connsiteX4" fmla="*/ 0 w 5607461"/>
              <a:gd name="connsiteY4" fmla="*/ 6823406 h 6823406"/>
              <a:gd name="connsiteX5" fmla="*/ 1402783 w 5607461"/>
              <a:gd name="connsiteY5" fmla="*/ 3399404 h 6823406"/>
              <a:gd name="connsiteX6" fmla="*/ 5424834 w 5607461"/>
              <a:gd name="connsiteY6" fmla="*/ 6758 h 682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7461" h="6823406">
                <a:moveTo>
                  <a:pt x="5607461" y="0"/>
                </a:moveTo>
                <a:lnTo>
                  <a:pt x="5607461" y="2148943"/>
                </a:lnTo>
                <a:cubicBezTo>
                  <a:pt x="5029123" y="2307855"/>
                  <a:pt x="4208507" y="2795014"/>
                  <a:pt x="3731769" y="3891773"/>
                </a:cubicBezTo>
                <a:lnTo>
                  <a:pt x="2446775" y="6823406"/>
                </a:lnTo>
                <a:lnTo>
                  <a:pt x="0" y="6823406"/>
                </a:lnTo>
                <a:lnTo>
                  <a:pt x="1402783" y="3399404"/>
                </a:lnTo>
                <a:cubicBezTo>
                  <a:pt x="1937812" y="2006312"/>
                  <a:pt x="3470340" y="136474"/>
                  <a:pt x="5424834" y="6758"/>
                </a:cubicBezTo>
                <a:close/>
              </a:path>
            </a:pathLst>
          </a:custGeom>
          <a:blipFill>
            <a:blip r:embed="rId2"/>
            <a:stretch>
              <a:fillRect/>
            </a:stretch>
          </a:bli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2" name="Title 1">
            <a:extLst>
              <a:ext uri="{FF2B5EF4-FFF2-40B4-BE49-F238E27FC236}">
                <a16:creationId xmlns:a16="http://schemas.microsoft.com/office/drawing/2014/main" id="{7F72EEEB-850B-4416-957A-219B7EE0B7D0}"/>
              </a:ext>
            </a:extLst>
          </p:cNvPr>
          <p:cNvSpPr>
            <a:spLocks noGrp="1"/>
          </p:cNvSpPr>
          <p:nvPr>
            <p:ph type="ctrTitle"/>
          </p:nvPr>
        </p:nvSpPr>
        <p:spPr>
          <a:xfrm>
            <a:off x="730783" y="1493678"/>
            <a:ext cx="6057367" cy="1477328"/>
          </a:xfrm>
        </p:spPr>
        <p:txBody>
          <a:bodyPr anchor="b" anchorCtr="0"/>
          <a:lstStyle>
            <a:lvl1pPr algn="l">
              <a:lnSpc>
                <a:spcPct val="80000"/>
              </a:lnSpc>
              <a:defRPr sz="6000" b="0">
                <a:solidFill>
                  <a:schemeClr val="accent4"/>
                </a:solidFill>
                <a:latin typeface="+mj-lt"/>
              </a:defRPr>
            </a:lvl1pPr>
          </a:lstStyle>
          <a:p>
            <a:r>
              <a:rPr lang="en-US" noProof="0"/>
              <a:t>Click to edit Master title style</a:t>
            </a:r>
          </a:p>
        </p:txBody>
      </p:sp>
      <p:sp>
        <p:nvSpPr>
          <p:cNvPr id="3" name="Subtitle 2">
            <a:extLst>
              <a:ext uri="{FF2B5EF4-FFF2-40B4-BE49-F238E27FC236}">
                <a16:creationId xmlns:a16="http://schemas.microsoft.com/office/drawing/2014/main" id="{8018FD7F-4EA1-4807-971F-4BD8BE59FCA6}"/>
              </a:ext>
            </a:extLst>
          </p:cNvPr>
          <p:cNvSpPr>
            <a:spLocks noGrp="1"/>
          </p:cNvSpPr>
          <p:nvPr>
            <p:ph type="subTitle" idx="1" hasCustomPrompt="1"/>
          </p:nvPr>
        </p:nvSpPr>
        <p:spPr>
          <a:xfrm>
            <a:off x="730783" y="5130536"/>
            <a:ext cx="5853757" cy="643253"/>
          </a:xfrm>
        </p:spPr>
        <p:txBody>
          <a:bodyPr wrap="square" lIns="36000" anchor="b" anchorCtr="0">
            <a:noAutofit/>
          </a:bodyPr>
          <a:lstStyle>
            <a:lvl1pPr marL="0" indent="0" algn="l">
              <a:buNone/>
              <a:defRPr sz="2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add name</a:t>
            </a:r>
          </a:p>
        </p:txBody>
      </p:sp>
      <p:sp>
        <p:nvSpPr>
          <p:cNvPr id="12" name="Platshållare för text 11">
            <a:extLst>
              <a:ext uri="{FF2B5EF4-FFF2-40B4-BE49-F238E27FC236}">
                <a16:creationId xmlns:a16="http://schemas.microsoft.com/office/drawing/2014/main" id="{3D4A8A44-F748-4EBB-BFD0-76208B708E64}"/>
              </a:ext>
            </a:extLst>
          </p:cNvPr>
          <p:cNvSpPr>
            <a:spLocks noGrp="1"/>
          </p:cNvSpPr>
          <p:nvPr>
            <p:ph type="body" sz="quarter" idx="13" hasCustomPrompt="1"/>
          </p:nvPr>
        </p:nvSpPr>
        <p:spPr>
          <a:xfrm>
            <a:off x="730783" y="2989401"/>
            <a:ext cx="6057367" cy="1200150"/>
          </a:xfrm>
        </p:spPr>
        <p:txBody>
          <a:bodyPr/>
          <a:lstStyle>
            <a:lvl1pPr marL="0" indent="0">
              <a:lnSpc>
                <a:spcPct val="80000"/>
              </a:lnSpc>
              <a:buNone/>
              <a:defRPr sz="6000">
                <a:solidFill>
                  <a:schemeClr val="bg1"/>
                </a:solidFill>
                <a:latin typeface="+mn-lt"/>
              </a:defRPr>
            </a:lvl1pPr>
            <a:lvl2pPr marL="207963" indent="0">
              <a:buNone/>
              <a:defRPr/>
            </a:lvl2pPr>
          </a:lstStyle>
          <a:p>
            <a:pPr lvl="0"/>
            <a:r>
              <a:rPr lang="en-US" noProof="0"/>
              <a:t>Click to add title</a:t>
            </a:r>
          </a:p>
        </p:txBody>
      </p:sp>
      <p:sp>
        <p:nvSpPr>
          <p:cNvPr id="17" name="Platshållare för text 16">
            <a:extLst>
              <a:ext uri="{FF2B5EF4-FFF2-40B4-BE49-F238E27FC236}">
                <a16:creationId xmlns:a16="http://schemas.microsoft.com/office/drawing/2014/main" id="{A4304F54-7126-4BDE-A50A-D0728C07237E}"/>
              </a:ext>
            </a:extLst>
          </p:cNvPr>
          <p:cNvSpPr>
            <a:spLocks noGrp="1"/>
          </p:cNvSpPr>
          <p:nvPr>
            <p:ph type="body" sz="quarter" idx="14" hasCustomPrompt="1"/>
          </p:nvPr>
        </p:nvSpPr>
        <p:spPr>
          <a:xfrm>
            <a:off x="730783" y="5818100"/>
            <a:ext cx="5853757" cy="419100"/>
          </a:xfrm>
        </p:spPr>
        <p:txBody>
          <a:bodyPr lIns="39600" rIns="0"/>
          <a:lstStyle>
            <a:lvl1pPr marL="0" indent="0">
              <a:buNone/>
              <a:defRPr>
                <a:solidFill>
                  <a:schemeClr val="bg1"/>
                </a:solidFill>
              </a:defRPr>
            </a:lvl1pPr>
            <a:lvl2pPr marL="207963" indent="0">
              <a:buNone/>
              <a:defRPr/>
            </a:lvl2pPr>
            <a:lvl3pPr marL="436562" inden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noProof="0"/>
              <a:t>Click to add  job title</a:t>
            </a:r>
          </a:p>
        </p:txBody>
      </p:sp>
      <p:grpSp>
        <p:nvGrpSpPr>
          <p:cNvPr id="26" name="Group 4">
            <a:extLst>
              <a:ext uri="{FF2B5EF4-FFF2-40B4-BE49-F238E27FC236}">
                <a16:creationId xmlns:a16="http://schemas.microsoft.com/office/drawing/2014/main" id="{1891DD04-546D-4846-AC63-BBA584E2AACB}"/>
              </a:ext>
            </a:extLst>
          </p:cNvPr>
          <p:cNvGrpSpPr>
            <a:grpSpLocks noChangeAspect="1"/>
          </p:cNvGrpSpPr>
          <p:nvPr/>
        </p:nvGrpSpPr>
        <p:grpSpPr bwMode="auto">
          <a:xfrm>
            <a:off x="7956177" y="5596744"/>
            <a:ext cx="3759573" cy="531812"/>
            <a:chOff x="4934" y="3638"/>
            <a:chExt cx="2446" cy="346"/>
          </a:xfrm>
        </p:grpSpPr>
        <p:sp>
          <p:nvSpPr>
            <p:cNvPr id="27" name="AutoShape 3">
              <a:extLst>
                <a:ext uri="{FF2B5EF4-FFF2-40B4-BE49-F238E27FC236}">
                  <a16:creationId xmlns:a16="http://schemas.microsoft.com/office/drawing/2014/main" id="{ECC5D20D-8D3C-4DAE-8DCE-724C2583365F}"/>
                </a:ext>
              </a:extLst>
            </p:cNvPr>
            <p:cNvSpPr>
              <a:spLocks noChangeAspect="1" noChangeArrowheads="1" noTextEdit="1"/>
            </p:cNvSpPr>
            <p:nvPr/>
          </p:nvSpPr>
          <p:spPr bwMode="auto">
            <a:xfrm>
              <a:off x="4934" y="3638"/>
              <a:ext cx="24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sv-SE"/>
            </a:p>
          </p:txBody>
        </p:sp>
        <p:sp>
          <p:nvSpPr>
            <p:cNvPr id="28" name="Freeform 6">
              <a:extLst>
                <a:ext uri="{FF2B5EF4-FFF2-40B4-BE49-F238E27FC236}">
                  <a16:creationId xmlns:a16="http://schemas.microsoft.com/office/drawing/2014/main" id="{9874156E-BA7C-4585-9840-CAD5E2F2A5F8}"/>
                </a:ext>
              </a:extLst>
            </p:cNvPr>
            <p:cNvSpPr>
              <a:spLocks noEditPoints="1"/>
            </p:cNvSpPr>
            <p:nvPr/>
          </p:nvSpPr>
          <p:spPr bwMode="auto">
            <a:xfrm>
              <a:off x="6767" y="3641"/>
              <a:ext cx="346" cy="339"/>
            </a:xfrm>
            <a:custGeom>
              <a:avLst/>
              <a:gdLst>
                <a:gd name="T0" fmla="*/ 3656 w 5108"/>
                <a:gd name="T1" fmla="*/ 2021 h 4983"/>
                <a:gd name="T2" fmla="*/ 1395 w 5108"/>
                <a:gd name="T3" fmla="*/ 2021 h 4983"/>
                <a:gd name="T4" fmla="*/ 1406 w 5108"/>
                <a:gd name="T5" fmla="*/ 1978 h 4983"/>
                <a:gd name="T6" fmla="*/ 2562 w 5108"/>
                <a:gd name="T7" fmla="*/ 1110 h 4983"/>
                <a:gd name="T8" fmla="*/ 3648 w 5108"/>
                <a:gd name="T9" fmla="*/ 1980 h 4983"/>
                <a:gd name="T10" fmla="*/ 3656 w 5108"/>
                <a:gd name="T11" fmla="*/ 2021 h 4983"/>
                <a:gd name="T12" fmla="*/ 2562 w 5108"/>
                <a:gd name="T13" fmla="*/ 0 h 4983"/>
                <a:gd name="T14" fmla="*/ 0 w 5108"/>
                <a:gd name="T15" fmla="*/ 2491 h 4983"/>
                <a:gd name="T16" fmla="*/ 732 w 5108"/>
                <a:gd name="T17" fmla="*/ 4277 h 4983"/>
                <a:gd name="T18" fmla="*/ 2702 w 5108"/>
                <a:gd name="T19" fmla="*/ 4983 h 4983"/>
                <a:gd name="T20" fmla="*/ 4717 w 5108"/>
                <a:gd name="T21" fmla="*/ 4218 h 4983"/>
                <a:gd name="T22" fmla="*/ 3921 w 5108"/>
                <a:gd name="T23" fmla="*/ 3422 h 4983"/>
                <a:gd name="T24" fmla="*/ 2674 w 5108"/>
                <a:gd name="T25" fmla="*/ 3873 h 4983"/>
                <a:gd name="T26" fmla="*/ 1392 w 5108"/>
                <a:gd name="T27" fmla="*/ 2977 h 4983"/>
                <a:gd name="T28" fmla="*/ 1381 w 5108"/>
                <a:gd name="T29" fmla="*/ 2934 h 4983"/>
                <a:gd name="T30" fmla="*/ 5056 w 5108"/>
                <a:gd name="T31" fmla="*/ 2934 h 4983"/>
                <a:gd name="T32" fmla="*/ 4358 w 5108"/>
                <a:gd name="T33" fmla="*/ 731 h 4983"/>
                <a:gd name="T34" fmla="*/ 2562 w 5108"/>
                <a:gd name="T35" fmla="*/ 0 h 4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08" h="4983">
                  <a:moveTo>
                    <a:pt x="3656" y="2021"/>
                  </a:moveTo>
                  <a:lnTo>
                    <a:pt x="1395" y="2021"/>
                  </a:lnTo>
                  <a:lnTo>
                    <a:pt x="1406" y="1978"/>
                  </a:lnTo>
                  <a:cubicBezTo>
                    <a:pt x="1550" y="1418"/>
                    <a:pt x="1960" y="1110"/>
                    <a:pt x="2562" y="1110"/>
                  </a:cubicBezTo>
                  <a:cubicBezTo>
                    <a:pt x="3142" y="1110"/>
                    <a:pt x="3538" y="1427"/>
                    <a:pt x="3648" y="1980"/>
                  </a:cubicBezTo>
                  <a:lnTo>
                    <a:pt x="3656" y="2021"/>
                  </a:lnTo>
                  <a:close/>
                  <a:moveTo>
                    <a:pt x="2562" y="0"/>
                  </a:moveTo>
                  <a:cubicBezTo>
                    <a:pt x="1102" y="0"/>
                    <a:pt x="0" y="1071"/>
                    <a:pt x="0" y="2491"/>
                  </a:cubicBezTo>
                  <a:cubicBezTo>
                    <a:pt x="0" y="3197"/>
                    <a:pt x="260" y="3831"/>
                    <a:pt x="732" y="4277"/>
                  </a:cubicBezTo>
                  <a:cubicBezTo>
                    <a:pt x="1221" y="4739"/>
                    <a:pt x="1902" y="4983"/>
                    <a:pt x="2702" y="4983"/>
                  </a:cubicBezTo>
                  <a:cubicBezTo>
                    <a:pt x="3562" y="4983"/>
                    <a:pt x="4221" y="4733"/>
                    <a:pt x="4717" y="4218"/>
                  </a:cubicBezTo>
                  <a:lnTo>
                    <a:pt x="3921" y="3422"/>
                  </a:lnTo>
                  <a:cubicBezTo>
                    <a:pt x="3649" y="3647"/>
                    <a:pt x="3288" y="3873"/>
                    <a:pt x="2674" y="3873"/>
                  </a:cubicBezTo>
                  <a:cubicBezTo>
                    <a:pt x="1990" y="3873"/>
                    <a:pt x="1546" y="3563"/>
                    <a:pt x="1392" y="2977"/>
                  </a:cubicBezTo>
                  <a:lnTo>
                    <a:pt x="1381" y="2934"/>
                  </a:lnTo>
                  <a:lnTo>
                    <a:pt x="5056" y="2934"/>
                  </a:lnTo>
                  <a:cubicBezTo>
                    <a:pt x="5108" y="2050"/>
                    <a:pt x="4860" y="1269"/>
                    <a:pt x="4358" y="731"/>
                  </a:cubicBezTo>
                  <a:cubicBezTo>
                    <a:pt x="3911" y="253"/>
                    <a:pt x="3290" y="0"/>
                    <a:pt x="2562" y="0"/>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sv-SE"/>
            </a:p>
          </p:txBody>
        </p:sp>
        <p:sp>
          <p:nvSpPr>
            <p:cNvPr id="29" name="Freeform 7">
              <a:extLst>
                <a:ext uri="{FF2B5EF4-FFF2-40B4-BE49-F238E27FC236}">
                  <a16:creationId xmlns:a16="http://schemas.microsoft.com/office/drawing/2014/main" id="{5941857F-39C5-402C-A69F-72D4C39231C7}"/>
                </a:ext>
              </a:extLst>
            </p:cNvPr>
            <p:cNvSpPr>
              <a:spLocks noEditPoints="1"/>
            </p:cNvSpPr>
            <p:nvPr/>
          </p:nvSpPr>
          <p:spPr bwMode="auto">
            <a:xfrm>
              <a:off x="6391" y="3641"/>
              <a:ext cx="346" cy="339"/>
            </a:xfrm>
            <a:custGeom>
              <a:avLst/>
              <a:gdLst>
                <a:gd name="T0" fmla="*/ 3656 w 5107"/>
                <a:gd name="T1" fmla="*/ 2021 h 4983"/>
                <a:gd name="T2" fmla="*/ 1395 w 5107"/>
                <a:gd name="T3" fmla="*/ 2021 h 4983"/>
                <a:gd name="T4" fmla="*/ 1406 w 5107"/>
                <a:gd name="T5" fmla="*/ 1978 h 4983"/>
                <a:gd name="T6" fmla="*/ 2561 w 5107"/>
                <a:gd name="T7" fmla="*/ 1110 h 4983"/>
                <a:gd name="T8" fmla="*/ 3648 w 5107"/>
                <a:gd name="T9" fmla="*/ 1980 h 4983"/>
                <a:gd name="T10" fmla="*/ 3656 w 5107"/>
                <a:gd name="T11" fmla="*/ 2021 h 4983"/>
                <a:gd name="T12" fmla="*/ 2561 w 5107"/>
                <a:gd name="T13" fmla="*/ 0 h 4983"/>
                <a:gd name="T14" fmla="*/ 0 w 5107"/>
                <a:gd name="T15" fmla="*/ 2491 h 4983"/>
                <a:gd name="T16" fmla="*/ 731 w 5107"/>
                <a:gd name="T17" fmla="*/ 4277 h 4983"/>
                <a:gd name="T18" fmla="*/ 2702 w 5107"/>
                <a:gd name="T19" fmla="*/ 4983 h 4983"/>
                <a:gd name="T20" fmla="*/ 4716 w 5107"/>
                <a:gd name="T21" fmla="*/ 4218 h 4983"/>
                <a:gd name="T22" fmla="*/ 3920 w 5107"/>
                <a:gd name="T23" fmla="*/ 3422 h 4983"/>
                <a:gd name="T24" fmla="*/ 2674 w 5107"/>
                <a:gd name="T25" fmla="*/ 3873 h 4983"/>
                <a:gd name="T26" fmla="*/ 1392 w 5107"/>
                <a:gd name="T27" fmla="*/ 2977 h 4983"/>
                <a:gd name="T28" fmla="*/ 1380 w 5107"/>
                <a:gd name="T29" fmla="*/ 2934 h 4983"/>
                <a:gd name="T30" fmla="*/ 5055 w 5107"/>
                <a:gd name="T31" fmla="*/ 2934 h 4983"/>
                <a:gd name="T32" fmla="*/ 4357 w 5107"/>
                <a:gd name="T33" fmla="*/ 731 h 4983"/>
                <a:gd name="T34" fmla="*/ 2561 w 5107"/>
                <a:gd name="T35" fmla="*/ 0 h 4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07" h="4983">
                  <a:moveTo>
                    <a:pt x="3656" y="2021"/>
                  </a:moveTo>
                  <a:lnTo>
                    <a:pt x="1395" y="2021"/>
                  </a:lnTo>
                  <a:lnTo>
                    <a:pt x="1406" y="1978"/>
                  </a:lnTo>
                  <a:cubicBezTo>
                    <a:pt x="1549" y="1418"/>
                    <a:pt x="1960" y="1110"/>
                    <a:pt x="2561" y="1110"/>
                  </a:cubicBezTo>
                  <a:cubicBezTo>
                    <a:pt x="3141" y="1110"/>
                    <a:pt x="3537" y="1427"/>
                    <a:pt x="3648" y="1980"/>
                  </a:cubicBezTo>
                  <a:lnTo>
                    <a:pt x="3656" y="2021"/>
                  </a:lnTo>
                  <a:close/>
                  <a:moveTo>
                    <a:pt x="2561" y="0"/>
                  </a:moveTo>
                  <a:cubicBezTo>
                    <a:pt x="1101" y="0"/>
                    <a:pt x="0" y="1071"/>
                    <a:pt x="0" y="2491"/>
                  </a:cubicBezTo>
                  <a:cubicBezTo>
                    <a:pt x="0" y="3197"/>
                    <a:pt x="259" y="3831"/>
                    <a:pt x="731" y="4277"/>
                  </a:cubicBezTo>
                  <a:cubicBezTo>
                    <a:pt x="1220" y="4739"/>
                    <a:pt x="1902" y="4983"/>
                    <a:pt x="2702" y="4983"/>
                  </a:cubicBezTo>
                  <a:cubicBezTo>
                    <a:pt x="3561" y="4983"/>
                    <a:pt x="4220" y="4733"/>
                    <a:pt x="4716" y="4218"/>
                  </a:cubicBezTo>
                  <a:lnTo>
                    <a:pt x="3920" y="3422"/>
                  </a:lnTo>
                  <a:cubicBezTo>
                    <a:pt x="3649" y="3647"/>
                    <a:pt x="3287" y="3873"/>
                    <a:pt x="2674" y="3873"/>
                  </a:cubicBezTo>
                  <a:cubicBezTo>
                    <a:pt x="1989" y="3873"/>
                    <a:pt x="1546" y="3563"/>
                    <a:pt x="1392" y="2977"/>
                  </a:cubicBezTo>
                  <a:lnTo>
                    <a:pt x="1380" y="2934"/>
                  </a:lnTo>
                  <a:lnTo>
                    <a:pt x="5055" y="2934"/>
                  </a:lnTo>
                  <a:cubicBezTo>
                    <a:pt x="5107" y="2050"/>
                    <a:pt x="4860" y="1269"/>
                    <a:pt x="4357" y="731"/>
                  </a:cubicBezTo>
                  <a:cubicBezTo>
                    <a:pt x="3910" y="253"/>
                    <a:pt x="3289" y="0"/>
                    <a:pt x="2561" y="0"/>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sv-SE"/>
            </a:p>
          </p:txBody>
        </p:sp>
        <p:sp>
          <p:nvSpPr>
            <p:cNvPr id="30" name="Freeform 8">
              <a:extLst>
                <a:ext uri="{FF2B5EF4-FFF2-40B4-BE49-F238E27FC236}">
                  <a16:creationId xmlns:a16="http://schemas.microsoft.com/office/drawing/2014/main" id="{A13008E1-0248-44D8-86BE-198D0E0EEC47}"/>
                </a:ext>
              </a:extLst>
            </p:cNvPr>
            <p:cNvSpPr>
              <a:spLocks noEditPoints="1"/>
            </p:cNvSpPr>
            <p:nvPr/>
          </p:nvSpPr>
          <p:spPr bwMode="auto">
            <a:xfrm>
              <a:off x="5640" y="3641"/>
              <a:ext cx="351" cy="339"/>
            </a:xfrm>
            <a:custGeom>
              <a:avLst/>
              <a:gdLst>
                <a:gd name="T0" fmla="*/ 2589 w 5179"/>
                <a:gd name="T1" fmla="*/ 3859 h 4983"/>
                <a:gd name="T2" fmla="*/ 1376 w 5179"/>
                <a:gd name="T3" fmla="*/ 2491 h 4983"/>
                <a:gd name="T4" fmla="*/ 2589 w 5179"/>
                <a:gd name="T5" fmla="*/ 1124 h 4983"/>
                <a:gd name="T6" fmla="*/ 3802 w 5179"/>
                <a:gd name="T7" fmla="*/ 2491 h 4983"/>
                <a:gd name="T8" fmla="*/ 2589 w 5179"/>
                <a:gd name="T9" fmla="*/ 3859 h 4983"/>
                <a:gd name="T10" fmla="*/ 2589 w 5179"/>
                <a:gd name="T11" fmla="*/ 0 h 4983"/>
                <a:gd name="T12" fmla="*/ 0 w 5179"/>
                <a:gd name="T13" fmla="*/ 2491 h 4983"/>
                <a:gd name="T14" fmla="*/ 2589 w 5179"/>
                <a:gd name="T15" fmla="*/ 4983 h 4983"/>
                <a:gd name="T16" fmla="*/ 5179 w 5179"/>
                <a:gd name="T17" fmla="*/ 2491 h 4983"/>
                <a:gd name="T18" fmla="*/ 2589 w 5179"/>
                <a:gd name="T19" fmla="*/ 0 h 4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79" h="4983">
                  <a:moveTo>
                    <a:pt x="2589" y="3859"/>
                  </a:moveTo>
                  <a:cubicBezTo>
                    <a:pt x="1864" y="3859"/>
                    <a:pt x="1376" y="3309"/>
                    <a:pt x="1376" y="2491"/>
                  </a:cubicBezTo>
                  <a:cubicBezTo>
                    <a:pt x="1376" y="1674"/>
                    <a:pt x="1864" y="1124"/>
                    <a:pt x="2589" y="1124"/>
                  </a:cubicBezTo>
                  <a:cubicBezTo>
                    <a:pt x="3315" y="1124"/>
                    <a:pt x="3802" y="1674"/>
                    <a:pt x="3802" y="2491"/>
                  </a:cubicBezTo>
                  <a:cubicBezTo>
                    <a:pt x="3802" y="3309"/>
                    <a:pt x="3315" y="3859"/>
                    <a:pt x="2589" y="3859"/>
                  </a:cubicBezTo>
                  <a:close/>
                  <a:moveTo>
                    <a:pt x="2589" y="0"/>
                  </a:moveTo>
                  <a:cubicBezTo>
                    <a:pt x="1113" y="0"/>
                    <a:pt x="0" y="1071"/>
                    <a:pt x="0" y="2491"/>
                  </a:cubicBezTo>
                  <a:cubicBezTo>
                    <a:pt x="0" y="3912"/>
                    <a:pt x="1113" y="4983"/>
                    <a:pt x="2589" y="4983"/>
                  </a:cubicBezTo>
                  <a:cubicBezTo>
                    <a:pt x="4066" y="4983"/>
                    <a:pt x="5179" y="3912"/>
                    <a:pt x="5179" y="2491"/>
                  </a:cubicBezTo>
                  <a:cubicBezTo>
                    <a:pt x="5179" y="1071"/>
                    <a:pt x="4066" y="0"/>
                    <a:pt x="2589" y="0"/>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sv-SE"/>
            </a:p>
          </p:txBody>
        </p:sp>
        <p:sp>
          <p:nvSpPr>
            <p:cNvPr id="31" name="Freeform 9">
              <a:extLst>
                <a:ext uri="{FF2B5EF4-FFF2-40B4-BE49-F238E27FC236}">
                  <a16:creationId xmlns:a16="http://schemas.microsoft.com/office/drawing/2014/main" id="{093C44CA-FDF2-4A93-B337-F204996D5E4F}"/>
                </a:ext>
              </a:extLst>
            </p:cNvPr>
            <p:cNvSpPr>
              <a:spLocks noEditPoints="1"/>
            </p:cNvSpPr>
            <p:nvPr/>
          </p:nvSpPr>
          <p:spPr bwMode="auto">
            <a:xfrm>
              <a:off x="5263" y="3641"/>
              <a:ext cx="347" cy="339"/>
            </a:xfrm>
            <a:custGeom>
              <a:avLst/>
              <a:gdLst>
                <a:gd name="T0" fmla="*/ 3656 w 5107"/>
                <a:gd name="T1" fmla="*/ 2021 h 4983"/>
                <a:gd name="T2" fmla="*/ 1395 w 5107"/>
                <a:gd name="T3" fmla="*/ 2021 h 4983"/>
                <a:gd name="T4" fmla="*/ 1406 w 5107"/>
                <a:gd name="T5" fmla="*/ 1978 h 4983"/>
                <a:gd name="T6" fmla="*/ 2562 w 5107"/>
                <a:gd name="T7" fmla="*/ 1110 h 4983"/>
                <a:gd name="T8" fmla="*/ 3648 w 5107"/>
                <a:gd name="T9" fmla="*/ 1980 h 4983"/>
                <a:gd name="T10" fmla="*/ 3656 w 5107"/>
                <a:gd name="T11" fmla="*/ 2021 h 4983"/>
                <a:gd name="T12" fmla="*/ 2562 w 5107"/>
                <a:gd name="T13" fmla="*/ 0 h 4983"/>
                <a:gd name="T14" fmla="*/ 0 w 5107"/>
                <a:gd name="T15" fmla="*/ 2491 h 4983"/>
                <a:gd name="T16" fmla="*/ 731 w 5107"/>
                <a:gd name="T17" fmla="*/ 4277 h 4983"/>
                <a:gd name="T18" fmla="*/ 2702 w 5107"/>
                <a:gd name="T19" fmla="*/ 4983 h 4983"/>
                <a:gd name="T20" fmla="*/ 4717 w 5107"/>
                <a:gd name="T21" fmla="*/ 4218 h 4983"/>
                <a:gd name="T22" fmla="*/ 3921 w 5107"/>
                <a:gd name="T23" fmla="*/ 3422 h 4983"/>
                <a:gd name="T24" fmla="*/ 2674 w 5107"/>
                <a:gd name="T25" fmla="*/ 3873 h 4983"/>
                <a:gd name="T26" fmla="*/ 1392 w 5107"/>
                <a:gd name="T27" fmla="*/ 2977 h 4983"/>
                <a:gd name="T28" fmla="*/ 1380 w 5107"/>
                <a:gd name="T29" fmla="*/ 2934 h 4983"/>
                <a:gd name="T30" fmla="*/ 5055 w 5107"/>
                <a:gd name="T31" fmla="*/ 2934 h 4983"/>
                <a:gd name="T32" fmla="*/ 4357 w 5107"/>
                <a:gd name="T33" fmla="*/ 731 h 4983"/>
                <a:gd name="T34" fmla="*/ 2562 w 5107"/>
                <a:gd name="T35" fmla="*/ 0 h 4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07" h="4983">
                  <a:moveTo>
                    <a:pt x="3656" y="2021"/>
                  </a:moveTo>
                  <a:lnTo>
                    <a:pt x="1395" y="2021"/>
                  </a:lnTo>
                  <a:lnTo>
                    <a:pt x="1406" y="1978"/>
                  </a:lnTo>
                  <a:cubicBezTo>
                    <a:pt x="1549" y="1418"/>
                    <a:pt x="1960" y="1110"/>
                    <a:pt x="2562" y="1110"/>
                  </a:cubicBezTo>
                  <a:cubicBezTo>
                    <a:pt x="3141" y="1110"/>
                    <a:pt x="3537" y="1427"/>
                    <a:pt x="3648" y="1980"/>
                  </a:cubicBezTo>
                  <a:lnTo>
                    <a:pt x="3656" y="2021"/>
                  </a:lnTo>
                  <a:close/>
                  <a:moveTo>
                    <a:pt x="2562" y="0"/>
                  </a:moveTo>
                  <a:cubicBezTo>
                    <a:pt x="1101" y="0"/>
                    <a:pt x="0" y="1071"/>
                    <a:pt x="0" y="2491"/>
                  </a:cubicBezTo>
                  <a:cubicBezTo>
                    <a:pt x="0" y="3197"/>
                    <a:pt x="260" y="3831"/>
                    <a:pt x="731" y="4277"/>
                  </a:cubicBezTo>
                  <a:cubicBezTo>
                    <a:pt x="1220" y="4739"/>
                    <a:pt x="1902" y="4983"/>
                    <a:pt x="2702" y="4983"/>
                  </a:cubicBezTo>
                  <a:cubicBezTo>
                    <a:pt x="3561" y="4983"/>
                    <a:pt x="4220" y="4733"/>
                    <a:pt x="4717" y="4218"/>
                  </a:cubicBezTo>
                  <a:lnTo>
                    <a:pt x="3921" y="3422"/>
                  </a:lnTo>
                  <a:cubicBezTo>
                    <a:pt x="3649" y="3647"/>
                    <a:pt x="3287" y="3873"/>
                    <a:pt x="2674" y="3873"/>
                  </a:cubicBezTo>
                  <a:cubicBezTo>
                    <a:pt x="1989" y="3873"/>
                    <a:pt x="1546" y="3563"/>
                    <a:pt x="1392" y="2977"/>
                  </a:cubicBezTo>
                  <a:lnTo>
                    <a:pt x="1380" y="2934"/>
                  </a:lnTo>
                  <a:lnTo>
                    <a:pt x="5055" y="2934"/>
                  </a:lnTo>
                  <a:cubicBezTo>
                    <a:pt x="5107" y="2050"/>
                    <a:pt x="4860" y="1269"/>
                    <a:pt x="4357" y="731"/>
                  </a:cubicBezTo>
                  <a:cubicBezTo>
                    <a:pt x="3910" y="253"/>
                    <a:pt x="3289" y="0"/>
                    <a:pt x="2562" y="0"/>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sv-SE"/>
            </a:p>
          </p:txBody>
        </p:sp>
        <p:sp>
          <p:nvSpPr>
            <p:cNvPr id="32" name="Freeform 10">
              <a:extLst>
                <a:ext uri="{FF2B5EF4-FFF2-40B4-BE49-F238E27FC236}">
                  <a16:creationId xmlns:a16="http://schemas.microsoft.com/office/drawing/2014/main" id="{EB726D71-2B78-488A-A266-92FDABE8DB1D}"/>
                </a:ext>
              </a:extLst>
            </p:cNvPr>
            <p:cNvSpPr>
              <a:spLocks/>
            </p:cNvSpPr>
            <p:nvPr/>
          </p:nvSpPr>
          <p:spPr bwMode="auto">
            <a:xfrm>
              <a:off x="4937" y="3649"/>
              <a:ext cx="341" cy="323"/>
            </a:xfrm>
            <a:custGeom>
              <a:avLst/>
              <a:gdLst>
                <a:gd name="T0" fmla="*/ 0 w 5036"/>
                <a:gd name="T1" fmla="*/ 0 h 4739"/>
                <a:gd name="T2" fmla="*/ 2565 w 5036"/>
                <a:gd name="T3" fmla="*/ 4739 h 4739"/>
                <a:gd name="T4" fmla="*/ 5036 w 5036"/>
                <a:gd name="T5" fmla="*/ 0 h 4739"/>
                <a:gd name="T6" fmla="*/ 3734 w 5036"/>
                <a:gd name="T7" fmla="*/ 0 h 4739"/>
                <a:gd name="T8" fmla="*/ 2622 w 5036"/>
                <a:gd name="T9" fmla="*/ 2337 h 4739"/>
                <a:gd name="T10" fmla="*/ 1468 w 5036"/>
                <a:gd name="T11" fmla="*/ 0 h 4739"/>
                <a:gd name="T12" fmla="*/ 0 w 5036"/>
                <a:gd name="T13" fmla="*/ 0 h 4739"/>
              </a:gdLst>
              <a:ahLst/>
              <a:cxnLst>
                <a:cxn ang="0">
                  <a:pos x="T0" y="T1"/>
                </a:cxn>
                <a:cxn ang="0">
                  <a:pos x="T2" y="T3"/>
                </a:cxn>
                <a:cxn ang="0">
                  <a:pos x="T4" y="T5"/>
                </a:cxn>
                <a:cxn ang="0">
                  <a:pos x="T6" y="T7"/>
                </a:cxn>
                <a:cxn ang="0">
                  <a:pos x="T8" y="T9"/>
                </a:cxn>
                <a:cxn ang="0">
                  <a:pos x="T10" y="T11"/>
                </a:cxn>
                <a:cxn ang="0">
                  <a:pos x="T12" y="T13"/>
                </a:cxn>
              </a:cxnLst>
              <a:rect l="0" t="0" r="r" b="b"/>
              <a:pathLst>
                <a:path w="5036" h="4739">
                  <a:moveTo>
                    <a:pt x="0" y="0"/>
                  </a:moveTo>
                  <a:lnTo>
                    <a:pt x="2565" y="4739"/>
                  </a:lnTo>
                  <a:lnTo>
                    <a:pt x="5036" y="0"/>
                  </a:lnTo>
                  <a:lnTo>
                    <a:pt x="3734" y="0"/>
                  </a:lnTo>
                  <a:lnTo>
                    <a:pt x="2622" y="2337"/>
                  </a:lnTo>
                  <a:lnTo>
                    <a:pt x="1468" y="0"/>
                  </a:lnTo>
                  <a:lnTo>
                    <a:pt x="0" y="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sv-SE"/>
            </a:p>
          </p:txBody>
        </p:sp>
        <p:sp>
          <p:nvSpPr>
            <p:cNvPr id="33" name="Freeform 11">
              <a:extLst>
                <a:ext uri="{FF2B5EF4-FFF2-40B4-BE49-F238E27FC236}">
                  <a16:creationId xmlns:a16="http://schemas.microsoft.com/office/drawing/2014/main" id="{DA9E46A2-4A21-405A-B137-A7DDF8BA8B8B}"/>
                </a:ext>
              </a:extLst>
            </p:cNvPr>
            <p:cNvSpPr>
              <a:spLocks/>
            </p:cNvSpPr>
            <p:nvPr/>
          </p:nvSpPr>
          <p:spPr bwMode="auto">
            <a:xfrm>
              <a:off x="6029" y="3641"/>
              <a:ext cx="323" cy="329"/>
            </a:xfrm>
            <a:custGeom>
              <a:avLst/>
              <a:gdLst>
                <a:gd name="T0" fmla="*/ 3516 w 4768"/>
                <a:gd name="T1" fmla="*/ 4831 h 4831"/>
                <a:gd name="T2" fmla="*/ 4767 w 4768"/>
                <a:gd name="T3" fmla="*/ 4831 h 4831"/>
                <a:gd name="T4" fmla="*/ 4768 w 4768"/>
                <a:gd name="T5" fmla="*/ 2315 h 4831"/>
                <a:gd name="T6" fmla="*/ 2384 w 4768"/>
                <a:gd name="T7" fmla="*/ 0 h 4831"/>
                <a:gd name="T8" fmla="*/ 0 w 4768"/>
                <a:gd name="T9" fmla="*/ 2315 h 4831"/>
                <a:gd name="T10" fmla="*/ 0 w 4768"/>
                <a:gd name="T11" fmla="*/ 4831 h 4831"/>
                <a:gd name="T12" fmla="*/ 1247 w 4768"/>
                <a:gd name="T13" fmla="*/ 4831 h 4831"/>
                <a:gd name="T14" fmla="*/ 1247 w 4768"/>
                <a:gd name="T15" fmla="*/ 2298 h 4831"/>
                <a:gd name="T16" fmla="*/ 2381 w 4768"/>
                <a:gd name="T17" fmla="*/ 1147 h 4831"/>
                <a:gd name="T18" fmla="*/ 2439 w 4768"/>
                <a:gd name="T19" fmla="*/ 1149 h 4831"/>
                <a:gd name="T20" fmla="*/ 3516 w 4768"/>
                <a:gd name="T21" fmla="*/ 2297 h 4831"/>
                <a:gd name="T22" fmla="*/ 3516 w 4768"/>
                <a:gd name="T23" fmla="*/ 4831 h 4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68" h="4831">
                  <a:moveTo>
                    <a:pt x="3516" y="4831"/>
                  </a:moveTo>
                  <a:lnTo>
                    <a:pt x="4767" y="4831"/>
                  </a:lnTo>
                  <a:lnTo>
                    <a:pt x="4768" y="2315"/>
                  </a:lnTo>
                  <a:cubicBezTo>
                    <a:pt x="4768" y="1060"/>
                    <a:pt x="3677" y="0"/>
                    <a:pt x="2384" y="0"/>
                  </a:cubicBezTo>
                  <a:cubicBezTo>
                    <a:pt x="1092" y="0"/>
                    <a:pt x="0" y="1060"/>
                    <a:pt x="0" y="2315"/>
                  </a:cubicBezTo>
                  <a:lnTo>
                    <a:pt x="0" y="4831"/>
                  </a:lnTo>
                  <a:lnTo>
                    <a:pt x="1247" y="4831"/>
                  </a:lnTo>
                  <a:lnTo>
                    <a:pt x="1247" y="2298"/>
                  </a:lnTo>
                  <a:cubicBezTo>
                    <a:pt x="1259" y="1674"/>
                    <a:pt x="1779" y="1147"/>
                    <a:pt x="2381" y="1147"/>
                  </a:cubicBezTo>
                  <a:cubicBezTo>
                    <a:pt x="2392" y="1147"/>
                    <a:pt x="2428" y="1149"/>
                    <a:pt x="2439" y="1149"/>
                  </a:cubicBezTo>
                  <a:cubicBezTo>
                    <a:pt x="3022" y="1186"/>
                    <a:pt x="3505" y="1701"/>
                    <a:pt x="3516" y="2297"/>
                  </a:cubicBezTo>
                  <a:lnTo>
                    <a:pt x="3516" y="4831"/>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sv-SE"/>
            </a:p>
          </p:txBody>
        </p:sp>
        <p:sp>
          <p:nvSpPr>
            <p:cNvPr id="34" name="Freeform 12">
              <a:extLst>
                <a:ext uri="{FF2B5EF4-FFF2-40B4-BE49-F238E27FC236}">
                  <a16:creationId xmlns:a16="http://schemas.microsoft.com/office/drawing/2014/main" id="{4414A5AB-E5DE-4C8B-B011-B4AB30520190}"/>
                </a:ext>
              </a:extLst>
            </p:cNvPr>
            <p:cNvSpPr>
              <a:spLocks/>
            </p:cNvSpPr>
            <p:nvPr/>
          </p:nvSpPr>
          <p:spPr bwMode="auto">
            <a:xfrm>
              <a:off x="7146" y="3641"/>
              <a:ext cx="196" cy="329"/>
            </a:xfrm>
            <a:custGeom>
              <a:avLst/>
              <a:gdLst>
                <a:gd name="T0" fmla="*/ 0 w 2885"/>
                <a:gd name="T1" fmla="*/ 4833 h 4833"/>
                <a:gd name="T2" fmla="*/ 1247 w 2885"/>
                <a:gd name="T3" fmla="*/ 4833 h 4833"/>
                <a:gd name="T4" fmla="*/ 1247 w 2885"/>
                <a:gd name="T5" fmla="*/ 2317 h 4833"/>
                <a:gd name="T6" fmla="*/ 2456 w 2885"/>
                <a:gd name="T7" fmla="*/ 1116 h 4833"/>
                <a:gd name="T8" fmla="*/ 2462 w 2885"/>
                <a:gd name="T9" fmla="*/ 1115 h 4833"/>
                <a:gd name="T10" fmla="*/ 2473 w 2885"/>
                <a:gd name="T11" fmla="*/ 1115 h 4833"/>
                <a:gd name="T12" fmla="*/ 2885 w 2885"/>
                <a:gd name="T13" fmla="*/ 1115 h 4833"/>
                <a:gd name="T14" fmla="*/ 2885 w 2885"/>
                <a:gd name="T15" fmla="*/ 0 h 4833"/>
                <a:gd name="T16" fmla="*/ 2318 w 2885"/>
                <a:gd name="T17" fmla="*/ 2 h 4833"/>
                <a:gd name="T18" fmla="*/ 0 w 2885"/>
                <a:gd name="T19" fmla="*/ 2317 h 4833"/>
                <a:gd name="T20" fmla="*/ 0 w 2885"/>
                <a:gd name="T21" fmla="*/ 4833 h 4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5" h="4833">
                  <a:moveTo>
                    <a:pt x="0" y="4833"/>
                  </a:moveTo>
                  <a:lnTo>
                    <a:pt x="1247" y="4833"/>
                  </a:lnTo>
                  <a:lnTo>
                    <a:pt x="1247" y="2317"/>
                  </a:lnTo>
                  <a:cubicBezTo>
                    <a:pt x="1255" y="1659"/>
                    <a:pt x="1797" y="1120"/>
                    <a:pt x="2456" y="1116"/>
                  </a:cubicBezTo>
                  <a:lnTo>
                    <a:pt x="2462" y="1115"/>
                  </a:lnTo>
                  <a:cubicBezTo>
                    <a:pt x="2466" y="1115"/>
                    <a:pt x="2469" y="1115"/>
                    <a:pt x="2473" y="1115"/>
                  </a:cubicBezTo>
                  <a:lnTo>
                    <a:pt x="2885" y="1115"/>
                  </a:lnTo>
                  <a:lnTo>
                    <a:pt x="2885" y="0"/>
                  </a:lnTo>
                  <a:lnTo>
                    <a:pt x="2318" y="2"/>
                  </a:lnTo>
                  <a:cubicBezTo>
                    <a:pt x="1039" y="2"/>
                    <a:pt x="0" y="1041"/>
                    <a:pt x="0" y="2317"/>
                  </a:cubicBezTo>
                  <a:lnTo>
                    <a:pt x="0" y="4833"/>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sv-SE"/>
            </a:p>
          </p:txBody>
        </p:sp>
      </p:grpSp>
      <p:sp>
        <p:nvSpPr>
          <p:cNvPr id="7" name="Date Placeholder 6">
            <a:extLst>
              <a:ext uri="{FF2B5EF4-FFF2-40B4-BE49-F238E27FC236}">
                <a16:creationId xmlns:a16="http://schemas.microsoft.com/office/drawing/2014/main" id="{B9CA124D-81C6-491E-8928-7A62C2F98FFC}"/>
              </a:ext>
            </a:extLst>
          </p:cNvPr>
          <p:cNvSpPr>
            <a:spLocks noGrp="1"/>
          </p:cNvSpPr>
          <p:nvPr>
            <p:ph type="dt" sz="half" idx="15"/>
          </p:nvPr>
        </p:nvSpPr>
        <p:spPr/>
        <p:txBody>
          <a:bodyPr/>
          <a:lstStyle/>
          <a:p>
            <a:r>
              <a:rPr lang="en-US"/>
              <a:t>Month DD, YYYY</a:t>
            </a:r>
            <a:endParaRPr lang="en-US" dirty="0"/>
          </a:p>
        </p:txBody>
      </p:sp>
      <p:sp>
        <p:nvSpPr>
          <p:cNvPr id="9" name="Footer Placeholder 8">
            <a:extLst>
              <a:ext uri="{FF2B5EF4-FFF2-40B4-BE49-F238E27FC236}">
                <a16:creationId xmlns:a16="http://schemas.microsoft.com/office/drawing/2014/main" id="{59E109D8-2540-4E0D-A159-97223F4C0BA6}"/>
              </a:ext>
            </a:extLst>
          </p:cNvPr>
          <p:cNvSpPr>
            <a:spLocks noGrp="1"/>
          </p:cNvSpPr>
          <p:nvPr>
            <p:ph type="ftr" sz="quarter" idx="16"/>
          </p:nvPr>
        </p:nvSpPr>
        <p:spPr/>
        <p:txBody>
          <a:bodyPr/>
          <a:lstStyle/>
          <a:p>
            <a:r>
              <a:rPr lang="en-US"/>
              <a:t>Name of presentation</a:t>
            </a:r>
            <a:endParaRPr lang="en-US" dirty="0"/>
          </a:p>
        </p:txBody>
      </p:sp>
      <p:sp>
        <p:nvSpPr>
          <p:cNvPr id="10" name="Slide Number Placeholder 9">
            <a:extLst>
              <a:ext uri="{FF2B5EF4-FFF2-40B4-BE49-F238E27FC236}">
                <a16:creationId xmlns:a16="http://schemas.microsoft.com/office/drawing/2014/main" id="{D3B067F8-20F2-41A6-A742-2F60E6EDDCCD}"/>
              </a:ext>
            </a:extLst>
          </p:cNvPr>
          <p:cNvSpPr>
            <a:spLocks noGrp="1"/>
          </p:cNvSpPr>
          <p:nvPr>
            <p:ph type="sldNum" sz="quarter" idx="17"/>
          </p:nvPr>
        </p:nvSpPr>
        <p:spPr/>
        <p:txBody>
          <a:bodyPr/>
          <a:lstStyle/>
          <a:p>
            <a:fld id="{07CEE681-EA8A-4B77-829B-1539858EA44F}" type="slidenum">
              <a:rPr lang="en-US" smtClean="0"/>
              <a:pPr/>
              <a:t>‹#›</a:t>
            </a:fld>
            <a:endParaRPr lang="en-US" dirty="0"/>
          </a:p>
        </p:txBody>
      </p:sp>
    </p:spTree>
    <p:extLst>
      <p:ext uri="{BB962C8B-B14F-4D97-AF65-F5344CB8AC3E}">
        <p14:creationId xmlns:p14="http://schemas.microsoft.com/office/powerpoint/2010/main" val="582928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B774C-A1A4-4EF8-B2F8-B07136D13B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6C1703-EF53-4715-8E41-BDA2F1BF6BDE}"/>
              </a:ext>
            </a:extLst>
          </p:cNvPr>
          <p:cNvSpPr>
            <a:spLocks noGrp="1"/>
          </p:cNvSpPr>
          <p:nvPr>
            <p:ph idx="1"/>
          </p:nvPr>
        </p:nvSpPr>
        <p:spPr>
          <a:xfrm>
            <a:off x="550864" y="2060848"/>
            <a:ext cx="11090274" cy="39970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E49E9B7-F121-4725-A71A-281B45D1B6AE}"/>
              </a:ext>
            </a:extLst>
          </p:cNvPr>
          <p:cNvSpPr>
            <a:spLocks noGrp="1"/>
          </p:cNvSpPr>
          <p:nvPr>
            <p:ph type="dt" sz="half" idx="10"/>
          </p:nvPr>
        </p:nvSpPr>
        <p:spPr/>
        <p:txBody>
          <a:bodyPr/>
          <a:lstStyle/>
          <a:p>
            <a:r>
              <a:rPr lang="en-US"/>
              <a:t>Month DD, YYYY</a:t>
            </a:r>
            <a:endParaRPr lang="en-US" dirty="0"/>
          </a:p>
        </p:txBody>
      </p:sp>
      <p:sp>
        <p:nvSpPr>
          <p:cNvPr id="8" name="Footer Placeholder 7">
            <a:extLst>
              <a:ext uri="{FF2B5EF4-FFF2-40B4-BE49-F238E27FC236}">
                <a16:creationId xmlns:a16="http://schemas.microsoft.com/office/drawing/2014/main" id="{49B05409-220E-4AEA-874E-9F9B75A35376}"/>
              </a:ext>
            </a:extLst>
          </p:cNvPr>
          <p:cNvSpPr>
            <a:spLocks noGrp="1"/>
          </p:cNvSpPr>
          <p:nvPr>
            <p:ph type="ftr" sz="quarter" idx="11"/>
          </p:nvPr>
        </p:nvSpPr>
        <p:spPr/>
        <p:txBody>
          <a:bodyPr/>
          <a:lstStyle/>
          <a:p>
            <a:r>
              <a:rPr lang="en-US"/>
              <a:t>Name of presentation</a:t>
            </a:r>
            <a:endParaRPr lang="en-US" dirty="0"/>
          </a:p>
        </p:txBody>
      </p:sp>
      <p:sp>
        <p:nvSpPr>
          <p:cNvPr id="9" name="Slide Number Placeholder 8">
            <a:extLst>
              <a:ext uri="{FF2B5EF4-FFF2-40B4-BE49-F238E27FC236}">
                <a16:creationId xmlns:a16="http://schemas.microsoft.com/office/drawing/2014/main" id="{34D6786B-67DA-4E52-ABCC-5AC8657EBC24}"/>
              </a:ext>
            </a:extLst>
          </p:cNvPr>
          <p:cNvSpPr>
            <a:spLocks noGrp="1"/>
          </p:cNvSpPr>
          <p:nvPr>
            <p:ph type="sldNum" sz="quarter" idx="12"/>
          </p:nvPr>
        </p:nvSpPr>
        <p:spPr/>
        <p:txBody>
          <a:bodyPr/>
          <a:lstStyle/>
          <a:p>
            <a:fld id="{07CEE681-EA8A-4B77-829B-1539858EA44F}" type="slidenum">
              <a:rPr lang="en-US" smtClean="0"/>
              <a:pPr/>
              <a:t>‹#›</a:t>
            </a:fld>
            <a:endParaRPr lang="en-US" dirty="0"/>
          </a:p>
        </p:txBody>
      </p:sp>
    </p:spTree>
    <p:extLst>
      <p:ext uri="{BB962C8B-B14F-4D97-AF65-F5344CB8AC3E}">
        <p14:creationId xmlns:p14="http://schemas.microsoft.com/office/powerpoint/2010/main" val="1595895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ubtitle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B774C-A1A4-4EF8-B2F8-B07136D13B6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36C1703-EF53-4715-8E41-BDA2F1BF6BDE}"/>
              </a:ext>
            </a:extLst>
          </p:cNvPr>
          <p:cNvSpPr>
            <a:spLocks noGrp="1"/>
          </p:cNvSpPr>
          <p:nvPr>
            <p:ph idx="1"/>
          </p:nvPr>
        </p:nvSpPr>
        <p:spPr>
          <a:xfrm>
            <a:off x="550864" y="2060848"/>
            <a:ext cx="11090274" cy="39970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latshållare för text 7">
            <a:extLst>
              <a:ext uri="{FF2B5EF4-FFF2-40B4-BE49-F238E27FC236}">
                <a16:creationId xmlns:a16="http://schemas.microsoft.com/office/drawing/2014/main" id="{2032898D-DBA5-4872-96E1-24994EE37239}"/>
              </a:ext>
            </a:extLst>
          </p:cNvPr>
          <p:cNvSpPr>
            <a:spLocks noGrp="1"/>
          </p:cNvSpPr>
          <p:nvPr>
            <p:ph type="body" sz="quarter" idx="13" hasCustomPrompt="1"/>
          </p:nvPr>
        </p:nvSpPr>
        <p:spPr>
          <a:xfrm>
            <a:off x="550863" y="1628775"/>
            <a:ext cx="11090275" cy="292388"/>
          </a:xfrm>
        </p:spPr>
        <p:txBody>
          <a:bodyPr>
            <a:spAutoFit/>
          </a:bodyPr>
          <a:lstStyle>
            <a:lvl1pPr marL="0" indent="0">
              <a:buNone/>
              <a:defRPr sz="2000">
                <a:solidFill>
                  <a:schemeClr val="accent1"/>
                </a:solidFill>
              </a:defRPr>
            </a:lvl1pPr>
          </a:lstStyle>
          <a:p>
            <a:pPr lvl="0"/>
            <a:r>
              <a:rPr lang="en-US" dirty="0"/>
              <a:t>Click to add subtitle</a:t>
            </a:r>
          </a:p>
        </p:txBody>
      </p:sp>
      <p:sp>
        <p:nvSpPr>
          <p:cNvPr id="7" name="Date Placeholder 6">
            <a:extLst>
              <a:ext uri="{FF2B5EF4-FFF2-40B4-BE49-F238E27FC236}">
                <a16:creationId xmlns:a16="http://schemas.microsoft.com/office/drawing/2014/main" id="{46201593-57F4-4F93-A574-C2DEBB93DABE}"/>
              </a:ext>
            </a:extLst>
          </p:cNvPr>
          <p:cNvSpPr>
            <a:spLocks noGrp="1"/>
          </p:cNvSpPr>
          <p:nvPr>
            <p:ph type="dt" sz="half" idx="14"/>
          </p:nvPr>
        </p:nvSpPr>
        <p:spPr/>
        <p:txBody>
          <a:bodyPr/>
          <a:lstStyle/>
          <a:p>
            <a:r>
              <a:rPr lang="en-US"/>
              <a:t>Month DD, YYYY</a:t>
            </a:r>
            <a:endParaRPr lang="en-US" dirty="0"/>
          </a:p>
        </p:txBody>
      </p:sp>
      <p:sp>
        <p:nvSpPr>
          <p:cNvPr id="9" name="Footer Placeholder 8">
            <a:extLst>
              <a:ext uri="{FF2B5EF4-FFF2-40B4-BE49-F238E27FC236}">
                <a16:creationId xmlns:a16="http://schemas.microsoft.com/office/drawing/2014/main" id="{563EBC9F-FF99-40B6-9397-B96862418430}"/>
              </a:ext>
            </a:extLst>
          </p:cNvPr>
          <p:cNvSpPr>
            <a:spLocks noGrp="1"/>
          </p:cNvSpPr>
          <p:nvPr>
            <p:ph type="ftr" sz="quarter" idx="15"/>
          </p:nvPr>
        </p:nvSpPr>
        <p:spPr/>
        <p:txBody>
          <a:bodyPr/>
          <a:lstStyle/>
          <a:p>
            <a:r>
              <a:rPr lang="en-US"/>
              <a:t>Name of presentation</a:t>
            </a:r>
            <a:endParaRPr lang="en-US" dirty="0"/>
          </a:p>
        </p:txBody>
      </p:sp>
      <p:sp>
        <p:nvSpPr>
          <p:cNvPr id="10" name="Slide Number Placeholder 9">
            <a:extLst>
              <a:ext uri="{FF2B5EF4-FFF2-40B4-BE49-F238E27FC236}">
                <a16:creationId xmlns:a16="http://schemas.microsoft.com/office/drawing/2014/main" id="{170AF97A-121A-4AF0-8E84-1686C73340B8}"/>
              </a:ext>
            </a:extLst>
          </p:cNvPr>
          <p:cNvSpPr>
            <a:spLocks noGrp="1"/>
          </p:cNvSpPr>
          <p:nvPr>
            <p:ph type="sldNum" sz="quarter" idx="16"/>
          </p:nvPr>
        </p:nvSpPr>
        <p:spPr/>
        <p:txBody>
          <a:bodyPr/>
          <a:lstStyle/>
          <a:p>
            <a:fld id="{07CEE681-EA8A-4B77-829B-1539858EA44F}" type="slidenum">
              <a:rPr lang="en-US" smtClean="0"/>
              <a:pPr/>
              <a:t>‹#›</a:t>
            </a:fld>
            <a:endParaRPr lang="en-US" dirty="0"/>
          </a:p>
        </p:txBody>
      </p:sp>
    </p:spTree>
    <p:extLst>
      <p:ext uri="{BB962C8B-B14F-4D97-AF65-F5344CB8AC3E}">
        <p14:creationId xmlns:p14="http://schemas.microsoft.com/office/powerpoint/2010/main" val="101147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1">
    <p:bg bwMode="gray">
      <p:bgPr>
        <a:solidFill>
          <a:schemeClr val="tx2"/>
        </a:solidFill>
        <a:effectLst/>
      </p:bgPr>
    </p:bg>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84DA1ABC-D99E-4C3F-BC15-45449B6B8D0F}"/>
              </a:ext>
            </a:extLst>
          </p:cNvPr>
          <p:cNvSpPr/>
          <p:nvPr/>
        </p:nvSpPr>
        <p:spPr bwMode="gray">
          <a:xfrm>
            <a:off x="0" y="0"/>
            <a:ext cx="12192000" cy="6597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2" name="Title 1">
            <a:extLst>
              <a:ext uri="{FF2B5EF4-FFF2-40B4-BE49-F238E27FC236}">
                <a16:creationId xmlns:a16="http://schemas.microsoft.com/office/drawing/2014/main" id="{0AE87A58-09C9-4878-940A-B55D0C4841F6}"/>
              </a:ext>
            </a:extLst>
          </p:cNvPr>
          <p:cNvSpPr>
            <a:spLocks noGrp="1"/>
          </p:cNvSpPr>
          <p:nvPr>
            <p:ph type="title" hasCustomPrompt="1"/>
          </p:nvPr>
        </p:nvSpPr>
        <p:spPr>
          <a:xfrm>
            <a:off x="831850" y="2863580"/>
            <a:ext cx="6079938" cy="1181862"/>
          </a:xfrm>
        </p:spPr>
        <p:txBody>
          <a:bodyPr anchor="b"/>
          <a:lstStyle>
            <a:lvl1pPr>
              <a:lnSpc>
                <a:spcPct val="80000"/>
              </a:lnSpc>
              <a:defRPr sz="4800"/>
            </a:lvl1pPr>
          </a:lstStyle>
          <a:p>
            <a:r>
              <a:rPr lang="en-US" noProof="0"/>
              <a:t>Click to add section title</a:t>
            </a:r>
          </a:p>
        </p:txBody>
      </p:sp>
      <p:sp>
        <p:nvSpPr>
          <p:cNvPr id="3" name="Text Placeholder 2">
            <a:extLst>
              <a:ext uri="{FF2B5EF4-FFF2-40B4-BE49-F238E27FC236}">
                <a16:creationId xmlns:a16="http://schemas.microsoft.com/office/drawing/2014/main" id="{9E17E8F1-D73C-4A82-A7B5-D01F8F17FE24}"/>
              </a:ext>
            </a:extLst>
          </p:cNvPr>
          <p:cNvSpPr>
            <a:spLocks noGrp="1"/>
          </p:cNvSpPr>
          <p:nvPr>
            <p:ph type="body" idx="1" hasCustomPrompt="1"/>
          </p:nvPr>
        </p:nvSpPr>
        <p:spPr>
          <a:xfrm>
            <a:off x="831850" y="4072430"/>
            <a:ext cx="6079938" cy="1500187"/>
          </a:xfrm>
        </p:spPr>
        <p:txBody>
          <a:bodyPr/>
          <a:lstStyle>
            <a:lvl1pPr marL="0" indent="0">
              <a:lnSpc>
                <a:spcPct val="80000"/>
              </a:lnSpc>
              <a:buNone/>
              <a:defRPr sz="48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add section title</a:t>
            </a:r>
          </a:p>
        </p:txBody>
      </p:sp>
      <p:grpSp>
        <p:nvGrpSpPr>
          <p:cNvPr id="11" name="Grupp 10">
            <a:extLst>
              <a:ext uri="{FF2B5EF4-FFF2-40B4-BE49-F238E27FC236}">
                <a16:creationId xmlns:a16="http://schemas.microsoft.com/office/drawing/2014/main" id="{95E7449C-8113-4657-B39C-4E137DE6650D}"/>
              </a:ext>
            </a:extLst>
          </p:cNvPr>
          <p:cNvGrpSpPr/>
          <p:nvPr/>
        </p:nvGrpSpPr>
        <p:grpSpPr>
          <a:xfrm>
            <a:off x="857406" y="703900"/>
            <a:ext cx="2246763" cy="315847"/>
            <a:chOff x="10052051" y="6354763"/>
            <a:chExt cx="1592262" cy="223838"/>
          </a:xfrm>
          <a:solidFill>
            <a:srgbClr val="001F47"/>
          </a:solidFill>
        </p:grpSpPr>
        <p:sp>
          <p:nvSpPr>
            <p:cNvPr id="13" name="Freeform 6">
              <a:extLst>
                <a:ext uri="{FF2B5EF4-FFF2-40B4-BE49-F238E27FC236}">
                  <a16:creationId xmlns:a16="http://schemas.microsoft.com/office/drawing/2014/main" id="{9B65D6E4-A198-4C78-A468-3C2637CBED5C}"/>
                </a:ext>
              </a:extLst>
            </p:cNvPr>
            <p:cNvSpPr>
              <a:spLocks noEditPoints="1"/>
            </p:cNvSpPr>
            <p:nvPr/>
          </p:nvSpPr>
          <p:spPr bwMode="auto">
            <a:xfrm>
              <a:off x="11263313" y="6354763"/>
              <a:ext cx="230188" cy="223838"/>
            </a:xfrm>
            <a:custGeom>
              <a:avLst/>
              <a:gdLst>
                <a:gd name="T0" fmla="*/ 3656 w 5108"/>
                <a:gd name="T1" fmla="*/ 2021 h 4983"/>
                <a:gd name="T2" fmla="*/ 1395 w 5108"/>
                <a:gd name="T3" fmla="*/ 2021 h 4983"/>
                <a:gd name="T4" fmla="*/ 1406 w 5108"/>
                <a:gd name="T5" fmla="*/ 1978 h 4983"/>
                <a:gd name="T6" fmla="*/ 2562 w 5108"/>
                <a:gd name="T7" fmla="*/ 1110 h 4983"/>
                <a:gd name="T8" fmla="*/ 3648 w 5108"/>
                <a:gd name="T9" fmla="*/ 1980 h 4983"/>
                <a:gd name="T10" fmla="*/ 3656 w 5108"/>
                <a:gd name="T11" fmla="*/ 2021 h 4983"/>
                <a:gd name="T12" fmla="*/ 2562 w 5108"/>
                <a:gd name="T13" fmla="*/ 0 h 4983"/>
                <a:gd name="T14" fmla="*/ 0 w 5108"/>
                <a:gd name="T15" fmla="*/ 2491 h 4983"/>
                <a:gd name="T16" fmla="*/ 732 w 5108"/>
                <a:gd name="T17" fmla="*/ 4277 h 4983"/>
                <a:gd name="T18" fmla="*/ 2702 w 5108"/>
                <a:gd name="T19" fmla="*/ 4983 h 4983"/>
                <a:gd name="T20" fmla="*/ 4717 w 5108"/>
                <a:gd name="T21" fmla="*/ 4218 h 4983"/>
                <a:gd name="T22" fmla="*/ 3921 w 5108"/>
                <a:gd name="T23" fmla="*/ 3422 h 4983"/>
                <a:gd name="T24" fmla="*/ 2674 w 5108"/>
                <a:gd name="T25" fmla="*/ 3873 h 4983"/>
                <a:gd name="T26" fmla="*/ 1392 w 5108"/>
                <a:gd name="T27" fmla="*/ 2977 h 4983"/>
                <a:gd name="T28" fmla="*/ 1381 w 5108"/>
                <a:gd name="T29" fmla="*/ 2934 h 4983"/>
                <a:gd name="T30" fmla="*/ 5056 w 5108"/>
                <a:gd name="T31" fmla="*/ 2934 h 4983"/>
                <a:gd name="T32" fmla="*/ 4358 w 5108"/>
                <a:gd name="T33" fmla="*/ 731 h 4983"/>
                <a:gd name="T34" fmla="*/ 2562 w 5108"/>
                <a:gd name="T35" fmla="*/ 0 h 4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08" h="4983">
                  <a:moveTo>
                    <a:pt x="3656" y="2021"/>
                  </a:moveTo>
                  <a:lnTo>
                    <a:pt x="1395" y="2021"/>
                  </a:lnTo>
                  <a:lnTo>
                    <a:pt x="1406" y="1978"/>
                  </a:lnTo>
                  <a:cubicBezTo>
                    <a:pt x="1550" y="1418"/>
                    <a:pt x="1960" y="1110"/>
                    <a:pt x="2562" y="1110"/>
                  </a:cubicBezTo>
                  <a:cubicBezTo>
                    <a:pt x="3142" y="1110"/>
                    <a:pt x="3538" y="1427"/>
                    <a:pt x="3648" y="1980"/>
                  </a:cubicBezTo>
                  <a:lnTo>
                    <a:pt x="3656" y="2021"/>
                  </a:lnTo>
                  <a:close/>
                  <a:moveTo>
                    <a:pt x="2562" y="0"/>
                  </a:moveTo>
                  <a:cubicBezTo>
                    <a:pt x="1102" y="0"/>
                    <a:pt x="0" y="1071"/>
                    <a:pt x="0" y="2491"/>
                  </a:cubicBezTo>
                  <a:cubicBezTo>
                    <a:pt x="0" y="3197"/>
                    <a:pt x="260" y="3831"/>
                    <a:pt x="732" y="4277"/>
                  </a:cubicBezTo>
                  <a:cubicBezTo>
                    <a:pt x="1221" y="4739"/>
                    <a:pt x="1902" y="4983"/>
                    <a:pt x="2702" y="4983"/>
                  </a:cubicBezTo>
                  <a:cubicBezTo>
                    <a:pt x="3562" y="4983"/>
                    <a:pt x="4221" y="4733"/>
                    <a:pt x="4717" y="4218"/>
                  </a:cubicBezTo>
                  <a:lnTo>
                    <a:pt x="3921" y="3422"/>
                  </a:lnTo>
                  <a:cubicBezTo>
                    <a:pt x="3649" y="3647"/>
                    <a:pt x="3288" y="3873"/>
                    <a:pt x="2674" y="3873"/>
                  </a:cubicBezTo>
                  <a:cubicBezTo>
                    <a:pt x="1990" y="3873"/>
                    <a:pt x="1546" y="3563"/>
                    <a:pt x="1392" y="2977"/>
                  </a:cubicBezTo>
                  <a:lnTo>
                    <a:pt x="1381" y="2934"/>
                  </a:lnTo>
                  <a:lnTo>
                    <a:pt x="5056" y="2934"/>
                  </a:lnTo>
                  <a:cubicBezTo>
                    <a:pt x="5108" y="2050"/>
                    <a:pt x="4860" y="1269"/>
                    <a:pt x="4358" y="731"/>
                  </a:cubicBezTo>
                  <a:cubicBezTo>
                    <a:pt x="3911" y="253"/>
                    <a:pt x="3290" y="0"/>
                    <a:pt x="2562"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23232"/>
                </a:solidFill>
                <a:effectLst/>
                <a:uLnTx/>
                <a:uFillTx/>
                <a:latin typeface="Barlow"/>
              </a:endParaRPr>
            </a:p>
          </p:txBody>
        </p:sp>
        <p:sp>
          <p:nvSpPr>
            <p:cNvPr id="14" name="Freeform 7">
              <a:extLst>
                <a:ext uri="{FF2B5EF4-FFF2-40B4-BE49-F238E27FC236}">
                  <a16:creationId xmlns:a16="http://schemas.microsoft.com/office/drawing/2014/main" id="{8A40D5EB-8AF8-46A3-93BB-04482737AE2C}"/>
                </a:ext>
              </a:extLst>
            </p:cNvPr>
            <p:cNvSpPr>
              <a:spLocks noEditPoints="1"/>
            </p:cNvSpPr>
            <p:nvPr/>
          </p:nvSpPr>
          <p:spPr bwMode="auto">
            <a:xfrm>
              <a:off x="11014076" y="6354763"/>
              <a:ext cx="230188" cy="223838"/>
            </a:xfrm>
            <a:custGeom>
              <a:avLst/>
              <a:gdLst>
                <a:gd name="T0" fmla="*/ 3656 w 5107"/>
                <a:gd name="T1" fmla="*/ 2021 h 4983"/>
                <a:gd name="T2" fmla="*/ 1395 w 5107"/>
                <a:gd name="T3" fmla="*/ 2021 h 4983"/>
                <a:gd name="T4" fmla="*/ 1406 w 5107"/>
                <a:gd name="T5" fmla="*/ 1978 h 4983"/>
                <a:gd name="T6" fmla="*/ 2561 w 5107"/>
                <a:gd name="T7" fmla="*/ 1110 h 4983"/>
                <a:gd name="T8" fmla="*/ 3648 w 5107"/>
                <a:gd name="T9" fmla="*/ 1980 h 4983"/>
                <a:gd name="T10" fmla="*/ 3656 w 5107"/>
                <a:gd name="T11" fmla="*/ 2021 h 4983"/>
                <a:gd name="T12" fmla="*/ 2561 w 5107"/>
                <a:gd name="T13" fmla="*/ 0 h 4983"/>
                <a:gd name="T14" fmla="*/ 0 w 5107"/>
                <a:gd name="T15" fmla="*/ 2491 h 4983"/>
                <a:gd name="T16" fmla="*/ 731 w 5107"/>
                <a:gd name="T17" fmla="*/ 4277 h 4983"/>
                <a:gd name="T18" fmla="*/ 2702 w 5107"/>
                <a:gd name="T19" fmla="*/ 4983 h 4983"/>
                <a:gd name="T20" fmla="*/ 4716 w 5107"/>
                <a:gd name="T21" fmla="*/ 4218 h 4983"/>
                <a:gd name="T22" fmla="*/ 3920 w 5107"/>
                <a:gd name="T23" fmla="*/ 3422 h 4983"/>
                <a:gd name="T24" fmla="*/ 2674 w 5107"/>
                <a:gd name="T25" fmla="*/ 3873 h 4983"/>
                <a:gd name="T26" fmla="*/ 1392 w 5107"/>
                <a:gd name="T27" fmla="*/ 2977 h 4983"/>
                <a:gd name="T28" fmla="*/ 1380 w 5107"/>
                <a:gd name="T29" fmla="*/ 2934 h 4983"/>
                <a:gd name="T30" fmla="*/ 5055 w 5107"/>
                <a:gd name="T31" fmla="*/ 2934 h 4983"/>
                <a:gd name="T32" fmla="*/ 4357 w 5107"/>
                <a:gd name="T33" fmla="*/ 731 h 4983"/>
                <a:gd name="T34" fmla="*/ 2561 w 5107"/>
                <a:gd name="T35" fmla="*/ 0 h 4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07" h="4983">
                  <a:moveTo>
                    <a:pt x="3656" y="2021"/>
                  </a:moveTo>
                  <a:lnTo>
                    <a:pt x="1395" y="2021"/>
                  </a:lnTo>
                  <a:lnTo>
                    <a:pt x="1406" y="1978"/>
                  </a:lnTo>
                  <a:cubicBezTo>
                    <a:pt x="1549" y="1418"/>
                    <a:pt x="1960" y="1110"/>
                    <a:pt x="2561" y="1110"/>
                  </a:cubicBezTo>
                  <a:cubicBezTo>
                    <a:pt x="3141" y="1110"/>
                    <a:pt x="3537" y="1427"/>
                    <a:pt x="3648" y="1980"/>
                  </a:cubicBezTo>
                  <a:lnTo>
                    <a:pt x="3656" y="2021"/>
                  </a:lnTo>
                  <a:close/>
                  <a:moveTo>
                    <a:pt x="2561" y="0"/>
                  </a:moveTo>
                  <a:cubicBezTo>
                    <a:pt x="1101" y="0"/>
                    <a:pt x="0" y="1071"/>
                    <a:pt x="0" y="2491"/>
                  </a:cubicBezTo>
                  <a:cubicBezTo>
                    <a:pt x="0" y="3197"/>
                    <a:pt x="259" y="3831"/>
                    <a:pt x="731" y="4277"/>
                  </a:cubicBezTo>
                  <a:cubicBezTo>
                    <a:pt x="1220" y="4739"/>
                    <a:pt x="1902" y="4983"/>
                    <a:pt x="2702" y="4983"/>
                  </a:cubicBezTo>
                  <a:cubicBezTo>
                    <a:pt x="3561" y="4983"/>
                    <a:pt x="4220" y="4733"/>
                    <a:pt x="4716" y="4218"/>
                  </a:cubicBezTo>
                  <a:lnTo>
                    <a:pt x="3920" y="3422"/>
                  </a:lnTo>
                  <a:cubicBezTo>
                    <a:pt x="3649" y="3647"/>
                    <a:pt x="3287" y="3873"/>
                    <a:pt x="2674" y="3873"/>
                  </a:cubicBezTo>
                  <a:cubicBezTo>
                    <a:pt x="1989" y="3873"/>
                    <a:pt x="1546" y="3563"/>
                    <a:pt x="1392" y="2977"/>
                  </a:cubicBezTo>
                  <a:lnTo>
                    <a:pt x="1380" y="2934"/>
                  </a:lnTo>
                  <a:lnTo>
                    <a:pt x="5055" y="2934"/>
                  </a:lnTo>
                  <a:cubicBezTo>
                    <a:pt x="5107" y="2050"/>
                    <a:pt x="4860" y="1269"/>
                    <a:pt x="4357" y="731"/>
                  </a:cubicBezTo>
                  <a:cubicBezTo>
                    <a:pt x="3910" y="253"/>
                    <a:pt x="3289" y="0"/>
                    <a:pt x="2561"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23232"/>
                </a:solidFill>
                <a:effectLst/>
                <a:uLnTx/>
                <a:uFillTx/>
                <a:latin typeface="Barlow"/>
              </a:endParaRPr>
            </a:p>
          </p:txBody>
        </p:sp>
        <p:sp>
          <p:nvSpPr>
            <p:cNvPr id="15" name="Freeform 8">
              <a:extLst>
                <a:ext uri="{FF2B5EF4-FFF2-40B4-BE49-F238E27FC236}">
                  <a16:creationId xmlns:a16="http://schemas.microsoft.com/office/drawing/2014/main" id="{F2315EFA-6877-46B5-993B-D35CAD6A84CE}"/>
                </a:ext>
              </a:extLst>
            </p:cNvPr>
            <p:cNvSpPr>
              <a:spLocks noEditPoints="1"/>
            </p:cNvSpPr>
            <p:nvPr/>
          </p:nvSpPr>
          <p:spPr bwMode="auto">
            <a:xfrm>
              <a:off x="10517188" y="6354763"/>
              <a:ext cx="233363" cy="223838"/>
            </a:xfrm>
            <a:custGeom>
              <a:avLst/>
              <a:gdLst>
                <a:gd name="T0" fmla="*/ 2589 w 5179"/>
                <a:gd name="T1" fmla="*/ 3859 h 4983"/>
                <a:gd name="T2" fmla="*/ 1376 w 5179"/>
                <a:gd name="T3" fmla="*/ 2491 h 4983"/>
                <a:gd name="T4" fmla="*/ 2589 w 5179"/>
                <a:gd name="T5" fmla="*/ 1124 h 4983"/>
                <a:gd name="T6" fmla="*/ 3802 w 5179"/>
                <a:gd name="T7" fmla="*/ 2491 h 4983"/>
                <a:gd name="T8" fmla="*/ 2589 w 5179"/>
                <a:gd name="T9" fmla="*/ 3859 h 4983"/>
                <a:gd name="T10" fmla="*/ 2589 w 5179"/>
                <a:gd name="T11" fmla="*/ 0 h 4983"/>
                <a:gd name="T12" fmla="*/ 0 w 5179"/>
                <a:gd name="T13" fmla="*/ 2491 h 4983"/>
                <a:gd name="T14" fmla="*/ 2589 w 5179"/>
                <a:gd name="T15" fmla="*/ 4983 h 4983"/>
                <a:gd name="T16" fmla="*/ 5179 w 5179"/>
                <a:gd name="T17" fmla="*/ 2491 h 4983"/>
                <a:gd name="T18" fmla="*/ 2589 w 5179"/>
                <a:gd name="T19" fmla="*/ 0 h 4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79" h="4983">
                  <a:moveTo>
                    <a:pt x="2589" y="3859"/>
                  </a:moveTo>
                  <a:cubicBezTo>
                    <a:pt x="1864" y="3859"/>
                    <a:pt x="1376" y="3309"/>
                    <a:pt x="1376" y="2491"/>
                  </a:cubicBezTo>
                  <a:cubicBezTo>
                    <a:pt x="1376" y="1674"/>
                    <a:pt x="1864" y="1124"/>
                    <a:pt x="2589" y="1124"/>
                  </a:cubicBezTo>
                  <a:cubicBezTo>
                    <a:pt x="3315" y="1124"/>
                    <a:pt x="3802" y="1674"/>
                    <a:pt x="3802" y="2491"/>
                  </a:cubicBezTo>
                  <a:cubicBezTo>
                    <a:pt x="3802" y="3309"/>
                    <a:pt x="3315" y="3859"/>
                    <a:pt x="2589" y="3859"/>
                  </a:cubicBezTo>
                  <a:close/>
                  <a:moveTo>
                    <a:pt x="2589" y="0"/>
                  </a:moveTo>
                  <a:cubicBezTo>
                    <a:pt x="1113" y="0"/>
                    <a:pt x="0" y="1071"/>
                    <a:pt x="0" y="2491"/>
                  </a:cubicBezTo>
                  <a:cubicBezTo>
                    <a:pt x="0" y="3912"/>
                    <a:pt x="1113" y="4983"/>
                    <a:pt x="2589" y="4983"/>
                  </a:cubicBezTo>
                  <a:cubicBezTo>
                    <a:pt x="4066" y="4983"/>
                    <a:pt x="5179" y="3912"/>
                    <a:pt x="5179" y="2491"/>
                  </a:cubicBezTo>
                  <a:cubicBezTo>
                    <a:pt x="5179" y="1071"/>
                    <a:pt x="4066" y="0"/>
                    <a:pt x="258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23232"/>
                </a:solidFill>
                <a:effectLst/>
                <a:uLnTx/>
                <a:uFillTx/>
                <a:latin typeface="Barlow"/>
              </a:endParaRPr>
            </a:p>
          </p:txBody>
        </p:sp>
        <p:sp>
          <p:nvSpPr>
            <p:cNvPr id="16" name="Freeform 9">
              <a:extLst>
                <a:ext uri="{FF2B5EF4-FFF2-40B4-BE49-F238E27FC236}">
                  <a16:creationId xmlns:a16="http://schemas.microsoft.com/office/drawing/2014/main" id="{24BF0079-2C0D-4D96-9A9D-A1221C11C874}"/>
                </a:ext>
              </a:extLst>
            </p:cNvPr>
            <p:cNvSpPr>
              <a:spLocks noEditPoints="1"/>
            </p:cNvSpPr>
            <p:nvPr/>
          </p:nvSpPr>
          <p:spPr bwMode="auto">
            <a:xfrm>
              <a:off x="10267951" y="6354763"/>
              <a:ext cx="230188" cy="223838"/>
            </a:xfrm>
            <a:custGeom>
              <a:avLst/>
              <a:gdLst>
                <a:gd name="T0" fmla="*/ 3656 w 5107"/>
                <a:gd name="T1" fmla="*/ 2021 h 4983"/>
                <a:gd name="T2" fmla="*/ 1395 w 5107"/>
                <a:gd name="T3" fmla="*/ 2021 h 4983"/>
                <a:gd name="T4" fmla="*/ 1406 w 5107"/>
                <a:gd name="T5" fmla="*/ 1978 h 4983"/>
                <a:gd name="T6" fmla="*/ 2562 w 5107"/>
                <a:gd name="T7" fmla="*/ 1110 h 4983"/>
                <a:gd name="T8" fmla="*/ 3648 w 5107"/>
                <a:gd name="T9" fmla="*/ 1980 h 4983"/>
                <a:gd name="T10" fmla="*/ 3656 w 5107"/>
                <a:gd name="T11" fmla="*/ 2021 h 4983"/>
                <a:gd name="T12" fmla="*/ 2562 w 5107"/>
                <a:gd name="T13" fmla="*/ 0 h 4983"/>
                <a:gd name="T14" fmla="*/ 0 w 5107"/>
                <a:gd name="T15" fmla="*/ 2491 h 4983"/>
                <a:gd name="T16" fmla="*/ 731 w 5107"/>
                <a:gd name="T17" fmla="*/ 4277 h 4983"/>
                <a:gd name="T18" fmla="*/ 2702 w 5107"/>
                <a:gd name="T19" fmla="*/ 4983 h 4983"/>
                <a:gd name="T20" fmla="*/ 4717 w 5107"/>
                <a:gd name="T21" fmla="*/ 4218 h 4983"/>
                <a:gd name="T22" fmla="*/ 3921 w 5107"/>
                <a:gd name="T23" fmla="*/ 3422 h 4983"/>
                <a:gd name="T24" fmla="*/ 2674 w 5107"/>
                <a:gd name="T25" fmla="*/ 3873 h 4983"/>
                <a:gd name="T26" fmla="*/ 1392 w 5107"/>
                <a:gd name="T27" fmla="*/ 2977 h 4983"/>
                <a:gd name="T28" fmla="*/ 1380 w 5107"/>
                <a:gd name="T29" fmla="*/ 2934 h 4983"/>
                <a:gd name="T30" fmla="*/ 5055 w 5107"/>
                <a:gd name="T31" fmla="*/ 2934 h 4983"/>
                <a:gd name="T32" fmla="*/ 4357 w 5107"/>
                <a:gd name="T33" fmla="*/ 731 h 4983"/>
                <a:gd name="T34" fmla="*/ 2562 w 5107"/>
                <a:gd name="T35" fmla="*/ 0 h 4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07" h="4983">
                  <a:moveTo>
                    <a:pt x="3656" y="2021"/>
                  </a:moveTo>
                  <a:lnTo>
                    <a:pt x="1395" y="2021"/>
                  </a:lnTo>
                  <a:lnTo>
                    <a:pt x="1406" y="1978"/>
                  </a:lnTo>
                  <a:cubicBezTo>
                    <a:pt x="1549" y="1418"/>
                    <a:pt x="1960" y="1110"/>
                    <a:pt x="2562" y="1110"/>
                  </a:cubicBezTo>
                  <a:cubicBezTo>
                    <a:pt x="3141" y="1110"/>
                    <a:pt x="3537" y="1427"/>
                    <a:pt x="3648" y="1980"/>
                  </a:cubicBezTo>
                  <a:lnTo>
                    <a:pt x="3656" y="2021"/>
                  </a:lnTo>
                  <a:close/>
                  <a:moveTo>
                    <a:pt x="2562" y="0"/>
                  </a:moveTo>
                  <a:cubicBezTo>
                    <a:pt x="1101" y="0"/>
                    <a:pt x="0" y="1071"/>
                    <a:pt x="0" y="2491"/>
                  </a:cubicBezTo>
                  <a:cubicBezTo>
                    <a:pt x="0" y="3197"/>
                    <a:pt x="260" y="3831"/>
                    <a:pt x="731" y="4277"/>
                  </a:cubicBezTo>
                  <a:cubicBezTo>
                    <a:pt x="1220" y="4739"/>
                    <a:pt x="1902" y="4983"/>
                    <a:pt x="2702" y="4983"/>
                  </a:cubicBezTo>
                  <a:cubicBezTo>
                    <a:pt x="3561" y="4983"/>
                    <a:pt x="4220" y="4733"/>
                    <a:pt x="4717" y="4218"/>
                  </a:cubicBezTo>
                  <a:lnTo>
                    <a:pt x="3921" y="3422"/>
                  </a:lnTo>
                  <a:cubicBezTo>
                    <a:pt x="3649" y="3647"/>
                    <a:pt x="3287" y="3873"/>
                    <a:pt x="2674" y="3873"/>
                  </a:cubicBezTo>
                  <a:cubicBezTo>
                    <a:pt x="1989" y="3873"/>
                    <a:pt x="1546" y="3563"/>
                    <a:pt x="1392" y="2977"/>
                  </a:cubicBezTo>
                  <a:lnTo>
                    <a:pt x="1380" y="2934"/>
                  </a:lnTo>
                  <a:lnTo>
                    <a:pt x="5055" y="2934"/>
                  </a:lnTo>
                  <a:cubicBezTo>
                    <a:pt x="5107" y="2050"/>
                    <a:pt x="4860" y="1269"/>
                    <a:pt x="4357" y="731"/>
                  </a:cubicBezTo>
                  <a:cubicBezTo>
                    <a:pt x="3910" y="253"/>
                    <a:pt x="3289" y="0"/>
                    <a:pt x="2562"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23232"/>
                </a:solidFill>
                <a:effectLst/>
                <a:uLnTx/>
                <a:uFillTx/>
                <a:latin typeface="Barlow"/>
              </a:endParaRPr>
            </a:p>
          </p:txBody>
        </p:sp>
        <p:sp>
          <p:nvSpPr>
            <p:cNvPr id="17" name="Freeform 10">
              <a:extLst>
                <a:ext uri="{FF2B5EF4-FFF2-40B4-BE49-F238E27FC236}">
                  <a16:creationId xmlns:a16="http://schemas.microsoft.com/office/drawing/2014/main" id="{81C6B412-800D-417B-90AD-19E4D7D03CAD}"/>
                </a:ext>
              </a:extLst>
            </p:cNvPr>
            <p:cNvSpPr>
              <a:spLocks/>
            </p:cNvSpPr>
            <p:nvPr/>
          </p:nvSpPr>
          <p:spPr bwMode="auto">
            <a:xfrm>
              <a:off x="10052051" y="6361113"/>
              <a:ext cx="225425" cy="212725"/>
            </a:xfrm>
            <a:custGeom>
              <a:avLst/>
              <a:gdLst>
                <a:gd name="T0" fmla="*/ 0 w 5036"/>
                <a:gd name="T1" fmla="*/ 0 h 4739"/>
                <a:gd name="T2" fmla="*/ 2565 w 5036"/>
                <a:gd name="T3" fmla="*/ 4739 h 4739"/>
                <a:gd name="T4" fmla="*/ 5036 w 5036"/>
                <a:gd name="T5" fmla="*/ 0 h 4739"/>
                <a:gd name="T6" fmla="*/ 3734 w 5036"/>
                <a:gd name="T7" fmla="*/ 0 h 4739"/>
                <a:gd name="T8" fmla="*/ 2622 w 5036"/>
                <a:gd name="T9" fmla="*/ 2337 h 4739"/>
                <a:gd name="T10" fmla="*/ 1468 w 5036"/>
                <a:gd name="T11" fmla="*/ 0 h 4739"/>
                <a:gd name="T12" fmla="*/ 0 w 5036"/>
                <a:gd name="T13" fmla="*/ 0 h 4739"/>
              </a:gdLst>
              <a:ahLst/>
              <a:cxnLst>
                <a:cxn ang="0">
                  <a:pos x="T0" y="T1"/>
                </a:cxn>
                <a:cxn ang="0">
                  <a:pos x="T2" y="T3"/>
                </a:cxn>
                <a:cxn ang="0">
                  <a:pos x="T4" y="T5"/>
                </a:cxn>
                <a:cxn ang="0">
                  <a:pos x="T6" y="T7"/>
                </a:cxn>
                <a:cxn ang="0">
                  <a:pos x="T8" y="T9"/>
                </a:cxn>
                <a:cxn ang="0">
                  <a:pos x="T10" y="T11"/>
                </a:cxn>
                <a:cxn ang="0">
                  <a:pos x="T12" y="T13"/>
                </a:cxn>
              </a:cxnLst>
              <a:rect l="0" t="0" r="r" b="b"/>
              <a:pathLst>
                <a:path w="5036" h="4739">
                  <a:moveTo>
                    <a:pt x="0" y="0"/>
                  </a:moveTo>
                  <a:lnTo>
                    <a:pt x="2565" y="4739"/>
                  </a:lnTo>
                  <a:lnTo>
                    <a:pt x="5036" y="0"/>
                  </a:lnTo>
                  <a:lnTo>
                    <a:pt x="3734" y="0"/>
                  </a:lnTo>
                  <a:lnTo>
                    <a:pt x="2622" y="2337"/>
                  </a:lnTo>
                  <a:lnTo>
                    <a:pt x="1468"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23232"/>
                </a:solidFill>
                <a:effectLst/>
                <a:uLnTx/>
                <a:uFillTx/>
                <a:latin typeface="Barlow"/>
              </a:endParaRPr>
            </a:p>
          </p:txBody>
        </p:sp>
        <p:sp>
          <p:nvSpPr>
            <p:cNvPr id="18" name="Freeform 11">
              <a:extLst>
                <a:ext uri="{FF2B5EF4-FFF2-40B4-BE49-F238E27FC236}">
                  <a16:creationId xmlns:a16="http://schemas.microsoft.com/office/drawing/2014/main" id="{D33DEA02-EF2D-44FF-B591-83D608C7FDFB}"/>
                </a:ext>
              </a:extLst>
            </p:cNvPr>
            <p:cNvSpPr>
              <a:spLocks/>
            </p:cNvSpPr>
            <p:nvPr/>
          </p:nvSpPr>
          <p:spPr bwMode="auto">
            <a:xfrm>
              <a:off x="10775951" y="6354763"/>
              <a:ext cx="212725" cy="217488"/>
            </a:xfrm>
            <a:custGeom>
              <a:avLst/>
              <a:gdLst>
                <a:gd name="T0" fmla="*/ 3516 w 4768"/>
                <a:gd name="T1" fmla="*/ 4831 h 4831"/>
                <a:gd name="T2" fmla="*/ 4767 w 4768"/>
                <a:gd name="T3" fmla="*/ 4831 h 4831"/>
                <a:gd name="T4" fmla="*/ 4768 w 4768"/>
                <a:gd name="T5" fmla="*/ 2315 h 4831"/>
                <a:gd name="T6" fmla="*/ 2384 w 4768"/>
                <a:gd name="T7" fmla="*/ 0 h 4831"/>
                <a:gd name="T8" fmla="*/ 0 w 4768"/>
                <a:gd name="T9" fmla="*/ 2315 h 4831"/>
                <a:gd name="T10" fmla="*/ 0 w 4768"/>
                <a:gd name="T11" fmla="*/ 4831 h 4831"/>
                <a:gd name="T12" fmla="*/ 1247 w 4768"/>
                <a:gd name="T13" fmla="*/ 4831 h 4831"/>
                <a:gd name="T14" fmla="*/ 1247 w 4768"/>
                <a:gd name="T15" fmla="*/ 2298 h 4831"/>
                <a:gd name="T16" fmla="*/ 2381 w 4768"/>
                <a:gd name="T17" fmla="*/ 1147 h 4831"/>
                <a:gd name="T18" fmla="*/ 2439 w 4768"/>
                <a:gd name="T19" fmla="*/ 1149 h 4831"/>
                <a:gd name="T20" fmla="*/ 3516 w 4768"/>
                <a:gd name="T21" fmla="*/ 2297 h 4831"/>
                <a:gd name="T22" fmla="*/ 3516 w 4768"/>
                <a:gd name="T23" fmla="*/ 4831 h 4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68" h="4831">
                  <a:moveTo>
                    <a:pt x="3516" y="4831"/>
                  </a:moveTo>
                  <a:lnTo>
                    <a:pt x="4767" y="4831"/>
                  </a:lnTo>
                  <a:lnTo>
                    <a:pt x="4768" y="2315"/>
                  </a:lnTo>
                  <a:cubicBezTo>
                    <a:pt x="4768" y="1060"/>
                    <a:pt x="3677" y="0"/>
                    <a:pt x="2384" y="0"/>
                  </a:cubicBezTo>
                  <a:cubicBezTo>
                    <a:pt x="1092" y="0"/>
                    <a:pt x="0" y="1060"/>
                    <a:pt x="0" y="2315"/>
                  </a:cubicBezTo>
                  <a:lnTo>
                    <a:pt x="0" y="4831"/>
                  </a:lnTo>
                  <a:lnTo>
                    <a:pt x="1247" y="4831"/>
                  </a:lnTo>
                  <a:lnTo>
                    <a:pt x="1247" y="2298"/>
                  </a:lnTo>
                  <a:cubicBezTo>
                    <a:pt x="1259" y="1674"/>
                    <a:pt x="1779" y="1147"/>
                    <a:pt x="2381" y="1147"/>
                  </a:cubicBezTo>
                  <a:cubicBezTo>
                    <a:pt x="2392" y="1147"/>
                    <a:pt x="2428" y="1149"/>
                    <a:pt x="2439" y="1149"/>
                  </a:cubicBezTo>
                  <a:cubicBezTo>
                    <a:pt x="3022" y="1186"/>
                    <a:pt x="3505" y="1701"/>
                    <a:pt x="3516" y="2297"/>
                  </a:cubicBezTo>
                  <a:lnTo>
                    <a:pt x="3516" y="4831"/>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23232"/>
                </a:solidFill>
                <a:effectLst/>
                <a:uLnTx/>
                <a:uFillTx/>
                <a:latin typeface="Barlow"/>
              </a:endParaRPr>
            </a:p>
          </p:txBody>
        </p:sp>
        <p:sp>
          <p:nvSpPr>
            <p:cNvPr id="19" name="Freeform 12">
              <a:extLst>
                <a:ext uri="{FF2B5EF4-FFF2-40B4-BE49-F238E27FC236}">
                  <a16:creationId xmlns:a16="http://schemas.microsoft.com/office/drawing/2014/main" id="{BF977AE3-4383-4587-9F5C-4C4A7FFBA6A0}"/>
                </a:ext>
              </a:extLst>
            </p:cNvPr>
            <p:cNvSpPr>
              <a:spLocks/>
            </p:cNvSpPr>
            <p:nvPr/>
          </p:nvSpPr>
          <p:spPr bwMode="auto">
            <a:xfrm>
              <a:off x="11514138" y="6354763"/>
              <a:ext cx="130175" cy="217488"/>
            </a:xfrm>
            <a:custGeom>
              <a:avLst/>
              <a:gdLst>
                <a:gd name="T0" fmla="*/ 0 w 2885"/>
                <a:gd name="T1" fmla="*/ 4833 h 4833"/>
                <a:gd name="T2" fmla="*/ 1247 w 2885"/>
                <a:gd name="T3" fmla="*/ 4833 h 4833"/>
                <a:gd name="T4" fmla="*/ 1247 w 2885"/>
                <a:gd name="T5" fmla="*/ 2317 h 4833"/>
                <a:gd name="T6" fmla="*/ 2456 w 2885"/>
                <a:gd name="T7" fmla="*/ 1116 h 4833"/>
                <a:gd name="T8" fmla="*/ 2462 w 2885"/>
                <a:gd name="T9" fmla="*/ 1115 h 4833"/>
                <a:gd name="T10" fmla="*/ 2473 w 2885"/>
                <a:gd name="T11" fmla="*/ 1115 h 4833"/>
                <a:gd name="T12" fmla="*/ 2885 w 2885"/>
                <a:gd name="T13" fmla="*/ 1115 h 4833"/>
                <a:gd name="T14" fmla="*/ 2885 w 2885"/>
                <a:gd name="T15" fmla="*/ 0 h 4833"/>
                <a:gd name="T16" fmla="*/ 2318 w 2885"/>
                <a:gd name="T17" fmla="*/ 2 h 4833"/>
                <a:gd name="T18" fmla="*/ 0 w 2885"/>
                <a:gd name="T19" fmla="*/ 2317 h 4833"/>
                <a:gd name="T20" fmla="*/ 0 w 2885"/>
                <a:gd name="T21" fmla="*/ 4833 h 4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5" h="4833">
                  <a:moveTo>
                    <a:pt x="0" y="4833"/>
                  </a:moveTo>
                  <a:lnTo>
                    <a:pt x="1247" y="4833"/>
                  </a:lnTo>
                  <a:lnTo>
                    <a:pt x="1247" y="2317"/>
                  </a:lnTo>
                  <a:cubicBezTo>
                    <a:pt x="1255" y="1659"/>
                    <a:pt x="1797" y="1120"/>
                    <a:pt x="2456" y="1116"/>
                  </a:cubicBezTo>
                  <a:lnTo>
                    <a:pt x="2462" y="1115"/>
                  </a:lnTo>
                  <a:cubicBezTo>
                    <a:pt x="2466" y="1115"/>
                    <a:pt x="2469" y="1115"/>
                    <a:pt x="2473" y="1115"/>
                  </a:cubicBezTo>
                  <a:lnTo>
                    <a:pt x="2885" y="1115"/>
                  </a:lnTo>
                  <a:lnTo>
                    <a:pt x="2885" y="0"/>
                  </a:lnTo>
                  <a:lnTo>
                    <a:pt x="2318" y="2"/>
                  </a:lnTo>
                  <a:cubicBezTo>
                    <a:pt x="1039" y="2"/>
                    <a:pt x="0" y="1041"/>
                    <a:pt x="0" y="2317"/>
                  </a:cubicBezTo>
                  <a:lnTo>
                    <a:pt x="0" y="483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23232"/>
                </a:solidFill>
                <a:effectLst/>
                <a:uLnTx/>
                <a:uFillTx/>
                <a:latin typeface="Barlow"/>
              </a:endParaRPr>
            </a:p>
          </p:txBody>
        </p:sp>
      </p:grpSp>
      <p:sp>
        <p:nvSpPr>
          <p:cNvPr id="8" name="Date Placeholder 7">
            <a:extLst>
              <a:ext uri="{FF2B5EF4-FFF2-40B4-BE49-F238E27FC236}">
                <a16:creationId xmlns:a16="http://schemas.microsoft.com/office/drawing/2014/main" id="{B105206E-31D0-4C84-A1D6-E0491F3D1562}"/>
              </a:ext>
            </a:extLst>
          </p:cNvPr>
          <p:cNvSpPr>
            <a:spLocks noGrp="1"/>
          </p:cNvSpPr>
          <p:nvPr>
            <p:ph type="dt" sz="half" idx="10"/>
          </p:nvPr>
        </p:nvSpPr>
        <p:spPr/>
        <p:txBody>
          <a:bodyPr/>
          <a:lstStyle/>
          <a:p>
            <a:r>
              <a:rPr lang="en-US"/>
              <a:t>Month DD, YYYY</a:t>
            </a:r>
            <a:endParaRPr lang="en-US" dirty="0"/>
          </a:p>
        </p:txBody>
      </p:sp>
      <p:sp>
        <p:nvSpPr>
          <p:cNvPr id="9" name="Footer Placeholder 8">
            <a:extLst>
              <a:ext uri="{FF2B5EF4-FFF2-40B4-BE49-F238E27FC236}">
                <a16:creationId xmlns:a16="http://schemas.microsoft.com/office/drawing/2014/main" id="{488947BA-D4E2-418E-A2E4-119B7D2A3C6E}"/>
              </a:ext>
            </a:extLst>
          </p:cNvPr>
          <p:cNvSpPr>
            <a:spLocks noGrp="1"/>
          </p:cNvSpPr>
          <p:nvPr>
            <p:ph type="ftr" sz="quarter" idx="11"/>
          </p:nvPr>
        </p:nvSpPr>
        <p:spPr/>
        <p:txBody>
          <a:bodyPr/>
          <a:lstStyle/>
          <a:p>
            <a:r>
              <a:rPr lang="en-US"/>
              <a:t>Name of presentation</a:t>
            </a:r>
            <a:endParaRPr lang="en-US" dirty="0"/>
          </a:p>
        </p:txBody>
      </p:sp>
      <p:sp>
        <p:nvSpPr>
          <p:cNvPr id="10" name="Slide Number Placeholder 9">
            <a:extLst>
              <a:ext uri="{FF2B5EF4-FFF2-40B4-BE49-F238E27FC236}">
                <a16:creationId xmlns:a16="http://schemas.microsoft.com/office/drawing/2014/main" id="{88A3C779-6E89-495A-A066-D1F404C9A57C}"/>
              </a:ext>
            </a:extLst>
          </p:cNvPr>
          <p:cNvSpPr>
            <a:spLocks noGrp="1"/>
          </p:cNvSpPr>
          <p:nvPr>
            <p:ph type="sldNum" sz="quarter" idx="12"/>
          </p:nvPr>
        </p:nvSpPr>
        <p:spPr/>
        <p:txBody>
          <a:bodyPr/>
          <a:lstStyle/>
          <a:p>
            <a:fld id="{07CEE681-EA8A-4B77-829B-1539858EA44F}" type="slidenum">
              <a:rPr lang="en-US" smtClean="0"/>
              <a:pPr/>
              <a:t>‹#›</a:t>
            </a:fld>
            <a:endParaRPr lang="en-US" dirty="0"/>
          </a:p>
        </p:txBody>
      </p:sp>
    </p:spTree>
    <p:extLst>
      <p:ext uri="{BB962C8B-B14F-4D97-AF65-F5344CB8AC3E}">
        <p14:creationId xmlns:p14="http://schemas.microsoft.com/office/powerpoint/2010/main" val="4227707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2">
    <p:bg bwMode="gray">
      <p:bgPr>
        <a:solidFill>
          <a:schemeClr val="accent4"/>
        </a:solidFill>
        <a:effectLst/>
      </p:bgPr>
    </p:bg>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84DA1ABC-D99E-4C3F-BC15-45449B6B8D0F}"/>
              </a:ext>
            </a:extLst>
          </p:cNvPr>
          <p:cNvSpPr/>
          <p:nvPr/>
        </p:nvSpPr>
        <p:spPr bwMode="gray">
          <a:xfrm>
            <a:off x="0" y="0"/>
            <a:ext cx="12192000" cy="65976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2" name="Title 1">
            <a:extLst>
              <a:ext uri="{FF2B5EF4-FFF2-40B4-BE49-F238E27FC236}">
                <a16:creationId xmlns:a16="http://schemas.microsoft.com/office/drawing/2014/main" id="{0AE87A58-09C9-4878-940A-B55D0C4841F6}"/>
              </a:ext>
            </a:extLst>
          </p:cNvPr>
          <p:cNvSpPr>
            <a:spLocks noGrp="1"/>
          </p:cNvSpPr>
          <p:nvPr>
            <p:ph type="title" hasCustomPrompt="1"/>
          </p:nvPr>
        </p:nvSpPr>
        <p:spPr>
          <a:xfrm>
            <a:off x="831850" y="2863580"/>
            <a:ext cx="6079938" cy="1181862"/>
          </a:xfrm>
        </p:spPr>
        <p:txBody>
          <a:bodyPr anchor="b"/>
          <a:lstStyle>
            <a:lvl1pPr>
              <a:lnSpc>
                <a:spcPct val="80000"/>
              </a:lnSpc>
              <a:defRPr sz="4800">
                <a:latin typeface="+mn-lt"/>
              </a:defRPr>
            </a:lvl1pPr>
          </a:lstStyle>
          <a:p>
            <a:pPr lvl="0"/>
            <a:r>
              <a:rPr lang="en-US" noProof="0"/>
              <a:t>Click to add section title</a:t>
            </a:r>
          </a:p>
        </p:txBody>
      </p:sp>
      <p:sp>
        <p:nvSpPr>
          <p:cNvPr id="3" name="Text Placeholder 2">
            <a:extLst>
              <a:ext uri="{FF2B5EF4-FFF2-40B4-BE49-F238E27FC236}">
                <a16:creationId xmlns:a16="http://schemas.microsoft.com/office/drawing/2014/main" id="{9E17E8F1-D73C-4A82-A7B5-D01F8F17FE24}"/>
              </a:ext>
            </a:extLst>
          </p:cNvPr>
          <p:cNvSpPr>
            <a:spLocks noGrp="1"/>
          </p:cNvSpPr>
          <p:nvPr>
            <p:ph type="body" idx="1" hasCustomPrompt="1"/>
          </p:nvPr>
        </p:nvSpPr>
        <p:spPr>
          <a:xfrm>
            <a:off x="831850" y="4072430"/>
            <a:ext cx="6079938" cy="1500187"/>
          </a:xfrm>
        </p:spPr>
        <p:txBody>
          <a:bodyPr/>
          <a:lstStyle>
            <a:lvl1pPr marL="0" indent="0">
              <a:lnSpc>
                <a:spcPct val="80000"/>
              </a:lnSpc>
              <a:buNone/>
              <a:defRPr sz="48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add section title</a:t>
            </a:r>
          </a:p>
        </p:txBody>
      </p:sp>
      <p:grpSp>
        <p:nvGrpSpPr>
          <p:cNvPr id="11" name="Grupp 10">
            <a:extLst>
              <a:ext uri="{FF2B5EF4-FFF2-40B4-BE49-F238E27FC236}">
                <a16:creationId xmlns:a16="http://schemas.microsoft.com/office/drawing/2014/main" id="{95E7449C-8113-4657-B39C-4E137DE6650D}"/>
              </a:ext>
            </a:extLst>
          </p:cNvPr>
          <p:cNvGrpSpPr/>
          <p:nvPr/>
        </p:nvGrpSpPr>
        <p:grpSpPr>
          <a:xfrm>
            <a:off x="857406" y="703900"/>
            <a:ext cx="2246763" cy="315847"/>
            <a:chOff x="10052051" y="6354763"/>
            <a:chExt cx="1592262" cy="223838"/>
          </a:xfrm>
          <a:solidFill>
            <a:srgbClr val="001F47"/>
          </a:solidFill>
        </p:grpSpPr>
        <p:sp>
          <p:nvSpPr>
            <p:cNvPr id="13" name="Freeform 6">
              <a:extLst>
                <a:ext uri="{FF2B5EF4-FFF2-40B4-BE49-F238E27FC236}">
                  <a16:creationId xmlns:a16="http://schemas.microsoft.com/office/drawing/2014/main" id="{9B65D6E4-A198-4C78-A468-3C2637CBED5C}"/>
                </a:ext>
              </a:extLst>
            </p:cNvPr>
            <p:cNvSpPr>
              <a:spLocks noEditPoints="1"/>
            </p:cNvSpPr>
            <p:nvPr/>
          </p:nvSpPr>
          <p:spPr bwMode="auto">
            <a:xfrm>
              <a:off x="11263313" y="6354763"/>
              <a:ext cx="230188" cy="223838"/>
            </a:xfrm>
            <a:custGeom>
              <a:avLst/>
              <a:gdLst>
                <a:gd name="T0" fmla="*/ 3656 w 5108"/>
                <a:gd name="T1" fmla="*/ 2021 h 4983"/>
                <a:gd name="T2" fmla="*/ 1395 w 5108"/>
                <a:gd name="T3" fmla="*/ 2021 h 4983"/>
                <a:gd name="T4" fmla="*/ 1406 w 5108"/>
                <a:gd name="T5" fmla="*/ 1978 h 4983"/>
                <a:gd name="T6" fmla="*/ 2562 w 5108"/>
                <a:gd name="T7" fmla="*/ 1110 h 4983"/>
                <a:gd name="T8" fmla="*/ 3648 w 5108"/>
                <a:gd name="T9" fmla="*/ 1980 h 4983"/>
                <a:gd name="T10" fmla="*/ 3656 w 5108"/>
                <a:gd name="T11" fmla="*/ 2021 h 4983"/>
                <a:gd name="T12" fmla="*/ 2562 w 5108"/>
                <a:gd name="T13" fmla="*/ 0 h 4983"/>
                <a:gd name="T14" fmla="*/ 0 w 5108"/>
                <a:gd name="T15" fmla="*/ 2491 h 4983"/>
                <a:gd name="T16" fmla="*/ 732 w 5108"/>
                <a:gd name="T17" fmla="*/ 4277 h 4983"/>
                <a:gd name="T18" fmla="*/ 2702 w 5108"/>
                <a:gd name="T19" fmla="*/ 4983 h 4983"/>
                <a:gd name="T20" fmla="*/ 4717 w 5108"/>
                <a:gd name="T21" fmla="*/ 4218 h 4983"/>
                <a:gd name="T22" fmla="*/ 3921 w 5108"/>
                <a:gd name="T23" fmla="*/ 3422 h 4983"/>
                <a:gd name="T24" fmla="*/ 2674 w 5108"/>
                <a:gd name="T25" fmla="*/ 3873 h 4983"/>
                <a:gd name="T26" fmla="*/ 1392 w 5108"/>
                <a:gd name="T27" fmla="*/ 2977 h 4983"/>
                <a:gd name="T28" fmla="*/ 1381 w 5108"/>
                <a:gd name="T29" fmla="*/ 2934 h 4983"/>
                <a:gd name="T30" fmla="*/ 5056 w 5108"/>
                <a:gd name="T31" fmla="*/ 2934 h 4983"/>
                <a:gd name="T32" fmla="*/ 4358 w 5108"/>
                <a:gd name="T33" fmla="*/ 731 h 4983"/>
                <a:gd name="T34" fmla="*/ 2562 w 5108"/>
                <a:gd name="T35" fmla="*/ 0 h 4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08" h="4983">
                  <a:moveTo>
                    <a:pt x="3656" y="2021"/>
                  </a:moveTo>
                  <a:lnTo>
                    <a:pt x="1395" y="2021"/>
                  </a:lnTo>
                  <a:lnTo>
                    <a:pt x="1406" y="1978"/>
                  </a:lnTo>
                  <a:cubicBezTo>
                    <a:pt x="1550" y="1418"/>
                    <a:pt x="1960" y="1110"/>
                    <a:pt x="2562" y="1110"/>
                  </a:cubicBezTo>
                  <a:cubicBezTo>
                    <a:pt x="3142" y="1110"/>
                    <a:pt x="3538" y="1427"/>
                    <a:pt x="3648" y="1980"/>
                  </a:cubicBezTo>
                  <a:lnTo>
                    <a:pt x="3656" y="2021"/>
                  </a:lnTo>
                  <a:close/>
                  <a:moveTo>
                    <a:pt x="2562" y="0"/>
                  </a:moveTo>
                  <a:cubicBezTo>
                    <a:pt x="1102" y="0"/>
                    <a:pt x="0" y="1071"/>
                    <a:pt x="0" y="2491"/>
                  </a:cubicBezTo>
                  <a:cubicBezTo>
                    <a:pt x="0" y="3197"/>
                    <a:pt x="260" y="3831"/>
                    <a:pt x="732" y="4277"/>
                  </a:cubicBezTo>
                  <a:cubicBezTo>
                    <a:pt x="1221" y="4739"/>
                    <a:pt x="1902" y="4983"/>
                    <a:pt x="2702" y="4983"/>
                  </a:cubicBezTo>
                  <a:cubicBezTo>
                    <a:pt x="3562" y="4983"/>
                    <a:pt x="4221" y="4733"/>
                    <a:pt x="4717" y="4218"/>
                  </a:cubicBezTo>
                  <a:lnTo>
                    <a:pt x="3921" y="3422"/>
                  </a:lnTo>
                  <a:cubicBezTo>
                    <a:pt x="3649" y="3647"/>
                    <a:pt x="3288" y="3873"/>
                    <a:pt x="2674" y="3873"/>
                  </a:cubicBezTo>
                  <a:cubicBezTo>
                    <a:pt x="1990" y="3873"/>
                    <a:pt x="1546" y="3563"/>
                    <a:pt x="1392" y="2977"/>
                  </a:cubicBezTo>
                  <a:lnTo>
                    <a:pt x="1381" y="2934"/>
                  </a:lnTo>
                  <a:lnTo>
                    <a:pt x="5056" y="2934"/>
                  </a:lnTo>
                  <a:cubicBezTo>
                    <a:pt x="5108" y="2050"/>
                    <a:pt x="4860" y="1269"/>
                    <a:pt x="4358" y="731"/>
                  </a:cubicBezTo>
                  <a:cubicBezTo>
                    <a:pt x="3911" y="253"/>
                    <a:pt x="3290" y="0"/>
                    <a:pt x="2562"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23232"/>
                </a:solidFill>
                <a:effectLst/>
                <a:uLnTx/>
                <a:uFillTx/>
                <a:latin typeface="Barlow"/>
              </a:endParaRPr>
            </a:p>
          </p:txBody>
        </p:sp>
        <p:sp>
          <p:nvSpPr>
            <p:cNvPr id="14" name="Freeform 7">
              <a:extLst>
                <a:ext uri="{FF2B5EF4-FFF2-40B4-BE49-F238E27FC236}">
                  <a16:creationId xmlns:a16="http://schemas.microsoft.com/office/drawing/2014/main" id="{8A40D5EB-8AF8-46A3-93BB-04482737AE2C}"/>
                </a:ext>
              </a:extLst>
            </p:cNvPr>
            <p:cNvSpPr>
              <a:spLocks noEditPoints="1"/>
            </p:cNvSpPr>
            <p:nvPr/>
          </p:nvSpPr>
          <p:spPr bwMode="auto">
            <a:xfrm>
              <a:off x="11014076" y="6354763"/>
              <a:ext cx="230188" cy="223838"/>
            </a:xfrm>
            <a:custGeom>
              <a:avLst/>
              <a:gdLst>
                <a:gd name="T0" fmla="*/ 3656 w 5107"/>
                <a:gd name="T1" fmla="*/ 2021 h 4983"/>
                <a:gd name="T2" fmla="*/ 1395 w 5107"/>
                <a:gd name="T3" fmla="*/ 2021 h 4983"/>
                <a:gd name="T4" fmla="*/ 1406 w 5107"/>
                <a:gd name="T5" fmla="*/ 1978 h 4983"/>
                <a:gd name="T6" fmla="*/ 2561 w 5107"/>
                <a:gd name="T7" fmla="*/ 1110 h 4983"/>
                <a:gd name="T8" fmla="*/ 3648 w 5107"/>
                <a:gd name="T9" fmla="*/ 1980 h 4983"/>
                <a:gd name="T10" fmla="*/ 3656 w 5107"/>
                <a:gd name="T11" fmla="*/ 2021 h 4983"/>
                <a:gd name="T12" fmla="*/ 2561 w 5107"/>
                <a:gd name="T13" fmla="*/ 0 h 4983"/>
                <a:gd name="T14" fmla="*/ 0 w 5107"/>
                <a:gd name="T15" fmla="*/ 2491 h 4983"/>
                <a:gd name="T16" fmla="*/ 731 w 5107"/>
                <a:gd name="T17" fmla="*/ 4277 h 4983"/>
                <a:gd name="T18" fmla="*/ 2702 w 5107"/>
                <a:gd name="T19" fmla="*/ 4983 h 4983"/>
                <a:gd name="T20" fmla="*/ 4716 w 5107"/>
                <a:gd name="T21" fmla="*/ 4218 h 4983"/>
                <a:gd name="T22" fmla="*/ 3920 w 5107"/>
                <a:gd name="T23" fmla="*/ 3422 h 4983"/>
                <a:gd name="T24" fmla="*/ 2674 w 5107"/>
                <a:gd name="T25" fmla="*/ 3873 h 4983"/>
                <a:gd name="T26" fmla="*/ 1392 w 5107"/>
                <a:gd name="T27" fmla="*/ 2977 h 4983"/>
                <a:gd name="T28" fmla="*/ 1380 w 5107"/>
                <a:gd name="T29" fmla="*/ 2934 h 4983"/>
                <a:gd name="T30" fmla="*/ 5055 w 5107"/>
                <a:gd name="T31" fmla="*/ 2934 h 4983"/>
                <a:gd name="T32" fmla="*/ 4357 w 5107"/>
                <a:gd name="T33" fmla="*/ 731 h 4983"/>
                <a:gd name="T34" fmla="*/ 2561 w 5107"/>
                <a:gd name="T35" fmla="*/ 0 h 4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07" h="4983">
                  <a:moveTo>
                    <a:pt x="3656" y="2021"/>
                  </a:moveTo>
                  <a:lnTo>
                    <a:pt x="1395" y="2021"/>
                  </a:lnTo>
                  <a:lnTo>
                    <a:pt x="1406" y="1978"/>
                  </a:lnTo>
                  <a:cubicBezTo>
                    <a:pt x="1549" y="1418"/>
                    <a:pt x="1960" y="1110"/>
                    <a:pt x="2561" y="1110"/>
                  </a:cubicBezTo>
                  <a:cubicBezTo>
                    <a:pt x="3141" y="1110"/>
                    <a:pt x="3537" y="1427"/>
                    <a:pt x="3648" y="1980"/>
                  </a:cubicBezTo>
                  <a:lnTo>
                    <a:pt x="3656" y="2021"/>
                  </a:lnTo>
                  <a:close/>
                  <a:moveTo>
                    <a:pt x="2561" y="0"/>
                  </a:moveTo>
                  <a:cubicBezTo>
                    <a:pt x="1101" y="0"/>
                    <a:pt x="0" y="1071"/>
                    <a:pt x="0" y="2491"/>
                  </a:cubicBezTo>
                  <a:cubicBezTo>
                    <a:pt x="0" y="3197"/>
                    <a:pt x="259" y="3831"/>
                    <a:pt x="731" y="4277"/>
                  </a:cubicBezTo>
                  <a:cubicBezTo>
                    <a:pt x="1220" y="4739"/>
                    <a:pt x="1902" y="4983"/>
                    <a:pt x="2702" y="4983"/>
                  </a:cubicBezTo>
                  <a:cubicBezTo>
                    <a:pt x="3561" y="4983"/>
                    <a:pt x="4220" y="4733"/>
                    <a:pt x="4716" y="4218"/>
                  </a:cubicBezTo>
                  <a:lnTo>
                    <a:pt x="3920" y="3422"/>
                  </a:lnTo>
                  <a:cubicBezTo>
                    <a:pt x="3649" y="3647"/>
                    <a:pt x="3287" y="3873"/>
                    <a:pt x="2674" y="3873"/>
                  </a:cubicBezTo>
                  <a:cubicBezTo>
                    <a:pt x="1989" y="3873"/>
                    <a:pt x="1546" y="3563"/>
                    <a:pt x="1392" y="2977"/>
                  </a:cubicBezTo>
                  <a:lnTo>
                    <a:pt x="1380" y="2934"/>
                  </a:lnTo>
                  <a:lnTo>
                    <a:pt x="5055" y="2934"/>
                  </a:lnTo>
                  <a:cubicBezTo>
                    <a:pt x="5107" y="2050"/>
                    <a:pt x="4860" y="1269"/>
                    <a:pt x="4357" y="731"/>
                  </a:cubicBezTo>
                  <a:cubicBezTo>
                    <a:pt x="3910" y="253"/>
                    <a:pt x="3289" y="0"/>
                    <a:pt x="2561"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23232"/>
                </a:solidFill>
                <a:effectLst/>
                <a:uLnTx/>
                <a:uFillTx/>
                <a:latin typeface="Barlow"/>
              </a:endParaRPr>
            </a:p>
          </p:txBody>
        </p:sp>
        <p:sp>
          <p:nvSpPr>
            <p:cNvPr id="15" name="Freeform 8">
              <a:extLst>
                <a:ext uri="{FF2B5EF4-FFF2-40B4-BE49-F238E27FC236}">
                  <a16:creationId xmlns:a16="http://schemas.microsoft.com/office/drawing/2014/main" id="{F2315EFA-6877-46B5-993B-D35CAD6A84CE}"/>
                </a:ext>
              </a:extLst>
            </p:cNvPr>
            <p:cNvSpPr>
              <a:spLocks noEditPoints="1"/>
            </p:cNvSpPr>
            <p:nvPr/>
          </p:nvSpPr>
          <p:spPr bwMode="auto">
            <a:xfrm>
              <a:off x="10517188" y="6354763"/>
              <a:ext cx="233363" cy="223838"/>
            </a:xfrm>
            <a:custGeom>
              <a:avLst/>
              <a:gdLst>
                <a:gd name="T0" fmla="*/ 2589 w 5179"/>
                <a:gd name="T1" fmla="*/ 3859 h 4983"/>
                <a:gd name="T2" fmla="*/ 1376 w 5179"/>
                <a:gd name="T3" fmla="*/ 2491 h 4983"/>
                <a:gd name="T4" fmla="*/ 2589 w 5179"/>
                <a:gd name="T5" fmla="*/ 1124 h 4983"/>
                <a:gd name="T6" fmla="*/ 3802 w 5179"/>
                <a:gd name="T7" fmla="*/ 2491 h 4983"/>
                <a:gd name="T8" fmla="*/ 2589 w 5179"/>
                <a:gd name="T9" fmla="*/ 3859 h 4983"/>
                <a:gd name="T10" fmla="*/ 2589 w 5179"/>
                <a:gd name="T11" fmla="*/ 0 h 4983"/>
                <a:gd name="T12" fmla="*/ 0 w 5179"/>
                <a:gd name="T13" fmla="*/ 2491 h 4983"/>
                <a:gd name="T14" fmla="*/ 2589 w 5179"/>
                <a:gd name="T15" fmla="*/ 4983 h 4983"/>
                <a:gd name="T16" fmla="*/ 5179 w 5179"/>
                <a:gd name="T17" fmla="*/ 2491 h 4983"/>
                <a:gd name="T18" fmla="*/ 2589 w 5179"/>
                <a:gd name="T19" fmla="*/ 0 h 4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79" h="4983">
                  <a:moveTo>
                    <a:pt x="2589" y="3859"/>
                  </a:moveTo>
                  <a:cubicBezTo>
                    <a:pt x="1864" y="3859"/>
                    <a:pt x="1376" y="3309"/>
                    <a:pt x="1376" y="2491"/>
                  </a:cubicBezTo>
                  <a:cubicBezTo>
                    <a:pt x="1376" y="1674"/>
                    <a:pt x="1864" y="1124"/>
                    <a:pt x="2589" y="1124"/>
                  </a:cubicBezTo>
                  <a:cubicBezTo>
                    <a:pt x="3315" y="1124"/>
                    <a:pt x="3802" y="1674"/>
                    <a:pt x="3802" y="2491"/>
                  </a:cubicBezTo>
                  <a:cubicBezTo>
                    <a:pt x="3802" y="3309"/>
                    <a:pt x="3315" y="3859"/>
                    <a:pt x="2589" y="3859"/>
                  </a:cubicBezTo>
                  <a:close/>
                  <a:moveTo>
                    <a:pt x="2589" y="0"/>
                  </a:moveTo>
                  <a:cubicBezTo>
                    <a:pt x="1113" y="0"/>
                    <a:pt x="0" y="1071"/>
                    <a:pt x="0" y="2491"/>
                  </a:cubicBezTo>
                  <a:cubicBezTo>
                    <a:pt x="0" y="3912"/>
                    <a:pt x="1113" y="4983"/>
                    <a:pt x="2589" y="4983"/>
                  </a:cubicBezTo>
                  <a:cubicBezTo>
                    <a:pt x="4066" y="4983"/>
                    <a:pt x="5179" y="3912"/>
                    <a:pt x="5179" y="2491"/>
                  </a:cubicBezTo>
                  <a:cubicBezTo>
                    <a:pt x="5179" y="1071"/>
                    <a:pt x="4066" y="0"/>
                    <a:pt x="258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23232"/>
                </a:solidFill>
                <a:effectLst/>
                <a:uLnTx/>
                <a:uFillTx/>
                <a:latin typeface="Barlow"/>
              </a:endParaRPr>
            </a:p>
          </p:txBody>
        </p:sp>
        <p:sp>
          <p:nvSpPr>
            <p:cNvPr id="16" name="Freeform 9">
              <a:extLst>
                <a:ext uri="{FF2B5EF4-FFF2-40B4-BE49-F238E27FC236}">
                  <a16:creationId xmlns:a16="http://schemas.microsoft.com/office/drawing/2014/main" id="{24BF0079-2C0D-4D96-9A9D-A1221C11C874}"/>
                </a:ext>
              </a:extLst>
            </p:cNvPr>
            <p:cNvSpPr>
              <a:spLocks noEditPoints="1"/>
            </p:cNvSpPr>
            <p:nvPr/>
          </p:nvSpPr>
          <p:spPr bwMode="auto">
            <a:xfrm>
              <a:off x="10267951" y="6354763"/>
              <a:ext cx="230188" cy="223838"/>
            </a:xfrm>
            <a:custGeom>
              <a:avLst/>
              <a:gdLst>
                <a:gd name="T0" fmla="*/ 3656 w 5107"/>
                <a:gd name="T1" fmla="*/ 2021 h 4983"/>
                <a:gd name="T2" fmla="*/ 1395 w 5107"/>
                <a:gd name="T3" fmla="*/ 2021 h 4983"/>
                <a:gd name="T4" fmla="*/ 1406 w 5107"/>
                <a:gd name="T5" fmla="*/ 1978 h 4983"/>
                <a:gd name="T6" fmla="*/ 2562 w 5107"/>
                <a:gd name="T7" fmla="*/ 1110 h 4983"/>
                <a:gd name="T8" fmla="*/ 3648 w 5107"/>
                <a:gd name="T9" fmla="*/ 1980 h 4983"/>
                <a:gd name="T10" fmla="*/ 3656 w 5107"/>
                <a:gd name="T11" fmla="*/ 2021 h 4983"/>
                <a:gd name="T12" fmla="*/ 2562 w 5107"/>
                <a:gd name="T13" fmla="*/ 0 h 4983"/>
                <a:gd name="T14" fmla="*/ 0 w 5107"/>
                <a:gd name="T15" fmla="*/ 2491 h 4983"/>
                <a:gd name="T16" fmla="*/ 731 w 5107"/>
                <a:gd name="T17" fmla="*/ 4277 h 4983"/>
                <a:gd name="T18" fmla="*/ 2702 w 5107"/>
                <a:gd name="T19" fmla="*/ 4983 h 4983"/>
                <a:gd name="T20" fmla="*/ 4717 w 5107"/>
                <a:gd name="T21" fmla="*/ 4218 h 4983"/>
                <a:gd name="T22" fmla="*/ 3921 w 5107"/>
                <a:gd name="T23" fmla="*/ 3422 h 4983"/>
                <a:gd name="T24" fmla="*/ 2674 w 5107"/>
                <a:gd name="T25" fmla="*/ 3873 h 4983"/>
                <a:gd name="T26" fmla="*/ 1392 w 5107"/>
                <a:gd name="T27" fmla="*/ 2977 h 4983"/>
                <a:gd name="T28" fmla="*/ 1380 w 5107"/>
                <a:gd name="T29" fmla="*/ 2934 h 4983"/>
                <a:gd name="T30" fmla="*/ 5055 w 5107"/>
                <a:gd name="T31" fmla="*/ 2934 h 4983"/>
                <a:gd name="T32" fmla="*/ 4357 w 5107"/>
                <a:gd name="T33" fmla="*/ 731 h 4983"/>
                <a:gd name="T34" fmla="*/ 2562 w 5107"/>
                <a:gd name="T35" fmla="*/ 0 h 4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07" h="4983">
                  <a:moveTo>
                    <a:pt x="3656" y="2021"/>
                  </a:moveTo>
                  <a:lnTo>
                    <a:pt x="1395" y="2021"/>
                  </a:lnTo>
                  <a:lnTo>
                    <a:pt x="1406" y="1978"/>
                  </a:lnTo>
                  <a:cubicBezTo>
                    <a:pt x="1549" y="1418"/>
                    <a:pt x="1960" y="1110"/>
                    <a:pt x="2562" y="1110"/>
                  </a:cubicBezTo>
                  <a:cubicBezTo>
                    <a:pt x="3141" y="1110"/>
                    <a:pt x="3537" y="1427"/>
                    <a:pt x="3648" y="1980"/>
                  </a:cubicBezTo>
                  <a:lnTo>
                    <a:pt x="3656" y="2021"/>
                  </a:lnTo>
                  <a:close/>
                  <a:moveTo>
                    <a:pt x="2562" y="0"/>
                  </a:moveTo>
                  <a:cubicBezTo>
                    <a:pt x="1101" y="0"/>
                    <a:pt x="0" y="1071"/>
                    <a:pt x="0" y="2491"/>
                  </a:cubicBezTo>
                  <a:cubicBezTo>
                    <a:pt x="0" y="3197"/>
                    <a:pt x="260" y="3831"/>
                    <a:pt x="731" y="4277"/>
                  </a:cubicBezTo>
                  <a:cubicBezTo>
                    <a:pt x="1220" y="4739"/>
                    <a:pt x="1902" y="4983"/>
                    <a:pt x="2702" y="4983"/>
                  </a:cubicBezTo>
                  <a:cubicBezTo>
                    <a:pt x="3561" y="4983"/>
                    <a:pt x="4220" y="4733"/>
                    <a:pt x="4717" y="4218"/>
                  </a:cubicBezTo>
                  <a:lnTo>
                    <a:pt x="3921" y="3422"/>
                  </a:lnTo>
                  <a:cubicBezTo>
                    <a:pt x="3649" y="3647"/>
                    <a:pt x="3287" y="3873"/>
                    <a:pt x="2674" y="3873"/>
                  </a:cubicBezTo>
                  <a:cubicBezTo>
                    <a:pt x="1989" y="3873"/>
                    <a:pt x="1546" y="3563"/>
                    <a:pt x="1392" y="2977"/>
                  </a:cubicBezTo>
                  <a:lnTo>
                    <a:pt x="1380" y="2934"/>
                  </a:lnTo>
                  <a:lnTo>
                    <a:pt x="5055" y="2934"/>
                  </a:lnTo>
                  <a:cubicBezTo>
                    <a:pt x="5107" y="2050"/>
                    <a:pt x="4860" y="1269"/>
                    <a:pt x="4357" y="731"/>
                  </a:cubicBezTo>
                  <a:cubicBezTo>
                    <a:pt x="3910" y="253"/>
                    <a:pt x="3289" y="0"/>
                    <a:pt x="2562"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23232"/>
                </a:solidFill>
                <a:effectLst/>
                <a:uLnTx/>
                <a:uFillTx/>
                <a:latin typeface="Barlow"/>
              </a:endParaRPr>
            </a:p>
          </p:txBody>
        </p:sp>
        <p:sp>
          <p:nvSpPr>
            <p:cNvPr id="17" name="Freeform 10">
              <a:extLst>
                <a:ext uri="{FF2B5EF4-FFF2-40B4-BE49-F238E27FC236}">
                  <a16:creationId xmlns:a16="http://schemas.microsoft.com/office/drawing/2014/main" id="{81C6B412-800D-417B-90AD-19E4D7D03CAD}"/>
                </a:ext>
              </a:extLst>
            </p:cNvPr>
            <p:cNvSpPr>
              <a:spLocks/>
            </p:cNvSpPr>
            <p:nvPr/>
          </p:nvSpPr>
          <p:spPr bwMode="auto">
            <a:xfrm>
              <a:off x="10052051" y="6361113"/>
              <a:ext cx="225425" cy="212725"/>
            </a:xfrm>
            <a:custGeom>
              <a:avLst/>
              <a:gdLst>
                <a:gd name="T0" fmla="*/ 0 w 5036"/>
                <a:gd name="T1" fmla="*/ 0 h 4739"/>
                <a:gd name="T2" fmla="*/ 2565 w 5036"/>
                <a:gd name="T3" fmla="*/ 4739 h 4739"/>
                <a:gd name="T4" fmla="*/ 5036 w 5036"/>
                <a:gd name="T5" fmla="*/ 0 h 4739"/>
                <a:gd name="T6" fmla="*/ 3734 w 5036"/>
                <a:gd name="T7" fmla="*/ 0 h 4739"/>
                <a:gd name="T8" fmla="*/ 2622 w 5036"/>
                <a:gd name="T9" fmla="*/ 2337 h 4739"/>
                <a:gd name="T10" fmla="*/ 1468 w 5036"/>
                <a:gd name="T11" fmla="*/ 0 h 4739"/>
                <a:gd name="T12" fmla="*/ 0 w 5036"/>
                <a:gd name="T13" fmla="*/ 0 h 4739"/>
              </a:gdLst>
              <a:ahLst/>
              <a:cxnLst>
                <a:cxn ang="0">
                  <a:pos x="T0" y="T1"/>
                </a:cxn>
                <a:cxn ang="0">
                  <a:pos x="T2" y="T3"/>
                </a:cxn>
                <a:cxn ang="0">
                  <a:pos x="T4" y="T5"/>
                </a:cxn>
                <a:cxn ang="0">
                  <a:pos x="T6" y="T7"/>
                </a:cxn>
                <a:cxn ang="0">
                  <a:pos x="T8" y="T9"/>
                </a:cxn>
                <a:cxn ang="0">
                  <a:pos x="T10" y="T11"/>
                </a:cxn>
                <a:cxn ang="0">
                  <a:pos x="T12" y="T13"/>
                </a:cxn>
              </a:cxnLst>
              <a:rect l="0" t="0" r="r" b="b"/>
              <a:pathLst>
                <a:path w="5036" h="4739">
                  <a:moveTo>
                    <a:pt x="0" y="0"/>
                  </a:moveTo>
                  <a:lnTo>
                    <a:pt x="2565" y="4739"/>
                  </a:lnTo>
                  <a:lnTo>
                    <a:pt x="5036" y="0"/>
                  </a:lnTo>
                  <a:lnTo>
                    <a:pt x="3734" y="0"/>
                  </a:lnTo>
                  <a:lnTo>
                    <a:pt x="2622" y="2337"/>
                  </a:lnTo>
                  <a:lnTo>
                    <a:pt x="1468"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23232"/>
                </a:solidFill>
                <a:effectLst/>
                <a:uLnTx/>
                <a:uFillTx/>
                <a:latin typeface="Barlow"/>
              </a:endParaRPr>
            </a:p>
          </p:txBody>
        </p:sp>
        <p:sp>
          <p:nvSpPr>
            <p:cNvPr id="18" name="Freeform 11">
              <a:extLst>
                <a:ext uri="{FF2B5EF4-FFF2-40B4-BE49-F238E27FC236}">
                  <a16:creationId xmlns:a16="http://schemas.microsoft.com/office/drawing/2014/main" id="{D33DEA02-EF2D-44FF-B591-83D608C7FDFB}"/>
                </a:ext>
              </a:extLst>
            </p:cNvPr>
            <p:cNvSpPr>
              <a:spLocks/>
            </p:cNvSpPr>
            <p:nvPr/>
          </p:nvSpPr>
          <p:spPr bwMode="auto">
            <a:xfrm>
              <a:off x="10775951" y="6354763"/>
              <a:ext cx="212725" cy="217488"/>
            </a:xfrm>
            <a:custGeom>
              <a:avLst/>
              <a:gdLst>
                <a:gd name="T0" fmla="*/ 3516 w 4768"/>
                <a:gd name="T1" fmla="*/ 4831 h 4831"/>
                <a:gd name="T2" fmla="*/ 4767 w 4768"/>
                <a:gd name="T3" fmla="*/ 4831 h 4831"/>
                <a:gd name="T4" fmla="*/ 4768 w 4768"/>
                <a:gd name="T5" fmla="*/ 2315 h 4831"/>
                <a:gd name="T6" fmla="*/ 2384 w 4768"/>
                <a:gd name="T7" fmla="*/ 0 h 4831"/>
                <a:gd name="T8" fmla="*/ 0 w 4768"/>
                <a:gd name="T9" fmla="*/ 2315 h 4831"/>
                <a:gd name="T10" fmla="*/ 0 w 4768"/>
                <a:gd name="T11" fmla="*/ 4831 h 4831"/>
                <a:gd name="T12" fmla="*/ 1247 w 4768"/>
                <a:gd name="T13" fmla="*/ 4831 h 4831"/>
                <a:gd name="T14" fmla="*/ 1247 w 4768"/>
                <a:gd name="T15" fmla="*/ 2298 h 4831"/>
                <a:gd name="T16" fmla="*/ 2381 w 4768"/>
                <a:gd name="T17" fmla="*/ 1147 h 4831"/>
                <a:gd name="T18" fmla="*/ 2439 w 4768"/>
                <a:gd name="T19" fmla="*/ 1149 h 4831"/>
                <a:gd name="T20" fmla="*/ 3516 w 4768"/>
                <a:gd name="T21" fmla="*/ 2297 h 4831"/>
                <a:gd name="T22" fmla="*/ 3516 w 4768"/>
                <a:gd name="T23" fmla="*/ 4831 h 4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68" h="4831">
                  <a:moveTo>
                    <a:pt x="3516" y="4831"/>
                  </a:moveTo>
                  <a:lnTo>
                    <a:pt x="4767" y="4831"/>
                  </a:lnTo>
                  <a:lnTo>
                    <a:pt x="4768" y="2315"/>
                  </a:lnTo>
                  <a:cubicBezTo>
                    <a:pt x="4768" y="1060"/>
                    <a:pt x="3677" y="0"/>
                    <a:pt x="2384" y="0"/>
                  </a:cubicBezTo>
                  <a:cubicBezTo>
                    <a:pt x="1092" y="0"/>
                    <a:pt x="0" y="1060"/>
                    <a:pt x="0" y="2315"/>
                  </a:cubicBezTo>
                  <a:lnTo>
                    <a:pt x="0" y="4831"/>
                  </a:lnTo>
                  <a:lnTo>
                    <a:pt x="1247" y="4831"/>
                  </a:lnTo>
                  <a:lnTo>
                    <a:pt x="1247" y="2298"/>
                  </a:lnTo>
                  <a:cubicBezTo>
                    <a:pt x="1259" y="1674"/>
                    <a:pt x="1779" y="1147"/>
                    <a:pt x="2381" y="1147"/>
                  </a:cubicBezTo>
                  <a:cubicBezTo>
                    <a:pt x="2392" y="1147"/>
                    <a:pt x="2428" y="1149"/>
                    <a:pt x="2439" y="1149"/>
                  </a:cubicBezTo>
                  <a:cubicBezTo>
                    <a:pt x="3022" y="1186"/>
                    <a:pt x="3505" y="1701"/>
                    <a:pt x="3516" y="2297"/>
                  </a:cubicBezTo>
                  <a:lnTo>
                    <a:pt x="3516" y="4831"/>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23232"/>
                </a:solidFill>
                <a:effectLst/>
                <a:uLnTx/>
                <a:uFillTx/>
                <a:latin typeface="Barlow"/>
              </a:endParaRPr>
            </a:p>
          </p:txBody>
        </p:sp>
        <p:sp>
          <p:nvSpPr>
            <p:cNvPr id="19" name="Freeform 12">
              <a:extLst>
                <a:ext uri="{FF2B5EF4-FFF2-40B4-BE49-F238E27FC236}">
                  <a16:creationId xmlns:a16="http://schemas.microsoft.com/office/drawing/2014/main" id="{BF977AE3-4383-4587-9F5C-4C4A7FFBA6A0}"/>
                </a:ext>
              </a:extLst>
            </p:cNvPr>
            <p:cNvSpPr>
              <a:spLocks/>
            </p:cNvSpPr>
            <p:nvPr/>
          </p:nvSpPr>
          <p:spPr bwMode="auto">
            <a:xfrm>
              <a:off x="11514138" y="6354763"/>
              <a:ext cx="130175" cy="217488"/>
            </a:xfrm>
            <a:custGeom>
              <a:avLst/>
              <a:gdLst>
                <a:gd name="T0" fmla="*/ 0 w 2885"/>
                <a:gd name="T1" fmla="*/ 4833 h 4833"/>
                <a:gd name="T2" fmla="*/ 1247 w 2885"/>
                <a:gd name="T3" fmla="*/ 4833 h 4833"/>
                <a:gd name="T4" fmla="*/ 1247 w 2885"/>
                <a:gd name="T5" fmla="*/ 2317 h 4833"/>
                <a:gd name="T6" fmla="*/ 2456 w 2885"/>
                <a:gd name="T7" fmla="*/ 1116 h 4833"/>
                <a:gd name="T8" fmla="*/ 2462 w 2885"/>
                <a:gd name="T9" fmla="*/ 1115 h 4833"/>
                <a:gd name="T10" fmla="*/ 2473 w 2885"/>
                <a:gd name="T11" fmla="*/ 1115 h 4833"/>
                <a:gd name="T12" fmla="*/ 2885 w 2885"/>
                <a:gd name="T13" fmla="*/ 1115 h 4833"/>
                <a:gd name="T14" fmla="*/ 2885 w 2885"/>
                <a:gd name="T15" fmla="*/ 0 h 4833"/>
                <a:gd name="T16" fmla="*/ 2318 w 2885"/>
                <a:gd name="T17" fmla="*/ 2 h 4833"/>
                <a:gd name="T18" fmla="*/ 0 w 2885"/>
                <a:gd name="T19" fmla="*/ 2317 h 4833"/>
                <a:gd name="T20" fmla="*/ 0 w 2885"/>
                <a:gd name="T21" fmla="*/ 4833 h 4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5" h="4833">
                  <a:moveTo>
                    <a:pt x="0" y="4833"/>
                  </a:moveTo>
                  <a:lnTo>
                    <a:pt x="1247" y="4833"/>
                  </a:lnTo>
                  <a:lnTo>
                    <a:pt x="1247" y="2317"/>
                  </a:lnTo>
                  <a:cubicBezTo>
                    <a:pt x="1255" y="1659"/>
                    <a:pt x="1797" y="1120"/>
                    <a:pt x="2456" y="1116"/>
                  </a:cubicBezTo>
                  <a:lnTo>
                    <a:pt x="2462" y="1115"/>
                  </a:lnTo>
                  <a:cubicBezTo>
                    <a:pt x="2466" y="1115"/>
                    <a:pt x="2469" y="1115"/>
                    <a:pt x="2473" y="1115"/>
                  </a:cubicBezTo>
                  <a:lnTo>
                    <a:pt x="2885" y="1115"/>
                  </a:lnTo>
                  <a:lnTo>
                    <a:pt x="2885" y="0"/>
                  </a:lnTo>
                  <a:lnTo>
                    <a:pt x="2318" y="2"/>
                  </a:lnTo>
                  <a:cubicBezTo>
                    <a:pt x="1039" y="2"/>
                    <a:pt x="0" y="1041"/>
                    <a:pt x="0" y="2317"/>
                  </a:cubicBezTo>
                  <a:lnTo>
                    <a:pt x="0" y="483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23232"/>
                </a:solidFill>
                <a:effectLst/>
                <a:uLnTx/>
                <a:uFillTx/>
                <a:latin typeface="Barlow"/>
              </a:endParaRPr>
            </a:p>
          </p:txBody>
        </p:sp>
      </p:grpSp>
      <p:sp>
        <p:nvSpPr>
          <p:cNvPr id="8" name="Date Placeholder 7">
            <a:extLst>
              <a:ext uri="{FF2B5EF4-FFF2-40B4-BE49-F238E27FC236}">
                <a16:creationId xmlns:a16="http://schemas.microsoft.com/office/drawing/2014/main" id="{77041FFD-2DE9-4D35-84B1-46006E10DA69}"/>
              </a:ext>
            </a:extLst>
          </p:cNvPr>
          <p:cNvSpPr>
            <a:spLocks noGrp="1"/>
          </p:cNvSpPr>
          <p:nvPr>
            <p:ph type="dt" sz="half" idx="10"/>
          </p:nvPr>
        </p:nvSpPr>
        <p:spPr/>
        <p:txBody>
          <a:bodyPr/>
          <a:lstStyle/>
          <a:p>
            <a:r>
              <a:rPr lang="en-US"/>
              <a:t>Month DD, YYYY</a:t>
            </a:r>
            <a:endParaRPr lang="en-US" dirty="0"/>
          </a:p>
        </p:txBody>
      </p:sp>
      <p:sp>
        <p:nvSpPr>
          <p:cNvPr id="9" name="Footer Placeholder 8">
            <a:extLst>
              <a:ext uri="{FF2B5EF4-FFF2-40B4-BE49-F238E27FC236}">
                <a16:creationId xmlns:a16="http://schemas.microsoft.com/office/drawing/2014/main" id="{4606A202-68D8-44FC-B0DD-3D61AA5272BC}"/>
              </a:ext>
            </a:extLst>
          </p:cNvPr>
          <p:cNvSpPr>
            <a:spLocks noGrp="1"/>
          </p:cNvSpPr>
          <p:nvPr>
            <p:ph type="ftr" sz="quarter" idx="11"/>
          </p:nvPr>
        </p:nvSpPr>
        <p:spPr/>
        <p:txBody>
          <a:bodyPr/>
          <a:lstStyle/>
          <a:p>
            <a:r>
              <a:rPr lang="en-US"/>
              <a:t>Name of presentation</a:t>
            </a:r>
            <a:endParaRPr lang="en-US" dirty="0"/>
          </a:p>
        </p:txBody>
      </p:sp>
      <p:sp>
        <p:nvSpPr>
          <p:cNvPr id="10" name="Slide Number Placeholder 9">
            <a:extLst>
              <a:ext uri="{FF2B5EF4-FFF2-40B4-BE49-F238E27FC236}">
                <a16:creationId xmlns:a16="http://schemas.microsoft.com/office/drawing/2014/main" id="{4D7B7370-E20D-4EA7-81A1-D44A8ACFAA8D}"/>
              </a:ext>
            </a:extLst>
          </p:cNvPr>
          <p:cNvSpPr>
            <a:spLocks noGrp="1"/>
          </p:cNvSpPr>
          <p:nvPr>
            <p:ph type="sldNum" sz="quarter" idx="12"/>
          </p:nvPr>
        </p:nvSpPr>
        <p:spPr/>
        <p:txBody>
          <a:bodyPr/>
          <a:lstStyle/>
          <a:p>
            <a:fld id="{07CEE681-EA8A-4B77-829B-1539858EA44F}" type="slidenum">
              <a:rPr lang="en-US" smtClean="0"/>
              <a:pPr/>
              <a:t>‹#›</a:t>
            </a:fld>
            <a:endParaRPr lang="en-US" dirty="0"/>
          </a:p>
        </p:txBody>
      </p:sp>
    </p:spTree>
    <p:extLst>
      <p:ext uri="{BB962C8B-B14F-4D97-AF65-F5344CB8AC3E}">
        <p14:creationId xmlns:p14="http://schemas.microsoft.com/office/powerpoint/2010/main" val="109955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3">
    <p:bg bwMode="gray">
      <p:bgPr>
        <a:solidFill>
          <a:schemeClr val="accent1"/>
        </a:solidFill>
        <a:effectLst/>
      </p:bgPr>
    </p:bg>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84DA1ABC-D99E-4C3F-BC15-45449B6B8D0F}"/>
              </a:ext>
            </a:extLst>
          </p:cNvPr>
          <p:cNvSpPr/>
          <p:nvPr/>
        </p:nvSpPr>
        <p:spPr bwMode="gray">
          <a:xfrm>
            <a:off x="0" y="0"/>
            <a:ext cx="12192000" cy="6597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2" name="Title 1">
            <a:extLst>
              <a:ext uri="{FF2B5EF4-FFF2-40B4-BE49-F238E27FC236}">
                <a16:creationId xmlns:a16="http://schemas.microsoft.com/office/drawing/2014/main" id="{0AE87A58-09C9-4878-940A-B55D0C4841F6}"/>
              </a:ext>
            </a:extLst>
          </p:cNvPr>
          <p:cNvSpPr>
            <a:spLocks noGrp="1"/>
          </p:cNvSpPr>
          <p:nvPr>
            <p:ph type="title" hasCustomPrompt="1"/>
          </p:nvPr>
        </p:nvSpPr>
        <p:spPr>
          <a:xfrm>
            <a:off x="831850" y="2863580"/>
            <a:ext cx="6079938" cy="1181862"/>
          </a:xfrm>
        </p:spPr>
        <p:txBody>
          <a:bodyPr anchor="b"/>
          <a:lstStyle>
            <a:lvl1pPr>
              <a:lnSpc>
                <a:spcPct val="80000"/>
              </a:lnSpc>
              <a:defRPr sz="4800">
                <a:solidFill>
                  <a:schemeClr val="accent4"/>
                </a:solidFill>
                <a:latin typeface="+mj-lt"/>
              </a:defRPr>
            </a:lvl1pPr>
          </a:lstStyle>
          <a:p>
            <a:r>
              <a:rPr lang="en-US" noProof="0"/>
              <a:t>Click to add section title</a:t>
            </a:r>
          </a:p>
        </p:txBody>
      </p:sp>
      <p:sp>
        <p:nvSpPr>
          <p:cNvPr id="3" name="Text Placeholder 2">
            <a:extLst>
              <a:ext uri="{FF2B5EF4-FFF2-40B4-BE49-F238E27FC236}">
                <a16:creationId xmlns:a16="http://schemas.microsoft.com/office/drawing/2014/main" id="{9E17E8F1-D73C-4A82-A7B5-D01F8F17FE24}"/>
              </a:ext>
            </a:extLst>
          </p:cNvPr>
          <p:cNvSpPr>
            <a:spLocks noGrp="1"/>
          </p:cNvSpPr>
          <p:nvPr>
            <p:ph type="body" idx="1" hasCustomPrompt="1"/>
          </p:nvPr>
        </p:nvSpPr>
        <p:spPr>
          <a:xfrm>
            <a:off x="831850" y="4072430"/>
            <a:ext cx="6079938" cy="1500187"/>
          </a:xfrm>
        </p:spPr>
        <p:txBody>
          <a:bodyPr/>
          <a:lstStyle>
            <a:lvl1pPr marL="0" indent="0">
              <a:lnSpc>
                <a:spcPct val="80000"/>
              </a:lnSpc>
              <a:buNone/>
              <a:defRPr sz="48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add section title</a:t>
            </a:r>
          </a:p>
        </p:txBody>
      </p:sp>
      <p:grpSp>
        <p:nvGrpSpPr>
          <p:cNvPr id="11" name="Grupp 10">
            <a:extLst>
              <a:ext uri="{FF2B5EF4-FFF2-40B4-BE49-F238E27FC236}">
                <a16:creationId xmlns:a16="http://schemas.microsoft.com/office/drawing/2014/main" id="{95E7449C-8113-4657-B39C-4E137DE6650D}"/>
              </a:ext>
            </a:extLst>
          </p:cNvPr>
          <p:cNvGrpSpPr/>
          <p:nvPr/>
        </p:nvGrpSpPr>
        <p:grpSpPr>
          <a:xfrm>
            <a:off x="857406" y="703900"/>
            <a:ext cx="2246763" cy="315847"/>
            <a:chOff x="10052051" y="6354763"/>
            <a:chExt cx="1592262" cy="223838"/>
          </a:xfrm>
          <a:solidFill>
            <a:srgbClr val="FFFFFF"/>
          </a:solidFill>
        </p:grpSpPr>
        <p:sp>
          <p:nvSpPr>
            <p:cNvPr id="13" name="Freeform 6">
              <a:extLst>
                <a:ext uri="{FF2B5EF4-FFF2-40B4-BE49-F238E27FC236}">
                  <a16:creationId xmlns:a16="http://schemas.microsoft.com/office/drawing/2014/main" id="{9B65D6E4-A198-4C78-A468-3C2637CBED5C}"/>
                </a:ext>
              </a:extLst>
            </p:cNvPr>
            <p:cNvSpPr>
              <a:spLocks noEditPoints="1"/>
            </p:cNvSpPr>
            <p:nvPr/>
          </p:nvSpPr>
          <p:spPr bwMode="auto">
            <a:xfrm>
              <a:off x="11263313" y="6354763"/>
              <a:ext cx="230188" cy="223838"/>
            </a:xfrm>
            <a:custGeom>
              <a:avLst/>
              <a:gdLst>
                <a:gd name="T0" fmla="*/ 3656 w 5108"/>
                <a:gd name="T1" fmla="*/ 2021 h 4983"/>
                <a:gd name="T2" fmla="*/ 1395 w 5108"/>
                <a:gd name="T3" fmla="*/ 2021 h 4983"/>
                <a:gd name="T4" fmla="*/ 1406 w 5108"/>
                <a:gd name="T5" fmla="*/ 1978 h 4983"/>
                <a:gd name="T6" fmla="*/ 2562 w 5108"/>
                <a:gd name="T7" fmla="*/ 1110 h 4983"/>
                <a:gd name="T8" fmla="*/ 3648 w 5108"/>
                <a:gd name="T9" fmla="*/ 1980 h 4983"/>
                <a:gd name="T10" fmla="*/ 3656 w 5108"/>
                <a:gd name="T11" fmla="*/ 2021 h 4983"/>
                <a:gd name="T12" fmla="*/ 2562 w 5108"/>
                <a:gd name="T13" fmla="*/ 0 h 4983"/>
                <a:gd name="T14" fmla="*/ 0 w 5108"/>
                <a:gd name="T15" fmla="*/ 2491 h 4983"/>
                <a:gd name="T16" fmla="*/ 732 w 5108"/>
                <a:gd name="T17" fmla="*/ 4277 h 4983"/>
                <a:gd name="T18" fmla="*/ 2702 w 5108"/>
                <a:gd name="T19" fmla="*/ 4983 h 4983"/>
                <a:gd name="T20" fmla="*/ 4717 w 5108"/>
                <a:gd name="T21" fmla="*/ 4218 h 4983"/>
                <a:gd name="T22" fmla="*/ 3921 w 5108"/>
                <a:gd name="T23" fmla="*/ 3422 h 4983"/>
                <a:gd name="T24" fmla="*/ 2674 w 5108"/>
                <a:gd name="T25" fmla="*/ 3873 h 4983"/>
                <a:gd name="T26" fmla="*/ 1392 w 5108"/>
                <a:gd name="T27" fmla="*/ 2977 h 4983"/>
                <a:gd name="T28" fmla="*/ 1381 w 5108"/>
                <a:gd name="T29" fmla="*/ 2934 h 4983"/>
                <a:gd name="T30" fmla="*/ 5056 w 5108"/>
                <a:gd name="T31" fmla="*/ 2934 h 4983"/>
                <a:gd name="T32" fmla="*/ 4358 w 5108"/>
                <a:gd name="T33" fmla="*/ 731 h 4983"/>
                <a:gd name="T34" fmla="*/ 2562 w 5108"/>
                <a:gd name="T35" fmla="*/ 0 h 4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08" h="4983">
                  <a:moveTo>
                    <a:pt x="3656" y="2021"/>
                  </a:moveTo>
                  <a:lnTo>
                    <a:pt x="1395" y="2021"/>
                  </a:lnTo>
                  <a:lnTo>
                    <a:pt x="1406" y="1978"/>
                  </a:lnTo>
                  <a:cubicBezTo>
                    <a:pt x="1550" y="1418"/>
                    <a:pt x="1960" y="1110"/>
                    <a:pt x="2562" y="1110"/>
                  </a:cubicBezTo>
                  <a:cubicBezTo>
                    <a:pt x="3142" y="1110"/>
                    <a:pt x="3538" y="1427"/>
                    <a:pt x="3648" y="1980"/>
                  </a:cubicBezTo>
                  <a:lnTo>
                    <a:pt x="3656" y="2021"/>
                  </a:lnTo>
                  <a:close/>
                  <a:moveTo>
                    <a:pt x="2562" y="0"/>
                  </a:moveTo>
                  <a:cubicBezTo>
                    <a:pt x="1102" y="0"/>
                    <a:pt x="0" y="1071"/>
                    <a:pt x="0" y="2491"/>
                  </a:cubicBezTo>
                  <a:cubicBezTo>
                    <a:pt x="0" y="3197"/>
                    <a:pt x="260" y="3831"/>
                    <a:pt x="732" y="4277"/>
                  </a:cubicBezTo>
                  <a:cubicBezTo>
                    <a:pt x="1221" y="4739"/>
                    <a:pt x="1902" y="4983"/>
                    <a:pt x="2702" y="4983"/>
                  </a:cubicBezTo>
                  <a:cubicBezTo>
                    <a:pt x="3562" y="4983"/>
                    <a:pt x="4221" y="4733"/>
                    <a:pt x="4717" y="4218"/>
                  </a:cubicBezTo>
                  <a:lnTo>
                    <a:pt x="3921" y="3422"/>
                  </a:lnTo>
                  <a:cubicBezTo>
                    <a:pt x="3649" y="3647"/>
                    <a:pt x="3288" y="3873"/>
                    <a:pt x="2674" y="3873"/>
                  </a:cubicBezTo>
                  <a:cubicBezTo>
                    <a:pt x="1990" y="3873"/>
                    <a:pt x="1546" y="3563"/>
                    <a:pt x="1392" y="2977"/>
                  </a:cubicBezTo>
                  <a:lnTo>
                    <a:pt x="1381" y="2934"/>
                  </a:lnTo>
                  <a:lnTo>
                    <a:pt x="5056" y="2934"/>
                  </a:lnTo>
                  <a:cubicBezTo>
                    <a:pt x="5108" y="2050"/>
                    <a:pt x="4860" y="1269"/>
                    <a:pt x="4358" y="731"/>
                  </a:cubicBezTo>
                  <a:cubicBezTo>
                    <a:pt x="3911" y="253"/>
                    <a:pt x="3290" y="0"/>
                    <a:pt x="2562"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23232"/>
                </a:solidFill>
                <a:effectLst/>
                <a:uLnTx/>
                <a:uFillTx/>
                <a:latin typeface="Barlow"/>
              </a:endParaRPr>
            </a:p>
          </p:txBody>
        </p:sp>
        <p:sp>
          <p:nvSpPr>
            <p:cNvPr id="14" name="Freeform 7">
              <a:extLst>
                <a:ext uri="{FF2B5EF4-FFF2-40B4-BE49-F238E27FC236}">
                  <a16:creationId xmlns:a16="http://schemas.microsoft.com/office/drawing/2014/main" id="{8A40D5EB-8AF8-46A3-93BB-04482737AE2C}"/>
                </a:ext>
              </a:extLst>
            </p:cNvPr>
            <p:cNvSpPr>
              <a:spLocks noEditPoints="1"/>
            </p:cNvSpPr>
            <p:nvPr/>
          </p:nvSpPr>
          <p:spPr bwMode="auto">
            <a:xfrm>
              <a:off x="11014076" y="6354763"/>
              <a:ext cx="230188" cy="223838"/>
            </a:xfrm>
            <a:custGeom>
              <a:avLst/>
              <a:gdLst>
                <a:gd name="T0" fmla="*/ 3656 w 5107"/>
                <a:gd name="T1" fmla="*/ 2021 h 4983"/>
                <a:gd name="T2" fmla="*/ 1395 w 5107"/>
                <a:gd name="T3" fmla="*/ 2021 h 4983"/>
                <a:gd name="T4" fmla="*/ 1406 w 5107"/>
                <a:gd name="T5" fmla="*/ 1978 h 4983"/>
                <a:gd name="T6" fmla="*/ 2561 w 5107"/>
                <a:gd name="T7" fmla="*/ 1110 h 4983"/>
                <a:gd name="T8" fmla="*/ 3648 w 5107"/>
                <a:gd name="T9" fmla="*/ 1980 h 4983"/>
                <a:gd name="T10" fmla="*/ 3656 w 5107"/>
                <a:gd name="T11" fmla="*/ 2021 h 4983"/>
                <a:gd name="T12" fmla="*/ 2561 w 5107"/>
                <a:gd name="T13" fmla="*/ 0 h 4983"/>
                <a:gd name="T14" fmla="*/ 0 w 5107"/>
                <a:gd name="T15" fmla="*/ 2491 h 4983"/>
                <a:gd name="T16" fmla="*/ 731 w 5107"/>
                <a:gd name="T17" fmla="*/ 4277 h 4983"/>
                <a:gd name="T18" fmla="*/ 2702 w 5107"/>
                <a:gd name="T19" fmla="*/ 4983 h 4983"/>
                <a:gd name="T20" fmla="*/ 4716 w 5107"/>
                <a:gd name="T21" fmla="*/ 4218 h 4983"/>
                <a:gd name="T22" fmla="*/ 3920 w 5107"/>
                <a:gd name="T23" fmla="*/ 3422 h 4983"/>
                <a:gd name="T24" fmla="*/ 2674 w 5107"/>
                <a:gd name="T25" fmla="*/ 3873 h 4983"/>
                <a:gd name="T26" fmla="*/ 1392 w 5107"/>
                <a:gd name="T27" fmla="*/ 2977 h 4983"/>
                <a:gd name="T28" fmla="*/ 1380 w 5107"/>
                <a:gd name="T29" fmla="*/ 2934 h 4983"/>
                <a:gd name="T30" fmla="*/ 5055 w 5107"/>
                <a:gd name="T31" fmla="*/ 2934 h 4983"/>
                <a:gd name="T32" fmla="*/ 4357 w 5107"/>
                <a:gd name="T33" fmla="*/ 731 h 4983"/>
                <a:gd name="T34" fmla="*/ 2561 w 5107"/>
                <a:gd name="T35" fmla="*/ 0 h 4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07" h="4983">
                  <a:moveTo>
                    <a:pt x="3656" y="2021"/>
                  </a:moveTo>
                  <a:lnTo>
                    <a:pt x="1395" y="2021"/>
                  </a:lnTo>
                  <a:lnTo>
                    <a:pt x="1406" y="1978"/>
                  </a:lnTo>
                  <a:cubicBezTo>
                    <a:pt x="1549" y="1418"/>
                    <a:pt x="1960" y="1110"/>
                    <a:pt x="2561" y="1110"/>
                  </a:cubicBezTo>
                  <a:cubicBezTo>
                    <a:pt x="3141" y="1110"/>
                    <a:pt x="3537" y="1427"/>
                    <a:pt x="3648" y="1980"/>
                  </a:cubicBezTo>
                  <a:lnTo>
                    <a:pt x="3656" y="2021"/>
                  </a:lnTo>
                  <a:close/>
                  <a:moveTo>
                    <a:pt x="2561" y="0"/>
                  </a:moveTo>
                  <a:cubicBezTo>
                    <a:pt x="1101" y="0"/>
                    <a:pt x="0" y="1071"/>
                    <a:pt x="0" y="2491"/>
                  </a:cubicBezTo>
                  <a:cubicBezTo>
                    <a:pt x="0" y="3197"/>
                    <a:pt x="259" y="3831"/>
                    <a:pt x="731" y="4277"/>
                  </a:cubicBezTo>
                  <a:cubicBezTo>
                    <a:pt x="1220" y="4739"/>
                    <a:pt x="1902" y="4983"/>
                    <a:pt x="2702" y="4983"/>
                  </a:cubicBezTo>
                  <a:cubicBezTo>
                    <a:pt x="3561" y="4983"/>
                    <a:pt x="4220" y="4733"/>
                    <a:pt x="4716" y="4218"/>
                  </a:cubicBezTo>
                  <a:lnTo>
                    <a:pt x="3920" y="3422"/>
                  </a:lnTo>
                  <a:cubicBezTo>
                    <a:pt x="3649" y="3647"/>
                    <a:pt x="3287" y="3873"/>
                    <a:pt x="2674" y="3873"/>
                  </a:cubicBezTo>
                  <a:cubicBezTo>
                    <a:pt x="1989" y="3873"/>
                    <a:pt x="1546" y="3563"/>
                    <a:pt x="1392" y="2977"/>
                  </a:cubicBezTo>
                  <a:lnTo>
                    <a:pt x="1380" y="2934"/>
                  </a:lnTo>
                  <a:lnTo>
                    <a:pt x="5055" y="2934"/>
                  </a:lnTo>
                  <a:cubicBezTo>
                    <a:pt x="5107" y="2050"/>
                    <a:pt x="4860" y="1269"/>
                    <a:pt x="4357" y="731"/>
                  </a:cubicBezTo>
                  <a:cubicBezTo>
                    <a:pt x="3910" y="253"/>
                    <a:pt x="3289" y="0"/>
                    <a:pt x="2561"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23232"/>
                </a:solidFill>
                <a:effectLst/>
                <a:uLnTx/>
                <a:uFillTx/>
                <a:latin typeface="Barlow"/>
              </a:endParaRPr>
            </a:p>
          </p:txBody>
        </p:sp>
        <p:sp>
          <p:nvSpPr>
            <p:cNvPr id="15" name="Freeform 8">
              <a:extLst>
                <a:ext uri="{FF2B5EF4-FFF2-40B4-BE49-F238E27FC236}">
                  <a16:creationId xmlns:a16="http://schemas.microsoft.com/office/drawing/2014/main" id="{F2315EFA-6877-46B5-993B-D35CAD6A84CE}"/>
                </a:ext>
              </a:extLst>
            </p:cNvPr>
            <p:cNvSpPr>
              <a:spLocks noEditPoints="1"/>
            </p:cNvSpPr>
            <p:nvPr/>
          </p:nvSpPr>
          <p:spPr bwMode="auto">
            <a:xfrm>
              <a:off x="10517188" y="6354763"/>
              <a:ext cx="233363" cy="223838"/>
            </a:xfrm>
            <a:custGeom>
              <a:avLst/>
              <a:gdLst>
                <a:gd name="T0" fmla="*/ 2589 w 5179"/>
                <a:gd name="T1" fmla="*/ 3859 h 4983"/>
                <a:gd name="T2" fmla="*/ 1376 w 5179"/>
                <a:gd name="T3" fmla="*/ 2491 h 4983"/>
                <a:gd name="T4" fmla="*/ 2589 w 5179"/>
                <a:gd name="T5" fmla="*/ 1124 h 4983"/>
                <a:gd name="T6" fmla="*/ 3802 w 5179"/>
                <a:gd name="T7" fmla="*/ 2491 h 4983"/>
                <a:gd name="T8" fmla="*/ 2589 w 5179"/>
                <a:gd name="T9" fmla="*/ 3859 h 4983"/>
                <a:gd name="T10" fmla="*/ 2589 w 5179"/>
                <a:gd name="T11" fmla="*/ 0 h 4983"/>
                <a:gd name="T12" fmla="*/ 0 w 5179"/>
                <a:gd name="T13" fmla="*/ 2491 h 4983"/>
                <a:gd name="T14" fmla="*/ 2589 w 5179"/>
                <a:gd name="T15" fmla="*/ 4983 h 4983"/>
                <a:gd name="T16" fmla="*/ 5179 w 5179"/>
                <a:gd name="T17" fmla="*/ 2491 h 4983"/>
                <a:gd name="T18" fmla="*/ 2589 w 5179"/>
                <a:gd name="T19" fmla="*/ 0 h 4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79" h="4983">
                  <a:moveTo>
                    <a:pt x="2589" y="3859"/>
                  </a:moveTo>
                  <a:cubicBezTo>
                    <a:pt x="1864" y="3859"/>
                    <a:pt x="1376" y="3309"/>
                    <a:pt x="1376" y="2491"/>
                  </a:cubicBezTo>
                  <a:cubicBezTo>
                    <a:pt x="1376" y="1674"/>
                    <a:pt x="1864" y="1124"/>
                    <a:pt x="2589" y="1124"/>
                  </a:cubicBezTo>
                  <a:cubicBezTo>
                    <a:pt x="3315" y="1124"/>
                    <a:pt x="3802" y="1674"/>
                    <a:pt x="3802" y="2491"/>
                  </a:cubicBezTo>
                  <a:cubicBezTo>
                    <a:pt x="3802" y="3309"/>
                    <a:pt x="3315" y="3859"/>
                    <a:pt x="2589" y="3859"/>
                  </a:cubicBezTo>
                  <a:close/>
                  <a:moveTo>
                    <a:pt x="2589" y="0"/>
                  </a:moveTo>
                  <a:cubicBezTo>
                    <a:pt x="1113" y="0"/>
                    <a:pt x="0" y="1071"/>
                    <a:pt x="0" y="2491"/>
                  </a:cubicBezTo>
                  <a:cubicBezTo>
                    <a:pt x="0" y="3912"/>
                    <a:pt x="1113" y="4983"/>
                    <a:pt x="2589" y="4983"/>
                  </a:cubicBezTo>
                  <a:cubicBezTo>
                    <a:pt x="4066" y="4983"/>
                    <a:pt x="5179" y="3912"/>
                    <a:pt x="5179" y="2491"/>
                  </a:cubicBezTo>
                  <a:cubicBezTo>
                    <a:pt x="5179" y="1071"/>
                    <a:pt x="4066" y="0"/>
                    <a:pt x="258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23232"/>
                </a:solidFill>
                <a:effectLst/>
                <a:uLnTx/>
                <a:uFillTx/>
                <a:latin typeface="Barlow"/>
              </a:endParaRPr>
            </a:p>
          </p:txBody>
        </p:sp>
        <p:sp>
          <p:nvSpPr>
            <p:cNvPr id="16" name="Freeform 9">
              <a:extLst>
                <a:ext uri="{FF2B5EF4-FFF2-40B4-BE49-F238E27FC236}">
                  <a16:creationId xmlns:a16="http://schemas.microsoft.com/office/drawing/2014/main" id="{24BF0079-2C0D-4D96-9A9D-A1221C11C874}"/>
                </a:ext>
              </a:extLst>
            </p:cNvPr>
            <p:cNvSpPr>
              <a:spLocks noEditPoints="1"/>
            </p:cNvSpPr>
            <p:nvPr/>
          </p:nvSpPr>
          <p:spPr bwMode="auto">
            <a:xfrm>
              <a:off x="10267951" y="6354763"/>
              <a:ext cx="230188" cy="223838"/>
            </a:xfrm>
            <a:custGeom>
              <a:avLst/>
              <a:gdLst>
                <a:gd name="T0" fmla="*/ 3656 w 5107"/>
                <a:gd name="T1" fmla="*/ 2021 h 4983"/>
                <a:gd name="T2" fmla="*/ 1395 w 5107"/>
                <a:gd name="T3" fmla="*/ 2021 h 4983"/>
                <a:gd name="T4" fmla="*/ 1406 w 5107"/>
                <a:gd name="T5" fmla="*/ 1978 h 4983"/>
                <a:gd name="T6" fmla="*/ 2562 w 5107"/>
                <a:gd name="T7" fmla="*/ 1110 h 4983"/>
                <a:gd name="T8" fmla="*/ 3648 w 5107"/>
                <a:gd name="T9" fmla="*/ 1980 h 4983"/>
                <a:gd name="T10" fmla="*/ 3656 w 5107"/>
                <a:gd name="T11" fmla="*/ 2021 h 4983"/>
                <a:gd name="T12" fmla="*/ 2562 w 5107"/>
                <a:gd name="T13" fmla="*/ 0 h 4983"/>
                <a:gd name="T14" fmla="*/ 0 w 5107"/>
                <a:gd name="T15" fmla="*/ 2491 h 4983"/>
                <a:gd name="T16" fmla="*/ 731 w 5107"/>
                <a:gd name="T17" fmla="*/ 4277 h 4983"/>
                <a:gd name="T18" fmla="*/ 2702 w 5107"/>
                <a:gd name="T19" fmla="*/ 4983 h 4983"/>
                <a:gd name="T20" fmla="*/ 4717 w 5107"/>
                <a:gd name="T21" fmla="*/ 4218 h 4983"/>
                <a:gd name="T22" fmla="*/ 3921 w 5107"/>
                <a:gd name="T23" fmla="*/ 3422 h 4983"/>
                <a:gd name="T24" fmla="*/ 2674 w 5107"/>
                <a:gd name="T25" fmla="*/ 3873 h 4983"/>
                <a:gd name="T26" fmla="*/ 1392 w 5107"/>
                <a:gd name="T27" fmla="*/ 2977 h 4983"/>
                <a:gd name="T28" fmla="*/ 1380 w 5107"/>
                <a:gd name="T29" fmla="*/ 2934 h 4983"/>
                <a:gd name="T30" fmla="*/ 5055 w 5107"/>
                <a:gd name="T31" fmla="*/ 2934 h 4983"/>
                <a:gd name="T32" fmla="*/ 4357 w 5107"/>
                <a:gd name="T33" fmla="*/ 731 h 4983"/>
                <a:gd name="T34" fmla="*/ 2562 w 5107"/>
                <a:gd name="T35" fmla="*/ 0 h 4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07" h="4983">
                  <a:moveTo>
                    <a:pt x="3656" y="2021"/>
                  </a:moveTo>
                  <a:lnTo>
                    <a:pt x="1395" y="2021"/>
                  </a:lnTo>
                  <a:lnTo>
                    <a:pt x="1406" y="1978"/>
                  </a:lnTo>
                  <a:cubicBezTo>
                    <a:pt x="1549" y="1418"/>
                    <a:pt x="1960" y="1110"/>
                    <a:pt x="2562" y="1110"/>
                  </a:cubicBezTo>
                  <a:cubicBezTo>
                    <a:pt x="3141" y="1110"/>
                    <a:pt x="3537" y="1427"/>
                    <a:pt x="3648" y="1980"/>
                  </a:cubicBezTo>
                  <a:lnTo>
                    <a:pt x="3656" y="2021"/>
                  </a:lnTo>
                  <a:close/>
                  <a:moveTo>
                    <a:pt x="2562" y="0"/>
                  </a:moveTo>
                  <a:cubicBezTo>
                    <a:pt x="1101" y="0"/>
                    <a:pt x="0" y="1071"/>
                    <a:pt x="0" y="2491"/>
                  </a:cubicBezTo>
                  <a:cubicBezTo>
                    <a:pt x="0" y="3197"/>
                    <a:pt x="260" y="3831"/>
                    <a:pt x="731" y="4277"/>
                  </a:cubicBezTo>
                  <a:cubicBezTo>
                    <a:pt x="1220" y="4739"/>
                    <a:pt x="1902" y="4983"/>
                    <a:pt x="2702" y="4983"/>
                  </a:cubicBezTo>
                  <a:cubicBezTo>
                    <a:pt x="3561" y="4983"/>
                    <a:pt x="4220" y="4733"/>
                    <a:pt x="4717" y="4218"/>
                  </a:cubicBezTo>
                  <a:lnTo>
                    <a:pt x="3921" y="3422"/>
                  </a:lnTo>
                  <a:cubicBezTo>
                    <a:pt x="3649" y="3647"/>
                    <a:pt x="3287" y="3873"/>
                    <a:pt x="2674" y="3873"/>
                  </a:cubicBezTo>
                  <a:cubicBezTo>
                    <a:pt x="1989" y="3873"/>
                    <a:pt x="1546" y="3563"/>
                    <a:pt x="1392" y="2977"/>
                  </a:cubicBezTo>
                  <a:lnTo>
                    <a:pt x="1380" y="2934"/>
                  </a:lnTo>
                  <a:lnTo>
                    <a:pt x="5055" y="2934"/>
                  </a:lnTo>
                  <a:cubicBezTo>
                    <a:pt x="5107" y="2050"/>
                    <a:pt x="4860" y="1269"/>
                    <a:pt x="4357" y="731"/>
                  </a:cubicBezTo>
                  <a:cubicBezTo>
                    <a:pt x="3910" y="253"/>
                    <a:pt x="3289" y="0"/>
                    <a:pt x="2562"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23232"/>
                </a:solidFill>
                <a:effectLst/>
                <a:uLnTx/>
                <a:uFillTx/>
                <a:latin typeface="Barlow"/>
              </a:endParaRPr>
            </a:p>
          </p:txBody>
        </p:sp>
        <p:sp>
          <p:nvSpPr>
            <p:cNvPr id="17" name="Freeform 10">
              <a:extLst>
                <a:ext uri="{FF2B5EF4-FFF2-40B4-BE49-F238E27FC236}">
                  <a16:creationId xmlns:a16="http://schemas.microsoft.com/office/drawing/2014/main" id="{81C6B412-800D-417B-90AD-19E4D7D03CAD}"/>
                </a:ext>
              </a:extLst>
            </p:cNvPr>
            <p:cNvSpPr>
              <a:spLocks/>
            </p:cNvSpPr>
            <p:nvPr/>
          </p:nvSpPr>
          <p:spPr bwMode="auto">
            <a:xfrm>
              <a:off x="10052051" y="6361113"/>
              <a:ext cx="225425" cy="212725"/>
            </a:xfrm>
            <a:custGeom>
              <a:avLst/>
              <a:gdLst>
                <a:gd name="T0" fmla="*/ 0 w 5036"/>
                <a:gd name="T1" fmla="*/ 0 h 4739"/>
                <a:gd name="T2" fmla="*/ 2565 w 5036"/>
                <a:gd name="T3" fmla="*/ 4739 h 4739"/>
                <a:gd name="T4" fmla="*/ 5036 w 5036"/>
                <a:gd name="T5" fmla="*/ 0 h 4739"/>
                <a:gd name="T6" fmla="*/ 3734 w 5036"/>
                <a:gd name="T7" fmla="*/ 0 h 4739"/>
                <a:gd name="T8" fmla="*/ 2622 w 5036"/>
                <a:gd name="T9" fmla="*/ 2337 h 4739"/>
                <a:gd name="T10" fmla="*/ 1468 w 5036"/>
                <a:gd name="T11" fmla="*/ 0 h 4739"/>
                <a:gd name="T12" fmla="*/ 0 w 5036"/>
                <a:gd name="T13" fmla="*/ 0 h 4739"/>
              </a:gdLst>
              <a:ahLst/>
              <a:cxnLst>
                <a:cxn ang="0">
                  <a:pos x="T0" y="T1"/>
                </a:cxn>
                <a:cxn ang="0">
                  <a:pos x="T2" y="T3"/>
                </a:cxn>
                <a:cxn ang="0">
                  <a:pos x="T4" y="T5"/>
                </a:cxn>
                <a:cxn ang="0">
                  <a:pos x="T6" y="T7"/>
                </a:cxn>
                <a:cxn ang="0">
                  <a:pos x="T8" y="T9"/>
                </a:cxn>
                <a:cxn ang="0">
                  <a:pos x="T10" y="T11"/>
                </a:cxn>
                <a:cxn ang="0">
                  <a:pos x="T12" y="T13"/>
                </a:cxn>
              </a:cxnLst>
              <a:rect l="0" t="0" r="r" b="b"/>
              <a:pathLst>
                <a:path w="5036" h="4739">
                  <a:moveTo>
                    <a:pt x="0" y="0"/>
                  </a:moveTo>
                  <a:lnTo>
                    <a:pt x="2565" y="4739"/>
                  </a:lnTo>
                  <a:lnTo>
                    <a:pt x="5036" y="0"/>
                  </a:lnTo>
                  <a:lnTo>
                    <a:pt x="3734" y="0"/>
                  </a:lnTo>
                  <a:lnTo>
                    <a:pt x="2622" y="2337"/>
                  </a:lnTo>
                  <a:lnTo>
                    <a:pt x="1468"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23232"/>
                </a:solidFill>
                <a:effectLst/>
                <a:uLnTx/>
                <a:uFillTx/>
                <a:latin typeface="Barlow"/>
              </a:endParaRPr>
            </a:p>
          </p:txBody>
        </p:sp>
        <p:sp>
          <p:nvSpPr>
            <p:cNvPr id="18" name="Freeform 11">
              <a:extLst>
                <a:ext uri="{FF2B5EF4-FFF2-40B4-BE49-F238E27FC236}">
                  <a16:creationId xmlns:a16="http://schemas.microsoft.com/office/drawing/2014/main" id="{D33DEA02-EF2D-44FF-B591-83D608C7FDFB}"/>
                </a:ext>
              </a:extLst>
            </p:cNvPr>
            <p:cNvSpPr>
              <a:spLocks/>
            </p:cNvSpPr>
            <p:nvPr/>
          </p:nvSpPr>
          <p:spPr bwMode="auto">
            <a:xfrm>
              <a:off x="10775951" y="6354763"/>
              <a:ext cx="212725" cy="217488"/>
            </a:xfrm>
            <a:custGeom>
              <a:avLst/>
              <a:gdLst>
                <a:gd name="T0" fmla="*/ 3516 w 4768"/>
                <a:gd name="T1" fmla="*/ 4831 h 4831"/>
                <a:gd name="T2" fmla="*/ 4767 w 4768"/>
                <a:gd name="T3" fmla="*/ 4831 h 4831"/>
                <a:gd name="T4" fmla="*/ 4768 w 4768"/>
                <a:gd name="T5" fmla="*/ 2315 h 4831"/>
                <a:gd name="T6" fmla="*/ 2384 w 4768"/>
                <a:gd name="T7" fmla="*/ 0 h 4831"/>
                <a:gd name="T8" fmla="*/ 0 w 4768"/>
                <a:gd name="T9" fmla="*/ 2315 h 4831"/>
                <a:gd name="T10" fmla="*/ 0 w 4768"/>
                <a:gd name="T11" fmla="*/ 4831 h 4831"/>
                <a:gd name="T12" fmla="*/ 1247 w 4768"/>
                <a:gd name="T13" fmla="*/ 4831 h 4831"/>
                <a:gd name="T14" fmla="*/ 1247 w 4768"/>
                <a:gd name="T15" fmla="*/ 2298 h 4831"/>
                <a:gd name="T16" fmla="*/ 2381 w 4768"/>
                <a:gd name="T17" fmla="*/ 1147 h 4831"/>
                <a:gd name="T18" fmla="*/ 2439 w 4768"/>
                <a:gd name="T19" fmla="*/ 1149 h 4831"/>
                <a:gd name="T20" fmla="*/ 3516 w 4768"/>
                <a:gd name="T21" fmla="*/ 2297 h 4831"/>
                <a:gd name="T22" fmla="*/ 3516 w 4768"/>
                <a:gd name="T23" fmla="*/ 4831 h 4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68" h="4831">
                  <a:moveTo>
                    <a:pt x="3516" y="4831"/>
                  </a:moveTo>
                  <a:lnTo>
                    <a:pt x="4767" y="4831"/>
                  </a:lnTo>
                  <a:lnTo>
                    <a:pt x="4768" y="2315"/>
                  </a:lnTo>
                  <a:cubicBezTo>
                    <a:pt x="4768" y="1060"/>
                    <a:pt x="3677" y="0"/>
                    <a:pt x="2384" y="0"/>
                  </a:cubicBezTo>
                  <a:cubicBezTo>
                    <a:pt x="1092" y="0"/>
                    <a:pt x="0" y="1060"/>
                    <a:pt x="0" y="2315"/>
                  </a:cubicBezTo>
                  <a:lnTo>
                    <a:pt x="0" y="4831"/>
                  </a:lnTo>
                  <a:lnTo>
                    <a:pt x="1247" y="4831"/>
                  </a:lnTo>
                  <a:lnTo>
                    <a:pt x="1247" y="2298"/>
                  </a:lnTo>
                  <a:cubicBezTo>
                    <a:pt x="1259" y="1674"/>
                    <a:pt x="1779" y="1147"/>
                    <a:pt x="2381" y="1147"/>
                  </a:cubicBezTo>
                  <a:cubicBezTo>
                    <a:pt x="2392" y="1147"/>
                    <a:pt x="2428" y="1149"/>
                    <a:pt x="2439" y="1149"/>
                  </a:cubicBezTo>
                  <a:cubicBezTo>
                    <a:pt x="3022" y="1186"/>
                    <a:pt x="3505" y="1701"/>
                    <a:pt x="3516" y="2297"/>
                  </a:cubicBezTo>
                  <a:lnTo>
                    <a:pt x="3516" y="4831"/>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23232"/>
                </a:solidFill>
                <a:effectLst/>
                <a:uLnTx/>
                <a:uFillTx/>
                <a:latin typeface="Barlow"/>
              </a:endParaRPr>
            </a:p>
          </p:txBody>
        </p:sp>
        <p:sp>
          <p:nvSpPr>
            <p:cNvPr id="19" name="Freeform 12">
              <a:extLst>
                <a:ext uri="{FF2B5EF4-FFF2-40B4-BE49-F238E27FC236}">
                  <a16:creationId xmlns:a16="http://schemas.microsoft.com/office/drawing/2014/main" id="{BF977AE3-4383-4587-9F5C-4C4A7FFBA6A0}"/>
                </a:ext>
              </a:extLst>
            </p:cNvPr>
            <p:cNvSpPr>
              <a:spLocks/>
            </p:cNvSpPr>
            <p:nvPr/>
          </p:nvSpPr>
          <p:spPr bwMode="auto">
            <a:xfrm>
              <a:off x="11514138" y="6354763"/>
              <a:ext cx="130175" cy="217488"/>
            </a:xfrm>
            <a:custGeom>
              <a:avLst/>
              <a:gdLst>
                <a:gd name="T0" fmla="*/ 0 w 2885"/>
                <a:gd name="T1" fmla="*/ 4833 h 4833"/>
                <a:gd name="T2" fmla="*/ 1247 w 2885"/>
                <a:gd name="T3" fmla="*/ 4833 h 4833"/>
                <a:gd name="T4" fmla="*/ 1247 w 2885"/>
                <a:gd name="T5" fmla="*/ 2317 h 4833"/>
                <a:gd name="T6" fmla="*/ 2456 w 2885"/>
                <a:gd name="T7" fmla="*/ 1116 h 4833"/>
                <a:gd name="T8" fmla="*/ 2462 w 2885"/>
                <a:gd name="T9" fmla="*/ 1115 h 4833"/>
                <a:gd name="T10" fmla="*/ 2473 w 2885"/>
                <a:gd name="T11" fmla="*/ 1115 h 4833"/>
                <a:gd name="T12" fmla="*/ 2885 w 2885"/>
                <a:gd name="T13" fmla="*/ 1115 h 4833"/>
                <a:gd name="T14" fmla="*/ 2885 w 2885"/>
                <a:gd name="T15" fmla="*/ 0 h 4833"/>
                <a:gd name="T16" fmla="*/ 2318 w 2885"/>
                <a:gd name="T17" fmla="*/ 2 h 4833"/>
                <a:gd name="T18" fmla="*/ 0 w 2885"/>
                <a:gd name="T19" fmla="*/ 2317 h 4833"/>
                <a:gd name="T20" fmla="*/ 0 w 2885"/>
                <a:gd name="T21" fmla="*/ 4833 h 4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5" h="4833">
                  <a:moveTo>
                    <a:pt x="0" y="4833"/>
                  </a:moveTo>
                  <a:lnTo>
                    <a:pt x="1247" y="4833"/>
                  </a:lnTo>
                  <a:lnTo>
                    <a:pt x="1247" y="2317"/>
                  </a:lnTo>
                  <a:cubicBezTo>
                    <a:pt x="1255" y="1659"/>
                    <a:pt x="1797" y="1120"/>
                    <a:pt x="2456" y="1116"/>
                  </a:cubicBezTo>
                  <a:lnTo>
                    <a:pt x="2462" y="1115"/>
                  </a:lnTo>
                  <a:cubicBezTo>
                    <a:pt x="2466" y="1115"/>
                    <a:pt x="2469" y="1115"/>
                    <a:pt x="2473" y="1115"/>
                  </a:cubicBezTo>
                  <a:lnTo>
                    <a:pt x="2885" y="1115"/>
                  </a:lnTo>
                  <a:lnTo>
                    <a:pt x="2885" y="0"/>
                  </a:lnTo>
                  <a:lnTo>
                    <a:pt x="2318" y="2"/>
                  </a:lnTo>
                  <a:cubicBezTo>
                    <a:pt x="1039" y="2"/>
                    <a:pt x="0" y="1041"/>
                    <a:pt x="0" y="2317"/>
                  </a:cubicBezTo>
                  <a:lnTo>
                    <a:pt x="0" y="483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23232"/>
                </a:solidFill>
                <a:effectLst/>
                <a:uLnTx/>
                <a:uFillTx/>
                <a:latin typeface="Barlow"/>
              </a:endParaRPr>
            </a:p>
          </p:txBody>
        </p:sp>
      </p:grpSp>
      <p:sp>
        <p:nvSpPr>
          <p:cNvPr id="8" name="Date Placeholder 7">
            <a:extLst>
              <a:ext uri="{FF2B5EF4-FFF2-40B4-BE49-F238E27FC236}">
                <a16:creationId xmlns:a16="http://schemas.microsoft.com/office/drawing/2014/main" id="{6EB9E836-07E7-44BC-BDDB-F556025CF896}"/>
              </a:ext>
            </a:extLst>
          </p:cNvPr>
          <p:cNvSpPr>
            <a:spLocks noGrp="1"/>
          </p:cNvSpPr>
          <p:nvPr>
            <p:ph type="dt" sz="half" idx="10"/>
          </p:nvPr>
        </p:nvSpPr>
        <p:spPr/>
        <p:txBody>
          <a:bodyPr/>
          <a:lstStyle/>
          <a:p>
            <a:r>
              <a:rPr lang="en-US"/>
              <a:t>Month DD, YYYY</a:t>
            </a:r>
            <a:endParaRPr lang="en-US" dirty="0"/>
          </a:p>
        </p:txBody>
      </p:sp>
      <p:sp>
        <p:nvSpPr>
          <p:cNvPr id="9" name="Footer Placeholder 8">
            <a:extLst>
              <a:ext uri="{FF2B5EF4-FFF2-40B4-BE49-F238E27FC236}">
                <a16:creationId xmlns:a16="http://schemas.microsoft.com/office/drawing/2014/main" id="{C4F0EE0D-16AE-4BB6-BA6C-984F21A23DC6}"/>
              </a:ext>
            </a:extLst>
          </p:cNvPr>
          <p:cNvSpPr>
            <a:spLocks noGrp="1"/>
          </p:cNvSpPr>
          <p:nvPr>
            <p:ph type="ftr" sz="quarter" idx="11"/>
          </p:nvPr>
        </p:nvSpPr>
        <p:spPr/>
        <p:txBody>
          <a:bodyPr/>
          <a:lstStyle/>
          <a:p>
            <a:r>
              <a:rPr lang="en-US"/>
              <a:t>Name of presentation</a:t>
            </a:r>
            <a:endParaRPr lang="en-US" dirty="0"/>
          </a:p>
        </p:txBody>
      </p:sp>
      <p:sp>
        <p:nvSpPr>
          <p:cNvPr id="10" name="Slide Number Placeholder 9">
            <a:extLst>
              <a:ext uri="{FF2B5EF4-FFF2-40B4-BE49-F238E27FC236}">
                <a16:creationId xmlns:a16="http://schemas.microsoft.com/office/drawing/2014/main" id="{0B57A166-9AEB-4B2B-963C-DD495AF6EA94}"/>
              </a:ext>
            </a:extLst>
          </p:cNvPr>
          <p:cNvSpPr>
            <a:spLocks noGrp="1"/>
          </p:cNvSpPr>
          <p:nvPr>
            <p:ph type="sldNum" sz="quarter" idx="12"/>
          </p:nvPr>
        </p:nvSpPr>
        <p:spPr/>
        <p:txBody>
          <a:bodyPr/>
          <a:lstStyle/>
          <a:p>
            <a:fld id="{07CEE681-EA8A-4B77-829B-1539858EA44F}" type="slidenum">
              <a:rPr lang="en-US" smtClean="0"/>
              <a:pPr/>
              <a:t>‹#›</a:t>
            </a:fld>
            <a:endParaRPr lang="en-US" dirty="0"/>
          </a:p>
        </p:txBody>
      </p:sp>
    </p:spTree>
    <p:extLst>
      <p:ext uri="{BB962C8B-B14F-4D97-AF65-F5344CB8AC3E}">
        <p14:creationId xmlns:p14="http://schemas.microsoft.com/office/powerpoint/2010/main" val="2355567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D7EF77-A727-4568-B5DC-A34A9CEE0670}"/>
              </a:ext>
            </a:extLst>
          </p:cNvPr>
          <p:cNvSpPr/>
          <p:nvPr/>
        </p:nvSpPr>
        <p:spPr bwMode="gray">
          <a:xfrm>
            <a:off x="0" y="6597650"/>
            <a:ext cx="12192000" cy="260350"/>
          </a:xfrm>
          <a:prstGeom prst="rect">
            <a:avLst/>
          </a:prstGeom>
          <a:solidFill>
            <a:srgbClr val="FFFFFF">
              <a:alpha val="74902"/>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2" name="Title Placeholder 1">
            <a:extLst>
              <a:ext uri="{FF2B5EF4-FFF2-40B4-BE49-F238E27FC236}">
                <a16:creationId xmlns:a16="http://schemas.microsoft.com/office/drawing/2014/main" id="{387758EB-B969-4E8E-A6DB-53FBBB64F412}"/>
              </a:ext>
            </a:extLst>
          </p:cNvPr>
          <p:cNvSpPr>
            <a:spLocks noGrp="1"/>
          </p:cNvSpPr>
          <p:nvPr>
            <p:ph type="title"/>
          </p:nvPr>
        </p:nvSpPr>
        <p:spPr bwMode="gray">
          <a:xfrm>
            <a:off x="550864" y="1196975"/>
            <a:ext cx="11090274" cy="443198"/>
          </a:xfrm>
          <a:prstGeom prst="rect">
            <a:avLst/>
          </a:prstGeom>
        </p:spPr>
        <p:txBody>
          <a:bodyPr vert="horz" wrap="square" lIns="0" tIns="0" rIns="0" bIns="0" rtlCol="0" anchor="t" anchorCtr="0">
            <a:spAutoFit/>
          </a:bodyPr>
          <a:lstStyle/>
          <a:p>
            <a:r>
              <a:rPr lang="sv-SE" dirty="0"/>
              <a:t>Klicka här för att ändra mall för rubrikformat</a:t>
            </a:r>
            <a:endParaRPr lang="en-US" dirty="0"/>
          </a:p>
        </p:txBody>
      </p:sp>
      <p:sp>
        <p:nvSpPr>
          <p:cNvPr id="3" name="Text Placeholder 2">
            <a:extLst>
              <a:ext uri="{FF2B5EF4-FFF2-40B4-BE49-F238E27FC236}">
                <a16:creationId xmlns:a16="http://schemas.microsoft.com/office/drawing/2014/main" id="{9893E4A6-D057-4E55-817D-EA89E61F8D29}"/>
              </a:ext>
            </a:extLst>
          </p:cNvPr>
          <p:cNvSpPr>
            <a:spLocks noGrp="1"/>
          </p:cNvSpPr>
          <p:nvPr>
            <p:ph type="body" idx="1"/>
          </p:nvPr>
        </p:nvSpPr>
        <p:spPr bwMode="gray">
          <a:xfrm>
            <a:off x="550864" y="2060848"/>
            <a:ext cx="11090274" cy="3997052"/>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C092E87-2268-41FC-8B5C-7F2F29FA1C04}"/>
              </a:ext>
            </a:extLst>
          </p:cNvPr>
          <p:cNvSpPr>
            <a:spLocks noGrp="1"/>
          </p:cNvSpPr>
          <p:nvPr>
            <p:ph type="dt" sz="half" idx="2"/>
          </p:nvPr>
        </p:nvSpPr>
        <p:spPr bwMode="gray">
          <a:xfrm>
            <a:off x="550863" y="6665884"/>
            <a:ext cx="864617" cy="123111"/>
          </a:xfrm>
          <a:prstGeom prst="rect">
            <a:avLst/>
          </a:prstGeom>
        </p:spPr>
        <p:txBody>
          <a:bodyPr vert="horz" wrap="none" lIns="0" tIns="0" rIns="0" bIns="0" rtlCol="0" anchor="b" anchorCtr="0">
            <a:spAutoFit/>
          </a:bodyPr>
          <a:lstStyle>
            <a:lvl1pPr algn="l">
              <a:defRPr sz="800">
                <a:solidFill>
                  <a:schemeClr val="tx1"/>
                </a:solidFill>
                <a:latin typeface="+mn-lt"/>
              </a:defRPr>
            </a:lvl1pPr>
          </a:lstStyle>
          <a:p>
            <a:r>
              <a:rPr lang="en-US"/>
              <a:t>Month DD, YYYY</a:t>
            </a:r>
            <a:endParaRPr lang="en-US" dirty="0"/>
          </a:p>
        </p:txBody>
      </p:sp>
      <p:sp>
        <p:nvSpPr>
          <p:cNvPr id="5" name="Footer Placeholder 4">
            <a:extLst>
              <a:ext uri="{FF2B5EF4-FFF2-40B4-BE49-F238E27FC236}">
                <a16:creationId xmlns:a16="http://schemas.microsoft.com/office/drawing/2014/main" id="{7325CA7F-36FA-4091-AE31-3B4A6E571567}"/>
              </a:ext>
            </a:extLst>
          </p:cNvPr>
          <p:cNvSpPr>
            <a:spLocks noGrp="1"/>
          </p:cNvSpPr>
          <p:nvPr>
            <p:ph type="ftr" sz="quarter" idx="3"/>
          </p:nvPr>
        </p:nvSpPr>
        <p:spPr bwMode="gray">
          <a:xfrm>
            <a:off x="1631949" y="6665884"/>
            <a:ext cx="2519363" cy="123111"/>
          </a:xfrm>
          <a:prstGeom prst="rect">
            <a:avLst/>
          </a:prstGeom>
        </p:spPr>
        <p:txBody>
          <a:bodyPr vert="horz" wrap="square" lIns="0" tIns="0" rIns="0" bIns="0" rtlCol="0" anchor="b" anchorCtr="0">
            <a:spAutoFit/>
          </a:bodyPr>
          <a:lstStyle>
            <a:lvl1pPr algn="l">
              <a:defRPr sz="800">
                <a:solidFill>
                  <a:schemeClr val="tx1"/>
                </a:solidFill>
                <a:latin typeface="+mn-lt"/>
              </a:defRPr>
            </a:lvl1pPr>
          </a:lstStyle>
          <a:p>
            <a:r>
              <a:rPr lang="en-US"/>
              <a:t>Name of presentation</a:t>
            </a:r>
            <a:endParaRPr lang="en-US" dirty="0"/>
          </a:p>
        </p:txBody>
      </p:sp>
      <p:sp>
        <p:nvSpPr>
          <p:cNvPr id="6" name="Slide Number Placeholder 5">
            <a:extLst>
              <a:ext uri="{FF2B5EF4-FFF2-40B4-BE49-F238E27FC236}">
                <a16:creationId xmlns:a16="http://schemas.microsoft.com/office/drawing/2014/main" id="{1D5838CD-8504-4557-B793-9202730D80C5}"/>
              </a:ext>
            </a:extLst>
          </p:cNvPr>
          <p:cNvSpPr>
            <a:spLocks noGrp="1"/>
          </p:cNvSpPr>
          <p:nvPr>
            <p:ph type="sldNum" sz="quarter" idx="4"/>
          </p:nvPr>
        </p:nvSpPr>
        <p:spPr bwMode="gray">
          <a:xfrm>
            <a:off x="203296" y="6665884"/>
            <a:ext cx="144270" cy="123111"/>
          </a:xfrm>
          <a:prstGeom prst="rect">
            <a:avLst/>
          </a:prstGeom>
        </p:spPr>
        <p:txBody>
          <a:bodyPr vert="horz" wrap="none" lIns="0" tIns="0" rIns="0" bIns="0" rtlCol="0" anchor="b" anchorCtr="0">
            <a:spAutoFit/>
          </a:bodyPr>
          <a:lstStyle>
            <a:lvl1pPr algn="ctr">
              <a:defRPr sz="800">
                <a:solidFill>
                  <a:schemeClr val="tx1"/>
                </a:solidFill>
                <a:latin typeface="+mn-lt"/>
              </a:defRPr>
            </a:lvl1pPr>
          </a:lstStyle>
          <a:p>
            <a:fld id="{07CEE681-EA8A-4B77-829B-1539858EA44F}" type="slidenum">
              <a:rPr lang="en-US" smtClean="0"/>
              <a:pPr/>
              <a:t>‹#›</a:t>
            </a:fld>
            <a:endParaRPr lang="en-US" dirty="0"/>
          </a:p>
        </p:txBody>
      </p:sp>
      <p:sp>
        <p:nvSpPr>
          <p:cNvPr id="22" name="Rektangel 14">
            <a:extLst>
              <a:ext uri="{FF2B5EF4-FFF2-40B4-BE49-F238E27FC236}">
                <a16:creationId xmlns:a16="http://schemas.microsoft.com/office/drawing/2014/main" id="{AE2D0A8D-9006-4B1F-9ADC-3F6E830F3901}"/>
              </a:ext>
            </a:extLst>
          </p:cNvPr>
          <p:cNvSpPr/>
          <p:nvPr/>
        </p:nvSpPr>
        <p:spPr>
          <a:xfrm>
            <a:off x="0" y="0"/>
            <a:ext cx="12192000" cy="6921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sv-SE" sz="2000" dirty="0">
                <a:solidFill>
                  <a:schemeClr val="bg1"/>
                </a:solidFill>
              </a:rPr>
              <a:t>       </a:t>
            </a:r>
          </a:p>
        </p:txBody>
      </p:sp>
      <p:grpSp>
        <p:nvGrpSpPr>
          <p:cNvPr id="32" name="Grupp 31">
            <a:extLst>
              <a:ext uri="{FF2B5EF4-FFF2-40B4-BE49-F238E27FC236}">
                <a16:creationId xmlns:a16="http://schemas.microsoft.com/office/drawing/2014/main" id="{FDC86FD3-2347-4335-8E2A-220A3E5ABAF7}"/>
              </a:ext>
            </a:extLst>
          </p:cNvPr>
          <p:cNvGrpSpPr>
            <a:grpSpLocks noChangeAspect="1"/>
          </p:cNvGrpSpPr>
          <p:nvPr/>
        </p:nvGrpSpPr>
        <p:grpSpPr>
          <a:xfrm>
            <a:off x="517409" y="265590"/>
            <a:ext cx="1592262" cy="223838"/>
            <a:chOff x="10052051" y="6354763"/>
            <a:chExt cx="1592262" cy="223838"/>
          </a:xfrm>
          <a:solidFill>
            <a:srgbClr val="001F47"/>
          </a:solidFill>
        </p:grpSpPr>
        <p:sp>
          <p:nvSpPr>
            <p:cNvPr id="34" name="Freeform 6">
              <a:extLst>
                <a:ext uri="{FF2B5EF4-FFF2-40B4-BE49-F238E27FC236}">
                  <a16:creationId xmlns:a16="http://schemas.microsoft.com/office/drawing/2014/main" id="{3FD0AFC6-F30C-4B2D-9CAC-3898F718AD8D}"/>
                </a:ext>
              </a:extLst>
            </p:cNvPr>
            <p:cNvSpPr>
              <a:spLocks noEditPoints="1"/>
            </p:cNvSpPr>
            <p:nvPr/>
          </p:nvSpPr>
          <p:spPr bwMode="auto">
            <a:xfrm>
              <a:off x="11263313" y="6354763"/>
              <a:ext cx="230188" cy="223838"/>
            </a:xfrm>
            <a:custGeom>
              <a:avLst/>
              <a:gdLst>
                <a:gd name="T0" fmla="*/ 3656 w 5108"/>
                <a:gd name="T1" fmla="*/ 2021 h 4983"/>
                <a:gd name="T2" fmla="*/ 1395 w 5108"/>
                <a:gd name="T3" fmla="*/ 2021 h 4983"/>
                <a:gd name="T4" fmla="*/ 1406 w 5108"/>
                <a:gd name="T5" fmla="*/ 1978 h 4983"/>
                <a:gd name="T6" fmla="*/ 2562 w 5108"/>
                <a:gd name="T7" fmla="*/ 1110 h 4983"/>
                <a:gd name="T8" fmla="*/ 3648 w 5108"/>
                <a:gd name="T9" fmla="*/ 1980 h 4983"/>
                <a:gd name="T10" fmla="*/ 3656 w 5108"/>
                <a:gd name="T11" fmla="*/ 2021 h 4983"/>
                <a:gd name="T12" fmla="*/ 2562 w 5108"/>
                <a:gd name="T13" fmla="*/ 0 h 4983"/>
                <a:gd name="T14" fmla="*/ 0 w 5108"/>
                <a:gd name="T15" fmla="*/ 2491 h 4983"/>
                <a:gd name="T16" fmla="*/ 732 w 5108"/>
                <a:gd name="T17" fmla="*/ 4277 h 4983"/>
                <a:gd name="T18" fmla="*/ 2702 w 5108"/>
                <a:gd name="T19" fmla="*/ 4983 h 4983"/>
                <a:gd name="T20" fmla="*/ 4717 w 5108"/>
                <a:gd name="T21" fmla="*/ 4218 h 4983"/>
                <a:gd name="T22" fmla="*/ 3921 w 5108"/>
                <a:gd name="T23" fmla="*/ 3422 h 4983"/>
                <a:gd name="T24" fmla="*/ 2674 w 5108"/>
                <a:gd name="T25" fmla="*/ 3873 h 4983"/>
                <a:gd name="T26" fmla="*/ 1392 w 5108"/>
                <a:gd name="T27" fmla="*/ 2977 h 4983"/>
                <a:gd name="T28" fmla="*/ 1381 w 5108"/>
                <a:gd name="T29" fmla="*/ 2934 h 4983"/>
                <a:gd name="T30" fmla="*/ 5056 w 5108"/>
                <a:gd name="T31" fmla="*/ 2934 h 4983"/>
                <a:gd name="T32" fmla="*/ 4358 w 5108"/>
                <a:gd name="T33" fmla="*/ 731 h 4983"/>
                <a:gd name="T34" fmla="*/ 2562 w 5108"/>
                <a:gd name="T35" fmla="*/ 0 h 4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08" h="4983">
                  <a:moveTo>
                    <a:pt x="3656" y="2021"/>
                  </a:moveTo>
                  <a:lnTo>
                    <a:pt x="1395" y="2021"/>
                  </a:lnTo>
                  <a:lnTo>
                    <a:pt x="1406" y="1978"/>
                  </a:lnTo>
                  <a:cubicBezTo>
                    <a:pt x="1550" y="1418"/>
                    <a:pt x="1960" y="1110"/>
                    <a:pt x="2562" y="1110"/>
                  </a:cubicBezTo>
                  <a:cubicBezTo>
                    <a:pt x="3142" y="1110"/>
                    <a:pt x="3538" y="1427"/>
                    <a:pt x="3648" y="1980"/>
                  </a:cubicBezTo>
                  <a:lnTo>
                    <a:pt x="3656" y="2021"/>
                  </a:lnTo>
                  <a:close/>
                  <a:moveTo>
                    <a:pt x="2562" y="0"/>
                  </a:moveTo>
                  <a:cubicBezTo>
                    <a:pt x="1102" y="0"/>
                    <a:pt x="0" y="1071"/>
                    <a:pt x="0" y="2491"/>
                  </a:cubicBezTo>
                  <a:cubicBezTo>
                    <a:pt x="0" y="3197"/>
                    <a:pt x="260" y="3831"/>
                    <a:pt x="732" y="4277"/>
                  </a:cubicBezTo>
                  <a:cubicBezTo>
                    <a:pt x="1221" y="4739"/>
                    <a:pt x="1902" y="4983"/>
                    <a:pt x="2702" y="4983"/>
                  </a:cubicBezTo>
                  <a:cubicBezTo>
                    <a:pt x="3562" y="4983"/>
                    <a:pt x="4221" y="4733"/>
                    <a:pt x="4717" y="4218"/>
                  </a:cubicBezTo>
                  <a:lnTo>
                    <a:pt x="3921" y="3422"/>
                  </a:lnTo>
                  <a:cubicBezTo>
                    <a:pt x="3649" y="3647"/>
                    <a:pt x="3288" y="3873"/>
                    <a:pt x="2674" y="3873"/>
                  </a:cubicBezTo>
                  <a:cubicBezTo>
                    <a:pt x="1990" y="3873"/>
                    <a:pt x="1546" y="3563"/>
                    <a:pt x="1392" y="2977"/>
                  </a:cubicBezTo>
                  <a:lnTo>
                    <a:pt x="1381" y="2934"/>
                  </a:lnTo>
                  <a:lnTo>
                    <a:pt x="5056" y="2934"/>
                  </a:lnTo>
                  <a:cubicBezTo>
                    <a:pt x="5108" y="2050"/>
                    <a:pt x="4860" y="1269"/>
                    <a:pt x="4358" y="731"/>
                  </a:cubicBezTo>
                  <a:cubicBezTo>
                    <a:pt x="3911" y="253"/>
                    <a:pt x="3290" y="0"/>
                    <a:pt x="2562" y="0"/>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23232"/>
                </a:solidFill>
                <a:effectLst/>
                <a:uLnTx/>
                <a:uFillTx/>
                <a:latin typeface="Barlow"/>
              </a:endParaRPr>
            </a:p>
          </p:txBody>
        </p:sp>
        <p:sp>
          <p:nvSpPr>
            <p:cNvPr id="35" name="Freeform 7">
              <a:extLst>
                <a:ext uri="{FF2B5EF4-FFF2-40B4-BE49-F238E27FC236}">
                  <a16:creationId xmlns:a16="http://schemas.microsoft.com/office/drawing/2014/main" id="{BCDD94C1-CE64-4FA7-AA48-675741C17A75}"/>
                </a:ext>
              </a:extLst>
            </p:cNvPr>
            <p:cNvSpPr>
              <a:spLocks noEditPoints="1"/>
            </p:cNvSpPr>
            <p:nvPr/>
          </p:nvSpPr>
          <p:spPr bwMode="auto">
            <a:xfrm>
              <a:off x="11014076" y="6354763"/>
              <a:ext cx="230188" cy="223838"/>
            </a:xfrm>
            <a:custGeom>
              <a:avLst/>
              <a:gdLst>
                <a:gd name="T0" fmla="*/ 3656 w 5107"/>
                <a:gd name="T1" fmla="*/ 2021 h 4983"/>
                <a:gd name="T2" fmla="*/ 1395 w 5107"/>
                <a:gd name="T3" fmla="*/ 2021 h 4983"/>
                <a:gd name="T4" fmla="*/ 1406 w 5107"/>
                <a:gd name="T5" fmla="*/ 1978 h 4983"/>
                <a:gd name="T6" fmla="*/ 2561 w 5107"/>
                <a:gd name="T7" fmla="*/ 1110 h 4983"/>
                <a:gd name="T8" fmla="*/ 3648 w 5107"/>
                <a:gd name="T9" fmla="*/ 1980 h 4983"/>
                <a:gd name="T10" fmla="*/ 3656 w 5107"/>
                <a:gd name="T11" fmla="*/ 2021 h 4983"/>
                <a:gd name="T12" fmla="*/ 2561 w 5107"/>
                <a:gd name="T13" fmla="*/ 0 h 4983"/>
                <a:gd name="T14" fmla="*/ 0 w 5107"/>
                <a:gd name="T15" fmla="*/ 2491 h 4983"/>
                <a:gd name="T16" fmla="*/ 731 w 5107"/>
                <a:gd name="T17" fmla="*/ 4277 h 4983"/>
                <a:gd name="T18" fmla="*/ 2702 w 5107"/>
                <a:gd name="T19" fmla="*/ 4983 h 4983"/>
                <a:gd name="T20" fmla="*/ 4716 w 5107"/>
                <a:gd name="T21" fmla="*/ 4218 h 4983"/>
                <a:gd name="T22" fmla="*/ 3920 w 5107"/>
                <a:gd name="T23" fmla="*/ 3422 h 4983"/>
                <a:gd name="T24" fmla="*/ 2674 w 5107"/>
                <a:gd name="T25" fmla="*/ 3873 h 4983"/>
                <a:gd name="T26" fmla="*/ 1392 w 5107"/>
                <a:gd name="T27" fmla="*/ 2977 h 4983"/>
                <a:gd name="T28" fmla="*/ 1380 w 5107"/>
                <a:gd name="T29" fmla="*/ 2934 h 4983"/>
                <a:gd name="T30" fmla="*/ 5055 w 5107"/>
                <a:gd name="T31" fmla="*/ 2934 h 4983"/>
                <a:gd name="T32" fmla="*/ 4357 w 5107"/>
                <a:gd name="T33" fmla="*/ 731 h 4983"/>
                <a:gd name="T34" fmla="*/ 2561 w 5107"/>
                <a:gd name="T35" fmla="*/ 0 h 4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07" h="4983">
                  <a:moveTo>
                    <a:pt x="3656" y="2021"/>
                  </a:moveTo>
                  <a:lnTo>
                    <a:pt x="1395" y="2021"/>
                  </a:lnTo>
                  <a:lnTo>
                    <a:pt x="1406" y="1978"/>
                  </a:lnTo>
                  <a:cubicBezTo>
                    <a:pt x="1549" y="1418"/>
                    <a:pt x="1960" y="1110"/>
                    <a:pt x="2561" y="1110"/>
                  </a:cubicBezTo>
                  <a:cubicBezTo>
                    <a:pt x="3141" y="1110"/>
                    <a:pt x="3537" y="1427"/>
                    <a:pt x="3648" y="1980"/>
                  </a:cubicBezTo>
                  <a:lnTo>
                    <a:pt x="3656" y="2021"/>
                  </a:lnTo>
                  <a:close/>
                  <a:moveTo>
                    <a:pt x="2561" y="0"/>
                  </a:moveTo>
                  <a:cubicBezTo>
                    <a:pt x="1101" y="0"/>
                    <a:pt x="0" y="1071"/>
                    <a:pt x="0" y="2491"/>
                  </a:cubicBezTo>
                  <a:cubicBezTo>
                    <a:pt x="0" y="3197"/>
                    <a:pt x="259" y="3831"/>
                    <a:pt x="731" y="4277"/>
                  </a:cubicBezTo>
                  <a:cubicBezTo>
                    <a:pt x="1220" y="4739"/>
                    <a:pt x="1902" y="4983"/>
                    <a:pt x="2702" y="4983"/>
                  </a:cubicBezTo>
                  <a:cubicBezTo>
                    <a:pt x="3561" y="4983"/>
                    <a:pt x="4220" y="4733"/>
                    <a:pt x="4716" y="4218"/>
                  </a:cubicBezTo>
                  <a:lnTo>
                    <a:pt x="3920" y="3422"/>
                  </a:lnTo>
                  <a:cubicBezTo>
                    <a:pt x="3649" y="3647"/>
                    <a:pt x="3287" y="3873"/>
                    <a:pt x="2674" y="3873"/>
                  </a:cubicBezTo>
                  <a:cubicBezTo>
                    <a:pt x="1989" y="3873"/>
                    <a:pt x="1546" y="3563"/>
                    <a:pt x="1392" y="2977"/>
                  </a:cubicBezTo>
                  <a:lnTo>
                    <a:pt x="1380" y="2934"/>
                  </a:lnTo>
                  <a:lnTo>
                    <a:pt x="5055" y="2934"/>
                  </a:lnTo>
                  <a:cubicBezTo>
                    <a:pt x="5107" y="2050"/>
                    <a:pt x="4860" y="1269"/>
                    <a:pt x="4357" y="731"/>
                  </a:cubicBezTo>
                  <a:cubicBezTo>
                    <a:pt x="3910" y="253"/>
                    <a:pt x="3289" y="0"/>
                    <a:pt x="2561" y="0"/>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23232"/>
                </a:solidFill>
                <a:effectLst/>
                <a:uLnTx/>
                <a:uFillTx/>
                <a:latin typeface="Barlow"/>
              </a:endParaRPr>
            </a:p>
          </p:txBody>
        </p:sp>
        <p:sp>
          <p:nvSpPr>
            <p:cNvPr id="36" name="Freeform 8">
              <a:extLst>
                <a:ext uri="{FF2B5EF4-FFF2-40B4-BE49-F238E27FC236}">
                  <a16:creationId xmlns:a16="http://schemas.microsoft.com/office/drawing/2014/main" id="{AC210E19-FEA0-458A-8BB3-3D050C8DD83D}"/>
                </a:ext>
              </a:extLst>
            </p:cNvPr>
            <p:cNvSpPr>
              <a:spLocks noEditPoints="1"/>
            </p:cNvSpPr>
            <p:nvPr/>
          </p:nvSpPr>
          <p:spPr bwMode="auto">
            <a:xfrm>
              <a:off x="10517188" y="6354763"/>
              <a:ext cx="233363" cy="223838"/>
            </a:xfrm>
            <a:custGeom>
              <a:avLst/>
              <a:gdLst>
                <a:gd name="T0" fmla="*/ 2589 w 5179"/>
                <a:gd name="T1" fmla="*/ 3859 h 4983"/>
                <a:gd name="T2" fmla="*/ 1376 w 5179"/>
                <a:gd name="T3" fmla="*/ 2491 h 4983"/>
                <a:gd name="T4" fmla="*/ 2589 w 5179"/>
                <a:gd name="T5" fmla="*/ 1124 h 4983"/>
                <a:gd name="T6" fmla="*/ 3802 w 5179"/>
                <a:gd name="T7" fmla="*/ 2491 h 4983"/>
                <a:gd name="T8" fmla="*/ 2589 w 5179"/>
                <a:gd name="T9" fmla="*/ 3859 h 4983"/>
                <a:gd name="T10" fmla="*/ 2589 w 5179"/>
                <a:gd name="T11" fmla="*/ 0 h 4983"/>
                <a:gd name="T12" fmla="*/ 0 w 5179"/>
                <a:gd name="T13" fmla="*/ 2491 h 4983"/>
                <a:gd name="T14" fmla="*/ 2589 w 5179"/>
                <a:gd name="T15" fmla="*/ 4983 h 4983"/>
                <a:gd name="T16" fmla="*/ 5179 w 5179"/>
                <a:gd name="T17" fmla="*/ 2491 h 4983"/>
                <a:gd name="T18" fmla="*/ 2589 w 5179"/>
                <a:gd name="T19" fmla="*/ 0 h 4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79" h="4983">
                  <a:moveTo>
                    <a:pt x="2589" y="3859"/>
                  </a:moveTo>
                  <a:cubicBezTo>
                    <a:pt x="1864" y="3859"/>
                    <a:pt x="1376" y="3309"/>
                    <a:pt x="1376" y="2491"/>
                  </a:cubicBezTo>
                  <a:cubicBezTo>
                    <a:pt x="1376" y="1674"/>
                    <a:pt x="1864" y="1124"/>
                    <a:pt x="2589" y="1124"/>
                  </a:cubicBezTo>
                  <a:cubicBezTo>
                    <a:pt x="3315" y="1124"/>
                    <a:pt x="3802" y="1674"/>
                    <a:pt x="3802" y="2491"/>
                  </a:cubicBezTo>
                  <a:cubicBezTo>
                    <a:pt x="3802" y="3309"/>
                    <a:pt x="3315" y="3859"/>
                    <a:pt x="2589" y="3859"/>
                  </a:cubicBezTo>
                  <a:close/>
                  <a:moveTo>
                    <a:pt x="2589" y="0"/>
                  </a:moveTo>
                  <a:cubicBezTo>
                    <a:pt x="1113" y="0"/>
                    <a:pt x="0" y="1071"/>
                    <a:pt x="0" y="2491"/>
                  </a:cubicBezTo>
                  <a:cubicBezTo>
                    <a:pt x="0" y="3912"/>
                    <a:pt x="1113" y="4983"/>
                    <a:pt x="2589" y="4983"/>
                  </a:cubicBezTo>
                  <a:cubicBezTo>
                    <a:pt x="4066" y="4983"/>
                    <a:pt x="5179" y="3912"/>
                    <a:pt x="5179" y="2491"/>
                  </a:cubicBezTo>
                  <a:cubicBezTo>
                    <a:pt x="5179" y="1071"/>
                    <a:pt x="4066" y="0"/>
                    <a:pt x="2589" y="0"/>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23232"/>
                </a:solidFill>
                <a:effectLst/>
                <a:uLnTx/>
                <a:uFillTx/>
                <a:latin typeface="Barlow"/>
              </a:endParaRPr>
            </a:p>
          </p:txBody>
        </p:sp>
        <p:sp>
          <p:nvSpPr>
            <p:cNvPr id="37" name="Freeform 9">
              <a:extLst>
                <a:ext uri="{FF2B5EF4-FFF2-40B4-BE49-F238E27FC236}">
                  <a16:creationId xmlns:a16="http://schemas.microsoft.com/office/drawing/2014/main" id="{84354C6F-8977-45E8-ACEB-3609AA3CAD37}"/>
                </a:ext>
              </a:extLst>
            </p:cNvPr>
            <p:cNvSpPr>
              <a:spLocks noEditPoints="1"/>
            </p:cNvSpPr>
            <p:nvPr/>
          </p:nvSpPr>
          <p:spPr bwMode="auto">
            <a:xfrm>
              <a:off x="10267951" y="6354763"/>
              <a:ext cx="230188" cy="223838"/>
            </a:xfrm>
            <a:custGeom>
              <a:avLst/>
              <a:gdLst>
                <a:gd name="T0" fmla="*/ 3656 w 5107"/>
                <a:gd name="T1" fmla="*/ 2021 h 4983"/>
                <a:gd name="T2" fmla="*/ 1395 w 5107"/>
                <a:gd name="T3" fmla="*/ 2021 h 4983"/>
                <a:gd name="T4" fmla="*/ 1406 w 5107"/>
                <a:gd name="T5" fmla="*/ 1978 h 4983"/>
                <a:gd name="T6" fmla="*/ 2562 w 5107"/>
                <a:gd name="T7" fmla="*/ 1110 h 4983"/>
                <a:gd name="T8" fmla="*/ 3648 w 5107"/>
                <a:gd name="T9" fmla="*/ 1980 h 4983"/>
                <a:gd name="T10" fmla="*/ 3656 w 5107"/>
                <a:gd name="T11" fmla="*/ 2021 h 4983"/>
                <a:gd name="T12" fmla="*/ 2562 w 5107"/>
                <a:gd name="T13" fmla="*/ 0 h 4983"/>
                <a:gd name="T14" fmla="*/ 0 w 5107"/>
                <a:gd name="T15" fmla="*/ 2491 h 4983"/>
                <a:gd name="T16" fmla="*/ 731 w 5107"/>
                <a:gd name="T17" fmla="*/ 4277 h 4983"/>
                <a:gd name="T18" fmla="*/ 2702 w 5107"/>
                <a:gd name="T19" fmla="*/ 4983 h 4983"/>
                <a:gd name="T20" fmla="*/ 4717 w 5107"/>
                <a:gd name="T21" fmla="*/ 4218 h 4983"/>
                <a:gd name="T22" fmla="*/ 3921 w 5107"/>
                <a:gd name="T23" fmla="*/ 3422 h 4983"/>
                <a:gd name="T24" fmla="*/ 2674 w 5107"/>
                <a:gd name="T25" fmla="*/ 3873 h 4983"/>
                <a:gd name="T26" fmla="*/ 1392 w 5107"/>
                <a:gd name="T27" fmla="*/ 2977 h 4983"/>
                <a:gd name="T28" fmla="*/ 1380 w 5107"/>
                <a:gd name="T29" fmla="*/ 2934 h 4983"/>
                <a:gd name="T30" fmla="*/ 5055 w 5107"/>
                <a:gd name="T31" fmla="*/ 2934 h 4983"/>
                <a:gd name="T32" fmla="*/ 4357 w 5107"/>
                <a:gd name="T33" fmla="*/ 731 h 4983"/>
                <a:gd name="T34" fmla="*/ 2562 w 5107"/>
                <a:gd name="T35" fmla="*/ 0 h 4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07" h="4983">
                  <a:moveTo>
                    <a:pt x="3656" y="2021"/>
                  </a:moveTo>
                  <a:lnTo>
                    <a:pt x="1395" y="2021"/>
                  </a:lnTo>
                  <a:lnTo>
                    <a:pt x="1406" y="1978"/>
                  </a:lnTo>
                  <a:cubicBezTo>
                    <a:pt x="1549" y="1418"/>
                    <a:pt x="1960" y="1110"/>
                    <a:pt x="2562" y="1110"/>
                  </a:cubicBezTo>
                  <a:cubicBezTo>
                    <a:pt x="3141" y="1110"/>
                    <a:pt x="3537" y="1427"/>
                    <a:pt x="3648" y="1980"/>
                  </a:cubicBezTo>
                  <a:lnTo>
                    <a:pt x="3656" y="2021"/>
                  </a:lnTo>
                  <a:close/>
                  <a:moveTo>
                    <a:pt x="2562" y="0"/>
                  </a:moveTo>
                  <a:cubicBezTo>
                    <a:pt x="1101" y="0"/>
                    <a:pt x="0" y="1071"/>
                    <a:pt x="0" y="2491"/>
                  </a:cubicBezTo>
                  <a:cubicBezTo>
                    <a:pt x="0" y="3197"/>
                    <a:pt x="260" y="3831"/>
                    <a:pt x="731" y="4277"/>
                  </a:cubicBezTo>
                  <a:cubicBezTo>
                    <a:pt x="1220" y="4739"/>
                    <a:pt x="1902" y="4983"/>
                    <a:pt x="2702" y="4983"/>
                  </a:cubicBezTo>
                  <a:cubicBezTo>
                    <a:pt x="3561" y="4983"/>
                    <a:pt x="4220" y="4733"/>
                    <a:pt x="4717" y="4218"/>
                  </a:cubicBezTo>
                  <a:lnTo>
                    <a:pt x="3921" y="3422"/>
                  </a:lnTo>
                  <a:cubicBezTo>
                    <a:pt x="3649" y="3647"/>
                    <a:pt x="3287" y="3873"/>
                    <a:pt x="2674" y="3873"/>
                  </a:cubicBezTo>
                  <a:cubicBezTo>
                    <a:pt x="1989" y="3873"/>
                    <a:pt x="1546" y="3563"/>
                    <a:pt x="1392" y="2977"/>
                  </a:cubicBezTo>
                  <a:lnTo>
                    <a:pt x="1380" y="2934"/>
                  </a:lnTo>
                  <a:lnTo>
                    <a:pt x="5055" y="2934"/>
                  </a:lnTo>
                  <a:cubicBezTo>
                    <a:pt x="5107" y="2050"/>
                    <a:pt x="4860" y="1269"/>
                    <a:pt x="4357" y="731"/>
                  </a:cubicBezTo>
                  <a:cubicBezTo>
                    <a:pt x="3910" y="253"/>
                    <a:pt x="3289" y="0"/>
                    <a:pt x="2562" y="0"/>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23232"/>
                </a:solidFill>
                <a:effectLst/>
                <a:uLnTx/>
                <a:uFillTx/>
                <a:latin typeface="Barlow"/>
              </a:endParaRPr>
            </a:p>
          </p:txBody>
        </p:sp>
        <p:sp>
          <p:nvSpPr>
            <p:cNvPr id="38" name="Freeform 10">
              <a:extLst>
                <a:ext uri="{FF2B5EF4-FFF2-40B4-BE49-F238E27FC236}">
                  <a16:creationId xmlns:a16="http://schemas.microsoft.com/office/drawing/2014/main" id="{04F61A00-D14A-4B1E-AA2F-A4238E6AD660}"/>
                </a:ext>
              </a:extLst>
            </p:cNvPr>
            <p:cNvSpPr>
              <a:spLocks/>
            </p:cNvSpPr>
            <p:nvPr/>
          </p:nvSpPr>
          <p:spPr bwMode="auto">
            <a:xfrm>
              <a:off x="10052051" y="6361113"/>
              <a:ext cx="225425" cy="212725"/>
            </a:xfrm>
            <a:custGeom>
              <a:avLst/>
              <a:gdLst>
                <a:gd name="T0" fmla="*/ 0 w 5036"/>
                <a:gd name="T1" fmla="*/ 0 h 4739"/>
                <a:gd name="T2" fmla="*/ 2565 w 5036"/>
                <a:gd name="T3" fmla="*/ 4739 h 4739"/>
                <a:gd name="T4" fmla="*/ 5036 w 5036"/>
                <a:gd name="T5" fmla="*/ 0 h 4739"/>
                <a:gd name="T6" fmla="*/ 3734 w 5036"/>
                <a:gd name="T7" fmla="*/ 0 h 4739"/>
                <a:gd name="T8" fmla="*/ 2622 w 5036"/>
                <a:gd name="T9" fmla="*/ 2337 h 4739"/>
                <a:gd name="T10" fmla="*/ 1468 w 5036"/>
                <a:gd name="T11" fmla="*/ 0 h 4739"/>
                <a:gd name="T12" fmla="*/ 0 w 5036"/>
                <a:gd name="T13" fmla="*/ 0 h 4739"/>
              </a:gdLst>
              <a:ahLst/>
              <a:cxnLst>
                <a:cxn ang="0">
                  <a:pos x="T0" y="T1"/>
                </a:cxn>
                <a:cxn ang="0">
                  <a:pos x="T2" y="T3"/>
                </a:cxn>
                <a:cxn ang="0">
                  <a:pos x="T4" y="T5"/>
                </a:cxn>
                <a:cxn ang="0">
                  <a:pos x="T6" y="T7"/>
                </a:cxn>
                <a:cxn ang="0">
                  <a:pos x="T8" y="T9"/>
                </a:cxn>
                <a:cxn ang="0">
                  <a:pos x="T10" y="T11"/>
                </a:cxn>
                <a:cxn ang="0">
                  <a:pos x="T12" y="T13"/>
                </a:cxn>
              </a:cxnLst>
              <a:rect l="0" t="0" r="r" b="b"/>
              <a:pathLst>
                <a:path w="5036" h="4739">
                  <a:moveTo>
                    <a:pt x="0" y="0"/>
                  </a:moveTo>
                  <a:lnTo>
                    <a:pt x="2565" y="4739"/>
                  </a:lnTo>
                  <a:lnTo>
                    <a:pt x="5036" y="0"/>
                  </a:lnTo>
                  <a:lnTo>
                    <a:pt x="3734" y="0"/>
                  </a:lnTo>
                  <a:lnTo>
                    <a:pt x="2622" y="2337"/>
                  </a:lnTo>
                  <a:lnTo>
                    <a:pt x="1468" y="0"/>
                  </a:lnTo>
                  <a:lnTo>
                    <a:pt x="0" y="0"/>
                  </a:ln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23232"/>
                </a:solidFill>
                <a:effectLst/>
                <a:uLnTx/>
                <a:uFillTx/>
                <a:latin typeface="Barlow"/>
              </a:endParaRPr>
            </a:p>
          </p:txBody>
        </p:sp>
        <p:sp>
          <p:nvSpPr>
            <p:cNvPr id="39" name="Freeform 11">
              <a:extLst>
                <a:ext uri="{FF2B5EF4-FFF2-40B4-BE49-F238E27FC236}">
                  <a16:creationId xmlns:a16="http://schemas.microsoft.com/office/drawing/2014/main" id="{641D061A-9FAC-4A2B-8CAF-9CF42D8C5F7F}"/>
                </a:ext>
              </a:extLst>
            </p:cNvPr>
            <p:cNvSpPr>
              <a:spLocks/>
            </p:cNvSpPr>
            <p:nvPr/>
          </p:nvSpPr>
          <p:spPr bwMode="auto">
            <a:xfrm>
              <a:off x="10775951" y="6354763"/>
              <a:ext cx="212725" cy="217488"/>
            </a:xfrm>
            <a:custGeom>
              <a:avLst/>
              <a:gdLst>
                <a:gd name="T0" fmla="*/ 3516 w 4768"/>
                <a:gd name="T1" fmla="*/ 4831 h 4831"/>
                <a:gd name="T2" fmla="*/ 4767 w 4768"/>
                <a:gd name="T3" fmla="*/ 4831 h 4831"/>
                <a:gd name="T4" fmla="*/ 4768 w 4768"/>
                <a:gd name="T5" fmla="*/ 2315 h 4831"/>
                <a:gd name="T6" fmla="*/ 2384 w 4768"/>
                <a:gd name="T7" fmla="*/ 0 h 4831"/>
                <a:gd name="T8" fmla="*/ 0 w 4768"/>
                <a:gd name="T9" fmla="*/ 2315 h 4831"/>
                <a:gd name="T10" fmla="*/ 0 w 4768"/>
                <a:gd name="T11" fmla="*/ 4831 h 4831"/>
                <a:gd name="T12" fmla="*/ 1247 w 4768"/>
                <a:gd name="T13" fmla="*/ 4831 h 4831"/>
                <a:gd name="T14" fmla="*/ 1247 w 4768"/>
                <a:gd name="T15" fmla="*/ 2298 h 4831"/>
                <a:gd name="T16" fmla="*/ 2381 w 4768"/>
                <a:gd name="T17" fmla="*/ 1147 h 4831"/>
                <a:gd name="T18" fmla="*/ 2439 w 4768"/>
                <a:gd name="T19" fmla="*/ 1149 h 4831"/>
                <a:gd name="T20" fmla="*/ 3516 w 4768"/>
                <a:gd name="T21" fmla="*/ 2297 h 4831"/>
                <a:gd name="T22" fmla="*/ 3516 w 4768"/>
                <a:gd name="T23" fmla="*/ 4831 h 4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68" h="4831">
                  <a:moveTo>
                    <a:pt x="3516" y="4831"/>
                  </a:moveTo>
                  <a:lnTo>
                    <a:pt x="4767" y="4831"/>
                  </a:lnTo>
                  <a:lnTo>
                    <a:pt x="4768" y="2315"/>
                  </a:lnTo>
                  <a:cubicBezTo>
                    <a:pt x="4768" y="1060"/>
                    <a:pt x="3677" y="0"/>
                    <a:pt x="2384" y="0"/>
                  </a:cubicBezTo>
                  <a:cubicBezTo>
                    <a:pt x="1092" y="0"/>
                    <a:pt x="0" y="1060"/>
                    <a:pt x="0" y="2315"/>
                  </a:cubicBezTo>
                  <a:lnTo>
                    <a:pt x="0" y="4831"/>
                  </a:lnTo>
                  <a:lnTo>
                    <a:pt x="1247" y="4831"/>
                  </a:lnTo>
                  <a:lnTo>
                    <a:pt x="1247" y="2298"/>
                  </a:lnTo>
                  <a:cubicBezTo>
                    <a:pt x="1259" y="1674"/>
                    <a:pt x="1779" y="1147"/>
                    <a:pt x="2381" y="1147"/>
                  </a:cubicBezTo>
                  <a:cubicBezTo>
                    <a:pt x="2392" y="1147"/>
                    <a:pt x="2428" y="1149"/>
                    <a:pt x="2439" y="1149"/>
                  </a:cubicBezTo>
                  <a:cubicBezTo>
                    <a:pt x="3022" y="1186"/>
                    <a:pt x="3505" y="1701"/>
                    <a:pt x="3516" y="2297"/>
                  </a:cubicBezTo>
                  <a:lnTo>
                    <a:pt x="3516" y="4831"/>
                  </a:ln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23232"/>
                </a:solidFill>
                <a:effectLst/>
                <a:uLnTx/>
                <a:uFillTx/>
                <a:latin typeface="Barlow"/>
              </a:endParaRPr>
            </a:p>
          </p:txBody>
        </p:sp>
        <p:sp>
          <p:nvSpPr>
            <p:cNvPr id="40" name="Freeform 12">
              <a:extLst>
                <a:ext uri="{FF2B5EF4-FFF2-40B4-BE49-F238E27FC236}">
                  <a16:creationId xmlns:a16="http://schemas.microsoft.com/office/drawing/2014/main" id="{7A32660A-3992-4EC4-8AA5-32DFEF0AD8E4}"/>
                </a:ext>
              </a:extLst>
            </p:cNvPr>
            <p:cNvSpPr>
              <a:spLocks/>
            </p:cNvSpPr>
            <p:nvPr/>
          </p:nvSpPr>
          <p:spPr bwMode="auto">
            <a:xfrm>
              <a:off x="11514138" y="6354763"/>
              <a:ext cx="130175" cy="217488"/>
            </a:xfrm>
            <a:custGeom>
              <a:avLst/>
              <a:gdLst>
                <a:gd name="T0" fmla="*/ 0 w 2885"/>
                <a:gd name="T1" fmla="*/ 4833 h 4833"/>
                <a:gd name="T2" fmla="*/ 1247 w 2885"/>
                <a:gd name="T3" fmla="*/ 4833 h 4833"/>
                <a:gd name="T4" fmla="*/ 1247 w 2885"/>
                <a:gd name="T5" fmla="*/ 2317 h 4833"/>
                <a:gd name="T6" fmla="*/ 2456 w 2885"/>
                <a:gd name="T7" fmla="*/ 1116 h 4833"/>
                <a:gd name="T8" fmla="*/ 2462 w 2885"/>
                <a:gd name="T9" fmla="*/ 1115 h 4833"/>
                <a:gd name="T10" fmla="*/ 2473 w 2885"/>
                <a:gd name="T11" fmla="*/ 1115 h 4833"/>
                <a:gd name="T12" fmla="*/ 2885 w 2885"/>
                <a:gd name="T13" fmla="*/ 1115 h 4833"/>
                <a:gd name="T14" fmla="*/ 2885 w 2885"/>
                <a:gd name="T15" fmla="*/ 0 h 4833"/>
                <a:gd name="T16" fmla="*/ 2318 w 2885"/>
                <a:gd name="T17" fmla="*/ 2 h 4833"/>
                <a:gd name="T18" fmla="*/ 0 w 2885"/>
                <a:gd name="T19" fmla="*/ 2317 h 4833"/>
                <a:gd name="T20" fmla="*/ 0 w 2885"/>
                <a:gd name="T21" fmla="*/ 4833 h 4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5" h="4833">
                  <a:moveTo>
                    <a:pt x="0" y="4833"/>
                  </a:moveTo>
                  <a:lnTo>
                    <a:pt x="1247" y="4833"/>
                  </a:lnTo>
                  <a:lnTo>
                    <a:pt x="1247" y="2317"/>
                  </a:lnTo>
                  <a:cubicBezTo>
                    <a:pt x="1255" y="1659"/>
                    <a:pt x="1797" y="1120"/>
                    <a:pt x="2456" y="1116"/>
                  </a:cubicBezTo>
                  <a:lnTo>
                    <a:pt x="2462" y="1115"/>
                  </a:lnTo>
                  <a:cubicBezTo>
                    <a:pt x="2466" y="1115"/>
                    <a:pt x="2469" y="1115"/>
                    <a:pt x="2473" y="1115"/>
                  </a:cubicBezTo>
                  <a:lnTo>
                    <a:pt x="2885" y="1115"/>
                  </a:lnTo>
                  <a:lnTo>
                    <a:pt x="2885" y="0"/>
                  </a:lnTo>
                  <a:lnTo>
                    <a:pt x="2318" y="2"/>
                  </a:lnTo>
                  <a:cubicBezTo>
                    <a:pt x="1039" y="2"/>
                    <a:pt x="0" y="1041"/>
                    <a:pt x="0" y="2317"/>
                  </a:cubicBezTo>
                  <a:lnTo>
                    <a:pt x="0" y="4833"/>
                  </a:ln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23232"/>
                </a:solidFill>
                <a:effectLst/>
                <a:uLnTx/>
                <a:uFillTx/>
                <a:latin typeface="Barlow"/>
              </a:endParaRPr>
            </a:p>
          </p:txBody>
        </p:sp>
      </p:grpSp>
      <p:sp>
        <p:nvSpPr>
          <p:cNvPr id="30" name="Text Box 11">
            <a:extLst>
              <a:ext uri="{FF2B5EF4-FFF2-40B4-BE49-F238E27FC236}">
                <a16:creationId xmlns:a16="http://schemas.microsoft.com/office/drawing/2014/main" id="{89836005-57A3-467F-9D5D-43253F5A5C7C}"/>
              </a:ext>
            </a:extLst>
          </p:cNvPr>
          <p:cNvSpPr txBox="1">
            <a:spLocks noChangeArrowheads="1"/>
          </p:cNvSpPr>
          <p:nvPr/>
        </p:nvSpPr>
        <p:spPr bwMode="gray">
          <a:xfrm>
            <a:off x="4151784" y="6665884"/>
            <a:ext cx="22682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nchorCtr="0">
            <a:spAutoFit/>
          </a:bodyPr>
          <a:lstStyle/>
          <a:p>
            <a:pPr algn="r"/>
            <a:r>
              <a:rPr lang="en-US" sz="800" baseline="0" noProof="1">
                <a:solidFill>
                  <a:schemeClr val="tx1"/>
                </a:solidFill>
                <a:latin typeface="Barlow" charset="0"/>
                <a:ea typeface="Barlow" charset="0"/>
                <a:cs typeface="Barlow" charset="0"/>
              </a:rPr>
              <a:t>© 2018 Copyright Veoneer Inc. All Rights Reserved</a:t>
            </a:r>
          </a:p>
        </p:txBody>
      </p:sp>
    </p:spTree>
    <p:extLst>
      <p:ext uri="{BB962C8B-B14F-4D97-AF65-F5344CB8AC3E}">
        <p14:creationId xmlns:p14="http://schemas.microsoft.com/office/powerpoint/2010/main" val="4101440307"/>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 id="2147483947" r:id="rId12"/>
    <p:sldLayoutId id="2147483948" r:id="rId13"/>
    <p:sldLayoutId id="2147483949" r:id="rId14"/>
    <p:sldLayoutId id="2147483950" r:id="rId15"/>
    <p:sldLayoutId id="2147483951" r:id="rId16"/>
    <p:sldLayoutId id="2147483952" r:id="rId17"/>
    <p:sldLayoutId id="2147483953" r:id="rId18"/>
    <p:sldLayoutId id="2147483954" r:id="rId19"/>
    <p:sldLayoutId id="2147483955" r:id="rId20"/>
    <p:sldLayoutId id="2147483956" r:id="rId21"/>
    <p:sldLayoutId id="2147483957" r:id="rId2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198438" indent="-198438" algn="l" defTabSz="914400" rtl="0" eaLnBrk="1" latinLnBrk="0" hangingPunct="1">
        <a:lnSpc>
          <a:spcPct val="95000"/>
        </a:lnSpc>
        <a:spcBef>
          <a:spcPts val="1200"/>
        </a:spcBef>
        <a:buClr>
          <a:schemeClr val="accent4"/>
        </a:buClr>
        <a:buFont typeface="Arial" panose="020B0604020202020204" pitchFamily="34" charset="0"/>
        <a:buChar char="•"/>
        <a:defRPr sz="1800" b="0" kern="1200">
          <a:solidFill>
            <a:schemeClr val="tx1"/>
          </a:solidFill>
          <a:latin typeface="+mn-lt"/>
          <a:ea typeface="+mn-ea"/>
          <a:cs typeface="+mn-cs"/>
        </a:defRPr>
      </a:lvl1pPr>
      <a:lvl2pPr marL="427038" indent="-219075" algn="l" defTabSz="914400" rtl="0" eaLnBrk="1" latinLnBrk="0" hangingPunct="1">
        <a:lnSpc>
          <a:spcPct val="95000"/>
        </a:lnSpc>
        <a:spcBef>
          <a:spcPts val="600"/>
        </a:spcBef>
        <a:buFont typeface="Barlow" panose="00000500000000000000" pitchFamily="2" charset="0"/>
        <a:buChar char="−"/>
        <a:defRPr sz="1600" kern="1200">
          <a:solidFill>
            <a:schemeClr val="tx1"/>
          </a:solidFill>
          <a:latin typeface="+mn-lt"/>
          <a:ea typeface="+mn-ea"/>
          <a:cs typeface="+mn-cs"/>
        </a:defRPr>
      </a:lvl2pPr>
      <a:lvl3pPr marL="606425" indent="-169863" algn="l" defTabSz="914400" rtl="0" eaLnBrk="1" latinLnBrk="0" hangingPunct="1">
        <a:lnSpc>
          <a:spcPct val="95000"/>
        </a:lnSpc>
        <a:spcBef>
          <a:spcPts val="300"/>
        </a:spcBef>
        <a:buFont typeface="Arial" panose="020B0604020202020204" pitchFamily="34" charset="0"/>
        <a:buChar char="•"/>
        <a:tabLst/>
        <a:defRPr sz="1400" kern="1200">
          <a:solidFill>
            <a:schemeClr val="tx1"/>
          </a:solidFill>
          <a:latin typeface="+mn-lt"/>
          <a:ea typeface="+mn-ea"/>
          <a:cs typeface="+mn-cs"/>
        </a:defRPr>
      </a:lvl3pPr>
      <a:lvl4pPr marL="0" indent="0" algn="l" defTabSz="914400" rtl="0" eaLnBrk="1" latinLnBrk="0" hangingPunct="1">
        <a:lnSpc>
          <a:spcPct val="95000"/>
        </a:lnSpc>
        <a:spcBef>
          <a:spcPts val="1200"/>
        </a:spcBef>
        <a:buFont typeface="Arial" panose="020B0604020202020204" pitchFamily="34" charset="0"/>
        <a:buNone/>
        <a:defRPr sz="1800" kern="1200">
          <a:solidFill>
            <a:schemeClr val="accent1"/>
          </a:solidFill>
          <a:latin typeface="+mj-lt"/>
          <a:ea typeface="+mn-ea"/>
          <a:cs typeface="+mn-cs"/>
        </a:defRPr>
      </a:lvl4pPr>
      <a:lvl5pPr marL="0" indent="0" algn="l" defTabSz="914400" rtl="0" eaLnBrk="1" latinLnBrk="0" hangingPunct="1">
        <a:lnSpc>
          <a:spcPct val="95000"/>
        </a:lnSpc>
        <a:spcBef>
          <a:spcPts val="6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9" pos="347">
          <p15:clr>
            <a:srgbClr val="F26B43"/>
          </p15:clr>
        </p15:guide>
        <p15:guide id="11" pos="7333">
          <p15:clr>
            <a:srgbClr val="F26B43"/>
          </p15:clr>
        </p15:guide>
        <p15:guide id="12" orient="horz" pos="1162">
          <p15:clr>
            <a:srgbClr val="F26B43"/>
          </p15:clr>
        </p15:guide>
        <p15:guide id="13" orient="horz" pos="3816">
          <p15:clr>
            <a:srgbClr val="F26B43"/>
          </p15:clr>
        </p15:guide>
        <p15:guide id="14" orient="horz" pos="754">
          <p15:clr>
            <a:srgbClr val="F26B43"/>
          </p15:clr>
        </p15:guide>
        <p15:guide id="17" orient="horz" pos="1298">
          <p15:clr>
            <a:srgbClr val="F26B43"/>
          </p15:clr>
        </p15:guide>
        <p15:guide id="18" orient="horz" pos="799">
          <p15:clr>
            <a:srgbClr val="F26B43"/>
          </p15:clr>
        </p15:guide>
        <p15:guide id="21" orient="horz" pos="459">
          <p15:clr>
            <a:srgbClr val="F26B43"/>
          </p15:clr>
        </p15:guide>
        <p15:guide id="24" orient="horz" pos="3974" userDrawn="1">
          <p15:clr>
            <a:srgbClr val="F26B43"/>
          </p15:clr>
        </p15:guide>
        <p15:guide id="25" orient="horz" pos="415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hyperlink" Target="Videos/LSR/Multitunnel_LightControl.avi"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emf"/><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24.png"/><Relationship Id="rId11" Type="http://schemas.openxmlformats.org/officeDocument/2006/relationships/image" Target="../media/image16.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emf"/><Relationship Id="rId9"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C90AC822-3E11-4D2A-905D-F45F9327C405}"/>
              </a:ext>
            </a:extLst>
          </p:cNvPr>
          <p:cNvSpPr>
            <a:spLocks noGrp="1"/>
          </p:cNvSpPr>
          <p:nvPr>
            <p:ph type="ctrTitle"/>
          </p:nvPr>
        </p:nvSpPr>
        <p:spPr>
          <a:xfrm>
            <a:off x="730783" y="1493678"/>
            <a:ext cx="6057367" cy="1477328"/>
          </a:xfrm>
        </p:spPr>
        <p:txBody>
          <a:bodyPr/>
          <a:lstStyle/>
          <a:p>
            <a:r>
              <a:rPr lang="en-US" altLang="zh-CN" dirty="0"/>
              <a:t>Technical KPI for MVS3G SX11</a:t>
            </a:r>
            <a:endParaRPr lang="en-US" dirty="0"/>
          </a:p>
        </p:txBody>
      </p:sp>
      <p:sp>
        <p:nvSpPr>
          <p:cNvPr id="17" name="Subtitle 16">
            <a:extLst>
              <a:ext uri="{FF2B5EF4-FFF2-40B4-BE49-F238E27FC236}">
                <a16:creationId xmlns:a16="http://schemas.microsoft.com/office/drawing/2014/main" id="{38FFA1A8-20B0-410F-B241-F6C50FA857A8}"/>
              </a:ext>
            </a:extLst>
          </p:cNvPr>
          <p:cNvSpPr>
            <a:spLocks noGrp="1"/>
          </p:cNvSpPr>
          <p:nvPr>
            <p:ph type="subTitle" idx="1"/>
          </p:nvPr>
        </p:nvSpPr>
        <p:spPr/>
        <p:txBody>
          <a:bodyPr/>
          <a:lstStyle/>
          <a:p>
            <a:r>
              <a:rPr lang="en-US" dirty="0"/>
              <a:t>S</a:t>
            </a:r>
            <a:r>
              <a:rPr lang="en-US" altLang="zh-CN" dirty="0"/>
              <a:t>ys Team</a:t>
            </a:r>
            <a:endParaRPr lang="en-US" dirty="0"/>
          </a:p>
        </p:txBody>
      </p:sp>
      <p:sp>
        <p:nvSpPr>
          <p:cNvPr id="15" name="Platshållare för datum 14">
            <a:extLst>
              <a:ext uri="{FF2B5EF4-FFF2-40B4-BE49-F238E27FC236}">
                <a16:creationId xmlns:a16="http://schemas.microsoft.com/office/drawing/2014/main" id="{E801B208-2892-412A-9A8A-6CB8673D323F}"/>
              </a:ext>
            </a:extLst>
          </p:cNvPr>
          <p:cNvSpPr>
            <a:spLocks noGrp="1"/>
          </p:cNvSpPr>
          <p:nvPr>
            <p:ph type="dt" sz="half" idx="15"/>
          </p:nvPr>
        </p:nvSpPr>
        <p:spPr/>
        <p:txBody>
          <a:bodyPr/>
          <a:lstStyle/>
          <a:p>
            <a:r>
              <a:rPr lang="en-US"/>
              <a:t>Month DD, YYYY</a:t>
            </a:r>
            <a:endParaRPr lang="en-US" dirty="0"/>
          </a:p>
        </p:txBody>
      </p:sp>
      <p:sp>
        <p:nvSpPr>
          <p:cNvPr id="5" name="Footer Placeholder 4">
            <a:extLst>
              <a:ext uri="{FF2B5EF4-FFF2-40B4-BE49-F238E27FC236}">
                <a16:creationId xmlns:a16="http://schemas.microsoft.com/office/drawing/2014/main" id="{113E3846-0B4B-43A6-8E12-C42EA56C7946}"/>
              </a:ext>
            </a:extLst>
          </p:cNvPr>
          <p:cNvSpPr>
            <a:spLocks noGrp="1"/>
          </p:cNvSpPr>
          <p:nvPr>
            <p:ph type="ftr" sz="quarter" idx="16"/>
          </p:nvPr>
        </p:nvSpPr>
        <p:spPr/>
        <p:txBody>
          <a:bodyPr/>
          <a:lstStyle/>
          <a:p>
            <a:r>
              <a:rPr lang="en-US" noProof="0"/>
              <a:t>Name of presentation</a:t>
            </a:r>
            <a:endParaRPr lang="en-US" noProof="0" dirty="0"/>
          </a:p>
        </p:txBody>
      </p:sp>
      <p:sp>
        <p:nvSpPr>
          <p:cNvPr id="6" name="Slide Number Placeholder 5">
            <a:extLst>
              <a:ext uri="{FF2B5EF4-FFF2-40B4-BE49-F238E27FC236}">
                <a16:creationId xmlns:a16="http://schemas.microsoft.com/office/drawing/2014/main" id="{694C68C6-42BB-4A3B-A500-90B00996EEEA}"/>
              </a:ext>
            </a:extLst>
          </p:cNvPr>
          <p:cNvSpPr>
            <a:spLocks noGrp="1"/>
          </p:cNvSpPr>
          <p:nvPr>
            <p:ph type="sldNum" sz="quarter" idx="17"/>
          </p:nvPr>
        </p:nvSpPr>
        <p:spPr/>
        <p:txBody>
          <a:bodyPr/>
          <a:lstStyle/>
          <a:p>
            <a:fld id="{7E74F4B1-9ADB-4B50-83D6-797B7B30BEA4}" type="slidenum">
              <a:rPr lang="en-US" noProof="0" smtClean="0"/>
              <a:pPr/>
              <a:t>1</a:t>
            </a:fld>
            <a:endParaRPr lang="en-US" noProof="0" dirty="0"/>
          </a:p>
        </p:txBody>
      </p:sp>
    </p:spTree>
    <p:extLst>
      <p:ext uri="{BB962C8B-B14F-4D97-AF65-F5344CB8AC3E}">
        <p14:creationId xmlns:p14="http://schemas.microsoft.com/office/powerpoint/2010/main" val="157218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11342" y="1628800"/>
            <a:ext cx="11443732" cy="1785104"/>
          </a:xfrm>
          <a:prstGeom prst="rect">
            <a:avLst/>
          </a:prstGeom>
        </p:spPr>
        <p:txBody>
          <a:bodyPr wrap="square">
            <a:spAutoFit/>
          </a:bodyPr>
          <a:lstStyle/>
          <a:p>
            <a:pPr marL="302409" indent="-302409">
              <a:buFont typeface="Wingdings" pitchFamily="2" charset="2"/>
              <a:buChar char="l"/>
            </a:pPr>
            <a:r>
              <a:rPr lang="en-US" altLang="zh-CN" sz="1100" dirty="0">
                <a:latin typeface="微软雅黑" pitchFamily="34" charset="-122"/>
                <a:ea typeface="微软雅黑" pitchFamily="34" charset="-122"/>
              </a:rPr>
              <a:t>ACC</a:t>
            </a:r>
            <a:r>
              <a:rPr lang="zh-CN" altLang="zh-CN" sz="1100" dirty="0">
                <a:latin typeface="微软雅黑" pitchFamily="34" charset="-122"/>
                <a:ea typeface="微软雅黑" pitchFamily="34" charset="-122"/>
              </a:rPr>
              <a:t>系统控制运行时，</a:t>
            </a:r>
            <a:r>
              <a:rPr lang="zh-CN" altLang="en-US" sz="1100" dirty="0">
                <a:latin typeface="微软雅黑" pitchFamily="34" charset="-122"/>
                <a:ea typeface="微软雅黑" pitchFamily="34" charset="-122"/>
              </a:rPr>
              <a:t>对于加速的情况，</a:t>
            </a:r>
            <a:r>
              <a:rPr lang="en-US" altLang="zh-CN" sz="1100" dirty="0">
                <a:latin typeface="微软雅黑" pitchFamily="34" charset="-122"/>
                <a:ea typeface="微软雅黑" pitchFamily="34" charset="-122"/>
              </a:rPr>
              <a:t>VLC</a:t>
            </a:r>
            <a:r>
              <a:rPr lang="zh-CN" altLang="zh-CN" sz="1100" dirty="0">
                <a:latin typeface="微软雅黑" pitchFamily="34" charset="-122"/>
                <a:ea typeface="微软雅黑" pitchFamily="34" charset="-122"/>
              </a:rPr>
              <a:t>模块将加速度转换为相应的扭矩需求给</a:t>
            </a:r>
            <a:r>
              <a:rPr lang="en-US" altLang="zh-CN" sz="1100" dirty="0">
                <a:latin typeface="微软雅黑" pitchFamily="34" charset="-122"/>
                <a:ea typeface="微软雅黑" pitchFamily="34" charset="-122"/>
              </a:rPr>
              <a:t>EMS</a:t>
            </a:r>
            <a:r>
              <a:rPr lang="zh-CN" altLang="zh-CN" sz="1100" dirty="0">
                <a:latin typeface="微软雅黑" pitchFamily="34" charset="-122"/>
                <a:ea typeface="微软雅黑" pitchFamily="34" charset="-122"/>
              </a:rPr>
              <a:t>，</a:t>
            </a:r>
            <a:r>
              <a:rPr lang="en-US" altLang="zh-CN" sz="1100" dirty="0">
                <a:latin typeface="微软雅黑" pitchFamily="34" charset="-122"/>
                <a:ea typeface="微软雅黑" pitchFamily="34" charset="-122"/>
              </a:rPr>
              <a:t>EMS</a:t>
            </a:r>
            <a:r>
              <a:rPr lang="zh-CN" altLang="en-US" sz="1100" dirty="0">
                <a:latin typeface="微软雅黑" pitchFamily="34" charset="-122"/>
                <a:ea typeface="微软雅黑" pitchFamily="34" charset="-122"/>
              </a:rPr>
              <a:t>须要</a:t>
            </a:r>
            <a:r>
              <a:rPr lang="zh-CN" altLang="zh-CN" sz="1100" dirty="0">
                <a:latin typeface="微软雅黑" pitchFamily="34" charset="-122"/>
                <a:ea typeface="微软雅黑" pitchFamily="34" charset="-122"/>
              </a:rPr>
              <a:t>响应</a:t>
            </a:r>
            <a:r>
              <a:rPr lang="en-US" altLang="zh-CN" sz="1100" dirty="0">
                <a:latin typeface="微软雅黑" pitchFamily="34" charset="-122"/>
                <a:ea typeface="微软雅黑" pitchFamily="34" charset="-122"/>
              </a:rPr>
              <a:t>VLC</a:t>
            </a:r>
            <a:r>
              <a:rPr lang="zh-CN" altLang="zh-CN" sz="1100" dirty="0">
                <a:latin typeface="微软雅黑" pitchFamily="34" charset="-122"/>
                <a:ea typeface="微软雅黑" pitchFamily="34" charset="-122"/>
              </a:rPr>
              <a:t>模块的扭矩请求指令并反馈</a:t>
            </a:r>
            <a:r>
              <a:rPr lang="zh-CN" altLang="en-US" sz="1100" dirty="0">
                <a:latin typeface="微软雅黑" pitchFamily="34" charset="-122"/>
                <a:ea typeface="微软雅黑" pitchFamily="34" charset="-122"/>
              </a:rPr>
              <a:t>控制状态。</a:t>
            </a:r>
            <a:endParaRPr lang="en-US" altLang="zh-CN" sz="1100" dirty="0">
              <a:latin typeface="微软雅黑" pitchFamily="34" charset="-122"/>
              <a:ea typeface="微软雅黑" pitchFamily="34" charset="-122"/>
            </a:endParaRPr>
          </a:p>
          <a:p>
            <a:endParaRPr lang="zh-CN" altLang="zh-CN" sz="1100" dirty="0">
              <a:latin typeface="微软雅黑" pitchFamily="34" charset="-122"/>
              <a:ea typeface="微软雅黑" pitchFamily="34" charset="-122"/>
            </a:endParaRPr>
          </a:p>
          <a:p>
            <a:pPr marL="302409" indent="-302409">
              <a:buFont typeface="Wingdings" pitchFamily="2" charset="2"/>
              <a:buChar char="l"/>
            </a:pPr>
            <a:r>
              <a:rPr lang="en-US" altLang="zh-CN" sz="1100" dirty="0">
                <a:latin typeface="微软雅黑" pitchFamily="34" charset="-122"/>
                <a:ea typeface="微软雅黑" pitchFamily="34" charset="-122"/>
              </a:rPr>
              <a:t>ACC</a:t>
            </a:r>
            <a:r>
              <a:rPr lang="zh-CN" altLang="en-US" sz="1100" dirty="0">
                <a:latin typeface="微软雅黑" pitchFamily="34" charset="-122"/>
                <a:ea typeface="微软雅黑" pitchFamily="34" charset="-122"/>
              </a:rPr>
              <a:t>工作</a:t>
            </a:r>
            <a:r>
              <a:rPr lang="zh-CN" altLang="zh-CN" sz="1100" dirty="0">
                <a:latin typeface="微软雅黑" pitchFamily="34" charset="-122"/>
                <a:ea typeface="微软雅黑" pitchFamily="34" charset="-122"/>
              </a:rPr>
              <a:t>时，</a:t>
            </a:r>
            <a:r>
              <a:rPr lang="en-US" altLang="zh-CN" sz="1100" dirty="0">
                <a:latin typeface="微软雅黑" pitchFamily="34" charset="-122"/>
                <a:ea typeface="微软雅黑" pitchFamily="34" charset="-122"/>
              </a:rPr>
              <a:t>EMS</a:t>
            </a:r>
            <a:r>
              <a:rPr lang="zh-CN" altLang="zh-CN" sz="1100" dirty="0">
                <a:latin typeface="微软雅黑" pitchFamily="34" charset="-122"/>
                <a:ea typeface="微软雅黑" pitchFamily="34" charset="-122"/>
              </a:rPr>
              <a:t>响应</a:t>
            </a:r>
            <a:r>
              <a:rPr lang="en-US" altLang="zh-CN" sz="1100" dirty="0">
                <a:latin typeface="微软雅黑" pitchFamily="34" charset="-122"/>
                <a:ea typeface="微软雅黑" pitchFamily="34" charset="-122"/>
              </a:rPr>
              <a:t>ACC</a:t>
            </a:r>
            <a:r>
              <a:rPr lang="zh-CN" altLang="zh-CN" sz="1100" dirty="0">
                <a:latin typeface="微软雅黑" pitchFamily="34" charset="-122"/>
                <a:ea typeface="微软雅黑" pitchFamily="34" charset="-122"/>
              </a:rPr>
              <a:t>控制器的指令，一旦</a:t>
            </a:r>
            <a:r>
              <a:rPr lang="en-US" altLang="zh-CN" sz="1100" dirty="0">
                <a:latin typeface="微软雅黑" pitchFamily="34" charset="-122"/>
                <a:ea typeface="微软雅黑" pitchFamily="34" charset="-122"/>
              </a:rPr>
              <a:t>ACC</a:t>
            </a:r>
            <a:r>
              <a:rPr lang="zh-CN" altLang="zh-CN" sz="1100" dirty="0">
                <a:latin typeface="微软雅黑" pitchFamily="34" charset="-122"/>
                <a:ea typeface="微软雅黑" pitchFamily="34" charset="-122"/>
              </a:rPr>
              <a:t>系统退出控制，</a:t>
            </a:r>
            <a:r>
              <a:rPr lang="en-US" altLang="zh-CN" sz="1100" dirty="0">
                <a:latin typeface="微软雅黑" pitchFamily="34" charset="-122"/>
                <a:ea typeface="微软雅黑" pitchFamily="34" charset="-122"/>
              </a:rPr>
              <a:t>EMS</a:t>
            </a:r>
            <a:r>
              <a:rPr lang="zh-CN" altLang="zh-CN" sz="1100" dirty="0">
                <a:latin typeface="微软雅黑" pitchFamily="34" charset="-122"/>
                <a:ea typeface="微软雅黑" pitchFamily="34" charset="-122"/>
              </a:rPr>
              <a:t>能立即恢复正常工作模式；</a:t>
            </a:r>
            <a:r>
              <a:rPr lang="en-US" altLang="zh-CN" sz="1100" dirty="0">
                <a:latin typeface="微软雅黑" pitchFamily="34" charset="-122"/>
                <a:ea typeface="微软雅黑" pitchFamily="34" charset="-122"/>
              </a:rPr>
              <a:t>TCU</a:t>
            </a:r>
            <a:r>
              <a:rPr lang="zh-CN" altLang="zh-CN" sz="1100" dirty="0">
                <a:latin typeface="微软雅黑" pitchFamily="34" charset="-122"/>
                <a:ea typeface="微软雅黑" pitchFamily="34" charset="-122"/>
              </a:rPr>
              <a:t>必须和</a:t>
            </a:r>
            <a:r>
              <a:rPr lang="en-US" altLang="zh-CN" sz="1100" dirty="0">
                <a:latin typeface="微软雅黑" pitchFamily="34" charset="-122"/>
                <a:ea typeface="微软雅黑" pitchFamily="34" charset="-122"/>
              </a:rPr>
              <a:t>EMS</a:t>
            </a:r>
            <a:r>
              <a:rPr lang="zh-CN" altLang="zh-CN" sz="1100" dirty="0">
                <a:latin typeface="微软雅黑" pitchFamily="34" charset="-122"/>
                <a:ea typeface="微软雅黑" pitchFamily="34" charset="-122"/>
              </a:rPr>
              <a:t>相匹配，</a:t>
            </a:r>
            <a:r>
              <a:rPr lang="zh-CN" altLang="en-US" sz="1100" dirty="0">
                <a:latin typeface="微软雅黑" pitchFamily="34" charset="-122"/>
                <a:ea typeface="微软雅黑" pitchFamily="34" charset="-122"/>
              </a:rPr>
              <a:t>以确保</a:t>
            </a:r>
            <a:r>
              <a:rPr lang="zh-CN" altLang="zh-CN" sz="1100" dirty="0">
                <a:latin typeface="微软雅黑" pitchFamily="34" charset="-122"/>
                <a:ea typeface="微软雅黑" pitchFamily="34" charset="-122"/>
              </a:rPr>
              <a:t>在相应传动比和发动机转速下能发出的最大扭矩、最小扭矩能满足</a:t>
            </a:r>
            <a:r>
              <a:rPr lang="en-US" altLang="zh-CN" sz="1100" dirty="0">
                <a:latin typeface="微软雅黑" pitchFamily="34" charset="-122"/>
                <a:ea typeface="微软雅黑" pitchFamily="34" charset="-122"/>
              </a:rPr>
              <a:t>ACC</a:t>
            </a:r>
            <a:r>
              <a:rPr lang="zh-CN" altLang="zh-CN" sz="1100" dirty="0">
                <a:latin typeface="微软雅黑" pitchFamily="34" charset="-122"/>
                <a:ea typeface="微软雅黑" pitchFamily="34" charset="-122"/>
              </a:rPr>
              <a:t>系统需求的扭矩</a:t>
            </a:r>
            <a:r>
              <a:rPr lang="zh-CN" altLang="en-US" sz="1100" dirty="0">
                <a:latin typeface="微软雅黑" pitchFamily="34" charset="-122"/>
                <a:ea typeface="微软雅黑" pitchFamily="34" charset="-122"/>
              </a:rPr>
              <a:t>。</a:t>
            </a:r>
            <a:endParaRPr lang="en-US" altLang="zh-CN" sz="1100" dirty="0"/>
          </a:p>
          <a:p>
            <a:endParaRPr lang="zh-CN" altLang="zh-CN" sz="1100" dirty="0">
              <a:solidFill>
                <a:srgbClr val="FF0000"/>
              </a:solidFill>
              <a:latin typeface="微软雅黑" pitchFamily="34" charset="-122"/>
              <a:ea typeface="微软雅黑" pitchFamily="34" charset="-122"/>
            </a:endParaRPr>
          </a:p>
          <a:p>
            <a:pPr marL="302409" indent="-302409">
              <a:buFont typeface="Wingdings" pitchFamily="2" charset="2"/>
              <a:buChar char="l"/>
            </a:pPr>
            <a:r>
              <a:rPr lang="en-US" altLang="zh-CN" sz="1100" dirty="0">
                <a:latin typeface="微软雅黑" pitchFamily="34" charset="-122"/>
                <a:ea typeface="微软雅黑" pitchFamily="34" charset="-122"/>
              </a:rPr>
              <a:t>EMS</a:t>
            </a:r>
            <a:r>
              <a:rPr lang="zh-CN" altLang="zh-CN" sz="1100" dirty="0">
                <a:latin typeface="微软雅黑" pitchFamily="34" charset="-122"/>
                <a:ea typeface="微软雅黑" pitchFamily="34" charset="-122"/>
              </a:rPr>
              <a:t>不但能响应</a:t>
            </a:r>
            <a:r>
              <a:rPr lang="en-US" altLang="zh-CN" sz="1100" dirty="0">
                <a:latin typeface="微软雅黑" pitchFamily="34" charset="-122"/>
                <a:ea typeface="微软雅黑" pitchFamily="34" charset="-122"/>
              </a:rPr>
              <a:t>ACC</a:t>
            </a:r>
            <a:r>
              <a:rPr lang="zh-CN" altLang="zh-CN" sz="1100" dirty="0">
                <a:latin typeface="微软雅黑" pitchFamily="34" charset="-122"/>
                <a:ea typeface="微软雅黑" pitchFamily="34" charset="-122"/>
              </a:rPr>
              <a:t>发出的加速度需求对应的正扭矩需求</a:t>
            </a:r>
            <a:r>
              <a:rPr lang="zh-CN" altLang="en-US" sz="1100" dirty="0">
                <a:latin typeface="微软雅黑" pitchFamily="34" charset="-122"/>
                <a:ea typeface="微软雅黑" pitchFamily="34" charset="-122"/>
              </a:rPr>
              <a:t>，</a:t>
            </a:r>
            <a:r>
              <a:rPr lang="zh-CN" altLang="zh-CN" sz="1100" dirty="0">
                <a:latin typeface="微软雅黑" pitchFamily="34" charset="-122"/>
                <a:ea typeface="微软雅黑" pitchFamily="34" charset="-122"/>
              </a:rPr>
              <a:t>且能够响应</a:t>
            </a:r>
            <a:r>
              <a:rPr lang="en-US" altLang="zh-CN" sz="1100" dirty="0">
                <a:latin typeface="微软雅黑" pitchFamily="34" charset="-122"/>
                <a:ea typeface="微软雅黑" pitchFamily="34" charset="-122"/>
              </a:rPr>
              <a:t>ACC</a:t>
            </a:r>
            <a:r>
              <a:rPr lang="zh-CN" altLang="zh-CN" sz="1100" dirty="0">
                <a:latin typeface="微软雅黑" pitchFamily="34" charset="-122"/>
                <a:ea typeface="微软雅黑" pitchFamily="34" charset="-122"/>
              </a:rPr>
              <a:t>发出的减速度需求对应的负扭矩需求</a:t>
            </a:r>
            <a:r>
              <a:rPr lang="zh-CN" altLang="en-US" sz="1100" dirty="0">
                <a:latin typeface="微软雅黑" pitchFamily="34" charset="-122"/>
                <a:ea typeface="微软雅黑" pitchFamily="34" charset="-122"/>
              </a:rPr>
              <a:t>，以利用发动机拖滞</a:t>
            </a:r>
            <a:r>
              <a:rPr lang="zh-CN" altLang="zh-CN" sz="1100" dirty="0">
                <a:latin typeface="微软雅黑" pitchFamily="34" charset="-122"/>
                <a:ea typeface="微软雅黑" pitchFamily="34" charset="-122"/>
              </a:rPr>
              <a:t>。</a:t>
            </a:r>
            <a:endParaRPr lang="en-US" altLang="zh-CN" sz="1100" dirty="0">
              <a:latin typeface="微软雅黑" pitchFamily="34" charset="-122"/>
              <a:ea typeface="微软雅黑" pitchFamily="34" charset="-122"/>
            </a:endParaRPr>
          </a:p>
          <a:p>
            <a:endParaRPr lang="en-US" altLang="zh-CN" sz="1100" dirty="0">
              <a:latin typeface="微软雅黑" pitchFamily="34" charset="-122"/>
              <a:ea typeface="微软雅黑" pitchFamily="34" charset="-122"/>
            </a:endParaRPr>
          </a:p>
          <a:p>
            <a:pPr marL="285750" indent="-285750">
              <a:buFont typeface="Wingdings" pitchFamily="2" charset="2"/>
              <a:buChar char="l"/>
            </a:pPr>
            <a:r>
              <a:rPr lang="zh-CN" altLang="zh-CN" sz="1100" dirty="0">
                <a:latin typeface="微软雅黑" pitchFamily="34" charset="-122"/>
                <a:ea typeface="微软雅黑" pitchFamily="34" charset="-122"/>
              </a:rPr>
              <a:t>如果</a:t>
            </a:r>
            <a:r>
              <a:rPr lang="en-US" altLang="zh-CN" sz="1100" dirty="0">
                <a:latin typeface="微软雅黑" pitchFamily="34" charset="-122"/>
                <a:ea typeface="微软雅黑" pitchFamily="34" charset="-122"/>
              </a:rPr>
              <a:t>ACC</a:t>
            </a:r>
            <a:r>
              <a:rPr lang="zh-CN" altLang="zh-CN" sz="1100" dirty="0">
                <a:latin typeface="微软雅黑" pitchFamily="34" charset="-122"/>
                <a:ea typeface="微软雅黑" pitchFamily="34" charset="-122"/>
              </a:rPr>
              <a:t>目标扭矩超过驾驶员请求扭矩，则发动机应响应</a:t>
            </a:r>
            <a:r>
              <a:rPr lang="en-US" altLang="zh-CN" sz="1100" dirty="0">
                <a:latin typeface="微软雅黑" pitchFamily="34" charset="-122"/>
                <a:ea typeface="微软雅黑" pitchFamily="34" charset="-122"/>
              </a:rPr>
              <a:t>ACC</a:t>
            </a:r>
            <a:r>
              <a:rPr lang="zh-CN" altLang="zh-CN" sz="1100" dirty="0">
                <a:latin typeface="微软雅黑" pitchFamily="34" charset="-122"/>
                <a:ea typeface="微软雅黑" pitchFamily="34" charset="-122"/>
              </a:rPr>
              <a:t>目标扭矩请求</a:t>
            </a:r>
            <a:r>
              <a:rPr lang="zh-CN" altLang="en-US" sz="1100" dirty="0">
                <a:latin typeface="微软雅黑" pitchFamily="34" charset="-122"/>
                <a:ea typeface="微软雅黑" pitchFamily="34" charset="-122"/>
              </a:rPr>
              <a:t>，</a:t>
            </a:r>
            <a:r>
              <a:rPr lang="zh-CN" altLang="zh-CN" sz="1100" dirty="0">
                <a:latin typeface="微软雅黑" pitchFamily="34" charset="-122"/>
                <a:ea typeface="微软雅黑" pitchFamily="34" charset="-122"/>
              </a:rPr>
              <a:t>如果驾驶员请求扭矩超过</a:t>
            </a:r>
            <a:r>
              <a:rPr lang="en-US" altLang="zh-CN" sz="1100" dirty="0">
                <a:latin typeface="微软雅黑" pitchFamily="34" charset="-122"/>
                <a:ea typeface="微软雅黑" pitchFamily="34" charset="-122"/>
              </a:rPr>
              <a:t>ACC</a:t>
            </a:r>
            <a:r>
              <a:rPr lang="zh-CN" altLang="zh-CN" sz="1100" dirty="0">
                <a:latin typeface="微软雅黑" pitchFamily="34" charset="-122"/>
                <a:ea typeface="微软雅黑" pitchFamily="34" charset="-122"/>
              </a:rPr>
              <a:t>目标扭矩，则发动机应响应驾驶员扭矩请求。</a:t>
            </a:r>
            <a:endParaRPr lang="en-US" altLang="zh-CN" sz="1100" dirty="0">
              <a:latin typeface="微软雅黑" pitchFamily="34" charset="-122"/>
              <a:ea typeface="微软雅黑" pitchFamily="34" charset="-122"/>
            </a:endParaRPr>
          </a:p>
          <a:p>
            <a:pPr lvl="0"/>
            <a:endParaRPr lang="zh-CN" altLang="zh-CN" sz="1100" dirty="0">
              <a:latin typeface="微软雅黑" pitchFamily="34" charset="-122"/>
              <a:ea typeface="微软雅黑" pitchFamily="34" charset="-122"/>
            </a:endParaRPr>
          </a:p>
          <a:p>
            <a:pPr marL="285750" lvl="0" indent="-285750">
              <a:buFont typeface="Wingdings" pitchFamily="2" charset="2"/>
              <a:buChar char="l"/>
            </a:pPr>
            <a:r>
              <a:rPr lang="en-US" altLang="zh-CN" sz="1100" dirty="0">
                <a:latin typeface="微软雅黑" pitchFamily="34" charset="-122"/>
                <a:ea typeface="微软雅黑" pitchFamily="34" charset="-122"/>
              </a:rPr>
              <a:t>TCU</a:t>
            </a:r>
            <a:r>
              <a:rPr lang="zh-CN" altLang="zh-CN" sz="1100" dirty="0">
                <a:latin typeface="微软雅黑" pitchFamily="34" charset="-122"/>
                <a:ea typeface="微软雅黑" pitchFamily="34" charset="-122"/>
              </a:rPr>
              <a:t>不同模式下（即驾驶员选择不同的驾驶模式时）</a:t>
            </a:r>
            <a:r>
              <a:rPr lang="zh-CN" altLang="en-US" sz="1100" dirty="0">
                <a:latin typeface="微软雅黑" pitchFamily="34" charset="-122"/>
                <a:ea typeface="微软雅黑" pitchFamily="34" charset="-122"/>
              </a:rPr>
              <a:t>，</a:t>
            </a:r>
            <a:r>
              <a:rPr lang="en-US" altLang="zh-CN" sz="1100" dirty="0">
                <a:latin typeface="微软雅黑" pitchFamily="34" charset="-122"/>
                <a:ea typeface="微软雅黑" pitchFamily="34" charset="-122"/>
              </a:rPr>
              <a:t>EMS</a:t>
            </a:r>
            <a:r>
              <a:rPr lang="zh-CN" altLang="zh-CN" sz="1100" dirty="0">
                <a:latin typeface="微软雅黑" pitchFamily="34" charset="-122"/>
                <a:ea typeface="微软雅黑" pitchFamily="34" charset="-122"/>
              </a:rPr>
              <a:t>响应时间，响应精度都应满足</a:t>
            </a:r>
            <a:r>
              <a:rPr lang="zh-CN" altLang="en-US" sz="1100" dirty="0">
                <a:latin typeface="微软雅黑" pitchFamily="34" charset="-122"/>
                <a:ea typeface="微软雅黑" pitchFamily="34" charset="-122"/>
              </a:rPr>
              <a:t>下</a:t>
            </a:r>
            <a:r>
              <a:rPr lang="zh-CN" altLang="zh-CN" sz="1100" dirty="0">
                <a:latin typeface="微软雅黑" pitchFamily="34" charset="-122"/>
                <a:ea typeface="微软雅黑" pitchFamily="34" charset="-122"/>
              </a:rPr>
              <a:t>表所列要求</a:t>
            </a:r>
            <a:r>
              <a:rPr lang="zh-CN" altLang="en-US" sz="1100" dirty="0">
                <a:latin typeface="微软雅黑" pitchFamily="34" charset="-122"/>
                <a:ea typeface="微软雅黑" pitchFamily="34" charset="-122"/>
              </a:rPr>
              <a:t>。</a:t>
            </a:r>
            <a:endParaRPr lang="en-US" altLang="zh-CN" sz="1100" dirty="0">
              <a:latin typeface="微软雅黑" pitchFamily="34" charset="-122"/>
              <a:ea typeface="微软雅黑" pitchFamily="34" charset="-122"/>
            </a:endParaRPr>
          </a:p>
        </p:txBody>
      </p:sp>
      <p:sp>
        <p:nvSpPr>
          <p:cNvPr id="6" name="标题 1"/>
          <p:cNvSpPr>
            <a:spLocks noGrp="1"/>
          </p:cNvSpPr>
          <p:nvPr>
            <p:ph type="title" idx="4294967295"/>
          </p:nvPr>
        </p:nvSpPr>
        <p:spPr>
          <a:xfrm>
            <a:off x="507000" y="980728"/>
            <a:ext cx="11178000" cy="1116000"/>
          </a:xfrm>
        </p:spPr>
        <p:txBody>
          <a:bodyPr vert="horz" lIns="0" tIns="0" rIns="0" bIns="0" rtlCol="0" anchor="t" anchorCtr="0">
            <a:noAutofit/>
          </a:bodyPr>
          <a:lstStyle/>
          <a:p>
            <a:r>
              <a:rPr lang="zh-CN" altLang="en-US" dirty="0"/>
              <a:t>对</a:t>
            </a:r>
            <a:r>
              <a:rPr lang="en-US" altLang="zh-CN" dirty="0"/>
              <a:t>EMS</a:t>
            </a:r>
            <a:r>
              <a:rPr lang="zh-CN" altLang="en-US" dirty="0"/>
              <a:t>功能方面的需求</a:t>
            </a:r>
          </a:p>
        </p:txBody>
      </p:sp>
    </p:spTree>
    <p:extLst>
      <p:ext uri="{BB962C8B-B14F-4D97-AF65-F5344CB8AC3E}">
        <p14:creationId xmlns:p14="http://schemas.microsoft.com/office/powerpoint/2010/main" val="658705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a:graphicFrameLocks noGrp="1"/>
          </p:cNvGraphicFramePr>
          <p:nvPr>
            <p:extLst>
              <p:ext uri="{D42A27DB-BD31-4B8C-83A1-F6EECF244321}">
                <p14:modId xmlns:p14="http://schemas.microsoft.com/office/powerpoint/2010/main" val="2885674636"/>
              </p:ext>
            </p:extLst>
          </p:nvPr>
        </p:nvGraphicFramePr>
        <p:xfrm>
          <a:off x="695400" y="1608691"/>
          <a:ext cx="6933509" cy="1388261"/>
        </p:xfrm>
        <a:graphic>
          <a:graphicData uri="http://schemas.openxmlformats.org/drawingml/2006/table">
            <a:tbl>
              <a:tblPr firstRow="1" firstCol="1" bandRow="1">
                <a:tableStyleId>{5C22544A-7EE6-4342-B048-85BDC9FD1C3A}</a:tableStyleId>
              </a:tblPr>
              <a:tblGrid>
                <a:gridCol w="2923348">
                  <a:extLst>
                    <a:ext uri="{9D8B030D-6E8A-4147-A177-3AD203B41FA5}">
                      <a16:colId xmlns:a16="http://schemas.microsoft.com/office/drawing/2014/main" val="20000"/>
                    </a:ext>
                  </a:extLst>
                </a:gridCol>
                <a:gridCol w="4010161">
                  <a:extLst>
                    <a:ext uri="{9D8B030D-6E8A-4147-A177-3AD203B41FA5}">
                      <a16:colId xmlns:a16="http://schemas.microsoft.com/office/drawing/2014/main" val="20001"/>
                    </a:ext>
                  </a:extLst>
                </a:gridCol>
              </a:tblGrid>
              <a:tr h="288361">
                <a:tc>
                  <a:txBody>
                    <a:bodyPr/>
                    <a:lstStyle/>
                    <a:p>
                      <a:pPr marL="0" indent="0" algn="ctr">
                        <a:spcAft>
                          <a:spcPts val="0"/>
                        </a:spcAft>
                        <a:buFontTx/>
                        <a:buNone/>
                      </a:pPr>
                      <a:r>
                        <a:rPr lang="zh-CN" altLang="en-US" sz="1100" b="0" kern="100" dirty="0">
                          <a:solidFill>
                            <a:srgbClr val="000000"/>
                          </a:solidFill>
                          <a:effectLst/>
                          <a:latin typeface="+mj-lt"/>
                          <a:ea typeface="微软雅黑" pitchFamily="34" charset="-122"/>
                          <a:cs typeface="+mn-cs"/>
                        </a:rPr>
                        <a:t>项目</a:t>
                      </a:r>
                      <a:endParaRPr lang="zh-CN" altLang="zh-CN" sz="1100" b="0" kern="100" dirty="0">
                        <a:solidFill>
                          <a:srgbClr val="000000"/>
                        </a:solidFill>
                        <a:effectLst/>
                        <a:latin typeface="+mj-lt"/>
                        <a:ea typeface="微软雅黑" pitchFamily="34" charset="-122"/>
                        <a:cs typeface="+mn-cs"/>
                      </a:endParaRPr>
                    </a:p>
                  </a:txBody>
                  <a:tcPr marL="72579" marR="72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100" b="0" kern="100" dirty="0">
                          <a:solidFill>
                            <a:srgbClr val="000000"/>
                          </a:solidFill>
                          <a:effectLst/>
                          <a:latin typeface="+mj-lt"/>
                          <a:ea typeface="微软雅黑" pitchFamily="34" charset="-122"/>
                          <a:cs typeface="+mn-cs"/>
                        </a:rPr>
                        <a:t>值</a:t>
                      </a:r>
                      <a:endParaRPr lang="zh-CN" sz="1100" b="0" kern="100" dirty="0">
                        <a:solidFill>
                          <a:srgbClr val="000000"/>
                        </a:solidFill>
                        <a:effectLst/>
                        <a:latin typeface="+mj-lt"/>
                        <a:ea typeface="微软雅黑" pitchFamily="34" charset="-122"/>
                        <a:cs typeface="+mn-cs"/>
                      </a:endParaRPr>
                    </a:p>
                  </a:txBody>
                  <a:tcPr marL="72579" marR="72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73267">
                <a:tc>
                  <a:txBody>
                    <a:bodyPr/>
                    <a:lstStyle/>
                    <a:p>
                      <a:pPr marL="0" indent="0" algn="l">
                        <a:spcAft>
                          <a:spcPts val="0"/>
                        </a:spcAft>
                        <a:buFontTx/>
                        <a:buNone/>
                      </a:pPr>
                      <a:r>
                        <a:rPr lang="zh-CN" altLang="en-US" sz="1100" b="0" kern="100" dirty="0">
                          <a:solidFill>
                            <a:srgbClr val="000000"/>
                          </a:solidFill>
                          <a:effectLst/>
                          <a:latin typeface="+mj-lt"/>
                          <a:ea typeface="微软雅黑" pitchFamily="34" charset="-122"/>
                          <a:cs typeface="+mn-cs"/>
                        </a:rPr>
                        <a:t>扭矩</a:t>
                      </a:r>
                      <a:r>
                        <a:rPr lang="zh-CN" sz="1100" b="0" kern="100" dirty="0">
                          <a:solidFill>
                            <a:srgbClr val="000000"/>
                          </a:solidFill>
                          <a:effectLst/>
                          <a:latin typeface="+mj-lt"/>
                          <a:ea typeface="微软雅黑" pitchFamily="34" charset="-122"/>
                          <a:cs typeface="+mn-cs"/>
                        </a:rPr>
                        <a:t>响应</a:t>
                      </a:r>
                      <a:r>
                        <a:rPr lang="zh-CN" altLang="en-US" sz="1100" b="0" kern="100" dirty="0">
                          <a:solidFill>
                            <a:srgbClr val="000000"/>
                          </a:solidFill>
                          <a:effectLst/>
                          <a:latin typeface="+mj-lt"/>
                          <a:ea typeface="微软雅黑" pitchFamily="34" charset="-122"/>
                          <a:cs typeface="+mn-cs"/>
                        </a:rPr>
                        <a:t>延迟</a:t>
                      </a:r>
                      <a:r>
                        <a:rPr lang="zh-CN" sz="1100" b="0" kern="100" dirty="0">
                          <a:solidFill>
                            <a:srgbClr val="000000"/>
                          </a:solidFill>
                          <a:effectLst/>
                          <a:latin typeface="+mj-lt"/>
                          <a:ea typeface="微软雅黑" pitchFamily="34" charset="-122"/>
                          <a:cs typeface="+mn-cs"/>
                        </a:rPr>
                        <a:t>时间</a:t>
                      </a:r>
                      <a:r>
                        <a:rPr lang="en-US" altLang="zh-CN" sz="1100" b="0" kern="100" dirty="0">
                          <a:solidFill>
                            <a:srgbClr val="000000"/>
                          </a:solidFill>
                          <a:effectLst/>
                          <a:latin typeface="+mj-lt"/>
                          <a:ea typeface="微软雅黑" pitchFamily="34" charset="-122"/>
                          <a:cs typeface="+mn-cs"/>
                        </a:rPr>
                        <a:t> </a:t>
                      </a:r>
                      <a:r>
                        <a:rPr lang="en-US" altLang="zh-CN" sz="1100" b="0" kern="100" dirty="0" err="1">
                          <a:solidFill>
                            <a:srgbClr val="000000"/>
                          </a:solidFill>
                          <a:effectLst/>
                          <a:latin typeface="+mn-lt"/>
                          <a:ea typeface="微软雅黑" pitchFamily="34" charset="-122"/>
                          <a:cs typeface="+mn-cs"/>
                        </a:rPr>
                        <a:t>T</a:t>
                      </a:r>
                      <a:r>
                        <a:rPr lang="en-US" altLang="zh-CN" sz="1100" b="0" kern="100" baseline="-25000" dirty="0" err="1">
                          <a:solidFill>
                            <a:srgbClr val="000000"/>
                          </a:solidFill>
                          <a:effectLst/>
                          <a:latin typeface="+mn-lt"/>
                          <a:ea typeface="微软雅黑" pitchFamily="34" charset="-122"/>
                          <a:cs typeface="+mn-cs"/>
                        </a:rPr>
                        <a:t>delay</a:t>
                      </a:r>
                      <a:endParaRPr lang="zh-CN" sz="1100" b="0" kern="100" dirty="0">
                        <a:solidFill>
                          <a:srgbClr val="000000"/>
                        </a:solidFill>
                        <a:effectLst/>
                        <a:latin typeface="+mj-lt"/>
                        <a:ea typeface="微软雅黑" pitchFamily="34" charset="-122"/>
                        <a:cs typeface="+mn-cs"/>
                      </a:endParaRPr>
                    </a:p>
                  </a:txBody>
                  <a:tcPr marL="72579" marR="72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100" b="0" kern="100" dirty="0">
                          <a:solidFill>
                            <a:srgbClr val="000000"/>
                          </a:solidFill>
                          <a:effectLst/>
                          <a:latin typeface="+mj-lt"/>
                          <a:ea typeface="微软雅黑" pitchFamily="34" charset="-122"/>
                          <a:cs typeface="+mn-cs"/>
                        </a:rPr>
                        <a:t>≤50ms</a:t>
                      </a:r>
                      <a:endParaRPr lang="zh-CN" altLang="zh-CN" sz="1100" b="0" kern="100" dirty="0">
                        <a:solidFill>
                          <a:srgbClr val="000000"/>
                        </a:solidFill>
                        <a:effectLst/>
                        <a:latin typeface="+mj-lt"/>
                        <a:ea typeface="微软雅黑" pitchFamily="34" charset="-122"/>
                        <a:cs typeface="+mn-cs"/>
                      </a:endParaRPr>
                    </a:p>
                  </a:txBody>
                  <a:tcPr marL="72579" marR="72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47648">
                <a:tc>
                  <a:txBody>
                    <a:bodyPr/>
                    <a:lstStyle/>
                    <a:p>
                      <a:pPr marL="0" indent="0" algn="l" defTabSz="914400" rtl="0" eaLnBrk="1" latinLnBrk="0" hangingPunct="1">
                        <a:spcAft>
                          <a:spcPts val="0"/>
                        </a:spcAft>
                        <a:buFontTx/>
                        <a:buNone/>
                      </a:pPr>
                      <a:r>
                        <a:rPr lang="zh-CN" altLang="en-US" sz="1100" b="0" kern="100" dirty="0">
                          <a:solidFill>
                            <a:srgbClr val="000000"/>
                          </a:solidFill>
                          <a:effectLst/>
                          <a:latin typeface="+mj-lt"/>
                          <a:ea typeface="微软雅黑" pitchFamily="34" charset="-122"/>
                          <a:cs typeface="+mn-cs"/>
                        </a:rPr>
                        <a:t>扭矩响应时间 </a:t>
                      </a:r>
                      <a:r>
                        <a:rPr lang="en-US" altLang="zh-CN" sz="1100" b="0" kern="100" dirty="0" err="1">
                          <a:solidFill>
                            <a:srgbClr val="000000"/>
                          </a:solidFill>
                          <a:effectLst/>
                          <a:latin typeface="+mn-lt"/>
                          <a:ea typeface="微软雅黑" pitchFamily="34" charset="-122"/>
                          <a:cs typeface="+mn-cs"/>
                        </a:rPr>
                        <a:t>T</a:t>
                      </a:r>
                      <a:r>
                        <a:rPr lang="en-US" altLang="zh-CN" sz="1100" b="0" kern="100" baseline="-25000" dirty="0" err="1">
                          <a:solidFill>
                            <a:srgbClr val="000000"/>
                          </a:solidFill>
                          <a:effectLst/>
                          <a:latin typeface="+mn-lt"/>
                          <a:ea typeface="微软雅黑" pitchFamily="34" charset="-122"/>
                          <a:cs typeface="+mn-cs"/>
                        </a:rPr>
                        <a:t>delay</a:t>
                      </a:r>
                      <a:r>
                        <a:rPr lang="en-US" altLang="zh-CN" sz="1100" b="0" kern="100" dirty="0">
                          <a:solidFill>
                            <a:srgbClr val="000000"/>
                          </a:solidFill>
                          <a:effectLst/>
                          <a:latin typeface="+mj-lt"/>
                          <a:ea typeface="微软雅黑" pitchFamily="34" charset="-122"/>
                          <a:cs typeface="+mn-cs"/>
                        </a:rPr>
                        <a:t> + </a:t>
                      </a:r>
                      <a:r>
                        <a:rPr lang="en-US" altLang="zh-CN" sz="1100" b="0" kern="100" dirty="0" err="1">
                          <a:solidFill>
                            <a:srgbClr val="000000"/>
                          </a:solidFill>
                          <a:effectLst/>
                          <a:latin typeface="+mn-lt"/>
                          <a:ea typeface="微软雅黑" pitchFamily="34" charset="-122"/>
                          <a:cs typeface="+mn-cs"/>
                        </a:rPr>
                        <a:t>T</a:t>
                      </a:r>
                      <a:r>
                        <a:rPr lang="en-US" altLang="zh-CN" sz="1100" b="0" kern="100" baseline="-25000" dirty="0" err="1">
                          <a:solidFill>
                            <a:srgbClr val="000000"/>
                          </a:solidFill>
                          <a:effectLst/>
                          <a:latin typeface="+mn-lt"/>
                          <a:ea typeface="微软雅黑" pitchFamily="34" charset="-122"/>
                          <a:cs typeface="+mn-cs"/>
                        </a:rPr>
                        <a:t>Rampup</a:t>
                      </a:r>
                      <a:endParaRPr lang="zh-CN" sz="1100" b="0" kern="100" dirty="0">
                        <a:solidFill>
                          <a:srgbClr val="000000"/>
                        </a:solidFill>
                        <a:effectLst/>
                        <a:latin typeface="+mj-lt"/>
                        <a:ea typeface="微软雅黑" pitchFamily="34" charset="-122"/>
                        <a:cs typeface="+mn-cs"/>
                      </a:endParaRPr>
                    </a:p>
                  </a:txBody>
                  <a:tcPr marL="72579" marR="72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l">
                        <a:spcAft>
                          <a:spcPts val="0"/>
                        </a:spcAft>
                        <a:buFont typeface="Arial" panose="020B0604020202020204" pitchFamily="34" charset="0"/>
                        <a:buNone/>
                      </a:pPr>
                      <a:r>
                        <a:rPr lang="en-US" altLang="zh-CN" sz="1100" b="0" kern="100" dirty="0">
                          <a:solidFill>
                            <a:srgbClr val="000000"/>
                          </a:solidFill>
                          <a:effectLst/>
                          <a:latin typeface="+mj-lt"/>
                          <a:ea typeface="微软雅黑" pitchFamily="34" charset="-122"/>
                          <a:cs typeface="+mn-cs"/>
                        </a:rPr>
                        <a:t>≤100ms</a:t>
                      </a:r>
                      <a:endParaRPr lang="zh-CN" sz="1100" b="0" kern="100" dirty="0">
                        <a:solidFill>
                          <a:srgbClr val="000000"/>
                        </a:solidFill>
                        <a:effectLst/>
                        <a:latin typeface="+mj-lt"/>
                        <a:ea typeface="微软雅黑" pitchFamily="34" charset="-122"/>
                        <a:cs typeface="+mn-cs"/>
                      </a:endParaRPr>
                    </a:p>
                  </a:txBody>
                  <a:tcPr marL="72579" marR="72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59604">
                <a:tc>
                  <a:txBody>
                    <a:bodyPr/>
                    <a:lstStyle/>
                    <a:p>
                      <a:pPr marL="0" indent="0" algn="l">
                        <a:spcAft>
                          <a:spcPts val="0"/>
                        </a:spcAft>
                        <a:buFontTx/>
                        <a:buNone/>
                      </a:pPr>
                      <a:r>
                        <a:rPr lang="zh-CN" altLang="en-US" sz="1100" b="0" kern="100" dirty="0">
                          <a:solidFill>
                            <a:srgbClr val="000000"/>
                          </a:solidFill>
                          <a:effectLst/>
                          <a:latin typeface="+mj-lt"/>
                          <a:ea typeface="微软雅黑" pitchFamily="34" charset="-122"/>
                          <a:cs typeface="+mn-cs"/>
                        </a:rPr>
                        <a:t>动态误差</a:t>
                      </a:r>
                      <a:r>
                        <a:rPr lang="zh-CN" altLang="en-US" sz="1100" b="0" kern="100" baseline="0" dirty="0">
                          <a:solidFill>
                            <a:srgbClr val="000000"/>
                          </a:solidFill>
                          <a:effectLst/>
                          <a:latin typeface="+mj-lt"/>
                          <a:ea typeface="微软雅黑" pitchFamily="34" charset="-122"/>
                          <a:cs typeface="+mn-cs"/>
                        </a:rPr>
                        <a:t> </a:t>
                      </a:r>
                      <a:r>
                        <a:rPr lang="en-US" altLang="zh-CN" sz="1100" b="0" kern="100" baseline="0" dirty="0">
                          <a:solidFill>
                            <a:srgbClr val="000000"/>
                          </a:solidFill>
                          <a:effectLst/>
                          <a:latin typeface="+mj-lt"/>
                          <a:ea typeface="微软雅黑" pitchFamily="34" charset="-122"/>
                          <a:cs typeface="+mn-cs"/>
                        </a:rPr>
                        <a:t>Dynamic error</a:t>
                      </a:r>
                      <a:endParaRPr lang="zh-CN" sz="1100" b="0" kern="100" dirty="0">
                        <a:solidFill>
                          <a:srgbClr val="000000"/>
                        </a:solidFill>
                        <a:effectLst/>
                        <a:latin typeface="+mj-lt"/>
                        <a:ea typeface="微软雅黑" pitchFamily="34" charset="-122"/>
                        <a:cs typeface="+mn-cs"/>
                      </a:endParaRPr>
                    </a:p>
                  </a:txBody>
                  <a:tcPr marL="72579" marR="72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l">
                        <a:spcAft>
                          <a:spcPts val="0"/>
                        </a:spcAft>
                        <a:buFont typeface="Arial" panose="020B0604020202020204" pitchFamily="34" charset="0"/>
                        <a:buNone/>
                      </a:pPr>
                      <a:r>
                        <a:rPr lang="zh-CN" sz="1100" b="0" kern="100" dirty="0">
                          <a:solidFill>
                            <a:srgbClr val="000000"/>
                          </a:solidFill>
                          <a:effectLst/>
                          <a:latin typeface="+mj-lt"/>
                          <a:ea typeface="微软雅黑" pitchFamily="34" charset="-122"/>
                          <a:cs typeface="+mn-cs"/>
                        </a:rPr>
                        <a:t>±</a:t>
                      </a:r>
                      <a:r>
                        <a:rPr lang="en-US" sz="1100" b="0" kern="100" dirty="0">
                          <a:solidFill>
                            <a:srgbClr val="000000"/>
                          </a:solidFill>
                          <a:effectLst/>
                          <a:latin typeface="+mj-lt"/>
                          <a:ea typeface="微软雅黑" pitchFamily="34" charset="-122"/>
                          <a:cs typeface="+mn-cs"/>
                        </a:rPr>
                        <a:t>Max</a:t>
                      </a:r>
                      <a:r>
                        <a:rPr lang="zh-CN" sz="1100" b="0" kern="100" dirty="0">
                          <a:solidFill>
                            <a:srgbClr val="000000"/>
                          </a:solidFill>
                          <a:effectLst/>
                          <a:latin typeface="+mj-lt"/>
                          <a:ea typeface="微软雅黑" pitchFamily="34" charset="-122"/>
                          <a:cs typeface="+mn-cs"/>
                        </a:rPr>
                        <a:t>（</a:t>
                      </a:r>
                      <a:r>
                        <a:rPr lang="en-US" sz="1100" b="0" kern="100" dirty="0">
                          <a:solidFill>
                            <a:srgbClr val="000000"/>
                          </a:solidFill>
                          <a:effectLst/>
                          <a:latin typeface="+mj-lt"/>
                          <a:ea typeface="微软雅黑" pitchFamily="34" charset="-122"/>
                          <a:cs typeface="+mn-cs"/>
                        </a:rPr>
                        <a:t>5Nm</a:t>
                      </a:r>
                      <a:r>
                        <a:rPr lang="zh-CN" altLang="en-US" sz="1100" b="0" kern="100" dirty="0">
                          <a:solidFill>
                            <a:srgbClr val="000000"/>
                          </a:solidFill>
                          <a:effectLst/>
                          <a:latin typeface="+mj-lt"/>
                          <a:ea typeface="微软雅黑" pitchFamily="34" charset="-122"/>
                          <a:cs typeface="+mn-cs"/>
                        </a:rPr>
                        <a:t>，目标扭矩 </a:t>
                      </a:r>
                      <a:r>
                        <a:rPr lang="en-US" altLang="zh-CN" sz="1100" b="0" kern="100" dirty="0">
                          <a:solidFill>
                            <a:srgbClr val="000000"/>
                          </a:solidFill>
                          <a:effectLst/>
                          <a:latin typeface="+mj-lt"/>
                          <a:ea typeface="微软雅黑" pitchFamily="34" charset="-122"/>
                          <a:cs typeface="+mn-cs"/>
                        </a:rPr>
                        <a:t>*</a:t>
                      </a:r>
                      <a:r>
                        <a:rPr lang="en-US" altLang="zh-CN" sz="1100" b="0" kern="100" baseline="0" dirty="0">
                          <a:solidFill>
                            <a:srgbClr val="000000"/>
                          </a:solidFill>
                          <a:effectLst/>
                          <a:latin typeface="+mj-lt"/>
                          <a:ea typeface="微软雅黑" pitchFamily="34" charset="-122"/>
                          <a:cs typeface="+mn-cs"/>
                        </a:rPr>
                        <a:t> 10</a:t>
                      </a:r>
                      <a:r>
                        <a:rPr lang="en-US" sz="1100" b="0" kern="100" dirty="0">
                          <a:solidFill>
                            <a:srgbClr val="000000"/>
                          </a:solidFill>
                          <a:effectLst/>
                          <a:latin typeface="+mj-lt"/>
                          <a:ea typeface="微软雅黑" pitchFamily="34" charset="-122"/>
                          <a:cs typeface="+mn-cs"/>
                        </a:rPr>
                        <a:t>%</a:t>
                      </a:r>
                      <a:r>
                        <a:rPr lang="zh-CN" sz="1100" b="0" kern="100" dirty="0">
                          <a:solidFill>
                            <a:srgbClr val="000000"/>
                          </a:solidFill>
                          <a:effectLst/>
                          <a:latin typeface="+mj-lt"/>
                          <a:ea typeface="微软雅黑" pitchFamily="34" charset="-122"/>
                          <a:cs typeface="+mn-cs"/>
                        </a:rPr>
                        <a:t>）</a:t>
                      </a:r>
                    </a:p>
                  </a:txBody>
                  <a:tcPr marL="72579" marR="72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19381">
                <a:tc>
                  <a:txBody>
                    <a:bodyPr/>
                    <a:lstStyle/>
                    <a:p>
                      <a:pPr marL="0" indent="0" algn="l">
                        <a:spcAft>
                          <a:spcPts val="0"/>
                        </a:spcAft>
                        <a:buFontTx/>
                        <a:buNone/>
                      </a:pPr>
                      <a:r>
                        <a:rPr lang="zh-CN" sz="1100" b="0" kern="100" dirty="0">
                          <a:solidFill>
                            <a:srgbClr val="000000"/>
                          </a:solidFill>
                          <a:effectLst/>
                          <a:latin typeface="+mj-lt"/>
                          <a:ea typeface="微软雅黑" pitchFamily="34" charset="-122"/>
                          <a:cs typeface="+mn-cs"/>
                        </a:rPr>
                        <a:t>扭矩响应速度</a:t>
                      </a:r>
                      <a:r>
                        <a:rPr lang="en-US" altLang="zh-CN" sz="1100" b="0" kern="100" dirty="0">
                          <a:solidFill>
                            <a:srgbClr val="000000"/>
                          </a:solidFill>
                          <a:effectLst/>
                          <a:latin typeface="+mj-lt"/>
                          <a:ea typeface="微软雅黑" pitchFamily="34" charset="-122"/>
                          <a:cs typeface="+mn-cs"/>
                        </a:rPr>
                        <a:t> Torque response speed</a:t>
                      </a:r>
                      <a:endParaRPr lang="zh-CN" sz="1100" b="0" kern="100" dirty="0">
                        <a:solidFill>
                          <a:srgbClr val="000000"/>
                        </a:solidFill>
                        <a:effectLst/>
                        <a:latin typeface="+mj-lt"/>
                        <a:ea typeface="微软雅黑" pitchFamily="34" charset="-122"/>
                        <a:cs typeface="+mn-cs"/>
                      </a:endParaRPr>
                    </a:p>
                  </a:txBody>
                  <a:tcPr marL="72579" marR="72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l">
                        <a:spcAft>
                          <a:spcPts val="0"/>
                        </a:spcAft>
                        <a:buFont typeface="Arial" panose="020B0604020202020204" pitchFamily="34" charset="0"/>
                        <a:buNone/>
                      </a:pPr>
                      <a:r>
                        <a:rPr lang="en-US" sz="1100" b="0" kern="100" dirty="0">
                          <a:solidFill>
                            <a:srgbClr val="000000"/>
                          </a:solidFill>
                          <a:effectLst/>
                          <a:latin typeface="+mj-lt"/>
                          <a:ea typeface="微软雅黑" pitchFamily="34" charset="-122"/>
                          <a:cs typeface="+mn-cs"/>
                        </a:rPr>
                        <a:t>+ 100Nm/s </a:t>
                      </a:r>
                      <a:r>
                        <a:rPr lang="zh-CN" sz="1100" b="0" kern="100" dirty="0">
                          <a:solidFill>
                            <a:srgbClr val="000000"/>
                          </a:solidFill>
                          <a:effectLst/>
                          <a:latin typeface="+mj-lt"/>
                          <a:ea typeface="微软雅黑" pitchFamily="34" charset="-122"/>
                          <a:cs typeface="+mn-cs"/>
                        </a:rPr>
                        <a:t>至</a:t>
                      </a:r>
                      <a:r>
                        <a:rPr lang="en-US" altLang="zh-CN" sz="1100" b="0" kern="100" dirty="0">
                          <a:solidFill>
                            <a:srgbClr val="000000"/>
                          </a:solidFill>
                          <a:effectLst/>
                          <a:latin typeface="+mj-lt"/>
                          <a:ea typeface="微软雅黑" pitchFamily="34" charset="-122"/>
                          <a:cs typeface="+mn-cs"/>
                        </a:rPr>
                        <a:t> </a:t>
                      </a:r>
                      <a:r>
                        <a:rPr lang="en-US" sz="1100" b="0" kern="100" dirty="0">
                          <a:solidFill>
                            <a:srgbClr val="000000"/>
                          </a:solidFill>
                          <a:effectLst/>
                          <a:latin typeface="+mj-lt"/>
                          <a:ea typeface="微软雅黑" pitchFamily="34" charset="-122"/>
                          <a:cs typeface="+mn-cs"/>
                        </a:rPr>
                        <a:t>- 500Nm/s</a:t>
                      </a:r>
                      <a:endParaRPr lang="zh-CN" sz="1100" b="0" kern="100" dirty="0">
                        <a:solidFill>
                          <a:srgbClr val="000000"/>
                        </a:solidFill>
                        <a:effectLst/>
                        <a:latin typeface="+mj-lt"/>
                        <a:ea typeface="微软雅黑" pitchFamily="34" charset="-122"/>
                        <a:cs typeface="+mn-cs"/>
                      </a:endParaRPr>
                    </a:p>
                  </a:txBody>
                  <a:tcPr marL="72579" marR="72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12" name="标题 1"/>
          <p:cNvSpPr>
            <a:spLocks noGrp="1"/>
          </p:cNvSpPr>
          <p:nvPr>
            <p:ph type="title" idx="4294967295"/>
          </p:nvPr>
        </p:nvSpPr>
        <p:spPr>
          <a:xfrm>
            <a:off x="311342" y="908720"/>
            <a:ext cx="11178000" cy="1116000"/>
          </a:xfrm>
        </p:spPr>
        <p:txBody>
          <a:bodyPr vert="horz" lIns="0" tIns="0" rIns="0" bIns="0" rtlCol="0" anchor="t" anchorCtr="0">
            <a:noAutofit/>
          </a:bodyPr>
          <a:lstStyle/>
          <a:p>
            <a:r>
              <a:rPr lang="zh-CN" altLang="en-US" dirty="0"/>
              <a:t>对</a:t>
            </a:r>
            <a:r>
              <a:rPr lang="en-US" altLang="zh-CN" dirty="0"/>
              <a:t>EMS</a:t>
            </a:r>
            <a:r>
              <a:rPr lang="zh-CN" altLang="en-US" dirty="0"/>
              <a:t>响应性能方面的需求</a:t>
            </a:r>
          </a:p>
        </p:txBody>
      </p:sp>
      <p:grpSp>
        <p:nvGrpSpPr>
          <p:cNvPr id="86" name="Group 85"/>
          <p:cNvGrpSpPr/>
          <p:nvPr/>
        </p:nvGrpSpPr>
        <p:grpSpPr>
          <a:xfrm>
            <a:off x="1158602" y="3316752"/>
            <a:ext cx="4825055" cy="2776544"/>
            <a:chOff x="2669511" y="3442132"/>
            <a:chExt cx="4825055" cy="2776544"/>
          </a:xfrm>
        </p:grpSpPr>
        <p:pic>
          <p:nvPicPr>
            <p:cNvPr id="5" name="图片 8"/>
            <p:cNvPicPr/>
            <p:nvPr/>
          </p:nvPicPr>
          <p:blipFill>
            <a:blip r:embed="rId2">
              <a:extLst>
                <a:ext uri="{28A0092B-C50C-407E-A947-70E740481C1C}">
                  <a14:useLocalDpi xmlns:a14="http://schemas.microsoft.com/office/drawing/2010/main" val="0"/>
                </a:ext>
              </a:extLst>
            </a:blip>
            <a:srcRect t="4489" b="6615"/>
            <a:stretch>
              <a:fillRect/>
            </a:stretch>
          </p:blipFill>
          <p:spPr bwMode="auto">
            <a:xfrm>
              <a:off x="2669511" y="3442132"/>
              <a:ext cx="4825055" cy="2776544"/>
            </a:xfrm>
            <a:prstGeom prst="rect">
              <a:avLst/>
            </a:prstGeom>
            <a:noFill/>
            <a:ln>
              <a:noFill/>
            </a:ln>
          </p:spPr>
        </p:pic>
        <p:sp>
          <p:nvSpPr>
            <p:cNvPr id="3" name="Freeform 2"/>
            <p:cNvSpPr/>
            <p:nvPr/>
          </p:nvSpPr>
          <p:spPr>
            <a:xfrm>
              <a:off x="3605842" y="4287328"/>
              <a:ext cx="2107270" cy="1430107"/>
            </a:xfrm>
            <a:custGeom>
              <a:avLst/>
              <a:gdLst>
                <a:gd name="connsiteX0" fmla="*/ 0 w 2107270"/>
                <a:gd name="connsiteY0" fmla="*/ 1147314 h 1430107"/>
                <a:gd name="connsiteX1" fmla="*/ 1449237 w 2107270"/>
                <a:gd name="connsiteY1" fmla="*/ 396815 h 1430107"/>
                <a:gd name="connsiteX2" fmla="*/ 1268083 w 2107270"/>
                <a:gd name="connsiteY2" fmla="*/ 1414732 h 1430107"/>
                <a:gd name="connsiteX3" fmla="*/ 1906437 w 2107270"/>
                <a:gd name="connsiteY3" fmla="*/ 940280 h 1430107"/>
                <a:gd name="connsiteX4" fmla="*/ 2087592 w 2107270"/>
                <a:gd name="connsiteY4" fmla="*/ 0 h 1430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7270" h="1430107">
                  <a:moveTo>
                    <a:pt x="0" y="1147314"/>
                  </a:moveTo>
                  <a:cubicBezTo>
                    <a:pt x="618945" y="749779"/>
                    <a:pt x="1237890" y="352245"/>
                    <a:pt x="1449237" y="396815"/>
                  </a:cubicBezTo>
                  <a:cubicBezTo>
                    <a:pt x="1660584" y="441385"/>
                    <a:pt x="1191883" y="1324155"/>
                    <a:pt x="1268083" y="1414732"/>
                  </a:cubicBezTo>
                  <a:cubicBezTo>
                    <a:pt x="1344283" y="1505310"/>
                    <a:pt x="1769852" y="1176069"/>
                    <a:pt x="1906437" y="940280"/>
                  </a:cubicBezTo>
                  <a:cubicBezTo>
                    <a:pt x="2043022" y="704491"/>
                    <a:pt x="2153728" y="50321"/>
                    <a:pt x="2087592" y="0"/>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TextBox 83"/>
            <p:cNvSpPr txBox="1"/>
            <p:nvPr/>
          </p:nvSpPr>
          <p:spPr>
            <a:xfrm>
              <a:off x="3209443" y="5159974"/>
              <a:ext cx="620685" cy="204278"/>
            </a:xfrm>
            <a:prstGeom prst="rect">
              <a:avLst/>
            </a:prstGeom>
            <a:noFill/>
          </p:spPr>
          <p:txBody>
            <a:bodyPr wrap="square" lIns="36000" tIns="36000" rIns="36000" bIns="36000" rtlCol="0" anchor="ctr" anchorCtr="0">
              <a:spAutoFit/>
            </a:bodyPr>
            <a:lstStyle/>
            <a:p>
              <a:pPr>
                <a:lnSpc>
                  <a:spcPct val="95000"/>
                </a:lnSpc>
                <a:buClr>
                  <a:schemeClr val="accent1"/>
                </a:buClr>
              </a:pPr>
              <a:r>
                <a:rPr lang="en-US" altLang="zh-CN" sz="900" dirty="0" err="1">
                  <a:solidFill>
                    <a:schemeClr val="tx1">
                      <a:lumMod val="50000"/>
                    </a:schemeClr>
                  </a:solidFill>
                </a:rPr>
                <a:t>Tdelay</a:t>
              </a:r>
              <a:r>
                <a:rPr lang="en-US" altLang="zh-CN" sz="900" dirty="0">
                  <a:solidFill>
                    <a:schemeClr val="tx1">
                      <a:lumMod val="50000"/>
                    </a:schemeClr>
                  </a:solidFill>
                </a:rPr>
                <a:t> </a:t>
              </a:r>
              <a:r>
                <a:rPr lang="en-US" altLang="zh-CN" sz="900" kern="100" dirty="0">
                  <a:solidFill>
                    <a:srgbClr val="000000"/>
                  </a:solidFill>
                  <a:ea typeface="微软雅黑" pitchFamily="34" charset="-122"/>
                </a:rPr>
                <a:t>≤</a:t>
              </a:r>
              <a:endParaRPr lang="zh-CN" altLang="en-US" sz="900" dirty="0" err="1">
                <a:solidFill>
                  <a:schemeClr val="tx1">
                    <a:lumMod val="50000"/>
                  </a:schemeClr>
                </a:solidFill>
              </a:endParaRPr>
            </a:p>
          </p:txBody>
        </p:sp>
        <p:sp>
          <p:nvSpPr>
            <p:cNvPr id="85" name="TextBox 84"/>
            <p:cNvSpPr txBox="1"/>
            <p:nvPr/>
          </p:nvSpPr>
          <p:spPr>
            <a:xfrm>
              <a:off x="3368581" y="5763777"/>
              <a:ext cx="1192904" cy="204278"/>
            </a:xfrm>
            <a:prstGeom prst="rect">
              <a:avLst/>
            </a:prstGeom>
            <a:noFill/>
          </p:spPr>
          <p:txBody>
            <a:bodyPr wrap="square" lIns="36000" tIns="36000" rIns="36000" bIns="36000" rtlCol="0" anchor="ctr" anchorCtr="0">
              <a:spAutoFit/>
            </a:bodyPr>
            <a:lstStyle/>
            <a:p>
              <a:pPr>
                <a:lnSpc>
                  <a:spcPct val="95000"/>
                </a:lnSpc>
                <a:buClr>
                  <a:schemeClr val="accent1"/>
                </a:buClr>
              </a:pPr>
              <a:r>
                <a:rPr lang="en-US" altLang="zh-CN" sz="900" dirty="0" err="1">
                  <a:solidFill>
                    <a:schemeClr val="tx1">
                      <a:lumMod val="50000"/>
                    </a:schemeClr>
                  </a:solidFill>
                </a:rPr>
                <a:t>Tdelay</a:t>
              </a:r>
              <a:r>
                <a:rPr lang="en-US" altLang="zh-CN" sz="900" dirty="0">
                  <a:solidFill>
                    <a:schemeClr val="tx1">
                      <a:lumMod val="50000"/>
                    </a:schemeClr>
                  </a:solidFill>
                </a:rPr>
                <a:t> + </a:t>
              </a:r>
              <a:r>
                <a:rPr lang="en-US" altLang="zh-CN" sz="900" dirty="0" err="1">
                  <a:solidFill>
                    <a:schemeClr val="tx1">
                      <a:lumMod val="50000"/>
                    </a:schemeClr>
                  </a:solidFill>
                </a:rPr>
                <a:t>TRampup</a:t>
              </a:r>
              <a:r>
                <a:rPr lang="en-US" altLang="zh-CN" sz="900" dirty="0">
                  <a:solidFill>
                    <a:schemeClr val="tx1">
                      <a:lumMod val="50000"/>
                    </a:schemeClr>
                  </a:solidFill>
                </a:rPr>
                <a:t> </a:t>
              </a:r>
              <a:r>
                <a:rPr lang="en-US" altLang="zh-CN" sz="900" kern="100" dirty="0">
                  <a:solidFill>
                    <a:srgbClr val="000000"/>
                  </a:solidFill>
                  <a:ea typeface="微软雅黑" pitchFamily="34" charset="-122"/>
                </a:rPr>
                <a:t>≤</a:t>
              </a:r>
              <a:endParaRPr lang="zh-CN" altLang="en-US" sz="900" dirty="0" err="1">
                <a:solidFill>
                  <a:schemeClr val="tx1">
                    <a:lumMod val="50000"/>
                  </a:schemeClr>
                </a:solidFill>
              </a:endParaRPr>
            </a:p>
          </p:txBody>
        </p:sp>
      </p:grpSp>
    </p:spTree>
    <p:extLst>
      <p:ext uri="{BB962C8B-B14F-4D97-AF65-F5344CB8AC3E}">
        <p14:creationId xmlns:p14="http://schemas.microsoft.com/office/powerpoint/2010/main" val="2096961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11342" y="1640121"/>
            <a:ext cx="11443732" cy="2292935"/>
          </a:xfrm>
          <a:prstGeom prst="rect">
            <a:avLst/>
          </a:prstGeom>
        </p:spPr>
        <p:txBody>
          <a:bodyPr wrap="square">
            <a:spAutoFit/>
          </a:bodyPr>
          <a:lstStyle/>
          <a:p>
            <a:pPr marL="302409" indent="-302409">
              <a:buFont typeface="Wingdings" pitchFamily="2" charset="2"/>
              <a:buChar char="l"/>
            </a:pPr>
            <a:r>
              <a:rPr lang="zh-CN" altLang="en-US" sz="1100" dirty="0">
                <a:latin typeface="微软雅黑" pitchFamily="34" charset="-122"/>
                <a:ea typeface="微软雅黑" pitchFamily="34" charset="-122"/>
              </a:rPr>
              <a:t>对于</a:t>
            </a:r>
            <a:r>
              <a:rPr lang="en-US" altLang="zh-CN" sz="1100" dirty="0">
                <a:latin typeface="微软雅黑" pitchFamily="34" charset="-122"/>
                <a:ea typeface="微软雅黑" pitchFamily="34" charset="-122"/>
              </a:rPr>
              <a:t>FCW</a:t>
            </a:r>
            <a:r>
              <a:rPr lang="zh-CN" altLang="en-US" sz="1100" dirty="0">
                <a:latin typeface="微软雅黑" pitchFamily="34" charset="-122"/>
                <a:ea typeface="微软雅黑" pitchFamily="34" charset="-122"/>
              </a:rPr>
              <a:t>（碰撞预警）功能，</a:t>
            </a:r>
            <a:r>
              <a:rPr lang="en-US" altLang="zh-CN" sz="1100" dirty="0">
                <a:latin typeface="微软雅黑" pitchFamily="34" charset="-122"/>
                <a:ea typeface="微软雅黑" pitchFamily="34" charset="-122"/>
              </a:rPr>
              <a:t>ESC</a:t>
            </a:r>
            <a:r>
              <a:rPr lang="zh-CN" altLang="en-US" sz="1100" dirty="0">
                <a:latin typeface="微软雅黑" pitchFamily="34" charset="-122"/>
                <a:ea typeface="微软雅黑" pitchFamily="34" charset="-122"/>
              </a:rPr>
              <a:t>可以执行</a:t>
            </a:r>
            <a:r>
              <a:rPr lang="en-US" altLang="zh-CN" sz="1100" dirty="0">
                <a:latin typeface="微软雅黑" pitchFamily="34" charset="-122"/>
                <a:ea typeface="微软雅黑" pitchFamily="34" charset="-122"/>
              </a:rPr>
              <a:t>ADAS</a:t>
            </a:r>
            <a:r>
              <a:rPr lang="zh-CN" altLang="en-US" sz="1100" dirty="0">
                <a:latin typeface="微软雅黑" pitchFamily="34" charset="-122"/>
                <a:ea typeface="微软雅黑" pitchFamily="34" charset="-122"/>
              </a:rPr>
              <a:t>发送的点刹制动（</a:t>
            </a:r>
            <a:r>
              <a:rPr lang="en-US" altLang="zh-CN" sz="1100" dirty="0">
                <a:latin typeface="微软雅黑" pitchFamily="34" charset="-122"/>
                <a:ea typeface="微软雅黑" pitchFamily="34" charset="-122"/>
              </a:rPr>
              <a:t>Automatic warning brake</a:t>
            </a:r>
            <a:r>
              <a:rPr lang="zh-CN" altLang="en-US" sz="1100" dirty="0">
                <a:latin typeface="微软雅黑" pitchFamily="34" charset="-122"/>
                <a:ea typeface="微软雅黑" pitchFamily="34" charset="-122"/>
              </a:rPr>
              <a:t>）请求，并根据请求的不同级别，调节点刹制动的强度。</a:t>
            </a:r>
            <a:endParaRPr lang="en-US" altLang="zh-CN" sz="1100" dirty="0">
              <a:latin typeface="微软雅黑" pitchFamily="34" charset="-122"/>
              <a:ea typeface="微软雅黑" pitchFamily="34" charset="-122"/>
            </a:endParaRPr>
          </a:p>
          <a:p>
            <a:pPr marL="302409" indent="-302409">
              <a:buFont typeface="Wingdings" pitchFamily="2" charset="2"/>
              <a:buChar char="l"/>
            </a:pPr>
            <a:endParaRPr lang="en-US" altLang="zh-CN" sz="1100" dirty="0">
              <a:latin typeface="微软雅黑" pitchFamily="34" charset="-122"/>
              <a:ea typeface="微软雅黑" pitchFamily="34" charset="-122"/>
            </a:endParaRPr>
          </a:p>
          <a:p>
            <a:pPr marL="302409" indent="-302409">
              <a:buFont typeface="Wingdings" pitchFamily="2" charset="2"/>
              <a:buChar char="l"/>
            </a:pPr>
            <a:r>
              <a:rPr lang="zh-CN" altLang="en-US" sz="1100" dirty="0">
                <a:latin typeface="微软雅黑" pitchFamily="34" charset="-122"/>
                <a:ea typeface="微软雅黑" pitchFamily="34" charset="-122"/>
              </a:rPr>
              <a:t>在紧急情况下，如果驾驶员踩下制动踏板但减速度不足以避免碰撞，</a:t>
            </a:r>
            <a:r>
              <a:rPr lang="en-US" altLang="zh-CN" sz="1100" dirty="0">
                <a:latin typeface="微软雅黑" pitchFamily="34" charset="-122"/>
                <a:ea typeface="微软雅黑" pitchFamily="34" charset="-122"/>
              </a:rPr>
              <a:t>EBA</a:t>
            </a:r>
            <a:r>
              <a:rPr lang="zh-CN" altLang="en-US" sz="1100" dirty="0">
                <a:latin typeface="微软雅黑" pitchFamily="34" charset="-122"/>
                <a:ea typeface="微软雅黑" pitchFamily="34" charset="-122"/>
              </a:rPr>
              <a:t>会激活并帮助驾驶员避免碰撞。如果驾驶员没有踩制动踏板，</a:t>
            </a:r>
            <a:r>
              <a:rPr lang="en-US" altLang="zh-CN" sz="1100" dirty="0">
                <a:latin typeface="微软雅黑" pitchFamily="34" charset="-122"/>
                <a:ea typeface="微软雅黑" pitchFamily="34" charset="-122"/>
              </a:rPr>
              <a:t>AEB</a:t>
            </a:r>
            <a:r>
              <a:rPr lang="zh-CN" altLang="en-US" sz="1100" dirty="0">
                <a:latin typeface="微软雅黑" pitchFamily="34" charset="-122"/>
                <a:ea typeface="微软雅黑" pitchFamily="34" charset="-122"/>
              </a:rPr>
              <a:t>会触发。对于</a:t>
            </a:r>
            <a:r>
              <a:rPr lang="en-US" altLang="zh-CN" sz="1100" dirty="0">
                <a:latin typeface="微软雅黑" pitchFamily="34" charset="-122"/>
                <a:ea typeface="微软雅黑" pitchFamily="34" charset="-122"/>
              </a:rPr>
              <a:t>EBA</a:t>
            </a:r>
            <a:r>
              <a:rPr lang="zh-CN" altLang="en-US" sz="1100" dirty="0">
                <a:latin typeface="微软雅黑" pitchFamily="34" charset="-122"/>
                <a:ea typeface="微软雅黑" pitchFamily="34" charset="-122"/>
              </a:rPr>
              <a:t>以及</a:t>
            </a:r>
            <a:r>
              <a:rPr lang="en-US" altLang="zh-CN" sz="1100" dirty="0">
                <a:latin typeface="微软雅黑" pitchFamily="34" charset="-122"/>
                <a:ea typeface="微软雅黑" pitchFamily="34" charset="-122"/>
              </a:rPr>
              <a:t>AEB</a:t>
            </a:r>
            <a:r>
              <a:rPr lang="zh-CN" altLang="en-US" sz="1100" dirty="0">
                <a:latin typeface="微软雅黑" pitchFamily="34" charset="-122"/>
                <a:ea typeface="微软雅黑" pitchFamily="34" charset="-122"/>
              </a:rPr>
              <a:t>功能，</a:t>
            </a:r>
            <a:r>
              <a:rPr lang="en-US" altLang="zh-CN" sz="1100" dirty="0">
                <a:latin typeface="微软雅黑" pitchFamily="34" charset="-122"/>
                <a:ea typeface="微软雅黑" pitchFamily="34" charset="-122"/>
              </a:rPr>
              <a:t>ESC</a:t>
            </a:r>
            <a:r>
              <a:rPr lang="zh-CN" altLang="en-US" sz="1100" dirty="0">
                <a:latin typeface="微软雅黑" pitchFamily="34" charset="-122"/>
                <a:ea typeface="微软雅黑" pitchFamily="34" charset="-122"/>
              </a:rPr>
              <a:t>可以执行</a:t>
            </a:r>
            <a:r>
              <a:rPr lang="en-US" altLang="zh-CN" sz="1100" dirty="0">
                <a:latin typeface="微软雅黑" pitchFamily="34" charset="-122"/>
                <a:ea typeface="微软雅黑" pitchFamily="34" charset="-122"/>
              </a:rPr>
              <a:t>ADAS</a:t>
            </a:r>
            <a:r>
              <a:rPr lang="zh-CN" altLang="en-US" sz="1100" dirty="0">
                <a:latin typeface="微软雅黑" pitchFamily="34" charset="-122"/>
                <a:ea typeface="微软雅黑" pitchFamily="34" charset="-122"/>
              </a:rPr>
              <a:t>发送的减速度请求。</a:t>
            </a:r>
            <a:endParaRPr lang="en-US" altLang="zh-CN" sz="1100" dirty="0">
              <a:latin typeface="微软雅黑" pitchFamily="34" charset="-122"/>
              <a:ea typeface="微软雅黑" pitchFamily="34" charset="-122"/>
            </a:endParaRPr>
          </a:p>
          <a:p>
            <a:pPr marL="302409" indent="-302409">
              <a:buFont typeface="Wingdings" pitchFamily="2" charset="2"/>
              <a:buChar char="l"/>
            </a:pPr>
            <a:endParaRPr lang="en-US" altLang="zh-CN" sz="1100" dirty="0">
              <a:latin typeface="微软雅黑" pitchFamily="34" charset="-122"/>
              <a:ea typeface="微软雅黑" pitchFamily="34" charset="-122"/>
            </a:endParaRPr>
          </a:p>
          <a:p>
            <a:pPr marL="302409" indent="-302409">
              <a:buFont typeface="Wingdings" pitchFamily="2" charset="2"/>
              <a:buChar char="l"/>
            </a:pPr>
            <a:r>
              <a:rPr lang="en-US" altLang="zh-CN" sz="1100" dirty="0">
                <a:latin typeface="微软雅黑" pitchFamily="34" charset="-122"/>
                <a:ea typeface="微软雅黑" pitchFamily="34" charset="-122"/>
              </a:rPr>
              <a:t>AEB</a:t>
            </a:r>
            <a:r>
              <a:rPr lang="zh-CN" altLang="en-US" sz="1100" dirty="0">
                <a:latin typeface="微软雅黑" pitchFamily="34" charset="-122"/>
                <a:ea typeface="微软雅黑" pitchFamily="34" charset="-122"/>
              </a:rPr>
              <a:t>制动到车静止后，</a:t>
            </a:r>
            <a:r>
              <a:rPr lang="en-US" altLang="zh-CN" sz="1100" dirty="0">
                <a:latin typeface="微软雅黑" pitchFamily="34" charset="-122"/>
                <a:ea typeface="微软雅黑" pitchFamily="34" charset="-122"/>
              </a:rPr>
              <a:t>ESC</a:t>
            </a:r>
            <a:r>
              <a:rPr lang="zh-CN" altLang="en-US" sz="1100" dirty="0">
                <a:latin typeface="微软雅黑" pitchFamily="34" charset="-122"/>
                <a:ea typeface="微软雅黑" pitchFamily="34" charset="-122"/>
              </a:rPr>
              <a:t>应当使车辆保持在原地不动。</a:t>
            </a:r>
            <a:endParaRPr lang="en-US" altLang="zh-CN" sz="1100" dirty="0">
              <a:latin typeface="微软雅黑" pitchFamily="34" charset="-122"/>
              <a:ea typeface="微软雅黑" pitchFamily="34" charset="-122"/>
            </a:endParaRPr>
          </a:p>
          <a:p>
            <a:pPr marL="302409" indent="-302409">
              <a:buFont typeface="Wingdings" pitchFamily="2" charset="2"/>
              <a:buChar char="l"/>
            </a:pPr>
            <a:endParaRPr lang="en-US" altLang="zh-CN" sz="1100" dirty="0">
              <a:latin typeface="微软雅黑" pitchFamily="34" charset="-122"/>
              <a:ea typeface="微软雅黑" pitchFamily="34" charset="-122"/>
            </a:endParaRPr>
          </a:p>
          <a:p>
            <a:pPr marL="302409" indent="-302409">
              <a:buFont typeface="Wingdings" pitchFamily="2" charset="2"/>
              <a:buChar char="l"/>
            </a:pPr>
            <a:r>
              <a:rPr lang="en-US" altLang="zh-CN" sz="1100" dirty="0">
                <a:latin typeface="微软雅黑" pitchFamily="34" charset="-122"/>
                <a:ea typeface="微软雅黑" pitchFamily="34" charset="-122"/>
              </a:rPr>
              <a:t>ACC</a:t>
            </a:r>
            <a:r>
              <a:rPr lang="zh-CN" altLang="zh-CN" sz="1100" dirty="0">
                <a:latin typeface="微软雅黑" pitchFamily="34" charset="-122"/>
                <a:ea typeface="微软雅黑" pitchFamily="34" charset="-122"/>
              </a:rPr>
              <a:t>系统控制运行时，</a:t>
            </a:r>
            <a:r>
              <a:rPr lang="zh-CN" altLang="en-US" sz="1100" dirty="0">
                <a:latin typeface="微软雅黑" pitchFamily="34" charset="-122"/>
                <a:ea typeface="微软雅黑" pitchFamily="34" charset="-122"/>
              </a:rPr>
              <a:t>对于减速的情况，</a:t>
            </a:r>
            <a:r>
              <a:rPr lang="en-US" altLang="zh-CN" sz="1100" dirty="0">
                <a:latin typeface="微软雅黑" pitchFamily="34" charset="-122"/>
                <a:ea typeface="微软雅黑" pitchFamily="34" charset="-122"/>
              </a:rPr>
              <a:t>ESC</a:t>
            </a:r>
            <a:r>
              <a:rPr lang="zh-CN" altLang="en-US" sz="1100" dirty="0">
                <a:latin typeface="微软雅黑" pitchFamily="34" charset="-122"/>
                <a:ea typeface="微软雅黑" pitchFamily="34" charset="-122"/>
              </a:rPr>
              <a:t>须要</a:t>
            </a:r>
            <a:r>
              <a:rPr lang="zh-CN" altLang="zh-CN" sz="1100" dirty="0">
                <a:latin typeface="微软雅黑" pitchFamily="34" charset="-122"/>
                <a:ea typeface="微软雅黑" pitchFamily="34" charset="-122"/>
              </a:rPr>
              <a:t>响应</a:t>
            </a:r>
            <a:r>
              <a:rPr lang="zh-CN" altLang="en-US" sz="1100" dirty="0">
                <a:latin typeface="微软雅黑" pitchFamily="34" charset="-122"/>
                <a:ea typeface="微软雅黑" pitchFamily="34" charset="-122"/>
              </a:rPr>
              <a:t>减速</a:t>
            </a:r>
            <a:r>
              <a:rPr lang="zh-CN" altLang="zh-CN" sz="1100" dirty="0">
                <a:latin typeface="微软雅黑" pitchFamily="34" charset="-122"/>
                <a:ea typeface="微软雅黑" pitchFamily="34" charset="-122"/>
              </a:rPr>
              <a:t>请求指令并反馈</a:t>
            </a:r>
            <a:r>
              <a:rPr lang="zh-CN" altLang="en-US" sz="1100" dirty="0">
                <a:latin typeface="微软雅黑" pitchFamily="34" charset="-122"/>
                <a:ea typeface="微软雅黑" pitchFamily="34" charset="-122"/>
              </a:rPr>
              <a:t>控制状态。</a:t>
            </a:r>
            <a:endParaRPr lang="en-US" altLang="zh-CN" sz="1100" dirty="0">
              <a:latin typeface="微软雅黑" pitchFamily="34" charset="-122"/>
              <a:ea typeface="微软雅黑" pitchFamily="34" charset="-122"/>
            </a:endParaRPr>
          </a:p>
          <a:p>
            <a:endParaRPr lang="en-US" altLang="zh-CN" sz="1100" dirty="0">
              <a:latin typeface="微软雅黑" pitchFamily="34" charset="-122"/>
              <a:ea typeface="微软雅黑" pitchFamily="34" charset="-122"/>
            </a:endParaRPr>
          </a:p>
          <a:p>
            <a:pPr marL="302409" indent="-302409">
              <a:buFont typeface="Wingdings" pitchFamily="2" charset="2"/>
              <a:buChar char="l"/>
            </a:pPr>
            <a:r>
              <a:rPr lang="zh-CN" altLang="en-US" sz="1100" dirty="0">
                <a:latin typeface="微软雅黑" pitchFamily="34" charset="-122"/>
                <a:ea typeface="微软雅黑" pitchFamily="34" charset="-122"/>
              </a:rPr>
              <a:t>当</a:t>
            </a:r>
            <a:r>
              <a:rPr lang="en-US" altLang="zh-CN" sz="1100" dirty="0">
                <a:latin typeface="微软雅黑" pitchFamily="34" charset="-122"/>
                <a:ea typeface="微软雅黑" pitchFamily="34" charset="-122"/>
              </a:rPr>
              <a:t>ACC</a:t>
            </a:r>
            <a:r>
              <a:rPr lang="zh-CN" altLang="en-US" sz="1100" dirty="0">
                <a:latin typeface="微软雅黑" pitchFamily="34" charset="-122"/>
                <a:ea typeface="微软雅黑" pitchFamily="34" charset="-122"/>
              </a:rPr>
              <a:t>使车辆减速到接近于静止时，</a:t>
            </a:r>
            <a:r>
              <a:rPr lang="en-US" altLang="zh-CN" sz="1100" dirty="0">
                <a:latin typeface="微软雅黑" pitchFamily="34" charset="-122"/>
                <a:ea typeface="微软雅黑" pitchFamily="34" charset="-122"/>
              </a:rPr>
              <a:t>ESC</a:t>
            </a:r>
            <a:r>
              <a:rPr lang="zh-CN" altLang="en-US" sz="1100" dirty="0">
                <a:latin typeface="微软雅黑" pitchFamily="34" charset="-122"/>
                <a:ea typeface="微软雅黑" pitchFamily="34" charset="-122"/>
              </a:rPr>
              <a:t>应当缓缓降低制动压力，平稳停车，以保证舒适性，</a:t>
            </a:r>
            <a:r>
              <a:rPr lang="en-US" altLang="zh-CN" sz="1100" dirty="0">
                <a:latin typeface="微软雅黑" pitchFamily="34" charset="-122"/>
                <a:ea typeface="微软雅黑" pitchFamily="34" charset="-122"/>
              </a:rPr>
              <a:t> </a:t>
            </a:r>
            <a:r>
              <a:rPr lang="zh-CN" altLang="en-US" sz="1100" dirty="0">
                <a:latin typeface="微软雅黑" pitchFamily="34" charset="-122"/>
                <a:ea typeface="微软雅黑" pitchFamily="34" charset="-122"/>
              </a:rPr>
              <a:t>即</a:t>
            </a:r>
            <a:r>
              <a:rPr lang="en-US" altLang="zh-CN" sz="1100" dirty="0">
                <a:latin typeface="微软雅黑" pitchFamily="34" charset="-122"/>
                <a:ea typeface="微软雅黑" pitchFamily="34" charset="-122"/>
              </a:rPr>
              <a:t>soft-stop</a:t>
            </a:r>
            <a:r>
              <a:rPr lang="zh-CN" altLang="en-US" sz="1100" dirty="0">
                <a:latin typeface="微软雅黑" pitchFamily="34" charset="-122"/>
                <a:ea typeface="微软雅黑" pitchFamily="34" charset="-122"/>
              </a:rPr>
              <a:t>功能。</a:t>
            </a:r>
            <a:endParaRPr lang="en-US" altLang="zh-CN" sz="1100" dirty="0">
              <a:latin typeface="微软雅黑" pitchFamily="34" charset="-122"/>
              <a:ea typeface="微软雅黑" pitchFamily="34" charset="-122"/>
            </a:endParaRPr>
          </a:p>
          <a:p>
            <a:pPr marL="302409" indent="-302409">
              <a:buFont typeface="Wingdings" pitchFamily="2" charset="2"/>
              <a:buChar char="l"/>
            </a:pPr>
            <a:endParaRPr lang="en-US" altLang="zh-CN" sz="1100" dirty="0">
              <a:latin typeface="微软雅黑" pitchFamily="34" charset="-122"/>
              <a:ea typeface="微软雅黑" pitchFamily="34" charset="-122"/>
            </a:endParaRPr>
          </a:p>
          <a:p>
            <a:pPr marL="302409" indent="-302409">
              <a:buFont typeface="Wingdings" pitchFamily="2" charset="2"/>
              <a:buChar char="l"/>
            </a:pPr>
            <a:r>
              <a:rPr lang="zh-CN" altLang="en-US" sz="1100" dirty="0">
                <a:latin typeface="微软雅黑" pitchFamily="34" charset="-122"/>
                <a:ea typeface="微软雅黑" pitchFamily="34" charset="-122"/>
              </a:rPr>
              <a:t>在</a:t>
            </a:r>
            <a:r>
              <a:rPr lang="en-US" altLang="zh-CN" sz="1100" dirty="0">
                <a:latin typeface="微软雅黑" pitchFamily="34" charset="-122"/>
                <a:ea typeface="微软雅黑" pitchFamily="34" charset="-122"/>
              </a:rPr>
              <a:t>ACC</a:t>
            </a:r>
            <a:r>
              <a:rPr lang="zh-CN" altLang="en-US" sz="1100" dirty="0">
                <a:latin typeface="微软雅黑" pitchFamily="34" charset="-122"/>
                <a:ea typeface="微软雅黑" pitchFamily="34" charset="-122"/>
              </a:rPr>
              <a:t>发出车辆驶离请求以后，</a:t>
            </a:r>
            <a:r>
              <a:rPr lang="en-US" altLang="zh-CN" sz="1100" dirty="0">
                <a:latin typeface="微软雅黑" pitchFamily="34" charset="-122"/>
                <a:ea typeface="微软雅黑" pitchFamily="34" charset="-122"/>
              </a:rPr>
              <a:t>ESC</a:t>
            </a:r>
            <a:r>
              <a:rPr lang="zh-CN" altLang="en-US" sz="1100" dirty="0">
                <a:latin typeface="微软雅黑" pitchFamily="34" charset="-122"/>
                <a:ea typeface="微软雅黑" pitchFamily="34" charset="-122"/>
              </a:rPr>
              <a:t>应当释放制动压力，并且车辆不能后溜。</a:t>
            </a:r>
            <a:endParaRPr lang="en-US" altLang="zh-CN" sz="1100" dirty="0">
              <a:latin typeface="微软雅黑" pitchFamily="34" charset="-122"/>
              <a:ea typeface="微软雅黑" pitchFamily="34" charset="-122"/>
            </a:endParaRPr>
          </a:p>
          <a:p>
            <a:endParaRPr lang="zh-CN" altLang="zh-CN" sz="1100" dirty="0">
              <a:latin typeface="微软雅黑" pitchFamily="34" charset="-122"/>
              <a:ea typeface="微软雅黑" pitchFamily="34" charset="-122"/>
            </a:endParaRPr>
          </a:p>
        </p:txBody>
      </p:sp>
      <p:sp>
        <p:nvSpPr>
          <p:cNvPr id="6" name="标题 1"/>
          <p:cNvSpPr>
            <a:spLocks noGrp="1"/>
          </p:cNvSpPr>
          <p:nvPr>
            <p:ph type="title" idx="4294967295"/>
          </p:nvPr>
        </p:nvSpPr>
        <p:spPr>
          <a:xfrm>
            <a:off x="311342" y="980728"/>
            <a:ext cx="11178000" cy="1116000"/>
          </a:xfrm>
        </p:spPr>
        <p:txBody>
          <a:bodyPr vert="horz" lIns="0" tIns="0" rIns="0" bIns="0" rtlCol="0" anchor="t" anchorCtr="0">
            <a:noAutofit/>
          </a:bodyPr>
          <a:lstStyle/>
          <a:p>
            <a:r>
              <a:rPr lang="zh-CN" altLang="en-US" dirty="0"/>
              <a:t>对</a:t>
            </a:r>
            <a:r>
              <a:rPr lang="en-US" altLang="zh-CN" dirty="0"/>
              <a:t>ESC</a:t>
            </a:r>
            <a:r>
              <a:rPr lang="zh-CN" altLang="en-US" dirty="0"/>
              <a:t>功能方面的需求</a:t>
            </a:r>
          </a:p>
        </p:txBody>
      </p:sp>
    </p:spTree>
    <p:extLst>
      <p:ext uri="{BB962C8B-B14F-4D97-AF65-F5344CB8AC3E}">
        <p14:creationId xmlns:p14="http://schemas.microsoft.com/office/powerpoint/2010/main" val="1631122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a:graphicFrameLocks noGrp="1"/>
          </p:cNvGraphicFramePr>
          <p:nvPr>
            <p:extLst>
              <p:ext uri="{D42A27DB-BD31-4B8C-83A1-F6EECF244321}">
                <p14:modId xmlns:p14="http://schemas.microsoft.com/office/powerpoint/2010/main" val="3556111970"/>
              </p:ext>
            </p:extLst>
          </p:nvPr>
        </p:nvGraphicFramePr>
        <p:xfrm>
          <a:off x="758646" y="1380848"/>
          <a:ext cx="9920856" cy="2768232"/>
        </p:xfrm>
        <a:graphic>
          <a:graphicData uri="http://schemas.openxmlformats.org/drawingml/2006/table">
            <a:tbl>
              <a:tblPr firstRow="1" firstCol="1" bandRow="1">
                <a:tableStyleId>{5C22544A-7EE6-4342-B048-85BDC9FD1C3A}</a:tableStyleId>
              </a:tblPr>
              <a:tblGrid>
                <a:gridCol w="989165">
                  <a:extLst>
                    <a:ext uri="{9D8B030D-6E8A-4147-A177-3AD203B41FA5}">
                      <a16:colId xmlns:a16="http://schemas.microsoft.com/office/drawing/2014/main" val="20000"/>
                    </a:ext>
                  </a:extLst>
                </a:gridCol>
                <a:gridCol w="6930363">
                  <a:extLst>
                    <a:ext uri="{9D8B030D-6E8A-4147-A177-3AD203B41FA5}">
                      <a16:colId xmlns:a16="http://schemas.microsoft.com/office/drawing/2014/main" val="20001"/>
                    </a:ext>
                  </a:extLst>
                </a:gridCol>
                <a:gridCol w="2001328">
                  <a:extLst>
                    <a:ext uri="{9D8B030D-6E8A-4147-A177-3AD203B41FA5}">
                      <a16:colId xmlns:a16="http://schemas.microsoft.com/office/drawing/2014/main" val="20002"/>
                    </a:ext>
                  </a:extLst>
                </a:gridCol>
              </a:tblGrid>
              <a:tr h="266571">
                <a:tc>
                  <a:txBody>
                    <a:bodyPr/>
                    <a:lstStyle/>
                    <a:p>
                      <a:pPr marL="0" indent="0" algn="ctr">
                        <a:spcAft>
                          <a:spcPts val="0"/>
                        </a:spcAft>
                        <a:buFontTx/>
                        <a:buNone/>
                      </a:pPr>
                      <a:endParaRPr lang="zh-CN" altLang="zh-CN" sz="1100" b="0" kern="100" dirty="0">
                        <a:solidFill>
                          <a:srgbClr val="000000"/>
                        </a:solidFill>
                        <a:effectLst/>
                        <a:latin typeface="+mj-lt"/>
                        <a:ea typeface="微软雅黑" pitchFamily="34" charset="-122"/>
                        <a:cs typeface="+mn-cs"/>
                      </a:endParaRPr>
                    </a:p>
                  </a:txBody>
                  <a:tcPr marL="72579" marR="72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spcAft>
                          <a:spcPts val="0"/>
                        </a:spcAft>
                        <a:buFontTx/>
                        <a:buNone/>
                      </a:pPr>
                      <a:r>
                        <a:rPr lang="zh-CN" altLang="en-US" sz="1100" b="0" kern="100" dirty="0">
                          <a:solidFill>
                            <a:srgbClr val="000000"/>
                          </a:solidFill>
                          <a:effectLst/>
                          <a:latin typeface="+mj-lt"/>
                          <a:ea typeface="微软雅黑" pitchFamily="34" charset="-122"/>
                          <a:cs typeface="+mn-cs"/>
                        </a:rPr>
                        <a:t>项目</a:t>
                      </a:r>
                      <a:endParaRPr lang="zh-CN" altLang="zh-CN" sz="1100" b="0" kern="100" dirty="0">
                        <a:solidFill>
                          <a:srgbClr val="000000"/>
                        </a:solidFill>
                        <a:effectLst/>
                        <a:latin typeface="+mj-lt"/>
                        <a:ea typeface="微软雅黑" pitchFamily="34" charset="-122"/>
                        <a:cs typeface="+mn-cs"/>
                      </a:endParaRPr>
                    </a:p>
                  </a:txBody>
                  <a:tcPr marL="72579" marR="72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100" b="0" kern="100" dirty="0">
                          <a:solidFill>
                            <a:srgbClr val="000000"/>
                          </a:solidFill>
                          <a:effectLst/>
                          <a:latin typeface="+mj-lt"/>
                          <a:ea typeface="微软雅黑" pitchFamily="34" charset="-122"/>
                        </a:rPr>
                        <a:t>值</a:t>
                      </a:r>
                      <a:endParaRPr lang="zh-CN" sz="1100" b="0" kern="100" dirty="0">
                        <a:solidFill>
                          <a:srgbClr val="000000"/>
                        </a:solidFill>
                        <a:effectLst/>
                        <a:latin typeface="+mj-lt"/>
                        <a:ea typeface="微软雅黑" pitchFamily="34" charset="-122"/>
                      </a:endParaRPr>
                    </a:p>
                  </a:txBody>
                  <a:tcPr marL="72579" marR="72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36431">
                <a:tc rowSpan="5">
                  <a:txBody>
                    <a:bodyPr/>
                    <a:lstStyle/>
                    <a:p>
                      <a:pPr marL="0" indent="0" algn="l">
                        <a:spcAft>
                          <a:spcPts val="0"/>
                        </a:spcAft>
                        <a:buFontTx/>
                        <a:buNone/>
                      </a:pPr>
                      <a:r>
                        <a:rPr lang="en-US" altLang="zh-CN" sz="1100" b="0" kern="100" dirty="0">
                          <a:solidFill>
                            <a:srgbClr val="000000"/>
                          </a:solidFill>
                          <a:effectLst/>
                          <a:latin typeface="+mj-lt"/>
                          <a:ea typeface="微软雅黑" pitchFamily="34" charset="-122"/>
                          <a:cs typeface="+mn-cs"/>
                        </a:rPr>
                        <a:t>ACC</a:t>
                      </a:r>
                      <a:endParaRPr lang="zh-CN" sz="1100" b="0" kern="100" dirty="0">
                        <a:solidFill>
                          <a:srgbClr val="000000"/>
                        </a:solidFill>
                        <a:effectLst/>
                        <a:latin typeface="+mj-lt"/>
                        <a:ea typeface="微软雅黑" pitchFamily="34" charset="-122"/>
                        <a:cs typeface="+mn-cs"/>
                      </a:endParaRPr>
                    </a:p>
                  </a:txBody>
                  <a:tcPr marL="72579" marR="72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l">
                        <a:spcAft>
                          <a:spcPts val="0"/>
                        </a:spcAft>
                        <a:buFontTx/>
                        <a:buNone/>
                      </a:pPr>
                      <a:r>
                        <a:rPr lang="zh-CN" altLang="en-US" sz="1100" b="0" kern="100" dirty="0">
                          <a:solidFill>
                            <a:srgbClr val="000000"/>
                          </a:solidFill>
                          <a:effectLst/>
                          <a:latin typeface="+mj-lt"/>
                          <a:ea typeface="微软雅黑" pitchFamily="34" charset="-122"/>
                          <a:cs typeface="+mn-cs"/>
                        </a:rPr>
                        <a:t>减速度范围</a:t>
                      </a:r>
                      <a:endParaRPr lang="zh-CN" sz="1100" b="0" kern="100" dirty="0">
                        <a:solidFill>
                          <a:srgbClr val="000000"/>
                        </a:solidFill>
                        <a:effectLst/>
                        <a:latin typeface="+mj-lt"/>
                        <a:ea typeface="微软雅黑" pitchFamily="34" charset="-122"/>
                        <a:cs typeface="+mn-cs"/>
                      </a:endParaRPr>
                    </a:p>
                  </a:txBody>
                  <a:tcPr marL="72579" marR="72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sz="1100" b="0" kern="100" dirty="0">
                          <a:solidFill>
                            <a:srgbClr val="000000"/>
                          </a:solidFill>
                          <a:effectLst/>
                          <a:latin typeface="+mn-lt"/>
                          <a:ea typeface="微软雅黑" pitchFamily="34" charset="-122"/>
                          <a:cs typeface="+mn-cs"/>
                        </a:rPr>
                        <a:t>-4 ~ 3 m/s^2</a:t>
                      </a:r>
                    </a:p>
                  </a:txBody>
                  <a:tcPr marL="72579" marR="72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36431">
                <a:tc vMerge="1">
                  <a:txBody>
                    <a:bodyPr/>
                    <a:lstStyle/>
                    <a:p>
                      <a:pPr marL="0" indent="0" algn="l">
                        <a:spcAft>
                          <a:spcPts val="0"/>
                        </a:spcAft>
                        <a:buFontTx/>
                        <a:buNone/>
                      </a:pPr>
                      <a:endParaRPr lang="zh-CN" sz="1100" b="0" kern="100" dirty="0">
                        <a:solidFill>
                          <a:srgbClr val="000000"/>
                        </a:solidFill>
                        <a:effectLst/>
                        <a:latin typeface="+mj-lt"/>
                        <a:ea typeface="微软雅黑" pitchFamily="34" charset="-122"/>
                        <a:cs typeface="+mn-cs"/>
                      </a:endParaRPr>
                    </a:p>
                  </a:txBody>
                  <a:tcPr marL="72579" marR="72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l">
                        <a:spcAft>
                          <a:spcPts val="0"/>
                        </a:spcAft>
                        <a:buFontTx/>
                        <a:buNone/>
                      </a:pPr>
                      <a:r>
                        <a:rPr lang="zh-CN" altLang="en-US" sz="1100" b="0" kern="100" dirty="0">
                          <a:solidFill>
                            <a:srgbClr val="000000"/>
                          </a:solidFill>
                          <a:effectLst/>
                          <a:latin typeface="+mj-lt"/>
                          <a:ea typeface="微软雅黑" pitchFamily="34" charset="-122"/>
                        </a:rPr>
                        <a:t>减速度</a:t>
                      </a:r>
                      <a:r>
                        <a:rPr lang="zh-CN" sz="1100" b="0" kern="100" dirty="0">
                          <a:solidFill>
                            <a:srgbClr val="000000"/>
                          </a:solidFill>
                          <a:effectLst/>
                          <a:latin typeface="+mj-lt"/>
                          <a:ea typeface="微软雅黑" pitchFamily="34" charset="-122"/>
                        </a:rPr>
                        <a:t>响应</a:t>
                      </a:r>
                      <a:r>
                        <a:rPr lang="zh-CN" altLang="en-US" sz="1100" b="0" kern="100" dirty="0">
                          <a:solidFill>
                            <a:srgbClr val="000000"/>
                          </a:solidFill>
                          <a:effectLst/>
                          <a:latin typeface="+mj-lt"/>
                          <a:ea typeface="微软雅黑" pitchFamily="34" charset="-122"/>
                        </a:rPr>
                        <a:t>延迟</a:t>
                      </a:r>
                      <a:r>
                        <a:rPr lang="zh-CN" sz="1100" b="0" kern="100" dirty="0">
                          <a:solidFill>
                            <a:srgbClr val="000000"/>
                          </a:solidFill>
                          <a:effectLst/>
                          <a:latin typeface="+mj-lt"/>
                          <a:ea typeface="微软雅黑" pitchFamily="34" charset="-122"/>
                        </a:rPr>
                        <a:t>时间</a:t>
                      </a:r>
                      <a:r>
                        <a:rPr lang="en-US" altLang="zh-CN" sz="1100" b="0" kern="100" dirty="0">
                          <a:solidFill>
                            <a:srgbClr val="000000"/>
                          </a:solidFill>
                          <a:effectLst/>
                          <a:latin typeface="+mj-lt"/>
                          <a:ea typeface="微软雅黑" pitchFamily="34" charset="-122"/>
                        </a:rPr>
                        <a:t> </a:t>
                      </a:r>
                      <a:r>
                        <a:rPr lang="en-US" altLang="zh-CN" sz="1100" b="0" kern="100" dirty="0" err="1">
                          <a:solidFill>
                            <a:srgbClr val="000000"/>
                          </a:solidFill>
                          <a:effectLst/>
                          <a:latin typeface="+mj-lt"/>
                          <a:ea typeface="微软雅黑" pitchFamily="34" charset="-122"/>
                        </a:rPr>
                        <a:t>T</a:t>
                      </a:r>
                      <a:r>
                        <a:rPr lang="en-US" altLang="zh-CN" sz="1100" b="0" kern="100" baseline="-25000" dirty="0" err="1">
                          <a:solidFill>
                            <a:srgbClr val="000000"/>
                          </a:solidFill>
                          <a:effectLst/>
                          <a:latin typeface="+mj-lt"/>
                          <a:ea typeface="微软雅黑" pitchFamily="34" charset="-122"/>
                        </a:rPr>
                        <a:t>delay</a:t>
                      </a:r>
                      <a:r>
                        <a:rPr lang="zh-CN" altLang="en-US" sz="1100" b="0" kern="100" dirty="0">
                          <a:solidFill>
                            <a:srgbClr val="000000"/>
                          </a:solidFill>
                          <a:effectLst/>
                          <a:latin typeface="+mn-lt"/>
                          <a:ea typeface="微软雅黑" pitchFamily="34" charset="-122"/>
                          <a:cs typeface="+mn-cs"/>
                        </a:rPr>
                        <a:t>（发出减速度请求到制动系统开始响应）</a:t>
                      </a:r>
                      <a:endParaRPr lang="zh-CN" sz="1100" b="0" kern="100" baseline="-25000" dirty="0">
                        <a:solidFill>
                          <a:srgbClr val="000000"/>
                        </a:solidFill>
                        <a:effectLst/>
                        <a:latin typeface="+mj-lt"/>
                        <a:ea typeface="微软雅黑" pitchFamily="34" charset="-122"/>
                      </a:endParaRPr>
                    </a:p>
                  </a:txBody>
                  <a:tcPr marL="72579" marR="72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sz="1100" b="0" kern="100" dirty="0">
                          <a:solidFill>
                            <a:srgbClr val="000000"/>
                          </a:solidFill>
                          <a:effectLst/>
                          <a:latin typeface="+mn-lt"/>
                          <a:ea typeface="微软雅黑" pitchFamily="34" charset="-122"/>
                          <a:cs typeface="+mn-cs"/>
                        </a:rPr>
                        <a:t>≤ 50ms</a:t>
                      </a:r>
                      <a:endParaRPr lang="zh-CN" altLang="zh-CN" sz="1100" b="0" kern="100" dirty="0">
                        <a:solidFill>
                          <a:srgbClr val="000000"/>
                        </a:solidFill>
                        <a:effectLst/>
                        <a:latin typeface="+mn-lt"/>
                        <a:ea typeface="微软雅黑" pitchFamily="34" charset="-122"/>
                        <a:cs typeface="+mn-cs"/>
                      </a:endParaRPr>
                    </a:p>
                  </a:txBody>
                  <a:tcPr marL="72579" marR="72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85032">
                <a:tc vMerge="1">
                  <a:txBody>
                    <a:bodyPr/>
                    <a:lstStyle/>
                    <a:p>
                      <a:pPr marL="0" indent="0" algn="l">
                        <a:spcAft>
                          <a:spcPts val="0"/>
                        </a:spcAft>
                        <a:buFontTx/>
                        <a:buNone/>
                      </a:pPr>
                      <a:endParaRPr lang="zh-CN" sz="1100" b="0" kern="100" dirty="0">
                        <a:solidFill>
                          <a:srgbClr val="000000"/>
                        </a:solidFill>
                        <a:effectLst/>
                        <a:latin typeface="+mj-lt"/>
                        <a:ea typeface="微软雅黑" pitchFamily="34" charset="-122"/>
                        <a:cs typeface="+mn-cs"/>
                      </a:endParaRPr>
                    </a:p>
                  </a:txBody>
                  <a:tcPr marL="72579" marR="72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l">
                        <a:spcAft>
                          <a:spcPts val="0"/>
                        </a:spcAft>
                        <a:buFontTx/>
                        <a:buNone/>
                      </a:pPr>
                      <a:r>
                        <a:rPr lang="zh-CN" altLang="en-US" sz="1100" b="0" kern="100" dirty="0">
                          <a:solidFill>
                            <a:srgbClr val="000000"/>
                          </a:solidFill>
                          <a:effectLst/>
                          <a:latin typeface="+mj-lt"/>
                          <a:ea typeface="微软雅黑" pitchFamily="34" charset="-122"/>
                        </a:rPr>
                        <a:t>稳定时间</a:t>
                      </a:r>
                      <a:r>
                        <a:rPr lang="en-US" altLang="zh-CN" sz="1100" b="0" kern="100" dirty="0">
                          <a:solidFill>
                            <a:srgbClr val="000000"/>
                          </a:solidFill>
                          <a:effectLst/>
                          <a:latin typeface="+mj-lt"/>
                          <a:ea typeface="微软雅黑" pitchFamily="34" charset="-122"/>
                        </a:rPr>
                        <a:t>T</a:t>
                      </a:r>
                      <a:r>
                        <a:rPr lang="en-US" altLang="zh-CN" sz="1100" b="0" kern="100" baseline="-25000" dirty="0">
                          <a:solidFill>
                            <a:srgbClr val="000000"/>
                          </a:solidFill>
                          <a:effectLst/>
                          <a:latin typeface="+mj-lt"/>
                          <a:ea typeface="微软雅黑" pitchFamily="34" charset="-122"/>
                        </a:rPr>
                        <a:t>Settling</a:t>
                      </a:r>
                      <a:endParaRPr lang="zh-CN" sz="1100" b="0" kern="100" baseline="-25000" dirty="0">
                        <a:solidFill>
                          <a:srgbClr val="000000"/>
                        </a:solidFill>
                        <a:effectLst/>
                        <a:latin typeface="+mj-lt"/>
                        <a:ea typeface="微软雅黑" pitchFamily="34" charset="-122"/>
                      </a:endParaRPr>
                    </a:p>
                  </a:txBody>
                  <a:tcPr marL="72579" marR="72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sz="1100" b="0" kern="100" dirty="0">
                          <a:solidFill>
                            <a:srgbClr val="000000"/>
                          </a:solidFill>
                          <a:effectLst/>
                          <a:latin typeface="+mn-lt"/>
                          <a:ea typeface="微软雅黑" pitchFamily="34" charset="-122"/>
                          <a:cs typeface="+mn-cs"/>
                        </a:rPr>
                        <a:t>≤ 1 s</a:t>
                      </a:r>
                      <a:endParaRPr lang="zh-CN" altLang="en-US" sz="1100" b="0" kern="100" dirty="0">
                        <a:solidFill>
                          <a:srgbClr val="000000"/>
                        </a:solidFill>
                        <a:effectLst/>
                        <a:latin typeface="+mn-lt"/>
                        <a:ea typeface="微软雅黑" pitchFamily="34" charset="-122"/>
                        <a:cs typeface="+mn-cs"/>
                      </a:endParaRPr>
                    </a:p>
                  </a:txBody>
                  <a:tcPr marL="72579" marR="72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67059">
                <a:tc vMerge="1">
                  <a:txBody>
                    <a:bodyPr/>
                    <a:lstStyle/>
                    <a:p>
                      <a:pPr marL="0" indent="0" algn="l">
                        <a:spcAft>
                          <a:spcPts val="0"/>
                        </a:spcAft>
                        <a:buFontTx/>
                        <a:buNone/>
                      </a:pPr>
                      <a:endParaRPr lang="zh-CN" sz="1100" b="0" kern="100" dirty="0">
                        <a:solidFill>
                          <a:srgbClr val="000000"/>
                        </a:solidFill>
                        <a:effectLst/>
                        <a:latin typeface="+mj-lt"/>
                        <a:ea typeface="微软雅黑" pitchFamily="34" charset="-122"/>
                        <a:cs typeface="+mn-cs"/>
                      </a:endParaRPr>
                    </a:p>
                  </a:txBody>
                  <a:tcPr marL="72579" marR="72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l">
                        <a:spcAft>
                          <a:spcPts val="0"/>
                        </a:spcAft>
                        <a:buFontTx/>
                        <a:buNone/>
                      </a:pPr>
                      <a:r>
                        <a:rPr lang="zh-CN" altLang="en-US" sz="1100" b="0" kern="100" dirty="0">
                          <a:solidFill>
                            <a:srgbClr val="000000"/>
                          </a:solidFill>
                          <a:effectLst/>
                          <a:latin typeface="+mj-lt"/>
                          <a:ea typeface="微软雅黑" pitchFamily="34" charset="-122"/>
                        </a:rPr>
                        <a:t>动态加速度误差</a:t>
                      </a:r>
                      <a:r>
                        <a:rPr lang="en-US" altLang="zh-CN" sz="1100" b="0" kern="100" dirty="0">
                          <a:solidFill>
                            <a:srgbClr val="000000"/>
                          </a:solidFill>
                          <a:effectLst/>
                          <a:latin typeface="+mj-lt"/>
                          <a:ea typeface="微软雅黑" pitchFamily="34" charset="-122"/>
                        </a:rPr>
                        <a:t> a</a:t>
                      </a:r>
                      <a:r>
                        <a:rPr lang="en-US" altLang="zh-CN" sz="1100" b="0" kern="100" baseline="-25000" dirty="0">
                          <a:solidFill>
                            <a:srgbClr val="000000"/>
                          </a:solidFill>
                          <a:effectLst/>
                          <a:latin typeface="+mj-lt"/>
                          <a:ea typeface="微软雅黑" pitchFamily="34" charset="-122"/>
                        </a:rPr>
                        <a:t>Dynamic Error</a:t>
                      </a:r>
                      <a:endParaRPr lang="zh-CN" sz="1100" b="0" kern="100" baseline="-25000" dirty="0">
                        <a:solidFill>
                          <a:srgbClr val="000000"/>
                        </a:solidFill>
                        <a:effectLst/>
                        <a:latin typeface="+mj-lt"/>
                        <a:ea typeface="微软雅黑" pitchFamily="34" charset="-122"/>
                      </a:endParaRPr>
                    </a:p>
                  </a:txBody>
                  <a:tcPr marL="72579" marR="72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sz="1100" b="0" kern="100" dirty="0">
                          <a:solidFill>
                            <a:srgbClr val="000000"/>
                          </a:solidFill>
                          <a:effectLst/>
                          <a:latin typeface="+mn-lt"/>
                          <a:ea typeface="微软雅黑" pitchFamily="34" charset="-122"/>
                          <a:cs typeface="+mn-cs"/>
                        </a:rPr>
                        <a:t>≤ 0.25 m/s2</a:t>
                      </a:r>
                      <a:endParaRPr lang="zh-CN" altLang="en-US" sz="1100" b="0" kern="100" dirty="0">
                        <a:solidFill>
                          <a:srgbClr val="000000"/>
                        </a:solidFill>
                        <a:effectLst/>
                        <a:latin typeface="+mn-lt"/>
                        <a:ea typeface="微软雅黑" pitchFamily="34" charset="-122"/>
                        <a:cs typeface="+mn-cs"/>
                      </a:endParaRPr>
                    </a:p>
                  </a:txBody>
                  <a:tcPr marL="72579" marR="72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19177">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100" b="0" kern="100" dirty="0">
                        <a:solidFill>
                          <a:srgbClr val="000000"/>
                        </a:solidFill>
                        <a:effectLst/>
                        <a:latin typeface="+mj-lt"/>
                        <a:ea typeface="微软雅黑" pitchFamily="34" charset="-122"/>
                        <a:cs typeface="+mn-cs"/>
                      </a:endParaRPr>
                    </a:p>
                  </a:txBody>
                  <a:tcPr marL="72579" marR="72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0" kern="100" dirty="0">
                          <a:solidFill>
                            <a:srgbClr val="000000"/>
                          </a:solidFill>
                          <a:effectLst/>
                          <a:latin typeface="+mj-lt"/>
                          <a:ea typeface="微软雅黑" pitchFamily="34" charset="-122"/>
                          <a:cs typeface="+mn-cs"/>
                        </a:rPr>
                        <a:t>稳态</a:t>
                      </a:r>
                      <a:r>
                        <a:rPr lang="zh-CN" altLang="en-US" sz="1100" b="0" kern="100" dirty="0">
                          <a:solidFill>
                            <a:srgbClr val="000000"/>
                          </a:solidFill>
                          <a:effectLst/>
                          <a:latin typeface="+mn-lt"/>
                          <a:ea typeface="微软雅黑" pitchFamily="34" charset="-122"/>
                          <a:cs typeface="+mn-cs"/>
                        </a:rPr>
                        <a:t>加速度误差</a:t>
                      </a:r>
                      <a:r>
                        <a:rPr lang="en-US" altLang="zh-CN" sz="1100" b="0" kern="100" dirty="0" err="1">
                          <a:solidFill>
                            <a:srgbClr val="000000"/>
                          </a:solidFill>
                          <a:effectLst/>
                          <a:latin typeface="+mj-lt"/>
                          <a:ea typeface="微软雅黑" pitchFamily="34" charset="-122"/>
                        </a:rPr>
                        <a:t>a</a:t>
                      </a:r>
                      <a:r>
                        <a:rPr lang="en-US" altLang="zh-CN" sz="1100" b="0" kern="100" baseline="-25000" dirty="0" err="1">
                          <a:solidFill>
                            <a:srgbClr val="000000"/>
                          </a:solidFill>
                          <a:effectLst/>
                          <a:latin typeface="+mj-lt"/>
                          <a:ea typeface="微软雅黑" pitchFamily="34" charset="-122"/>
                        </a:rPr>
                        <a:t>SteadyStateError</a:t>
                      </a:r>
                      <a:endParaRPr lang="zh-CN" altLang="zh-CN" sz="1100" b="0" kern="100" baseline="-25000" dirty="0">
                        <a:solidFill>
                          <a:srgbClr val="000000"/>
                        </a:solidFill>
                        <a:effectLst/>
                        <a:latin typeface="+mj-lt"/>
                        <a:ea typeface="微软雅黑" pitchFamily="34" charset="-122"/>
                      </a:endParaRPr>
                    </a:p>
                  </a:txBody>
                  <a:tcPr marL="72579" marR="72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sz="1100" b="0" kern="100" dirty="0">
                          <a:solidFill>
                            <a:srgbClr val="000000"/>
                          </a:solidFill>
                          <a:effectLst/>
                          <a:latin typeface="+mn-lt"/>
                          <a:ea typeface="微软雅黑" pitchFamily="34" charset="-122"/>
                          <a:cs typeface="+mn-cs"/>
                        </a:rPr>
                        <a:t>≤ 0.1 m/s^2</a:t>
                      </a:r>
                    </a:p>
                  </a:txBody>
                  <a:tcPr marL="72579" marR="72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19177">
                <a:tc rowSpan="3">
                  <a:txBody>
                    <a:bodyPr/>
                    <a:lstStyle/>
                    <a:p>
                      <a:pPr marL="0" indent="0" algn="l">
                        <a:spcAft>
                          <a:spcPts val="0"/>
                        </a:spcAft>
                        <a:buFontTx/>
                        <a:buNone/>
                      </a:pPr>
                      <a:r>
                        <a:rPr lang="en-US" altLang="zh-CN" sz="1100" b="0" kern="100" dirty="0">
                          <a:solidFill>
                            <a:srgbClr val="000000"/>
                          </a:solidFill>
                          <a:effectLst/>
                          <a:latin typeface="+mj-lt"/>
                          <a:ea typeface="微软雅黑" pitchFamily="34" charset="-122"/>
                          <a:cs typeface="+mn-cs"/>
                        </a:rPr>
                        <a:t>AEB</a:t>
                      </a:r>
                      <a:endParaRPr lang="zh-CN" sz="1100" b="0" kern="100" dirty="0">
                        <a:solidFill>
                          <a:srgbClr val="000000"/>
                        </a:solidFill>
                        <a:effectLst/>
                        <a:latin typeface="+mj-lt"/>
                        <a:ea typeface="微软雅黑" pitchFamily="34" charset="-122"/>
                        <a:cs typeface="+mn-cs"/>
                      </a:endParaRPr>
                    </a:p>
                  </a:txBody>
                  <a:tcPr marL="72579" marR="72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0" kern="100" dirty="0">
                          <a:solidFill>
                            <a:srgbClr val="000000"/>
                          </a:solidFill>
                          <a:effectLst/>
                          <a:latin typeface="+mn-lt"/>
                          <a:ea typeface="微软雅黑" pitchFamily="34" charset="-122"/>
                          <a:cs typeface="+mn-cs"/>
                        </a:rPr>
                        <a:t>减速度</a:t>
                      </a:r>
                      <a:r>
                        <a:rPr lang="zh-CN" altLang="zh-CN" sz="1100" b="0" kern="100" dirty="0">
                          <a:solidFill>
                            <a:srgbClr val="000000"/>
                          </a:solidFill>
                          <a:effectLst/>
                          <a:latin typeface="+mn-lt"/>
                          <a:ea typeface="微软雅黑" pitchFamily="34" charset="-122"/>
                          <a:cs typeface="+mn-cs"/>
                        </a:rPr>
                        <a:t>响应</a:t>
                      </a:r>
                      <a:r>
                        <a:rPr lang="zh-CN" altLang="en-US" sz="1100" b="0" kern="100" dirty="0">
                          <a:solidFill>
                            <a:srgbClr val="000000"/>
                          </a:solidFill>
                          <a:effectLst/>
                          <a:latin typeface="+mn-lt"/>
                          <a:ea typeface="微软雅黑" pitchFamily="34" charset="-122"/>
                          <a:cs typeface="+mn-cs"/>
                        </a:rPr>
                        <a:t>延迟</a:t>
                      </a:r>
                      <a:r>
                        <a:rPr lang="zh-CN" altLang="zh-CN" sz="1100" b="0" kern="100" dirty="0">
                          <a:solidFill>
                            <a:srgbClr val="000000"/>
                          </a:solidFill>
                          <a:effectLst/>
                          <a:latin typeface="+mn-lt"/>
                          <a:ea typeface="微软雅黑" pitchFamily="34" charset="-122"/>
                          <a:cs typeface="+mn-cs"/>
                        </a:rPr>
                        <a:t>时间</a:t>
                      </a:r>
                      <a:r>
                        <a:rPr lang="en-US" altLang="zh-CN" sz="1100" b="0" kern="100" dirty="0">
                          <a:solidFill>
                            <a:srgbClr val="000000"/>
                          </a:solidFill>
                          <a:effectLst/>
                          <a:latin typeface="+mn-lt"/>
                          <a:ea typeface="微软雅黑" pitchFamily="34" charset="-122"/>
                          <a:cs typeface="+mn-cs"/>
                        </a:rPr>
                        <a:t> </a:t>
                      </a:r>
                      <a:r>
                        <a:rPr lang="en-US" altLang="zh-CN" sz="1100" b="0" kern="100" dirty="0" err="1">
                          <a:solidFill>
                            <a:srgbClr val="000000"/>
                          </a:solidFill>
                          <a:effectLst/>
                          <a:latin typeface="+mn-lt"/>
                          <a:ea typeface="微软雅黑" pitchFamily="34" charset="-122"/>
                          <a:cs typeface="+mn-cs"/>
                        </a:rPr>
                        <a:t>T</a:t>
                      </a:r>
                      <a:r>
                        <a:rPr lang="en-US" altLang="zh-CN" sz="1100" b="0" kern="100" baseline="-25000" dirty="0" err="1">
                          <a:solidFill>
                            <a:srgbClr val="000000"/>
                          </a:solidFill>
                          <a:effectLst/>
                          <a:latin typeface="+mn-lt"/>
                          <a:ea typeface="微软雅黑" pitchFamily="34" charset="-122"/>
                          <a:cs typeface="+mn-cs"/>
                        </a:rPr>
                        <a:t>delay</a:t>
                      </a:r>
                      <a:r>
                        <a:rPr lang="zh-CN" altLang="en-US" sz="1100" b="0" kern="100" dirty="0">
                          <a:solidFill>
                            <a:srgbClr val="000000"/>
                          </a:solidFill>
                          <a:effectLst/>
                          <a:latin typeface="+mn-lt"/>
                          <a:ea typeface="微软雅黑" pitchFamily="34" charset="-122"/>
                          <a:cs typeface="+mn-cs"/>
                        </a:rPr>
                        <a:t>（发出减速度请求到制动系统开始响应）</a:t>
                      </a:r>
                      <a:endParaRPr lang="zh-CN" altLang="zh-CN" sz="1100" b="0" kern="100" baseline="-25000" dirty="0">
                        <a:solidFill>
                          <a:srgbClr val="000000"/>
                        </a:solidFill>
                        <a:effectLst/>
                        <a:latin typeface="+mn-lt"/>
                        <a:ea typeface="微软雅黑" pitchFamily="34" charset="-122"/>
                        <a:cs typeface="+mn-cs"/>
                      </a:endParaRPr>
                    </a:p>
                  </a:txBody>
                  <a:tcPr marL="72579" marR="72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sz="1100" b="0" kern="100" dirty="0">
                          <a:solidFill>
                            <a:srgbClr val="000000"/>
                          </a:solidFill>
                          <a:effectLst/>
                          <a:latin typeface="+mn-lt"/>
                          <a:ea typeface="微软雅黑" pitchFamily="34" charset="-122"/>
                          <a:cs typeface="+mn-cs"/>
                        </a:rPr>
                        <a:t>≤150ms</a:t>
                      </a:r>
                      <a:endParaRPr lang="zh-CN" altLang="zh-CN" sz="1100" b="0" kern="100" dirty="0">
                        <a:solidFill>
                          <a:srgbClr val="FF0000"/>
                        </a:solidFill>
                        <a:effectLst/>
                        <a:latin typeface="+mn-lt"/>
                        <a:ea typeface="微软雅黑" pitchFamily="34" charset="-122"/>
                        <a:cs typeface="+mn-cs"/>
                      </a:endParaRPr>
                    </a:p>
                  </a:txBody>
                  <a:tcPr marL="72579" marR="72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19177">
                <a:tc vMerge="1">
                  <a:txBody>
                    <a:bodyPr/>
                    <a:lstStyle/>
                    <a:p>
                      <a:pPr marL="0" indent="0" algn="l">
                        <a:spcAft>
                          <a:spcPts val="0"/>
                        </a:spcAft>
                        <a:buFontTx/>
                        <a:buNone/>
                      </a:pPr>
                      <a:endParaRPr lang="zh-CN" sz="1100" b="0" kern="100" dirty="0">
                        <a:solidFill>
                          <a:srgbClr val="000000"/>
                        </a:solidFill>
                        <a:effectLst/>
                        <a:latin typeface="+mj-lt"/>
                        <a:ea typeface="微软雅黑" pitchFamily="34" charset="-122"/>
                        <a:cs typeface="+mn-cs"/>
                      </a:endParaRPr>
                    </a:p>
                  </a:txBody>
                  <a:tcPr marL="72579" marR="72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0" kern="100" dirty="0">
                          <a:solidFill>
                            <a:srgbClr val="000000"/>
                          </a:solidFill>
                          <a:effectLst/>
                          <a:latin typeface="+mj-lt"/>
                          <a:ea typeface="微软雅黑" pitchFamily="34" charset="-122"/>
                          <a:cs typeface="+mn-cs"/>
                        </a:rPr>
                        <a:t>制动系统开始建压到高附路面车轮抱死的时间</a:t>
                      </a:r>
                      <a:endParaRPr lang="zh-CN" altLang="zh-CN" sz="1100" b="0" kern="100" dirty="0">
                        <a:solidFill>
                          <a:srgbClr val="000000"/>
                        </a:solidFill>
                        <a:effectLst/>
                        <a:latin typeface="+mj-lt"/>
                        <a:ea typeface="微软雅黑" pitchFamily="34" charset="-122"/>
                        <a:cs typeface="+mn-cs"/>
                      </a:endParaRPr>
                    </a:p>
                  </a:txBody>
                  <a:tcPr marL="72579" marR="72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sz="1100" b="0" kern="100" dirty="0">
                          <a:solidFill>
                            <a:srgbClr val="000000"/>
                          </a:solidFill>
                          <a:effectLst/>
                          <a:latin typeface="+mn-lt"/>
                          <a:ea typeface="微软雅黑" pitchFamily="34" charset="-122"/>
                          <a:cs typeface="+mn-cs"/>
                        </a:rPr>
                        <a:t>≤350ms</a:t>
                      </a:r>
                      <a:endParaRPr lang="zh-CN" altLang="zh-CN" sz="1100" b="0" kern="100" dirty="0">
                        <a:solidFill>
                          <a:srgbClr val="FF0000"/>
                        </a:solidFill>
                        <a:effectLst/>
                        <a:latin typeface="+mn-lt"/>
                        <a:ea typeface="微软雅黑" pitchFamily="34" charset="-122"/>
                        <a:cs typeface="+mn-cs"/>
                      </a:endParaRPr>
                    </a:p>
                  </a:txBody>
                  <a:tcPr marL="72579" marR="72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19177">
                <a:tc vMerge="1">
                  <a:txBody>
                    <a:bodyPr/>
                    <a:lstStyle/>
                    <a:p>
                      <a:pPr marL="0" indent="0" algn="l">
                        <a:spcAft>
                          <a:spcPts val="0"/>
                        </a:spcAft>
                        <a:buFontTx/>
                        <a:buNone/>
                      </a:pPr>
                      <a:endParaRPr lang="zh-CN" sz="1100" b="0" kern="100" dirty="0">
                        <a:solidFill>
                          <a:srgbClr val="000000"/>
                        </a:solidFill>
                        <a:effectLst/>
                        <a:latin typeface="+mj-lt"/>
                        <a:ea typeface="微软雅黑" pitchFamily="34" charset="-122"/>
                        <a:cs typeface="+mn-cs"/>
                      </a:endParaRPr>
                    </a:p>
                  </a:txBody>
                  <a:tcPr marL="72579" marR="72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0" kern="100" dirty="0">
                          <a:solidFill>
                            <a:srgbClr val="000000"/>
                          </a:solidFill>
                          <a:effectLst/>
                          <a:latin typeface="+mn-lt"/>
                          <a:ea typeface="微软雅黑" pitchFamily="34" charset="-122"/>
                          <a:cs typeface="+mn-cs"/>
                        </a:rPr>
                        <a:t>稳态加速度误差</a:t>
                      </a:r>
                      <a:r>
                        <a:rPr lang="en-US" altLang="zh-CN" sz="1100" b="0" kern="100" dirty="0" err="1">
                          <a:solidFill>
                            <a:srgbClr val="000000"/>
                          </a:solidFill>
                          <a:effectLst/>
                          <a:latin typeface="+mn-lt"/>
                          <a:ea typeface="微软雅黑" pitchFamily="34" charset="-122"/>
                          <a:cs typeface="+mn-cs"/>
                        </a:rPr>
                        <a:t>a</a:t>
                      </a:r>
                      <a:r>
                        <a:rPr lang="en-US" altLang="zh-CN" sz="1100" b="0" kern="100" baseline="-25000" dirty="0" err="1">
                          <a:solidFill>
                            <a:srgbClr val="000000"/>
                          </a:solidFill>
                          <a:effectLst/>
                          <a:latin typeface="+mn-lt"/>
                          <a:ea typeface="微软雅黑" pitchFamily="34" charset="-122"/>
                          <a:cs typeface="+mn-cs"/>
                        </a:rPr>
                        <a:t>SteadyStateError</a:t>
                      </a:r>
                      <a:endParaRPr lang="zh-CN" altLang="zh-CN" sz="1100" b="0" kern="100" baseline="-25000" dirty="0">
                        <a:solidFill>
                          <a:srgbClr val="000000"/>
                        </a:solidFill>
                        <a:effectLst/>
                        <a:latin typeface="+mn-lt"/>
                        <a:ea typeface="微软雅黑" pitchFamily="34" charset="-122"/>
                        <a:cs typeface="+mn-cs"/>
                      </a:endParaRPr>
                    </a:p>
                  </a:txBody>
                  <a:tcPr marL="72579" marR="72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sz="1100" b="0" kern="100" dirty="0">
                          <a:solidFill>
                            <a:srgbClr val="000000"/>
                          </a:solidFill>
                          <a:effectLst/>
                          <a:latin typeface="+mn-lt"/>
                          <a:ea typeface="微软雅黑" pitchFamily="34" charset="-122"/>
                          <a:cs typeface="+mn-cs"/>
                        </a:rPr>
                        <a:t>≤ max (0.25</a:t>
                      </a:r>
                      <a:r>
                        <a:rPr lang="en-US" altLang="zh-CN" sz="1100" b="0" kern="100" baseline="0" dirty="0">
                          <a:solidFill>
                            <a:srgbClr val="000000"/>
                          </a:solidFill>
                          <a:effectLst/>
                          <a:latin typeface="+mn-lt"/>
                          <a:ea typeface="微软雅黑" pitchFamily="34" charset="-122"/>
                          <a:cs typeface="+mn-cs"/>
                        </a:rPr>
                        <a:t> </a:t>
                      </a:r>
                      <a:r>
                        <a:rPr lang="en-US" altLang="zh-CN" sz="1100" b="0" kern="100" dirty="0">
                          <a:solidFill>
                            <a:srgbClr val="000000"/>
                          </a:solidFill>
                          <a:effectLst/>
                          <a:latin typeface="+mn-lt"/>
                          <a:ea typeface="微软雅黑" pitchFamily="34" charset="-122"/>
                          <a:cs typeface="+mn-cs"/>
                        </a:rPr>
                        <a:t>m/s^2, a * 10%)</a:t>
                      </a:r>
                    </a:p>
                  </a:txBody>
                  <a:tcPr marL="72579" marR="72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grpSp>
        <p:nvGrpSpPr>
          <p:cNvPr id="2" name="Group 4"/>
          <p:cNvGrpSpPr>
            <a:grpSpLocks noChangeAspect="1"/>
          </p:cNvGrpSpPr>
          <p:nvPr/>
        </p:nvGrpSpPr>
        <p:grpSpPr bwMode="auto">
          <a:xfrm>
            <a:off x="3051077" y="4179140"/>
            <a:ext cx="5486400" cy="2562228"/>
            <a:chOff x="3585" y="2340"/>
            <a:chExt cx="3456" cy="1614"/>
          </a:xfrm>
        </p:grpSpPr>
        <p:sp>
          <p:nvSpPr>
            <p:cNvPr id="3" name="AutoShape 3"/>
            <p:cNvSpPr>
              <a:spLocks noChangeAspect="1" noChangeArrowheads="1" noTextEdit="1"/>
            </p:cNvSpPr>
            <p:nvPr/>
          </p:nvSpPr>
          <p:spPr bwMode="auto">
            <a:xfrm>
              <a:off x="3585" y="2400"/>
              <a:ext cx="3456"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8" name="Freeform 7"/>
            <p:cNvSpPr>
              <a:spLocks/>
            </p:cNvSpPr>
            <p:nvPr/>
          </p:nvSpPr>
          <p:spPr bwMode="auto">
            <a:xfrm>
              <a:off x="4574" y="2664"/>
              <a:ext cx="858" cy="856"/>
            </a:xfrm>
            <a:custGeom>
              <a:avLst/>
              <a:gdLst>
                <a:gd name="T0" fmla="*/ 0 w 1717"/>
                <a:gd name="T1" fmla="*/ 1710 h 1710"/>
                <a:gd name="T2" fmla="*/ 0 w 1717"/>
                <a:gd name="T3" fmla="*/ 1373 h 1710"/>
                <a:gd name="T4" fmla="*/ 1370 w 1717"/>
                <a:gd name="T5" fmla="*/ 0 h 1710"/>
                <a:gd name="T6" fmla="*/ 1630 w 1717"/>
                <a:gd name="T7" fmla="*/ 5 h 1710"/>
                <a:gd name="T8" fmla="*/ 1717 w 1717"/>
                <a:gd name="T9" fmla="*/ 366 h 1710"/>
                <a:gd name="T10" fmla="*/ 435 w 1717"/>
                <a:gd name="T11" fmla="*/ 1636 h 1710"/>
                <a:gd name="T12" fmla="*/ 356 w 1717"/>
                <a:gd name="T13" fmla="*/ 1709 h 1710"/>
                <a:gd name="T14" fmla="*/ 0 w 1717"/>
                <a:gd name="T15" fmla="*/ 1710 h 17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7" h="1710">
                  <a:moveTo>
                    <a:pt x="0" y="1710"/>
                  </a:moveTo>
                  <a:lnTo>
                    <a:pt x="0" y="1373"/>
                  </a:lnTo>
                  <a:lnTo>
                    <a:pt x="1370" y="0"/>
                  </a:lnTo>
                  <a:lnTo>
                    <a:pt x="1630" y="5"/>
                  </a:lnTo>
                  <a:lnTo>
                    <a:pt x="1717" y="366"/>
                  </a:lnTo>
                  <a:lnTo>
                    <a:pt x="435" y="1636"/>
                  </a:lnTo>
                  <a:lnTo>
                    <a:pt x="356" y="1709"/>
                  </a:lnTo>
                  <a:lnTo>
                    <a:pt x="0" y="1710"/>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9" name="Rectangle 8"/>
            <p:cNvSpPr>
              <a:spLocks noChangeArrowheads="1"/>
            </p:cNvSpPr>
            <p:nvPr/>
          </p:nvSpPr>
          <p:spPr bwMode="auto">
            <a:xfrm>
              <a:off x="3974" y="3393"/>
              <a:ext cx="642" cy="90"/>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0" name="Rectangle 9"/>
            <p:cNvSpPr>
              <a:spLocks noChangeArrowheads="1"/>
            </p:cNvSpPr>
            <p:nvPr/>
          </p:nvSpPr>
          <p:spPr bwMode="auto">
            <a:xfrm>
              <a:off x="5296" y="2716"/>
              <a:ext cx="950" cy="90"/>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1" name="Rectangle 10"/>
            <p:cNvSpPr>
              <a:spLocks noChangeArrowheads="1"/>
            </p:cNvSpPr>
            <p:nvPr/>
          </p:nvSpPr>
          <p:spPr bwMode="auto">
            <a:xfrm>
              <a:off x="5260" y="2666"/>
              <a:ext cx="354" cy="185"/>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2" name="Freeform 11"/>
            <p:cNvSpPr>
              <a:spLocks noEditPoints="1"/>
            </p:cNvSpPr>
            <p:nvPr/>
          </p:nvSpPr>
          <p:spPr bwMode="auto">
            <a:xfrm>
              <a:off x="3925" y="2626"/>
              <a:ext cx="46" cy="1265"/>
            </a:xfrm>
            <a:custGeom>
              <a:avLst/>
              <a:gdLst>
                <a:gd name="T0" fmla="*/ 39 w 91"/>
                <a:gd name="T1" fmla="*/ 2527 h 2532"/>
                <a:gd name="T2" fmla="*/ 39 w 91"/>
                <a:gd name="T3" fmla="*/ 74 h 2532"/>
                <a:gd name="T4" fmla="*/ 40 w 91"/>
                <a:gd name="T5" fmla="*/ 72 h 2532"/>
                <a:gd name="T6" fmla="*/ 40 w 91"/>
                <a:gd name="T7" fmla="*/ 71 h 2532"/>
                <a:gd name="T8" fmla="*/ 42 w 91"/>
                <a:gd name="T9" fmla="*/ 69 h 2532"/>
                <a:gd name="T10" fmla="*/ 46 w 91"/>
                <a:gd name="T11" fmla="*/ 69 h 2532"/>
                <a:gd name="T12" fmla="*/ 48 w 91"/>
                <a:gd name="T13" fmla="*/ 69 h 2532"/>
                <a:gd name="T14" fmla="*/ 49 w 91"/>
                <a:gd name="T15" fmla="*/ 71 h 2532"/>
                <a:gd name="T16" fmla="*/ 49 w 91"/>
                <a:gd name="T17" fmla="*/ 72 h 2532"/>
                <a:gd name="T18" fmla="*/ 51 w 91"/>
                <a:gd name="T19" fmla="*/ 74 h 2532"/>
                <a:gd name="T20" fmla="*/ 51 w 91"/>
                <a:gd name="T21" fmla="*/ 2527 h 2532"/>
                <a:gd name="T22" fmla="*/ 49 w 91"/>
                <a:gd name="T23" fmla="*/ 2528 h 2532"/>
                <a:gd name="T24" fmla="*/ 49 w 91"/>
                <a:gd name="T25" fmla="*/ 2530 h 2532"/>
                <a:gd name="T26" fmla="*/ 48 w 91"/>
                <a:gd name="T27" fmla="*/ 2530 h 2532"/>
                <a:gd name="T28" fmla="*/ 46 w 91"/>
                <a:gd name="T29" fmla="*/ 2532 h 2532"/>
                <a:gd name="T30" fmla="*/ 42 w 91"/>
                <a:gd name="T31" fmla="*/ 2530 h 2532"/>
                <a:gd name="T32" fmla="*/ 40 w 91"/>
                <a:gd name="T33" fmla="*/ 2530 h 2532"/>
                <a:gd name="T34" fmla="*/ 40 w 91"/>
                <a:gd name="T35" fmla="*/ 2528 h 2532"/>
                <a:gd name="T36" fmla="*/ 39 w 91"/>
                <a:gd name="T37" fmla="*/ 2527 h 2532"/>
                <a:gd name="T38" fmla="*/ 39 w 91"/>
                <a:gd name="T39" fmla="*/ 2527 h 2532"/>
                <a:gd name="T40" fmla="*/ 0 w 91"/>
                <a:gd name="T41" fmla="*/ 90 h 2532"/>
                <a:gd name="T42" fmla="*/ 46 w 91"/>
                <a:gd name="T43" fmla="*/ 0 h 2532"/>
                <a:gd name="T44" fmla="*/ 91 w 91"/>
                <a:gd name="T45" fmla="*/ 90 h 2532"/>
                <a:gd name="T46" fmla="*/ 0 w 91"/>
                <a:gd name="T47" fmla="*/ 90 h 2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2532">
                  <a:moveTo>
                    <a:pt x="39" y="2527"/>
                  </a:moveTo>
                  <a:lnTo>
                    <a:pt x="39" y="74"/>
                  </a:lnTo>
                  <a:lnTo>
                    <a:pt x="40" y="72"/>
                  </a:lnTo>
                  <a:lnTo>
                    <a:pt x="40" y="71"/>
                  </a:lnTo>
                  <a:lnTo>
                    <a:pt x="42" y="69"/>
                  </a:lnTo>
                  <a:lnTo>
                    <a:pt x="46" y="69"/>
                  </a:lnTo>
                  <a:lnTo>
                    <a:pt x="48" y="69"/>
                  </a:lnTo>
                  <a:lnTo>
                    <a:pt x="49" y="71"/>
                  </a:lnTo>
                  <a:lnTo>
                    <a:pt x="49" y="72"/>
                  </a:lnTo>
                  <a:lnTo>
                    <a:pt x="51" y="74"/>
                  </a:lnTo>
                  <a:lnTo>
                    <a:pt x="51" y="2527"/>
                  </a:lnTo>
                  <a:lnTo>
                    <a:pt x="49" y="2528"/>
                  </a:lnTo>
                  <a:lnTo>
                    <a:pt x="49" y="2530"/>
                  </a:lnTo>
                  <a:lnTo>
                    <a:pt x="48" y="2530"/>
                  </a:lnTo>
                  <a:lnTo>
                    <a:pt x="46" y="2532"/>
                  </a:lnTo>
                  <a:lnTo>
                    <a:pt x="42" y="2530"/>
                  </a:lnTo>
                  <a:lnTo>
                    <a:pt x="40" y="2530"/>
                  </a:lnTo>
                  <a:lnTo>
                    <a:pt x="40" y="2528"/>
                  </a:lnTo>
                  <a:lnTo>
                    <a:pt x="39" y="2527"/>
                  </a:lnTo>
                  <a:lnTo>
                    <a:pt x="39" y="2527"/>
                  </a:lnTo>
                  <a:close/>
                  <a:moveTo>
                    <a:pt x="0" y="90"/>
                  </a:moveTo>
                  <a:lnTo>
                    <a:pt x="46" y="0"/>
                  </a:lnTo>
                  <a:lnTo>
                    <a:pt x="91" y="90"/>
                  </a:lnTo>
                  <a:lnTo>
                    <a:pt x="0" y="90"/>
                  </a:lnTo>
                  <a:close/>
                </a:path>
              </a:pathLst>
            </a:custGeom>
            <a:solidFill>
              <a:srgbClr val="000000"/>
            </a:solidFill>
            <a:ln w="158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ctr"/>
              <a:endParaRPr lang="zh-CN" altLang="en-US"/>
            </a:p>
          </p:txBody>
        </p:sp>
        <p:sp>
          <p:nvSpPr>
            <p:cNvPr id="13" name="Freeform 12"/>
            <p:cNvSpPr>
              <a:spLocks noEditPoints="1"/>
            </p:cNvSpPr>
            <p:nvPr/>
          </p:nvSpPr>
          <p:spPr bwMode="auto">
            <a:xfrm>
              <a:off x="3899" y="3821"/>
              <a:ext cx="2816" cy="45"/>
            </a:xfrm>
            <a:custGeom>
              <a:avLst/>
              <a:gdLst>
                <a:gd name="T0" fmla="*/ 7 w 5633"/>
                <a:gd name="T1" fmla="*/ 38 h 90"/>
                <a:gd name="T2" fmla="*/ 5556 w 5633"/>
                <a:gd name="T3" fmla="*/ 38 h 90"/>
                <a:gd name="T4" fmla="*/ 5558 w 5633"/>
                <a:gd name="T5" fmla="*/ 40 h 90"/>
                <a:gd name="T6" fmla="*/ 5560 w 5633"/>
                <a:gd name="T7" fmla="*/ 40 h 90"/>
                <a:gd name="T8" fmla="*/ 5562 w 5633"/>
                <a:gd name="T9" fmla="*/ 42 h 90"/>
                <a:gd name="T10" fmla="*/ 5562 w 5633"/>
                <a:gd name="T11" fmla="*/ 45 h 90"/>
                <a:gd name="T12" fmla="*/ 5562 w 5633"/>
                <a:gd name="T13" fmla="*/ 47 h 90"/>
                <a:gd name="T14" fmla="*/ 5560 w 5633"/>
                <a:gd name="T15" fmla="*/ 49 h 90"/>
                <a:gd name="T16" fmla="*/ 5558 w 5633"/>
                <a:gd name="T17" fmla="*/ 49 h 90"/>
                <a:gd name="T18" fmla="*/ 5556 w 5633"/>
                <a:gd name="T19" fmla="*/ 51 h 90"/>
                <a:gd name="T20" fmla="*/ 7 w 5633"/>
                <a:gd name="T21" fmla="*/ 51 h 90"/>
                <a:gd name="T22" fmla="*/ 3 w 5633"/>
                <a:gd name="T23" fmla="*/ 49 h 90"/>
                <a:gd name="T24" fmla="*/ 2 w 5633"/>
                <a:gd name="T25" fmla="*/ 49 h 90"/>
                <a:gd name="T26" fmla="*/ 2 w 5633"/>
                <a:gd name="T27" fmla="*/ 47 h 90"/>
                <a:gd name="T28" fmla="*/ 0 w 5633"/>
                <a:gd name="T29" fmla="*/ 45 h 90"/>
                <a:gd name="T30" fmla="*/ 2 w 5633"/>
                <a:gd name="T31" fmla="*/ 42 h 90"/>
                <a:gd name="T32" fmla="*/ 2 w 5633"/>
                <a:gd name="T33" fmla="*/ 40 h 90"/>
                <a:gd name="T34" fmla="*/ 3 w 5633"/>
                <a:gd name="T35" fmla="*/ 40 h 90"/>
                <a:gd name="T36" fmla="*/ 7 w 5633"/>
                <a:gd name="T37" fmla="*/ 38 h 90"/>
                <a:gd name="T38" fmla="*/ 7 w 5633"/>
                <a:gd name="T39" fmla="*/ 38 h 90"/>
                <a:gd name="T40" fmla="*/ 5542 w 5633"/>
                <a:gd name="T41" fmla="*/ 0 h 90"/>
                <a:gd name="T42" fmla="*/ 5633 w 5633"/>
                <a:gd name="T43" fmla="*/ 45 h 90"/>
                <a:gd name="T44" fmla="*/ 5542 w 5633"/>
                <a:gd name="T45" fmla="*/ 90 h 90"/>
                <a:gd name="T46" fmla="*/ 5542 w 5633"/>
                <a:gd name="T4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33" h="90">
                  <a:moveTo>
                    <a:pt x="7" y="38"/>
                  </a:moveTo>
                  <a:lnTo>
                    <a:pt x="5556" y="38"/>
                  </a:lnTo>
                  <a:lnTo>
                    <a:pt x="5558" y="40"/>
                  </a:lnTo>
                  <a:lnTo>
                    <a:pt x="5560" y="40"/>
                  </a:lnTo>
                  <a:lnTo>
                    <a:pt x="5562" y="42"/>
                  </a:lnTo>
                  <a:lnTo>
                    <a:pt x="5562" y="45"/>
                  </a:lnTo>
                  <a:lnTo>
                    <a:pt x="5562" y="47"/>
                  </a:lnTo>
                  <a:lnTo>
                    <a:pt x="5560" y="49"/>
                  </a:lnTo>
                  <a:lnTo>
                    <a:pt x="5558" y="49"/>
                  </a:lnTo>
                  <a:lnTo>
                    <a:pt x="5556" y="51"/>
                  </a:lnTo>
                  <a:lnTo>
                    <a:pt x="7" y="51"/>
                  </a:lnTo>
                  <a:lnTo>
                    <a:pt x="3" y="49"/>
                  </a:lnTo>
                  <a:lnTo>
                    <a:pt x="2" y="49"/>
                  </a:lnTo>
                  <a:lnTo>
                    <a:pt x="2" y="47"/>
                  </a:lnTo>
                  <a:lnTo>
                    <a:pt x="0" y="45"/>
                  </a:lnTo>
                  <a:lnTo>
                    <a:pt x="2" y="42"/>
                  </a:lnTo>
                  <a:lnTo>
                    <a:pt x="2" y="40"/>
                  </a:lnTo>
                  <a:lnTo>
                    <a:pt x="3" y="40"/>
                  </a:lnTo>
                  <a:lnTo>
                    <a:pt x="7" y="38"/>
                  </a:lnTo>
                  <a:lnTo>
                    <a:pt x="7" y="38"/>
                  </a:lnTo>
                  <a:close/>
                  <a:moveTo>
                    <a:pt x="5542" y="0"/>
                  </a:moveTo>
                  <a:lnTo>
                    <a:pt x="5633" y="45"/>
                  </a:lnTo>
                  <a:lnTo>
                    <a:pt x="5542" y="90"/>
                  </a:lnTo>
                  <a:lnTo>
                    <a:pt x="5542" y="0"/>
                  </a:lnTo>
                  <a:close/>
                </a:path>
              </a:pathLst>
            </a:custGeom>
            <a:solidFill>
              <a:srgbClr val="000000"/>
            </a:solidFill>
            <a:ln w="158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ctr"/>
              <a:endParaRPr lang="zh-CN" altLang="en-US"/>
            </a:p>
          </p:txBody>
        </p:sp>
        <p:sp>
          <p:nvSpPr>
            <p:cNvPr id="14" name="Line 13"/>
            <p:cNvSpPr>
              <a:spLocks noChangeShapeType="1"/>
            </p:cNvSpPr>
            <p:nvPr/>
          </p:nvSpPr>
          <p:spPr bwMode="auto">
            <a:xfrm>
              <a:off x="3974" y="3434"/>
              <a:ext cx="596" cy="4"/>
            </a:xfrm>
            <a:prstGeom prst="line">
              <a:avLst/>
            </a:prstGeom>
            <a:noFill/>
            <a:ln w="365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5" name="Line 14"/>
            <p:cNvSpPr>
              <a:spLocks noChangeShapeType="1"/>
            </p:cNvSpPr>
            <p:nvPr/>
          </p:nvSpPr>
          <p:spPr bwMode="auto">
            <a:xfrm flipV="1">
              <a:off x="4570" y="2761"/>
              <a:ext cx="681" cy="677"/>
            </a:xfrm>
            <a:prstGeom prst="line">
              <a:avLst/>
            </a:prstGeom>
            <a:noFill/>
            <a:ln w="365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6" name="Line 15"/>
            <p:cNvSpPr>
              <a:spLocks noChangeShapeType="1"/>
            </p:cNvSpPr>
            <p:nvPr/>
          </p:nvSpPr>
          <p:spPr bwMode="auto">
            <a:xfrm>
              <a:off x="5251" y="2761"/>
              <a:ext cx="995" cy="0"/>
            </a:xfrm>
            <a:prstGeom prst="line">
              <a:avLst/>
            </a:prstGeom>
            <a:noFill/>
            <a:ln w="365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8" name="Rectangle 16"/>
            <p:cNvSpPr>
              <a:spLocks noChangeArrowheads="1"/>
            </p:cNvSpPr>
            <p:nvPr/>
          </p:nvSpPr>
          <p:spPr bwMode="auto">
            <a:xfrm>
              <a:off x="6783" y="3702"/>
              <a:ext cx="21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00000"/>
                  </a:solidFill>
                  <a:effectLst/>
                  <a:latin typeface="Times New Roman" panose="02020603050405020304" pitchFamily="18" charset="0"/>
                </a:rPr>
                <a:t>T</a:t>
              </a:r>
              <a:r>
                <a:rPr kumimoji="0" lang="zh-CN" altLang="zh-CN" sz="1300" b="0" i="0" u="none" strike="noStrike" cap="none" normalizeH="0" baseline="0" dirty="0">
                  <a:ln>
                    <a:noFill/>
                  </a:ln>
                  <a:solidFill>
                    <a:srgbClr val="000000"/>
                  </a:solidFill>
                  <a:effectLst/>
                  <a:latin typeface="Times New Roman" panose="02020603050405020304" pitchFamily="18" charset="0"/>
                </a:rPr>
                <a:t>ime</a:t>
              </a:r>
              <a:endParaRPr kumimoji="0" lang="en-US" altLang="zh-CN" sz="1300" b="0" i="0" u="none" strike="noStrike" cap="none" normalizeH="0" baseline="0" dirty="0">
                <a:ln>
                  <a:noFill/>
                </a:ln>
                <a:solidFill>
                  <a:srgbClr val="000000"/>
                </a:solidFill>
                <a:effectLst/>
                <a:latin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zh-CN" altLang="en-US" sz="1300" dirty="0">
                  <a:solidFill>
                    <a:srgbClr val="000000"/>
                  </a:solidFill>
                  <a:latin typeface="Times New Roman" panose="02020603050405020304" pitchFamily="18" charset="0"/>
                </a:rPr>
                <a:t>时间</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9" name="Rectangle 17"/>
            <p:cNvSpPr>
              <a:spLocks noChangeArrowheads="1"/>
            </p:cNvSpPr>
            <p:nvPr/>
          </p:nvSpPr>
          <p:spPr bwMode="auto">
            <a:xfrm>
              <a:off x="3680" y="2340"/>
              <a:ext cx="53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zh-CN" sz="1300" dirty="0">
                  <a:solidFill>
                    <a:srgbClr val="000000"/>
                  </a:solidFill>
                  <a:latin typeface="Times New Roman" panose="02020603050405020304" pitchFamily="18" charset="0"/>
                </a:rPr>
                <a:t>Deceleration</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300" b="0" i="0" u="none" strike="noStrike" cap="none" normalizeH="0" baseline="0" dirty="0">
                  <a:ln>
                    <a:noFill/>
                  </a:ln>
                  <a:solidFill>
                    <a:srgbClr val="000000"/>
                  </a:solidFill>
                  <a:effectLst/>
                  <a:latin typeface="Times New Roman" panose="02020603050405020304" pitchFamily="18" charset="0"/>
                </a:rPr>
                <a:t>减速度</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0" name="Rectangle 18"/>
            <p:cNvSpPr>
              <a:spLocks noChangeArrowheads="1"/>
            </p:cNvSpPr>
            <p:nvPr/>
          </p:nvSpPr>
          <p:spPr bwMode="auto">
            <a:xfrm>
              <a:off x="3754" y="2706"/>
              <a:ext cx="46"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rPr>
                <a:t>a</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1" name="Rectangle 19"/>
            <p:cNvSpPr>
              <a:spLocks noChangeArrowheads="1"/>
            </p:cNvSpPr>
            <p:nvPr/>
          </p:nvSpPr>
          <p:spPr bwMode="auto">
            <a:xfrm>
              <a:off x="3791" y="2769"/>
              <a:ext cx="10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a:ln>
                    <a:noFill/>
                  </a:ln>
                  <a:solidFill>
                    <a:srgbClr val="000000"/>
                  </a:solidFill>
                  <a:effectLst/>
                  <a:latin typeface="Times New Roman" panose="02020603050405020304" pitchFamily="18" charset="0"/>
                </a:rPr>
                <a:t>end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2" name="Line 20"/>
            <p:cNvSpPr>
              <a:spLocks noChangeShapeType="1"/>
            </p:cNvSpPr>
            <p:nvPr/>
          </p:nvSpPr>
          <p:spPr bwMode="auto">
            <a:xfrm>
              <a:off x="3903" y="2761"/>
              <a:ext cx="90"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3" name="Rectangle 21"/>
            <p:cNvSpPr>
              <a:spLocks noChangeArrowheads="1"/>
            </p:cNvSpPr>
            <p:nvPr/>
          </p:nvSpPr>
          <p:spPr bwMode="auto">
            <a:xfrm>
              <a:off x="3668" y="3337"/>
              <a:ext cx="46"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rPr>
                <a:t>a</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4" name="Rectangle 22"/>
            <p:cNvSpPr>
              <a:spLocks noChangeArrowheads="1"/>
            </p:cNvSpPr>
            <p:nvPr/>
          </p:nvSpPr>
          <p:spPr bwMode="auto">
            <a:xfrm>
              <a:off x="3705" y="3401"/>
              <a:ext cx="162"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a:ln>
                    <a:noFill/>
                  </a:ln>
                  <a:solidFill>
                    <a:srgbClr val="000000"/>
                  </a:solidFill>
                  <a:effectLst/>
                  <a:latin typeface="Times New Roman" panose="02020603050405020304" pitchFamily="18" charset="0"/>
                </a:rPr>
                <a:t>begin</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5" name="Line 23"/>
            <p:cNvSpPr>
              <a:spLocks noChangeShapeType="1"/>
            </p:cNvSpPr>
            <p:nvPr/>
          </p:nvSpPr>
          <p:spPr bwMode="auto">
            <a:xfrm>
              <a:off x="3903" y="3438"/>
              <a:ext cx="90"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6" name="Freeform 24"/>
            <p:cNvSpPr>
              <a:spLocks noEditPoints="1"/>
            </p:cNvSpPr>
            <p:nvPr/>
          </p:nvSpPr>
          <p:spPr bwMode="auto">
            <a:xfrm>
              <a:off x="4477" y="3573"/>
              <a:ext cx="93" cy="45"/>
            </a:xfrm>
            <a:custGeom>
              <a:avLst/>
              <a:gdLst>
                <a:gd name="T0" fmla="*/ 5 w 187"/>
                <a:gd name="T1" fmla="*/ 38 h 90"/>
                <a:gd name="T2" fmla="*/ 110 w 187"/>
                <a:gd name="T3" fmla="*/ 38 h 90"/>
                <a:gd name="T4" fmla="*/ 114 w 187"/>
                <a:gd name="T5" fmla="*/ 40 h 90"/>
                <a:gd name="T6" fmla="*/ 116 w 187"/>
                <a:gd name="T7" fmla="*/ 40 h 90"/>
                <a:gd name="T8" fmla="*/ 116 w 187"/>
                <a:gd name="T9" fmla="*/ 41 h 90"/>
                <a:gd name="T10" fmla="*/ 116 w 187"/>
                <a:gd name="T11" fmla="*/ 45 h 90"/>
                <a:gd name="T12" fmla="*/ 116 w 187"/>
                <a:gd name="T13" fmla="*/ 47 h 90"/>
                <a:gd name="T14" fmla="*/ 116 w 187"/>
                <a:gd name="T15" fmla="*/ 49 h 90"/>
                <a:gd name="T16" fmla="*/ 114 w 187"/>
                <a:gd name="T17" fmla="*/ 49 h 90"/>
                <a:gd name="T18" fmla="*/ 110 w 187"/>
                <a:gd name="T19" fmla="*/ 50 h 90"/>
                <a:gd name="T20" fmla="*/ 5 w 187"/>
                <a:gd name="T21" fmla="*/ 50 h 90"/>
                <a:gd name="T22" fmla="*/ 3 w 187"/>
                <a:gd name="T23" fmla="*/ 49 h 90"/>
                <a:gd name="T24" fmla="*/ 2 w 187"/>
                <a:gd name="T25" fmla="*/ 49 h 90"/>
                <a:gd name="T26" fmla="*/ 0 w 187"/>
                <a:gd name="T27" fmla="*/ 47 h 90"/>
                <a:gd name="T28" fmla="*/ 0 w 187"/>
                <a:gd name="T29" fmla="*/ 45 h 90"/>
                <a:gd name="T30" fmla="*/ 0 w 187"/>
                <a:gd name="T31" fmla="*/ 41 h 90"/>
                <a:gd name="T32" fmla="*/ 2 w 187"/>
                <a:gd name="T33" fmla="*/ 40 h 90"/>
                <a:gd name="T34" fmla="*/ 3 w 187"/>
                <a:gd name="T35" fmla="*/ 40 h 90"/>
                <a:gd name="T36" fmla="*/ 5 w 187"/>
                <a:gd name="T37" fmla="*/ 38 h 90"/>
                <a:gd name="T38" fmla="*/ 5 w 187"/>
                <a:gd name="T39" fmla="*/ 38 h 90"/>
                <a:gd name="T40" fmla="*/ 96 w 187"/>
                <a:gd name="T41" fmla="*/ 0 h 90"/>
                <a:gd name="T42" fmla="*/ 187 w 187"/>
                <a:gd name="T43" fmla="*/ 45 h 90"/>
                <a:gd name="T44" fmla="*/ 96 w 187"/>
                <a:gd name="T45" fmla="*/ 90 h 90"/>
                <a:gd name="T46" fmla="*/ 96 w 187"/>
                <a:gd name="T4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7" h="90">
                  <a:moveTo>
                    <a:pt x="5" y="38"/>
                  </a:moveTo>
                  <a:lnTo>
                    <a:pt x="110" y="38"/>
                  </a:lnTo>
                  <a:lnTo>
                    <a:pt x="114" y="40"/>
                  </a:lnTo>
                  <a:lnTo>
                    <a:pt x="116" y="40"/>
                  </a:lnTo>
                  <a:lnTo>
                    <a:pt x="116" y="41"/>
                  </a:lnTo>
                  <a:lnTo>
                    <a:pt x="116" y="45"/>
                  </a:lnTo>
                  <a:lnTo>
                    <a:pt x="116" y="47"/>
                  </a:lnTo>
                  <a:lnTo>
                    <a:pt x="116" y="49"/>
                  </a:lnTo>
                  <a:lnTo>
                    <a:pt x="114" y="49"/>
                  </a:lnTo>
                  <a:lnTo>
                    <a:pt x="110" y="50"/>
                  </a:lnTo>
                  <a:lnTo>
                    <a:pt x="5" y="50"/>
                  </a:lnTo>
                  <a:lnTo>
                    <a:pt x="3" y="49"/>
                  </a:lnTo>
                  <a:lnTo>
                    <a:pt x="2" y="49"/>
                  </a:lnTo>
                  <a:lnTo>
                    <a:pt x="0" y="47"/>
                  </a:lnTo>
                  <a:lnTo>
                    <a:pt x="0" y="45"/>
                  </a:lnTo>
                  <a:lnTo>
                    <a:pt x="0" y="41"/>
                  </a:lnTo>
                  <a:lnTo>
                    <a:pt x="2" y="40"/>
                  </a:lnTo>
                  <a:lnTo>
                    <a:pt x="3" y="40"/>
                  </a:lnTo>
                  <a:lnTo>
                    <a:pt x="5" y="38"/>
                  </a:lnTo>
                  <a:lnTo>
                    <a:pt x="5" y="38"/>
                  </a:lnTo>
                  <a:close/>
                  <a:moveTo>
                    <a:pt x="96" y="0"/>
                  </a:moveTo>
                  <a:lnTo>
                    <a:pt x="187" y="45"/>
                  </a:lnTo>
                  <a:lnTo>
                    <a:pt x="96" y="90"/>
                  </a:lnTo>
                  <a:lnTo>
                    <a:pt x="96" y="0"/>
                  </a:lnTo>
                  <a:close/>
                </a:path>
              </a:pathLst>
            </a:custGeom>
            <a:solidFill>
              <a:srgbClr val="000000"/>
            </a:solidFill>
            <a:ln w="158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ctr"/>
              <a:endParaRPr lang="zh-CN" altLang="en-US"/>
            </a:p>
          </p:txBody>
        </p:sp>
        <p:sp>
          <p:nvSpPr>
            <p:cNvPr id="27" name="Freeform 25"/>
            <p:cNvSpPr>
              <a:spLocks noEditPoints="1"/>
            </p:cNvSpPr>
            <p:nvPr/>
          </p:nvSpPr>
          <p:spPr bwMode="auto">
            <a:xfrm>
              <a:off x="4752" y="3573"/>
              <a:ext cx="93" cy="45"/>
            </a:xfrm>
            <a:custGeom>
              <a:avLst/>
              <a:gdLst>
                <a:gd name="T0" fmla="*/ 76 w 187"/>
                <a:gd name="T1" fmla="*/ 38 h 90"/>
                <a:gd name="T2" fmla="*/ 181 w 187"/>
                <a:gd name="T3" fmla="*/ 38 h 90"/>
                <a:gd name="T4" fmla="*/ 183 w 187"/>
                <a:gd name="T5" fmla="*/ 40 h 90"/>
                <a:gd name="T6" fmla="*/ 185 w 187"/>
                <a:gd name="T7" fmla="*/ 40 h 90"/>
                <a:gd name="T8" fmla="*/ 187 w 187"/>
                <a:gd name="T9" fmla="*/ 41 h 90"/>
                <a:gd name="T10" fmla="*/ 187 w 187"/>
                <a:gd name="T11" fmla="*/ 45 h 90"/>
                <a:gd name="T12" fmla="*/ 187 w 187"/>
                <a:gd name="T13" fmla="*/ 47 h 90"/>
                <a:gd name="T14" fmla="*/ 185 w 187"/>
                <a:gd name="T15" fmla="*/ 49 h 90"/>
                <a:gd name="T16" fmla="*/ 183 w 187"/>
                <a:gd name="T17" fmla="*/ 49 h 90"/>
                <a:gd name="T18" fmla="*/ 181 w 187"/>
                <a:gd name="T19" fmla="*/ 50 h 90"/>
                <a:gd name="T20" fmla="*/ 76 w 187"/>
                <a:gd name="T21" fmla="*/ 50 h 90"/>
                <a:gd name="T22" fmla="*/ 72 w 187"/>
                <a:gd name="T23" fmla="*/ 49 h 90"/>
                <a:gd name="T24" fmla="*/ 70 w 187"/>
                <a:gd name="T25" fmla="*/ 49 h 90"/>
                <a:gd name="T26" fmla="*/ 70 w 187"/>
                <a:gd name="T27" fmla="*/ 47 h 90"/>
                <a:gd name="T28" fmla="*/ 70 w 187"/>
                <a:gd name="T29" fmla="*/ 45 h 90"/>
                <a:gd name="T30" fmla="*/ 70 w 187"/>
                <a:gd name="T31" fmla="*/ 41 h 90"/>
                <a:gd name="T32" fmla="*/ 70 w 187"/>
                <a:gd name="T33" fmla="*/ 40 h 90"/>
                <a:gd name="T34" fmla="*/ 72 w 187"/>
                <a:gd name="T35" fmla="*/ 40 h 90"/>
                <a:gd name="T36" fmla="*/ 76 w 187"/>
                <a:gd name="T37" fmla="*/ 38 h 90"/>
                <a:gd name="T38" fmla="*/ 76 w 187"/>
                <a:gd name="T39" fmla="*/ 38 h 90"/>
                <a:gd name="T40" fmla="*/ 90 w 187"/>
                <a:gd name="T41" fmla="*/ 90 h 90"/>
                <a:gd name="T42" fmla="*/ 0 w 187"/>
                <a:gd name="T43" fmla="*/ 45 h 90"/>
                <a:gd name="T44" fmla="*/ 90 w 187"/>
                <a:gd name="T45" fmla="*/ 0 h 90"/>
                <a:gd name="T46" fmla="*/ 90 w 187"/>
                <a:gd name="T4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7" h="90">
                  <a:moveTo>
                    <a:pt x="76" y="38"/>
                  </a:moveTo>
                  <a:lnTo>
                    <a:pt x="181" y="38"/>
                  </a:lnTo>
                  <a:lnTo>
                    <a:pt x="183" y="40"/>
                  </a:lnTo>
                  <a:lnTo>
                    <a:pt x="185" y="40"/>
                  </a:lnTo>
                  <a:lnTo>
                    <a:pt x="187" y="41"/>
                  </a:lnTo>
                  <a:lnTo>
                    <a:pt x="187" y="45"/>
                  </a:lnTo>
                  <a:lnTo>
                    <a:pt x="187" y="47"/>
                  </a:lnTo>
                  <a:lnTo>
                    <a:pt x="185" y="49"/>
                  </a:lnTo>
                  <a:lnTo>
                    <a:pt x="183" y="49"/>
                  </a:lnTo>
                  <a:lnTo>
                    <a:pt x="181" y="50"/>
                  </a:lnTo>
                  <a:lnTo>
                    <a:pt x="76" y="50"/>
                  </a:lnTo>
                  <a:lnTo>
                    <a:pt x="72" y="49"/>
                  </a:lnTo>
                  <a:lnTo>
                    <a:pt x="70" y="49"/>
                  </a:lnTo>
                  <a:lnTo>
                    <a:pt x="70" y="47"/>
                  </a:lnTo>
                  <a:lnTo>
                    <a:pt x="70" y="45"/>
                  </a:lnTo>
                  <a:lnTo>
                    <a:pt x="70" y="41"/>
                  </a:lnTo>
                  <a:lnTo>
                    <a:pt x="70" y="40"/>
                  </a:lnTo>
                  <a:lnTo>
                    <a:pt x="72" y="40"/>
                  </a:lnTo>
                  <a:lnTo>
                    <a:pt x="76" y="38"/>
                  </a:lnTo>
                  <a:lnTo>
                    <a:pt x="76" y="38"/>
                  </a:lnTo>
                  <a:close/>
                  <a:moveTo>
                    <a:pt x="90" y="90"/>
                  </a:moveTo>
                  <a:lnTo>
                    <a:pt x="0" y="45"/>
                  </a:lnTo>
                  <a:lnTo>
                    <a:pt x="90" y="0"/>
                  </a:lnTo>
                  <a:lnTo>
                    <a:pt x="90" y="90"/>
                  </a:lnTo>
                  <a:close/>
                </a:path>
              </a:pathLst>
            </a:custGeom>
            <a:solidFill>
              <a:srgbClr val="000000"/>
            </a:solidFill>
            <a:ln w="158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ctr"/>
              <a:endParaRPr lang="zh-CN" altLang="en-US"/>
            </a:p>
          </p:txBody>
        </p:sp>
        <p:sp>
          <p:nvSpPr>
            <p:cNvPr id="28" name="Line 26"/>
            <p:cNvSpPr>
              <a:spLocks noChangeShapeType="1"/>
            </p:cNvSpPr>
            <p:nvPr/>
          </p:nvSpPr>
          <p:spPr bwMode="auto">
            <a:xfrm>
              <a:off x="4525" y="3596"/>
              <a:ext cx="272"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9" name="Rectangle 27"/>
            <p:cNvSpPr>
              <a:spLocks noChangeArrowheads="1"/>
            </p:cNvSpPr>
            <p:nvPr/>
          </p:nvSpPr>
          <p:spPr bwMode="auto">
            <a:xfrm>
              <a:off x="4558" y="3631"/>
              <a:ext cx="2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rPr>
                <a:t>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0" name="Rectangle 28"/>
            <p:cNvSpPr>
              <a:spLocks noChangeArrowheads="1"/>
            </p:cNvSpPr>
            <p:nvPr/>
          </p:nvSpPr>
          <p:spPr bwMode="auto">
            <a:xfrm>
              <a:off x="4579" y="3694"/>
              <a:ext cx="17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a:ln>
                    <a:noFill/>
                  </a:ln>
                  <a:solidFill>
                    <a:srgbClr val="000000"/>
                  </a:solidFill>
                  <a:effectLst/>
                  <a:latin typeface="Times New Roman" panose="02020603050405020304" pitchFamily="18" charset="0"/>
                </a:rPr>
                <a:t>Delay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 name="Freeform 29"/>
            <p:cNvSpPr>
              <a:spLocks noEditPoints="1"/>
            </p:cNvSpPr>
            <p:nvPr/>
          </p:nvSpPr>
          <p:spPr bwMode="auto">
            <a:xfrm>
              <a:off x="5172" y="3104"/>
              <a:ext cx="93" cy="45"/>
            </a:xfrm>
            <a:custGeom>
              <a:avLst/>
              <a:gdLst>
                <a:gd name="T0" fmla="*/ 5 w 187"/>
                <a:gd name="T1" fmla="*/ 39 h 90"/>
                <a:gd name="T2" fmla="*/ 111 w 187"/>
                <a:gd name="T3" fmla="*/ 39 h 90"/>
                <a:gd name="T4" fmla="*/ 112 w 187"/>
                <a:gd name="T5" fmla="*/ 39 h 90"/>
                <a:gd name="T6" fmla="*/ 114 w 187"/>
                <a:gd name="T7" fmla="*/ 41 h 90"/>
                <a:gd name="T8" fmla="*/ 116 w 187"/>
                <a:gd name="T9" fmla="*/ 43 h 90"/>
                <a:gd name="T10" fmla="*/ 116 w 187"/>
                <a:gd name="T11" fmla="*/ 45 h 90"/>
                <a:gd name="T12" fmla="*/ 116 w 187"/>
                <a:gd name="T13" fmla="*/ 46 h 90"/>
                <a:gd name="T14" fmla="*/ 114 w 187"/>
                <a:gd name="T15" fmla="*/ 48 h 90"/>
                <a:gd name="T16" fmla="*/ 112 w 187"/>
                <a:gd name="T17" fmla="*/ 50 h 90"/>
                <a:gd name="T18" fmla="*/ 111 w 187"/>
                <a:gd name="T19" fmla="*/ 50 h 90"/>
                <a:gd name="T20" fmla="*/ 5 w 187"/>
                <a:gd name="T21" fmla="*/ 50 h 90"/>
                <a:gd name="T22" fmla="*/ 2 w 187"/>
                <a:gd name="T23" fmla="*/ 50 h 90"/>
                <a:gd name="T24" fmla="*/ 0 w 187"/>
                <a:gd name="T25" fmla="*/ 48 h 90"/>
                <a:gd name="T26" fmla="*/ 0 w 187"/>
                <a:gd name="T27" fmla="*/ 46 h 90"/>
                <a:gd name="T28" fmla="*/ 0 w 187"/>
                <a:gd name="T29" fmla="*/ 45 h 90"/>
                <a:gd name="T30" fmla="*/ 0 w 187"/>
                <a:gd name="T31" fmla="*/ 43 h 90"/>
                <a:gd name="T32" fmla="*/ 0 w 187"/>
                <a:gd name="T33" fmla="*/ 41 h 90"/>
                <a:gd name="T34" fmla="*/ 2 w 187"/>
                <a:gd name="T35" fmla="*/ 39 h 90"/>
                <a:gd name="T36" fmla="*/ 5 w 187"/>
                <a:gd name="T37" fmla="*/ 39 h 90"/>
                <a:gd name="T38" fmla="*/ 5 w 187"/>
                <a:gd name="T39" fmla="*/ 39 h 90"/>
                <a:gd name="T40" fmla="*/ 96 w 187"/>
                <a:gd name="T41" fmla="*/ 0 h 90"/>
                <a:gd name="T42" fmla="*/ 187 w 187"/>
                <a:gd name="T43" fmla="*/ 45 h 90"/>
                <a:gd name="T44" fmla="*/ 96 w 187"/>
                <a:gd name="T45" fmla="*/ 90 h 90"/>
                <a:gd name="T46" fmla="*/ 96 w 187"/>
                <a:gd name="T4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7" h="90">
                  <a:moveTo>
                    <a:pt x="5" y="39"/>
                  </a:moveTo>
                  <a:lnTo>
                    <a:pt x="111" y="39"/>
                  </a:lnTo>
                  <a:lnTo>
                    <a:pt x="112" y="39"/>
                  </a:lnTo>
                  <a:lnTo>
                    <a:pt x="114" y="41"/>
                  </a:lnTo>
                  <a:lnTo>
                    <a:pt x="116" y="43"/>
                  </a:lnTo>
                  <a:lnTo>
                    <a:pt x="116" y="45"/>
                  </a:lnTo>
                  <a:lnTo>
                    <a:pt x="116" y="46"/>
                  </a:lnTo>
                  <a:lnTo>
                    <a:pt x="114" y="48"/>
                  </a:lnTo>
                  <a:lnTo>
                    <a:pt x="112" y="50"/>
                  </a:lnTo>
                  <a:lnTo>
                    <a:pt x="111" y="50"/>
                  </a:lnTo>
                  <a:lnTo>
                    <a:pt x="5" y="50"/>
                  </a:lnTo>
                  <a:lnTo>
                    <a:pt x="2" y="50"/>
                  </a:lnTo>
                  <a:lnTo>
                    <a:pt x="0" y="48"/>
                  </a:lnTo>
                  <a:lnTo>
                    <a:pt x="0" y="46"/>
                  </a:lnTo>
                  <a:lnTo>
                    <a:pt x="0" y="45"/>
                  </a:lnTo>
                  <a:lnTo>
                    <a:pt x="0" y="43"/>
                  </a:lnTo>
                  <a:lnTo>
                    <a:pt x="0" y="41"/>
                  </a:lnTo>
                  <a:lnTo>
                    <a:pt x="2" y="39"/>
                  </a:lnTo>
                  <a:lnTo>
                    <a:pt x="5" y="39"/>
                  </a:lnTo>
                  <a:lnTo>
                    <a:pt x="5" y="39"/>
                  </a:lnTo>
                  <a:close/>
                  <a:moveTo>
                    <a:pt x="96" y="0"/>
                  </a:moveTo>
                  <a:lnTo>
                    <a:pt x="187" y="45"/>
                  </a:lnTo>
                  <a:lnTo>
                    <a:pt x="96" y="90"/>
                  </a:lnTo>
                  <a:lnTo>
                    <a:pt x="96" y="0"/>
                  </a:lnTo>
                  <a:close/>
                </a:path>
              </a:pathLst>
            </a:custGeom>
            <a:solidFill>
              <a:srgbClr val="000000"/>
            </a:solidFill>
            <a:ln w="158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ctr"/>
              <a:endParaRPr lang="zh-CN" altLang="en-US"/>
            </a:p>
          </p:txBody>
        </p:sp>
        <p:sp>
          <p:nvSpPr>
            <p:cNvPr id="32" name="Freeform 30"/>
            <p:cNvSpPr>
              <a:spLocks noEditPoints="1"/>
            </p:cNvSpPr>
            <p:nvPr/>
          </p:nvSpPr>
          <p:spPr bwMode="auto">
            <a:xfrm>
              <a:off x="5614" y="3104"/>
              <a:ext cx="120" cy="45"/>
            </a:xfrm>
            <a:custGeom>
              <a:avLst/>
              <a:gdLst>
                <a:gd name="T0" fmla="*/ 76 w 241"/>
                <a:gd name="T1" fmla="*/ 39 h 90"/>
                <a:gd name="T2" fmla="*/ 235 w 241"/>
                <a:gd name="T3" fmla="*/ 39 h 90"/>
                <a:gd name="T4" fmla="*/ 237 w 241"/>
                <a:gd name="T5" fmla="*/ 39 h 90"/>
                <a:gd name="T6" fmla="*/ 239 w 241"/>
                <a:gd name="T7" fmla="*/ 41 h 90"/>
                <a:gd name="T8" fmla="*/ 241 w 241"/>
                <a:gd name="T9" fmla="*/ 43 h 90"/>
                <a:gd name="T10" fmla="*/ 241 w 241"/>
                <a:gd name="T11" fmla="*/ 45 h 90"/>
                <a:gd name="T12" fmla="*/ 241 w 241"/>
                <a:gd name="T13" fmla="*/ 46 h 90"/>
                <a:gd name="T14" fmla="*/ 239 w 241"/>
                <a:gd name="T15" fmla="*/ 48 h 90"/>
                <a:gd name="T16" fmla="*/ 237 w 241"/>
                <a:gd name="T17" fmla="*/ 50 h 90"/>
                <a:gd name="T18" fmla="*/ 235 w 241"/>
                <a:gd name="T19" fmla="*/ 50 h 90"/>
                <a:gd name="T20" fmla="*/ 76 w 241"/>
                <a:gd name="T21" fmla="*/ 50 h 90"/>
                <a:gd name="T22" fmla="*/ 72 w 241"/>
                <a:gd name="T23" fmla="*/ 50 h 90"/>
                <a:gd name="T24" fmla="*/ 70 w 241"/>
                <a:gd name="T25" fmla="*/ 48 h 90"/>
                <a:gd name="T26" fmla="*/ 70 w 241"/>
                <a:gd name="T27" fmla="*/ 46 h 90"/>
                <a:gd name="T28" fmla="*/ 70 w 241"/>
                <a:gd name="T29" fmla="*/ 45 h 90"/>
                <a:gd name="T30" fmla="*/ 70 w 241"/>
                <a:gd name="T31" fmla="*/ 43 h 90"/>
                <a:gd name="T32" fmla="*/ 70 w 241"/>
                <a:gd name="T33" fmla="*/ 41 h 90"/>
                <a:gd name="T34" fmla="*/ 72 w 241"/>
                <a:gd name="T35" fmla="*/ 39 h 90"/>
                <a:gd name="T36" fmla="*/ 76 w 241"/>
                <a:gd name="T37" fmla="*/ 39 h 90"/>
                <a:gd name="T38" fmla="*/ 76 w 241"/>
                <a:gd name="T39" fmla="*/ 39 h 90"/>
                <a:gd name="T40" fmla="*/ 90 w 241"/>
                <a:gd name="T41" fmla="*/ 90 h 90"/>
                <a:gd name="T42" fmla="*/ 0 w 241"/>
                <a:gd name="T43" fmla="*/ 45 h 90"/>
                <a:gd name="T44" fmla="*/ 90 w 241"/>
                <a:gd name="T45" fmla="*/ 0 h 90"/>
                <a:gd name="T46" fmla="*/ 90 w 241"/>
                <a:gd name="T4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1" h="90">
                  <a:moveTo>
                    <a:pt x="76" y="39"/>
                  </a:moveTo>
                  <a:lnTo>
                    <a:pt x="235" y="39"/>
                  </a:lnTo>
                  <a:lnTo>
                    <a:pt x="237" y="39"/>
                  </a:lnTo>
                  <a:lnTo>
                    <a:pt x="239" y="41"/>
                  </a:lnTo>
                  <a:lnTo>
                    <a:pt x="241" y="43"/>
                  </a:lnTo>
                  <a:lnTo>
                    <a:pt x="241" y="45"/>
                  </a:lnTo>
                  <a:lnTo>
                    <a:pt x="241" y="46"/>
                  </a:lnTo>
                  <a:lnTo>
                    <a:pt x="239" y="48"/>
                  </a:lnTo>
                  <a:lnTo>
                    <a:pt x="237" y="50"/>
                  </a:lnTo>
                  <a:lnTo>
                    <a:pt x="235" y="50"/>
                  </a:lnTo>
                  <a:lnTo>
                    <a:pt x="76" y="50"/>
                  </a:lnTo>
                  <a:lnTo>
                    <a:pt x="72" y="50"/>
                  </a:lnTo>
                  <a:lnTo>
                    <a:pt x="70" y="48"/>
                  </a:lnTo>
                  <a:lnTo>
                    <a:pt x="70" y="46"/>
                  </a:lnTo>
                  <a:lnTo>
                    <a:pt x="70" y="45"/>
                  </a:lnTo>
                  <a:lnTo>
                    <a:pt x="70" y="43"/>
                  </a:lnTo>
                  <a:lnTo>
                    <a:pt x="70" y="41"/>
                  </a:lnTo>
                  <a:lnTo>
                    <a:pt x="72" y="39"/>
                  </a:lnTo>
                  <a:lnTo>
                    <a:pt x="76" y="39"/>
                  </a:lnTo>
                  <a:lnTo>
                    <a:pt x="76" y="39"/>
                  </a:lnTo>
                  <a:close/>
                  <a:moveTo>
                    <a:pt x="90" y="90"/>
                  </a:moveTo>
                  <a:lnTo>
                    <a:pt x="0" y="45"/>
                  </a:lnTo>
                  <a:lnTo>
                    <a:pt x="90" y="0"/>
                  </a:lnTo>
                  <a:lnTo>
                    <a:pt x="90" y="90"/>
                  </a:lnTo>
                  <a:close/>
                </a:path>
              </a:pathLst>
            </a:custGeom>
            <a:solidFill>
              <a:srgbClr val="000000"/>
            </a:solidFill>
            <a:ln w="158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ctr"/>
              <a:endParaRPr lang="zh-CN" altLang="en-US"/>
            </a:p>
          </p:txBody>
        </p:sp>
        <p:sp>
          <p:nvSpPr>
            <p:cNvPr id="33" name="Line 31"/>
            <p:cNvSpPr>
              <a:spLocks noChangeShapeType="1"/>
            </p:cNvSpPr>
            <p:nvPr/>
          </p:nvSpPr>
          <p:spPr bwMode="auto">
            <a:xfrm>
              <a:off x="5260" y="3126"/>
              <a:ext cx="399"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4" name="Freeform 32"/>
            <p:cNvSpPr>
              <a:spLocks noEditPoints="1"/>
            </p:cNvSpPr>
            <p:nvPr/>
          </p:nvSpPr>
          <p:spPr bwMode="auto">
            <a:xfrm>
              <a:off x="4744" y="3442"/>
              <a:ext cx="11" cy="209"/>
            </a:xfrm>
            <a:custGeom>
              <a:avLst/>
              <a:gdLst>
                <a:gd name="T0" fmla="*/ 6 w 22"/>
                <a:gd name="T1" fmla="*/ 406 h 417"/>
                <a:gd name="T2" fmla="*/ 11 w 22"/>
                <a:gd name="T3" fmla="*/ 414 h 417"/>
                <a:gd name="T4" fmla="*/ 0 w 22"/>
                <a:gd name="T5" fmla="*/ 414 h 417"/>
                <a:gd name="T6" fmla="*/ 2 w 22"/>
                <a:gd name="T7" fmla="*/ 385 h 417"/>
                <a:gd name="T8" fmla="*/ 11 w 22"/>
                <a:gd name="T9" fmla="*/ 388 h 417"/>
                <a:gd name="T10" fmla="*/ 4 w 22"/>
                <a:gd name="T11" fmla="*/ 394 h 417"/>
                <a:gd name="T12" fmla="*/ 0 w 22"/>
                <a:gd name="T13" fmla="*/ 367 h 417"/>
                <a:gd name="T14" fmla="*/ 11 w 22"/>
                <a:gd name="T15" fmla="*/ 363 h 417"/>
                <a:gd name="T16" fmla="*/ 9 w 22"/>
                <a:gd name="T17" fmla="*/ 372 h 417"/>
                <a:gd name="T18" fmla="*/ 0 w 22"/>
                <a:gd name="T19" fmla="*/ 367 h 417"/>
                <a:gd name="T20" fmla="*/ 8 w 22"/>
                <a:gd name="T21" fmla="*/ 338 h 417"/>
                <a:gd name="T22" fmla="*/ 13 w 22"/>
                <a:gd name="T23" fmla="*/ 347 h 417"/>
                <a:gd name="T24" fmla="*/ 2 w 22"/>
                <a:gd name="T25" fmla="*/ 347 h 417"/>
                <a:gd name="T26" fmla="*/ 4 w 22"/>
                <a:gd name="T27" fmla="*/ 318 h 417"/>
                <a:gd name="T28" fmla="*/ 13 w 22"/>
                <a:gd name="T29" fmla="*/ 321 h 417"/>
                <a:gd name="T30" fmla="*/ 6 w 22"/>
                <a:gd name="T31" fmla="*/ 327 h 417"/>
                <a:gd name="T32" fmla="*/ 2 w 22"/>
                <a:gd name="T33" fmla="*/ 298 h 417"/>
                <a:gd name="T34" fmla="*/ 13 w 22"/>
                <a:gd name="T35" fmla="*/ 294 h 417"/>
                <a:gd name="T36" fmla="*/ 11 w 22"/>
                <a:gd name="T37" fmla="*/ 303 h 417"/>
                <a:gd name="T38" fmla="*/ 2 w 22"/>
                <a:gd name="T39" fmla="*/ 298 h 417"/>
                <a:gd name="T40" fmla="*/ 9 w 22"/>
                <a:gd name="T41" fmla="*/ 271 h 417"/>
                <a:gd name="T42" fmla="*/ 15 w 22"/>
                <a:gd name="T43" fmla="*/ 278 h 417"/>
                <a:gd name="T44" fmla="*/ 4 w 22"/>
                <a:gd name="T45" fmla="*/ 278 h 417"/>
                <a:gd name="T46" fmla="*/ 6 w 22"/>
                <a:gd name="T47" fmla="*/ 249 h 417"/>
                <a:gd name="T48" fmla="*/ 15 w 22"/>
                <a:gd name="T49" fmla="*/ 253 h 417"/>
                <a:gd name="T50" fmla="*/ 8 w 22"/>
                <a:gd name="T51" fmla="*/ 258 h 417"/>
                <a:gd name="T52" fmla="*/ 4 w 22"/>
                <a:gd name="T53" fmla="*/ 231 h 417"/>
                <a:gd name="T54" fmla="*/ 15 w 22"/>
                <a:gd name="T55" fmla="*/ 228 h 417"/>
                <a:gd name="T56" fmla="*/ 13 w 22"/>
                <a:gd name="T57" fmla="*/ 237 h 417"/>
                <a:gd name="T58" fmla="*/ 4 w 22"/>
                <a:gd name="T59" fmla="*/ 231 h 417"/>
                <a:gd name="T60" fmla="*/ 11 w 22"/>
                <a:gd name="T61" fmla="*/ 202 h 417"/>
                <a:gd name="T62" fmla="*/ 17 w 22"/>
                <a:gd name="T63" fmla="*/ 211 h 417"/>
                <a:gd name="T64" fmla="*/ 6 w 22"/>
                <a:gd name="T65" fmla="*/ 211 h 417"/>
                <a:gd name="T66" fmla="*/ 8 w 22"/>
                <a:gd name="T67" fmla="*/ 183 h 417"/>
                <a:gd name="T68" fmla="*/ 17 w 22"/>
                <a:gd name="T69" fmla="*/ 186 h 417"/>
                <a:gd name="T70" fmla="*/ 9 w 22"/>
                <a:gd name="T71" fmla="*/ 192 h 417"/>
                <a:gd name="T72" fmla="*/ 6 w 22"/>
                <a:gd name="T73" fmla="*/ 163 h 417"/>
                <a:gd name="T74" fmla="*/ 17 w 22"/>
                <a:gd name="T75" fmla="*/ 159 h 417"/>
                <a:gd name="T76" fmla="*/ 15 w 22"/>
                <a:gd name="T77" fmla="*/ 168 h 417"/>
                <a:gd name="T78" fmla="*/ 6 w 22"/>
                <a:gd name="T79" fmla="*/ 163 h 417"/>
                <a:gd name="T80" fmla="*/ 13 w 22"/>
                <a:gd name="T81" fmla="*/ 136 h 417"/>
                <a:gd name="T82" fmla="*/ 18 w 22"/>
                <a:gd name="T83" fmla="*/ 143 h 417"/>
                <a:gd name="T84" fmla="*/ 8 w 22"/>
                <a:gd name="T85" fmla="*/ 143 h 417"/>
                <a:gd name="T86" fmla="*/ 9 w 22"/>
                <a:gd name="T87" fmla="*/ 114 h 417"/>
                <a:gd name="T88" fmla="*/ 18 w 22"/>
                <a:gd name="T89" fmla="*/ 118 h 417"/>
                <a:gd name="T90" fmla="*/ 11 w 22"/>
                <a:gd name="T91" fmla="*/ 123 h 417"/>
                <a:gd name="T92" fmla="*/ 8 w 22"/>
                <a:gd name="T93" fmla="*/ 96 h 417"/>
                <a:gd name="T94" fmla="*/ 18 w 22"/>
                <a:gd name="T95" fmla="*/ 92 h 417"/>
                <a:gd name="T96" fmla="*/ 17 w 22"/>
                <a:gd name="T97" fmla="*/ 101 h 417"/>
                <a:gd name="T98" fmla="*/ 8 w 22"/>
                <a:gd name="T99" fmla="*/ 96 h 417"/>
                <a:gd name="T100" fmla="*/ 15 w 22"/>
                <a:gd name="T101" fmla="*/ 67 h 417"/>
                <a:gd name="T102" fmla="*/ 20 w 22"/>
                <a:gd name="T103" fmla="*/ 76 h 417"/>
                <a:gd name="T104" fmla="*/ 9 w 22"/>
                <a:gd name="T105" fmla="*/ 76 h 417"/>
                <a:gd name="T106" fmla="*/ 11 w 22"/>
                <a:gd name="T107" fmla="*/ 47 h 417"/>
                <a:gd name="T108" fmla="*/ 20 w 22"/>
                <a:gd name="T109" fmla="*/ 51 h 417"/>
                <a:gd name="T110" fmla="*/ 13 w 22"/>
                <a:gd name="T111" fmla="*/ 56 h 417"/>
                <a:gd name="T112" fmla="*/ 9 w 22"/>
                <a:gd name="T113" fmla="*/ 27 h 417"/>
                <a:gd name="T114" fmla="*/ 20 w 22"/>
                <a:gd name="T115" fmla="*/ 24 h 417"/>
                <a:gd name="T116" fmla="*/ 18 w 22"/>
                <a:gd name="T117" fmla="*/ 33 h 417"/>
                <a:gd name="T118" fmla="*/ 9 w 22"/>
                <a:gd name="T119" fmla="*/ 27 h 417"/>
                <a:gd name="T120" fmla="*/ 17 w 22"/>
                <a:gd name="T121" fmla="*/ 0 h 417"/>
                <a:gd name="T122" fmla="*/ 22 w 22"/>
                <a:gd name="T123" fmla="*/ 7 h 417"/>
                <a:gd name="T124" fmla="*/ 11 w 22"/>
                <a:gd name="T125" fmla="*/ 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 h="417">
                  <a:moveTo>
                    <a:pt x="0" y="412"/>
                  </a:moveTo>
                  <a:lnTo>
                    <a:pt x="0" y="412"/>
                  </a:lnTo>
                  <a:lnTo>
                    <a:pt x="0" y="410"/>
                  </a:lnTo>
                  <a:lnTo>
                    <a:pt x="2" y="408"/>
                  </a:lnTo>
                  <a:lnTo>
                    <a:pt x="4" y="406"/>
                  </a:lnTo>
                  <a:lnTo>
                    <a:pt x="6" y="406"/>
                  </a:lnTo>
                  <a:lnTo>
                    <a:pt x="8" y="406"/>
                  </a:lnTo>
                  <a:lnTo>
                    <a:pt x="9" y="408"/>
                  </a:lnTo>
                  <a:lnTo>
                    <a:pt x="11" y="410"/>
                  </a:lnTo>
                  <a:lnTo>
                    <a:pt x="11" y="412"/>
                  </a:lnTo>
                  <a:lnTo>
                    <a:pt x="11" y="412"/>
                  </a:lnTo>
                  <a:lnTo>
                    <a:pt x="11" y="414"/>
                  </a:lnTo>
                  <a:lnTo>
                    <a:pt x="9" y="415"/>
                  </a:lnTo>
                  <a:lnTo>
                    <a:pt x="8" y="417"/>
                  </a:lnTo>
                  <a:lnTo>
                    <a:pt x="6" y="417"/>
                  </a:lnTo>
                  <a:lnTo>
                    <a:pt x="4" y="417"/>
                  </a:lnTo>
                  <a:lnTo>
                    <a:pt x="2" y="415"/>
                  </a:lnTo>
                  <a:lnTo>
                    <a:pt x="0" y="414"/>
                  </a:lnTo>
                  <a:lnTo>
                    <a:pt x="0" y="412"/>
                  </a:lnTo>
                  <a:lnTo>
                    <a:pt x="0" y="412"/>
                  </a:lnTo>
                  <a:close/>
                  <a:moveTo>
                    <a:pt x="0" y="388"/>
                  </a:moveTo>
                  <a:lnTo>
                    <a:pt x="0" y="388"/>
                  </a:lnTo>
                  <a:lnTo>
                    <a:pt x="0" y="386"/>
                  </a:lnTo>
                  <a:lnTo>
                    <a:pt x="2" y="385"/>
                  </a:lnTo>
                  <a:lnTo>
                    <a:pt x="4" y="383"/>
                  </a:lnTo>
                  <a:lnTo>
                    <a:pt x="6" y="383"/>
                  </a:lnTo>
                  <a:lnTo>
                    <a:pt x="8" y="385"/>
                  </a:lnTo>
                  <a:lnTo>
                    <a:pt x="9" y="385"/>
                  </a:lnTo>
                  <a:lnTo>
                    <a:pt x="11" y="386"/>
                  </a:lnTo>
                  <a:lnTo>
                    <a:pt x="11" y="388"/>
                  </a:lnTo>
                  <a:lnTo>
                    <a:pt x="11" y="388"/>
                  </a:lnTo>
                  <a:lnTo>
                    <a:pt x="11" y="392"/>
                  </a:lnTo>
                  <a:lnTo>
                    <a:pt x="9" y="394"/>
                  </a:lnTo>
                  <a:lnTo>
                    <a:pt x="8" y="394"/>
                  </a:lnTo>
                  <a:lnTo>
                    <a:pt x="6" y="395"/>
                  </a:lnTo>
                  <a:lnTo>
                    <a:pt x="4" y="394"/>
                  </a:lnTo>
                  <a:lnTo>
                    <a:pt x="2" y="394"/>
                  </a:lnTo>
                  <a:lnTo>
                    <a:pt x="0" y="392"/>
                  </a:lnTo>
                  <a:lnTo>
                    <a:pt x="0" y="388"/>
                  </a:lnTo>
                  <a:lnTo>
                    <a:pt x="0" y="388"/>
                  </a:lnTo>
                  <a:close/>
                  <a:moveTo>
                    <a:pt x="0" y="367"/>
                  </a:moveTo>
                  <a:lnTo>
                    <a:pt x="0" y="367"/>
                  </a:lnTo>
                  <a:lnTo>
                    <a:pt x="2" y="365"/>
                  </a:lnTo>
                  <a:lnTo>
                    <a:pt x="2" y="363"/>
                  </a:lnTo>
                  <a:lnTo>
                    <a:pt x="4" y="361"/>
                  </a:lnTo>
                  <a:lnTo>
                    <a:pt x="6" y="361"/>
                  </a:lnTo>
                  <a:lnTo>
                    <a:pt x="9" y="361"/>
                  </a:lnTo>
                  <a:lnTo>
                    <a:pt x="11" y="363"/>
                  </a:lnTo>
                  <a:lnTo>
                    <a:pt x="11" y="365"/>
                  </a:lnTo>
                  <a:lnTo>
                    <a:pt x="13" y="367"/>
                  </a:lnTo>
                  <a:lnTo>
                    <a:pt x="13" y="367"/>
                  </a:lnTo>
                  <a:lnTo>
                    <a:pt x="11" y="368"/>
                  </a:lnTo>
                  <a:lnTo>
                    <a:pt x="11" y="370"/>
                  </a:lnTo>
                  <a:lnTo>
                    <a:pt x="9" y="372"/>
                  </a:lnTo>
                  <a:lnTo>
                    <a:pt x="6" y="372"/>
                  </a:lnTo>
                  <a:lnTo>
                    <a:pt x="4" y="372"/>
                  </a:lnTo>
                  <a:lnTo>
                    <a:pt x="2" y="370"/>
                  </a:lnTo>
                  <a:lnTo>
                    <a:pt x="2" y="368"/>
                  </a:lnTo>
                  <a:lnTo>
                    <a:pt x="0" y="367"/>
                  </a:lnTo>
                  <a:lnTo>
                    <a:pt x="0" y="367"/>
                  </a:lnTo>
                  <a:close/>
                  <a:moveTo>
                    <a:pt x="2" y="343"/>
                  </a:moveTo>
                  <a:lnTo>
                    <a:pt x="2" y="343"/>
                  </a:lnTo>
                  <a:lnTo>
                    <a:pt x="2" y="341"/>
                  </a:lnTo>
                  <a:lnTo>
                    <a:pt x="4" y="340"/>
                  </a:lnTo>
                  <a:lnTo>
                    <a:pt x="6" y="338"/>
                  </a:lnTo>
                  <a:lnTo>
                    <a:pt x="8" y="338"/>
                  </a:lnTo>
                  <a:lnTo>
                    <a:pt x="9" y="340"/>
                  </a:lnTo>
                  <a:lnTo>
                    <a:pt x="11" y="340"/>
                  </a:lnTo>
                  <a:lnTo>
                    <a:pt x="13" y="341"/>
                  </a:lnTo>
                  <a:lnTo>
                    <a:pt x="13" y="343"/>
                  </a:lnTo>
                  <a:lnTo>
                    <a:pt x="13" y="343"/>
                  </a:lnTo>
                  <a:lnTo>
                    <a:pt x="13" y="347"/>
                  </a:lnTo>
                  <a:lnTo>
                    <a:pt x="11" y="349"/>
                  </a:lnTo>
                  <a:lnTo>
                    <a:pt x="9" y="349"/>
                  </a:lnTo>
                  <a:lnTo>
                    <a:pt x="8" y="350"/>
                  </a:lnTo>
                  <a:lnTo>
                    <a:pt x="6" y="349"/>
                  </a:lnTo>
                  <a:lnTo>
                    <a:pt x="4" y="349"/>
                  </a:lnTo>
                  <a:lnTo>
                    <a:pt x="2" y="347"/>
                  </a:lnTo>
                  <a:lnTo>
                    <a:pt x="2" y="343"/>
                  </a:lnTo>
                  <a:lnTo>
                    <a:pt x="2" y="343"/>
                  </a:lnTo>
                  <a:close/>
                  <a:moveTo>
                    <a:pt x="2" y="321"/>
                  </a:moveTo>
                  <a:lnTo>
                    <a:pt x="2" y="321"/>
                  </a:lnTo>
                  <a:lnTo>
                    <a:pt x="2" y="320"/>
                  </a:lnTo>
                  <a:lnTo>
                    <a:pt x="4" y="318"/>
                  </a:lnTo>
                  <a:lnTo>
                    <a:pt x="6" y="316"/>
                  </a:lnTo>
                  <a:lnTo>
                    <a:pt x="8" y="316"/>
                  </a:lnTo>
                  <a:lnTo>
                    <a:pt x="9" y="316"/>
                  </a:lnTo>
                  <a:lnTo>
                    <a:pt x="11" y="318"/>
                  </a:lnTo>
                  <a:lnTo>
                    <a:pt x="13" y="320"/>
                  </a:lnTo>
                  <a:lnTo>
                    <a:pt x="13" y="321"/>
                  </a:lnTo>
                  <a:lnTo>
                    <a:pt x="13" y="321"/>
                  </a:lnTo>
                  <a:lnTo>
                    <a:pt x="13" y="323"/>
                  </a:lnTo>
                  <a:lnTo>
                    <a:pt x="11" y="325"/>
                  </a:lnTo>
                  <a:lnTo>
                    <a:pt x="9" y="327"/>
                  </a:lnTo>
                  <a:lnTo>
                    <a:pt x="8" y="327"/>
                  </a:lnTo>
                  <a:lnTo>
                    <a:pt x="6" y="327"/>
                  </a:lnTo>
                  <a:lnTo>
                    <a:pt x="4" y="325"/>
                  </a:lnTo>
                  <a:lnTo>
                    <a:pt x="2" y="323"/>
                  </a:lnTo>
                  <a:lnTo>
                    <a:pt x="2" y="321"/>
                  </a:lnTo>
                  <a:lnTo>
                    <a:pt x="2" y="321"/>
                  </a:lnTo>
                  <a:close/>
                  <a:moveTo>
                    <a:pt x="2" y="298"/>
                  </a:moveTo>
                  <a:lnTo>
                    <a:pt x="2" y="298"/>
                  </a:lnTo>
                  <a:lnTo>
                    <a:pt x="4" y="296"/>
                  </a:lnTo>
                  <a:lnTo>
                    <a:pt x="4" y="294"/>
                  </a:lnTo>
                  <a:lnTo>
                    <a:pt x="6" y="293"/>
                  </a:lnTo>
                  <a:lnTo>
                    <a:pt x="9" y="293"/>
                  </a:lnTo>
                  <a:lnTo>
                    <a:pt x="11" y="294"/>
                  </a:lnTo>
                  <a:lnTo>
                    <a:pt x="13" y="294"/>
                  </a:lnTo>
                  <a:lnTo>
                    <a:pt x="13" y="296"/>
                  </a:lnTo>
                  <a:lnTo>
                    <a:pt x="15" y="298"/>
                  </a:lnTo>
                  <a:lnTo>
                    <a:pt x="15" y="298"/>
                  </a:lnTo>
                  <a:lnTo>
                    <a:pt x="13" y="302"/>
                  </a:lnTo>
                  <a:lnTo>
                    <a:pt x="13" y="303"/>
                  </a:lnTo>
                  <a:lnTo>
                    <a:pt x="11" y="303"/>
                  </a:lnTo>
                  <a:lnTo>
                    <a:pt x="8" y="305"/>
                  </a:lnTo>
                  <a:lnTo>
                    <a:pt x="6" y="303"/>
                  </a:lnTo>
                  <a:lnTo>
                    <a:pt x="4" y="303"/>
                  </a:lnTo>
                  <a:lnTo>
                    <a:pt x="4" y="302"/>
                  </a:lnTo>
                  <a:lnTo>
                    <a:pt x="2" y="298"/>
                  </a:lnTo>
                  <a:lnTo>
                    <a:pt x="2" y="298"/>
                  </a:lnTo>
                  <a:close/>
                  <a:moveTo>
                    <a:pt x="4" y="276"/>
                  </a:moveTo>
                  <a:lnTo>
                    <a:pt x="4" y="276"/>
                  </a:lnTo>
                  <a:lnTo>
                    <a:pt x="4" y="275"/>
                  </a:lnTo>
                  <a:lnTo>
                    <a:pt x="6" y="273"/>
                  </a:lnTo>
                  <a:lnTo>
                    <a:pt x="8" y="271"/>
                  </a:lnTo>
                  <a:lnTo>
                    <a:pt x="9" y="271"/>
                  </a:lnTo>
                  <a:lnTo>
                    <a:pt x="11" y="271"/>
                  </a:lnTo>
                  <a:lnTo>
                    <a:pt x="13" y="273"/>
                  </a:lnTo>
                  <a:lnTo>
                    <a:pt x="15" y="275"/>
                  </a:lnTo>
                  <a:lnTo>
                    <a:pt x="15" y="276"/>
                  </a:lnTo>
                  <a:lnTo>
                    <a:pt x="15" y="276"/>
                  </a:lnTo>
                  <a:lnTo>
                    <a:pt x="15" y="278"/>
                  </a:lnTo>
                  <a:lnTo>
                    <a:pt x="13" y="280"/>
                  </a:lnTo>
                  <a:lnTo>
                    <a:pt x="11" y="282"/>
                  </a:lnTo>
                  <a:lnTo>
                    <a:pt x="9" y="282"/>
                  </a:lnTo>
                  <a:lnTo>
                    <a:pt x="8" y="282"/>
                  </a:lnTo>
                  <a:lnTo>
                    <a:pt x="6" y="280"/>
                  </a:lnTo>
                  <a:lnTo>
                    <a:pt x="4" y="278"/>
                  </a:lnTo>
                  <a:lnTo>
                    <a:pt x="4" y="276"/>
                  </a:lnTo>
                  <a:lnTo>
                    <a:pt x="4" y="276"/>
                  </a:lnTo>
                  <a:close/>
                  <a:moveTo>
                    <a:pt x="4" y="253"/>
                  </a:moveTo>
                  <a:lnTo>
                    <a:pt x="4" y="253"/>
                  </a:lnTo>
                  <a:lnTo>
                    <a:pt x="4" y="251"/>
                  </a:lnTo>
                  <a:lnTo>
                    <a:pt x="6" y="249"/>
                  </a:lnTo>
                  <a:lnTo>
                    <a:pt x="8" y="247"/>
                  </a:lnTo>
                  <a:lnTo>
                    <a:pt x="9" y="247"/>
                  </a:lnTo>
                  <a:lnTo>
                    <a:pt x="11" y="249"/>
                  </a:lnTo>
                  <a:lnTo>
                    <a:pt x="13" y="249"/>
                  </a:lnTo>
                  <a:lnTo>
                    <a:pt x="15" y="251"/>
                  </a:lnTo>
                  <a:lnTo>
                    <a:pt x="15" y="253"/>
                  </a:lnTo>
                  <a:lnTo>
                    <a:pt x="15" y="253"/>
                  </a:lnTo>
                  <a:lnTo>
                    <a:pt x="15" y="257"/>
                  </a:lnTo>
                  <a:lnTo>
                    <a:pt x="13" y="258"/>
                  </a:lnTo>
                  <a:lnTo>
                    <a:pt x="11" y="258"/>
                  </a:lnTo>
                  <a:lnTo>
                    <a:pt x="9" y="260"/>
                  </a:lnTo>
                  <a:lnTo>
                    <a:pt x="8" y="258"/>
                  </a:lnTo>
                  <a:lnTo>
                    <a:pt x="6" y="258"/>
                  </a:lnTo>
                  <a:lnTo>
                    <a:pt x="4" y="257"/>
                  </a:lnTo>
                  <a:lnTo>
                    <a:pt x="4" y="253"/>
                  </a:lnTo>
                  <a:lnTo>
                    <a:pt x="4" y="253"/>
                  </a:lnTo>
                  <a:close/>
                  <a:moveTo>
                    <a:pt x="4" y="231"/>
                  </a:moveTo>
                  <a:lnTo>
                    <a:pt x="4" y="231"/>
                  </a:lnTo>
                  <a:lnTo>
                    <a:pt x="6" y="229"/>
                  </a:lnTo>
                  <a:lnTo>
                    <a:pt x="6" y="228"/>
                  </a:lnTo>
                  <a:lnTo>
                    <a:pt x="8" y="226"/>
                  </a:lnTo>
                  <a:lnTo>
                    <a:pt x="11" y="226"/>
                  </a:lnTo>
                  <a:lnTo>
                    <a:pt x="13" y="226"/>
                  </a:lnTo>
                  <a:lnTo>
                    <a:pt x="15" y="228"/>
                  </a:lnTo>
                  <a:lnTo>
                    <a:pt x="15" y="229"/>
                  </a:lnTo>
                  <a:lnTo>
                    <a:pt x="17" y="231"/>
                  </a:lnTo>
                  <a:lnTo>
                    <a:pt x="17" y="231"/>
                  </a:lnTo>
                  <a:lnTo>
                    <a:pt x="15" y="233"/>
                  </a:lnTo>
                  <a:lnTo>
                    <a:pt x="15" y="235"/>
                  </a:lnTo>
                  <a:lnTo>
                    <a:pt x="13" y="237"/>
                  </a:lnTo>
                  <a:lnTo>
                    <a:pt x="9" y="237"/>
                  </a:lnTo>
                  <a:lnTo>
                    <a:pt x="8" y="237"/>
                  </a:lnTo>
                  <a:lnTo>
                    <a:pt x="6" y="235"/>
                  </a:lnTo>
                  <a:lnTo>
                    <a:pt x="6" y="233"/>
                  </a:lnTo>
                  <a:lnTo>
                    <a:pt x="4" y="231"/>
                  </a:lnTo>
                  <a:lnTo>
                    <a:pt x="4" y="231"/>
                  </a:lnTo>
                  <a:close/>
                  <a:moveTo>
                    <a:pt x="6" y="208"/>
                  </a:moveTo>
                  <a:lnTo>
                    <a:pt x="6" y="208"/>
                  </a:lnTo>
                  <a:lnTo>
                    <a:pt x="6" y="206"/>
                  </a:lnTo>
                  <a:lnTo>
                    <a:pt x="8" y="204"/>
                  </a:lnTo>
                  <a:lnTo>
                    <a:pt x="9" y="202"/>
                  </a:lnTo>
                  <a:lnTo>
                    <a:pt x="11" y="202"/>
                  </a:lnTo>
                  <a:lnTo>
                    <a:pt x="13" y="204"/>
                  </a:lnTo>
                  <a:lnTo>
                    <a:pt x="15" y="204"/>
                  </a:lnTo>
                  <a:lnTo>
                    <a:pt x="17" y="206"/>
                  </a:lnTo>
                  <a:lnTo>
                    <a:pt x="17" y="208"/>
                  </a:lnTo>
                  <a:lnTo>
                    <a:pt x="17" y="208"/>
                  </a:lnTo>
                  <a:lnTo>
                    <a:pt x="17" y="211"/>
                  </a:lnTo>
                  <a:lnTo>
                    <a:pt x="15" y="213"/>
                  </a:lnTo>
                  <a:lnTo>
                    <a:pt x="13" y="213"/>
                  </a:lnTo>
                  <a:lnTo>
                    <a:pt x="11" y="215"/>
                  </a:lnTo>
                  <a:lnTo>
                    <a:pt x="9" y="213"/>
                  </a:lnTo>
                  <a:lnTo>
                    <a:pt x="8" y="213"/>
                  </a:lnTo>
                  <a:lnTo>
                    <a:pt x="6" y="211"/>
                  </a:lnTo>
                  <a:lnTo>
                    <a:pt x="6" y="208"/>
                  </a:lnTo>
                  <a:lnTo>
                    <a:pt x="6" y="208"/>
                  </a:lnTo>
                  <a:close/>
                  <a:moveTo>
                    <a:pt x="6" y="186"/>
                  </a:moveTo>
                  <a:lnTo>
                    <a:pt x="6" y="186"/>
                  </a:lnTo>
                  <a:lnTo>
                    <a:pt x="6" y="184"/>
                  </a:lnTo>
                  <a:lnTo>
                    <a:pt x="8" y="183"/>
                  </a:lnTo>
                  <a:lnTo>
                    <a:pt x="9" y="181"/>
                  </a:lnTo>
                  <a:lnTo>
                    <a:pt x="11" y="181"/>
                  </a:lnTo>
                  <a:lnTo>
                    <a:pt x="13" y="181"/>
                  </a:lnTo>
                  <a:lnTo>
                    <a:pt x="15" y="183"/>
                  </a:lnTo>
                  <a:lnTo>
                    <a:pt x="17" y="184"/>
                  </a:lnTo>
                  <a:lnTo>
                    <a:pt x="17" y="186"/>
                  </a:lnTo>
                  <a:lnTo>
                    <a:pt x="17" y="186"/>
                  </a:lnTo>
                  <a:lnTo>
                    <a:pt x="17" y="188"/>
                  </a:lnTo>
                  <a:lnTo>
                    <a:pt x="15" y="190"/>
                  </a:lnTo>
                  <a:lnTo>
                    <a:pt x="13" y="192"/>
                  </a:lnTo>
                  <a:lnTo>
                    <a:pt x="11" y="192"/>
                  </a:lnTo>
                  <a:lnTo>
                    <a:pt x="9" y="192"/>
                  </a:lnTo>
                  <a:lnTo>
                    <a:pt x="8" y="190"/>
                  </a:lnTo>
                  <a:lnTo>
                    <a:pt x="6" y="188"/>
                  </a:lnTo>
                  <a:lnTo>
                    <a:pt x="6" y="186"/>
                  </a:lnTo>
                  <a:lnTo>
                    <a:pt x="6" y="186"/>
                  </a:lnTo>
                  <a:close/>
                  <a:moveTo>
                    <a:pt x="6" y="163"/>
                  </a:moveTo>
                  <a:lnTo>
                    <a:pt x="6" y="163"/>
                  </a:lnTo>
                  <a:lnTo>
                    <a:pt x="8" y="161"/>
                  </a:lnTo>
                  <a:lnTo>
                    <a:pt x="8" y="159"/>
                  </a:lnTo>
                  <a:lnTo>
                    <a:pt x="9" y="157"/>
                  </a:lnTo>
                  <a:lnTo>
                    <a:pt x="13" y="157"/>
                  </a:lnTo>
                  <a:lnTo>
                    <a:pt x="15" y="159"/>
                  </a:lnTo>
                  <a:lnTo>
                    <a:pt x="17" y="159"/>
                  </a:lnTo>
                  <a:lnTo>
                    <a:pt x="17" y="161"/>
                  </a:lnTo>
                  <a:lnTo>
                    <a:pt x="18" y="163"/>
                  </a:lnTo>
                  <a:lnTo>
                    <a:pt x="18" y="163"/>
                  </a:lnTo>
                  <a:lnTo>
                    <a:pt x="17" y="166"/>
                  </a:lnTo>
                  <a:lnTo>
                    <a:pt x="17" y="168"/>
                  </a:lnTo>
                  <a:lnTo>
                    <a:pt x="15" y="168"/>
                  </a:lnTo>
                  <a:lnTo>
                    <a:pt x="11" y="168"/>
                  </a:lnTo>
                  <a:lnTo>
                    <a:pt x="9" y="168"/>
                  </a:lnTo>
                  <a:lnTo>
                    <a:pt x="8" y="168"/>
                  </a:lnTo>
                  <a:lnTo>
                    <a:pt x="8" y="166"/>
                  </a:lnTo>
                  <a:lnTo>
                    <a:pt x="6" y="163"/>
                  </a:lnTo>
                  <a:lnTo>
                    <a:pt x="6" y="163"/>
                  </a:lnTo>
                  <a:close/>
                  <a:moveTo>
                    <a:pt x="8" y="141"/>
                  </a:moveTo>
                  <a:lnTo>
                    <a:pt x="8" y="141"/>
                  </a:lnTo>
                  <a:lnTo>
                    <a:pt x="8" y="139"/>
                  </a:lnTo>
                  <a:lnTo>
                    <a:pt x="9" y="137"/>
                  </a:lnTo>
                  <a:lnTo>
                    <a:pt x="11" y="136"/>
                  </a:lnTo>
                  <a:lnTo>
                    <a:pt x="13" y="136"/>
                  </a:lnTo>
                  <a:lnTo>
                    <a:pt x="15" y="136"/>
                  </a:lnTo>
                  <a:lnTo>
                    <a:pt x="17" y="137"/>
                  </a:lnTo>
                  <a:lnTo>
                    <a:pt x="18" y="139"/>
                  </a:lnTo>
                  <a:lnTo>
                    <a:pt x="18" y="141"/>
                  </a:lnTo>
                  <a:lnTo>
                    <a:pt x="18" y="141"/>
                  </a:lnTo>
                  <a:lnTo>
                    <a:pt x="18" y="143"/>
                  </a:lnTo>
                  <a:lnTo>
                    <a:pt x="17" y="145"/>
                  </a:lnTo>
                  <a:lnTo>
                    <a:pt x="15" y="146"/>
                  </a:lnTo>
                  <a:lnTo>
                    <a:pt x="13" y="146"/>
                  </a:lnTo>
                  <a:lnTo>
                    <a:pt x="11" y="146"/>
                  </a:lnTo>
                  <a:lnTo>
                    <a:pt x="9" y="145"/>
                  </a:lnTo>
                  <a:lnTo>
                    <a:pt x="8" y="143"/>
                  </a:lnTo>
                  <a:lnTo>
                    <a:pt x="8" y="141"/>
                  </a:lnTo>
                  <a:lnTo>
                    <a:pt x="8" y="141"/>
                  </a:lnTo>
                  <a:close/>
                  <a:moveTo>
                    <a:pt x="8" y="118"/>
                  </a:moveTo>
                  <a:lnTo>
                    <a:pt x="8" y="118"/>
                  </a:lnTo>
                  <a:lnTo>
                    <a:pt x="8" y="116"/>
                  </a:lnTo>
                  <a:lnTo>
                    <a:pt x="9" y="114"/>
                  </a:lnTo>
                  <a:lnTo>
                    <a:pt x="11" y="112"/>
                  </a:lnTo>
                  <a:lnTo>
                    <a:pt x="13" y="112"/>
                  </a:lnTo>
                  <a:lnTo>
                    <a:pt x="15" y="114"/>
                  </a:lnTo>
                  <a:lnTo>
                    <a:pt x="17" y="114"/>
                  </a:lnTo>
                  <a:lnTo>
                    <a:pt x="18" y="116"/>
                  </a:lnTo>
                  <a:lnTo>
                    <a:pt x="18" y="118"/>
                  </a:lnTo>
                  <a:lnTo>
                    <a:pt x="18" y="118"/>
                  </a:lnTo>
                  <a:lnTo>
                    <a:pt x="18" y="121"/>
                  </a:lnTo>
                  <a:lnTo>
                    <a:pt x="17" y="123"/>
                  </a:lnTo>
                  <a:lnTo>
                    <a:pt x="15" y="123"/>
                  </a:lnTo>
                  <a:lnTo>
                    <a:pt x="13" y="123"/>
                  </a:lnTo>
                  <a:lnTo>
                    <a:pt x="11" y="123"/>
                  </a:lnTo>
                  <a:lnTo>
                    <a:pt x="9" y="123"/>
                  </a:lnTo>
                  <a:lnTo>
                    <a:pt x="8" y="121"/>
                  </a:lnTo>
                  <a:lnTo>
                    <a:pt x="8" y="118"/>
                  </a:lnTo>
                  <a:lnTo>
                    <a:pt x="8" y="118"/>
                  </a:lnTo>
                  <a:close/>
                  <a:moveTo>
                    <a:pt x="8" y="96"/>
                  </a:moveTo>
                  <a:lnTo>
                    <a:pt x="8" y="96"/>
                  </a:lnTo>
                  <a:lnTo>
                    <a:pt x="9" y="94"/>
                  </a:lnTo>
                  <a:lnTo>
                    <a:pt x="9" y="92"/>
                  </a:lnTo>
                  <a:lnTo>
                    <a:pt x="11" y="90"/>
                  </a:lnTo>
                  <a:lnTo>
                    <a:pt x="15" y="90"/>
                  </a:lnTo>
                  <a:lnTo>
                    <a:pt x="17" y="90"/>
                  </a:lnTo>
                  <a:lnTo>
                    <a:pt x="18" y="92"/>
                  </a:lnTo>
                  <a:lnTo>
                    <a:pt x="18" y="94"/>
                  </a:lnTo>
                  <a:lnTo>
                    <a:pt x="20" y="96"/>
                  </a:lnTo>
                  <a:lnTo>
                    <a:pt x="20" y="96"/>
                  </a:lnTo>
                  <a:lnTo>
                    <a:pt x="18" y="98"/>
                  </a:lnTo>
                  <a:lnTo>
                    <a:pt x="18" y="100"/>
                  </a:lnTo>
                  <a:lnTo>
                    <a:pt x="17" y="101"/>
                  </a:lnTo>
                  <a:lnTo>
                    <a:pt x="13" y="101"/>
                  </a:lnTo>
                  <a:lnTo>
                    <a:pt x="11" y="101"/>
                  </a:lnTo>
                  <a:lnTo>
                    <a:pt x="9" y="100"/>
                  </a:lnTo>
                  <a:lnTo>
                    <a:pt x="9" y="98"/>
                  </a:lnTo>
                  <a:lnTo>
                    <a:pt x="8" y="96"/>
                  </a:lnTo>
                  <a:lnTo>
                    <a:pt x="8" y="96"/>
                  </a:lnTo>
                  <a:close/>
                  <a:moveTo>
                    <a:pt x="9" y="72"/>
                  </a:moveTo>
                  <a:lnTo>
                    <a:pt x="9" y="72"/>
                  </a:lnTo>
                  <a:lnTo>
                    <a:pt x="9" y="71"/>
                  </a:lnTo>
                  <a:lnTo>
                    <a:pt x="11" y="69"/>
                  </a:lnTo>
                  <a:lnTo>
                    <a:pt x="13" y="67"/>
                  </a:lnTo>
                  <a:lnTo>
                    <a:pt x="15" y="67"/>
                  </a:lnTo>
                  <a:lnTo>
                    <a:pt x="17" y="69"/>
                  </a:lnTo>
                  <a:lnTo>
                    <a:pt x="18" y="69"/>
                  </a:lnTo>
                  <a:lnTo>
                    <a:pt x="20" y="71"/>
                  </a:lnTo>
                  <a:lnTo>
                    <a:pt x="20" y="72"/>
                  </a:lnTo>
                  <a:lnTo>
                    <a:pt x="20" y="72"/>
                  </a:lnTo>
                  <a:lnTo>
                    <a:pt x="20" y="76"/>
                  </a:lnTo>
                  <a:lnTo>
                    <a:pt x="18" y="78"/>
                  </a:lnTo>
                  <a:lnTo>
                    <a:pt x="17" y="78"/>
                  </a:lnTo>
                  <a:lnTo>
                    <a:pt x="15" y="78"/>
                  </a:lnTo>
                  <a:lnTo>
                    <a:pt x="13" y="78"/>
                  </a:lnTo>
                  <a:lnTo>
                    <a:pt x="11" y="78"/>
                  </a:lnTo>
                  <a:lnTo>
                    <a:pt x="9" y="76"/>
                  </a:lnTo>
                  <a:lnTo>
                    <a:pt x="9" y="72"/>
                  </a:lnTo>
                  <a:lnTo>
                    <a:pt x="9" y="72"/>
                  </a:lnTo>
                  <a:close/>
                  <a:moveTo>
                    <a:pt x="9" y="51"/>
                  </a:moveTo>
                  <a:lnTo>
                    <a:pt x="9" y="51"/>
                  </a:lnTo>
                  <a:lnTo>
                    <a:pt x="9" y="49"/>
                  </a:lnTo>
                  <a:lnTo>
                    <a:pt x="11" y="47"/>
                  </a:lnTo>
                  <a:lnTo>
                    <a:pt x="13" y="45"/>
                  </a:lnTo>
                  <a:lnTo>
                    <a:pt x="15" y="45"/>
                  </a:lnTo>
                  <a:lnTo>
                    <a:pt x="17" y="45"/>
                  </a:lnTo>
                  <a:lnTo>
                    <a:pt x="18" y="47"/>
                  </a:lnTo>
                  <a:lnTo>
                    <a:pt x="20" y="49"/>
                  </a:lnTo>
                  <a:lnTo>
                    <a:pt x="20" y="51"/>
                  </a:lnTo>
                  <a:lnTo>
                    <a:pt x="20" y="51"/>
                  </a:lnTo>
                  <a:lnTo>
                    <a:pt x="20" y="53"/>
                  </a:lnTo>
                  <a:lnTo>
                    <a:pt x="18" y="54"/>
                  </a:lnTo>
                  <a:lnTo>
                    <a:pt x="17" y="56"/>
                  </a:lnTo>
                  <a:lnTo>
                    <a:pt x="15" y="56"/>
                  </a:lnTo>
                  <a:lnTo>
                    <a:pt x="13" y="56"/>
                  </a:lnTo>
                  <a:lnTo>
                    <a:pt x="11" y="54"/>
                  </a:lnTo>
                  <a:lnTo>
                    <a:pt x="9" y="53"/>
                  </a:lnTo>
                  <a:lnTo>
                    <a:pt x="9" y="51"/>
                  </a:lnTo>
                  <a:lnTo>
                    <a:pt x="9" y="51"/>
                  </a:lnTo>
                  <a:close/>
                  <a:moveTo>
                    <a:pt x="9" y="27"/>
                  </a:moveTo>
                  <a:lnTo>
                    <a:pt x="9" y="27"/>
                  </a:lnTo>
                  <a:lnTo>
                    <a:pt x="11" y="26"/>
                  </a:lnTo>
                  <a:lnTo>
                    <a:pt x="11" y="24"/>
                  </a:lnTo>
                  <a:lnTo>
                    <a:pt x="13" y="22"/>
                  </a:lnTo>
                  <a:lnTo>
                    <a:pt x="17" y="22"/>
                  </a:lnTo>
                  <a:lnTo>
                    <a:pt x="18" y="24"/>
                  </a:lnTo>
                  <a:lnTo>
                    <a:pt x="20" y="24"/>
                  </a:lnTo>
                  <a:lnTo>
                    <a:pt x="20" y="26"/>
                  </a:lnTo>
                  <a:lnTo>
                    <a:pt x="22" y="27"/>
                  </a:lnTo>
                  <a:lnTo>
                    <a:pt x="22" y="27"/>
                  </a:lnTo>
                  <a:lnTo>
                    <a:pt x="20" y="31"/>
                  </a:lnTo>
                  <a:lnTo>
                    <a:pt x="20" y="33"/>
                  </a:lnTo>
                  <a:lnTo>
                    <a:pt x="18" y="33"/>
                  </a:lnTo>
                  <a:lnTo>
                    <a:pt x="15" y="33"/>
                  </a:lnTo>
                  <a:lnTo>
                    <a:pt x="13" y="33"/>
                  </a:lnTo>
                  <a:lnTo>
                    <a:pt x="11" y="33"/>
                  </a:lnTo>
                  <a:lnTo>
                    <a:pt x="11" y="31"/>
                  </a:lnTo>
                  <a:lnTo>
                    <a:pt x="9" y="27"/>
                  </a:lnTo>
                  <a:lnTo>
                    <a:pt x="9" y="27"/>
                  </a:lnTo>
                  <a:close/>
                  <a:moveTo>
                    <a:pt x="11" y="6"/>
                  </a:moveTo>
                  <a:lnTo>
                    <a:pt x="11" y="6"/>
                  </a:lnTo>
                  <a:lnTo>
                    <a:pt x="11" y="4"/>
                  </a:lnTo>
                  <a:lnTo>
                    <a:pt x="13" y="2"/>
                  </a:lnTo>
                  <a:lnTo>
                    <a:pt x="15" y="0"/>
                  </a:lnTo>
                  <a:lnTo>
                    <a:pt x="17" y="0"/>
                  </a:lnTo>
                  <a:lnTo>
                    <a:pt x="18" y="0"/>
                  </a:lnTo>
                  <a:lnTo>
                    <a:pt x="20" y="2"/>
                  </a:lnTo>
                  <a:lnTo>
                    <a:pt x="22" y="4"/>
                  </a:lnTo>
                  <a:lnTo>
                    <a:pt x="22" y="6"/>
                  </a:lnTo>
                  <a:lnTo>
                    <a:pt x="22" y="6"/>
                  </a:lnTo>
                  <a:lnTo>
                    <a:pt x="22" y="7"/>
                  </a:lnTo>
                  <a:lnTo>
                    <a:pt x="20" y="9"/>
                  </a:lnTo>
                  <a:lnTo>
                    <a:pt x="18" y="11"/>
                  </a:lnTo>
                  <a:lnTo>
                    <a:pt x="17" y="11"/>
                  </a:lnTo>
                  <a:lnTo>
                    <a:pt x="15" y="11"/>
                  </a:lnTo>
                  <a:lnTo>
                    <a:pt x="13" y="9"/>
                  </a:lnTo>
                  <a:lnTo>
                    <a:pt x="11" y="7"/>
                  </a:lnTo>
                  <a:lnTo>
                    <a:pt x="11" y="6"/>
                  </a:lnTo>
                  <a:lnTo>
                    <a:pt x="11" y="6"/>
                  </a:lnTo>
                  <a:close/>
                </a:path>
              </a:pathLst>
            </a:custGeom>
            <a:solidFill>
              <a:srgbClr val="000000"/>
            </a:solidFill>
            <a:ln w="158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ctr"/>
              <a:endParaRPr lang="zh-CN" altLang="en-US"/>
            </a:p>
          </p:txBody>
        </p:sp>
        <p:sp>
          <p:nvSpPr>
            <p:cNvPr id="35" name="Freeform 33"/>
            <p:cNvSpPr>
              <a:spLocks noEditPoints="1"/>
            </p:cNvSpPr>
            <p:nvPr/>
          </p:nvSpPr>
          <p:spPr bwMode="auto">
            <a:xfrm>
              <a:off x="5611" y="2758"/>
              <a:ext cx="6" cy="423"/>
            </a:xfrm>
            <a:custGeom>
              <a:avLst/>
              <a:gdLst>
                <a:gd name="T0" fmla="*/ 11 w 11"/>
                <a:gd name="T1" fmla="*/ 843 h 847"/>
                <a:gd name="T2" fmla="*/ 2 w 11"/>
                <a:gd name="T3" fmla="*/ 814 h 847"/>
                <a:gd name="T4" fmla="*/ 4 w 11"/>
                <a:gd name="T5" fmla="*/ 825 h 847"/>
                <a:gd name="T6" fmla="*/ 9 w 11"/>
                <a:gd name="T7" fmla="*/ 793 h 847"/>
                <a:gd name="T8" fmla="*/ 0 w 11"/>
                <a:gd name="T9" fmla="*/ 796 h 847"/>
                <a:gd name="T10" fmla="*/ 11 w 11"/>
                <a:gd name="T11" fmla="*/ 776 h 847"/>
                <a:gd name="T12" fmla="*/ 2 w 11"/>
                <a:gd name="T13" fmla="*/ 748 h 847"/>
                <a:gd name="T14" fmla="*/ 4 w 11"/>
                <a:gd name="T15" fmla="*/ 757 h 847"/>
                <a:gd name="T16" fmla="*/ 9 w 11"/>
                <a:gd name="T17" fmla="*/ 724 h 847"/>
                <a:gd name="T18" fmla="*/ 0 w 11"/>
                <a:gd name="T19" fmla="*/ 729 h 847"/>
                <a:gd name="T20" fmla="*/ 11 w 11"/>
                <a:gd name="T21" fmla="*/ 708 h 847"/>
                <a:gd name="T22" fmla="*/ 2 w 11"/>
                <a:gd name="T23" fmla="*/ 679 h 847"/>
                <a:gd name="T24" fmla="*/ 4 w 11"/>
                <a:gd name="T25" fmla="*/ 688 h 847"/>
                <a:gd name="T26" fmla="*/ 9 w 11"/>
                <a:gd name="T27" fmla="*/ 657 h 847"/>
                <a:gd name="T28" fmla="*/ 0 w 11"/>
                <a:gd name="T29" fmla="*/ 661 h 847"/>
                <a:gd name="T30" fmla="*/ 11 w 11"/>
                <a:gd name="T31" fmla="*/ 641 h 847"/>
                <a:gd name="T32" fmla="*/ 2 w 11"/>
                <a:gd name="T33" fmla="*/ 612 h 847"/>
                <a:gd name="T34" fmla="*/ 4 w 11"/>
                <a:gd name="T35" fmla="*/ 621 h 847"/>
                <a:gd name="T36" fmla="*/ 9 w 11"/>
                <a:gd name="T37" fmla="*/ 589 h 847"/>
                <a:gd name="T38" fmla="*/ 0 w 11"/>
                <a:gd name="T39" fmla="*/ 594 h 847"/>
                <a:gd name="T40" fmla="*/ 11 w 11"/>
                <a:gd name="T41" fmla="*/ 572 h 847"/>
                <a:gd name="T42" fmla="*/ 2 w 11"/>
                <a:gd name="T43" fmla="*/ 544 h 847"/>
                <a:gd name="T44" fmla="*/ 4 w 11"/>
                <a:gd name="T45" fmla="*/ 553 h 847"/>
                <a:gd name="T46" fmla="*/ 9 w 11"/>
                <a:gd name="T47" fmla="*/ 522 h 847"/>
                <a:gd name="T48" fmla="*/ 0 w 11"/>
                <a:gd name="T49" fmla="*/ 526 h 847"/>
                <a:gd name="T50" fmla="*/ 11 w 11"/>
                <a:gd name="T51" fmla="*/ 506 h 847"/>
                <a:gd name="T52" fmla="*/ 2 w 11"/>
                <a:gd name="T53" fmla="*/ 477 h 847"/>
                <a:gd name="T54" fmla="*/ 4 w 11"/>
                <a:gd name="T55" fmla="*/ 486 h 847"/>
                <a:gd name="T56" fmla="*/ 9 w 11"/>
                <a:gd name="T57" fmla="*/ 453 h 847"/>
                <a:gd name="T58" fmla="*/ 0 w 11"/>
                <a:gd name="T59" fmla="*/ 459 h 847"/>
                <a:gd name="T60" fmla="*/ 11 w 11"/>
                <a:gd name="T61" fmla="*/ 437 h 847"/>
                <a:gd name="T62" fmla="*/ 2 w 11"/>
                <a:gd name="T63" fmla="*/ 408 h 847"/>
                <a:gd name="T64" fmla="*/ 4 w 11"/>
                <a:gd name="T65" fmla="*/ 417 h 847"/>
                <a:gd name="T66" fmla="*/ 9 w 11"/>
                <a:gd name="T67" fmla="*/ 387 h 847"/>
                <a:gd name="T68" fmla="*/ 0 w 11"/>
                <a:gd name="T69" fmla="*/ 390 h 847"/>
                <a:gd name="T70" fmla="*/ 11 w 11"/>
                <a:gd name="T71" fmla="*/ 370 h 847"/>
                <a:gd name="T72" fmla="*/ 2 w 11"/>
                <a:gd name="T73" fmla="*/ 341 h 847"/>
                <a:gd name="T74" fmla="*/ 4 w 11"/>
                <a:gd name="T75" fmla="*/ 350 h 847"/>
                <a:gd name="T76" fmla="*/ 9 w 11"/>
                <a:gd name="T77" fmla="*/ 318 h 847"/>
                <a:gd name="T78" fmla="*/ 0 w 11"/>
                <a:gd name="T79" fmla="*/ 323 h 847"/>
                <a:gd name="T80" fmla="*/ 11 w 11"/>
                <a:gd name="T81" fmla="*/ 302 h 847"/>
                <a:gd name="T82" fmla="*/ 2 w 11"/>
                <a:gd name="T83" fmla="*/ 273 h 847"/>
                <a:gd name="T84" fmla="*/ 4 w 11"/>
                <a:gd name="T85" fmla="*/ 282 h 847"/>
                <a:gd name="T86" fmla="*/ 9 w 11"/>
                <a:gd name="T87" fmla="*/ 251 h 847"/>
                <a:gd name="T88" fmla="*/ 0 w 11"/>
                <a:gd name="T89" fmla="*/ 255 h 847"/>
                <a:gd name="T90" fmla="*/ 11 w 11"/>
                <a:gd name="T91" fmla="*/ 235 h 847"/>
                <a:gd name="T92" fmla="*/ 2 w 11"/>
                <a:gd name="T93" fmla="*/ 206 h 847"/>
                <a:gd name="T94" fmla="*/ 4 w 11"/>
                <a:gd name="T95" fmla="*/ 215 h 847"/>
                <a:gd name="T96" fmla="*/ 9 w 11"/>
                <a:gd name="T97" fmla="*/ 183 h 847"/>
                <a:gd name="T98" fmla="*/ 0 w 11"/>
                <a:gd name="T99" fmla="*/ 186 h 847"/>
                <a:gd name="T100" fmla="*/ 11 w 11"/>
                <a:gd name="T101" fmla="*/ 166 h 847"/>
                <a:gd name="T102" fmla="*/ 2 w 11"/>
                <a:gd name="T103" fmla="*/ 138 h 847"/>
                <a:gd name="T104" fmla="*/ 4 w 11"/>
                <a:gd name="T105" fmla="*/ 147 h 847"/>
                <a:gd name="T106" fmla="*/ 9 w 11"/>
                <a:gd name="T107" fmla="*/ 116 h 847"/>
                <a:gd name="T108" fmla="*/ 0 w 11"/>
                <a:gd name="T109" fmla="*/ 120 h 847"/>
                <a:gd name="T110" fmla="*/ 11 w 11"/>
                <a:gd name="T111" fmla="*/ 100 h 847"/>
                <a:gd name="T112" fmla="*/ 2 w 11"/>
                <a:gd name="T113" fmla="*/ 71 h 847"/>
                <a:gd name="T114" fmla="*/ 4 w 11"/>
                <a:gd name="T115" fmla="*/ 80 h 847"/>
                <a:gd name="T116" fmla="*/ 9 w 11"/>
                <a:gd name="T117" fmla="*/ 47 h 847"/>
                <a:gd name="T118" fmla="*/ 0 w 11"/>
                <a:gd name="T119" fmla="*/ 51 h 847"/>
                <a:gd name="T120" fmla="*/ 11 w 11"/>
                <a:gd name="T121" fmla="*/ 31 h 847"/>
                <a:gd name="T122" fmla="*/ 2 w 11"/>
                <a:gd name="T123" fmla="*/ 2 h 847"/>
                <a:gd name="T124" fmla="*/ 4 w 11"/>
                <a:gd name="T125" fmla="*/ 11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 h="847">
                  <a:moveTo>
                    <a:pt x="0" y="841"/>
                  </a:moveTo>
                  <a:lnTo>
                    <a:pt x="0" y="841"/>
                  </a:lnTo>
                  <a:lnTo>
                    <a:pt x="0" y="840"/>
                  </a:lnTo>
                  <a:lnTo>
                    <a:pt x="2" y="838"/>
                  </a:lnTo>
                  <a:lnTo>
                    <a:pt x="4" y="836"/>
                  </a:lnTo>
                  <a:lnTo>
                    <a:pt x="6" y="836"/>
                  </a:lnTo>
                  <a:lnTo>
                    <a:pt x="7" y="836"/>
                  </a:lnTo>
                  <a:lnTo>
                    <a:pt x="9" y="838"/>
                  </a:lnTo>
                  <a:lnTo>
                    <a:pt x="11" y="840"/>
                  </a:lnTo>
                  <a:lnTo>
                    <a:pt x="11" y="841"/>
                  </a:lnTo>
                  <a:lnTo>
                    <a:pt x="11" y="841"/>
                  </a:lnTo>
                  <a:lnTo>
                    <a:pt x="11" y="843"/>
                  </a:lnTo>
                  <a:lnTo>
                    <a:pt x="9" y="845"/>
                  </a:lnTo>
                  <a:lnTo>
                    <a:pt x="7" y="847"/>
                  </a:lnTo>
                  <a:lnTo>
                    <a:pt x="6" y="847"/>
                  </a:lnTo>
                  <a:lnTo>
                    <a:pt x="4" y="847"/>
                  </a:lnTo>
                  <a:lnTo>
                    <a:pt x="2" y="845"/>
                  </a:lnTo>
                  <a:lnTo>
                    <a:pt x="0" y="843"/>
                  </a:lnTo>
                  <a:lnTo>
                    <a:pt x="0" y="841"/>
                  </a:lnTo>
                  <a:lnTo>
                    <a:pt x="0" y="841"/>
                  </a:lnTo>
                  <a:close/>
                  <a:moveTo>
                    <a:pt x="0" y="820"/>
                  </a:moveTo>
                  <a:lnTo>
                    <a:pt x="0" y="820"/>
                  </a:lnTo>
                  <a:lnTo>
                    <a:pt x="0" y="816"/>
                  </a:lnTo>
                  <a:lnTo>
                    <a:pt x="2" y="814"/>
                  </a:lnTo>
                  <a:lnTo>
                    <a:pt x="4" y="814"/>
                  </a:lnTo>
                  <a:lnTo>
                    <a:pt x="6" y="814"/>
                  </a:lnTo>
                  <a:lnTo>
                    <a:pt x="7" y="814"/>
                  </a:lnTo>
                  <a:lnTo>
                    <a:pt x="9" y="814"/>
                  </a:lnTo>
                  <a:lnTo>
                    <a:pt x="11" y="816"/>
                  </a:lnTo>
                  <a:lnTo>
                    <a:pt x="11" y="820"/>
                  </a:lnTo>
                  <a:lnTo>
                    <a:pt x="11" y="820"/>
                  </a:lnTo>
                  <a:lnTo>
                    <a:pt x="11" y="821"/>
                  </a:lnTo>
                  <a:lnTo>
                    <a:pt x="9" y="823"/>
                  </a:lnTo>
                  <a:lnTo>
                    <a:pt x="7" y="825"/>
                  </a:lnTo>
                  <a:lnTo>
                    <a:pt x="6" y="825"/>
                  </a:lnTo>
                  <a:lnTo>
                    <a:pt x="4" y="825"/>
                  </a:lnTo>
                  <a:lnTo>
                    <a:pt x="2" y="823"/>
                  </a:lnTo>
                  <a:lnTo>
                    <a:pt x="0" y="821"/>
                  </a:lnTo>
                  <a:lnTo>
                    <a:pt x="0" y="820"/>
                  </a:lnTo>
                  <a:lnTo>
                    <a:pt x="0" y="820"/>
                  </a:lnTo>
                  <a:close/>
                  <a:moveTo>
                    <a:pt x="0" y="796"/>
                  </a:moveTo>
                  <a:lnTo>
                    <a:pt x="0" y="796"/>
                  </a:lnTo>
                  <a:lnTo>
                    <a:pt x="0" y="794"/>
                  </a:lnTo>
                  <a:lnTo>
                    <a:pt x="2" y="793"/>
                  </a:lnTo>
                  <a:lnTo>
                    <a:pt x="4" y="791"/>
                  </a:lnTo>
                  <a:lnTo>
                    <a:pt x="6" y="791"/>
                  </a:lnTo>
                  <a:lnTo>
                    <a:pt x="7" y="791"/>
                  </a:lnTo>
                  <a:lnTo>
                    <a:pt x="9" y="793"/>
                  </a:lnTo>
                  <a:lnTo>
                    <a:pt x="11" y="794"/>
                  </a:lnTo>
                  <a:lnTo>
                    <a:pt x="11" y="796"/>
                  </a:lnTo>
                  <a:lnTo>
                    <a:pt x="11" y="796"/>
                  </a:lnTo>
                  <a:lnTo>
                    <a:pt x="11" y="798"/>
                  </a:lnTo>
                  <a:lnTo>
                    <a:pt x="9" y="800"/>
                  </a:lnTo>
                  <a:lnTo>
                    <a:pt x="7" y="802"/>
                  </a:lnTo>
                  <a:lnTo>
                    <a:pt x="6" y="802"/>
                  </a:lnTo>
                  <a:lnTo>
                    <a:pt x="4" y="802"/>
                  </a:lnTo>
                  <a:lnTo>
                    <a:pt x="2" y="800"/>
                  </a:lnTo>
                  <a:lnTo>
                    <a:pt x="0" y="798"/>
                  </a:lnTo>
                  <a:lnTo>
                    <a:pt x="0" y="796"/>
                  </a:lnTo>
                  <a:lnTo>
                    <a:pt x="0" y="796"/>
                  </a:lnTo>
                  <a:close/>
                  <a:moveTo>
                    <a:pt x="0" y="775"/>
                  </a:moveTo>
                  <a:lnTo>
                    <a:pt x="0" y="775"/>
                  </a:lnTo>
                  <a:lnTo>
                    <a:pt x="0" y="771"/>
                  </a:lnTo>
                  <a:lnTo>
                    <a:pt x="2" y="769"/>
                  </a:lnTo>
                  <a:lnTo>
                    <a:pt x="4" y="769"/>
                  </a:lnTo>
                  <a:lnTo>
                    <a:pt x="6" y="769"/>
                  </a:lnTo>
                  <a:lnTo>
                    <a:pt x="7" y="769"/>
                  </a:lnTo>
                  <a:lnTo>
                    <a:pt x="9" y="769"/>
                  </a:lnTo>
                  <a:lnTo>
                    <a:pt x="11" y="771"/>
                  </a:lnTo>
                  <a:lnTo>
                    <a:pt x="11" y="775"/>
                  </a:lnTo>
                  <a:lnTo>
                    <a:pt x="11" y="775"/>
                  </a:lnTo>
                  <a:lnTo>
                    <a:pt x="11" y="776"/>
                  </a:lnTo>
                  <a:lnTo>
                    <a:pt x="9" y="778"/>
                  </a:lnTo>
                  <a:lnTo>
                    <a:pt x="7" y="780"/>
                  </a:lnTo>
                  <a:lnTo>
                    <a:pt x="6" y="780"/>
                  </a:lnTo>
                  <a:lnTo>
                    <a:pt x="4" y="780"/>
                  </a:lnTo>
                  <a:lnTo>
                    <a:pt x="2" y="778"/>
                  </a:lnTo>
                  <a:lnTo>
                    <a:pt x="0" y="776"/>
                  </a:lnTo>
                  <a:lnTo>
                    <a:pt x="0" y="775"/>
                  </a:lnTo>
                  <a:lnTo>
                    <a:pt x="0" y="775"/>
                  </a:lnTo>
                  <a:close/>
                  <a:moveTo>
                    <a:pt x="0" y="751"/>
                  </a:moveTo>
                  <a:lnTo>
                    <a:pt x="0" y="751"/>
                  </a:lnTo>
                  <a:lnTo>
                    <a:pt x="0" y="749"/>
                  </a:lnTo>
                  <a:lnTo>
                    <a:pt x="2" y="748"/>
                  </a:lnTo>
                  <a:lnTo>
                    <a:pt x="4" y="746"/>
                  </a:lnTo>
                  <a:lnTo>
                    <a:pt x="6" y="746"/>
                  </a:lnTo>
                  <a:lnTo>
                    <a:pt x="7" y="746"/>
                  </a:lnTo>
                  <a:lnTo>
                    <a:pt x="9" y="748"/>
                  </a:lnTo>
                  <a:lnTo>
                    <a:pt x="11" y="749"/>
                  </a:lnTo>
                  <a:lnTo>
                    <a:pt x="11" y="751"/>
                  </a:lnTo>
                  <a:lnTo>
                    <a:pt x="11" y="751"/>
                  </a:lnTo>
                  <a:lnTo>
                    <a:pt x="11" y="753"/>
                  </a:lnTo>
                  <a:lnTo>
                    <a:pt x="9" y="755"/>
                  </a:lnTo>
                  <a:lnTo>
                    <a:pt x="7" y="757"/>
                  </a:lnTo>
                  <a:lnTo>
                    <a:pt x="6" y="757"/>
                  </a:lnTo>
                  <a:lnTo>
                    <a:pt x="4" y="757"/>
                  </a:lnTo>
                  <a:lnTo>
                    <a:pt x="2" y="755"/>
                  </a:lnTo>
                  <a:lnTo>
                    <a:pt x="0" y="753"/>
                  </a:lnTo>
                  <a:lnTo>
                    <a:pt x="0" y="751"/>
                  </a:lnTo>
                  <a:lnTo>
                    <a:pt x="0" y="751"/>
                  </a:lnTo>
                  <a:close/>
                  <a:moveTo>
                    <a:pt x="0" y="729"/>
                  </a:moveTo>
                  <a:lnTo>
                    <a:pt x="0" y="729"/>
                  </a:lnTo>
                  <a:lnTo>
                    <a:pt x="0" y="726"/>
                  </a:lnTo>
                  <a:lnTo>
                    <a:pt x="2" y="724"/>
                  </a:lnTo>
                  <a:lnTo>
                    <a:pt x="4" y="724"/>
                  </a:lnTo>
                  <a:lnTo>
                    <a:pt x="6" y="722"/>
                  </a:lnTo>
                  <a:lnTo>
                    <a:pt x="7" y="724"/>
                  </a:lnTo>
                  <a:lnTo>
                    <a:pt x="9" y="724"/>
                  </a:lnTo>
                  <a:lnTo>
                    <a:pt x="11" y="726"/>
                  </a:lnTo>
                  <a:lnTo>
                    <a:pt x="11" y="729"/>
                  </a:lnTo>
                  <a:lnTo>
                    <a:pt x="11" y="729"/>
                  </a:lnTo>
                  <a:lnTo>
                    <a:pt x="11" y="731"/>
                  </a:lnTo>
                  <a:lnTo>
                    <a:pt x="9" y="733"/>
                  </a:lnTo>
                  <a:lnTo>
                    <a:pt x="7" y="735"/>
                  </a:lnTo>
                  <a:lnTo>
                    <a:pt x="6" y="735"/>
                  </a:lnTo>
                  <a:lnTo>
                    <a:pt x="4" y="735"/>
                  </a:lnTo>
                  <a:lnTo>
                    <a:pt x="2" y="733"/>
                  </a:lnTo>
                  <a:lnTo>
                    <a:pt x="0" y="731"/>
                  </a:lnTo>
                  <a:lnTo>
                    <a:pt x="0" y="729"/>
                  </a:lnTo>
                  <a:lnTo>
                    <a:pt x="0" y="729"/>
                  </a:lnTo>
                  <a:close/>
                  <a:moveTo>
                    <a:pt x="0" y="706"/>
                  </a:moveTo>
                  <a:lnTo>
                    <a:pt x="0" y="706"/>
                  </a:lnTo>
                  <a:lnTo>
                    <a:pt x="0" y="704"/>
                  </a:lnTo>
                  <a:lnTo>
                    <a:pt x="2" y="702"/>
                  </a:lnTo>
                  <a:lnTo>
                    <a:pt x="4" y="701"/>
                  </a:lnTo>
                  <a:lnTo>
                    <a:pt x="6" y="701"/>
                  </a:lnTo>
                  <a:lnTo>
                    <a:pt x="7" y="701"/>
                  </a:lnTo>
                  <a:lnTo>
                    <a:pt x="9" y="702"/>
                  </a:lnTo>
                  <a:lnTo>
                    <a:pt x="11" y="704"/>
                  </a:lnTo>
                  <a:lnTo>
                    <a:pt x="11" y="706"/>
                  </a:lnTo>
                  <a:lnTo>
                    <a:pt x="11" y="706"/>
                  </a:lnTo>
                  <a:lnTo>
                    <a:pt x="11" y="708"/>
                  </a:lnTo>
                  <a:lnTo>
                    <a:pt x="9" y="710"/>
                  </a:lnTo>
                  <a:lnTo>
                    <a:pt x="7" y="711"/>
                  </a:lnTo>
                  <a:lnTo>
                    <a:pt x="6" y="711"/>
                  </a:lnTo>
                  <a:lnTo>
                    <a:pt x="4" y="711"/>
                  </a:lnTo>
                  <a:lnTo>
                    <a:pt x="2" y="710"/>
                  </a:lnTo>
                  <a:lnTo>
                    <a:pt x="0" y="708"/>
                  </a:lnTo>
                  <a:lnTo>
                    <a:pt x="0" y="706"/>
                  </a:lnTo>
                  <a:lnTo>
                    <a:pt x="0" y="706"/>
                  </a:lnTo>
                  <a:close/>
                  <a:moveTo>
                    <a:pt x="0" y="684"/>
                  </a:moveTo>
                  <a:lnTo>
                    <a:pt x="0" y="684"/>
                  </a:lnTo>
                  <a:lnTo>
                    <a:pt x="0" y="681"/>
                  </a:lnTo>
                  <a:lnTo>
                    <a:pt x="2" y="679"/>
                  </a:lnTo>
                  <a:lnTo>
                    <a:pt x="4" y="679"/>
                  </a:lnTo>
                  <a:lnTo>
                    <a:pt x="6" y="677"/>
                  </a:lnTo>
                  <a:lnTo>
                    <a:pt x="7" y="679"/>
                  </a:lnTo>
                  <a:lnTo>
                    <a:pt x="9" y="679"/>
                  </a:lnTo>
                  <a:lnTo>
                    <a:pt x="11" y="681"/>
                  </a:lnTo>
                  <a:lnTo>
                    <a:pt x="11" y="684"/>
                  </a:lnTo>
                  <a:lnTo>
                    <a:pt x="11" y="684"/>
                  </a:lnTo>
                  <a:lnTo>
                    <a:pt x="11" y="686"/>
                  </a:lnTo>
                  <a:lnTo>
                    <a:pt x="9" y="688"/>
                  </a:lnTo>
                  <a:lnTo>
                    <a:pt x="7" y="688"/>
                  </a:lnTo>
                  <a:lnTo>
                    <a:pt x="6" y="690"/>
                  </a:lnTo>
                  <a:lnTo>
                    <a:pt x="4" y="688"/>
                  </a:lnTo>
                  <a:lnTo>
                    <a:pt x="2" y="688"/>
                  </a:lnTo>
                  <a:lnTo>
                    <a:pt x="0" y="686"/>
                  </a:lnTo>
                  <a:lnTo>
                    <a:pt x="0" y="684"/>
                  </a:lnTo>
                  <a:lnTo>
                    <a:pt x="0" y="684"/>
                  </a:lnTo>
                  <a:close/>
                  <a:moveTo>
                    <a:pt x="0" y="661"/>
                  </a:moveTo>
                  <a:lnTo>
                    <a:pt x="0" y="661"/>
                  </a:lnTo>
                  <a:lnTo>
                    <a:pt x="0" y="659"/>
                  </a:lnTo>
                  <a:lnTo>
                    <a:pt x="2" y="657"/>
                  </a:lnTo>
                  <a:lnTo>
                    <a:pt x="4" y="655"/>
                  </a:lnTo>
                  <a:lnTo>
                    <a:pt x="6" y="655"/>
                  </a:lnTo>
                  <a:lnTo>
                    <a:pt x="7" y="655"/>
                  </a:lnTo>
                  <a:lnTo>
                    <a:pt x="9" y="657"/>
                  </a:lnTo>
                  <a:lnTo>
                    <a:pt x="11" y="659"/>
                  </a:lnTo>
                  <a:lnTo>
                    <a:pt x="11" y="661"/>
                  </a:lnTo>
                  <a:lnTo>
                    <a:pt x="11" y="661"/>
                  </a:lnTo>
                  <a:lnTo>
                    <a:pt x="11" y="663"/>
                  </a:lnTo>
                  <a:lnTo>
                    <a:pt x="9" y="664"/>
                  </a:lnTo>
                  <a:lnTo>
                    <a:pt x="7" y="666"/>
                  </a:lnTo>
                  <a:lnTo>
                    <a:pt x="6" y="666"/>
                  </a:lnTo>
                  <a:lnTo>
                    <a:pt x="4" y="666"/>
                  </a:lnTo>
                  <a:lnTo>
                    <a:pt x="2" y="664"/>
                  </a:lnTo>
                  <a:lnTo>
                    <a:pt x="0" y="663"/>
                  </a:lnTo>
                  <a:lnTo>
                    <a:pt x="0" y="661"/>
                  </a:lnTo>
                  <a:lnTo>
                    <a:pt x="0" y="661"/>
                  </a:lnTo>
                  <a:close/>
                  <a:moveTo>
                    <a:pt x="0" y="639"/>
                  </a:moveTo>
                  <a:lnTo>
                    <a:pt x="0" y="639"/>
                  </a:lnTo>
                  <a:lnTo>
                    <a:pt x="0" y="636"/>
                  </a:lnTo>
                  <a:lnTo>
                    <a:pt x="2" y="634"/>
                  </a:lnTo>
                  <a:lnTo>
                    <a:pt x="4" y="634"/>
                  </a:lnTo>
                  <a:lnTo>
                    <a:pt x="6" y="632"/>
                  </a:lnTo>
                  <a:lnTo>
                    <a:pt x="7" y="634"/>
                  </a:lnTo>
                  <a:lnTo>
                    <a:pt x="9" y="634"/>
                  </a:lnTo>
                  <a:lnTo>
                    <a:pt x="11" y="636"/>
                  </a:lnTo>
                  <a:lnTo>
                    <a:pt x="11" y="639"/>
                  </a:lnTo>
                  <a:lnTo>
                    <a:pt x="11" y="639"/>
                  </a:lnTo>
                  <a:lnTo>
                    <a:pt x="11" y="641"/>
                  </a:lnTo>
                  <a:lnTo>
                    <a:pt x="9" y="643"/>
                  </a:lnTo>
                  <a:lnTo>
                    <a:pt x="7" y="643"/>
                  </a:lnTo>
                  <a:lnTo>
                    <a:pt x="6" y="645"/>
                  </a:lnTo>
                  <a:lnTo>
                    <a:pt x="4" y="643"/>
                  </a:lnTo>
                  <a:lnTo>
                    <a:pt x="2" y="643"/>
                  </a:lnTo>
                  <a:lnTo>
                    <a:pt x="0" y="641"/>
                  </a:lnTo>
                  <a:lnTo>
                    <a:pt x="0" y="639"/>
                  </a:lnTo>
                  <a:lnTo>
                    <a:pt x="0" y="639"/>
                  </a:lnTo>
                  <a:close/>
                  <a:moveTo>
                    <a:pt x="0" y="616"/>
                  </a:moveTo>
                  <a:lnTo>
                    <a:pt x="0" y="616"/>
                  </a:lnTo>
                  <a:lnTo>
                    <a:pt x="0" y="614"/>
                  </a:lnTo>
                  <a:lnTo>
                    <a:pt x="2" y="612"/>
                  </a:lnTo>
                  <a:lnTo>
                    <a:pt x="4" y="610"/>
                  </a:lnTo>
                  <a:lnTo>
                    <a:pt x="6" y="610"/>
                  </a:lnTo>
                  <a:lnTo>
                    <a:pt x="7" y="610"/>
                  </a:lnTo>
                  <a:lnTo>
                    <a:pt x="9" y="612"/>
                  </a:lnTo>
                  <a:lnTo>
                    <a:pt x="11" y="614"/>
                  </a:lnTo>
                  <a:lnTo>
                    <a:pt x="11" y="616"/>
                  </a:lnTo>
                  <a:lnTo>
                    <a:pt x="11" y="616"/>
                  </a:lnTo>
                  <a:lnTo>
                    <a:pt x="11" y="618"/>
                  </a:lnTo>
                  <a:lnTo>
                    <a:pt x="9" y="619"/>
                  </a:lnTo>
                  <a:lnTo>
                    <a:pt x="7" y="621"/>
                  </a:lnTo>
                  <a:lnTo>
                    <a:pt x="6" y="621"/>
                  </a:lnTo>
                  <a:lnTo>
                    <a:pt x="4" y="621"/>
                  </a:lnTo>
                  <a:lnTo>
                    <a:pt x="2" y="619"/>
                  </a:lnTo>
                  <a:lnTo>
                    <a:pt x="0" y="618"/>
                  </a:lnTo>
                  <a:lnTo>
                    <a:pt x="0" y="616"/>
                  </a:lnTo>
                  <a:lnTo>
                    <a:pt x="0" y="616"/>
                  </a:lnTo>
                  <a:close/>
                  <a:moveTo>
                    <a:pt x="0" y="594"/>
                  </a:moveTo>
                  <a:lnTo>
                    <a:pt x="0" y="594"/>
                  </a:lnTo>
                  <a:lnTo>
                    <a:pt x="0" y="591"/>
                  </a:lnTo>
                  <a:lnTo>
                    <a:pt x="2" y="589"/>
                  </a:lnTo>
                  <a:lnTo>
                    <a:pt x="4" y="589"/>
                  </a:lnTo>
                  <a:lnTo>
                    <a:pt x="6" y="587"/>
                  </a:lnTo>
                  <a:lnTo>
                    <a:pt x="7" y="589"/>
                  </a:lnTo>
                  <a:lnTo>
                    <a:pt x="9" y="589"/>
                  </a:lnTo>
                  <a:lnTo>
                    <a:pt x="11" y="591"/>
                  </a:lnTo>
                  <a:lnTo>
                    <a:pt x="11" y="594"/>
                  </a:lnTo>
                  <a:lnTo>
                    <a:pt x="11" y="594"/>
                  </a:lnTo>
                  <a:lnTo>
                    <a:pt x="11" y="596"/>
                  </a:lnTo>
                  <a:lnTo>
                    <a:pt x="9" y="598"/>
                  </a:lnTo>
                  <a:lnTo>
                    <a:pt x="7" y="598"/>
                  </a:lnTo>
                  <a:lnTo>
                    <a:pt x="6" y="600"/>
                  </a:lnTo>
                  <a:lnTo>
                    <a:pt x="4" y="598"/>
                  </a:lnTo>
                  <a:lnTo>
                    <a:pt x="2" y="598"/>
                  </a:lnTo>
                  <a:lnTo>
                    <a:pt x="0" y="596"/>
                  </a:lnTo>
                  <a:lnTo>
                    <a:pt x="0" y="594"/>
                  </a:lnTo>
                  <a:lnTo>
                    <a:pt x="0" y="594"/>
                  </a:lnTo>
                  <a:close/>
                  <a:moveTo>
                    <a:pt x="0" y="571"/>
                  </a:moveTo>
                  <a:lnTo>
                    <a:pt x="0" y="571"/>
                  </a:lnTo>
                  <a:lnTo>
                    <a:pt x="0" y="569"/>
                  </a:lnTo>
                  <a:lnTo>
                    <a:pt x="2" y="567"/>
                  </a:lnTo>
                  <a:lnTo>
                    <a:pt x="4" y="565"/>
                  </a:lnTo>
                  <a:lnTo>
                    <a:pt x="6" y="565"/>
                  </a:lnTo>
                  <a:lnTo>
                    <a:pt x="7" y="565"/>
                  </a:lnTo>
                  <a:lnTo>
                    <a:pt x="9" y="567"/>
                  </a:lnTo>
                  <a:lnTo>
                    <a:pt x="11" y="569"/>
                  </a:lnTo>
                  <a:lnTo>
                    <a:pt x="11" y="571"/>
                  </a:lnTo>
                  <a:lnTo>
                    <a:pt x="11" y="571"/>
                  </a:lnTo>
                  <a:lnTo>
                    <a:pt x="11" y="572"/>
                  </a:lnTo>
                  <a:lnTo>
                    <a:pt x="9" y="574"/>
                  </a:lnTo>
                  <a:lnTo>
                    <a:pt x="7" y="576"/>
                  </a:lnTo>
                  <a:lnTo>
                    <a:pt x="6" y="576"/>
                  </a:lnTo>
                  <a:lnTo>
                    <a:pt x="4" y="576"/>
                  </a:lnTo>
                  <a:lnTo>
                    <a:pt x="2" y="574"/>
                  </a:lnTo>
                  <a:lnTo>
                    <a:pt x="0" y="572"/>
                  </a:lnTo>
                  <a:lnTo>
                    <a:pt x="0" y="571"/>
                  </a:lnTo>
                  <a:lnTo>
                    <a:pt x="0" y="571"/>
                  </a:lnTo>
                  <a:close/>
                  <a:moveTo>
                    <a:pt x="0" y="549"/>
                  </a:moveTo>
                  <a:lnTo>
                    <a:pt x="0" y="549"/>
                  </a:lnTo>
                  <a:lnTo>
                    <a:pt x="0" y="545"/>
                  </a:lnTo>
                  <a:lnTo>
                    <a:pt x="2" y="544"/>
                  </a:lnTo>
                  <a:lnTo>
                    <a:pt x="4" y="544"/>
                  </a:lnTo>
                  <a:lnTo>
                    <a:pt x="6" y="542"/>
                  </a:lnTo>
                  <a:lnTo>
                    <a:pt x="7" y="544"/>
                  </a:lnTo>
                  <a:lnTo>
                    <a:pt x="9" y="544"/>
                  </a:lnTo>
                  <a:lnTo>
                    <a:pt x="11" y="545"/>
                  </a:lnTo>
                  <a:lnTo>
                    <a:pt x="11" y="549"/>
                  </a:lnTo>
                  <a:lnTo>
                    <a:pt x="11" y="549"/>
                  </a:lnTo>
                  <a:lnTo>
                    <a:pt x="11" y="551"/>
                  </a:lnTo>
                  <a:lnTo>
                    <a:pt x="9" y="553"/>
                  </a:lnTo>
                  <a:lnTo>
                    <a:pt x="7" y="553"/>
                  </a:lnTo>
                  <a:lnTo>
                    <a:pt x="6" y="554"/>
                  </a:lnTo>
                  <a:lnTo>
                    <a:pt x="4" y="553"/>
                  </a:lnTo>
                  <a:lnTo>
                    <a:pt x="2" y="553"/>
                  </a:lnTo>
                  <a:lnTo>
                    <a:pt x="0" y="551"/>
                  </a:lnTo>
                  <a:lnTo>
                    <a:pt x="0" y="549"/>
                  </a:lnTo>
                  <a:lnTo>
                    <a:pt x="0" y="549"/>
                  </a:lnTo>
                  <a:close/>
                  <a:moveTo>
                    <a:pt x="0" y="526"/>
                  </a:moveTo>
                  <a:lnTo>
                    <a:pt x="0" y="526"/>
                  </a:lnTo>
                  <a:lnTo>
                    <a:pt x="0" y="524"/>
                  </a:lnTo>
                  <a:lnTo>
                    <a:pt x="2" y="522"/>
                  </a:lnTo>
                  <a:lnTo>
                    <a:pt x="4" y="520"/>
                  </a:lnTo>
                  <a:lnTo>
                    <a:pt x="6" y="520"/>
                  </a:lnTo>
                  <a:lnTo>
                    <a:pt x="7" y="520"/>
                  </a:lnTo>
                  <a:lnTo>
                    <a:pt x="9" y="522"/>
                  </a:lnTo>
                  <a:lnTo>
                    <a:pt x="11" y="524"/>
                  </a:lnTo>
                  <a:lnTo>
                    <a:pt x="11" y="526"/>
                  </a:lnTo>
                  <a:lnTo>
                    <a:pt x="11" y="526"/>
                  </a:lnTo>
                  <a:lnTo>
                    <a:pt x="11" y="527"/>
                  </a:lnTo>
                  <a:lnTo>
                    <a:pt x="9" y="529"/>
                  </a:lnTo>
                  <a:lnTo>
                    <a:pt x="7" y="531"/>
                  </a:lnTo>
                  <a:lnTo>
                    <a:pt x="6" y="531"/>
                  </a:lnTo>
                  <a:lnTo>
                    <a:pt x="4" y="531"/>
                  </a:lnTo>
                  <a:lnTo>
                    <a:pt x="2" y="529"/>
                  </a:lnTo>
                  <a:lnTo>
                    <a:pt x="0" y="527"/>
                  </a:lnTo>
                  <a:lnTo>
                    <a:pt x="0" y="526"/>
                  </a:lnTo>
                  <a:lnTo>
                    <a:pt x="0" y="526"/>
                  </a:lnTo>
                  <a:close/>
                  <a:moveTo>
                    <a:pt x="0" y="504"/>
                  </a:moveTo>
                  <a:lnTo>
                    <a:pt x="0" y="504"/>
                  </a:lnTo>
                  <a:lnTo>
                    <a:pt x="0" y="500"/>
                  </a:lnTo>
                  <a:lnTo>
                    <a:pt x="2" y="498"/>
                  </a:lnTo>
                  <a:lnTo>
                    <a:pt x="4" y="498"/>
                  </a:lnTo>
                  <a:lnTo>
                    <a:pt x="6" y="497"/>
                  </a:lnTo>
                  <a:lnTo>
                    <a:pt x="7" y="498"/>
                  </a:lnTo>
                  <a:lnTo>
                    <a:pt x="9" y="498"/>
                  </a:lnTo>
                  <a:lnTo>
                    <a:pt x="11" y="500"/>
                  </a:lnTo>
                  <a:lnTo>
                    <a:pt x="11" y="504"/>
                  </a:lnTo>
                  <a:lnTo>
                    <a:pt x="11" y="504"/>
                  </a:lnTo>
                  <a:lnTo>
                    <a:pt x="11" y="506"/>
                  </a:lnTo>
                  <a:lnTo>
                    <a:pt x="9" y="507"/>
                  </a:lnTo>
                  <a:lnTo>
                    <a:pt x="7" y="507"/>
                  </a:lnTo>
                  <a:lnTo>
                    <a:pt x="6" y="509"/>
                  </a:lnTo>
                  <a:lnTo>
                    <a:pt x="4" y="507"/>
                  </a:lnTo>
                  <a:lnTo>
                    <a:pt x="2" y="507"/>
                  </a:lnTo>
                  <a:lnTo>
                    <a:pt x="0" y="506"/>
                  </a:lnTo>
                  <a:lnTo>
                    <a:pt x="0" y="504"/>
                  </a:lnTo>
                  <a:lnTo>
                    <a:pt x="0" y="504"/>
                  </a:lnTo>
                  <a:close/>
                  <a:moveTo>
                    <a:pt x="0" y="480"/>
                  </a:moveTo>
                  <a:lnTo>
                    <a:pt x="0" y="480"/>
                  </a:lnTo>
                  <a:lnTo>
                    <a:pt x="0" y="479"/>
                  </a:lnTo>
                  <a:lnTo>
                    <a:pt x="2" y="477"/>
                  </a:lnTo>
                  <a:lnTo>
                    <a:pt x="4" y="475"/>
                  </a:lnTo>
                  <a:lnTo>
                    <a:pt x="6" y="475"/>
                  </a:lnTo>
                  <a:lnTo>
                    <a:pt x="7" y="475"/>
                  </a:lnTo>
                  <a:lnTo>
                    <a:pt x="9" y="477"/>
                  </a:lnTo>
                  <a:lnTo>
                    <a:pt x="11" y="479"/>
                  </a:lnTo>
                  <a:lnTo>
                    <a:pt x="11" y="480"/>
                  </a:lnTo>
                  <a:lnTo>
                    <a:pt x="11" y="480"/>
                  </a:lnTo>
                  <a:lnTo>
                    <a:pt x="11" y="482"/>
                  </a:lnTo>
                  <a:lnTo>
                    <a:pt x="9" y="484"/>
                  </a:lnTo>
                  <a:lnTo>
                    <a:pt x="7" y="486"/>
                  </a:lnTo>
                  <a:lnTo>
                    <a:pt x="6" y="486"/>
                  </a:lnTo>
                  <a:lnTo>
                    <a:pt x="4" y="486"/>
                  </a:lnTo>
                  <a:lnTo>
                    <a:pt x="2" y="484"/>
                  </a:lnTo>
                  <a:lnTo>
                    <a:pt x="0" y="482"/>
                  </a:lnTo>
                  <a:lnTo>
                    <a:pt x="0" y="480"/>
                  </a:lnTo>
                  <a:lnTo>
                    <a:pt x="0" y="480"/>
                  </a:lnTo>
                  <a:close/>
                  <a:moveTo>
                    <a:pt x="0" y="459"/>
                  </a:moveTo>
                  <a:lnTo>
                    <a:pt x="0" y="459"/>
                  </a:lnTo>
                  <a:lnTo>
                    <a:pt x="0" y="455"/>
                  </a:lnTo>
                  <a:lnTo>
                    <a:pt x="2" y="453"/>
                  </a:lnTo>
                  <a:lnTo>
                    <a:pt x="4" y="453"/>
                  </a:lnTo>
                  <a:lnTo>
                    <a:pt x="6" y="452"/>
                  </a:lnTo>
                  <a:lnTo>
                    <a:pt x="7" y="453"/>
                  </a:lnTo>
                  <a:lnTo>
                    <a:pt x="9" y="453"/>
                  </a:lnTo>
                  <a:lnTo>
                    <a:pt x="11" y="455"/>
                  </a:lnTo>
                  <a:lnTo>
                    <a:pt x="11" y="459"/>
                  </a:lnTo>
                  <a:lnTo>
                    <a:pt x="11" y="459"/>
                  </a:lnTo>
                  <a:lnTo>
                    <a:pt x="11" y="461"/>
                  </a:lnTo>
                  <a:lnTo>
                    <a:pt x="9" y="462"/>
                  </a:lnTo>
                  <a:lnTo>
                    <a:pt x="7" y="462"/>
                  </a:lnTo>
                  <a:lnTo>
                    <a:pt x="6" y="464"/>
                  </a:lnTo>
                  <a:lnTo>
                    <a:pt x="4" y="462"/>
                  </a:lnTo>
                  <a:lnTo>
                    <a:pt x="2" y="462"/>
                  </a:lnTo>
                  <a:lnTo>
                    <a:pt x="0" y="461"/>
                  </a:lnTo>
                  <a:lnTo>
                    <a:pt x="0" y="459"/>
                  </a:lnTo>
                  <a:lnTo>
                    <a:pt x="0" y="459"/>
                  </a:lnTo>
                  <a:close/>
                  <a:moveTo>
                    <a:pt x="0" y="435"/>
                  </a:moveTo>
                  <a:lnTo>
                    <a:pt x="0" y="435"/>
                  </a:lnTo>
                  <a:lnTo>
                    <a:pt x="0" y="434"/>
                  </a:lnTo>
                  <a:lnTo>
                    <a:pt x="2" y="432"/>
                  </a:lnTo>
                  <a:lnTo>
                    <a:pt x="4" y="430"/>
                  </a:lnTo>
                  <a:lnTo>
                    <a:pt x="6" y="430"/>
                  </a:lnTo>
                  <a:lnTo>
                    <a:pt x="7" y="430"/>
                  </a:lnTo>
                  <a:lnTo>
                    <a:pt x="9" y="432"/>
                  </a:lnTo>
                  <a:lnTo>
                    <a:pt x="11" y="434"/>
                  </a:lnTo>
                  <a:lnTo>
                    <a:pt x="11" y="435"/>
                  </a:lnTo>
                  <a:lnTo>
                    <a:pt x="11" y="435"/>
                  </a:lnTo>
                  <a:lnTo>
                    <a:pt x="11" y="437"/>
                  </a:lnTo>
                  <a:lnTo>
                    <a:pt x="9" y="439"/>
                  </a:lnTo>
                  <a:lnTo>
                    <a:pt x="7" y="441"/>
                  </a:lnTo>
                  <a:lnTo>
                    <a:pt x="6" y="441"/>
                  </a:lnTo>
                  <a:lnTo>
                    <a:pt x="4" y="441"/>
                  </a:lnTo>
                  <a:lnTo>
                    <a:pt x="2" y="439"/>
                  </a:lnTo>
                  <a:lnTo>
                    <a:pt x="0" y="437"/>
                  </a:lnTo>
                  <a:lnTo>
                    <a:pt x="0" y="435"/>
                  </a:lnTo>
                  <a:lnTo>
                    <a:pt x="0" y="435"/>
                  </a:lnTo>
                  <a:close/>
                  <a:moveTo>
                    <a:pt x="0" y="414"/>
                  </a:moveTo>
                  <a:lnTo>
                    <a:pt x="0" y="414"/>
                  </a:lnTo>
                  <a:lnTo>
                    <a:pt x="0" y="410"/>
                  </a:lnTo>
                  <a:lnTo>
                    <a:pt x="2" y="408"/>
                  </a:lnTo>
                  <a:lnTo>
                    <a:pt x="4" y="408"/>
                  </a:lnTo>
                  <a:lnTo>
                    <a:pt x="6" y="406"/>
                  </a:lnTo>
                  <a:lnTo>
                    <a:pt x="7" y="408"/>
                  </a:lnTo>
                  <a:lnTo>
                    <a:pt x="9" y="408"/>
                  </a:lnTo>
                  <a:lnTo>
                    <a:pt x="11" y="410"/>
                  </a:lnTo>
                  <a:lnTo>
                    <a:pt x="11" y="414"/>
                  </a:lnTo>
                  <a:lnTo>
                    <a:pt x="11" y="414"/>
                  </a:lnTo>
                  <a:lnTo>
                    <a:pt x="11" y="415"/>
                  </a:lnTo>
                  <a:lnTo>
                    <a:pt x="9" y="417"/>
                  </a:lnTo>
                  <a:lnTo>
                    <a:pt x="7" y="417"/>
                  </a:lnTo>
                  <a:lnTo>
                    <a:pt x="6" y="419"/>
                  </a:lnTo>
                  <a:lnTo>
                    <a:pt x="4" y="417"/>
                  </a:lnTo>
                  <a:lnTo>
                    <a:pt x="2" y="417"/>
                  </a:lnTo>
                  <a:lnTo>
                    <a:pt x="0" y="415"/>
                  </a:lnTo>
                  <a:lnTo>
                    <a:pt x="0" y="414"/>
                  </a:lnTo>
                  <a:lnTo>
                    <a:pt x="0" y="414"/>
                  </a:lnTo>
                  <a:close/>
                  <a:moveTo>
                    <a:pt x="0" y="390"/>
                  </a:moveTo>
                  <a:lnTo>
                    <a:pt x="0" y="390"/>
                  </a:lnTo>
                  <a:lnTo>
                    <a:pt x="0" y="388"/>
                  </a:lnTo>
                  <a:lnTo>
                    <a:pt x="2" y="387"/>
                  </a:lnTo>
                  <a:lnTo>
                    <a:pt x="4" y="385"/>
                  </a:lnTo>
                  <a:lnTo>
                    <a:pt x="6" y="385"/>
                  </a:lnTo>
                  <a:lnTo>
                    <a:pt x="7" y="385"/>
                  </a:lnTo>
                  <a:lnTo>
                    <a:pt x="9" y="387"/>
                  </a:lnTo>
                  <a:lnTo>
                    <a:pt x="11" y="388"/>
                  </a:lnTo>
                  <a:lnTo>
                    <a:pt x="11" y="390"/>
                  </a:lnTo>
                  <a:lnTo>
                    <a:pt x="11" y="390"/>
                  </a:lnTo>
                  <a:lnTo>
                    <a:pt x="11" y="392"/>
                  </a:lnTo>
                  <a:lnTo>
                    <a:pt x="9" y="394"/>
                  </a:lnTo>
                  <a:lnTo>
                    <a:pt x="7" y="396"/>
                  </a:lnTo>
                  <a:lnTo>
                    <a:pt x="6" y="396"/>
                  </a:lnTo>
                  <a:lnTo>
                    <a:pt x="4" y="396"/>
                  </a:lnTo>
                  <a:lnTo>
                    <a:pt x="2" y="394"/>
                  </a:lnTo>
                  <a:lnTo>
                    <a:pt x="0" y="392"/>
                  </a:lnTo>
                  <a:lnTo>
                    <a:pt x="0" y="390"/>
                  </a:lnTo>
                  <a:lnTo>
                    <a:pt x="0" y="390"/>
                  </a:lnTo>
                  <a:close/>
                  <a:moveTo>
                    <a:pt x="0" y="369"/>
                  </a:moveTo>
                  <a:lnTo>
                    <a:pt x="0" y="369"/>
                  </a:lnTo>
                  <a:lnTo>
                    <a:pt x="0" y="365"/>
                  </a:lnTo>
                  <a:lnTo>
                    <a:pt x="2" y="363"/>
                  </a:lnTo>
                  <a:lnTo>
                    <a:pt x="4" y="363"/>
                  </a:lnTo>
                  <a:lnTo>
                    <a:pt x="6" y="361"/>
                  </a:lnTo>
                  <a:lnTo>
                    <a:pt x="7" y="363"/>
                  </a:lnTo>
                  <a:lnTo>
                    <a:pt x="9" y="363"/>
                  </a:lnTo>
                  <a:lnTo>
                    <a:pt x="11" y="365"/>
                  </a:lnTo>
                  <a:lnTo>
                    <a:pt x="11" y="369"/>
                  </a:lnTo>
                  <a:lnTo>
                    <a:pt x="11" y="369"/>
                  </a:lnTo>
                  <a:lnTo>
                    <a:pt x="11" y="370"/>
                  </a:lnTo>
                  <a:lnTo>
                    <a:pt x="9" y="372"/>
                  </a:lnTo>
                  <a:lnTo>
                    <a:pt x="7" y="372"/>
                  </a:lnTo>
                  <a:lnTo>
                    <a:pt x="6" y="374"/>
                  </a:lnTo>
                  <a:lnTo>
                    <a:pt x="4" y="372"/>
                  </a:lnTo>
                  <a:lnTo>
                    <a:pt x="2" y="372"/>
                  </a:lnTo>
                  <a:lnTo>
                    <a:pt x="0" y="370"/>
                  </a:lnTo>
                  <a:lnTo>
                    <a:pt x="0" y="369"/>
                  </a:lnTo>
                  <a:lnTo>
                    <a:pt x="0" y="369"/>
                  </a:lnTo>
                  <a:close/>
                  <a:moveTo>
                    <a:pt x="0" y="345"/>
                  </a:moveTo>
                  <a:lnTo>
                    <a:pt x="0" y="345"/>
                  </a:lnTo>
                  <a:lnTo>
                    <a:pt x="0" y="343"/>
                  </a:lnTo>
                  <a:lnTo>
                    <a:pt x="2" y="341"/>
                  </a:lnTo>
                  <a:lnTo>
                    <a:pt x="4" y="340"/>
                  </a:lnTo>
                  <a:lnTo>
                    <a:pt x="6" y="340"/>
                  </a:lnTo>
                  <a:lnTo>
                    <a:pt x="7" y="340"/>
                  </a:lnTo>
                  <a:lnTo>
                    <a:pt x="9" y="341"/>
                  </a:lnTo>
                  <a:lnTo>
                    <a:pt x="11" y="343"/>
                  </a:lnTo>
                  <a:lnTo>
                    <a:pt x="11" y="345"/>
                  </a:lnTo>
                  <a:lnTo>
                    <a:pt x="11" y="345"/>
                  </a:lnTo>
                  <a:lnTo>
                    <a:pt x="11" y="347"/>
                  </a:lnTo>
                  <a:lnTo>
                    <a:pt x="9" y="349"/>
                  </a:lnTo>
                  <a:lnTo>
                    <a:pt x="7" y="350"/>
                  </a:lnTo>
                  <a:lnTo>
                    <a:pt x="6" y="350"/>
                  </a:lnTo>
                  <a:lnTo>
                    <a:pt x="4" y="350"/>
                  </a:lnTo>
                  <a:lnTo>
                    <a:pt x="2" y="349"/>
                  </a:lnTo>
                  <a:lnTo>
                    <a:pt x="0" y="347"/>
                  </a:lnTo>
                  <a:lnTo>
                    <a:pt x="0" y="345"/>
                  </a:lnTo>
                  <a:lnTo>
                    <a:pt x="0" y="345"/>
                  </a:lnTo>
                  <a:close/>
                  <a:moveTo>
                    <a:pt x="0" y="323"/>
                  </a:moveTo>
                  <a:lnTo>
                    <a:pt x="0" y="323"/>
                  </a:lnTo>
                  <a:lnTo>
                    <a:pt x="0" y="320"/>
                  </a:lnTo>
                  <a:lnTo>
                    <a:pt x="2" y="318"/>
                  </a:lnTo>
                  <a:lnTo>
                    <a:pt x="4" y="318"/>
                  </a:lnTo>
                  <a:lnTo>
                    <a:pt x="6" y="316"/>
                  </a:lnTo>
                  <a:lnTo>
                    <a:pt x="7" y="318"/>
                  </a:lnTo>
                  <a:lnTo>
                    <a:pt x="9" y="318"/>
                  </a:lnTo>
                  <a:lnTo>
                    <a:pt x="11" y="320"/>
                  </a:lnTo>
                  <a:lnTo>
                    <a:pt x="11" y="323"/>
                  </a:lnTo>
                  <a:lnTo>
                    <a:pt x="11" y="323"/>
                  </a:lnTo>
                  <a:lnTo>
                    <a:pt x="11" y="325"/>
                  </a:lnTo>
                  <a:lnTo>
                    <a:pt x="9" y="327"/>
                  </a:lnTo>
                  <a:lnTo>
                    <a:pt x="7" y="327"/>
                  </a:lnTo>
                  <a:lnTo>
                    <a:pt x="6" y="329"/>
                  </a:lnTo>
                  <a:lnTo>
                    <a:pt x="4" y="327"/>
                  </a:lnTo>
                  <a:lnTo>
                    <a:pt x="2" y="327"/>
                  </a:lnTo>
                  <a:lnTo>
                    <a:pt x="0" y="325"/>
                  </a:lnTo>
                  <a:lnTo>
                    <a:pt x="0" y="323"/>
                  </a:lnTo>
                  <a:lnTo>
                    <a:pt x="0" y="323"/>
                  </a:lnTo>
                  <a:close/>
                  <a:moveTo>
                    <a:pt x="0" y="300"/>
                  </a:moveTo>
                  <a:lnTo>
                    <a:pt x="0" y="300"/>
                  </a:lnTo>
                  <a:lnTo>
                    <a:pt x="0" y="298"/>
                  </a:lnTo>
                  <a:lnTo>
                    <a:pt x="2" y="296"/>
                  </a:lnTo>
                  <a:lnTo>
                    <a:pt x="4" y="295"/>
                  </a:lnTo>
                  <a:lnTo>
                    <a:pt x="6" y="295"/>
                  </a:lnTo>
                  <a:lnTo>
                    <a:pt x="7" y="295"/>
                  </a:lnTo>
                  <a:lnTo>
                    <a:pt x="9" y="296"/>
                  </a:lnTo>
                  <a:lnTo>
                    <a:pt x="11" y="298"/>
                  </a:lnTo>
                  <a:lnTo>
                    <a:pt x="11" y="300"/>
                  </a:lnTo>
                  <a:lnTo>
                    <a:pt x="11" y="300"/>
                  </a:lnTo>
                  <a:lnTo>
                    <a:pt x="11" y="302"/>
                  </a:lnTo>
                  <a:lnTo>
                    <a:pt x="9" y="304"/>
                  </a:lnTo>
                  <a:lnTo>
                    <a:pt x="7" y="305"/>
                  </a:lnTo>
                  <a:lnTo>
                    <a:pt x="6" y="305"/>
                  </a:lnTo>
                  <a:lnTo>
                    <a:pt x="4" y="305"/>
                  </a:lnTo>
                  <a:lnTo>
                    <a:pt x="2" y="304"/>
                  </a:lnTo>
                  <a:lnTo>
                    <a:pt x="0" y="302"/>
                  </a:lnTo>
                  <a:lnTo>
                    <a:pt x="0" y="300"/>
                  </a:lnTo>
                  <a:lnTo>
                    <a:pt x="0" y="300"/>
                  </a:lnTo>
                  <a:close/>
                  <a:moveTo>
                    <a:pt x="0" y="278"/>
                  </a:moveTo>
                  <a:lnTo>
                    <a:pt x="0" y="277"/>
                  </a:lnTo>
                  <a:lnTo>
                    <a:pt x="0" y="275"/>
                  </a:lnTo>
                  <a:lnTo>
                    <a:pt x="2" y="273"/>
                  </a:lnTo>
                  <a:lnTo>
                    <a:pt x="4" y="273"/>
                  </a:lnTo>
                  <a:lnTo>
                    <a:pt x="6" y="271"/>
                  </a:lnTo>
                  <a:lnTo>
                    <a:pt x="7" y="273"/>
                  </a:lnTo>
                  <a:lnTo>
                    <a:pt x="9" y="273"/>
                  </a:lnTo>
                  <a:lnTo>
                    <a:pt x="11" y="275"/>
                  </a:lnTo>
                  <a:lnTo>
                    <a:pt x="11" y="277"/>
                  </a:lnTo>
                  <a:lnTo>
                    <a:pt x="11" y="278"/>
                  </a:lnTo>
                  <a:lnTo>
                    <a:pt x="11" y="280"/>
                  </a:lnTo>
                  <a:lnTo>
                    <a:pt x="9" y="282"/>
                  </a:lnTo>
                  <a:lnTo>
                    <a:pt x="7" y="282"/>
                  </a:lnTo>
                  <a:lnTo>
                    <a:pt x="6" y="284"/>
                  </a:lnTo>
                  <a:lnTo>
                    <a:pt x="4" y="282"/>
                  </a:lnTo>
                  <a:lnTo>
                    <a:pt x="2" y="282"/>
                  </a:lnTo>
                  <a:lnTo>
                    <a:pt x="0" y="280"/>
                  </a:lnTo>
                  <a:lnTo>
                    <a:pt x="0" y="278"/>
                  </a:lnTo>
                  <a:lnTo>
                    <a:pt x="0" y="278"/>
                  </a:lnTo>
                  <a:close/>
                  <a:moveTo>
                    <a:pt x="0" y="255"/>
                  </a:moveTo>
                  <a:lnTo>
                    <a:pt x="0" y="255"/>
                  </a:lnTo>
                  <a:lnTo>
                    <a:pt x="0" y="253"/>
                  </a:lnTo>
                  <a:lnTo>
                    <a:pt x="2" y="251"/>
                  </a:lnTo>
                  <a:lnTo>
                    <a:pt x="4" y="249"/>
                  </a:lnTo>
                  <a:lnTo>
                    <a:pt x="6" y="249"/>
                  </a:lnTo>
                  <a:lnTo>
                    <a:pt x="7" y="249"/>
                  </a:lnTo>
                  <a:lnTo>
                    <a:pt x="9" y="251"/>
                  </a:lnTo>
                  <a:lnTo>
                    <a:pt x="11" y="253"/>
                  </a:lnTo>
                  <a:lnTo>
                    <a:pt x="11" y="255"/>
                  </a:lnTo>
                  <a:lnTo>
                    <a:pt x="11" y="255"/>
                  </a:lnTo>
                  <a:lnTo>
                    <a:pt x="11" y="257"/>
                  </a:lnTo>
                  <a:lnTo>
                    <a:pt x="9" y="258"/>
                  </a:lnTo>
                  <a:lnTo>
                    <a:pt x="7" y="260"/>
                  </a:lnTo>
                  <a:lnTo>
                    <a:pt x="6" y="260"/>
                  </a:lnTo>
                  <a:lnTo>
                    <a:pt x="4" y="260"/>
                  </a:lnTo>
                  <a:lnTo>
                    <a:pt x="2" y="258"/>
                  </a:lnTo>
                  <a:lnTo>
                    <a:pt x="0" y="257"/>
                  </a:lnTo>
                  <a:lnTo>
                    <a:pt x="0" y="255"/>
                  </a:lnTo>
                  <a:lnTo>
                    <a:pt x="0" y="255"/>
                  </a:lnTo>
                  <a:close/>
                  <a:moveTo>
                    <a:pt x="0" y="231"/>
                  </a:moveTo>
                  <a:lnTo>
                    <a:pt x="0" y="231"/>
                  </a:lnTo>
                  <a:lnTo>
                    <a:pt x="0" y="230"/>
                  </a:lnTo>
                  <a:lnTo>
                    <a:pt x="2" y="228"/>
                  </a:lnTo>
                  <a:lnTo>
                    <a:pt x="4" y="228"/>
                  </a:lnTo>
                  <a:lnTo>
                    <a:pt x="6" y="226"/>
                  </a:lnTo>
                  <a:lnTo>
                    <a:pt x="7" y="228"/>
                  </a:lnTo>
                  <a:lnTo>
                    <a:pt x="9" y="228"/>
                  </a:lnTo>
                  <a:lnTo>
                    <a:pt x="11" y="230"/>
                  </a:lnTo>
                  <a:lnTo>
                    <a:pt x="11" y="231"/>
                  </a:lnTo>
                  <a:lnTo>
                    <a:pt x="11" y="231"/>
                  </a:lnTo>
                  <a:lnTo>
                    <a:pt x="11" y="235"/>
                  </a:lnTo>
                  <a:lnTo>
                    <a:pt x="9" y="237"/>
                  </a:lnTo>
                  <a:lnTo>
                    <a:pt x="7" y="237"/>
                  </a:lnTo>
                  <a:lnTo>
                    <a:pt x="6" y="239"/>
                  </a:lnTo>
                  <a:lnTo>
                    <a:pt x="4" y="237"/>
                  </a:lnTo>
                  <a:lnTo>
                    <a:pt x="2" y="237"/>
                  </a:lnTo>
                  <a:lnTo>
                    <a:pt x="0" y="235"/>
                  </a:lnTo>
                  <a:lnTo>
                    <a:pt x="0" y="231"/>
                  </a:lnTo>
                  <a:lnTo>
                    <a:pt x="0" y="231"/>
                  </a:lnTo>
                  <a:close/>
                  <a:moveTo>
                    <a:pt x="0" y="210"/>
                  </a:moveTo>
                  <a:lnTo>
                    <a:pt x="0" y="210"/>
                  </a:lnTo>
                  <a:lnTo>
                    <a:pt x="0" y="208"/>
                  </a:lnTo>
                  <a:lnTo>
                    <a:pt x="2" y="206"/>
                  </a:lnTo>
                  <a:lnTo>
                    <a:pt x="4" y="204"/>
                  </a:lnTo>
                  <a:lnTo>
                    <a:pt x="6" y="204"/>
                  </a:lnTo>
                  <a:lnTo>
                    <a:pt x="7" y="204"/>
                  </a:lnTo>
                  <a:lnTo>
                    <a:pt x="9" y="206"/>
                  </a:lnTo>
                  <a:lnTo>
                    <a:pt x="11" y="208"/>
                  </a:lnTo>
                  <a:lnTo>
                    <a:pt x="11" y="210"/>
                  </a:lnTo>
                  <a:lnTo>
                    <a:pt x="11" y="210"/>
                  </a:lnTo>
                  <a:lnTo>
                    <a:pt x="11" y="212"/>
                  </a:lnTo>
                  <a:lnTo>
                    <a:pt x="9" y="213"/>
                  </a:lnTo>
                  <a:lnTo>
                    <a:pt x="7" y="215"/>
                  </a:lnTo>
                  <a:lnTo>
                    <a:pt x="6" y="215"/>
                  </a:lnTo>
                  <a:lnTo>
                    <a:pt x="4" y="215"/>
                  </a:lnTo>
                  <a:lnTo>
                    <a:pt x="2" y="213"/>
                  </a:lnTo>
                  <a:lnTo>
                    <a:pt x="0" y="212"/>
                  </a:lnTo>
                  <a:lnTo>
                    <a:pt x="0" y="210"/>
                  </a:lnTo>
                  <a:lnTo>
                    <a:pt x="0" y="210"/>
                  </a:lnTo>
                  <a:close/>
                  <a:moveTo>
                    <a:pt x="0" y="186"/>
                  </a:moveTo>
                  <a:lnTo>
                    <a:pt x="0" y="186"/>
                  </a:lnTo>
                  <a:lnTo>
                    <a:pt x="0" y="184"/>
                  </a:lnTo>
                  <a:lnTo>
                    <a:pt x="2" y="183"/>
                  </a:lnTo>
                  <a:lnTo>
                    <a:pt x="4" y="183"/>
                  </a:lnTo>
                  <a:lnTo>
                    <a:pt x="6" y="181"/>
                  </a:lnTo>
                  <a:lnTo>
                    <a:pt x="7" y="183"/>
                  </a:lnTo>
                  <a:lnTo>
                    <a:pt x="9" y="183"/>
                  </a:lnTo>
                  <a:lnTo>
                    <a:pt x="11" y="184"/>
                  </a:lnTo>
                  <a:lnTo>
                    <a:pt x="11" y="186"/>
                  </a:lnTo>
                  <a:lnTo>
                    <a:pt x="11" y="186"/>
                  </a:lnTo>
                  <a:lnTo>
                    <a:pt x="11" y="190"/>
                  </a:lnTo>
                  <a:lnTo>
                    <a:pt x="9" y="192"/>
                  </a:lnTo>
                  <a:lnTo>
                    <a:pt x="7" y="192"/>
                  </a:lnTo>
                  <a:lnTo>
                    <a:pt x="6" y="194"/>
                  </a:lnTo>
                  <a:lnTo>
                    <a:pt x="4" y="192"/>
                  </a:lnTo>
                  <a:lnTo>
                    <a:pt x="2" y="192"/>
                  </a:lnTo>
                  <a:lnTo>
                    <a:pt x="0" y="190"/>
                  </a:lnTo>
                  <a:lnTo>
                    <a:pt x="0" y="186"/>
                  </a:lnTo>
                  <a:lnTo>
                    <a:pt x="0" y="186"/>
                  </a:lnTo>
                  <a:close/>
                  <a:moveTo>
                    <a:pt x="0" y="165"/>
                  </a:moveTo>
                  <a:lnTo>
                    <a:pt x="0" y="165"/>
                  </a:lnTo>
                  <a:lnTo>
                    <a:pt x="0" y="163"/>
                  </a:lnTo>
                  <a:lnTo>
                    <a:pt x="2" y="161"/>
                  </a:lnTo>
                  <a:lnTo>
                    <a:pt x="4" y="159"/>
                  </a:lnTo>
                  <a:lnTo>
                    <a:pt x="6" y="159"/>
                  </a:lnTo>
                  <a:lnTo>
                    <a:pt x="7" y="159"/>
                  </a:lnTo>
                  <a:lnTo>
                    <a:pt x="9" y="161"/>
                  </a:lnTo>
                  <a:lnTo>
                    <a:pt x="11" y="163"/>
                  </a:lnTo>
                  <a:lnTo>
                    <a:pt x="11" y="165"/>
                  </a:lnTo>
                  <a:lnTo>
                    <a:pt x="11" y="165"/>
                  </a:lnTo>
                  <a:lnTo>
                    <a:pt x="11" y="166"/>
                  </a:lnTo>
                  <a:lnTo>
                    <a:pt x="9" y="168"/>
                  </a:lnTo>
                  <a:lnTo>
                    <a:pt x="7" y="170"/>
                  </a:lnTo>
                  <a:lnTo>
                    <a:pt x="6" y="170"/>
                  </a:lnTo>
                  <a:lnTo>
                    <a:pt x="4" y="170"/>
                  </a:lnTo>
                  <a:lnTo>
                    <a:pt x="2" y="168"/>
                  </a:lnTo>
                  <a:lnTo>
                    <a:pt x="0" y="166"/>
                  </a:lnTo>
                  <a:lnTo>
                    <a:pt x="0" y="165"/>
                  </a:lnTo>
                  <a:lnTo>
                    <a:pt x="0" y="165"/>
                  </a:lnTo>
                  <a:close/>
                  <a:moveTo>
                    <a:pt x="0" y="141"/>
                  </a:moveTo>
                  <a:lnTo>
                    <a:pt x="0" y="141"/>
                  </a:lnTo>
                  <a:lnTo>
                    <a:pt x="0" y="139"/>
                  </a:lnTo>
                  <a:lnTo>
                    <a:pt x="2" y="138"/>
                  </a:lnTo>
                  <a:lnTo>
                    <a:pt x="4" y="138"/>
                  </a:lnTo>
                  <a:lnTo>
                    <a:pt x="6" y="136"/>
                  </a:lnTo>
                  <a:lnTo>
                    <a:pt x="7" y="138"/>
                  </a:lnTo>
                  <a:lnTo>
                    <a:pt x="9" y="138"/>
                  </a:lnTo>
                  <a:lnTo>
                    <a:pt x="11" y="139"/>
                  </a:lnTo>
                  <a:lnTo>
                    <a:pt x="11" y="141"/>
                  </a:lnTo>
                  <a:lnTo>
                    <a:pt x="11" y="141"/>
                  </a:lnTo>
                  <a:lnTo>
                    <a:pt x="11" y="145"/>
                  </a:lnTo>
                  <a:lnTo>
                    <a:pt x="9" y="147"/>
                  </a:lnTo>
                  <a:lnTo>
                    <a:pt x="7" y="147"/>
                  </a:lnTo>
                  <a:lnTo>
                    <a:pt x="6" y="148"/>
                  </a:lnTo>
                  <a:lnTo>
                    <a:pt x="4" y="147"/>
                  </a:lnTo>
                  <a:lnTo>
                    <a:pt x="2" y="147"/>
                  </a:lnTo>
                  <a:lnTo>
                    <a:pt x="0" y="145"/>
                  </a:lnTo>
                  <a:lnTo>
                    <a:pt x="0" y="141"/>
                  </a:lnTo>
                  <a:lnTo>
                    <a:pt x="0" y="141"/>
                  </a:lnTo>
                  <a:close/>
                  <a:moveTo>
                    <a:pt x="0" y="120"/>
                  </a:moveTo>
                  <a:lnTo>
                    <a:pt x="0" y="120"/>
                  </a:lnTo>
                  <a:lnTo>
                    <a:pt x="0" y="118"/>
                  </a:lnTo>
                  <a:lnTo>
                    <a:pt x="2" y="116"/>
                  </a:lnTo>
                  <a:lnTo>
                    <a:pt x="4" y="114"/>
                  </a:lnTo>
                  <a:lnTo>
                    <a:pt x="6" y="114"/>
                  </a:lnTo>
                  <a:lnTo>
                    <a:pt x="7" y="114"/>
                  </a:lnTo>
                  <a:lnTo>
                    <a:pt x="9" y="116"/>
                  </a:lnTo>
                  <a:lnTo>
                    <a:pt x="11" y="118"/>
                  </a:lnTo>
                  <a:lnTo>
                    <a:pt x="11" y="120"/>
                  </a:lnTo>
                  <a:lnTo>
                    <a:pt x="11" y="120"/>
                  </a:lnTo>
                  <a:lnTo>
                    <a:pt x="11" y="121"/>
                  </a:lnTo>
                  <a:lnTo>
                    <a:pt x="9" y="123"/>
                  </a:lnTo>
                  <a:lnTo>
                    <a:pt x="7" y="125"/>
                  </a:lnTo>
                  <a:lnTo>
                    <a:pt x="6" y="125"/>
                  </a:lnTo>
                  <a:lnTo>
                    <a:pt x="4" y="125"/>
                  </a:lnTo>
                  <a:lnTo>
                    <a:pt x="2" y="123"/>
                  </a:lnTo>
                  <a:lnTo>
                    <a:pt x="0" y="121"/>
                  </a:lnTo>
                  <a:lnTo>
                    <a:pt x="0" y="120"/>
                  </a:lnTo>
                  <a:lnTo>
                    <a:pt x="0" y="120"/>
                  </a:lnTo>
                  <a:close/>
                  <a:moveTo>
                    <a:pt x="0" y="96"/>
                  </a:moveTo>
                  <a:lnTo>
                    <a:pt x="0" y="96"/>
                  </a:lnTo>
                  <a:lnTo>
                    <a:pt x="0" y="94"/>
                  </a:lnTo>
                  <a:lnTo>
                    <a:pt x="2" y="92"/>
                  </a:lnTo>
                  <a:lnTo>
                    <a:pt x="4" y="92"/>
                  </a:lnTo>
                  <a:lnTo>
                    <a:pt x="6" y="91"/>
                  </a:lnTo>
                  <a:lnTo>
                    <a:pt x="7" y="92"/>
                  </a:lnTo>
                  <a:lnTo>
                    <a:pt x="9" y="92"/>
                  </a:lnTo>
                  <a:lnTo>
                    <a:pt x="11" y="94"/>
                  </a:lnTo>
                  <a:lnTo>
                    <a:pt x="11" y="96"/>
                  </a:lnTo>
                  <a:lnTo>
                    <a:pt x="11" y="96"/>
                  </a:lnTo>
                  <a:lnTo>
                    <a:pt x="11" y="100"/>
                  </a:lnTo>
                  <a:lnTo>
                    <a:pt x="9" y="101"/>
                  </a:lnTo>
                  <a:lnTo>
                    <a:pt x="7" y="101"/>
                  </a:lnTo>
                  <a:lnTo>
                    <a:pt x="6" y="103"/>
                  </a:lnTo>
                  <a:lnTo>
                    <a:pt x="4" y="101"/>
                  </a:lnTo>
                  <a:lnTo>
                    <a:pt x="2" y="101"/>
                  </a:lnTo>
                  <a:lnTo>
                    <a:pt x="0" y="100"/>
                  </a:lnTo>
                  <a:lnTo>
                    <a:pt x="0" y="96"/>
                  </a:lnTo>
                  <a:lnTo>
                    <a:pt x="0" y="96"/>
                  </a:lnTo>
                  <a:close/>
                  <a:moveTo>
                    <a:pt x="0" y="74"/>
                  </a:moveTo>
                  <a:lnTo>
                    <a:pt x="0" y="74"/>
                  </a:lnTo>
                  <a:lnTo>
                    <a:pt x="0" y="73"/>
                  </a:lnTo>
                  <a:lnTo>
                    <a:pt x="2" y="71"/>
                  </a:lnTo>
                  <a:lnTo>
                    <a:pt x="4" y="69"/>
                  </a:lnTo>
                  <a:lnTo>
                    <a:pt x="6" y="69"/>
                  </a:lnTo>
                  <a:lnTo>
                    <a:pt x="7" y="69"/>
                  </a:lnTo>
                  <a:lnTo>
                    <a:pt x="9" y="71"/>
                  </a:lnTo>
                  <a:lnTo>
                    <a:pt x="11" y="73"/>
                  </a:lnTo>
                  <a:lnTo>
                    <a:pt x="11" y="74"/>
                  </a:lnTo>
                  <a:lnTo>
                    <a:pt x="11" y="74"/>
                  </a:lnTo>
                  <a:lnTo>
                    <a:pt x="11" y="76"/>
                  </a:lnTo>
                  <a:lnTo>
                    <a:pt x="9" y="78"/>
                  </a:lnTo>
                  <a:lnTo>
                    <a:pt x="7" y="80"/>
                  </a:lnTo>
                  <a:lnTo>
                    <a:pt x="6" y="80"/>
                  </a:lnTo>
                  <a:lnTo>
                    <a:pt x="4" y="80"/>
                  </a:lnTo>
                  <a:lnTo>
                    <a:pt x="2" y="78"/>
                  </a:lnTo>
                  <a:lnTo>
                    <a:pt x="0" y="76"/>
                  </a:lnTo>
                  <a:lnTo>
                    <a:pt x="0" y="74"/>
                  </a:lnTo>
                  <a:lnTo>
                    <a:pt x="0" y="74"/>
                  </a:lnTo>
                  <a:close/>
                  <a:moveTo>
                    <a:pt x="0" y="51"/>
                  </a:moveTo>
                  <a:lnTo>
                    <a:pt x="0" y="51"/>
                  </a:lnTo>
                  <a:lnTo>
                    <a:pt x="0" y="49"/>
                  </a:lnTo>
                  <a:lnTo>
                    <a:pt x="2" y="47"/>
                  </a:lnTo>
                  <a:lnTo>
                    <a:pt x="4" y="47"/>
                  </a:lnTo>
                  <a:lnTo>
                    <a:pt x="6" y="46"/>
                  </a:lnTo>
                  <a:lnTo>
                    <a:pt x="7" y="47"/>
                  </a:lnTo>
                  <a:lnTo>
                    <a:pt x="9" y="47"/>
                  </a:lnTo>
                  <a:lnTo>
                    <a:pt x="11" y="49"/>
                  </a:lnTo>
                  <a:lnTo>
                    <a:pt x="11" y="51"/>
                  </a:lnTo>
                  <a:lnTo>
                    <a:pt x="11" y="51"/>
                  </a:lnTo>
                  <a:lnTo>
                    <a:pt x="11" y="55"/>
                  </a:lnTo>
                  <a:lnTo>
                    <a:pt x="9" y="56"/>
                  </a:lnTo>
                  <a:lnTo>
                    <a:pt x="7" y="56"/>
                  </a:lnTo>
                  <a:lnTo>
                    <a:pt x="6" y="58"/>
                  </a:lnTo>
                  <a:lnTo>
                    <a:pt x="4" y="56"/>
                  </a:lnTo>
                  <a:lnTo>
                    <a:pt x="2" y="56"/>
                  </a:lnTo>
                  <a:lnTo>
                    <a:pt x="0" y="55"/>
                  </a:lnTo>
                  <a:lnTo>
                    <a:pt x="0" y="51"/>
                  </a:lnTo>
                  <a:lnTo>
                    <a:pt x="0" y="51"/>
                  </a:lnTo>
                  <a:close/>
                  <a:moveTo>
                    <a:pt x="0" y="29"/>
                  </a:moveTo>
                  <a:lnTo>
                    <a:pt x="0" y="29"/>
                  </a:lnTo>
                  <a:lnTo>
                    <a:pt x="0" y="27"/>
                  </a:lnTo>
                  <a:lnTo>
                    <a:pt x="2" y="26"/>
                  </a:lnTo>
                  <a:lnTo>
                    <a:pt x="4" y="24"/>
                  </a:lnTo>
                  <a:lnTo>
                    <a:pt x="6" y="24"/>
                  </a:lnTo>
                  <a:lnTo>
                    <a:pt x="7" y="24"/>
                  </a:lnTo>
                  <a:lnTo>
                    <a:pt x="9" y="26"/>
                  </a:lnTo>
                  <a:lnTo>
                    <a:pt x="11" y="27"/>
                  </a:lnTo>
                  <a:lnTo>
                    <a:pt x="11" y="29"/>
                  </a:lnTo>
                  <a:lnTo>
                    <a:pt x="11" y="29"/>
                  </a:lnTo>
                  <a:lnTo>
                    <a:pt x="11" y="31"/>
                  </a:lnTo>
                  <a:lnTo>
                    <a:pt x="9" y="33"/>
                  </a:lnTo>
                  <a:lnTo>
                    <a:pt x="7" y="35"/>
                  </a:lnTo>
                  <a:lnTo>
                    <a:pt x="6" y="35"/>
                  </a:lnTo>
                  <a:lnTo>
                    <a:pt x="4" y="35"/>
                  </a:lnTo>
                  <a:lnTo>
                    <a:pt x="2" y="33"/>
                  </a:lnTo>
                  <a:lnTo>
                    <a:pt x="0" y="31"/>
                  </a:lnTo>
                  <a:lnTo>
                    <a:pt x="0" y="29"/>
                  </a:lnTo>
                  <a:lnTo>
                    <a:pt x="0" y="29"/>
                  </a:lnTo>
                  <a:close/>
                  <a:moveTo>
                    <a:pt x="0" y="6"/>
                  </a:moveTo>
                  <a:lnTo>
                    <a:pt x="0" y="6"/>
                  </a:lnTo>
                  <a:lnTo>
                    <a:pt x="0" y="4"/>
                  </a:lnTo>
                  <a:lnTo>
                    <a:pt x="2" y="2"/>
                  </a:lnTo>
                  <a:lnTo>
                    <a:pt x="4" y="2"/>
                  </a:lnTo>
                  <a:lnTo>
                    <a:pt x="6" y="0"/>
                  </a:lnTo>
                  <a:lnTo>
                    <a:pt x="7" y="2"/>
                  </a:lnTo>
                  <a:lnTo>
                    <a:pt x="9" y="2"/>
                  </a:lnTo>
                  <a:lnTo>
                    <a:pt x="11" y="4"/>
                  </a:lnTo>
                  <a:lnTo>
                    <a:pt x="11" y="6"/>
                  </a:lnTo>
                  <a:lnTo>
                    <a:pt x="11" y="6"/>
                  </a:lnTo>
                  <a:lnTo>
                    <a:pt x="11" y="9"/>
                  </a:lnTo>
                  <a:lnTo>
                    <a:pt x="9" y="11"/>
                  </a:lnTo>
                  <a:lnTo>
                    <a:pt x="7" y="11"/>
                  </a:lnTo>
                  <a:lnTo>
                    <a:pt x="6" y="13"/>
                  </a:lnTo>
                  <a:lnTo>
                    <a:pt x="4" y="11"/>
                  </a:lnTo>
                  <a:lnTo>
                    <a:pt x="2" y="11"/>
                  </a:lnTo>
                  <a:lnTo>
                    <a:pt x="0" y="9"/>
                  </a:lnTo>
                  <a:lnTo>
                    <a:pt x="0" y="6"/>
                  </a:lnTo>
                  <a:lnTo>
                    <a:pt x="0" y="6"/>
                  </a:lnTo>
                  <a:close/>
                </a:path>
              </a:pathLst>
            </a:custGeom>
            <a:solidFill>
              <a:srgbClr val="000000"/>
            </a:solidFill>
            <a:ln w="158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ctr"/>
              <a:endParaRPr lang="zh-CN" altLang="en-US"/>
            </a:p>
          </p:txBody>
        </p:sp>
        <p:sp>
          <p:nvSpPr>
            <p:cNvPr id="36" name="Rectangle 34"/>
            <p:cNvSpPr>
              <a:spLocks noChangeArrowheads="1"/>
            </p:cNvSpPr>
            <p:nvPr/>
          </p:nvSpPr>
          <p:spPr bwMode="auto">
            <a:xfrm>
              <a:off x="5338" y="3129"/>
              <a:ext cx="2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rPr>
                <a:t>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7" name="Rectangle 35"/>
            <p:cNvSpPr>
              <a:spLocks noChangeArrowheads="1"/>
            </p:cNvSpPr>
            <p:nvPr/>
          </p:nvSpPr>
          <p:spPr bwMode="auto">
            <a:xfrm>
              <a:off x="5358" y="3193"/>
              <a:ext cx="22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Times New Roman" panose="02020603050405020304" pitchFamily="18" charset="0"/>
                </a:rPr>
                <a:t>Settling</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8" name="Freeform 36"/>
            <p:cNvSpPr>
              <a:spLocks noEditPoints="1"/>
            </p:cNvSpPr>
            <p:nvPr/>
          </p:nvSpPr>
          <p:spPr bwMode="auto">
            <a:xfrm>
              <a:off x="4571" y="3442"/>
              <a:ext cx="6" cy="209"/>
            </a:xfrm>
            <a:custGeom>
              <a:avLst/>
              <a:gdLst>
                <a:gd name="T0" fmla="*/ 5 w 10"/>
                <a:gd name="T1" fmla="*/ 406 h 417"/>
                <a:gd name="T2" fmla="*/ 10 w 10"/>
                <a:gd name="T3" fmla="*/ 414 h 417"/>
                <a:gd name="T4" fmla="*/ 0 w 10"/>
                <a:gd name="T5" fmla="*/ 414 h 417"/>
                <a:gd name="T6" fmla="*/ 1 w 10"/>
                <a:gd name="T7" fmla="*/ 385 h 417"/>
                <a:gd name="T8" fmla="*/ 10 w 10"/>
                <a:gd name="T9" fmla="*/ 388 h 417"/>
                <a:gd name="T10" fmla="*/ 3 w 10"/>
                <a:gd name="T11" fmla="*/ 394 h 417"/>
                <a:gd name="T12" fmla="*/ 0 w 10"/>
                <a:gd name="T13" fmla="*/ 367 h 417"/>
                <a:gd name="T14" fmla="*/ 9 w 10"/>
                <a:gd name="T15" fmla="*/ 363 h 417"/>
                <a:gd name="T16" fmla="*/ 7 w 10"/>
                <a:gd name="T17" fmla="*/ 372 h 417"/>
                <a:gd name="T18" fmla="*/ 0 w 10"/>
                <a:gd name="T19" fmla="*/ 367 h 417"/>
                <a:gd name="T20" fmla="*/ 5 w 10"/>
                <a:gd name="T21" fmla="*/ 338 h 417"/>
                <a:gd name="T22" fmla="*/ 10 w 10"/>
                <a:gd name="T23" fmla="*/ 347 h 417"/>
                <a:gd name="T24" fmla="*/ 0 w 10"/>
                <a:gd name="T25" fmla="*/ 347 h 417"/>
                <a:gd name="T26" fmla="*/ 1 w 10"/>
                <a:gd name="T27" fmla="*/ 318 h 417"/>
                <a:gd name="T28" fmla="*/ 10 w 10"/>
                <a:gd name="T29" fmla="*/ 321 h 417"/>
                <a:gd name="T30" fmla="*/ 3 w 10"/>
                <a:gd name="T31" fmla="*/ 327 h 417"/>
                <a:gd name="T32" fmla="*/ 0 w 10"/>
                <a:gd name="T33" fmla="*/ 298 h 417"/>
                <a:gd name="T34" fmla="*/ 9 w 10"/>
                <a:gd name="T35" fmla="*/ 294 h 417"/>
                <a:gd name="T36" fmla="*/ 7 w 10"/>
                <a:gd name="T37" fmla="*/ 303 h 417"/>
                <a:gd name="T38" fmla="*/ 0 w 10"/>
                <a:gd name="T39" fmla="*/ 298 h 417"/>
                <a:gd name="T40" fmla="*/ 5 w 10"/>
                <a:gd name="T41" fmla="*/ 271 h 417"/>
                <a:gd name="T42" fmla="*/ 10 w 10"/>
                <a:gd name="T43" fmla="*/ 278 h 417"/>
                <a:gd name="T44" fmla="*/ 0 w 10"/>
                <a:gd name="T45" fmla="*/ 278 h 417"/>
                <a:gd name="T46" fmla="*/ 1 w 10"/>
                <a:gd name="T47" fmla="*/ 249 h 417"/>
                <a:gd name="T48" fmla="*/ 10 w 10"/>
                <a:gd name="T49" fmla="*/ 253 h 417"/>
                <a:gd name="T50" fmla="*/ 3 w 10"/>
                <a:gd name="T51" fmla="*/ 258 h 417"/>
                <a:gd name="T52" fmla="*/ 0 w 10"/>
                <a:gd name="T53" fmla="*/ 231 h 417"/>
                <a:gd name="T54" fmla="*/ 9 w 10"/>
                <a:gd name="T55" fmla="*/ 228 h 417"/>
                <a:gd name="T56" fmla="*/ 7 w 10"/>
                <a:gd name="T57" fmla="*/ 237 h 417"/>
                <a:gd name="T58" fmla="*/ 0 w 10"/>
                <a:gd name="T59" fmla="*/ 231 h 417"/>
                <a:gd name="T60" fmla="*/ 5 w 10"/>
                <a:gd name="T61" fmla="*/ 202 h 417"/>
                <a:gd name="T62" fmla="*/ 10 w 10"/>
                <a:gd name="T63" fmla="*/ 211 h 417"/>
                <a:gd name="T64" fmla="*/ 0 w 10"/>
                <a:gd name="T65" fmla="*/ 211 h 417"/>
                <a:gd name="T66" fmla="*/ 1 w 10"/>
                <a:gd name="T67" fmla="*/ 183 h 417"/>
                <a:gd name="T68" fmla="*/ 10 w 10"/>
                <a:gd name="T69" fmla="*/ 186 h 417"/>
                <a:gd name="T70" fmla="*/ 3 w 10"/>
                <a:gd name="T71" fmla="*/ 192 h 417"/>
                <a:gd name="T72" fmla="*/ 0 w 10"/>
                <a:gd name="T73" fmla="*/ 163 h 417"/>
                <a:gd name="T74" fmla="*/ 9 w 10"/>
                <a:gd name="T75" fmla="*/ 159 h 417"/>
                <a:gd name="T76" fmla="*/ 7 w 10"/>
                <a:gd name="T77" fmla="*/ 168 h 417"/>
                <a:gd name="T78" fmla="*/ 0 w 10"/>
                <a:gd name="T79" fmla="*/ 163 h 417"/>
                <a:gd name="T80" fmla="*/ 5 w 10"/>
                <a:gd name="T81" fmla="*/ 136 h 417"/>
                <a:gd name="T82" fmla="*/ 10 w 10"/>
                <a:gd name="T83" fmla="*/ 143 h 417"/>
                <a:gd name="T84" fmla="*/ 0 w 10"/>
                <a:gd name="T85" fmla="*/ 143 h 417"/>
                <a:gd name="T86" fmla="*/ 1 w 10"/>
                <a:gd name="T87" fmla="*/ 114 h 417"/>
                <a:gd name="T88" fmla="*/ 10 w 10"/>
                <a:gd name="T89" fmla="*/ 118 h 417"/>
                <a:gd name="T90" fmla="*/ 3 w 10"/>
                <a:gd name="T91" fmla="*/ 123 h 417"/>
                <a:gd name="T92" fmla="*/ 0 w 10"/>
                <a:gd name="T93" fmla="*/ 96 h 417"/>
                <a:gd name="T94" fmla="*/ 9 w 10"/>
                <a:gd name="T95" fmla="*/ 92 h 417"/>
                <a:gd name="T96" fmla="*/ 7 w 10"/>
                <a:gd name="T97" fmla="*/ 101 h 417"/>
                <a:gd name="T98" fmla="*/ 0 w 10"/>
                <a:gd name="T99" fmla="*/ 96 h 417"/>
                <a:gd name="T100" fmla="*/ 5 w 10"/>
                <a:gd name="T101" fmla="*/ 67 h 417"/>
                <a:gd name="T102" fmla="*/ 10 w 10"/>
                <a:gd name="T103" fmla="*/ 74 h 417"/>
                <a:gd name="T104" fmla="*/ 0 w 10"/>
                <a:gd name="T105" fmla="*/ 74 h 417"/>
                <a:gd name="T106" fmla="*/ 1 w 10"/>
                <a:gd name="T107" fmla="*/ 47 h 417"/>
                <a:gd name="T108" fmla="*/ 10 w 10"/>
                <a:gd name="T109" fmla="*/ 51 h 417"/>
                <a:gd name="T110" fmla="*/ 3 w 10"/>
                <a:gd name="T111" fmla="*/ 56 h 417"/>
                <a:gd name="T112" fmla="*/ 0 w 10"/>
                <a:gd name="T113" fmla="*/ 27 h 417"/>
                <a:gd name="T114" fmla="*/ 9 w 10"/>
                <a:gd name="T115" fmla="*/ 24 h 417"/>
                <a:gd name="T116" fmla="*/ 7 w 10"/>
                <a:gd name="T117" fmla="*/ 33 h 417"/>
                <a:gd name="T118" fmla="*/ 0 w 10"/>
                <a:gd name="T119" fmla="*/ 27 h 417"/>
                <a:gd name="T120" fmla="*/ 5 w 10"/>
                <a:gd name="T121" fmla="*/ 0 h 417"/>
                <a:gd name="T122" fmla="*/ 10 w 10"/>
                <a:gd name="T123" fmla="*/ 7 h 417"/>
                <a:gd name="T124" fmla="*/ 0 w 10"/>
                <a:gd name="T125" fmla="*/ 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 h="417">
                  <a:moveTo>
                    <a:pt x="0" y="412"/>
                  </a:moveTo>
                  <a:lnTo>
                    <a:pt x="0" y="412"/>
                  </a:lnTo>
                  <a:lnTo>
                    <a:pt x="0" y="410"/>
                  </a:lnTo>
                  <a:lnTo>
                    <a:pt x="1" y="408"/>
                  </a:lnTo>
                  <a:lnTo>
                    <a:pt x="3" y="406"/>
                  </a:lnTo>
                  <a:lnTo>
                    <a:pt x="5" y="406"/>
                  </a:lnTo>
                  <a:lnTo>
                    <a:pt x="7" y="406"/>
                  </a:lnTo>
                  <a:lnTo>
                    <a:pt x="9" y="408"/>
                  </a:lnTo>
                  <a:lnTo>
                    <a:pt x="10" y="410"/>
                  </a:lnTo>
                  <a:lnTo>
                    <a:pt x="10" y="412"/>
                  </a:lnTo>
                  <a:lnTo>
                    <a:pt x="10" y="412"/>
                  </a:lnTo>
                  <a:lnTo>
                    <a:pt x="10" y="414"/>
                  </a:lnTo>
                  <a:lnTo>
                    <a:pt x="9" y="415"/>
                  </a:lnTo>
                  <a:lnTo>
                    <a:pt x="7" y="417"/>
                  </a:lnTo>
                  <a:lnTo>
                    <a:pt x="5" y="417"/>
                  </a:lnTo>
                  <a:lnTo>
                    <a:pt x="3" y="417"/>
                  </a:lnTo>
                  <a:lnTo>
                    <a:pt x="1" y="415"/>
                  </a:lnTo>
                  <a:lnTo>
                    <a:pt x="0" y="414"/>
                  </a:lnTo>
                  <a:lnTo>
                    <a:pt x="0" y="412"/>
                  </a:lnTo>
                  <a:lnTo>
                    <a:pt x="0" y="412"/>
                  </a:lnTo>
                  <a:close/>
                  <a:moveTo>
                    <a:pt x="0" y="388"/>
                  </a:moveTo>
                  <a:lnTo>
                    <a:pt x="0" y="388"/>
                  </a:lnTo>
                  <a:lnTo>
                    <a:pt x="0" y="386"/>
                  </a:lnTo>
                  <a:lnTo>
                    <a:pt x="1" y="385"/>
                  </a:lnTo>
                  <a:lnTo>
                    <a:pt x="3" y="385"/>
                  </a:lnTo>
                  <a:lnTo>
                    <a:pt x="5" y="383"/>
                  </a:lnTo>
                  <a:lnTo>
                    <a:pt x="7" y="385"/>
                  </a:lnTo>
                  <a:lnTo>
                    <a:pt x="9" y="385"/>
                  </a:lnTo>
                  <a:lnTo>
                    <a:pt x="10" y="386"/>
                  </a:lnTo>
                  <a:lnTo>
                    <a:pt x="10" y="388"/>
                  </a:lnTo>
                  <a:lnTo>
                    <a:pt x="10" y="388"/>
                  </a:lnTo>
                  <a:lnTo>
                    <a:pt x="10" y="392"/>
                  </a:lnTo>
                  <a:lnTo>
                    <a:pt x="9" y="394"/>
                  </a:lnTo>
                  <a:lnTo>
                    <a:pt x="7" y="394"/>
                  </a:lnTo>
                  <a:lnTo>
                    <a:pt x="5" y="395"/>
                  </a:lnTo>
                  <a:lnTo>
                    <a:pt x="3" y="394"/>
                  </a:lnTo>
                  <a:lnTo>
                    <a:pt x="1" y="394"/>
                  </a:lnTo>
                  <a:lnTo>
                    <a:pt x="0" y="392"/>
                  </a:lnTo>
                  <a:lnTo>
                    <a:pt x="0" y="388"/>
                  </a:lnTo>
                  <a:lnTo>
                    <a:pt x="0" y="388"/>
                  </a:lnTo>
                  <a:close/>
                  <a:moveTo>
                    <a:pt x="0" y="367"/>
                  </a:moveTo>
                  <a:lnTo>
                    <a:pt x="0" y="367"/>
                  </a:lnTo>
                  <a:lnTo>
                    <a:pt x="0" y="365"/>
                  </a:lnTo>
                  <a:lnTo>
                    <a:pt x="1" y="363"/>
                  </a:lnTo>
                  <a:lnTo>
                    <a:pt x="3" y="361"/>
                  </a:lnTo>
                  <a:lnTo>
                    <a:pt x="5" y="361"/>
                  </a:lnTo>
                  <a:lnTo>
                    <a:pt x="7" y="361"/>
                  </a:lnTo>
                  <a:lnTo>
                    <a:pt x="9" y="363"/>
                  </a:lnTo>
                  <a:lnTo>
                    <a:pt x="10" y="365"/>
                  </a:lnTo>
                  <a:lnTo>
                    <a:pt x="10" y="367"/>
                  </a:lnTo>
                  <a:lnTo>
                    <a:pt x="10" y="367"/>
                  </a:lnTo>
                  <a:lnTo>
                    <a:pt x="10" y="368"/>
                  </a:lnTo>
                  <a:lnTo>
                    <a:pt x="9" y="370"/>
                  </a:lnTo>
                  <a:lnTo>
                    <a:pt x="7" y="372"/>
                  </a:lnTo>
                  <a:lnTo>
                    <a:pt x="5" y="372"/>
                  </a:lnTo>
                  <a:lnTo>
                    <a:pt x="3" y="372"/>
                  </a:lnTo>
                  <a:lnTo>
                    <a:pt x="1" y="370"/>
                  </a:lnTo>
                  <a:lnTo>
                    <a:pt x="0" y="368"/>
                  </a:lnTo>
                  <a:lnTo>
                    <a:pt x="0" y="367"/>
                  </a:lnTo>
                  <a:lnTo>
                    <a:pt x="0" y="367"/>
                  </a:lnTo>
                  <a:close/>
                  <a:moveTo>
                    <a:pt x="0" y="343"/>
                  </a:moveTo>
                  <a:lnTo>
                    <a:pt x="0" y="343"/>
                  </a:lnTo>
                  <a:lnTo>
                    <a:pt x="0" y="341"/>
                  </a:lnTo>
                  <a:lnTo>
                    <a:pt x="1" y="340"/>
                  </a:lnTo>
                  <a:lnTo>
                    <a:pt x="3" y="338"/>
                  </a:lnTo>
                  <a:lnTo>
                    <a:pt x="5" y="338"/>
                  </a:lnTo>
                  <a:lnTo>
                    <a:pt x="7" y="338"/>
                  </a:lnTo>
                  <a:lnTo>
                    <a:pt x="9" y="340"/>
                  </a:lnTo>
                  <a:lnTo>
                    <a:pt x="10" y="341"/>
                  </a:lnTo>
                  <a:lnTo>
                    <a:pt x="10" y="343"/>
                  </a:lnTo>
                  <a:lnTo>
                    <a:pt x="10" y="343"/>
                  </a:lnTo>
                  <a:lnTo>
                    <a:pt x="10" y="347"/>
                  </a:lnTo>
                  <a:lnTo>
                    <a:pt x="9" y="349"/>
                  </a:lnTo>
                  <a:lnTo>
                    <a:pt x="7" y="349"/>
                  </a:lnTo>
                  <a:lnTo>
                    <a:pt x="5" y="349"/>
                  </a:lnTo>
                  <a:lnTo>
                    <a:pt x="3" y="349"/>
                  </a:lnTo>
                  <a:lnTo>
                    <a:pt x="1" y="349"/>
                  </a:lnTo>
                  <a:lnTo>
                    <a:pt x="0" y="347"/>
                  </a:lnTo>
                  <a:lnTo>
                    <a:pt x="0" y="343"/>
                  </a:lnTo>
                  <a:lnTo>
                    <a:pt x="0" y="343"/>
                  </a:lnTo>
                  <a:close/>
                  <a:moveTo>
                    <a:pt x="0" y="321"/>
                  </a:moveTo>
                  <a:lnTo>
                    <a:pt x="0" y="321"/>
                  </a:lnTo>
                  <a:lnTo>
                    <a:pt x="0" y="320"/>
                  </a:lnTo>
                  <a:lnTo>
                    <a:pt x="1" y="318"/>
                  </a:lnTo>
                  <a:lnTo>
                    <a:pt x="3" y="316"/>
                  </a:lnTo>
                  <a:lnTo>
                    <a:pt x="5" y="316"/>
                  </a:lnTo>
                  <a:lnTo>
                    <a:pt x="7" y="316"/>
                  </a:lnTo>
                  <a:lnTo>
                    <a:pt x="9" y="318"/>
                  </a:lnTo>
                  <a:lnTo>
                    <a:pt x="10" y="320"/>
                  </a:lnTo>
                  <a:lnTo>
                    <a:pt x="10" y="321"/>
                  </a:lnTo>
                  <a:lnTo>
                    <a:pt x="10" y="321"/>
                  </a:lnTo>
                  <a:lnTo>
                    <a:pt x="10" y="323"/>
                  </a:lnTo>
                  <a:lnTo>
                    <a:pt x="9" y="325"/>
                  </a:lnTo>
                  <a:lnTo>
                    <a:pt x="7" y="327"/>
                  </a:lnTo>
                  <a:lnTo>
                    <a:pt x="5" y="327"/>
                  </a:lnTo>
                  <a:lnTo>
                    <a:pt x="3" y="327"/>
                  </a:lnTo>
                  <a:lnTo>
                    <a:pt x="1" y="325"/>
                  </a:lnTo>
                  <a:lnTo>
                    <a:pt x="0" y="323"/>
                  </a:lnTo>
                  <a:lnTo>
                    <a:pt x="0" y="321"/>
                  </a:lnTo>
                  <a:lnTo>
                    <a:pt x="0" y="321"/>
                  </a:lnTo>
                  <a:close/>
                  <a:moveTo>
                    <a:pt x="0" y="298"/>
                  </a:moveTo>
                  <a:lnTo>
                    <a:pt x="0" y="298"/>
                  </a:lnTo>
                  <a:lnTo>
                    <a:pt x="0" y="296"/>
                  </a:lnTo>
                  <a:lnTo>
                    <a:pt x="1" y="294"/>
                  </a:lnTo>
                  <a:lnTo>
                    <a:pt x="3" y="293"/>
                  </a:lnTo>
                  <a:lnTo>
                    <a:pt x="5" y="293"/>
                  </a:lnTo>
                  <a:lnTo>
                    <a:pt x="7" y="293"/>
                  </a:lnTo>
                  <a:lnTo>
                    <a:pt x="9" y="294"/>
                  </a:lnTo>
                  <a:lnTo>
                    <a:pt x="10" y="296"/>
                  </a:lnTo>
                  <a:lnTo>
                    <a:pt x="10" y="298"/>
                  </a:lnTo>
                  <a:lnTo>
                    <a:pt x="10" y="298"/>
                  </a:lnTo>
                  <a:lnTo>
                    <a:pt x="10" y="302"/>
                  </a:lnTo>
                  <a:lnTo>
                    <a:pt x="9" y="303"/>
                  </a:lnTo>
                  <a:lnTo>
                    <a:pt x="7" y="303"/>
                  </a:lnTo>
                  <a:lnTo>
                    <a:pt x="5" y="303"/>
                  </a:lnTo>
                  <a:lnTo>
                    <a:pt x="3" y="303"/>
                  </a:lnTo>
                  <a:lnTo>
                    <a:pt x="1" y="303"/>
                  </a:lnTo>
                  <a:lnTo>
                    <a:pt x="0" y="302"/>
                  </a:lnTo>
                  <a:lnTo>
                    <a:pt x="0" y="298"/>
                  </a:lnTo>
                  <a:lnTo>
                    <a:pt x="0" y="298"/>
                  </a:lnTo>
                  <a:close/>
                  <a:moveTo>
                    <a:pt x="0" y="276"/>
                  </a:moveTo>
                  <a:lnTo>
                    <a:pt x="0" y="276"/>
                  </a:lnTo>
                  <a:lnTo>
                    <a:pt x="0" y="275"/>
                  </a:lnTo>
                  <a:lnTo>
                    <a:pt x="1" y="273"/>
                  </a:lnTo>
                  <a:lnTo>
                    <a:pt x="3" y="271"/>
                  </a:lnTo>
                  <a:lnTo>
                    <a:pt x="5" y="271"/>
                  </a:lnTo>
                  <a:lnTo>
                    <a:pt x="7" y="271"/>
                  </a:lnTo>
                  <a:lnTo>
                    <a:pt x="9" y="273"/>
                  </a:lnTo>
                  <a:lnTo>
                    <a:pt x="10" y="275"/>
                  </a:lnTo>
                  <a:lnTo>
                    <a:pt x="10" y="276"/>
                  </a:lnTo>
                  <a:lnTo>
                    <a:pt x="10" y="276"/>
                  </a:lnTo>
                  <a:lnTo>
                    <a:pt x="10" y="278"/>
                  </a:lnTo>
                  <a:lnTo>
                    <a:pt x="9" y="280"/>
                  </a:lnTo>
                  <a:lnTo>
                    <a:pt x="7" y="282"/>
                  </a:lnTo>
                  <a:lnTo>
                    <a:pt x="5" y="282"/>
                  </a:lnTo>
                  <a:lnTo>
                    <a:pt x="3" y="282"/>
                  </a:lnTo>
                  <a:lnTo>
                    <a:pt x="1" y="280"/>
                  </a:lnTo>
                  <a:lnTo>
                    <a:pt x="0" y="278"/>
                  </a:lnTo>
                  <a:lnTo>
                    <a:pt x="0" y="276"/>
                  </a:lnTo>
                  <a:lnTo>
                    <a:pt x="0" y="276"/>
                  </a:lnTo>
                  <a:close/>
                  <a:moveTo>
                    <a:pt x="0" y="253"/>
                  </a:moveTo>
                  <a:lnTo>
                    <a:pt x="0" y="253"/>
                  </a:lnTo>
                  <a:lnTo>
                    <a:pt x="0" y="251"/>
                  </a:lnTo>
                  <a:lnTo>
                    <a:pt x="1" y="249"/>
                  </a:lnTo>
                  <a:lnTo>
                    <a:pt x="3" y="247"/>
                  </a:lnTo>
                  <a:lnTo>
                    <a:pt x="5" y="247"/>
                  </a:lnTo>
                  <a:lnTo>
                    <a:pt x="7" y="247"/>
                  </a:lnTo>
                  <a:lnTo>
                    <a:pt x="9" y="249"/>
                  </a:lnTo>
                  <a:lnTo>
                    <a:pt x="10" y="251"/>
                  </a:lnTo>
                  <a:lnTo>
                    <a:pt x="10" y="253"/>
                  </a:lnTo>
                  <a:lnTo>
                    <a:pt x="10" y="253"/>
                  </a:lnTo>
                  <a:lnTo>
                    <a:pt x="10" y="257"/>
                  </a:lnTo>
                  <a:lnTo>
                    <a:pt x="9" y="258"/>
                  </a:lnTo>
                  <a:lnTo>
                    <a:pt x="7" y="258"/>
                  </a:lnTo>
                  <a:lnTo>
                    <a:pt x="5" y="258"/>
                  </a:lnTo>
                  <a:lnTo>
                    <a:pt x="3" y="258"/>
                  </a:lnTo>
                  <a:lnTo>
                    <a:pt x="1" y="258"/>
                  </a:lnTo>
                  <a:lnTo>
                    <a:pt x="0" y="257"/>
                  </a:lnTo>
                  <a:lnTo>
                    <a:pt x="0" y="253"/>
                  </a:lnTo>
                  <a:lnTo>
                    <a:pt x="0" y="253"/>
                  </a:lnTo>
                  <a:close/>
                  <a:moveTo>
                    <a:pt x="0" y="231"/>
                  </a:moveTo>
                  <a:lnTo>
                    <a:pt x="0" y="231"/>
                  </a:lnTo>
                  <a:lnTo>
                    <a:pt x="0" y="229"/>
                  </a:lnTo>
                  <a:lnTo>
                    <a:pt x="1" y="228"/>
                  </a:lnTo>
                  <a:lnTo>
                    <a:pt x="3" y="226"/>
                  </a:lnTo>
                  <a:lnTo>
                    <a:pt x="5" y="226"/>
                  </a:lnTo>
                  <a:lnTo>
                    <a:pt x="7" y="226"/>
                  </a:lnTo>
                  <a:lnTo>
                    <a:pt x="9" y="228"/>
                  </a:lnTo>
                  <a:lnTo>
                    <a:pt x="10" y="229"/>
                  </a:lnTo>
                  <a:lnTo>
                    <a:pt x="10" y="231"/>
                  </a:lnTo>
                  <a:lnTo>
                    <a:pt x="10" y="231"/>
                  </a:lnTo>
                  <a:lnTo>
                    <a:pt x="10" y="233"/>
                  </a:lnTo>
                  <a:lnTo>
                    <a:pt x="9" y="235"/>
                  </a:lnTo>
                  <a:lnTo>
                    <a:pt x="7" y="237"/>
                  </a:lnTo>
                  <a:lnTo>
                    <a:pt x="5" y="237"/>
                  </a:lnTo>
                  <a:lnTo>
                    <a:pt x="3" y="237"/>
                  </a:lnTo>
                  <a:lnTo>
                    <a:pt x="1" y="235"/>
                  </a:lnTo>
                  <a:lnTo>
                    <a:pt x="0" y="233"/>
                  </a:lnTo>
                  <a:lnTo>
                    <a:pt x="0" y="231"/>
                  </a:lnTo>
                  <a:lnTo>
                    <a:pt x="0" y="231"/>
                  </a:lnTo>
                  <a:close/>
                  <a:moveTo>
                    <a:pt x="0" y="208"/>
                  </a:moveTo>
                  <a:lnTo>
                    <a:pt x="0" y="208"/>
                  </a:lnTo>
                  <a:lnTo>
                    <a:pt x="0" y="206"/>
                  </a:lnTo>
                  <a:lnTo>
                    <a:pt x="1" y="204"/>
                  </a:lnTo>
                  <a:lnTo>
                    <a:pt x="3" y="202"/>
                  </a:lnTo>
                  <a:lnTo>
                    <a:pt x="5" y="202"/>
                  </a:lnTo>
                  <a:lnTo>
                    <a:pt x="7" y="202"/>
                  </a:lnTo>
                  <a:lnTo>
                    <a:pt x="9" y="204"/>
                  </a:lnTo>
                  <a:lnTo>
                    <a:pt x="10" y="206"/>
                  </a:lnTo>
                  <a:lnTo>
                    <a:pt x="10" y="208"/>
                  </a:lnTo>
                  <a:lnTo>
                    <a:pt x="10" y="208"/>
                  </a:lnTo>
                  <a:lnTo>
                    <a:pt x="10" y="211"/>
                  </a:lnTo>
                  <a:lnTo>
                    <a:pt x="9" y="213"/>
                  </a:lnTo>
                  <a:lnTo>
                    <a:pt x="7" y="213"/>
                  </a:lnTo>
                  <a:lnTo>
                    <a:pt x="5" y="213"/>
                  </a:lnTo>
                  <a:lnTo>
                    <a:pt x="3" y="213"/>
                  </a:lnTo>
                  <a:lnTo>
                    <a:pt x="1" y="213"/>
                  </a:lnTo>
                  <a:lnTo>
                    <a:pt x="0" y="211"/>
                  </a:lnTo>
                  <a:lnTo>
                    <a:pt x="0" y="208"/>
                  </a:lnTo>
                  <a:lnTo>
                    <a:pt x="0" y="208"/>
                  </a:lnTo>
                  <a:close/>
                  <a:moveTo>
                    <a:pt x="0" y="186"/>
                  </a:moveTo>
                  <a:lnTo>
                    <a:pt x="0" y="186"/>
                  </a:lnTo>
                  <a:lnTo>
                    <a:pt x="0" y="184"/>
                  </a:lnTo>
                  <a:lnTo>
                    <a:pt x="1" y="183"/>
                  </a:lnTo>
                  <a:lnTo>
                    <a:pt x="3" y="181"/>
                  </a:lnTo>
                  <a:lnTo>
                    <a:pt x="5" y="181"/>
                  </a:lnTo>
                  <a:lnTo>
                    <a:pt x="7" y="181"/>
                  </a:lnTo>
                  <a:lnTo>
                    <a:pt x="9" y="183"/>
                  </a:lnTo>
                  <a:lnTo>
                    <a:pt x="10" y="184"/>
                  </a:lnTo>
                  <a:lnTo>
                    <a:pt x="10" y="186"/>
                  </a:lnTo>
                  <a:lnTo>
                    <a:pt x="10" y="186"/>
                  </a:lnTo>
                  <a:lnTo>
                    <a:pt x="10" y="188"/>
                  </a:lnTo>
                  <a:lnTo>
                    <a:pt x="9" y="190"/>
                  </a:lnTo>
                  <a:lnTo>
                    <a:pt x="7" y="192"/>
                  </a:lnTo>
                  <a:lnTo>
                    <a:pt x="5" y="192"/>
                  </a:lnTo>
                  <a:lnTo>
                    <a:pt x="3" y="192"/>
                  </a:lnTo>
                  <a:lnTo>
                    <a:pt x="1" y="190"/>
                  </a:lnTo>
                  <a:lnTo>
                    <a:pt x="0" y="188"/>
                  </a:lnTo>
                  <a:lnTo>
                    <a:pt x="0" y="186"/>
                  </a:lnTo>
                  <a:lnTo>
                    <a:pt x="0" y="186"/>
                  </a:lnTo>
                  <a:close/>
                  <a:moveTo>
                    <a:pt x="0" y="163"/>
                  </a:moveTo>
                  <a:lnTo>
                    <a:pt x="0" y="163"/>
                  </a:lnTo>
                  <a:lnTo>
                    <a:pt x="0" y="161"/>
                  </a:lnTo>
                  <a:lnTo>
                    <a:pt x="1" y="159"/>
                  </a:lnTo>
                  <a:lnTo>
                    <a:pt x="3" y="157"/>
                  </a:lnTo>
                  <a:lnTo>
                    <a:pt x="5" y="157"/>
                  </a:lnTo>
                  <a:lnTo>
                    <a:pt x="7" y="157"/>
                  </a:lnTo>
                  <a:lnTo>
                    <a:pt x="9" y="159"/>
                  </a:lnTo>
                  <a:lnTo>
                    <a:pt x="10" y="161"/>
                  </a:lnTo>
                  <a:lnTo>
                    <a:pt x="10" y="163"/>
                  </a:lnTo>
                  <a:lnTo>
                    <a:pt x="10" y="163"/>
                  </a:lnTo>
                  <a:lnTo>
                    <a:pt x="10" y="166"/>
                  </a:lnTo>
                  <a:lnTo>
                    <a:pt x="9" y="168"/>
                  </a:lnTo>
                  <a:lnTo>
                    <a:pt x="7" y="168"/>
                  </a:lnTo>
                  <a:lnTo>
                    <a:pt x="5" y="168"/>
                  </a:lnTo>
                  <a:lnTo>
                    <a:pt x="3" y="168"/>
                  </a:lnTo>
                  <a:lnTo>
                    <a:pt x="1" y="168"/>
                  </a:lnTo>
                  <a:lnTo>
                    <a:pt x="0" y="166"/>
                  </a:lnTo>
                  <a:lnTo>
                    <a:pt x="0" y="163"/>
                  </a:lnTo>
                  <a:lnTo>
                    <a:pt x="0" y="163"/>
                  </a:lnTo>
                  <a:close/>
                  <a:moveTo>
                    <a:pt x="0" y="141"/>
                  </a:moveTo>
                  <a:lnTo>
                    <a:pt x="0" y="141"/>
                  </a:lnTo>
                  <a:lnTo>
                    <a:pt x="0" y="139"/>
                  </a:lnTo>
                  <a:lnTo>
                    <a:pt x="1" y="137"/>
                  </a:lnTo>
                  <a:lnTo>
                    <a:pt x="3" y="136"/>
                  </a:lnTo>
                  <a:lnTo>
                    <a:pt x="5" y="136"/>
                  </a:lnTo>
                  <a:lnTo>
                    <a:pt x="7" y="136"/>
                  </a:lnTo>
                  <a:lnTo>
                    <a:pt x="9" y="137"/>
                  </a:lnTo>
                  <a:lnTo>
                    <a:pt x="10" y="139"/>
                  </a:lnTo>
                  <a:lnTo>
                    <a:pt x="10" y="141"/>
                  </a:lnTo>
                  <a:lnTo>
                    <a:pt x="10" y="141"/>
                  </a:lnTo>
                  <a:lnTo>
                    <a:pt x="10" y="143"/>
                  </a:lnTo>
                  <a:lnTo>
                    <a:pt x="9" y="145"/>
                  </a:lnTo>
                  <a:lnTo>
                    <a:pt x="7" y="146"/>
                  </a:lnTo>
                  <a:lnTo>
                    <a:pt x="5" y="146"/>
                  </a:lnTo>
                  <a:lnTo>
                    <a:pt x="3" y="146"/>
                  </a:lnTo>
                  <a:lnTo>
                    <a:pt x="1" y="145"/>
                  </a:lnTo>
                  <a:lnTo>
                    <a:pt x="0" y="143"/>
                  </a:lnTo>
                  <a:lnTo>
                    <a:pt x="0" y="141"/>
                  </a:lnTo>
                  <a:lnTo>
                    <a:pt x="0" y="141"/>
                  </a:lnTo>
                  <a:close/>
                  <a:moveTo>
                    <a:pt x="0" y="118"/>
                  </a:moveTo>
                  <a:lnTo>
                    <a:pt x="0" y="118"/>
                  </a:lnTo>
                  <a:lnTo>
                    <a:pt x="0" y="116"/>
                  </a:lnTo>
                  <a:lnTo>
                    <a:pt x="1" y="114"/>
                  </a:lnTo>
                  <a:lnTo>
                    <a:pt x="3" y="112"/>
                  </a:lnTo>
                  <a:lnTo>
                    <a:pt x="5" y="112"/>
                  </a:lnTo>
                  <a:lnTo>
                    <a:pt x="7" y="112"/>
                  </a:lnTo>
                  <a:lnTo>
                    <a:pt x="9" y="114"/>
                  </a:lnTo>
                  <a:lnTo>
                    <a:pt x="10" y="116"/>
                  </a:lnTo>
                  <a:lnTo>
                    <a:pt x="10" y="118"/>
                  </a:lnTo>
                  <a:lnTo>
                    <a:pt x="10" y="118"/>
                  </a:lnTo>
                  <a:lnTo>
                    <a:pt x="10" y="119"/>
                  </a:lnTo>
                  <a:lnTo>
                    <a:pt x="9" y="121"/>
                  </a:lnTo>
                  <a:lnTo>
                    <a:pt x="7" y="123"/>
                  </a:lnTo>
                  <a:lnTo>
                    <a:pt x="5" y="123"/>
                  </a:lnTo>
                  <a:lnTo>
                    <a:pt x="3" y="123"/>
                  </a:lnTo>
                  <a:lnTo>
                    <a:pt x="1" y="121"/>
                  </a:lnTo>
                  <a:lnTo>
                    <a:pt x="0" y="119"/>
                  </a:lnTo>
                  <a:lnTo>
                    <a:pt x="0" y="118"/>
                  </a:lnTo>
                  <a:lnTo>
                    <a:pt x="0" y="118"/>
                  </a:lnTo>
                  <a:close/>
                  <a:moveTo>
                    <a:pt x="0" y="96"/>
                  </a:moveTo>
                  <a:lnTo>
                    <a:pt x="0" y="96"/>
                  </a:lnTo>
                  <a:lnTo>
                    <a:pt x="0" y="94"/>
                  </a:lnTo>
                  <a:lnTo>
                    <a:pt x="1" y="92"/>
                  </a:lnTo>
                  <a:lnTo>
                    <a:pt x="3" y="90"/>
                  </a:lnTo>
                  <a:lnTo>
                    <a:pt x="5" y="90"/>
                  </a:lnTo>
                  <a:lnTo>
                    <a:pt x="7" y="90"/>
                  </a:lnTo>
                  <a:lnTo>
                    <a:pt x="9" y="92"/>
                  </a:lnTo>
                  <a:lnTo>
                    <a:pt x="10" y="94"/>
                  </a:lnTo>
                  <a:lnTo>
                    <a:pt x="10" y="96"/>
                  </a:lnTo>
                  <a:lnTo>
                    <a:pt x="10" y="96"/>
                  </a:lnTo>
                  <a:lnTo>
                    <a:pt x="10" y="98"/>
                  </a:lnTo>
                  <a:lnTo>
                    <a:pt x="9" y="100"/>
                  </a:lnTo>
                  <a:lnTo>
                    <a:pt x="7" y="101"/>
                  </a:lnTo>
                  <a:lnTo>
                    <a:pt x="5" y="101"/>
                  </a:lnTo>
                  <a:lnTo>
                    <a:pt x="3" y="101"/>
                  </a:lnTo>
                  <a:lnTo>
                    <a:pt x="1" y="100"/>
                  </a:lnTo>
                  <a:lnTo>
                    <a:pt x="0" y="98"/>
                  </a:lnTo>
                  <a:lnTo>
                    <a:pt x="0" y="96"/>
                  </a:lnTo>
                  <a:lnTo>
                    <a:pt x="0" y="96"/>
                  </a:lnTo>
                  <a:close/>
                  <a:moveTo>
                    <a:pt x="0" y="72"/>
                  </a:moveTo>
                  <a:lnTo>
                    <a:pt x="0" y="72"/>
                  </a:lnTo>
                  <a:lnTo>
                    <a:pt x="0" y="71"/>
                  </a:lnTo>
                  <a:lnTo>
                    <a:pt x="1" y="69"/>
                  </a:lnTo>
                  <a:lnTo>
                    <a:pt x="3" y="67"/>
                  </a:lnTo>
                  <a:lnTo>
                    <a:pt x="5" y="67"/>
                  </a:lnTo>
                  <a:lnTo>
                    <a:pt x="7" y="67"/>
                  </a:lnTo>
                  <a:lnTo>
                    <a:pt x="9" y="69"/>
                  </a:lnTo>
                  <a:lnTo>
                    <a:pt x="10" y="71"/>
                  </a:lnTo>
                  <a:lnTo>
                    <a:pt x="10" y="72"/>
                  </a:lnTo>
                  <a:lnTo>
                    <a:pt x="10" y="72"/>
                  </a:lnTo>
                  <a:lnTo>
                    <a:pt x="10" y="74"/>
                  </a:lnTo>
                  <a:lnTo>
                    <a:pt x="9" y="76"/>
                  </a:lnTo>
                  <a:lnTo>
                    <a:pt x="7" y="78"/>
                  </a:lnTo>
                  <a:lnTo>
                    <a:pt x="5" y="78"/>
                  </a:lnTo>
                  <a:lnTo>
                    <a:pt x="3" y="78"/>
                  </a:lnTo>
                  <a:lnTo>
                    <a:pt x="1" y="76"/>
                  </a:lnTo>
                  <a:lnTo>
                    <a:pt x="0" y="74"/>
                  </a:lnTo>
                  <a:lnTo>
                    <a:pt x="0" y="72"/>
                  </a:lnTo>
                  <a:lnTo>
                    <a:pt x="0" y="72"/>
                  </a:lnTo>
                  <a:close/>
                  <a:moveTo>
                    <a:pt x="0" y="51"/>
                  </a:moveTo>
                  <a:lnTo>
                    <a:pt x="0" y="51"/>
                  </a:lnTo>
                  <a:lnTo>
                    <a:pt x="0" y="49"/>
                  </a:lnTo>
                  <a:lnTo>
                    <a:pt x="1" y="47"/>
                  </a:lnTo>
                  <a:lnTo>
                    <a:pt x="3" y="45"/>
                  </a:lnTo>
                  <a:lnTo>
                    <a:pt x="5" y="45"/>
                  </a:lnTo>
                  <a:lnTo>
                    <a:pt x="7" y="45"/>
                  </a:lnTo>
                  <a:lnTo>
                    <a:pt x="9" y="47"/>
                  </a:lnTo>
                  <a:lnTo>
                    <a:pt x="10" y="49"/>
                  </a:lnTo>
                  <a:lnTo>
                    <a:pt x="10" y="51"/>
                  </a:lnTo>
                  <a:lnTo>
                    <a:pt x="10" y="51"/>
                  </a:lnTo>
                  <a:lnTo>
                    <a:pt x="10" y="53"/>
                  </a:lnTo>
                  <a:lnTo>
                    <a:pt x="9" y="54"/>
                  </a:lnTo>
                  <a:lnTo>
                    <a:pt x="7" y="56"/>
                  </a:lnTo>
                  <a:lnTo>
                    <a:pt x="5" y="56"/>
                  </a:lnTo>
                  <a:lnTo>
                    <a:pt x="3" y="56"/>
                  </a:lnTo>
                  <a:lnTo>
                    <a:pt x="1" y="54"/>
                  </a:lnTo>
                  <a:lnTo>
                    <a:pt x="0" y="53"/>
                  </a:lnTo>
                  <a:lnTo>
                    <a:pt x="0" y="51"/>
                  </a:lnTo>
                  <a:lnTo>
                    <a:pt x="0" y="51"/>
                  </a:lnTo>
                  <a:close/>
                  <a:moveTo>
                    <a:pt x="0" y="27"/>
                  </a:moveTo>
                  <a:lnTo>
                    <a:pt x="0" y="27"/>
                  </a:lnTo>
                  <a:lnTo>
                    <a:pt x="0" y="26"/>
                  </a:lnTo>
                  <a:lnTo>
                    <a:pt x="1" y="24"/>
                  </a:lnTo>
                  <a:lnTo>
                    <a:pt x="3" y="22"/>
                  </a:lnTo>
                  <a:lnTo>
                    <a:pt x="5" y="22"/>
                  </a:lnTo>
                  <a:lnTo>
                    <a:pt x="7" y="22"/>
                  </a:lnTo>
                  <a:lnTo>
                    <a:pt x="9" y="24"/>
                  </a:lnTo>
                  <a:lnTo>
                    <a:pt x="10" y="26"/>
                  </a:lnTo>
                  <a:lnTo>
                    <a:pt x="10" y="27"/>
                  </a:lnTo>
                  <a:lnTo>
                    <a:pt x="10" y="27"/>
                  </a:lnTo>
                  <a:lnTo>
                    <a:pt x="10" y="29"/>
                  </a:lnTo>
                  <a:lnTo>
                    <a:pt x="9" y="31"/>
                  </a:lnTo>
                  <a:lnTo>
                    <a:pt x="7" y="33"/>
                  </a:lnTo>
                  <a:lnTo>
                    <a:pt x="5" y="33"/>
                  </a:lnTo>
                  <a:lnTo>
                    <a:pt x="3" y="33"/>
                  </a:lnTo>
                  <a:lnTo>
                    <a:pt x="1" y="31"/>
                  </a:lnTo>
                  <a:lnTo>
                    <a:pt x="0" y="29"/>
                  </a:lnTo>
                  <a:lnTo>
                    <a:pt x="0" y="27"/>
                  </a:lnTo>
                  <a:lnTo>
                    <a:pt x="0" y="27"/>
                  </a:lnTo>
                  <a:close/>
                  <a:moveTo>
                    <a:pt x="0" y="6"/>
                  </a:moveTo>
                  <a:lnTo>
                    <a:pt x="0" y="6"/>
                  </a:lnTo>
                  <a:lnTo>
                    <a:pt x="0" y="4"/>
                  </a:lnTo>
                  <a:lnTo>
                    <a:pt x="1" y="2"/>
                  </a:lnTo>
                  <a:lnTo>
                    <a:pt x="3" y="0"/>
                  </a:lnTo>
                  <a:lnTo>
                    <a:pt x="5" y="0"/>
                  </a:lnTo>
                  <a:lnTo>
                    <a:pt x="7" y="0"/>
                  </a:lnTo>
                  <a:lnTo>
                    <a:pt x="9" y="2"/>
                  </a:lnTo>
                  <a:lnTo>
                    <a:pt x="10" y="4"/>
                  </a:lnTo>
                  <a:lnTo>
                    <a:pt x="10" y="6"/>
                  </a:lnTo>
                  <a:lnTo>
                    <a:pt x="10" y="6"/>
                  </a:lnTo>
                  <a:lnTo>
                    <a:pt x="10" y="7"/>
                  </a:lnTo>
                  <a:lnTo>
                    <a:pt x="9" y="9"/>
                  </a:lnTo>
                  <a:lnTo>
                    <a:pt x="7" y="11"/>
                  </a:lnTo>
                  <a:lnTo>
                    <a:pt x="5" y="11"/>
                  </a:lnTo>
                  <a:lnTo>
                    <a:pt x="3" y="11"/>
                  </a:lnTo>
                  <a:lnTo>
                    <a:pt x="1" y="9"/>
                  </a:lnTo>
                  <a:lnTo>
                    <a:pt x="0" y="7"/>
                  </a:lnTo>
                  <a:lnTo>
                    <a:pt x="0" y="6"/>
                  </a:lnTo>
                  <a:lnTo>
                    <a:pt x="0" y="6"/>
                  </a:lnTo>
                  <a:close/>
                </a:path>
              </a:pathLst>
            </a:custGeom>
            <a:solidFill>
              <a:srgbClr val="000000"/>
            </a:solidFill>
            <a:ln w="158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ctr"/>
              <a:endParaRPr lang="zh-CN" altLang="en-US"/>
            </a:p>
          </p:txBody>
        </p:sp>
        <p:sp>
          <p:nvSpPr>
            <p:cNvPr id="39" name="Freeform 37"/>
            <p:cNvSpPr>
              <a:spLocks noEditPoints="1"/>
            </p:cNvSpPr>
            <p:nvPr/>
          </p:nvSpPr>
          <p:spPr bwMode="auto">
            <a:xfrm>
              <a:off x="5611" y="2848"/>
              <a:ext cx="164" cy="6"/>
            </a:xfrm>
            <a:custGeom>
              <a:avLst/>
              <a:gdLst>
                <a:gd name="T0" fmla="*/ 11 w 329"/>
                <a:gd name="T1" fmla="*/ 4 h 13"/>
                <a:gd name="T2" fmla="*/ 6 w 329"/>
                <a:gd name="T3" fmla="*/ 13 h 13"/>
                <a:gd name="T4" fmla="*/ 0 w 329"/>
                <a:gd name="T5" fmla="*/ 7 h 13"/>
                <a:gd name="T6" fmla="*/ 6 w 329"/>
                <a:gd name="T7" fmla="*/ 0 h 13"/>
                <a:gd name="T8" fmla="*/ 33 w 329"/>
                <a:gd name="T9" fmla="*/ 4 h 13"/>
                <a:gd name="T10" fmla="*/ 29 w 329"/>
                <a:gd name="T11" fmla="*/ 13 h 13"/>
                <a:gd name="T12" fmla="*/ 22 w 329"/>
                <a:gd name="T13" fmla="*/ 7 h 13"/>
                <a:gd name="T14" fmla="*/ 29 w 329"/>
                <a:gd name="T15" fmla="*/ 0 h 13"/>
                <a:gd name="T16" fmla="*/ 56 w 329"/>
                <a:gd name="T17" fmla="*/ 4 h 13"/>
                <a:gd name="T18" fmla="*/ 51 w 329"/>
                <a:gd name="T19" fmla="*/ 13 h 13"/>
                <a:gd name="T20" fmla="*/ 45 w 329"/>
                <a:gd name="T21" fmla="*/ 7 h 13"/>
                <a:gd name="T22" fmla="*/ 51 w 329"/>
                <a:gd name="T23" fmla="*/ 0 h 13"/>
                <a:gd name="T24" fmla="*/ 78 w 329"/>
                <a:gd name="T25" fmla="*/ 4 h 13"/>
                <a:gd name="T26" fmla="*/ 75 w 329"/>
                <a:gd name="T27" fmla="*/ 13 h 13"/>
                <a:gd name="T28" fmla="*/ 67 w 329"/>
                <a:gd name="T29" fmla="*/ 7 h 13"/>
                <a:gd name="T30" fmla="*/ 75 w 329"/>
                <a:gd name="T31" fmla="*/ 0 h 13"/>
                <a:gd name="T32" fmla="*/ 102 w 329"/>
                <a:gd name="T33" fmla="*/ 4 h 13"/>
                <a:gd name="T34" fmla="*/ 96 w 329"/>
                <a:gd name="T35" fmla="*/ 13 h 13"/>
                <a:gd name="T36" fmla="*/ 91 w 329"/>
                <a:gd name="T37" fmla="*/ 7 h 13"/>
                <a:gd name="T38" fmla="*/ 96 w 329"/>
                <a:gd name="T39" fmla="*/ 0 h 13"/>
                <a:gd name="T40" fmla="*/ 124 w 329"/>
                <a:gd name="T41" fmla="*/ 4 h 13"/>
                <a:gd name="T42" fmla="*/ 120 w 329"/>
                <a:gd name="T43" fmla="*/ 13 h 13"/>
                <a:gd name="T44" fmla="*/ 113 w 329"/>
                <a:gd name="T45" fmla="*/ 7 h 13"/>
                <a:gd name="T46" fmla="*/ 120 w 329"/>
                <a:gd name="T47" fmla="*/ 0 h 13"/>
                <a:gd name="T48" fmla="*/ 147 w 329"/>
                <a:gd name="T49" fmla="*/ 4 h 13"/>
                <a:gd name="T50" fmla="*/ 142 w 329"/>
                <a:gd name="T51" fmla="*/ 13 h 13"/>
                <a:gd name="T52" fmla="*/ 136 w 329"/>
                <a:gd name="T53" fmla="*/ 7 h 13"/>
                <a:gd name="T54" fmla="*/ 142 w 329"/>
                <a:gd name="T55" fmla="*/ 0 h 13"/>
                <a:gd name="T56" fmla="*/ 171 w 329"/>
                <a:gd name="T57" fmla="*/ 4 h 13"/>
                <a:gd name="T58" fmla="*/ 165 w 329"/>
                <a:gd name="T59" fmla="*/ 13 h 13"/>
                <a:gd name="T60" fmla="*/ 158 w 329"/>
                <a:gd name="T61" fmla="*/ 7 h 13"/>
                <a:gd name="T62" fmla="*/ 165 w 329"/>
                <a:gd name="T63" fmla="*/ 0 h 13"/>
                <a:gd name="T64" fmla="*/ 192 w 329"/>
                <a:gd name="T65" fmla="*/ 4 h 13"/>
                <a:gd name="T66" fmla="*/ 187 w 329"/>
                <a:gd name="T67" fmla="*/ 13 h 13"/>
                <a:gd name="T68" fmla="*/ 182 w 329"/>
                <a:gd name="T69" fmla="*/ 7 h 13"/>
                <a:gd name="T70" fmla="*/ 187 w 329"/>
                <a:gd name="T71" fmla="*/ 0 h 13"/>
                <a:gd name="T72" fmla="*/ 216 w 329"/>
                <a:gd name="T73" fmla="*/ 4 h 13"/>
                <a:gd name="T74" fmla="*/ 211 w 329"/>
                <a:gd name="T75" fmla="*/ 13 h 13"/>
                <a:gd name="T76" fmla="*/ 205 w 329"/>
                <a:gd name="T77" fmla="*/ 7 h 13"/>
                <a:gd name="T78" fmla="*/ 211 w 329"/>
                <a:gd name="T79" fmla="*/ 0 h 13"/>
                <a:gd name="T80" fmla="*/ 238 w 329"/>
                <a:gd name="T81" fmla="*/ 4 h 13"/>
                <a:gd name="T82" fmla="*/ 232 w 329"/>
                <a:gd name="T83" fmla="*/ 13 h 13"/>
                <a:gd name="T84" fmla="*/ 227 w 329"/>
                <a:gd name="T85" fmla="*/ 7 h 13"/>
                <a:gd name="T86" fmla="*/ 232 w 329"/>
                <a:gd name="T87" fmla="*/ 0 h 13"/>
                <a:gd name="T88" fmla="*/ 261 w 329"/>
                <a:gd name="T89" fmla="*/ 4 h 13"/>
                <a:gd name="T90" fmla="*/ 256 w 329"/>
                <a:gd name="T91" fmla="*/ 13 h 13"/>
                <a:gd name="T92" fmla="*/ 251 w 329"/>
                <a:gd name="T93" fmla="*/ 7 h 13"/>
                <a:gd name="T94" fmla="*/ 256 w 329"/>
                <a:gd name="T95" fmla="*/ 0 h 13"/>
                <a:gd name="T96" fmla="*/ 283 w 329"/>
                <a:gd name="T97" fmla="*/ 4 h 13"/>
                <a:gd name="T98" fmla="*/ 278 w 329"/>
                <a:gd name="T99" fmla="*/ 13 h 13"/>
                <a:gd name="T100" fmla="*/ 272 w 329"/>
                <a:gd name="T101" fmla="*/ 7 h 13"/>
                <a:gd name="T102" fmla="*/ 278 w 329"/>
                <a:gd name="T103" fmla="*/ 0 h 13"/>
                <a:gd name="T104" fmla="*/ 307 w 329"/>
                <a:gd name="T105" fmla="*/ 4 h 13"/>
                <a:gd name="T106" fmla="*/ 301 w 329"/>
                <a:gd name="T107" fmla="*/ 13 h 13"/>
                <a:gd name="T108" fmla="*/ 296 w 329"/>
                <a:gd name="T109" fmla="*/ 7 h 13"/>
                <a:gd name="T110" fmla="*/ 301 w 329"/>
                <a:gd name="T111" fmla="*/ 0 h 13"/>
                <a:gd name="T112" fmla="*/ 329 w 329"/>
                <a:gd name="T113" fmla="*/ 4 h 13"/>
                <a:gd name="T114" fmla="*/ 323 w 329"/>
                <a:gd name="T115" fmla="*/ 13 h 13"/>
                <a:gd name="T116" fmla="*/ 318 w 329"/>
                <a:gd name="T117" fmla="*/ 7 h 13"/>
                <a:gd name="T118" fmla="*/ 323 w 329"/>
                <a:gd name="T1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9" h="13">
                  <a:moveTo>
                    <a:pt x="6" y="0"/>
                  </a:moveTo>
                  <a:lnTo>
                    <a:pt x="6" y="0"/>
                  </a:lnTo>
                  <a:lnTo>
                    <a:pt x="7" y="2"/>
                  </a:lnTo>
                  <a:lnTo>
                    <a:pt x="9" y="2"/>
                  </a:lnTo>
                  <a:lnTo>
                    <a:pt x="11" y="4"/>
                  </a:lnTo>
                  <a:lnTo>
                    <a:pt x="11" y="7"/>
                  </a:lnTo>
                  <a:lnTo>
                    <a:pt x="11" y="9"/>
                  </a:lnTo>
                  <a:lnTo>
                    <a:pt x="9" y="11"/>
                  </a:lnTo>
                  <a:lnTo>
                    <a:pt x="7" y="11"/>
                  </a:lnTo>
                  <a:lnTo>
                    <a:pt x="6" y="13"/>
                  </a:lnTo>
                  <a:lnTo>
                    <a:pt x="6" y="13"/>
                  </a:lnTo>
                  <a:lnTo>
                    <a:pt x="4" y="11"/>
                  </a:lnTo>
                  <a:lnTo>
                    <a:pt x="2" y="11"/>
                  </a:lnTo>
                  <a:lnTo>
                    <a:pt x="0" y="9"/>
                  </a:lnTo>
                  <a:lnTo>
                    <a:pt x="0" y="7"/>
                  </a:lnTo>
                  <a:lnTo>
                    <a:pt x="0" y="4"/>
                  </a:lnTo>
                  <a:lnTo>
                    <a:pt x="2" y="2"/>
                  </a:lnTo>
                  <a:lnTo>
                    <a:pt x="4" y="2"/>
                  </a:lnTo>
                  <a:lnTo>
                    <a:pt x="6" y="0"/>
                  </a:lnTo>
                  <a:lnTo>
                    <a:pt x="6" y="0"/>
                  </a:lnTo>
                  <a:close/>
                  <a:moveTo>
                    <a:pt x="29" y="0"/>
                  </a:moveTo>
                  <a:lnTo>
                    <a:pt x="29" y="0"/>
                  </a:lnTo>
                  <a:lnTo>
                    <a:pt x="31" y="2"/>
                  </a:lnTo>
                  <a:lnTo>
                    <a:pt x="33" y="2"/>
                  </a:lnTo>
                  <a:lnTo>
                    <a:pt x="33" y="4"/>
                  </a:lnTo>
                  <a:lnTo>
                    <a:pt x="35" y="7"/>
                  </a:lnTo>
                  <a:lnTo>
                    <a:pt x="33" y="9"/>
                  </a:lnTo>
                  <a:lnTo>
                    <a:pt x="33" y="11"/>
                  </a:lnTo>
                  <a:lnTo>
                    <a:pt x="31" y="11"/>
                  </a:lnTo>
                  <a:lnTo>
                    <a:pt x="29" y="13"/>
                  </a:lnTo>
                  <a:lnTo>
                    <a:pt x="29" y="13"/>
                  </a:lnTo>
                  <a:lnTo>
                    <a:pt x="26" y="11"/>
                  </a:lnTo>
                  <a:lnTo>
                    <a:pt x="24" y="11"/>
                  </a:lnTo>
                  <a:lnTo>
                    <a:pt x="24" y="9"/>
                  </a:lnTo>
                  <a:lnTo>
                    <a:pt x="22" y="7"/>
                  </a:lnTo>
                  <a:lnTo>
                    <a:pt x="24" y="4"/>
                  </a:lnTo>
                  <a:lnTo>
                    <a:pt x="24" y="2"/>
                  </a:lnTo>
                  <a:lnTo>
                    <a:pt x="26" y="2"/>
                  </a:lnTo>
                  <a:lnTo>
                    <a:pt x="29" y="0"/>
                  </a:lnTo>
                  <a:lnTo>
                    <a:pt x="29" y="0"/>
                  </a:lnTo>
                  <a:close/>
                  <a:moveTo>
                    <a:pt x="51" y="0"/>
                  </a:moveTo>
                  <a:lnTo>
                    <a:pt x="51" y="0"/>
                  </a:lnTo>
                  <a:lnTo>
                    <a:pt x="53" y="2"/>
                  </a:lnTo>
                  <a:lnTo>
                    <a:pt x="55" y="2"/>
                  </a:lnTo>
                  <a:lnTo>
                    <a:pt x="56" y="4"/>
                  </a:lnTo>
                  <a:lnTo>
                    <a:pt x="56" y="7"/>
                  </a:lnTo>
                  <a:lnTo>
                    <a:pt x="56" y="9"/>
                  </a:lnTo>
                  <a:lnTo>
                    <a:pt x="55" y="11"/>
                  </a:lnTo>
                  <a:lnTo>
                    <a:pt x="53" y="11"/>
                  </a:lnTo>
                  <a:lnTo>
                    <a:pt x="51" y="13"/>
                  </a:lnTo>
                  <a:lnTo>
                    <a:pt x="51" y="13"/>
                  </a:lnTo>
                  <a:lnTo>
                    <a:pt x="49" y="11"/>
                  </a:lnTo>
                  <a:lnTo>
                    <a:pt x="47" y="11"/>
                  </a:lnTo>
                  <a:lnTo>
                    <a:pt x="45" y="9"/>
                  </a:lnTo>
                  <a:lnTo>
                    <a:pt x="45" y="7"/>
                  </a:lnTo>
                  <a:lnTo>
                    <a:pt x="45" y="4"/>
                  </a:lnTo>
                  <a:lnTo>
                    <a:pt x="47" y="2"/>
                  </a:lnTo>
                  <a:lnTo>
                    <a:pt x="49" y="2"/>
                  </a:lnTo>
                  <a:lnTo>
                    <a:pt x="51" y="0"/>
                  </a:lnTo>
                  <a:lnTo>
                    <a:pt x="51" y="0"/>
                  </a:lnTo>
                  <a:close/>
                  <a:moveTo>
                    <a:pt x="75" y="0"/>
                  </a:moveTo>
                  <a:lnTo>
                    <a:pt x="75" y="0"/>
                  </a:lnTo>
                  <a:lnTo>
                    <a:pt x="76" y="2"/>
                  </a:lnTo>
                  <a:lnTo>
                    <a:pt x="78" y="2"/>
                  </a:lnTo>
                  <a:lnTo>
                    <a:pt x="78" y="4"/>
                  </a:lnTo>
                  <a:lnTo>
                    <a:pt x="80" y="7"/>
                  </a:lnTo>
                  <a:lnTo>
                    <a:pt x="78" y="9"/>
                  </a:lnTo>
                  <a:lnTo>
                    <a:pt x="78" y="11"/>
                  </a:lnTo>
                  <a:lnTo>
                    <a:pt x="76" y="11"/>
                  </a:lnTo>
                  <a:lnTo>
                    <a:pt x="75" y="13"/>
                  </a:lnTo>
                  <a:lnTo>
                    <a:pt x="75" y="13"/>
                  </a:lnTo>
                  <a:lnTo>
                    <a:pt x="71" y="11"/>
                  </a:lnTo>
                  <a:lnTo>
                    <a:pt x="69" y="11"/>
                  </a:lnTo>
                  <a:lnTo>
                    <a:pt x="69" y="9"/>
                  </a:lnTo>
                  <a:lnTo>
                    <a:pt x="67" y="7"/>
                  </a:lnTo>
                  <a:lnTo>
                    <a:pt x="69" y="4"/>
                  </a:lnTo>
                  <a:lnTo>
                    <a:pt x="69" y="2"/>
                  </a:lnTo>
                  <a:lnTo>
                    <a:pt x="71" y="2"/>
                  </a:lnTo>
                  <a:lnTo>
                    <a:pt x="75" y="0"/>
                  </a:lnTo>
                  <a:lnTo>
                    <a:pt x="75" y="0"/>
                  </a:lnTo>
                  <a:close/>
                  <a:moveTo>
                    <a:pt x="96" y="0"/>
                  </a:moveTo>
                  <a:lnTo>
                    <a:pt x="96" y="0"/>
                  </a:lnTo>
                  <a:lnTo>
                    <a:pt x="98" y="2"/>
                  </a:lnTo>
                  <a:lnTo>
                    <a:pt x="100" y="2"/>
                  </a:lnTo>
                  <a:lnTo>
                    <a:pt x="102" y="4"/>
                  </a:lnTo>
                  <a:lnTo>
                    <a:pt x="102" y="7"/>
                  </a:lnTo>
                  <a:lnTo>
                    <a:pt x="102" y="9"/>
                  </a:lnTo>
                  <a:lnTo>
                    <a:pt x="100" y="11"/>
                  </a:lnTo>
                  <a:lnTo>
                    <a:pt x="98" y="11"/>
                  </a:lnTo>
                  <a:lnTo>
                    <a:pt x="96" y="13"/>
                  </a:lnTo>
                  <a:lnTo>
                    <a:pt x="96" y="13"/>
                  </a:lnTo>
                  <a:lnTo>
                    <a:pt x="94" y="11"/>
                  </a:lnTo>
                  <a:lnTo>
                    <a:pt x="93" y="11"/>
                  </a:lnTo>
                  <a:lnTo>
                    <a:pt x="91" y="9"/>
                  </a:lnTo>
                  <a:lnTo>
                    <a:pt x="91" y="7"/>
                  </a:lnTo>
                  <a:lnTo>
                    <a:pt x="91" y="4"/>
                  </a:lnTo>
                  <a:lnTo>
                    <a:pt x="93" y="2"/>
                  </a:lnTo>
                  <a:lnTo>
                    <a:pt x="94" y="2"/>
                  </a:lnTo>
                  <a:lnTo>
                    <a:pt x="96" y="0"/>
                  </a:lnTo>
                  <a:lnTo>
                    <a:pt x="96" y="0"/>
                  </a:lnTo>
                  <a:close/>
                  <a:moveTo>
                    <a:pt x="120" y="0"/>
                  </a:moveTo>
                  <a:lnTo>
                    <a:pt x="120" y="0"/>
                  </a:lnTo>
                  <a:lnTo>
                    <a:pt x="122" y="2"/>
                  </a:lnTo>
                  <a:lnTo>
                    <a:pt x="124" y="2"/>
                  </a:lnTo>
                  <a:lnTo>
                    <a:pt x="124" y="4"/>
                  </a:lnTo>
                  <a:lnTo>
                    <a:pt x="125" y="7"/>
                  </a:lnTo>
                  <a:lnTo>
                    <a:pt x="124" y="9"/>
                  </a:lnTo>
                  <a:lnTo>
                    <a:pt x="124" y="11"/>
                  </a:lnTo>
                  <a:lnTo>
                    <a:pt x="122" y="11"/>
                  </a:lnTo>
                  <a:lnTo>
                    <a:pt x="120" y="13"/>
                  </a:lnTo>
                  <a:lnTo>
                    <a:pt x="120" y="13"/>
                  </a:lnTo>
                  <a:lnTo>
                    <a:pt x="116" y="11"/>
                  </a:lnTo>
                  <a:lnTo>
                    <a:pt x="114" y="11"/>
                  </a:lnTo>
                  <a:lnTo>
                    <a:pt x="114" y="9"/>
                  </a:lnTo>
                  <a:lnTo>
                    <a:pt x="113" y="7"/>
                  </a:lnTo>
                  <a:lnTo>
                    <a:pt x="114" y="4"/>
                  </a:lnTo>
                  <a:lnTo>
                    <a:pt x="114" y="2"/>
                  </a:lnTo>
                  <a:lnTo>
                    <a:pt x="116" y="2"/>
                  </a:lnTo>
                  <a:lnTo>
                    <a:pt x="120" y="0"/>
                  </a:lnTo>
                  <a:lnTo>
                    <a:pt x="120" y="0"/>
                  </a:lnTo>
                  <a:close/>
                  <a:moveTo>
                    <a:pt x="142" y="0"/>
                  </a:moveTo>
                  <a:lnTo>
                    <a:pt x="142" y="0"/>
                  </a:lnTo>
                  <a:lnTo>
                    <a:pt x="143" y="2"/>
                  </a:lnTo>
                  <a:lnTo>
                    <a:pt x="145" y="2"/>
                  </a:lnTo>
                  <a:lnTo>
                    <a:pt x="147" y="4"/>
                  </a:lnTo>
                  <a:lnTo>
                    <a:pt x="147" y="7"/>
                  </a:lnTo>
                  <a:lnTo>
                    <a:pt x="147" y="9"/>
                  </a:lnTo>
                  <a:lnTo>
                    <a:pt x="145" y="11"/>
                  </a:lnTo>
                  <a:lnTo>
                    <a:pt x="143" y="11"/>
                  </a:lnTo>
                  <a:lnTo>
                    <a:pt x="142" y="13"/>
                  </a:lnTo>
                  <a:lnTo>
                    <a:pt x="142" y="13"/>
                  </a:lnTo>
                  <a:lnTo>
                    <a:pt x="140" y="11"/>
                  </a:lnTo>
                  <a:lnTo>
                    <a:pt x="138" y="11"/>
                  </a:lnTo>
                  <a:lnTo>
                    <a:pt x="136" y="9"/>
                  </a:lnTo>
                  <a:lnTo>
                    <a:pt x="136" y="7"/>
                  </a:lnTo>
                  <a:lnTo>
                    <a:pt x="136" y="4"/>
                  </a:lnTo>
                  <a:lnTo>
                    <a:pt x="138" y="2"/>
                  </a:lnTo>
                  <a:lnTo>
                    <a:pt x="140" y="2"/>
                  </a:lnTo>
                  <a:lnTo>
                    <a:pt x="142" y="0"/>
                  </a:lnTo>
                  <a:lnTo>
                    <a:pt x="142" y="0"/>
                  </a:lnTo>
                  <a:close/>
                  <a:moveTo>
                    <a:pt x="165" y="0"/>
                  </a:moveTo>
                  <a:lnTo>
                    <a:pt x="165" y="0"/>
                  </a:lnTo>
                  <a:lnTo>
                    <a:pt x="167" y="2"/>
                  </a:lnTo>
                  <a:lnTo>
                    <a:pt x="169" y="2"/>
                  </a:lnTo>
                  <a:lnTo>
                    <a:pt x="171" y="4"/>
                  </a:lnTo>
                  <a:lnTo>
                    <a:pt x="171" y="7"/>
                  </a:lnTo>
                  <a:lnTo>
                    <a:pt x="171" y="9"/>
                  </a:lnTo>
                  <a:lnTo>
                    <a:pt x="169" y="11"/>
                  </a:lnTo>
                  <a:lnTo>
                    <a:pt x="167" y="11"/>
                  </a:lnTo>
                  <a:lnTo>
                    <a:pt x="165" y="13"/>
                  </a:lnTo>
                  <a:lnTo>
                    <a:pt x="165" y="13"/>
                  </a:lnTo>
                  <a:lnTo>
                    <a:pt x="162" y="11"/>
                  </a:lnTo>
                  <a:lnTo>
                    <a:pt x="160" y="11"/>
                  </a:lnTo>
                  <a:lnTo>
                    <a:pt x="160" y="9"/>
                  </a:lnTo>
                  <a:lnTo>
                    <a:pt x="158" y="7"/>
                  </a:lnTo>
                  <a:lnTo>
                    <a:pt x="160" y="4"/>
                  </a:lnTo>
                  <a:lnTo>
                    <a:pt x="160" y="2"/>
                  </a:lnTo>
                  <a:lnTo>
                    <a:pt x="162" y="2"/>
                  </a:lnTo>
                  <a:lnTo>
                    <a:pt x="165" y="0"/>
                  </a:lnTo>
                  <a:lnTo>
                    <a:pt x="165" y="0"/>
                  </a:lnTo>
                  <a:close/>
                  <a:moveTo>
                    <a:pt x="187" y="0"/>
                  </a:moveTo>
                  <a:lnTo>
                    <a:pt x="187" y="0"/>
                  </a:lnTo>
                  <a:lnTo>
                    <a:pt x="189" y="2"/>
                  </a:lnTo>
                  <a:lnTo>
                    <a:pt x="191" y="2"/>
                  </a:lnTo>
                  <a:lnTo>
                    <a:pt x="192" y="4"/>
                  </a:lnTo>
                  <a:lnTo>
                    <a:pt x="192" y="7"/>
                  </a:lnTo>
                  <a:lnTo>
                    <a:pt x="192" y="9"/>
                  </a:lnTo>
                  <a:lnTo>
                    <a:pt x="191" y="11"/>
                  </a:lnTo>
                  <a:lnTo>
                    <a:pt x="189" y="11"/>
                  </a:lnTo>
                  <a:lnTo>
                    <a:pt x="187" y="13"/>
                  </a:lnTo>
                  <a:lnTo>
                    <a:pt x="187" y="13"/>
                  </a:lnTo>
                  <a:lnTo>
                    <a:pt x="185" y="11"/>
                  </a:lnTo>
                  <a:lnTo>
                    <a:pt x="183" y="11"/>
                  </a:lnTo>
                  <a:lnTo>
                    <a:pt x="182" y="9"/>
                  </a:lnTo>
                  <a:lnTo>
                    <a:pt x="182" y="7"/>
                  </a:lnTo>
                  <a:lnTo>
                    <a:pt x="182" y="4"/>
                  </a:lnTo>
                  <a:lnTo>
                    <a:pt x="183" y="2"/>
                  </a:lnTo>
                  <a:lnTo>
                    <a:pt x="185" y="2"/>
                  </a:lnTo>
                  <a:lnTo>
                    <a:pt x="187" y="0"/>
                  </a:lnTo>
                  <a:lnTo>
                    <a:pt x="187" y="0"/>
                  </a:lnTo>
                  <a:close/>
                  <a:moveTo>
                    <a:pt x="211" y="0"/>
                  </a:moveTo>
                  <a:lnTo>
                    <a:pt x="211" y="0"/>
                  </a:lnTo>
                  <a:lnTo>
                    <a:pt x="212" y="2"/>
                  </a:lnTo>
                  <a:lnTo>
                    <a:pt x="214" y="2"/>
                  </a:lnTo>
                  <a:lnTo>
                    <a:pt x="216" y="4"/>
                  </a:lnTo>
                  <a:lnTo>
                    <a:pt x="216" y="7"/>
                  </a:lnTo>
                  <a:lnTo>
                    <a:pt x="216" y="9"/>
                  </a:lnTo>
                  <a:lnTo>
                    <a:pt x="214" y="11"/>
                  </a:lnTo>
                  <a:lnTo>
                    <a:pt x="212" y="11"/>
                  </a:lnTo>
                  <a:lnTo>
                    <a:pt x="211" y="13"/>
                  </a:lnTo>
                  <a:lnTo>
                    <a:pt x="211" y="13"/>
                  </a:lnTo>
                  <a:lnTo>
                    <a:pt x="207" y="11"/>
                  </a:lnTo>
                  <a:lnTo>
                    <a:pt x="205" y="11"/>
                  </a:lnTo>
                  <a:lnTo>
                    <a:pt x="205" y="9"/>
                  </a:lnTo>
                  <a:lnTo>
                    <a:pt x="205" y="7"/>
                  </a:lnTo>
                  <a:lnTo>
                    <a:pt x="205" y="4"/>
                  </a:lnTo>
                  <a:lnTo>
                    <a:pt x="205" y="2"/>
                  </a:lnTo>
                  <a:lnTo>
                    <a:pt x="207" y="2"/>
                  </a:lnTo>
                  <a:lnTo>
                    <a:pt x="211" y="0"/>
                  </a:lnTo>
                  <a:lnTo>
                    <a:pt x="211" y="0"/>
                  </a:lnTo>
                  <a:close/>
                  <a:moveTo>
                    <a:pt x="232" y="0"/>
                  </a:moveTo>
                  <a:lnTo>
                    <a:pt x="232" y="0"/>
                  </a:lnTo>
                  <a:lnTo>
                    <a:pt x="234" y="2"/>
                  </a:lnTo>
                  <a:lnTo>
                    <a:pt x="236" y="2"/>
                  </a:lnTo>
                  <a:lnTo>
                    <a:pt x="238" y="4"/>
                  </a:lnTo>
                  <a:lnTo>
                    <a:pt x="238" y="7"/>
                  </a:lnTo>
                  <a:lnTo>
                    <a:pt x="238" y="9"/>
                  </a:lnTo>
                  <a:lnTo>
                    <a:pt x="236" y="11"/>
                  </a:lnTo>
                  <a:lnTo>
                    <a:pt x="234" y="11"/>
                  </a:lnTo>
                  <a:lnTo>
                    <a:pt x="232" y="13"/>
                  </a:lnTo>
                  <a:lnTo>
                    <a:pt x="232" y="13"/>
                  </a:lnTo>
                  <a:lnTo>
                    <a:pt x="231" y="11"/>
                  </a:lnTo>
                  <a:lnTo>
                    <a:pt x="229" y="11"/>
                  </a:lnTo>
                  <a:lnTo>
                    <a:pt x="227" y="9"/>
                  </a:lnTo>
                  <a:lnTo>
                    <a:pt x="227" y="7"/>
                  </a:lnTo>
                  <a:lnTo>
                    <a:pt x="227" y="4"/>
                  </a:lnTo>
                  <a:lnTo>
                    <a:pt x="229" y="2"/>
                  </a:lnTo>
                  <a:lnTo>
                    <a:pt x="231" y="2"/>
                  </a:lnTo>
                  <a:lnTo>
                    <a:pt x="232" y="0"/>
                  </a:lnTo>
                  <a:lnTo>
                    <a:pt x="232" y="0"/>
                  </a:lnTo>
                  <a:close/>
                  <a:moveTo>
                    <a:pt x="256" y="0"/>
                  </a:moveTo>
                  <a:lnTo>
                    <a:pt x="256" y="0"/>
                  </a:lnTo>
                  <a:lnTo>
                    <a:pt x="258" y="2"/>
                  </a:lnTo>
                  <a:lnTo>
                    <a:pt x="260" y="2"/>
                  </a:lnTo>
                  <a:lnTo>
                    <a:pt x="261" y="4"/>
                  </a:lnTo>
                  <a:lnTo>
                    <a:pt x="261" y="7"/>
                  </a:lnTo>
                  <a:lnTo>
                    <a:pt x="261" y="9"/>
                  </a:lnTo>
                  <a:lnTo>
                    <a:pt x="260" y="11"/>
                  </a:lnTo>
                  <a:lnTo>
                    <a:pt x="258" y="11"/>
                  </a:lnTo>
                  <a:lnTo>
                    <a:pt x="256" y="13"/>
                  </a:lnTo>
                  <a:lnTo>
                    <a:pt x="256" y="13"/>
                  </a:lnTo>
                  <a:lnTo>
                    <a:pt x="252" y="11"/>
                  </a:lnTo>
                  <a:lnTo>
                    <a:pt x="251" y="11"/>
                  </a:lnTo>
                  <a:lnTo>
                    <a:pt x="251" y="9"/>
                  </a:lnTo>
                  <a:lnTo>
                    <a:pt x="251" y="7"/>
                  </a:lnTo>
                  <a:lnTo>
                    <a:pt x="251" y="4"/>
                  </a:lnTo>
                  <a:lnTo>
                    <a:pt x="251" y="2"/>
                  </a:lnTo>
                  <a:lnTo>
                    <a:pt x="252" y="2"/>
                  </a:lnTo>
                  <a:lnTo>
                    <a:pt x="256" y="0"/>
                  </a:lnTo>
                  <a:lnTo>
                    <a:pt x="256" y="0"/>
                  </a:lnTo>
                  <a:close/>
                  <a:moveTo>
                    <a:pt x="278" y="0"/>
                  </a:moveTo>
                  <a:lnTo>
                    <a:pt x="278" y="0"/>
                  </a:lnTo>
                  <a:lnTo>
                    <a:pt x="280" y="2"/>
                  </a:lnTo>
                  <a:lnTo>
                    <a:pt x="281" y="2"/>
                  </a:lnTo>
                  <a:lnTo>
                    <a:pt x="283" y="4"/>
                  </a:lnTo>
                  <a:lnTo>
                    <a:pt x="283" y="7"/>
                  </a:lnTo>
                  <a:lnTo>
                    <a:pt x="283" y="9"/>
                  </a:lnTo>
                  <a:lnTo>
                    <a:pt x="281" y="11"/>
                  </a:lnTo>
                  <a:lnTo>
                    <a:pt x="280" y="11"/>
                  </a:lnTo>
                  <a:lnTo>
                    <a:pt x="278" y="13"/>
                  </a:lnTo>
                  <a:lnTo>
                    <a:pt x="278" y="13"/>
                  </a:lnTo>
                  <a:lnTo>
                    <a:pt x="276" y="11"/>
                  </a:lnTo>
                  <a:lnTo>
                    <a:pt x="274" y="11"/>
                  </a:lnTo>
                  <a:lnTo>
                    <a:pt x="272" y="9"/>
                  </a:lnTo>
                  <a:lnTo>
                    <a:pt x="272" y="7"/>
                  </a:lnTo>
                  <a:lnTo>
                    <a:pt x="272" y="4"/>
                  </a:lnTo>
                  <a:lnTo>
                    <a:pt x="274" y="2"/>
                  </a:lnTo>
                  <a:lnTo>
                    <a:pt x="276" y="2"/>
                  </a:lnTo>
                  <a:lnTo>
                    <a:pt x="278" y="0"/>
                  </a:lnTo>
                  <a:lnTo>
                    <a:pt x="278" y="0"/>
                  </a:lnTo>
                  <a:close/>
                  <a:moveTo>
                    <a:pt x="301" y="0"/>
                  </a:moveTo>
                  <a:lnTo>
                    <a:pt x="301" y="0"/>
                  </a:lnTo>
                  <a:lnTo>
                    <a:pt x="303" y="2"/>
                  </a:lnTo>
                  <a:lnTo>
                    <a:pt x="305" y="2"/>
                  </a:lnTo>
                  <a:lnTo>
                    <a:pt x="307" y="4"/>
                  </a:lnTo>
                  <a:lnTo>
                    <a:pt x="307" y="7"/>
                  </a:lnTo>
                  <a:lnTo>
                    <a:pt x="307" y="9"/>
                  </a:lnTo>
                  <a:lnTo>
                    <a:pt x="305" y="11"/>
                  </a:lnTo>
                  <a:lnTo>
                    <a:pt x="303" y="11"/>
                  </a:lnTo>
                  <a:lnTo>
                    <a:pt x="301" y="13"/>
                  </a:lnTo>
                  <a:lnTo>
                    <a:pt x="301" y="13"/>
                  </a:lnTo>
                  <a:lnTo>
                    <a:pt x="298" y="11"/>
                  </a:lnTo>
                  <a:lnTo>
                    <a:pt x="296" y="11"/>
                  </a:lnTo>
                  <a:lnTo>
                    <a:pt x="296" y="9"/>
                  </a:lnTo>
                  <a:lnTo>
                    <a:pt x="296" y="7"/>
                  </a:lnTo>
                  <a:lnTo>
                    <a:pt x="296" y="4"/>
                  </a:lnTo>
                  <a:lnTo>
                    <a:pt x="296" y="2"/>
                  </a:lnTo>
                  <a:lnTo>
                    <a:pt x="298" y="2"/>
                  </a:lnTo>
                  <a:lnTo>
                    <a:pt x="301" y="0"/>
                  </a:lnTo>
                  <a:lnTo>
                    <a:pt x="301" y="0"/>
                  </a:lnTo>
                  <a:close/>
                  <a:moveTo>
                    <a:pt x="323" y="0"/>
                  </a:moveTo>
                  <a:lnTo>
                    <a:pt x="323" y="0"/>
                  </a:lnTo>
                  <a:lnTo>
                    <a:pt x="325" y="2"/>
                  </a:lnTo>
                  <a:lnTo>
                    <a:pt x="327" y="2"/>
                  </a:lnTo>
                  <a:lnTo>
                    <a:pt x="329" y="4"/>
                  </a:lnTo>
                  <a:lnTo>
                    <a:pt x="329" y="7"/>
                  </a:lnTo>
                  <a:lnTo>
                    <a:pt x="329" y="9"/>
                  </a:lnTo>
                  <a:lnTo>
                    <a:pt x="327" y="11"/>
                  </a:lnTo>
                  <a:lnTo>
                    <a:pt x="325" y="11"/>
                  </a:lnTo>
                  <a:lnTo>
                    <a:pt x="323" y="13"/>
                  </a:lnTo>
                  <a:lnTo>
                    <a:pt x="323" y="13"/>
                  </a:lnTo>
                  <a:lnTo>
                    <a:pt x="321" y="11"/>
                  </a:lnTo>
                  <a:lnTo>
                    <a:pt x="319" y="11"/>
                  </a:lnTo>
                  <a:lnTo>
                    <a:pt x="318" y="9"/>
                  </a:lnTo>
                  <a:lnTo>
                    <a:pt x="318" y="7"/>
                  </a:lnTo>
                  <a:lnTo>
                    <a:pt x="318" y="4"/>
                  </a:lnTo>
                  <a:lnTo>
                    <a:pt x="319" y="2"/>
                  </a:lnTo>
                  <a:lnTo>
                    <a:pt x="321" y="2"/>
                  </a:lnTo>
                  <a:lnTo>
                    <a:pt x="323" y="0"/>
                  </a:lnTo>
                  <a:lnTo>
                    <a:pt x="323" y="0"/>
                  </a:lnTo>
                  <a:close/>
                </a:path>
              </a:pathLst>
            </a:custGeom>
            <a:solidFill>
              <a:srgbClr val="000000"/>
            </a:solidFill>
            <a:ln w="158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ctr"/>
              <a:endParaRPr lang="zh-CN" altLang="en-US"/>
            </a:p>
          </p:txBody>
        </p:sp>
        <p:sp>
          <p:nvSpPr>
            <p:cNvPr id="40" name="Rectangle 38"/>
            <p:cNvSpPr>
              <a:spLocks noChangeArrowheads="1"/>
            </p:cNvSpPr>
            <p:nvPr/>
          </p:nvSpPr>
          <p:spPr bwMode="auto">
            <a:xfrm>
              <a:off x="5511" y="2446"/>
              <a:ext cx="46"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rPr>
                <a:t>a</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1" name="Rectangle 39"/>
            <p:cNvSpPr>
              <a:spLocks noChangeArrowheads="1"/>
            </p:cNvSpPr>
            <p:nvPr/>
          </p:nvSpPr>
          <p:spPr bwMode="auto">
            <a:xfrm>
              <a:off x="5547" y="2510"/>
              <a:ext cx="42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a:ln>
                    <a:noFill/>
                  </a:ln>
                  <a:solidFill>
                    <a:srgbClr val="000000"/>
                  </a:solidFill>
                  <a:effectLst/>
                  <a:latin typeface="Times New Roman" panose="02020603050405020304" pitchFamily="18" charset="0"/>
                </a:rPr>
                <a:t>DynamicError</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2" name="Freeform 40"/>
            <p:cNvSpPr>
              <a:spLocks noEditPoints="1"/>
            </p:cNvSpPr>
            <p:nvPr/>
          </p:nvSpPr>
          <p:spPr bwMode="auto">
            <a:xfrm>
              <a:off x="4749" y="2765"/>
              <a:ext cx="680" cy="675"/>
            </a:xfrm>
            <a:custGeom>
              <a:avLst/>
              <a:gdLst>
                <a:gd name="T0" fmla="*/ 27 w 1359"/>
                <a:gd name="T1" fmla="*/ 1328 h 1352"/>
                <a:gd name="T2" fmla="*/ 36 w 1359"/>
                <a:gd name="T3" fmla="*/ 1319 h 1352"/>
                <a:gd name="T4" fmla="*/ 66 w 1359"/>
                <a:gd name="T5" fmla="*/ 1278 h 1352"/>
                <a:gd name="T6" fmla="*/ 91 w 1359"/>
                <a:gd name="T7" fmla="*/ 1265 h 1352"/>
                <a:gd name="T8" fmla="*/ 98 w 1359"/>
                <a:gd name="T9" fmla="*/ 1254 h 1352"/>
                <a:gd name="T10" fmla="*/ 131 w 1359"/>
                <a:gd name="T11" fmla="*/ 1215 h 1352"/>
                <a:gd name="T12" fmla="*/ 156 w 1359"/>
                <a:gd name="T13" fmla="*/ 1204 h 1352"/>
                <a:gd name="T14" fmla="*/ 162 w 1359"/>
                <a:gd name="T15" fmla="*/ 1187 h 1352"/>
                <a:gd name="T16" fmla="*/ 196 w 1359"/>
                <a:gd name="T17" fmla="*/ 1150 h 1352"/>
                <a:gd name="T18" fmla="*/ 218 w 1359"/>
                <a:gd name="T19" fmla="*/ 1142 h 1352"/>
                <a:gd name="T20" fmla="*/ 225 w 1359"/>
                <a:gd name="T21" fmla="*/ 1122 h 1352"/>
                <a:gd name="T22" fmla="*/ 263 w 1359"/>
                <a:gd name="T23" fmla="*/ 1085 h 1352"/>
                <a:gd name="T24" fmla="*/ 283 w 1359"/>
                <a:gd name="T25" fmla="*/ 1077 h 1352"/>
                <a:gd name="T26" fmla="*/ 289 w 1359"/>
                <a:gd name="T27" fmla="*/ 1056 h 1352"/>
                <a:gd name="T28" fmla="*/ 329 w 1359"/>
                <a:gd name="T29" fmla="*/ 1021 h 1352"/>
                <a:gd name="T30" fmla="*/ 345 w 1359"/>
                <a:gd name="T31" fmla="*/ 1016 h 1352"/>
                <a:gd name="T32" fmla="*/ 354 w 1359"/>
                <a:gd name="T33" fmla="*/ 991 h 1352"/>
                <a:gd name="T34" fmla="*/ 394 w 1359"/>
                <a:gd name="T35" fmla="*/ 958 h 1352"/>
                <a:gd name="T36" fmla="*/ 407 w 1359"/>
                <a:gd name="T37" fmla="*/ 953 h 1352"/>
                <a:gd name="T38" fmla="*/ 419 w 1359"/>
                <a:gd name="T39" fmla="*/ 928 h 1352"/>
                <a:gd name="T40" fmla="*/ 459 w 1359"/>
                <a:gd name="T41" fmla="*/ 897 h 1352"/>
                <a:gd name="T42" fmla="*/ 468 w 1359"/>
                <a:gd name="T43" fmla="*/ 888 h 1352"/>
                <a:gd name="T44" fmla="*/ 499 w 1359"/>
                <a:gd name="T45" fmla="*/ 846 h 1352"/>
                <a:gd name="T46" fmla="*/ 525 w 1359"/>
                <a:gd name="T47" fmla="*/ 836 h 1352"/>
                <a:gd name="T48" fmla="*/ 532 w 1359"/>
                <a:gd name="T49" fmla="*/ 823 h 1352"/>
                <a:gd name="T50" fmla="*/ 563 w 1359"/>
                <a:gd name="T51" fmla="*/ 783 h 1352"/>
                <a:gd name="T52" fmla="*/ 588 w 1359"/>
                <a:gd name="T53" fmla="*/ 772 h 1352"/>
                <a:gd name="T54" fmla="*/ 594 w 1359"/>
                <a:gd name="T55" fmla="*/ 758 h 1352"/>
                <a:gd name="T56" fmla="*/ 630 w 1359"/>
                <a:gd name="T57" fmla="*/ 718 h 1352"/>
                <a:gd name="T58" fmla="*/ 652 w 1359"/>
                <a:gd name="T59" fmla="*/ 711 h 1352"/>
                <a:gd name="T60" fmla="*/ 657 w 1359"/>
                <a:gd name="T61" fmla="*/ 691 h 1352"/>
                <a:gd name="T62" fmla="*/ 695 w 1359"/>
                <a:gd name="T63" fmla="*/ 653 h 1352"/>
                <a:gd name="T64" fmla="*/ 715 w 1359"/>
                <a:gd name="T65" fmla="*/ 648 h 1352"/>
                <a:gd name="T66" fmla="*/ 722 w 1359"/>
                <a:gd name="T67" fmla="*/ 624 h 1352"/>
                <a:gd name="T68" fmla="*/ 762 w 1359"/>
                <a:gd name="T69" fmla="*/ 590 h 1352"/>
                <a:gd name="T70" fmla="*/ 779 w 1359"/>
                <a:gd name="T71" fmla="*/ 585 h 1352"/>
                <a:gd name="T72" fmla="*/ 788 w 1359"/>
                <a:gd name="T73" fmla="*/ 559 h 1352"/>
                <a:gd name="T74" fmla="*/ 828 w 1359"/>
                <a:gd name="T75" fmla="*/ 527 h 1352"/>
                <a:gd name="T76" fmla="*/ 840 w 1359"/>
                <a:gd name="T77" fmla="*/ 522 h 1352"/>
                <a:gd name="T78" fmla="*/ 853 w 1359"/>
                <a:gd name="T79" fmla="*/ 496 h 1352"/>
                <a:gd name="T80" fmla="*/ 893 w 1359"/>
                <a:gd name="T81" fmla="*/ 466 h 1352"/>
                <a:gd name="T82" fmla="*/ 902 w 1359"/>
                <a:gd name="T83" fmla="*/ 457 h 1352"/>
                <a:gd name="T84" fmla="*/ 933 w 1359"/>
                <a:gd name="T85" fmla="*/ 417 h 1352"/>
                <a:gd name="T86" fmla="*/ 958 w 1359"/>
                <a:gd name="T87" fmla="*/ 404 h 1352"/>
                <a:gd name="T88" fmla="*/ 964 w 1359"/>
                <a:gd name="T89" fmla="*/ 392 h 1352"/>
                <a:gd name="T90" fmla="*/ 996 w 1359"/>
                <a:gd name="T91" fmla="*/ 352 h 1352"/>
                <a:gd name="T92" fmla="*/ 1022 w 1359"/>
                <a:gd name="T93" fmla="*/ 343 h 1352"/>
                <a:gd name="T94" fmla="*/ 1027 w 1359"/>
                <a:gd name="T95" fmla="*/ 327 h 1352"/>
                <a:gd name="T96" fmla="*/ 1064 w 1359"/>
                <a:gd name="T97" fmla="*/ 287 h 1352"/>
                <a:gd name="T98" fmla="*/ 1085 w 1359"/>
                <a:gd name="T99" fmla="*/ 280 h 1352"/>
                <a:gd name="T100" fmla="*/ 1091 w 1359"/>
                <a:gd name="T101" fmla="*/ 260 h 1352"/>
                <a:gd name="T102" fmla="*/ 1129 w 1359"/>
                <a:gd name="T103" fmla="*/ 222 h 1352"/>
                <a:gd name="T104" fmla="*/ 1149 w 1359"/>
                <a:gd name="T105" fmla="*/ 217 h 1352"/>
                <a:gd name="T106" fmla="*/ 1156 w 1359"/>
                <a:gd name="T107" fmla="*/ 195 h 1352"/>
                <a:gd name="T108" fmla="*/ 1196 w 1359"/>
                <a:gd name="T109" fmla="*/ 159 h 1352"/>
                <a:gd name="T110" fmla="*/ 1211 w 1359"/>
                <a:gd name="T111" fmla="*/ 153 h 1352"/>
                <a:gd name="T112" fmla="*/ 1221 w 1359"/>
                <a:gd name="T113" fmla="*/ 128 h 1352"/>
                <a:gd name="T114" fmla="*/ 1261 w 1359"/>
                <a:gd name="T115" fmla="*/ 97 h 1352"/>
                <a:gd name="T116" fmla="*/ 1274 w 1359"/>
                <a:gd name="T117" fmla="*/ 90 h 1352"/>
                <a:gd name="T118" fmla="*/ 1285 w 1359"/>
                <a:gd name="T119" fmla="*/ 65 h 1352"/>
                <a:gd name="T120" fmla="*/ 1327 w 1359"/>
                <a:gd name="T121" fmla="*/ 34 h 1352"/>
                <a:gd name="T122" fmla="*/ 1336 w 1359"/>
                <a:gd name="T123" fmla="*/ 25 h 1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59" h="1352">
                  <a:moveTo>
                    <a:pt x="2" y="1341"/>
                  </a:moveTo>
                  <a:lnTo>
                    <a:pt x="2" y="1341"/>
                  </a:lnTo>
                  <a:lnTo>
                    <a:pt x="4" y="1341"/>
                  </a:lnTo>
                  <a:lnTo>
                    <a:pt x="6" y="1339"/>
                  </a:lnTo>
                  <a:lnTo>
                    <a:pt x="7" y="1341"/>
                  </a:lnTo>
                  <a:lnTo>
                    <a:pt x="9" y="1341"/>
                  </a:lnTo>
                  <a:lnTo>
                    <a:pt x="11" y="1343"/>
                  </a:lnTo>
                  <a:lnTo>
                    <a:pt x="11" y="1346"/>
                  </a:lnTo>
                  <a:lnTo>
                    <a:pt x="11" y="1348"/>
                  </a:lnTo>
                  <a:lnTo>
                    <a:pt x="9" y="1350"/>
                  </a:lnTo>
                  <a:lnTo>
                    <a:pt x="9" y="1350"/>
                  </a:lnTo>
                  <a:lnTo>
                    <a:pt x="7" y="1350"/>
                  </a:lnTo>
                  <a:lnTo>
                    <a:pt x="6" y="1352"/>
                  </a:lnTo>
                  <a:lnTo>
                    <a:pt x="4" y="1350"/>
                  </a:lnTo>
                  <a:lnTo>
                    <a:pt x="2" y="1350"/>
                  </a:lnTo>
                  <a:lnTo>
                    <a:pt x="0" y="1348"/>
                  </a:lnTo>
                  <a:lnTo>
                    <a:pt x="0" y="1346"/>
                  </a:lnTo>
                  <a:lnTo>
                    <a:pt x="0" y="1343"/>
                  </a:lnTo>
                  <a:lnTo>
                    <a:pt x="2" y="1341"/>
                  </a:lnTo>
                  <a:lnTo>
                    <a:pt x="2" y="1341"/>
                  </a:lnTo>
                  <a:close/>
                  <a:moveTo>
                    <a:pt x="18" y="1326"/>
                  </a:moveTo>
                  <a:lnTo>
                    <a:pt x="18" y="1326"/>
                  </a:lnTo>
                  <a:lnTo>
                    <a:pt x="20" y="1325"/>
                  </a:lnTo>
                  <a:lnTo>
                    <a:pt x="22" y="1325"/>
                  </a:lnTo>
                  <a:lnTo>
                    <a:pt x="24" y="1325"/>
                  </a:lnTo>
                  <a:lnTo>
                    <a:pt x="26" y="1326"/>
                  </a:lnTo>
                  <a:lnTo>
                    <a:pt x="27" y="1328"/>
                  </a:lnTo>
                  <a:lnTo>
                    <a:pt x="27" y="1330"/>
                  </a:lnTo>
                  <a:lnTo>
                    <a:pt x="27" y="1332"/>
                  </a:lnTo>
                  <a:lnTo>
                    <a:pt x="26" y="1334"/>
                  </a:lnTo>
                  <a:lnTo>
                    <a:pt x="26" y="1334"/>
                  </a:lnTo>
                  <a:lnTo>
                    <a:pt x="24" y="1335"/>
                  </a:lnTo>
                  <a:lnTo>
                    <a:pt x="22" y="1335"/>
                  </a:lnTo>
                  <a:lnTo>
                    <a:pt x="20" y="1335"/>
                  </a:lnTo>
                  <a:lnTo>
                    <a:pt x="18" y="1334"/>
                  </a:lnTo>
                  <a:lnTo>
                    <a:pt x="17" y="1332"/>
                  </a:lnTo>
                  <a:lnTo>
                    <a:pt x="17" y="1330"/>
                  </a:lnTo>
                  <a:lnTo>
                    <a:pt x="17" y="1328"/>
                  </a:lnTo>
                  <a:lnTo>
                    <a:pt x="18" y="1326"/>
                  </a:lnTo>
                  <a:lnTo>
                    <a:pt x="18" y="1326"/>
                  </a:lnTo>
                  <a:close/>
                  <a:moveTo>
                    <a:pt x="35" y="1310"/>
                  </a:moveTo>
                  <a:lnTo>
                    <a:pt x="35" y="1310"/>
                  </a:lnTo>
                  <a:lnTo>
                    <a:pt x="36" y="1308"/>
                  </a:lnTo>
                  <a:lnTo>
                    <a:pt x="38" y="1308"/>
                  </a:lnTo>
                  <a:lnTo>
                    <a:pt x="40" y="1308"/>
                  </a:lnTo>
                  <a:lnTo>
                    <a:pt x="42" y="1310"/>
                  </a:lnTo>
                  <a:lnTo>
                    <a:pt x="44" y="1312"/>
                  </a:lnTo>
                  <a:lnTo>
                    <a:pt x="44" y="1314"/>
                  </a:lnTo>
                  <a:lnTo>
                    <a:pt x="44" y="1316"/>
                  </a:lnTo>
                  <a:lnTo>
                    <a:pt x="42" y="1317"/>
                  </a:lnTo>
                  <a:lnTo>
                    <a:pt x="42" y="1317"/>
                  </a:lnTo>
                  <a:lnTo>
                    <a:pt x="40" y="1319"/>
                  </a:lnTo>
                  <a:lnTo>
                    <a:pt x="38" y="1319"/>
                  </a:lnTo>
                  <a:lnTo>
                    <a:pt x="36" y="1319"/>
                  </a:lnTo>
                  <a:lnTo>
                    <a:pt x="35" y="1317"/>
                  </a:lnTo>
                  <a:lnTo>
                    <a:pt x="33" y="1316"/>
                  </a:lnTo>
                  <a:lnTo>
                    <a:pt x="33" y="1314"/>
                  </a:lnTo>
                  <a:lnTo>
                    <a:pt x="33" y="1312"/>
                  </a:lnTo>
                  <a:lnTo>
                    <a:pt x="35" y="1310"/>
                  </a:lnTo>
                  <a:lnTo>
                    <a:pt x="35" y="1310"/>
                  </a:lnTo>
                  <a:close/>
                  <a:moveTo>
                    <a:pt x="49" y="1294"/>
                  </a:moveTo>
                  <a:lnTo>
                    <a:pt x="49" y="1294"/>
                  </a:lnTo>
                  <a:lnTo>
                    <a:pt x="51" y="1292"/>
                  </a:lnTo>
                  <a:lnTo>
                    <a:pt x="55" y="1292"/>
                  </a:lnTo>
                  <a:lnTo>
                    <a:pt x="56" y="1292"/>
                  </a:lnTo>
                  <a:lnTo>
                    <a:pt x="58" y="1294"/>
                  </a:lnTo>
                  <a:lnTo>
                    <a:pt x="58" y="1296"/>
                  </a:lnTo>
                  <a:lnTo>
                    <a:pt x="60" y="1298"/>
                  </a:lnTo>
                  <a:lnTo>
                    <a:pt x="58" y="1299"/>
                  </a:lnTo>
                  <a:lnTo>
                    <a:pt x="58" y="1301"/>
                  </a:lnTo>
                  <a:lnTo>
                    <a:pt x="58" y="1301"/>
                  </a:lnTo>
                  <a:lnTo>
                    <a:pt x="56" y="1303"/>
                  </a:lnTo>
                  <a:lnTo>
                    <a:pt x="55" y="1303"/>
                  </a:lnTo>
                  <a:lnTo>
                    <a:pt x="51" y="1303"/>
                  </a:lnTo>
                  <a:lnTo>
                    <a:pt x="49" y="1301"/>
                  </a:lnTo>
                  <a:lnTo>
                    <a:pt x="49" y="1299"/>
                  </a:lnTo>
                  <a:lnTo>
                    <a:pt x="47" y="1298"/>
                  </a:lnTo>
                  <a:lnTo>
                    <a:pt x="49" y="1296"/>
                  </a:lnTo>
                  <a:lnTo>
                    <a:pt x="49" y="1294"/>
                  </a:lnTo>
                  <a:lnTo>
                    <a:pt x="49" y="1294"/>
                  </a:lnTo>
                  <a:close/>
                  <a:moveTo>
                    <a:pt x="66" y="1278"/>
                  </a:moveTo>
                  <a:lnTo>
                    <a:pt x="66" y="1278"/>
                  </a:lnTo>
                  <a:lnTo>
                    <a:pt x="67" y="1276"/>
                  </a:lnTo>
                  <a:lnTo>
                    <a:pt x="69" y="1276"/>
                  </a:lnTo>
                  <a:lnTo>
                    <a:pt x="73" y="1276"/>
                  </a:lnTo>
                  <a:lnTo>
                    <a:pt x="75" y="1278"/>
                  </a:lnTo>
                  <a:lnTo>
                    <a:pt x="75" y="1279"/>
                  </a:lnTo>
                  <a:lnTo>
                    <a:pt x="76" y="1281"/>
                  </a:lnTo>
                  <a:lnTo>
                    <a:pt x="75" y="1283"/>
                  </a:lnTo>
                  <a:lnTo>
                    <a:pt x="75" y="1285"/>
                  </a:lnTo>
                  <a:lnTo>
                    <a:pt x="75" y="1285"/>
                  </a:lnTo>
                  <a:lnTo>
                    <a:pt x="73" y="1287"/>
                  </a:lnTo>
                  <a:lnTo>
                    <a:pt x="69" y="1287"/>
                  </a:lnTo>
                  <a:lnTo>
                    <a:pt x="67" y="1287"/>
                  </a:lnTo>
                  <a:lnTo>
                    <a:pt x="66" y="1285"/>
                  </a:lnTo>
                  <a:lnTo>
                    <a:pt x="66" y="1283"/>
                  </a:lnTo>
                  <a:lnTo>
                    <a:pt x="64" y="1281"/>
                  </a:lnTo>
                  <a:lnTo>
                    <a:pt x="66" y="1279"/>
                  </a:lnTo>
                  <a:lnTo>
                    <a:pt x="66" y="1278"/>
                  </a:lnTo>
                  <a:lnTo>
                    <a:pt x="66" y="1278"/>
                  </a:lnTo>
                  <a:close/>
                  <a:moveTo>
                    <a:pt x="82" y="1261"/>
                  </a:moveTo>
                  <a:lnTo>
                    <a:pt x="82" y="1261"/>
                  </a:lnTo>
                  <a:lnTo>
                    <a:pt x="84" y="1260"/>
                  </a:lnTo>
                  <a:lnTo>
                    <a:pt x="85" y="1260"/>
                  </a:lnTo>
                  <a:lnTo>
                    <a:pt x="87" y="1260"/>
                  </a:lnTo>
                  <a:lnTo>
                    <a:pt x="89" y="1261"/>
                  </a:lnTo>
                  <a:lnTo>
                    <a:pt x="91" y="1263"/>
                  </a:lnTo>
                  <a:lnTo>
                    <a:pt x="91" y="1265"/>
                  </a:lnTo>
                  <a:lnTo>
                    <a:pt x="91" y="1267"/>
                  </a:lnTo>
                  <a:lnTo>
                    <a:pt x="91" y="1270"/>
                  </a:lnTo>
                  <a:lnTo>
                    <a:pt x="91" y="1270"/>
                  </a:lnTo>
                  <a:lnTo>
                    <a:pt x="87" y="1270"/>
                  </a:lnTo>
                  <a:lnTo>
                    <a:pt x="85" y="1270"/>
                  </a:lnTo>
                  <a:lnTo>
                    <a:pt x="84" y="1270"/>
                  </a:lnTo>
                  <a:lnTo>
                    <a:pt x="82" y="1270"/>
                  </a:lnTo>
                  <a:lnTo>
                    <a:pt x="80" y="1269"/>
                  </a:lnTo>
                  <a:lnTo>
                    <a:pt x="80" y="1265"/>
                  </a:lnTo>
                  <a:lnTo>
                    <a:pt x="80" y="1263"/>
                  </a:lnTo>
                  <a:lnTo>
                    <a:pt x="82" y="1261"/>
                  </a:lnTo>
                  <a:lnTo>
                    <a:pt x="82" y="1261"/>
                  </a:lnTo>
                  <a:close/>
                  <a:moveTo>
                    <a:pt x="98" y="1245"/>
                  </a:moveTo>
                  <a:lnTo>
                    <a:pt x="98" y="1245"/>
                  </a:lnTo>
                  <a:lnTo>
                    <a:pt x="100" y="1245"/>
                  </a:lnTo>
                  <a:lnTo>
                    <a:pt x="102" y="1243"/>
                  </a:lnTo>
                  <a:lnTo>
                    <a:pt x="104" y="1245"/>
                  </a:lnTo>
                  <a:lnTo>
                    <a:pt x="105" y="1245"/>
                  </a:lnTo>
                  <a:lnTo>
                    <a:pt x="107" y="1247"/>
                  </a:lnTo>
                  <a:lnTo>
                    <a:pt x="107" y="1249"/>
                  </a:lnTo>
                  <a:lnTo>
                    <a:pt x="107" y="1252"/>
                  </a:lnTo>
                  <a:lnTo>
                    <a:pt x="105" y="1254"/>
                  </a:lnTo>
                  <a:lnTo>
                    <a:pt x="105" y="1254"/>
                  </a:lnTo>
                  <a:lnTo>
                    <a:pt x="104" y="1254"/>
                  </a:lnTo>
                  <a:lnTo>
                    <a:pt x="102" y="1256"/>
                  </a:lnTo>
                  <a:lnTo>
                    <a:pt x="100" y="1254"/>
                  </a:lnTo>
                  <a:lnTo>
                    <a:pt x="98" y="1254"/>
                  </a:lnTo>
                  <a:lnTo>
                    <a:pt x="96" y="1252"/>
                  </a:lnTo>
                  <a:lnTo>
                    <a:pt x="96" y="1251"/>
                  </a:lnTo>
                  <a:lnTo>
                    <a:pt x="96" y="1247"/>
                  </a:lnTo>
                  <a:lnTo>
                    <a:pt x="98" y="1245"/>
                  </a:lnTo>
                  <a:lnTo>
                    <a:pt x="98" y="1245"/>
                  </a:lnTo>
                  <a:close/>
                  <a:moveTo>
                    <a:pt x="115" y="1231"/>
                  </a:moveTo>
                  <a:lnTo>
                    <a:pt x="115" y="1231"/>
                  </a:lnTo>
                  <a:lnTo>
                    <a:pt x="116" y="1229"/>
                  </a:lnTo>
                  <a:lnTo>
                    <a:pt x="118" y="1229"/>
                  </a:lnTo>
                  <a:lnTo>
                    <a:pt x="120" y="1229"/>
                  </a:lnTo>
                  <a:lnTo>
                    <a:pt x="122" y="1229"/>
                  </a:lnTo>
                  <a:lnTo>
                    <a:pt x="124" y="1231"/>
                  </a:lnTo>
                  <a:lnTo>
                    <a:pt x="124" y="1234"/>
                  </a:lnTo>
                  <a:lnTo>
                    <a:pt x="124" y="1236"/>
                  </a:lnTo>
                  <a:lnTo>
                    <a:pt x="122" y="1238"/>
                  </a:lnTo>
                  <a:lnTo>
                    <a:pt x="122" y="1238"/>
                  </a:lnTo>
                  <a:lnTo>
                    <a:pt x="120" y="1240"/>
                  </a:lnTo>
                  <a:lnTo>
                    <a:pt x="118" y="1240"/>
                  </a:lnTo>
                  <a:lnTo>
                    <a:pt x="116" y="1240"/>
                  </a:lnTo>
                  <a:lnTo>
                    <a:pt x="115" y="1238"/>
                  </a:lnTo>
                  <a:lnTo>
                    <a:pt x="113" y="1236"/>
                  </a:lnTo>
                  <a:lnTo>
                    <a:pt x="113" y="1234"/>
                  </a:lnTo>
                  <a:lnTo>
                    <a:pt x="113" y="1233"/>
                  </a:lnTo>
                  <a:lnTo>
                    <a:pt x="115" y="1231"/>
                  </a:lnTo>
                  <a:lnTo>
                    <a:pt x="115" y="1231"/>
                  </a:lnTo>
                  <a:close/>
                  <a:moveTo>
                    <a:pt x="131" y="1215"/>
                  </a:moveTo>
                  <a:lnTo>
                    <a:pt x="131" y="1215"/>
                  </a:lnTo>
                  <a:lnTo>
                    <a:pt x="133" y="1213"/>
                  </a:lnTo>
                  <a:lnTo>
                    <a:pt x="134" y="1213"/>
                  </a:lnTo>
                  <a:lnTo>
                    <a:pt x="136" y="1213"/>
                  </a:lnTo>
                  <a:lnTo>
                    <a:pt x="138" y="1215"/>
                  </a:lnTo>
                  <a:lnTo>
                    <a:pt x="140" y="1216"/>
                  </a:lnTo>
                  <a:lnTo>
                    <a:pt x="140" y="1218"/>
                  </a:lnTo>
                  <a:lnTo>
                    <a:pt x="140" y="1220"/>
                  </a:lnTo>
                  <a:lnTo>
                    <a:pt x="138" y="1222"/>
                  </a:lnTo>
                  <a:lnTo>
                    <a:pt x="138" y="1222"/>
                  </a:lnTo>
                  <a:lnTo>
                    <a:pt x="136" y="1224"/>
                  </a:lnTo>
                  <a:lnTo>
                    <a:pt x="134" y="1224"/>
                  </a:lnTo>
                  <a:lnTo>
                    <a:pt x="133" y="1224"/>
                  </a:lnTo>
                  <a:lnTo>
                    <a:pt x="131" y="1222"/>
                  </a:lnTo>
                  <a:lnTo>
                    <a:pt x="129" y="1220"/>
                  </a:lnTo>
                  <a:lnTo>
                    <a:pt x="129" y="1218"/>
                  </a:lnTo>
                  <a:lnTo>
                    <a:pt x="129" y="1216"/>
                  </a:lnTo>
                  <a:lnTo>
                    <a:pt x="131" y="1215"/>
                  </a:lnTo>
                  <a:lnTo>
                    <a:pt x="131" y="1215"/>
                  </a:lnTo>
                  <a:close/>
                  <a:moveTo>
                    <a:pt x="145" y="1198"/>
                  </a:moveTo>
                  <a:lnTo>
                    <a:pt x="145" y="1198"/>
                  </a:lnTo>
                  <a:lnTo>
                    <a:pt x="147" y="1196"/>
                  </a:lnTo>
                  <a:lnTo>
                    <a:pt x="151" y="1196"/>
                  </a:lnTo>
                  <a:lnTo>
                    <a:pt x="153" y="1196"/>
                  </a:lnTo>
                  <a:lnTo>
                    <a:pt x="154" y="1198"/>
                  </a:lnTo>
                  <a:lnTo>
                    <a:pt x="154" y="1200"/>
                  </a:lnTo>
                  <a:lnTo>
                    <a:pt x="156" y="1202"/>
                  </a:lnTo>
                  <a:lnTo>
                    <a:pt x="156" y="1204"/>
                  </a:lnTo>
                  <a:lnTo>
                    <a:pt x="154" y="1205"/>
                  </a:lnTo>
                  <a:lnTo>
                    <a:pt x="154" y="1205"/>
                  </a:lnTo>
                  <a:lnTo>
                    <a:pt x="153" y="1207"/>
                  </a:lnTo>
                  <a:lnTo>
                    <a:pt x="151" y="1207"/>
                  </a:lnTo>
                  <a:lnTo>
                    <a:pt x="147" y="1207"/>
                  </a:lnTo>
                  <a:lnTo>
                    <a:pt x="145" y="1205"/>
                  </a:lnTo>
                  <a:lnTo>
                    <a:pt x="145" y="1204"/>
                  </a:lnTo>
                  <a:lnTo>
                    <a:pt x="145" y="1202"/>
                  </a:lnTo>
                  <a:lnTo>
                    <a:pt x="145" y="1200"/>
                  </a:lnTo>
                  <a:lnTo>
                    <a:pt x="145" y="1198"/>
                  </a:lnTo>
                  <a:lnTo>
                    <a:pt x="145" y="1198"/>
                  </a:lnTo>
                  <a:close/>
                  <a:moveTo>
                    <a:pt x="162" y="1182"/>
                  </a:moveTo>
                  <a:lnTo>
                    <a:pt x="162" y="1182"/>
                  </a:lnTo>
                  <a:lnTo>
                    <a:pt x="164" y="1180"/>
                  </a:lnTo>
                  <a:lnTo>
                    <a:pt x="165" y="1180"/>
                  </a:lnTo>
                  <a:lnTo>
                    <a:pt x="169" y="1180"/>
                  </a:lnTo>
                  <a:lnTo>
                    <a:pt x="171" y="1182"/>
                  </a:lnTo>
                  <a:lnTo>
                    <a:pt x="171" y="1184"/>
                  </a:lnTo>
                  <a:lnTo>
                    <a:pt x="173" y="1186"/>
                  </a:lnTo>
                  <a:lnTo>
                    <a:pt x="171" y="1187"/>
                  </a:lnTo>
                  <a:lnTo>
                    <a:pt x="171" y="1189"/>
                  </a:lnTo>
                  <a:lnTo>
                    <a:pt x="171" y="1189"/>
                  </a:lnTo>
                  <a:lnTo>
                    <a:pt x="169" y="1191"/>
                  </a:lnTo>
                  <a:lnTo>
                    <a:pt x="167" y="1191"/>
                  </a:lnTo>
                  <a:lnTo>
                    <a:pt x="164" y="1191"/>
                  </a:lnTo>
                  <a:lnTo>
                    <a:pt x="162" y="1189"/>
                  </a:lnTo>
                  <a:lnTo>
                    <a:pt x="162" y="1187"/>
                  </a:lnTo>
                  <a:lnTo>
                    <a:pt x="160" y="1186"/>
                  </a:lnTo>
                  <a:lnTo>
                    <a:pt x="162" y="1184"/>
                  </a:lnTo>
                  <a:lnTo>
                    <a:pt x="162" y="1182"/>
                  </a:lnTo>
                  <a:lnTo>
                    <a:pt x="162" y="1182"/>
                  </a:lnTo>
                  <a:close/>
                  <a:moveTo>
                    <a:pt x="178" y="1166"/>
                  </a:moveTo>
                  <a:lnTo>
                    <a:pt x="178" y="1166"/>
                  </a:lnTo>
                  <a:lnTo>
                    <a:pt x="180" y="1164"/>
                  </a:lnTo>
                  <a:lnTo>
                    <a:pt x="182" y="1164"/>
                  </a:lnTo>
                  <a:lnTo>
                    <a:pt x="183" y="1164"/>
                  </a:lnTo>
                  <a:lnTo>
                    <a:pt x="187" y="1166"/>
                  </a:lnTo>
                  <a:lnTo>
                    <a:pt x="187" y="1168"/>
                  </a:lnTo>
                  <a:lnTo>
                    <a:pt x="187" y="1169"/>
                  </a:lnTo>
                  <a:lnTo>
                    <a:pt x="187" y="1171"/>
                  </a:lnTo>
                  <a:lnTo>
                    <a:pt x="187" y="1175"/>
                  </a:lnTo>
                  <a:lnTo>
                    <a:pt x="187" y="1175"/>
                  </a:lnTo>
                  <a:lnTo>
                    <a:pt x="185" y="1175"/>
                  </a:lnTo>
                  <a:lnTo>
                    <a:pt x="182" y="1175"/>
                  </a:lnTo>
                  <a:lnTo>
                    <a:pt x="180" y="1175"/>
                  </a:lnTo>
                  <a:lnTo>
                    <a:pt x="178" y="1175"/>
                  </a:lnTo>
                  <a:lnTo>
                    <a:pt x="176" y="1173"/>
                  </a:lnTo>
                  <a:lnTo>
                    <a:pt x="176" y="1169"/>
                  </a:lnTo>
                  <a:lnTo>
                    <a:pt x="176" y="1168"/>
                  </a:lnTo>
                  <a:lnTo>
                    <a:pt x="178" y="1166"/>
                  </a:lnTo>
                  <a:lnTo>
                    <a:pt x="178" y="1166"/>
                  </a:lnTo>
                  <a:close/>
                  <a:moveTo>
                    <a:pt x="194" y="1150"/>
                  </a:moveTo>
                  <a:lnTo>
                    <a:pt x="194" y="1150"/>
                  </a:lnTo>
                  <a:lnTo>
                    <a:pt x="196" y="1150"/>
                  </a:lnTo>
                  <a:lnTo>
                    <a:pt x="198" y="1148"/>
                  </a:lnTo>
                  <a:lnTo>
                    <a:pt x="200" y="1150"/>
                  </a:lnTo>
                  <a:lnTo>
                    <a:pt x="202" y="1150"/>
                  </a:lnTo>
                  <a:lnTo>
                    <a:pt x="203" y="1151"/>
                  </a:lnTo>
                  <a:lnTo>
                    <a:pt x="203" y="1153"/>
                  </a:lnTo>
                  <a:lnTo>
                    <a:pt x="203" y="1157"/>
                  </a:lnTo>
                  <a:lnTo>
                    <a:pt x="202" y="1159"/>
                  </a:lnTo>
                  <a:lnTo>
                    <a:pt x="202" y="1159"/>
                  </a:lnTo>
                  <a:lnTo>
                    <a:pt x="200" y="1159"/>
                  </a:lnTo>
                  <a:lnTo>
                    <a:pt x="198" y="1160"/>
                  </a:lnTo>
                  <a:lnTo>
                    <a:pt x="196" y="1159"/>
                  </a:lnTo>
                  <a:lnTo>
                    <a:pt x="194" y="1159"/>
                  </a:lnTo>
                  <a:lnTo>
                    <a:pt x="193" y="1157"/>
                  </a:lnTo>
                  <a:lnTo>
                    <a:pt x="193" y="1155"/>
                  </a:lnTo>
                  <a:lnTo>
                    <a:pt x="193" y="1151"/>
                  </a:lnTo>
                  <a:lnTo>
                    <a:pt x="194" y="1150"/>
                  </a:lnTo>
                  <a:lnTo>
                    <a:pt x="194" y="1150"/>
                  </a:lnTo>
                  <a:close/>
                  <a:moveTo>
                    <a:pt x="211" y="1133"/>
                  </a:moveTo>
                  <a:lnTo>
                    <a:pt x="211" y="1133"/>
                  </a:lnTo>
                  <a:lnTo>
                    <a:pt x="213" y="1133"/>
                  </a:lnTo>
                  <a:lnTo>
                    <a:pt x="214" y="1132"/>
                  </a:lnTo>
                  <a:lnTo>
                    <a:pt x="216" y="1133"/>
                  </a:lnTo>
                  <a:lnTo>
                    <a:pt x="218" y="1133"/>
                  </a:lnTo>
                  <a:lnTo>
                    <a:pt x="220" y="1135"/>
                  </a:lnTo>
                  <a:lnTo>
                    <a:pt x="220" y="1139"/>
                  </a:lnTo>
                  <a:lnTo>
                    <a:pt x="220" y="1141"/>
                  </a:lnTo>
                  <a:lnTo>
                    <a:pt x="218" y="1142"/>
                  </a:lnTo>
                  <a:lnTo>
                    <a:pt x="218" y="1142"/>
                  </a:lnTo>
                  <a:lnTo>
                    <a:pt x="216" y="1142"/>
                  </a:lnTo>
                  <a:lnTo>
                    <a:pt x="214" y="1144"/>
                  </a:lnTo>
                  <a:lnTo>
                    <a:pt x="213" y="1144"/>
                  </a:lnTo>
                  <a:lnTo>
                    <a:pt x="211" y="1142"/>
                  </a:lnTo>
                  <a:lnTo>
                    <a:pt x="209" y="1141"/>
                  </a:lnTo>
                  <a:lnTo>
                    <a:pt x="209" y="1139"/>
                  </a:lnTo>
                  <a:lnTo>
                    <a:pt x="209" y="1135"/>
                  </a:lnTo>
                  <a:lnTo>
                    <a:pt x="211" y="1133"/>
                  </a:lnTo>
                  <a:lnTo>
                    <a:pt x="211" y="1133"/>
                  </a:lnTo>
                  <a:close/>
                  <a:moveTo>
                    <a:pt x="227" y="1119"/>
                  </a:moveTo>
                  <a:lnTo>
                    <a:pt x="227" y="1119"/>
                  </a:lnTo>
                  <a:lnTo>
                    <a:pt x="229" y="1117"/>
                  </a:lnTo>
                  <a:lnTo>
                    <a:pt x="231" y="1117"/>
                  </a:lnTo>
                  <a:lnTo>
                    <a:pt x="232" y="1117"/>
                  </a:lnTo>
                  <a:lnTo>
                    <a:pt x="234" y="1119"/>
                  </a:lnTo>
                  <a:lnTo>
                    <a:pt x="236" y="1121"/>
                  </a:lnTo>
                  <a:lnTo>
                    <a:pt x="236" y="1122"/>
                  </a:lnTo>
                  <a:lnTo>
                    <a:pt x="236" y="1124"/>
                  </a:lnTo>
                  <a:lnTo>
                    <a:pt x="234" y="1126"/>
                  </a:lnTo>
                  <a:lnTo>
                    <a:pt x="234" y="1126"/>
                  </a:lnTo>
                  <a:lnTo>
                    <a:pt x="232" y="1128"/>
                  </a:lnTo>
                  <a:lnTo>
                    <a:pt x="231" y="1128"/>
                  </a:lnTo>
                  <a:lnTo>
                    <a:pt x="229" y="1128"/>
                  </a:lnTo>
                  <a:lnTo>
                    <a:pt x="227" y="1126"/>
                  </a:lnTo>
                  <a:lnTo>
                    <a:pt x="225" y="1124"/>
                  </a:lnTo>
                  <a:lnTo>
                    <a:pt x="225" y="1122"/>
                  </a:lnTo>
                  <a:lnTo>
                    <a:pt x="225" y="1121"/>
                  </a:lnTo>
                  <a:lnTo>
                    <a:pt x="227" y="1119"/>
                  </a:lnTo>
                  <a:lnTo>
                    <a:pt x="227" y="1119"/>
                  </a:lnTo>
                  <a:close/>
                  <a:moveTo>
                    <a:pt x="242" y="1103"/>
                  </a:moveTo>
                  <a:lnTo>
                    <a:pt x="242" y="1103"/>
                  </a:lnTo>
                  <a:lnTo>
                    <a:pt x="243" y="1101"/>
                  </a:lnTo>
                  <a:lnTo>
                    <a:pt x="247" y="1101"/>
                  </a:lnTo>
                  <a:lnTo>
                    <a:pt x="249" y="1101"/>
                  </a:lnTo>
                  <a:lnTo>
                    <a:pt x="251" y="1103"/>
                  </a:lnTo>
                  <a:lnTo>
                    <a:pt x="252" y="1104"/>
                  </a:lnTo>
                  <a:lnTo>
                    <a:pt x="252" y="1106"/>
                  </a:lnTo>
                  <a:lnTo>
                    <a:pt x="252" y="1108"/>
                  </a:lnTo>
                  <a:lnTo>
                    <a:pt x="251" y="1110"/>
                  </a:lnTo>
                  <a:lnTo>
                    <a:pt x="251" y="1110"/>
                  </a:lnTo>
                  <a:lnTo>
                    <a:pt x="249" y="1112"/>
                  </a:lnTo>
                  <a:lnTo>
                    <a:pt x="247" y="1112"/>
                  </a:lnTo>
                  <a:lnTo>
                    <a:pt x="245" y="1112"/>
                  </a:lnTo>
                  <a:lnTo>
                    <a:pt x="243" y="1110"/>
                  </a:lnTo>
                  <a:lnTo>
                    <a:pt x="242" y="1108"/>
                  </a:lnTo>
                  <a:lnTo>
                    <a:pt x="242" y="1106"/>
                  </a:lnTo>
                  <a:lnTo>
                    <a:pt x="242" y="1104"/>
                  </a:lnTo>
                  <a:lnTo>
                    <a:pt x="242" y="1103"/>
                  </a:lnTo>
                  <a:lnTo>
                    <a:pt x="242" y="1103"/>
                  </a:lnTo>
                  <a:close/>
                  <a:moveTo>
                    <a:pt x="258" y="1086"/>
                  </a:moveTo>
                  <a:lnTo>
                    <a:pt x="258" y="1086"/>
                  </a:lnTo>
                  <a:lnTo>
                    <a:pt x="260" y="1085"/>
                  </a:lnTo>
                  <a:lnTo>
                    <a:pt x="263" y="1085"/>
                  </a:lnTo>
                  <a:lnTo>
                    <a:pt x="265" y="1085"/>
                  </a:lnTo>
                  <a:lnTo>
                    <a:pt x="267" y="1086"/>
                  </a:lnTo>
                  <a:lnTo>
                    <a:pt x="267" y="1088"/>
                  </a:lnTo>
                  <a:lnTo>
                    <a:pt x="269" y="1090"/>
                  </a:lnTo>
                  <a:lnTo>
                    <a:pt x="267" y="1092"/>
                  </a:lnTo>
                  <a:lnTo>
                    <a:pt x="267" y="1094"/>
                  </a:lnTo>
                  <a:lnTo>
                    <a:pt x="267" y="1094"/>
                  </a:lnTo>
                  <a:lnTo>
                    <a:pt x="265" y="1095"/>
                  </a:lnTo>
                  <a:lnTo>
                    <a:pt x="263" y="1095"/>
                  </a:lnTo>
                  <a:lnTo>
                    <a:pt x="260" y="1095"/>
                  </a:lnTo>
                  <a:lnTo>
                    <a:pt x="258" y="1094"/>
                  </a:lnTo>
                  <a:lnTo>
                    <a:pt x="258" y="1092"/>
                  </a:lnTo>
                  <a:lnTo>
                    <a:pt x="256" y="1090"/>
                  </a:lnTo>
                  <a:lnTo>
                    <a:pt x="258" y="1088"/>
                  </a:lnTo>
                  <a:lnTo>
                    <a:pt x="258" y="1086"/>
                  </a:lnTo>
                  <a:lnTo>
                    <a:pt x="258" y="1086"/>
                  </a:lnTo>
                  <a:close/>
                  <a:moveTo>
                    <a:pt x="274" y="1070"/>
                  </a:moveTo>
                  <a:lnTo>
                    <a:pt x="274" y="1070"/>
                  </a:lnTo>
                  <a:lnTo>
                    <a:pt x="276" y="1068"/>
                  </a:lnTo>
                  <a:lnTo>
                    <a:pt x="278" y="1068"/>
                  </a:lnTo>
                  <a:lnTo>
                    <a:pt x="280" y="1068"/>
                  </a:lnTo>
                  <a:lnTo>
                    <a:pt x="283" y="1070"/>
                  </a:lnTo>
                  <a:lnTo>
                    <a:pt x="283" y="1072"/>
                  </a:lnTo>
                  <a:lnTo>
                    <a:pt x="283" y="1074"/>
                  </a:lnTo>
                  <a:lnTo>
                    <a:pt x="283" y="1076"/>
                  </a:lnTo>
                  <a:lnTo>
                    <a:pt x="283" y="1077"/>
                  </a:lnTo>
                  <a:lnTo>
                    <a:pt x="283" y="1077"/>
                  </a:lnTo>
                  <a:lnTo>
                    <a:pt x="281" y="1079"/>
                  </a:lnTo>
                  <a:lnTo>
                    <a:pt x="278" y="1079"/>
                  </a:lnTo>
                  <a:lnTo>
                    <a:pt x="276" y="1079"/>
                  </a:lnTo>
                  <a:lnTo>
                    <a:pt x="274" y="1079"/>
                  </a:lnTo>
                  <a:lnTo>
                    <a:pt x="272" y="1076"/>
                  </a:lnTo>
                  <a:lnTo>
                    <a:pt x="272" y="1074"/>
                  </a:lnTo>
                  <a:lnTo>
                    <a:pt x="272" y="1072"/>
                  </a:lnTo>
                  <a:lnTo>
                    <a:pt x="274" y="1070"/>
                  </a:lnTo>
                  <a:lnTo>
                    <a:pt x="274" y="1070"/>
                  </a:lnTo>
                  <a:close/>
                  <a:moveTo>
                    <a:pt x="291" y="1054"/>
                  </a:moveTo>
                  <a:lnTo>
                    <a:pt x="291" y="1054"/>
                  </a:lnTo>
                  <a:lnTo>
                    <a:pt x="292" y="1054"/>
                  </a:lnTo>
                  <a:lnTo>
                    <a:pt x="294" y="1052"/>
                  </a:lnTo>
                  <a:lnTo>
                    <a:pt x="296" y="1052"/>
                  </a:lnTo>
                  <a:lnTo>
                    <a:pt x="298" y="1054"/>
                  </a:lnTo>
                  <a:lnTo>
                    <a:pt x="300" y="1056"/>
                  </a:lnTo>
                  <a:lnTo>
                    <a:pt x="300" y="1058"/>
                  </a:lnTo>
                  <a:lnTo>
                    <a:pt x="300" y="1061"/>
                  </a:lnTo>
                  <a:lnTo>
                    <a:pt x="300" y="1063"/>
                  </a:lnTo>
                  <a:lnTo>
                    <a:pt x="298" y="1063"/>
                  </a:lnTo>
                  <a:lnTo>
                    <a:pt x="296" y="1063"/>
                  </a:lnTo>
                  <a:lnTo>
                    <a:pt x="294" y="1065"/>
                  </a:lnTo>
                  <a:lnTo>
                    <a:pt x="292" y="1063"/>
                  </a:lnTo>
                  <a:lnTo>
                    <a:pt x="291" y="1063"/>
                  </a:lnTo>
                  <a:lnTo>
                    <a:pt x="289" y="1061"/>
                  </a:lnTo>
                  <a:lnTo>
                    <a:pt x="289" y="1058"/>
                  </a:lnTo>
                  <a:lnTo>
                    <a:pt x="289" y="1056"/>
                  </a:lnTo>
                  <a:lnTo>
                    <a:pt x="291" y="1054"/>
                  </a:lnTo>
                  <a:lnTo>
                    <a:pt x="291" y="1054"/>
                  </a:lnTo>
                  <a:close/>
                  <a:moveTo>
                    <a:pt x="307" y="1038"/>
                  </a:moveTo>
                  <a:lnTo>
                    <a:pt x="307" y="1038"/>
                  </a:lnTo>
                  <a:lnTo>
                    <a:pt x="309" y="1038"/>
                  </a:lnTo>
                  <a:lnTo>
                    <a:pt x="311" y="1036"/>
                  </a:lnTo>
                  <a:lnTo>
                    <a:pt x="312" y="1038"/>
                  </a:lnTo>
                  <a:lnTo>
                    <a:pt x="314" y="1038"/>
                  </a:lnTo>
                  <a:lnTo>
                    <a:pt x="316" y="1039"/>
                  </a:lnTo>
                  <a:lnTo>
                    <a:pt x="316" y="1043"/>
                  </a:lnTo>
                  <a:lnTo>
                    <a:pt x="316" y="1045"/>
                  </a:lnTo>
                  <a:lnTo>
                    <a:pt x="314" y="1047"/>
                  </a:lnTo>
                  <a:lnTo>
                    <a:pt x="314" y="1047"/>
                  </a:lnTo>
                  <a:lnTo>
                    <a:pt x="312" y="1047"/>
                  </a:lnTo>
                  <a:lnTo>
                    <a:pt x="311" y="1048"/>
                  </a:lnTo>
                  <a:lnTo>
                    <a:pt x="309" y="1047"/>
                  </a:lnTo>
                  <a:lnTo>
                    <a:pt x="307" y="1047"/>
                  </a:lnTo>
                  <a:lnTo>
                    <a:pt x="305" y="1045"/>
                  </a:lnTo>
                  <a:lnTo>
                    <a:pt x="305" y="1043"/>
                  </a:lnTo>
                  <a:lnTo>
                    <a:pt x="305" y="1039"/>
                  </a:lnTo>
                  <a:lnTo>
                    <a:pt x="307" y="1038"/>
                  </a:lnTo>
                  <a:lnTo>
                    <a:pt x="307" y="1038"/>
                  </a:lnTo>
                  <a:close/>
                  <a:moveTo>
                    <a:pt x="323" y="1023"/>
                  </a:moveTo>
                  <a:lnTo>
                    <a:pt x="323" y="1023"/>
                  </a:lnTo>
                  <a:lnTo>
                    <a:pt x="325" y="1021"/>
                  </a:lnTo>
                  <a:lnTo>
                    <a:pt x="327" y="1021"/>
                  </a:lnTo>
                  <a:lnTo>
                    <a:pt x="329" y="1021"/>
                  </a:lnTo>
                  <a:lnTo>
                    <a:pt x="330" y="1023"/>
                  </a:lnTo>
                  <a:lnTo>
                    <a:pt x="332" y="1025"/>
                  </a:lnTo>
                  <a:lnTo>
                    <a:pt x="332" y="1027"/>
                  </a:lnTo>
                  <a:lnTo>
                    <a:pt x="332" y="1029"/>
                  </a:lnTo>
                  <a:lnTo>
                    <a:pt x="330" y="1030"/>
                  </a:lnTo>
                  <a:lnTo>
                    <a:pt x="330" y="1030"/>
                  </a:lnTo>
                  <a:lnTo>
                    <a:pt x="329" y="1032"/>
                  </a:lnTo>
                  <a:lnTo>
                    <a:pt x="327" y="1032"/>
                  </a:lnTo>
                  <a:lnTo>
                    <a:pt x="325" y="1032"/>
                  </a:lnTo>
                  <a:lnTo>
                    <a:pt x="323" y="1030"/>
                  </a:lnTo>
                  <a:lnTo>
                    <a:pt x="321" y="1029"/>
                  </a:lnTo>
                  <a:lnTo>
                    <a:pt x="321" y="1027"/>
                  </a:lnTo>
                  <a:lnTo>
                    <a:pt x="321" y="1025"/>
                  </a:lnTo>
                  <a:lnTo>
                    <a:pt x="323" y="1023"/>
                  </a:lnTo>
                  <a:lnTo>
                    <a:pt x="323" y="1023"/>
                  </a:lnTo>
                  <a:close/>
                  <a:moveTo>
                    <a:pt x="340" y="1007"/>
                  </a:moveTo>
                  <a:lnTo>
                    <a:pt x="340" y="1007"/>
                  </a:lnTo>
                  <a:lnTo>
                    <a:pt x="341" y="1005"/>
                  </a:lnTo>
                  <a:lnTo>
                    <a:pt x="343" y="1005"/>
                  </a:lnTo>
                  <a:lnTo>
                    <a:pt x="345" y="1005"/>
                  </a:lnTo>
                  <a:lnTo>
                    <a:pt x="347" y="1007"/>
                  </a:lnTo>
                  <a:lnTo>
                    <a:pt x="349" y="1009"/>
                  </a:lnTo>
                  <a:lnTo>
                    <a:pt x="349" y="1011"/>
                  </a:lnTo>
                  <a:lnTo>
                    <a:pt x="349" y="1012"/>
                  </a:lnTo>
                  <a:lnTo>
                    <a:pt x="347" y="1014"/>
                  </a:lnTo>
                  <a:lnTo>
                    <a:pt x="347" y="1014"/>
                  </a:lnTo>
                  <a:lnTo>
                    <a:pt x="345" y="1016"/>
                  </a:lnTo>
                  <a:lnTo>
                    <a:pt x="343" y="1016"/>
                  </a:lnTo>
                  <a:lnTo>
                    <a:pt x="341" y="1016"/>
                  </a:lnTo>
                  <a:lnTo>
                    <a:pt x="340" y="1014"/>
                  </a:lnTo>
                  <a:lnTo>
                    <a:pt x="338" y="1012"/>
                  </a:lnTo>
                  <a:lnTo>
                    <a:pt x="338" y="1011"/>
                  </a:lnTo>
                  <a:lnTo>
                    <a:pt x="338" y="1009"/>
                  </a:lnTo>
                  <a:lnTo>
                    <a:pt x="340" y="1007"/>
                  </a:lnTo>
                  <a:lnTo>
                    <a:pt x="340" y="1007"/>
                  </a:lnTo>
                  <a:close/>
                  <a:moveTo>
                    <a:pt x="354" y="991"/>
                  </a:moveTo>
                  <a:lnTo>
                    <a:pt x="354" y="991"/>
                  </a:lnTo>
                  <a:lnTo>
                    <a:pt x="356" y="989"/>
                  </a:lnTo>
                  <a:lnTo>
                    <a:pt x="359" y="989"/>
                  </a:lnTo>
                  <a:lnTo>
                    <a:pt x="361" y="989"/>
                  </a:lnTo>
                  <a:lnTo>
                    <a:pt x="363" y="991"/>
                  </a:lnTo>
                  <a:lnTo>
                    <a:pt x="363" y="993"/>
                  </a:lnTo>
                  <a:lnTo>
                    <a:pt x="365" y="994"/>
                  </a:lnTo>
                  <a:lnTo>
                    <a:pt x="363" y="996"/>
                  </a:lnTo>
                  <a:lnTo>
                    <a:pt x="363" y="998"/>
                  </a:lnTo>
                  <a:lnTo>
                    <a:pt x="363" y="998"/>
                  </a:lnTo>
                  <a:lnTo>
                    <a:pt x="361" y="1000"/>
                  </a:lnTo>
                  <a:lnTo>
                    <a:pt x="359" y="1000"/>
                  </a:lnTo>
                  <a:lnTo>
                    <a:pt x="356" y="1000"/>
                  </a:lnTo>
                  <a:lnTo>
                    <a:pt x="354" y="998"/>
                  </a:lnTo>
                  <a:lnTo>
                    <a:pt x="354" y="996"/>
                  </a:lnTo>
                  <a:lnTo>
                    <a:pt x="352" y="994"/>
                  </a:lnTo>
                  <a:lnTo>
                    <a:pt x="354" y="993"/>
                  </a:lnTo>
                  <a:lnTo>
                    <a:pt x="354" y="991"/>
                  </a:lnTo>
                  <a:lnTo>
                    <a:pt x="354" y="991"/>
                  </a:lnTo>
                  <a:close/>
                  <a:moveTo>
                    <a:pt x="370" y="975"/>
                  </a:moveTo>
                  <a:lnTo>
                    <a:pt x="370" y="975"/>
                  </a:lnTo>
                  <a:lnTo>
                    <a:pt x="372" y="973"/>
                  </a:lnTo>
                  <a:lnTo>
                    <a:pt x="374" y="973"/>
                  </a:lnTo>
                  <a:lnTo>
                    <a:pt x="378" y="973"/>
                  </a:lnTo>
                  <a:lnTo>
                    <a:pt x="379" y="975"/>
                  </a:lnTo>
                  <a:lnTo>
                    <a:pt x="379" y="976"/>
                  </a:lnTo>
                  <a:lnTo>
                    <a:pt x="381" y="978"/>
                  </a:lnTo>
                  <a:lnTo>
                    <a:pt x="379" y="980"/>
                  </a:lnTo>
                  <a:lnTo>
                    <a:pt x="379" y="982"/>
                  </a:lnTo>
                  <a:lnTo>
                    <a:pt x="379" y="982"/>
                  </a:lnTo>
                  <a:lnTo>
                    <a:pt x="378" y="984"/>
                  </a:lnTo>
                  <a:lnTo>
                    <a:pt x="376" y="984"/>
                  </a:lnTo>
                  <a:lnTo>
                    <a:pt x="372" y="984"/>
                  </a:lnTo>
                  <a:lnTo>
                    <a:pt x="370" y="982"/>
                  </a:lnTo>
                  <a:lnTo>
                    <a:pt x="370" y="980"/>
                  </a:lnTo>
                  <a:lnTo>
                    <a:pt x="369" y="978"/>
                  </a:lnTo>
                  <a:lnTo>
                    <a:pt x="370" y="976"/>
                  </a:lnTo>
                  <a:lnTo>
                    <a:pt x="370" y="975"/>
                  </a:lnTo>
                  <a:lnTo>
                    <a:pt x="370" y="975"/>
                  </a:lnTo>
                  <a:close/>
                  <a:moveTo>
                    <a:pt x="387" y="958"/>
                  </a:moveTo>
                  <a:lnTo>
                    <a:pt x="387" y="958"/>
                  </a:lnTo>
                  <a:lnTo>
                    <a:pt x="389" y="956"/>
                  </a:lnTo>
                  <a:lnTo>
                    <a:pt x="390" y="956"/>
                  </a:lnTo>
                  <a:lnTo>
                    <a:pt x="392" y="956"/>
                  </a:lnTo>
                  <a:lnTo>
                    <a:pt x="394" y="958"/>
                  </a:lnTo>
                  <a:lnTo>
                    <a:pt x="396" y="960"/>
                  </a:lnTo>
                  <a:lnTo>
                    <a:pt x="396" y="962"/>
                  </a:lnTo>
                  <a:lnTo>
                    <a:pt x="396" y="964"/>
                  </a:lnTo>
                  <a:lnTo>
                    <a:pt x="396" y="967"/>
                  </a:lnTo>
                  <a:lnTo>
                    <a:pt x="396" y="967"/>
                  </a:lnTo>
                  <a:lnTo>
                    <a:pt x="392" y="967"/>
                  </a:lnTo>
                  <a:lnTo>
                    <a:pt x="390" y="967"/>
                  </a:lnTo>
                  <a:lnTo>
                    <a:pt x="389" y="967"/>
                  </a:lnTo>
                  <a:lnTo>
                    <a:pt x="387" y="967"/>
                  </a:lnTo>
                  <a:lnTo>
                    <a:pt x="385" y="965"/>
                  </a:lnTo>
                  <a:lnTo>
                    <a:pt x="385" y="962"/>
                  </a:lnTo>
                  <a:lnTo>
                    <a:pt x="385" y="960"/>
                  </a:lnTo>
                  <a:lnTo>
                    <a:pt x="387" y="958"/>
                  </a:lnTo>
                  <a:lnTo>
                    <a:pt x="387" y="958"/>
                  </a:lnTo>
                  <a:close/>
                  <a:moveTo>
                    <a:pt x="403" y="942"/>
                  </a:moveTo>
                  <a:lnTo>
                    <a:pt x="403" y="942"/>
                  </a:lnTo>
                  <a:lnTo>
                    <a:pt x="405" y="942"/>
                  </a:lnTo>
                  <a:lnTo>
                    <a:pt x="407" y="940"/>
                  </a:lnTo>
                  <a:lnTo>
                    <a:pt x="408" y="942"/>
                  </a:lnTo>
                  <a:lnTo>
                    <a:pt x="410" y="942"/>
                  </a:lnTo>
                  <a:lnTo>
                    <a:pt x="412" y="944"/>
                  </a:lnTo>
                  <a:lnTo>
                    <a:pt x="412" y="946"/>
                  </a:lnTo>
                  <a:lnTo>
                    <a:pt x="412" y="949"/>
                  </a:lnTo>
                  <a:lnTo>
                    <a:pt x="410" y="951"/>
                  </a:lnTo>
                  <a:lnTo>
                    <a:pt x="410" y="951"/>
                  </a:lnTo>
                  <a:lnTo>
                    <a:pt x="408" y="951"/>
                  </a:lnTo>
                  <a:lnTo>
                    <a:pt x="407" y="953"/>
                  </a:lnTo>
                  <a:lnTo>
                    <a:pt x="405" y="951"/>
                  </a:lnTo>
                  <a:lnTo>
                    <a:pt x="403" y="951"/>
                  </a:lnTo>
                  <a:lnTo>
                    <a:pt x="401" y="949"/>
                  </a:lnTo>
                  <a:lnTo>
                    <a:pt x="401" y="947"/>
                  </a:lnTo>
                  <a:lnTo>
                    <a:pt x="401" y="944"/>
                  </a:lnTo>
                  <a:lnTo>
                    <a:pt x="403" y="942"/>
                  </a:lnTo>
                  <a:lnTo>
                    <a:pt x="403" y="942"/>
                  </a:lnTo>
                  <a:close/>
                  <a:moveTo>
                    <a:pt x="419" y="928"/>
                  </a:moveTo>
                  <a:lnTo>
                    <a:pt x="419" y="928"/>
                  </a:lnTo>
                  <a:lnTo>
                    <a:pt x="421" y="926"/>
                  </a:lnTo>
                  <a:lnTo>
                    <a:pt x="423" y="926"/>
                  </a:lnTo>
                  <a:lnTo>
                    <a:pt x="425" y="926"/>
                  </a:lnTo>
                  <a:lnTo>
                    <a:pt x="427" y="926"/>
                  </a:lnTo>
                  <a:lnTo>
                    <a:pt x="428" y="928"/>
                  </a:lnTo>
                  <a:lnTo>
                    <a:pt x="428" y="931"/>
                  </a:lnTo>
                  <a:lnTo>
                    <a:pt x="428" y="933"/>
                  </a:lnTo>
                  <a:lnTo>
                    <a:pt x="427" y="935"/>
                  </a:lnTo>
                  <a:lnTo>
                    <a:pt x="427" y="935"/>
                  </a:lnTo>
                  <a:lnTo>
                    <a:pt x="425" y="935"/>
                  </a:lnTo>
                  <a:lnTo>
                    <a:pt x="423" y="937"/>
                  </a:lnTo>
                  <a:lnTo>
                    <a:pt x="421" y="937"/>
                  </a:lnTo>
                  <a:lnTo>
                    <a:pt x="419" y="935"/>
                  </a:lnTo>
                  <a:lnTo>
                    <a:pt x="418" y="933"/>
                  </a:lnTo>
                  <a:lnTo>
                    <a:pt x="418" y="931"/>
                  </a:lnTo>
                  <a:lnTo>
                    <a:pt x="418" y="929"/>
                  </a:lnTo>
                  <a:lnTo>
                    <a:pt x="419" y="928"/>
                  </a:lnTo>
                  <a:lnTo>
                    <a:pt x="419" y="928"/>
                  </a:lnTo>
                  <a:close/>
                  <a:moveTo>
                    <a:pt x="436" y="911"/>
                  </a:moveTo>
                  <a:lnTo>
                    <a:pt x="436" y="911"/>
                  </a:lnTo>
                  <a:lnTo>
                    <a:pt x="438" y="910"/>
                  </a:lnTo>
                  <a:lnTo>
                    <a:pt x="439" y="910"/>
                  </a:lnTo>
                  <a:lnTo>
                    <a:pt x="441" y="910"/>
                  </a:lnTo>
                  <a:lnTo>
                    <a:pt x="443" y="911"/>
                  </a:lnTo>
                  <a:lnTo>
                    <a:pt x="445" y="913"/>
                  </a:lnTo>
                  <a:lnTo>
                    <a:pt x="445" y="915"/>
                  </a:lnTo>
                  <a:lnTo>
                    <a:pt x="445" y="917"/>
                  </a:lnTo>
                  <a:lnTo>
                    <a:pt x="443" y="919"/>
                  </a:lnTo>
                  <a:lnTo>
                    <a:pt x="443" y="919"/>
                  </a:lnTo>
                  <a:lnTo>
                    <a:pt x="441" y="920"/>
                  </a:lnTo>
                  <a:lnTo>
                    <a:pt x="439" y="920"/>
                  </a:lnTo>
                  <a:lnTo>
                    <a:pt x="438" y="920"/>
                  </a:lnTo>
                  <a:lnTo>
                    <a:pt x="436" y="919"/>
                  </a:lnTo>
                  <a:lnTo>
                    <a:pt x="434" y="917"/>
                  </a:lnTo>
                  <a:lnTo>
                    <a:pt x="434" y="915"/>
                  </a:lnTo>
                  <a:lnTo>
                    <a:pt x="434" y="913"/>
                  </a:lnTo>
                  <a:lnTo>
                    <a:pt x="436" y="911"/>
                  </a:lnTo>
                  <a:lnTo>
                    <a:pt x="436" y="911"/>
                  </a:lnTo>
                  <a:close/>
                  <a:moveTo>
                    <a:pt x="450" y="895"/>
                  </a:moveTo>
                  <a:lnTo>
                    <a:pt x="450" y="895"/>
                  </a:lnTo>
                  <a:lnTo>
                    <a:pt x="452" y="893"/>
                  </a:lnTo>
                  <a:lnTo>
                    <a:pt x="456" y="893"/>
                  </a:lnTo>
                  <a:lnTo>
                    <a:pt x="457" y="893"/>
                  </a:lnTo>
                  <a:lnTo>
                    <a:pt x="459" y="895"/>
                  </a:lnTo>
                  <a:lnTo>
                    <a:pt x="459" y="897"/>
                  </a:lnTo>
                  <a:lnTo>
                    <a:pt x="461" y="899"/>
                  </a:lnTo>
                  <a:lnTo>
                    <a:pt x="461" y="901"/>
                  </a:lnTo>
                  <a:lnTo>
                    <a:pt x="459" y="902"/>
                  </a:lnTo>
                  <a:lnTo>
                    <a:pt x="459" y="902"/>
                  </a:lnTo>
                  <a:lnTo>
                    <a:pt x="457" y="904"/>
                  </a:lnTo>
                  <a:lnTo>
                    <a:pt x="456" y="904"/>
                  </a:lnTo>
                  <a:lnTo>
                    <a:pt x="454" y="904"/>
                  </a:lnTo>
                  <a:lnTo>
                    <a:pt x="452" y="902"/>
                  </a:lnTo>
                  <a:lnTo>
                    <a:pt x="450" y="901"/>
                  </a:lnTo>
                  <a:lnTo>
                    <a:pt x="450" y="899"/>
                  </a:lnTo>
                  <a:lnTo>
                    <a:pt x="450" y="897"/>
                  </a:lnTo>
                  <a:lnTo>
                    <a:pt x="450" y="895"/>
                  </a:lnTo>
                  <a:lnTo>
                    <a:pt x="450" y="895"/>
                  </a:lnTo>
                  <a:close/>
                  <a:moveTo>
                    <a:pt x="467" y="879"/>
                  </a:moveTo>
                  <a:lnTo>
                    <a:pt x="467" y="879"/>
                  </a:lnTo>
                  <a:lnTo>
                    <a:pt x="468" y="877"/>
                  </a:lnTo>
                  <a:lnTo>
                    <a:pt x="470" y="877"/>
                  </a:lnTo>
                  <a:lnTo>
                    <a:pt x="474" y="877"/>
                  </a:lnTo>
                  <a:lnTo>
                    <a:pt x="476" y="879"/>
                  </a:lnTo>
                  <a:lnTo>
                    <a:pt x="476" y="881"/>
                  </a:lnTo>
                  <a:lnTo>
                    <a:pt x="477" y="882"/>
                  </a:lnTo>
                  <a:lnTo>
                    <a:pt x="476" y="884"/>
                  </a:lnTo>
                  <a:lnTo>
                    <a:pt x="476" y="886"/>
                  </a:lnTo>
                  <a:lnTo>
                    <a:pt x="476" y="886"/>
                  </a:lnTo>
                  <a:lnTo>
                    <a:pt x="474" y="888"/>
                  </a:lnTo>
                  <a:lnTo>
                    <a:pt x="472" y="888"/>
                  </a:lnTo>
                  <a:lnTo>
                    <a:pt x="468" y="888"/>
                  </a:lnTo>
                  <a:lnTo>
                    <a:pt x="467" y="886"/>
                  </a:lnTo>
                  <a:lnTo>
                    <a:pt x="467" y="884"/>
                  </a:lnTo>
                  <a:lnTo>
                    <a:pt x="465" y="882"/>
                  </a:lnTo>
                  <a:lnTo>
                    <a:pt x="467" y="881"/>
                  </a:lnTo>
                  <a:lnTo>
                    <a:pt x="467" y="879"/>
                  </a:lnTo>
                  <a:lnTo>
                    <a:pt x="467" y="879"/>
                  </a:lnTo>
                  <a:close/>
                  <a:moveTo>
                    <a:pt x="483" y="863"/>
                  </a:moveTo>
                  <a:lnTo>
                    <a:pt x="483" y="863"/>
                  </a:lnTo>
                  <a:lnTo>
                    <a:pt x="485" y="861"/>
                  </a:lnTo>
                  <a:lnTo>
                    <a:pt x="487" y="861"/>
                  </a:lnTo>
                  <a:lnTo>
                    <a:pt x="488" y="861"/>
                  </a:lnTo>
                  <a:lnTo>
                    <a:pt x="492" y="863"/>
                  </a:lnTo>
                  <a:lnTo>
                    <a:pt x="492" y="864"/>
                  </a:lnTo>
                  <a:lnTo>
                    <a:pt x="492" y="866"/>
                  </a:lnTo>
                  <a:lnTo>
                    <a:pt x="492" y="868"/>
                  </a:lnTo>
                  <a:lnTo>
                    <a:pt x="492" y="870"/>
                  </a:lnTo>
                  <a:lnTo>
                    <a:pt x="492" y="870"/>
                  </a:lnTo>
                  <a:lnTo>
                    <a:pt x="490" y="872"/>
                  </a:lnTo>
                  <a:lnTo>
                    <a:pt x="487" y="872"/>
                  </a:lnTo>
                  <a:lnTo>
                    <a:pt x="485" y="872"/>
                  </a:lnTo>
                  <a:lnTo>
                    <a:pt x="483" y="872"/>
                  </a:lnTo>
                  <a:lnTo>
                    <a:pt x="481" y="868"/>
                  </a:lnTo>
                  <a:lnTo>
                    <a:pt x="481" y="866"/>
                  </a:lnTo>
                  <a:lnTo>
                    <a:pt x="481" y="864"/>
                  </a:lnTo>
                  <a:lnTo>
                    <a:pt x="483" y="863"/>
                  </a:lnTo>
                  <a:lnTo>
                    <a:pt x="483" y="863"/>
                  </a:lnTo>
                  <a:close/>
                  <a:moveTo>
                    <a:pt x="499" y="846"/>
                  </a:moveTo>
                  <a:lnTo>
                    <a:pt x="499" y="846"/>
                  </a:lnTo>
                  <a:lnTo>
                    <a:pt x="501" y="846"/>
                  </a:lnTo>
                  <a:lnTo>
                    <a:pt x="503" y="845"/>
                  </a:lnTo>
                  <a:lnTo>
                    <a:pt x="505" y="846"/>
                  </a:lnTo>
                  <a:lnTo>
                    <a:pt x="506" y="846"/>
                  </a:lnTo>
                  <a:lnTo>
                    <a:pt x="508" y="848"/>
                  </a:lnTo>
                  <a:lnTo>
                    <a:pt x="508" y="850"/>
                  </a:lnTo>
                  <a:lnTo>
                    <a:pt x="508" y="854"/>
                  </a:lnTo>
                  <a:lnTo>
                    <a:pt x="506" y="855"/>
                  </a:lnTo>
                  <a:lnTo>
                    <a:pt x="506" y="855"/>
                  </a:lnTo>
                  <a:lnTo>
                    <a:pt x="505" y="855"/>
                  </a:lnTo>
                  <a:lnTo>
                    <a:pt x="503" y="857"/>
                  </a:lnTo>
                  <a:lnTo>
                    <a:pt x="501" y="855"/>
                  </a:lnTo>
                  <a:lnTo>
                    <a:pt x="499" y="855"/>
                  </a:lnTo>
                  <a:lnTo>
                    <a:pt x="497" y="854"/>
                  </a:lnTo>
                  <a:lnTo>
                    <a:pt x="497" y="852"/>
                  </a:lnTo>
                  <a:lnTo>
                    <a:pt x="497" y="848"/>
                  </a:lnTo>
                  <a:lnTo>
                    <a:pt x="499" y="846"/>
                  </a:lnTo>
                  <a:lnTo>
                    <a:pt x="499" y="846"/>
                  </a:lnTo>
                  <a:close/>
                  <a:moveTo>
                    <a:pt x="516" y="830"/>
                  </a:moveTo>
                  <a:lnTo>
                    <a:pt x="516" y="830"/>
                  </a:lnTo>
                  <a:lnTo>
                    <a:pt x="517" y="830"/>
                  </a:lnTo>
                  <a:lnTo>
                    <a:pt x="519" y="828"/>
                  </a:lnTo>
                  <a:lnTo>
                    <a:pt x="521" y="830"/>
                  </a:lnTo>
                  <a:lnTo>
                    <a:pt x="523" y="830"/>
                  </a:lnTo>
                  <a:lnTo>
                    <a:pt x="525" y="832"/>
                  </a:lnTo>
                  <a:lnTo>
                    <a:pt x="525" y="836"/>
                  </a:lnTo>
                  <a:lnTo>
                    <a:pt x="525" y="837"/>
                  </a:lnTo>
                  <a:lnTo>
                    <a:pt x="523" y="839"/>
                  </a:lnTo>
                  <a:lnTo>
                    <a:pt x="523" y="839"/>
                  </a:lnTo>
                  <a:lnTo>
                    <a:pt x="521" y="839"/>
                  </a:lnTo>
                  <a:lnTo>
                    <a:pt x="519" y="841"/>
                  </a:lnTo>
                  <a:lnTo>
                    <a:pt x="517" y="839"/>
                  </a:lnTo>
                  <a:lnTo>
                    <a:pt x="516" y="839"/>
                  </a:lnTo>
                  <a:lnTo>
                    <a:pt x="514" y="837"/>
                  </a:lnTo>
                  <a:lnTo>
                    <a:pt x="514" y="836"/>
                  </a:lnTo>
                  <a:lnTo>
                    <a:pt x="514" y="832"/>
                  </a:lnTo>
                  <a:lnTo>
                    <a:pt x="516" y="830"/>
                  </a:lnTo>
                  <a:lnTo>
                    <a:pt x="516" y="830"/>
                  </a:lnTo>
                  <a:close/>
                  <a:moveTo>
                    <a:pt x="532" y="816"/>
                  </a:moveTo>
                  <a:lnTo>
                    <a:pt x="532" y="816"/>
                  </a:lnTo>
                  <a:lnTo>
                    <a:pt x="534" y="814"/>
                  </a:lnTo>
                  <a:lnTo>
                    <a:pt x="536" y="814"/>
                  </a:lnTo>
                  <a:lnTo>
                    <a:pt x="537" y="814"/>
                  </a:lnTo>
                  <a:lnTo>
                    <a:pt x="539" y="816"/>
                  </a:lnTo>
                  <a:lnTo>
                    <a:pt x="541" y="818"/>
                  </a:lnTo>
                  <a:lnTo>
                    <a:pt x="541" y="819"/>
                  </a:lnTo>
                  <a:lnTo>
                    <a:pt x="541" y="821"/>
                  </a:lnTo>
                  <a:lnTo>
                    <a:pt x="539" y="823"/>
                  </a:lnTo>
                  <a:lnTo>
                    <a:pt x="539" y="823"/>
                  </a:lnTo>
                  <a:lnTo>
                    <a:pt x="537" y="825"/>
                  </a:lnTo>
                  <a:lnTo>
                    <a:pt x="536" y="825"/>
                  </a:lnTo>
                  <a:lnTo>
                    <a:pt x="534" y="825"/>
                  </a:lnTo>
                  <a:lnTo>
                    <a:pt x="532" y="823"/>
                  </a:lnTo>
                  <a:lnTo>
                    <a:pt x="530" y="821"/>
                  </a:lnTo>
                  <a:lnTo>
                    <a:pt x="530" y="819"/>
                  </a:lnTo>
                  <a:lnTo>
                    <a:pt x="530" y="818"/>
                  </a:lnTo>
                  <a:lnTo>
                    <a:pt x="532" y="816"/>
                  </a:lnTo>
                  <a:lnTo>
                    <a:pt x="532" y="816"/>
                  </a:lnTo>
                  <a:close/>
                  <a:moveTo>
                    <a:pt x="548" y="799"/>
                  </a:moveTo>
                  <a:lnTo>
                    <a:pt x="548" y="799"/>
                  </a:lnTo>
                  <a:lnTo>
                    <a:pt x="550" y="798"/>
                  </a:lnTo>
                  <a:lnTo>
                    <a:pt x="552" y="798"/>
                  </a:lnTo>
                  <a:lnTo>
                    <a:pt x="554" y="798"/>
                  </a:lnTo>
                  <a:lnTo>
                    <a:pt x="555" y="799"/>
                  </a:lnTo>
                  <a:lnTo>
                    <a:pt x="557" y="801"/>
                  </a:lnTo>
                  <a:lnTo>
                    <a:pt x="557" y="803"/>
                  </a:lnTo>
                  <a:lnTo>
                    <a:pt x="557" y="805"/>
                  </a:lnTo>
                  <a:lnTo>
                    <a:pt x="555" y="807"/>
                  </a:lnTo>
                  <a:lnTo>
                    <a:pt x="555" y="807"/>
                  </a:lnTo>
                  <a:lnTo>
                    <a:pt x="554" y="808"/>
                  </a:lnTo>
                  <a:lnTo>
                    <a:pt x="552" y="808"/>
                  </a:lnTo>
                  <a:lnTo>
                    <a:pt x="550" y="808"/>
                  </a:lnTo>
                  <a:lnTo>
                    <a:pt x="548" y="807"/>
                  </a:lnTo>
                  <a:lnTo>
                    <a:pt x="546" y="805"/>
                  </a:lnTo>
                  <a:lnTo>
                    <a:pt x="546" y="803"/>
                  </a:lnTo>
                  <a:lnTo>
                    <a:pt x="546" y="801"/>
                  </a:lnTo>
                  <a:lnTo>
                    <a:pt x="548" y="799"/>
                  </a:lnTo>
                  <a:lnTo>
                    <a:pt x="548" y="799"/>
                  </a:lnTo>
                  <a:close/>
                  <a:moveTo>
                    <a:pt x="563" y="783"/>
                  </a:moveTo>
                  <a:lnTo>
                    <a:pt x="563" y="783"/>
                  </a:lnTo>
                  <a:lnTo>
                    <a:pt x="565" y="781"/>
                  </a:lnTo>
                  <a:lnTo>
                    <a:pt x="568" y="781"/>
                  </a:lnTo>
                  <a:lnTo>
                    <a:pt x="570" y="781"/>
                  </a:lnTo>
                  <a:lnTo>
                    <a:pt x="572" y="783"/>
                  </a:lnTo>
                  <a:lnTo>
                    <a:pt x="572" y="785"/>
                  </a:lnTo>
                  <a:lnTo>
                    <a:pt x="574" y="787"/>
                  </a:lnTo>
                  <a:lnTo>
                    <a:pt x="572" y="789"/>
                  </a:lnTo>
                  <a:lnTo>
                    <a:pt x="572" y="790"/>
                  </a:lnTo>
                  <a:lnTo>
                    <a:pt x="572" y="790"/>
                  </a:lnTo>
                  <a:lnTo>
                    <a:pt x="570" y="792"/>
                  </a:lnTo>
                  <a:lnTo>
                    <a:pt x="568" y="792"/>
                  </a:lnTo>
                  <a:lnTo>
                    <a:pt x="565" y="792"/>
                  </a:lnTo>
                  <a:lnTo>
                    <a:pt x="563" y="790"/>
                  </a:lnTo>
                  <a:lnTo>
                    <a:pt x="563" y="789"/>
                  </a:lnTo>
                  <a:lnTo>
                    <a:pt x="561" y="787"/>
                  </a:lnTo>
                  <a:lnTo>
                    <a:pt x="563" y="785"/>
                  </a:lnTo>
                  <a:lnTo>
                    <a:pt x="563" y="783"/>
                  </a:lnTo>
                  <a:lnTo>
                    <a:pt x="563" y="783"/>
                  </a:lnTo>
                  <a:close/>
                  <a:moveTo>
                    <a:pt x="579" y="767"/>
                  </a:moveTo>
                  <a:lnTo>
                    <a:pt x="579" y="767"/>
                  </a:lnTo>
                  <a:lnTo>
                    <a:pt x="581" y="765"/>
                  </a:lnTo>
                  <a:lnTo>
                    <a:pt x="583" y="765"/>
                  </a:lnTo>
                  <a:lnTo>
                    <a:pt x="586" y="765"/>
                  </a:lnTo>
                  <a:lnTo>
                    <a:pt x="588" y="767"/>
                  </a:lnTo>
                  <a:lnTo>
                    <a:pt x="588" y="769"/>
                  </a:lnTo>
                  <a:lnTo>
                    <a:pt x="590" y="771"/>
                  </a:lnTo>
                  <a:lnTo>
                    <a:pt x="588" y="772"/>
                  </a:lnTo>
                  <a:lnTo>
                    <a:pt x="588" y="774"/>
                  </a:lnTo>
                  <a:lnTo>
                    <a:pt x="588" y="774"/>
                  </a:lnTo>
                  <a:lnTo>
                    <a:pt x="586" y="776"/>
                  </a:lnTo>
                  <a:lnTo>
                    <a:pt x="583" y="776"/>
                  </a:lnTo>
                  <a:lnTo>
                    <a:pt x="581" y="776"/>
                  </a:lnTo>
                  <a:lnTo>
                    <a:pt x="579" y="774"/>
                  </a:lnTo>
                  <a:lnTo>
                    <a:pt x="579" y="772"/>
                  </a:lnTo>
                  <a:lnTo>
                    <a:pt x="577" y="771"/>
                  </a:lnTo>
                  <a:lnTo>
                    <a:pt x="577" y="769"/>
                  </a:lnTo>
                  <a:lnTo>
                    <a:pt x="579" y="767"/>
                  </a:lnTo>
                  <a:lnTo>
                    <a:pt x="579" y="767"/>
                  </a:lnTo>
                  <a:close/>
                  <a:moveTo>
                    <a:pt x="595" y="751"/>
                  </a:moveTo>
                  <a:lnTo>
                    <a:pt x="595" y="751"/>
                  </a:lnTo>
                  <a:lnTo>
                    <a:pt x="597" y="749"/>
                  </a:lnTo>
                  <a:lnTo>
                    <a:pt x="599" y="749"/>
                  </a:lnTo>
                  <a:lnTo>
                    <a:pt x="601" y="749"/>
                  </a:lnTo>
                  <a:lnTo>
                    <a:pt x="603" y="751"/>
                  </a:lnTo>
                  <a:lnTo>
                    <a:pt x="604" y="753"/>
                  </a:lnTo>
                  <a:lnTo>
                    <a:pt x="604" y="754"/>
                  </a:lnTo>
                  <a:lnTo>
                    <a:pt x="604" y="756"/>
                  </a:lnTo>
                  <a:lnTo>
                    <a:pt x="604" y="760"/>
                  </a:lnTo>
                  <a:lnTo>
                    <a:pt x="604" y="760"/>
                  </a:lnTo>
                  <a:lnTo>
                    <a:pt x="601" y="760"/>
                  </a:lnTo>
                  <a:lnTo>
                    <a:pt x="599" y="760"/>
                  </a:lnTo>
                  <a:lnTo>
                    <a:pt x="597" y="760"/>
                  </a:lnTo>
                  <a:lnTo>
                    <a:pt x="595" y="760"/>
                  </a:lnTo>
                  <a:lnTo>
                    <a:pt x="594" y="758"/>
                  </a:lnTo>
                  <a:lnTo>
                    <a:pt x="594" y="754"/>
                  </a:lnTo>
                  <a:lnTo>
                    <a:pt x="594" y="753"/>
                  </a:lnTo>
                  <a:lnTo>
                    <a:pt x="595" y="751"/>
                  </a:lnTo>
                  <a:lnTo>
                    <a:pt x="595" y="751"/>
                  </a:lnTo>
                  <a:close/>
                  <a:moveTo>
                    <a:pt x="612" y="735"/>
                  </a:moveTo>
                  <a:lnTo>
                    <a:pt x="612" y="735"/>
                  </a:lnTo>
                  <a:lnTo>
                    <a:pt x="614" y="735"/>
                  </a:lnTo>
                  <a:lnTo>
                    <a:pt x="615" y="733"/>
                  </a:lnTo>
                  <a:lnTo>
                    <a:pt x="617" y="735"/>
                  </a:lnTo>
                  <a:lnTo>
                    <a:pt x="619" y="735"/>
                  </a:lnTo>
                  <a:lnTo>
                    <a:pt x="621" y="736"/>
                  </a:lnTo>
                  <a:lnTo>
                    <a:pt x="621" y="740"/>
                  </a:lnTo>
                  <a:lnTo>
                    <a:pt x="621" y="742"/>
                  </a:lnTo>
                  <a:lnTo>
                    <a:pt x="619" y="744"/>
                  </a:lnTo>
                  <a:lnTo>
                    <a:pt x="619" y="744"/>
                  </a:lnTo>
                  <a:lnTo>
                    <a:pt x="617" y="744"/>
                  </a:lnTo>
                  <a:lnTo>
                    <a:pt x="615" y="745"/>
                  </a:lnTo>
                  <a:lnTo>
                    <a:pt x="614" y="744"/>
                  </a:lnTo>
                  <a:lnTo>
                    <a:pt x="612" y="744"/>
                  </a:lnTo>
                  <a:lnTo>
                    <a:pt x="610" y="742"/>
                  </a:lnTo>
                  <a:lnTo>
                    <a:pt x="610" y="740"/>
                  </a:lnTo>
                  <a:lnTo>
                    <a:pt x="610" y="736"/>
                  </a:lnTo>
                  <a:lnTo>
                    <a:pt x="612" y="735"/>
                  </a:lnTo>
                  <a:lnTo>
                    <a:pt x="612" y="735"/>
                  </a:lnTo>
                  <a:close/>
                  <a:moveTo>
                    <a:pt x="628" y="720"/>
                  </a:moveTo>
                  <a:lnTo>
                    <a:pt x="628" y="720"/>
                  </a:lnTo>
                  <a:lnTo>
                    <a:pt x="630" y="718"/>
                  </a:lnTo>
                  <a:lnTo>
                    <a:pt x="632" y="718"/>
                  </a:lnTo>
                  <a:lnTo>
                    <a:pt x="634" y="718"/>
                  </a:lnTo>
                  <a:lnTo>
                    <a:pt x="635" y="718"/>
                  </a:lnTo>
                  <a:lnTo>
                    <a:pt x="637" y="720"/>
                  </a:lnTo>
                  <a:lnTo>
                    <a:pt x="637" y="724"/>
                  </a:lnTo>
                  <a:lnTo>
                    <a:pt x="637" y="725"/>
                  </a:lnTo>
                  <a:lnTo>
                    <a:pt x="635" y="727"/>
                  </a:lnTo>
                  <a:lnTo>
                    <a:pt x="635" y="727"/>
                  </a:lnTo>
                  <a:lnTo>
                    <a:pt x="634" y="729"/>
                  </a:lnTo>
                  <a:lnTo>
                    <a:pt x="632" y="729"/>
                  </a:lnTo>
                  <a:lnTo>
                    <a:pt x="630" y="729"/>
                  </a:lnTo>
                  <a:lnTo>
                    <a:pt x="628" y="727"/>
                  </a:lnTo>
                  <a:lnTo>
                    <a:pt x="626" y="725"/>
                  </a:lnTo>
                  <a:lnTo>
                    <a:pt x="626" y="724"/>
                  </a:lnTo>
                  <a:lnTo>
                    <a:pt x="626" y="722"/>
                  </a:lnTo>
                  <a:lnTo>
                    <a:pt x="628" y="720"/>
                  </a:lnTo>
                  <a:lnTo>
                    <a:pt x="628" y="720"/>
                  </a:lnTo>
                  <a:close/>
                  <a:moveTo>
                    <a:pt x="644" y="704"/>
                  </a:moveTo>
                  <a:lnTo>
                    <a:pt x="644" y="704"/>
                  </a:lnTo>
                  <a:lnTo>
                    <a:pt x="646" y="702"/>
                  </a:lnTo>
                  <a:lnTo>
                    <a:pt x="648" y="702"/>
                  </a:lnTo>
                  <a:lnTo>
                    <a:pt x="650" y="702"/>
                  </a:lnTo>
                  <a:lnTo>
                    <a:pt x="652" y="704"/>
                  </a:lnTo>
                  <a:lnTo>
                    <a:pt x="653" y="706"/>
                  </a:lnTo>
                  <a:lnTo>
                    <a:pt x="653" y="707"/>
                  </a:lnTo>
                  <a:lnTo>
                    <a:pt x="653" y="709"/>
                  </a:lnTo>
                  <a:lnTo>
                    <a:pt x="652" y="711"/>
                  </a:lnTo>
                  <a:lnTo>
                    <a:pt x="652" y="711"/>
                  </a:lnTo>
                  <a:lnTo>
                    <a:pt x="650" y="713"/>
                  </a:lnTo>
                  <a:lnTo>
                    <a:pt x="648" y="713"/>
                  </a:lnTo>
                  <a:lnTo>
                    <a:pt x="646" y="713"/>
                  </a:lnTo>
                  <a:lnTo>
                    <a:pt x="644" y="711"/>
                  </a:lnTo>
                  <a:lnTo>
                    <a:pt x="643" y="709"/>
                  </a:lnTo>
                  <a:lnTo>
                    <a:pt x="643" y="707"/>
                  </a:lnTo>
                  <a:lnTo>
                    <a:pt x="643" y="706"/>
                  </a:lnTo>
                  <a:lnTo>
                    <a:pt x="644" y="704"/>
                  </a:lnTo>
                  <a:lnTo>
                    <a:pt x="644" y="704"/>
                  </a:lnTo>
                  <a:close/>
                  <a:moveTo>
                    <a:pt x="659" y="688"/>
                  </a:moveTo>
                  <a:lnTo>
                    <a:pt x="659" y="688"/>
                  </a:lnTo>
                  <a:lnTo>
                    <a:pt x="661" y="686"/>
                  </a:lnTo>
                  <a:lnTo>
                    <a:pt x="664" y="686"/>
                  </a:lnTo>
                  <a:lnTo>
                    <a:pt x="666" y="686"/>
                  </a:lnTo>
                  <a:lnTo>
                    <a:pt x="668" y="688"/>
                  </a:lnTo>
                  <a:lnTo>
                    <a:pt x="668" y="689"/>
                  </a:lnTo>
                  <a:lnTo>
                    <a:pt x="670" y="691"/>
                  </a:lnTo>
                  <a:lnTo>
                    <a:pt x="670" y="693"/>
                  </a:lnTo>
                  <a:lnTo>
                    <a:pt x="668" y="695"/>
                  </a:lnTo>
                  <a:lnTo>
                    <a:pt x="668" y="695"/>
                  </a:lnTo>
                  <a:lnTo>
                    <a:pt x="666" y="697"/>
                  </a:lnTo>
                  <a:lnTo>
                    <a:pt x="664" y="697"/>
                  </a:lnTo>
                  <a:lnTo>
                    <a:pt x="661" y="697"/>
                  </a:lnTo>
                  <a:lnTo>
                    <a:pt x="659" y="695"/>
                  </a:lnTo>
                  <a:lnTo>
                    <a:pt x="659" y="693"/>
                  </a:lnTo>
                  <a:lnTo>
                    <a:pt x="657" y="691"/>
                  </a:lnTo>
                  <a:lnTo>
                    <a:pt x="659" y="689"/>
                  </a:lnTo>
                  <a:lnTo>
                    <a:pt x="659" y="688"/>
                  </a:lnTo>
                  <a:lnTo>
                    <a:pt x="659" y="688"/>
                  </a:lnTo>
                  <a:close/>
                  <a:moveTo>
                    <a:pt x="675" y="671"/>
                  </a:moveTo>
                  <a:lnTo>
                    <a:pt x="675" y="671"/>
                  </a:lnTo>
                  <a:lnTo>
                    <a:pt x="677" y="670"/>
                  </a:lnTo>
                  <a:lnTo>
                    <a:pt x="679" y="670"/>
                  </a:lnTo>
                  <a:lnTo>
                    <a:pt x="683" y="670"/>
                  </a:lnTo>
                  <a:lnTo>
                    <a:pt x="684" y="671"/>
                  </a:lnTo>
                  <a:lnTo>
                    <a:pt x="684" y="673"/>
                  </a:lnTo>
                  <a:lnTo>
                    <a:pt x="686" y="675"/>
                  </a:lnTo>
                  <a:lnTo>
                    <a:pt x="684" y="677"/>
                  </a:lnTo>
                  <a:lnTo>
                    <a:pt x="684" y="679"/>
                  </a:lnTo>
                  <a:lnTo>
                    <a:pt x="684" y="679"/>
                  </a:lnTo>
                  <a:lnTo>
                    <a:pt x="683" y="680"/>
                  </a:lnTo>
                  <a:lnTo>
                    <a:pt x="681" y="680"/>
                  </a:lnTo>
                  <a:lnTo>
                    <a:pt x="677" y="680"/>
                  </a:lnTo>
                  <a:lnTo>
                    <a:pt x="675" y="679"/>
                  </a:lnTo>
                  <a:lnTo>
                    <a:pt x="675" y="677"/>
                  </a:lnTo>
                  <a:lnTo>
                    <a:pt x="673" y="675"/>
                  </a:lnTo>
                  <a:lnTo>
                    <a:pt x="675" y="673"/>
                  </a:lnTo>
                  <a:lnTo>
                    <a:pt x="675" y="671"/>
                  </a:lnTo>
                  <a:lnTo>
                    <a:pt x="675" y="671"/>
                  </a:lnTo>
                  <a:close/>
                  <a:moveTo>
                    <a:pt x="692" y="655"/>
                  </a:moveTo>
                  <a:lnTo>
                    <a:pt x="692" y="655"/>
                  </a:lnTo>
                  <a:lnTo>
                    <a:pt x="693" y="653"/>
                  </a:lnTo>
                  <a:lnTo>
                    <a:pt x="695" y="653"/>
                  </a:lnTo>
                  <a:lnTo>
                    <a:pt x="697" y="653"/>
                  </a:lnTo>
                  <a:lnTo>
                    <a:pt x="701" y="655"/>
                  </a:lnTo>
                  <a:lnTo>
                    <a:pt x="701" y="657"/>
                  </a:lnTo>
                  <a:lnTo>
                    <a:pt x="701" y="659"/>
                  </a:lnTo>
                  <a:lnTo>
                    <a:pt x="701" y="661"/>
                  </a:lnTo>
                  <a:lnTo>
                    <a:pt x="701" y="664"/>
                  </a:lnTo>
                  <a:lnTo>
                    <a:pt x="701" y="664"/>
                  </a:lnTo>
                  <a:lnTo>
                    <a:pt x="697" y="664"/>
                  </a:lnTo>
                  <a:lnTo>
                    <a:pt x="695" y="664"/>
                  </a:lnTo>
                  <a:lnTo>
                    <a:pt x="693" y="664"/>
                  </a:lnTo>
                  <a:lnTo>
                    <a:pt x="692" y="664"/>
                  </a:lnTo>
                  <a:lnTo>
                    <a:pt x="690" y="662"/>
                  </a:lnTo>
                  <a:lnTo>
                    <a:pt x="690" y="659"/>
                  </a:lnTo>
                  <a:lnTo>
                    <a:pt x="690" y="657"/>
                  </a:lnTo>
                  <a:lnTo>
                    <a:pt x="692" y="655"/>
                  </a:lnTo>
                  <a:lnTo>
                    <a:pt x="692" y="655"/>
                  </a:lnTo>
                  <a:close/>
                  <a:moveTo>
                    <a:pt x="708" y="639"/>
                  </a:moveTo>
                  <a:lnTo>
                    <a:pt x="708" y="639"/>
                  </a:lnTo>
                  <a:lnTo>
                    <a:pt x="710" y="639"/>
                  </a:lnTo>
                  <a:lnTo>
                    <a:pt x="712" y="637"/>
                  </a:lnTo>
                  <a:lnTo>
                    <a:pt x="713" y="639"/>
                  </a:lnTo>
                  <a:lnTo>
                    <a:pt x="715" y="639"/>
                  </a:lnTo>
                  <a:lnTo>
                    <a:pt x="717" y="641"/>
                  </a:lnTo>
                  <a:lnTo>
                    <a:pt x="717" y="642"/>
                  </a:lnTo>
                  <a:lnTo>
                    <a:pt x="717" y="646"/>
                  </a:lnTo>
                  <a:lnTo>
                    <a:pt x="715" y="648"/>
                  </a:lnTo>
                  <a:lnTo>
                    <a:pt x="715" y="648"/>
                  </a:lnTo>
                  <a:lnTo>
                    <a:pt x="713" y="648"/>
                  </a:lnTo>
                  <a:lnTo>
                    <a:pt x="712" y="650"/>
                  </a:lnTo>
                  <a:lnTo>
                    <a:pt x="710" y="648"/>
                  </a:lnTo>
                  <a:lnTo>
                    <a:pt x="708" y="648"/>
                  </a:lnTo>
                  <a:lnTo>
                    <a:pt x="706" y="646"/>
                  </a:lnTo>
                  <a:lnTo>
                    <a:pt x="706" y="644"/>
                  </a:lnTo>
                  <a:lnTo>
                    <a:pt x="706" y="641"/>
                  </a:lnTo>
                  <a:lnTo>
                    <a:pt x="708" y="639"/>
                  </a:lnTo>
                  <a:lnTo>
                    <a:pt x="708" y="639"/>
                  </a:lnTo>
                  <a:close/>
                  <a:moveTo>
                    <a:pt x="724" y="623"/>
                  </a:moveTo>
                  <a:lnTo>
                    <a:pt x="724" y="623"/>
                  </a:lnTo>
                  <a:lnTo>
                    <a:pt x="726" y="623"/>
                  </a:lnTo>
                  <a:lnTo>
                    <a:pt x="728" y="621"/>
                  </a:lnTo>
                  <a:lnTo>
                    <a:pt x="730" y="623"/>
                  </a:lnTo>
                  <a:lnTo>
                    <a:pt x="731" y="623"/>
                  </a:lnTo>
                  <a:lnTo>
                    <a:pt x="733" y="624"/>
                  </a:lnTo>
                  <a:lnTo>
                    <a:pt x="733" y="628"/>
                  </a:lnTo>
                  <a:lnTo>
                    <a:pt x="733" y="630"/>
                  </a:lnTo>
                  <a:lnTo>
                    <a:pt x="731" y="632"/>
                  </a:lnTo>
                  <a:lnTo>
                    <a:pt x="731" y="632"/>
                  </a:lnTo>
                  <a:lnTo>
                    <a:pt x="730" y="632"/>
                  </a:lnTo>
                  <a:lnTo>
                    <a:pt x="728" y="633"/>
                  </a:lnTo>
                  <a:lnTo>
                    <a:pt x="726" y="633"/>
                  </a:lnTo>
                  <a:lnTo>
                    <a:pt x="724" y="632"/>
                  </a:lnTo>
                  <a:lnTo>
                    <a:pt x="722" y="630"/>
                  </a:lnTo>
                  <a:lnTo>
                    <a:pt x="722" y="628"/>
                  </a:lnTo>
                  <a:lnTo>
                    <a:pt x="722" y="624"/>
                  </a:lnTo>
                  <a:lnTo>
                    <a:pt x="724" y="623"/>
                  </a:lnTo>
                  <a:lnTo>
                    <a:pt x="724" y="623"/>
                  </a:lnTo>
                  <a:close/>
                  <a:moveTo>
                    <a:pt x="741" y="608"/>
                  </a:moveTo>
                  <a:lnTo>
                    <a:pt x="741" y="608"/>
                  </a:lnTo>
                  <a:lnTo>
                    <a:pt x="742" y="606"/>
                  </a:lnTo>
                  <a:lnTo>
                    <a:pt x="744" y="606"/>
                  </a:lnTo>
                  <a:lnTo>
                    <a:pt x="746" y="606"/>
                  </a:lnTo>
                  <a:lnTo>
                    <a:pt x="748" y="608"/>
                  </a:lnTo>
                  <a:lnTo>
                    <a:pt x="750" y="610"/>
                  </a:lnTo>
                  <a:lnTo>
                    <a:pt x="750" y="612"/>
                  </a:lnTo>
                  <a:lnTo>
                    <a:pt x="750" y="614"/>
                  </a:lnTo>
                  <a:lnTo>
                    <a:pt x="748" y="615"/>
                  </a:lnTo>
                  <a:lnTo>
                    <a:pt x="748" y="615"/>
                  </a:lnTo>
                  <a:lnTo>
                    <a:pt x="746" y="617"/>
                  </a:lnTo>
                  <a:lnTo>
                    <a:pt x="744" y="617"/>
                  </a:lnTo>
                  <a:lnTo>
                    <a:pt x="742" y="617"/>
                  </a:lnTo>
                  <a:lnTo>
                    <a:pt x="741" y="615"/>
                  </a:lnTo>
                  <a:lnTo>
                    <a:pt x="739" y="614"/>
                  </a:lnTo>
                  <a:lnTo>
                    <a:pt x="739" y="612"/>
                  </a:lnTo>
                  <a:lnTo>
                    <a:pt x="739" y="610"/>
                  </a:lnTo>
                  <a:lnTo>
                    <a:pt x="741" y="608"/>
                  </a:lnTo>
                  <a:lnTo>
                    <a:pt x="741" y="608"/>
                  </a:lnTo>
                  <a:close/>
                  <a:moveTo>
                    <a:pt x="755" y="592"/>
                  </a:moveTo>
                  <a:lnTo>
                    <a:pt x="755" y="592"/>
                  </a:lnTo>
                  <a:lnTo>
                    <a:pt x="757" y="590"/>
                  </a:lnTo>
                  <a:lnTo>
                    <a:pt x="761" y="590"/>
                  </a:lnTo>
                  <a:lnTo>
                    <a:pt x="762" y="590"/>
                  </a:lnTo>
                  <a:lnTo>
                    <a:pt x="764" y="592"/>
                  </a:lnTo>
                  <a:lnTo>
                    <a:pt x="766" y="594"/>
                  </a:lnTo>
                  <a:lnTo>
                    <a:pt x="766" y="596"/>
                  </a:lnTo>
                  <a:lnTo>
                    <a:pt x="766" y="597"/>
                  </a:lnTo>
                  <a:lnTo>
                    <a:pt x="764" y="599"/>
                  </a:lnTo>
                  <a:lnTo>
                    <a:pt x="764" y="599"/>
                  </a:lnTo>
                  <a:lnTo>
                    <a:pt x="762" y="601"/>
                  </a:lnTo>
                  <a:lnTo>
                    <a:pt x="761" y="601"/>
                  </a:lnTo>
                  <a:lnTo>
                    <a:pt x="759" y="601"/>
                  </a:lnTo>
                  <a:lnTo>
                    <a:pt x="757" y="599"/>
                  </a:lnTo>
                  <a:lnTo>
                    <a:pt x="755" y="597"/>
                  </a:lnTo>
                  <a:lnTo>
                    <a:pt x="755" y="596"/>
                  </a:lnTo>
                  <a:lnTo>
                    <a:pt x="755" y="594"/>
                  </a:lnTo>
                  <a:lnTo>
                    <a:pt x="755" y="592"/>
                  </a:lnTo>
                  <a:lnTo>
                    <a:pt x="755" y="592"/>
                  </a:lnTo>
                  <a:close/>
                  <a:moveTo>
                    <a:pt x="771" y="576"/>
                  </a:moveTo>
                  <a:lnTo>
                    <a:pt x="771" y="576"/>
                  </a:lnTo>
                  <a:lnTo>
                    <a:pt x="773" y="574"/>
                  </a:lnTo>
                  <a:lnTo>
                    <a:pt x="777" y="574"/>
                  </a:lnTo>
                  <a:lnTo>
                    <a:pt x="779" y="574"/>
                  </a:lnTo>
                  <a:lnTo>
                    <a:pt x="780" y="576"/>
                  </a:lnTo>
                  <a:lnTo>
                    <a:pt x="780" y="578"/>
                  </a:lnTo>
                  <a:lnTo>
                    <a:pt x="782" y="579"/>
                  </a:lnTo>
                  <a:lnTo>
                    <a:pt x="780" y="581"/>
                  </a:lnTo>
                  <a:lnTo>
                    <a:pt x="780" y="583"/>
                  </a:lnTo>
                  <a:lnTo>
                    <a:pt x="780" y="583"/>
                  </a:lnTo>
                  <a:lnTo>
                    <a:pt x="779" y="585"/>
                  </a:lnTo>
                  <a:lnTo>
                    <a:pt x="777" y="585"/>
                  </a:lnTo>
                  <a:lnTo>
                    <a:pt x="773" y="585"/>
                  </a:lnTo>
                  <a:lnTo>
                    <a:pt x="771" y="583"/>
                  </a:lnTo>
                  <a:lnTo>
                    <a:pt x="771" y="581"/>
                  </a:lnTo>
                  <a:lnTo>
                    <a:pt x="770" y="579"/>
                  </a:lnTo>
                  <a:lnTo>
                    <a:pt x="771" y="578"/>
                  </a:lnTo>
                  <a:lnTo>
                    <a:pt x="771" y="576"/>
                  </a:lnTo>
                  <a:lnTo>
                    <a:pt x="771" y="576"/>
                  </a:lnTo>
                  <a:close/>
                  <a:moveTo>
                    <a:pt x="788" y="559"/>
                  </a:moveTo>
                  <a:lnTo>
                    <a:pt x="788" y="559"/>
                  </a:lnTo>
                  <a:lnTo>
                    <a:pt x="790" y="558"/>
                  </a:lnTo>
                  <a:lnTo>
                    <a:pt x="791" y="558"/>
                  </a:lnTo>
                  <a:lnTo>
                    <a:pt x="793" y="558"/>
                  </a:lnTo>
                  <a:lnTo>
                    <a:pt x="797" y="559"/>
                  </a:lnTo>
                  <a:lnTo>
                    <a:pt x="797" y="561"/>
                  </a:lnTo>
                  <a:lnTo>
                    <a:pt x="797" y="563"/>
                  </a:lnTo>
                  <a:lnTo>
                    <a:pt x="797" y="565"/>
                  </a:lnTo>
                  <a:lnTo>
                    <a:pt x="797" y="567"/>
                  </a:lnTo>
                  <a:lnTo>
                    <a:pt x="797" y="567"/>
                  </a:lnTo>
                  <a:lnTo>
                    <a:pt x="795" y="568"/>
                  </a:lnTo>
                  <a:lnTo>
                    <a:pt x="791" y="568"/>
                  </a:lnTo>
                  <a:lnTo>
                    <a:pt x="790" y="568"/>
                  </a:lnTo>
                  <a:lnTo>
                    <a:pt x="788" y="568"/>
                  </a:lnTo>
                  <a:lnTo>
                    <a:pt x="786" y="565"/>
                  </a:lnTo>
                  <a:lnTo>
                    <a:pt x="786" y="563"/>
                  </a:lnTo>
                  <a:lnTo>
                    <a:pt x="786" y="561"/>
                  </a:lnTo>
                  <a:lnTo>
                    <a:pt x="788" y="559"/>
                  </a:lnTo>
                  <a:lnTo>
                    <a:pt x="788" y="559"/>
                  </a:lnTo>
                  <a:close/>
                  <a:moveTo>
                    <a:pt x="804" y="543"/>
                  </a:moveTo>
                  <a:lnTo>
                    <a:pt x="804" y="543"/>
                  </a:lnTo>
                  <a:lnTo>
                    <a:pt x="806" y="543"/>
                  </a:lnTo>
                  <a:lnTo>
                    <a:pt x="808" y="541"/>
                  </a:lnTo>
                  <a:lnTo>
                    <a:pt x="810" y="543"/>
                  </a:lnTo>
                  <a:lnTo>
                    <a:pt x="811" y="543"/>
                  </a:lnTo>
                  <a:lnTo>
                    <a:pt x="813" y="545"/>
                  </a:lnTo>
                  <a:lnTo>
                    <a:pt x="813" y="547"/>
                  </a:lnTo>
                  <a:lnTo>
                    <a:pt x="813" y="550"/>
                  </a:lnTo>
                  <a:lnTo>
                    <a:pt x="811" y="552"/>
                  </a:lnTo>
                  <a:lnTo>
                    <a:pt x="811" y="552"/>
                  </a:lnTo>
                  <a:lnTo>
                    <a:pt x="810" y="552"/>
                  </a:lnTo>
                  <a:lnTo>
                    <a:pt x="808" y="554"/>
                  </a:lnTo>
                  <a:lnTo>
                    <a:pt x="806" y="552"/>
                  </a:lnTo>
                  <a:lnTo>
                    <a:pt x="804" y="552"/>
                  </a:lnTo>
                  <a:lnTo>
                    <a:pt x="802" y="550"/>
                  </a:lnTo>
                  <a:lnTo>
                    <a:pt x="802" y="547"/>
                  </a:lnTo>
                  <a:lnTo>
                    <a:pt x="802" y="545"/>
                  </a:lnTo>
                  <a:lnTo>
                    <a:pt x="804" y="543"/>
                  </a:lnTo>
                  <a:lnTo>
                    <a:pt x="804" y="543"/>
                  </a:lnTo>
                  <a:close/>
                  <a:moveTo>
                    <a:pt x="820" y="527"/>
                  </a:moveTo>
                  <a:lnTo>
                    <a:pt x="820" y="527"/>
                  </a:lnTo>
                  <a:lnTo>
                    <a:pt x="822" y="527"/>
                  </a:lnTo>
                  <a:lnTo>
                    <a:pt x="824" y="525"/>
                  </a:lnTo>
                  <a:lnTo>
                    <a:pt x="826" y="527"/>
                  </a:lnTo>
                  <a:lnTo>
                    <a:pt x="828" y="527"/>
                  </a:lnTo>
                  <a:lnTo>
                    <a:pt x="829" y="529"/>
                  </a:lnTo>
                  <a:lnTo>
                    <a:pt x="829" y="532"/>
                  </a:lnTo>
                  <a:lnTo>
                    <a:pt x="829" y="534"/>
                  </a:lnTo>
                  <a:lnTo>
                    <a:pt x="828" y="536"/>
                  </a:lnTo>
                  <a:lnTo>
                    <a:pt x="828" y="536"/>
                  </a:lnTo>
                  <a:lnTo>
                    <a:pt x="826" y="536"/>
                  </a:lnTo>
                  <a:lnTo>
                    <a:pt x="824" y="538"/>
                  </a:lnTo>
                  <a:lnTo>
                    <a:pt x="822" y="536"/>
                  </a:lnTo>
                  <a:lnTo>
                    <a:pt x="820" y="536"/>
                  </a:lnTo>
                  <a:lnTo>
                    <a:pt x="819" y="534"/>
                  </a:lnTo>
                  <a:lnTo>
                    <a:pt x="819" y="532"/>
                  </a:lnTo>
                  <a:lnTo>
                    <a:pt x="819" y="529"/>
                  </a:lnTo>
                  <a:lnTo>
                    <a:pt x="820" y="527"/>
                  </a:lnTo>
                  <a:lnTo>
                    <a:pt x="820" y="527"/>
                  </a:lnTo>
                  <a:close/>
                  <a:moveTo>
                    <a:pt x="837" y="513"/>
                  </a:moveTo>
                  <a:lnTo>
                    <a:pt x="837" y="513"/>
                  </a:lnTo>
                  <a:lnTo>
                    <a:pt x="839" y="511"/>
                  </a:lnTo>
                  <a:lnTo>
                    <a:pt x="840" y="511"/>
                  </a:lnTo>
                  <a:lnTo>
                    <a:pt x="842" y="511"/>
                  </a:lnTo>
                  <a:lnTo>
                    <a:pt x="844" y="513"/>
                  </a:lnTo>
                  <a:lnTo>
                    <a:pt x="846" y="514"/>
                  </a:lnTo>
                  <a:lnTo>
                    <a:pt x="846" y="516"/>
                  </a:lnTo>
                  <a:lnTo>
                    <a:pt x="846" y="518"/>
                  </a:lnTo>
                  <a:lnTo>
                    <a:pt x="844" y="520"/>
                  </a:lnTo>
                  <a:lnTo>
                    <a:pt x="844" y="520"/>
                  </a:lnTo>
                  <a:lnTo>
                    <a:pt x="842" y="522"/>
                  </a:lnTo>
                  <a:lnTo>
                    <a:pt x="840" y="522"/>
                  </a:lnTo>
                  <a:lnTo>
                    <a:pt x="839" y="522"/>
                  </a:lnTo>
                  <a:lnTo>
                    <a:pt x="837" y="520"/>
                  </a:lnTo>
                  <a:lnTo>
                    <a:pt x="835" y="518"/>
                  </a:lnTo>
                  <a:lnTo>
                    <a:pt x="835" y="516"/>
                  </a:lnTo>
                  <a:lnTo>
                    <a:pt x="835" y="514"/>
                  </a:lnTo>
                  <a:lnTo>
                    <a:pt x="837" y="513"/>
                  </a:lnTo>
                  <a:lnTo>
                    <a:pt x="837" y="513"/>
                  </a:lnTo>
                  <a:close/>
                  <a:moveTo>
                    <a:pt x="853" y="496"/>
                  </a:moveTo>
                  <a:lnTo>
                    <a:pt x="853" y="496"/>
                  </a:lnTo>
                  <a:lnTo>
                    <a:pt x="855" y="494"/>
                  </a:lnTo>
                  <a:lnTo>
                    <a:pt x="857" y="494"/>
                  </a:lnTo>
                  <a:lnTo>
                    <a:pt x="859" y="494"/>
                  </a:lnTo>
                  <a:lnTo>
                    <a:pt x="860" y="496"/>
                  </a:lnTo>
                  <a:lnTo>
                    <a:pt x="862" y="498"/>
                  </a:lnTo>
                  <a:lnTo>
                    <a:pt x="862" y="500"/>
                  </a:lnTo>
                  <a:lnTo>
                    <a:pt x="862" y="502"/>
                  </a:lnTo>
                  <a:lnTo>
                    <a:pt x="860" y="504"/>
                  </a:lnTo>
                  <a:lnTo>
                    <a:pt x="860" y="504"/>
                  </a:lnTo>
                  <a:lnTo>
                    <a:pt x="859" y="505"/>
                  </a:lnTo>
                  <a:lnTo>
                    <a:pt x="857" y="505"/>
                  </a:lnTo>
                  <a:lnTo>
                    <a:pt x="855" y="505"/>
                  </a:lnTo>
                  <a:lnTo>
                    <a:pt x="853" y="504"/>
                  </a:lnTo>
                  <a:lnTo>
                    <a:pt x="851" y="502"/>
                  </a:lnTo>
                  <a:lnTo>
                    <a:pt x="851" y="500"/>
                  </a:lnTo>
                  <a:lnTo>
                    <a:pt x="851" y="498"/>
                  </a:lnTo>
                  <a:lnTo>
                    <a:pt x="853" y="496"/>
                  </a:lnTo>
                  <a:lnTo>
                    <a:pt x="853" y="496"/>
                  </a:lnTo>
                  <a:close/>
                  <a:moveTo>
                    <a:pt x="868" y="480"/>
                  </a:moveTo>
                  <a:lnTo>
                    <a:pt x="868" y="480"/>
                  </a:lnTo>
                  <a:lnTo>
                    <a:pt x="869" y="478"/>
                  </a:lnTo>
                  <a:lnTo>
                    <a:pt x="873" y="478"/>
                  </a:lnTo>
                  <a:lnTo>
                    <a:pt x="875" y="478"/>
                  </a:lnTo>
                  <a:lnTo>
                    <a:pt x="877" y="480"/>
                  </a:lnTo>
                  <a:lnTo>
                    <a:pt x="877" y="482"/>
                  </a:lnTo>
                  <a:lnTo>
                    <a:pt x="878" y="484"/>
                  </a:lnTo>
                  <a:lnTo>
                    <a:pt x="877" y="485"/>
                  </a:lnTo>
                  <a:lnTo>
                    <a:pt x="877" y="487"/>
                  </a:lnTo>
                  <a:lnTo>
                    <a:pt x="877" y="487"/>
                  </a:lnTo>
                  <a:lnTo>
                    <a:pt x="875" y="489"/>
                  </a:lnTo>
                  <a:lnTo>
                    <a:pt x="873" y="489"/>
                  </a:lnTo>
                  <a:lnTo>
                    <a:pt x="869" y="489"/>
                  </a:lnTo>
                  <a:lnTo>
                    <a:pt x="868" y="487"/>
                  </a:lnTo>
                  <a:lnTo>
                    <a:pt x="868" y="485"/>
                  </a:lnTo>
                  <a:lnTo>
                    <a:pt x="866" y="484"/>
                  </a:lnTo>
                  <a:lnTo>
                    <a:pt x="868" y="482"/>
                  </a:lnTo>
                  <a:lnTo>
                    <a:pt x="868" y="480"/>
                  </a:lnTo>
                  <a:lnTo>
                    <a:pt x="868" y="480"/>
                  </a:lnTo>
                  <a:close/>
                  <a:moveTo>
                    <a:pt x="884" y="464"/>
                  </a:moveTo>
                  <a:lnTo>
                    <a:pt x="884" y="464"/>
                  </a:lnTo>
                  <a:lnTo>
                    <a:pt x="886" y="462"/>
                  </a:lnTo>
                  <a:lnTo>
                    <a:pt x="888" y="462"/>
                  </a:lnTo>
                  <a:lnTo>
                    <a:pt x="891" y="462"/>
                  </a:lnTo>
                  <a:lnTo>
                    <a:pt x="893" y="464"/>
                  </a:lnTo>
                  <a:lnTo>
                    <a:pt x="893" y="466"/>
                  </a:lnTo>
                  <a:lnTo>
                    <a:pt x="895" y="467"/>
                  </a:lnTo>
                  <a:lnTo>
                    <a:pt x="893" y="469"/>
                  </a:lnTo>
                  <a:lnTo>
                    <a:pt x="893" y="471"/>
                  </a:lnTo>
                  <a:lnTo>
                    <a:pt x="893" y="471"/>
                  </a:lnTo>
                  <a:lnTo>
                    <a:pt x="891" y="473"/>
                  </a:lnTo>
                  <a:lnTo>
                    <a:pt x="888" y="473"/>
                  </a:lnTo>
                  <a:lnTo>
                    <a:pt x="886" y="473"/>
                  </a:lnTo>
                  <a:lnTo>
                    <a:pt x="884" y="471"/>
                  </a:lnTo>
                  <a:lnTo>
                    <a:pt x="884" y="469"/>
                  </a:lnTo>
                  <a:lnTo>
                    <a:pt x="882" y="467"/>
                  </a:lnTo>
                  <a:lnTo>
                    <a:pt x="884" y="466"/>
                  </a:lnTo>
                  <a:lnTo>
                    <a:pt x="884" y="464"/>
                  </a:lnTo>
                  <a:lnTo>
                    <a:pt x="884" y="464"/>
                  </a:lnTo>
                  <a:close/>
                  <a:moveTo>
                    <a:pt x="900" y="448"/>
                  </a:moveTo>
                  <a:lnTo>
                    <a:pt x="900" y="448"/>
                  </a:lnTo>
                  <a:lnTo>
                    <a:pt x="902" y="446"/>
                  </a:lnTo>
                  <a:lnTo>
                    <a:pt x="904" y="446"/>
                  </a:lnTo>
                  <a:lnTo>
                    <a:pt x="906" y="446"/>
                  </a:lnTo>
                  <a:lnTo>
                    <a:pt x="908" y="448"/>
                  </a:lnTo>
                  <a:lnTo>
                    <a:pt x="909" y="449"/>
                  </a:lnTo>
                  <a:lnTo>
                    <a:pt x="909" y="451"/>
                  </a:lnTo>
                  <a:lnTo>
                    <a:pt x="909" y="453"/>
                  </a:lnTo>
                  <a:lnTo>
                    <a:pt x="909" y="457"/>
                  </a:lnTo>
                  <a:lnTo>
                    <a:pt x="909" y="457"/>
                  </a:lnTo>
                  <a:lnTo>
                    <a:pt x="906" y="457"/>
                  </a:lnTo>
                  <a:lnTo>
                    <a:pt x="904" y="457"/>
                  </a:lnTo>
                  <a:lnTo>
                    <a:pt x="902" y="457"/>
                  </a:lnTo>
                  <a:lnTo>
                    <a:pt x="900" y="457"/>
                  </a:lnTo>
                  <a:lnTo>
                    <a:pt x="898" y="455"/>
                  </a:lnTo>
                  <a:lnTo>
                    <a:pt x="898" y="451"/>
                  </a:lnTo>
                  <a:lnTo>
                    <a:pt x="898" y="449"/>
                  </a:lnTo>
                  <a:lnTo>
                    <a:pt x="900" y="448"/>
                  </a:lnTo>
                  <a:lnTo>
                    <a:pt x="900" y="448"/>
                  </a:lnTo>
                  <a:close/>
                  <a:moveTo>
                    <a:pt x="917" y="431"/>
                  </a:moveTo>
                  <a:lnTo>
                    <a:pt x="917" y="431"/>
                  </a:lnTo>
                  <a:lnTo>
                    <a:pt x="918" y="431"/>
                  </a:lnTo>
                  <a:lnTo>
                    <a:pt x="920" y="430"/>
                  </a:lnTo>
                  <a:lnTo>
                    <a:pt x="922" y="431"/>
                  </a:lnTo>
                  <a:lnTo>
                    <a:pt x="924" y="431"/>
                  </a:lnTo>
                  <a:lnTo>
                    <a:pt x="926" y="433"/>
                  </a:lnTo>
                  <a:lnTo>
                    <a:pt x="926" y="437"/>
                  </a:lnTo>
                  <a:lnTo>
                    <a:pt x="926" y="439"/>
                  </a:lnTo>
                  <a:lnTo>
                    <a:pt x="924" y="440"/>
                  </a:lnTo>
                  <a:lnTo>
                    <a:pt x="924" y="440"/>
                  </a:lnTo>
                  <a:lnTo>
                    <a:pt x="922" y="440"/>
                  </a:lnTo>
                  <a:lnTo>
                    <a:pt x="920" y="442"/>
                  </a:lnTo>
                  <a:lnTo>
                    <a:pt x="918" y="440"/>
                  </a:lnTo>
                  <a:lnTo>
                    <a:pt x="917" y="440"/>
                  </a:lnTo>
                  <a:lnTo>
                    <a:pt x="915" y="439"/>
                  </a:lnTo>
                  <a:lnTo>
                    <a:pt x="915" y="437"/>
                  </a:lnTo>
                  <a:lnTo>
                    <a:pt x="915" y="433"/>
                  </a:lnTo>
                  <a:lnTo>
                    <a:pt x="917" y="431"/>
                  </a:lnTo>
                  <a:lnTo>
                    <a:pt x="917" y="431"/>
                  </a:lnTo>
                  <a:close/>
                  <a:moveTo>
                    <a:pt x="933" y="417"/>
                  </a:moveTo>
                  <a:lnTo>
                    <a:pt x="933" y="417"/>
                  </a:lnTo>
                  <a:lnTo>
                    <a:pt x="935" y="415"/>
                  </a:lnTo>
                  <a:lnTo>
                    <a:pt x="937" y="415"/>
                  </a:lnTo>
                  <a:lnTo>
                    <a:pt x="938" y="415"/>
                  </a:lnTo>
                  <a:lnTo>
                    <a:pt x="940" y="415"/>
                  </a:lnTo>
                  <a:lnTo>
                    <a:pt x="942" y="417"/>
                  </a:lnTo>
                  <a:lnTo>
                    <a:pt x="942" y="421"/>
                  </a:lnTo>
                  <a:lnTo>
                    <a:pt x="942" y="422"/>
                  </a:lnTo>
                  <a:lnTo>
                    <a:pt x="940" y="424"/>
                  </a:lnTo>
                  <a:lnTo>
                    <a:pt x="940" y="424"/>
                  </a:lnTo>
                  <a:lnTo>
                    <a:pt x="938" y="426"/>
                  </a:lnTo>
                  <a:lnTo>
                    <a:pt x="937" y="426"/>
                  </a:lnTo>
                  <a:lnTo>
                    <a:pt x="935" y="426"/>
                  </a:lnTo>
                  <a:lnTo>
                    <a:pt x="933" y="424"/>
                  </a:lnTo>
                  <a:lnTo>
                    <a:pt x="931" y="422"/>
                  </a:lnTo>
                  <a:lnTo>
                    <a:pt x="931" y="421"/>
                  </a:lnTo>
                  <a:lnTo>
                    <a:pt x="931" y="419"/>
                  </a:lnTo>
                  <a:lnTo>
                    <a:pt x="933" y="417"/>
                  </a:lnTo>
                  <a:lnTo>
                    <a:pt x="933" y="417"/>
                  </a:lnTo>
                  <a:close/>
                  <a:moveTo>
                    <a:pt x="949" y="401"/>
                  </a:moveTo>
                  <a:lnTo>
                    <a:pt x="949" y="401"/>
                  </a:lnTo>
                  <a:lnTo>
                    <a:pt x="951" y="399"/>
                  </a:lnTo>
                  <a:lnTo>
                    <a:pt x="953" y="399"/>
                  </a:lnTo>
                  <a:lnTo>
                    <a:pt x="955" y="399"/>
                  </a:lnTo>
                  <a:lnTo>
                    <a:pt x="957" y="401"/>
                  </a:lnTo>
                  <a:lnTo>
                    <a:pt x="958" y="402"/>
                  </a:lnTo>
                  <a:lnTo>
                    <a:pt x="958" y="404"/>
                  </a:lnTo>
                  <a:lnTo>
                    <a:pt x="958" y="406"/>
                  </a:lnTo>
                  <a:lnTo>
                    <a:pt x="957" y="408"/>
                  </a:lnTo>
                  <a:lnTo>
                    <a:pt x="957" y="408"/>
                  </a:lnTo>
                  <a:lnTo>
                    <a:pt x="955" y="410"/>
                  </a:lnTo>
                  <a:lnTo>
                    <a:pt x="953" y="410"/>
                  </a:lnTo>
                  <a:lnTo>
                    <a:pt x="951" y="410"/>
                  </a:lnTo>
                  <a:lnTo>
                    <a:pt x="949" y="408"/>
                  </a:lnTo>
                  <a:lnTo>
                    <a:pt x="947" y="406"/>
                  </a:lnTo>
                  <a:lnTo>
                    <a:pt x="947" y="404"/>
                  </a:lnTo>
                  <a:lnTo>
                    <a:pt x="947" y="402"/>
                  </a:lnTo>
                  <a:lnTo>
                    <a:pt x="949" y="401"/>
                  </a:lnTo>
                  <a:lnTo>
                    <a:pt x="949" y="401"/>
                  </a:lnTo>
                  <a:close/>
                  <a:moveTo>
                    <a:pt x="964" y="384"/>
                  </a:moveTo>
                  <a:lnTo>
                    <a:pt x="964" y="384"/>
                  </a:lnTo>
                  <a:lnTo>
                    <a:pt x="966" y="383"/>
                  </a:lnTo>
                  <a:lnTo>
                    <a:pt x="969" y="383"/>
                  </a:lnTo>
                  <a:lnTo>
                    <a:pt x="971" y="383"/>
                  </a:lnTo>
                  <a:lnTo>
                    <a:pt x="973" y="384"/>
                  </a:lnTo>
                  <a:lnTo>
                    <a:pt x="973" y="386"/>
                  </a:lnTo>
                  <a:lnTo>
                    <a:pt x="975" y="388"/>
                  </a:lnTo>
                  <a:lnTo>
                    <a:pt x="975" y="390"/>
                  </a:lnTo>
                  <a:lnTo>
                    <a:pt x="973" y="392"/>
                  </a:lnTo>
                  <a:lnTo>
                    <a:pt x="973" y="392"/>
                  </a:lnTo>
                  <a:lnTo>
                    <a:pt x="971" y="393"/>
                  </a:lnTo>
                  <a:lnTo>
                    <a:pt x="969" y="393"/>
                  </a:lnTo>
                  <a:lnTo>
                    <a:pt x="966" y="393"/>
                  </a:lnTo>
                  <a:lnTo>
                    <a:pt x="964" y="392"/>
                  </a:lnTo>
                  <a:lnTo>
                    <a:pt x="964" y="390"/>
                  </a:lnTo>
                  <a:lnTo>
                    <a:pt x="964" y="388"/>
                  </a:lnTo>
                  <a:lnTo>
                    <a:pt x="964" y="386"/>
                  </a:lnTo>
                  <a:lnTo>
                    <a:pt x="964" y="384"/>
                  </a:lnTo>
                  <a:lnTo>
                    <a:pt x="964" y="384"/>
                  </a:lnTo>
                  <a:close/>
                  <a:moveTo>
                    <a:pt x="980" y="368"/>
                  </a:moveTo>
                  <a:lnTo>
                    <a:pt x="980" y="368"/>
                  </a:lnTo>
                  <a:lnTo>
                    <a:pt x="982" y="366"/>
                  </a:lnTo>
                  <a:lnTo>
                    <a:pt x="984" y="366"/>
                  </a:lnTo>
                  <a:lnTo>
                    <a:pt x="987" y="366"/>
                  </a:lnTo>
                  <a:lnTo>
                    <a:pt x="989" y="368"/>
                  </a:lnTo>
                  <a:lnTo>
                    <a:pt x="989" y="370"/>
                  </a:lnTo>
                  <a:lnTo>
                    <a:pt x="991" y="372"/>
                  </a:lnTo>
                  <a:lnTo>
                    <a:pt x="989" y="374"/>
                  </a:lnTo>
                  <a:lnTo>
                    <a:pt x="989" y="375"/>
                  </a:lnTo>
                  <a:lnTo>
                    <a:pt x="989" y="375"/>
                  </a:lnTo>
                  <a:lnTo>
                    <a:pt x="987" y="377"/>
                  </a:lnTo>
                  <a:lnTo>
                    <a:pt x="986" y="377"/>
                  </a:lnTo>
                  <a:lnTo>
                    <a:pt x="982" y="377"/>
                  </a:lnTo>
                  <a:lnTo>
                    <a:pt x="980" y="375"/>
                  </a:lnTo>
                  <a:lnTo>
                    <a:pt x="980" y="374"/>
                  </a:lnTo>
                  <a:lnTo>
                    <a:pt x="978" y="372"/>
                  </a:lnTo>
                  <a:lnTo>
                    <a:pt x="980" y="370"/>
                  </a:lnTo>
                  <a:lnTo>
                    <a:pt x="980" y="368"/>
                  </a:lnTo>
                  <a:lnTo>
                    <a:pt x="980" y="368"/>
                  </a:lnTo>
                  <a:close/>
                  <a:moveTo>
                    <a:pt x="996" y="352"/>
                  </a:moveTo>
                  <a:lnTo>
                    <a:pt x="996" y="352"/>
                  </a:lnTo>
                  <a:lnTo>
                    <a:pt x="998" y="350"/>
                  </a:lnTo>
                  <a:lnTo>
                    <a:pt x="1000" y="350"/>
                  </a:lnTo>
                  <a:lnTo>
                    <a:pt x="1002" y="350"/>
                  </a:lnTo>
                  <a:lnTo>
                    <a:pt x="1006" y="352"/>
                  </a:lnTo>
                  <a:lnTo>
                    <a:pt x="1006" y="354"/>
                  </a:lnTo>
                  <a:lnTo>
                    <a:pt x="1006" y="356"/>
                  </a:lnTo>
                  <a:lnTo>
                    <a:pt x="1006" y="357"/>
                  </a:lnTo>
                  <a:lnTo>
                    <a:pt x="1006" y="361"/>
                  </a:lnTo>
                  <a:lnTo>
                    <a:pt x="1006" y="361"/>
                  </a:lnTo>
                  <a:lnTo>
                    <a:pt x="1002" y="361"/>
                  </a:lnTo>
                  <a:lnTo>
                    <a:pt x="1000" y="361"/>
                  </a:lnTo>
                  <a:lnTo>
                    <a:pt x="998" y="361"/>
                  </a:lnTo>
                  <a:lnTo>
                    <a:pt x="996" y="361"/>
                  </a:lnTo>
                  <a:lnTo>
                    <a:pt x="995" y="357"/>
                  </a:lnTo>
                  <a:lnTo>
                    <a:pt x="995" y="356"/>
                  </a:lnTo>
                  <a:lnTo>
                    <a:pt x="995" y="354"/>
                  </a:lnTo>
                  <a:lnTo>
                    <a:pt x="996" y="352"/>
                  </a:lnTo>
                  <a:lnTo>
                    <a:pt x="996" y="352"/>
                  </a:lnTo>
                  <a:close/>
                  <a:moveTo>
                    <a:pt x="1013" y="336"/>
                  </a:moveTo>
                  <a:lnTo>
                    <a:pt x="1013" y="336"/>
                  </a:lnTo>
                  <a:lnTo>
                    <a:pt x="1015" y="336"/>
                  </a:lnTo>
                  <a:lnTo>
                    <a:pt x="1016" y="334"/>
                  </a:lnTo>
                  <a:lnTo>
                    <a:pt x="1018" y="336"/>
                  </a:lnTo>
                  <a:lnTo>
                    <a:pt x="1020" y="336"/>
                  </a:lnTo>
                  <a:lnTo>
                    <a:pt x="1022" y="337"/>
                  </a:lnTo>
                  <a:lnTo>
                    <a:pt x="1022" y="339"/>
                  </a:lnTo>
                  <a:lnTo>
                    <a:pt x="1022" y="343"/>
                  </a:lnTo>
                  <a:lnTo>
                    <a:pt x="1020" y="345"/>
                  </a:lnTo>
                  <a:lnTo>
                    <a:pt x="1020" y="345"/>
                  </a:lnTo>
                  <a:lnTo>
                    <a:pt x="1018" y="345"/>
                  </a:lnTo>
                  <a:lnTo>
                    <a:pt x="1016" y="347"/>
                  </a:lnTo>
                  <a:lnTo>
                    <a:pt x="1015" y="345"/>
                  </a:lnTo>
                  <a:lnTo>
                    <a:pt x="1013" y="345"/>
                  </a:lnTo>
                  <a:lnTo>
                    <a:pt x="1011" y="343"/>
                  </a:lnTo>
                  <a:lnTo>
                    <a:pt x="1011" y="341"/>
                  </a:lnTo>
                  <a:lnTo>
                    <a:pt x="1011" y="337"/>
                  </a:lnTo>
                  <a:lnTo>
                    <a:pt x="1013" y="336"/>
                  </a:lnTo>
                  <a:lnTo>
                    <a:pt x="1013" y="336"/>
                  </a:lnTo>
                  <a:close/>
                  <a:moveTo>
                    <a:pt x="1029" y="319"/>
                  </a:moveTo>
                  <a:lnTo>
                    <a:pt x="1029" y="319"/>
                  </a:lnTo>
                  <a:lnTo>
                    <a:pt x="1031" y="319"/>
                  </a:lnTo>
                  <a:lnTo>
                    <a:pt x="1033" y="318"/>
                  </a:lnTo>
                  <a:lnTo>
                    <a:pt x="1035" y="319"/>
                  </a:lnTo>
                  <a:lnTo>
                    <a:pt x="1036" y="319"/>
                  </a:lnTo>
                  <a:lnTo>
                    <a:pt x="1038" y="321"/>
                  </a:lnTo>
                  <a:lnTo>
                    <a:pt x="1038" y="325"/>
                  </a:lnTo>
                  <a:lnTo>
                    <a:pt x="1038" y="327"/>
                  </a:lnTo>
                  <a:lnTo>
                    <a:pt x="1036" y="328"/>
                  </a:lnTo>
                  <a:lnTo>
                    <a:pt x="1036" y="328"/>
                  </a:lnTo>
                  <a:lnTo>
                    <a:pt x="1035" y="328"/>
                  </a:lnTo>
                  <a:lnTo>
                    <a:pt x="1033" y="330"/>
                  </a:lnTo>
                  <a:lnTo>
                    <a:pt x="1031" y="328"/>
                  </a:lnTo>
                  <a:lnTo>
                    <a:pt x="1029" y="328"/>
                  </a:lnTo>
                  <a:lnTo>
                    <a:pt x="1027" y="327"/>
                  </a:lnTo>
                  <a:lnTo>
                    <a:pt x="1027" y="325"/>
                  </a:lnTo>
                  <a:lnTo>
                    <a:pt x="1027" y="321"/>
                  </a:lnTo>
                  <a:lnTo>
                    <a:pt x="1029" y="319"/>
                  </a:lnTo>
                  <a:lnTo>
                    <a:pt x="1029" y="319"/>
                  </a:lnTo>
                  <a:close/>
                  <a:moveTo>
                    <a:pt x="1045" y="305"/>
                  </a:moveTo>
                  <a:lnTo>
                    <a:pt x="1045" y="305"/>
                  </a:lnTo>
                  <a:lnTo>
                    <a:pt x="1047" y="303"/>
                  </a:lnTo>
                  <a:lnTo>
                    <a:pt x="1049" y="303"/>
                  </a:lnTo>
                  <a:lnTo>
                    <a:pt x="1051" y="303"/>
                  </a:lnTo>
                  <a:lnTo>
                    <a:pt x="1053" y="305"/>
                  </a:lnTo>
                  <a:lnTo>
                    <a:pt x="1055" y="307"/>
                  </a:lnTo>
                  <a:lnTo>
                    <a:pt x="1055" y="309"/>
                  </a:lnTo>
                  <a:lnTo>
                    <a:pt x="1055" y="310"/>
                  </a:lnTo>
                  <a:lnTo>
                    <a:pt x="1053" y="312"/>
                  </a:lnTo>
                  <a:lnTo>
                    <a:pt x="1053" y="312"/>
                  </a:lnTo>
                  <a:lnTo>
                    <a:pt x="1051" y="314"/>
                  </a:lnTo>
                  <a:lnTo>
                    <a:pt x="1049" y="314"/>
                  </a:lnTo>
                  <a:lnTo>
                    <a:pt x="1047" y="314"/>
                  </a:lnTo>
                  <a:lnTo>
                    <a:pt x="1045" y="312"/>
                  </a:lnTo>
                  <a:lnTo>
                    <a:pt x="1044" y="310"/>
                  </a:lnTo>
                  <a:lnTo>
                    <a:pt x="1044" y="309"/>
                  </a:lnTo>
                  <a:lnTo>
                    <a:pt x="1044" y="307"/>
                  </a:lnTo>
                  <a:lnTo>
                    <a:pt x="1045" y="305"/>
                  </a:lnTo>
                  <a:lnTo>
                    <a:pt x="1045" y="305"/>
                  </a:lnTo>
                  <a:close/>
                  <a:moveTo>
                    <a:pt x="1062" y="289"/>
                  </a:moveTo>
                  <a:lnTo>
                    <a:pt x="1062" y="289"/>
                  </a:lnTo>
                  <a:lnTo>
                    <a:pt x="1064" y="287"/>
                  </a:lnTo>
                  <a:lnTo>
                    <a:pt x="1065" y="287"/>
                  </a:lnTo>
                  <a:lnTo>
                    <a:pt x="1067" y="287"/>
                  </a:lnTo>
                  <a:lnTo>
                    <a:pt x="1069" y="289"/>
                  </a:lnTo>
                  <a:lnTo>
                    <a:pt x="1071" y="291"/>
                  </a:lnTo>
                  <a:lnTo>
                    <a:pt x="1071" y="292"/>
                  </a:lnTo>
                  <a:lnTo>
                    <a:pt x="1071" y="294"/>
                  </a:lnTo>
                  <a:lnTo>
                    <a:pt x="1069" y="296"/>
                  </a:lnTo>
                  <a:lnTo>
                    <a:pt x="1069" y="296"/>
                  </a:lnTo>
                  <a:lnTo>
                    <a:pt x="1067" y="298"/>
                  </a:lnTo>
                  <a:lnTo>
                    <a:pt x="1065" y="298"/>
                  </a:lnTo>
                  <a:lnTo>
                    <a:pt x="1064" y="298"/>
                  </a:lnTo>
                  <a:lnTo>
                    <a:pt x="1062" y="296"/>
                  </a:lnTo>
                  <a:lnTo>
                    <a:pt x="1060" y="294"/>
                  </a:lnTo>
                  <a:lnTo>
                    <a:pt x="1060" y="292"/>
                  </a:lnTo>
                  <a:lnTo>
                    <a:pt x="1060" y="291"/>
                  </a:lnTo>
                  <a:lnTo>
                    <a:pt x="1062" y="289"/>
                  </a:lnTo>
                  <a:lnTo>
                    <a:pt x="1062" y="289"/>
                  </a:lnTo>
                  <a:close/>
                  <a:moveTo>
                    <a:pt x="1076" y="273"/>
                  </a:moveTo>
                  <a:lnTo>
                    <a:pt x="1076" y="273"/>
                  </a:lnTo>
                  <a:lnTo>
                    <a:pt x="1078" y="271"/>
                  </a:lnTo>
                  <a:lnTo>
                    <a:pt x="1082" y="271"/>
                  </a:lnTo>
                  <a:lnTo>
                    <a:pt x="1084" y="271"/>
                  </a:lnTo>
                  <a:lnTo>
                    <a:pt x="1085" y="273"/>
                  </a:lnTo>
                  <a:lnTo>
                    <a:pt x="1085" y="274"/>
                  </a:lnTo>
                  <a:lnTo>
                    <a:pt x="1087" y="276"/>
                  </a:lnTo>
                  <a:lnTo>
                    <a:pt x="1085" y="278"/>
                  </a:lnTo>
                  <a:lnTo>
                    <a:pt x="1085" y="280"/>
                  </a:lnTo>
                  <a:lnTo>
                    <a:pt x="1085" y="280"/>
                  </a:lnTo>
                  <a:lnTo>
                    <a:pt x="1084" y="282"/>
                  </a:lnTo>
                  <a:lnTo>
                    <a:pt x="1082" y="282"/>
                  </a:lnTo>
                  <a:lnTo>
                    <a:pt x="1078" y="282"/>
                  </a:lnTo>
                  <a:lnTo>
                    <a:pt x="1076" y="280"/>
                  </a:lnTo>
                  <a:lnTo>
                    <a:pt x="1076" y="278"/>
                  </a:lnTo>
                  <a:lnTo>
                    <a:pt x="1074" y="276"/>
                  </a:lnTo>
                  <a:lnTo>
                    <a:pt x="1076" y="274"/>
                  </a:lnTo>
                  <a:lnTo>
                    <a:pt x="1076" y="273"/>
                  </a:lnTo>
                  <a:lnTo>
                    <a:pt x="1076" y="273"/>
                  </a:lnTo>
                  <a:close/>
                  <a:moveTo>
                    <a:pt x="1093" y="256"/>
                  </a:moveTo>
                  <a:lnTo>
                    <a:pt x="1093" y="256"/>
                  </a:lnTo>
                  <a:lnTo>
                    <a:pt x="1094" y="254"/>
                  </a:lnTo>
                  <a:lnTo>
                    <a:pt x="1096" y="254"/>
                  </a:lnTo>
                  <a:lnTo>
                    <a:pt x="1100" y="254"/>
                  </a:lnTo>
                  <a:lnTo>
                    <a:pt x="1102" y="256"/>
                  </a:lnTo>
                  <a:lnTo>
                    <a:pt x="1102" y="258"/>
                  </a:lnTo>
                  <a:lnTo>
                    <a:pt x="1102" y="260"/>
                  </a:lnTo>
                  <a:lnTo>
                    <a:pt x="1102" y="262"/>
                  </a:lnTo>
                  <a:lnTo>
                    <a:pt x="1102" y="264"/>
                  </a:lnTo>
                  <a:lnTo>
                    <a:pt x="1102" y="264"/>
                  </a:lnTo>
                  <a:lnTo>
                    <a:pt x="1100" y="265"/>
                  </a:lnTo>
                  <a:lnTo>
                    <a:pt x="1096" y="265"/>
                  </a:lnTo>
                  <a:lnTo>
                    <a:pt x="1094" y="265"/>
                  </a:lnTo>
                  <a:lnTo>
                    <a:pt x="1093" y="265"/>
                  </a:lnTo>
                  <a:lnTo>
                    <a:pt x="1091" y="262"/>
                  </a:lnTo>
                  <a:lnTo>
                    <a:pt x="1091" y="260"/>
                  </a:lnTo>
                  <a:lnTo>
                    <a:pt x="1091" y="258"/>
                  </a:lnTo>
                  <a:lnTo>
                    <a:pt x="1093" y="256"/>
                  </a:lnTo>
                  <a:lnTo>
                    <a:pt x="1093" y="256"/>
                  </a:lnTo>
                  <a:close/>
                  <a:moveTo>
                    <a:pt x="1109" y="240"/>
                  </a:moveTo>
                  <a:lnTo>
                    <a:pt x="1109" y="240"/>
                  </a:lnTo>
                  <a:lnTo>
                    <a:pt x="1111" y="238"/>
                  </a:lnTo>
                  <a:lnTo>
                    <a:pt x="1113" y="238"/>
                  </a:lnTo>
                  <a:lnTo>
                    <a:pt x="1114" y="238"/>
                  </a:lnTo>
                  <a:lnTo>
                    <a:pt x="1116" y="240"/>
                  </a:lnTo>
                  <a:lnTo>
                    <a:pt x="1118" y="242"/>
                  </a:lnTo>
                  <a:lnTo>
                    <a:pt x="1118" y="244"/>
                  </a:lnTo>
                  <a:lnTo>
                    <a:pt x="1118" y="247"/>
                  </a:lnTo>
                  <a:lnTo>
                    <a:pt x="1116" y="249"/>
                  </a:lnTo>
                  <a:lnTo>
                    <a:pt x="1116" y="249"/>
                  </a:lnTo>
                  <a:lnTo>
                    <a:pt x="1114" y="249"/>
                  </a:lnTo>
                  <a:lnTo>
                    <a:pt x="1113" y="249"/>
                  </a:lnTo>
                  <a:lnTo>
                    <a:pt x="1111" y="249"/>
                  </a:lnTo>
                  <a:lnTo>
                    <a:pt x="1109" y="249"/>
                  </a:lnTo>
                  <a:lnTo>
                    <a:pt x="1107" y="247"/>
                  </a:lnTo>
                  <a:lnTo>
                    <a:pt x="1107" y="244"/>
                  </a:lnTo>
                  <a:lnTo>
                    <a:pt x="1107" y="242"/>
                  </a:lnTo>
                  <a:lnTo>
                    <a:pt x="1109" y="240"/>
                  </a:lnTo>
                  <a:lnTo>
                    <a:pt x="1109" y="240"/>
                  </a:lnTo>
                  <a:close/>
                  <a:moveTo>
                    <a:pt x="1125" y="224"/>
                  </a:moveTo>
                  <a:lnTo>
                    <a:pt x="1125" y="224"/>
                  </a:lnTo>
                  <a:lnTo>
                    <a:pt x="1127" y="224"/>
                  </a:lnTo>
                  <a:lnTo>
                    <a:pt x="1129" y="222"/>
                  </a:lnTo>
                  <a:lnTo>
                    <a:pt x="1131" y="224"/>
                  </a:lnTo>
                  <a:lnTo>
                    <a:pt x="1133" y="224"/>
                  </a:lnTo>
                  <a:lnTo>
                    <a:pt x="1134" y="226"/>
                  </a:lnTo>
                  <a:lnTo>
                    <a:pt x="1134" y="229"/>
                  </a:lnTo>
                  <a:lnTo>
                    <a:pt x="1134" y="231"/>
                  </a:lnTo>
                  <a:lnTo>
                    <a:pt x="1133" y="233"/>
                  </a:lnTo>
                  <a:lnTo>
                    <a:pt x="1133" y="233"/>
                  </a:lnTo>
                  <a:lnTo>
                    <a:pt x="1131" y="233"/>
                  </a:lnTo>
                  <a:lnTo>
                    <a:pt x="1129" y="235"/>
                  </a:lnTo>
                  <a:lnTo>
                    <a:pt x="1127" y="233"/>
                  </a:lnTo>
                  <a:lnTo>
                    <a:pt x="1125" y="233"/>
                  </a:lnTo>
                  <a:lnTo>
                    <a:pt x="1123" y="231"/>
                  </a:lnTo>
                  <a:lnTo>
                    <a:pt x="1123" y="229"/>
                  </a:lnTo>
                  <a:lnTo>
                    <a:pt x="1123" y="226"/>
                  </a:lnTo>
                  <a:lnTo>
                    <a:pt x="1125" y="224"/>
                  </a:lnTo>
                  <a:lnTo>
                    <a:pt x="1125" y="224"/>
                  </a:lnTo>
                  <a:close/>
                  <a:moveTo>
                    <a:pt x="1142" y="209"/>
                  </a:moveTo>
                  <a:lnTo>
                    <a:pt x="1142" y="209"/>
                  </a:lnTo>
                  <a:lnTo>
                    <a:pt x="1143" y="208"/>
                  </a:lnTo>
                  <a:lnTo>
                    <a:pt x="1145" y="208"/>
                  </a:lnTo>
                  <a:lnTo>
                    <a:pt x="1147" y="208"/>
                  </a:lnTo>
                  <a:lnTo>
                    <a:pt x="1149" y="209"/>
                  </a:lnTo>
                  <a:lnTo>
                    <a:pt x="1151" y="211"/>
                  </a:lnTo>
                  <a:lnTo>
                    <a:pt x="1151" y="213"/>
                  </a:lnTo>
                  <a:lnTo>
                    <a:pt x="1151" y="215"/>
                  </a:lnTo>
                  <a:lnTo>
                    <a:pt x="1149" y="217"/>
                  </a:lnTo>
                  <a:lnTo>
                    <a:pt x="1149" y="217"/>
                  </a:lnTo>
                  <a:lnTo>
                    <a:pt x="1147" y="218"/>
                  </a:lnTo>
                  <a:lnTo>
                    <a:pt x="1145" y="218"/>
                  </a:lnTo>
                  <a:lnTo>
                    <a:pt x="1143" y="218"/>
                  </a:lnTo>
                  <a:lnTo>
                    <a:pt x="1142" y="217"/>
                  </a:lnTo>
                  <a:lnTo>
                    <a:pt x="1140" y="215"/>
                  </a:lnTo>
                  <a:lnTo>
                    <a:pt x="1140" y="213"/>
                  </a:lnTo>
                  <a:lnTo>
                    <a:pt x="1140" y="211"/>
                  </a:lnTo>
                  <a:lnTo>
                    <a:pt x="1142" y="209"/>
                  </a:lnTo>
                  <a:lnTo>
                    <a:pt x="1142" y="209"/>
                  </a:lnTo>
                  <a:close/>
                  <a:moveTo>
                    <a:pt x="1158" y="193"/>
                  </a:moveTo>
                  <a:lnTo>
                    <a:pt x="1158" y="193"/>
                  </a:lnTo>
                  <a:lnTo>
                    <a:pt x="1160" y="191"/>
                  </a:lnTo>
                  <a:lnTo>
                    <a:pt x="1162" y="191"/>
                  </a:lnTo>
                  <a:lnTo>
                    <a:pt x="1163" y="191"/>
                  </a:lnTo>
                  <a:lnTo>
                    <a:pt x="1165" y="193"/>
                  </a:lnTo>
                  <a:lnTo>
                    <a:pt x="1167" y="195"/>
                  </a:lnTo>
                  <a:lnTo>
                    <a:pt x="1167" y="197"/>
                  </a:lnTo>
                  <a:lnTo>
                    <a:pt x="1167" y="199"/>
                  </a:lnTo>
                  <a:lnTo>
                    <a:pt x="1165" y="200"/>
                  </a:lnTo>
                  <a:lnTo>
                    <a:pt x="1165" y="200"/>
                  </a:lnTo>
                  <a:lnTo>
                    <a:pt x="1163" y="202"/>
                  </a:lnTo>
                  <a:lnTo>
                    <a:pt x="1162" y="202"/>
                  </a:lnTo>
                  <a:lnTo>
                    <a:pt x="1160" y="202"/>
                  </a:lnTo>
                  <a:lnTo>
                    <a:pt x="1158" y="200"/>
                  </a:lnTo>
                  <a:lnTo>
                    <a:pt x="1156" y="199"/>
                  </a:lnTo>
                  <a:lnTo>
                    <a:pt x="1156" y="197"/>
                  </a:lnTo>
                  <a:lnTo>
                    <a:pt x="1156" y="195"/>
                  </a:lnTo>
                  <a:lnTo>
                    <a:pt x="1158" y="193"/>
                  </a:lnTo>
                  <a:lnTo>
                    <a:pt x="1158" y="193"/>
                  </a:lnTo>
                  <a:close/>
                  <a:moveTo>
                    <a:pt x="1172" y="177"/>
                  </a:moveTo>
                  <a:lnTo>
                    <a:pt x="1172" y="177"/>
                  </a:lnTo>
                  <a:lnTo>
                    <a:pt x="1174" y="175"/>
                  </a:lnTo>
                  <a:lnTo>
                    <a:pt x="1178" y="175"/>
                  </a:lnTo>
                  <a:lnTo>
                    <a:pt x="1180" y="175"/>
                  </a:lnTo>
                  <a:lnTo>
                    <a:pt x="1182" y="177"/>
                  </a:lnTo>
                  <a:lnTo>
                    <a:pt x="1182" y="179"/>
                  </a:lnTo>
                  <a:lnTo>
                    <a:pt x="1183" y="181"/>
                  </a:lnTo>
                  <a:lnTo>
                    <a:pt x="1182" y="182"/>
                  </a:lnTo>
                  <a:lnTo>
                    <a:pt x="1182" y="184"/>
                  </a:lnTo>
                  <a:lnTo>
                    <a:pt x="1182" y="184"/>
                  </a:lnTo>
                  <a:lnTo>
                    <a:pt x="1180" y="186"/>
                  </a:lnTo>
                  <a:lnTo>
                    <a:pt x="1178" y="186"/>
                  </a:lnTo>
                  <a:lnTo>
                    <a:pt x="1174" y="186"/>
                  </a:lnTo>
                  <a:lnTo>
                    <a:pt x="1172" y="184"/>
                  </a:lnTo>
                  <a:lnTo>
                    <a:pt x="1172" y="182"/>
                  </a:lnTo>
                  <a:lnTo>
                    <a:pt x="1171" y="181"/>
                  </a:lnTo>
                  <a:lnTo>
                    <a:pt x="1172" y="179"/>
                  </a:lnTo>
                  <a:lnTo>
                    <a:pt x="1172" y="177"/>
                  </a:lnTo>
                  <a:lnTo>
                    <a:pt x="1172" y="177"/>
                  </a:lnTo>
                  <a:close/>
                  <a:moveTo>
                    <a:pt x="1189" y="161"/>
                  </a:moveTo>
                  <a:lnTo>
                    <a:pt x="1189" y="161"/>
                  </a:lnTo>
                  <a:lnTo>
                    <a:pt x="1191" y="159"/>
                  </a:lnTo>
                  <a:lnTo>
                    <a:pt x="1192" y="159"/>
                  </a:lnTo>
                  <a:lnTo>
                    <a:pt x="1196" y="159"/>
                  </a:lnTo>
                  <a:lnTo>
                    <a:pt x="1198" y="161"/>
                  </a:lnTo>
                  <a:lnTo>
                    <a:pt x="1198" y="162"/>
                  </a:lnTo>
                  <a:lnTo>
                    <a:pt x="1200" y="164"/>
                  </a:lnTo>
                  <a:lnTo>
                    <a:pt x="1198" y="166"/>
                  </a:lnTo>
                  <a:lnTo>
                    <a:pt x="1198" y="168"/>
                  </a:lnTo>
                  <a:lnTo>
                    <a:pt x="1198" y="168"/>
                  </a:lnTo>
                  <a:lnTo>
                    <a:pt x="1196" y="170"/>
                  </a:lnTo>
                  <a:lnTo>
                    <a:pt x="1192" y="170"/>
                  </a:lnTo>
                  <a:lnTo>
                    <a:pt x="1191" y="170"/>
                  </a:lnTo>
                  <a:lnTo>
                    <a:pt x="1189" y="168"/>
                  </a:lnTo>
                  <a:lnTo>
                    <a:pt x="1189" y="166"/>
                  </a:lnTo>
                  <a:lnTo>
                    <a:pt x="1187" y="164"/>
                  </a:lnTo>
                  <a:lnTo>
                    <a:pt x="1189" y="162"/>
                  </a:lnTo>
                  <a:lnTo>
                    <a:pt x="1189" y="161"/>
                  </a:lnTo>
                  <a:lnTo>
                    <a:pt x="1189" y="161"/>
                  </a:lnTo>
                  <a:close/>
                  <a:moveTo>
                    <a:pt x="1205" y="144"/>
                  </a:moveTo>
                  <a:lnTo>
                    <a:pt x="1205" y="144"/>
                  </a:lnTo>
                  <a:lnTo>
                    <a:pt x="1207" y="143"/>
                  </a:lnTo>
                  <a:lnTo>
                    <a:pt x="1209" y="143"/>
                  </a:lnTo>
                  <a:lnTo>
                    <a:pt x="1211" y="143"/>
                  </a:lnTo>
                  <a:lnTo>
                    <a:pt x="1214" y="144"/>
                  </a:lnTo>
                  <a:lnTo>
                    <a:pt x="1214" y="146"/>
                  </a:lnTo>
                  <a:lnTo>
                    <a:pt x="1214" y="148"/>
                  </a:lnTo>
                  <a:lnTo>
                    <a:pt x="1214" y="150"/>
                  </a:lnTo>
                  <a:lnTo>
                    <a:pt x="1214" y="153"/>
                  </a:lnTo>
                  <a:lnTo>
                    <a:pt x="1214" y="153"/>
                  </a:lnTo>
                  <a:lnTo>
                    <a:pt x="1211" y="153"/>
                  </a:lnTo>
                  <a:lnTo>
                    <a:pt x="1209" y="153"/>
                  </a:lnTo>
                  <a:lnTo>
                    <a:pt x="1207" y="153"/>
                  </a:lnTo>
                  <a:lnTo>
                    <a:pt x="1205" y="153"/>
                  </a:lnTo>
                  <a:lnTo>
                    <a:pt x="1203" y="152"/>
                  </a:lnTo>
                  <a:lnTo>
                    <a:pt x="1203" y="148"/>
                  </a:lnTo>
                  <a:lnTo>
                    <a:pt x="1203" y="146"/>
                  </a:lnTo>
                  <a:lnTo>
                    <a:pt x="1205" y="144"/>
                  </a:lnTo>
                  <a:lnTo>
                    <a:pt x="1205" y="144"/>
                  </a:lnTo>
                  <a:close/>
                  <a:moveTo>
                    <a:pt x="1221" y="128"/>
                  </a:moveTo>
                  <a:lnTo>
                    <a:pt x="1221" y="128"/>
                  </a:lnTo>
                  <a:lnTo>
                    <a:pt x="1223" y="128"/>
                  </a:lnTo>
                  <a:lnTo>
                    <a:pt x="1225" y="126"/>
                  </a:lnTo>
                  <a:lnTo>
                    <a:pt x="1227" y="128"/>
                  </a:lnTo>
                  <a:lnTo>
                    <a:pt x="1229" y="128"/>
                  </a:lnTo>
                  <a:lnTo>
                    <a:pt x="1231" y="130"/>
                  </a:lnTo>
                  <a:lnTo>
                    <a:pt x="1231" y="132"/>
                  </a:lnTo>
                  <a:lnTo>
                    <a:pt x="1231" y="135"/>
                  </a:lnTo>
                  <a:lnTo>
                    <a:pt x="1229" y="137"/>
                  </a:lnTo>
                  <a:lnTo>
                    <a:pt x="1229" y="137"/>
                  </a:lnTo>
                  <a:lnTo>
                    <a:pt x="1227" y="137"/>
                  </a:lnTo>
                  <a:lnTo>
                    <a:pt x="1225" y="139"/>
                  </a:lnTo>
                  <a:lnTo>
                    <a:pt x="1223" y="137"/>
                  </a:lnTo>
                  <a:lnTo>
                    <a:pt x="1221" y="137"/>
                  </a:lnTo>
                  <a:lnTo>
                    <a:pt x="1220" y="135"/>
                  </a:lnTo>
                  <a:lnTo>
                    <a:pt x="1220" y="134"/>
                  </a:lnTo>
                  <a:lnTo>
                    <a:pt x="1220" y="130"/>
                  </a:lnTo>
                  <a:lnTo>
                    <a:pt x="1221" y="128"/>
                  </a:lnTo>
                  <a:lnTo>
                    <a:pt x="1221" y="128"/>
                  </a:lnTo>
                  <a:close/>
                  <a:moveTo>
                    <a:pt x="1238" y="112"/>
                  </a:moveTo>
                  <a:lnTo>
                    <a:pt x="1238" y="112"/>
                  </a:lnTo>
                  <a:lnTo>
                    <a:pt x="1240" y="112"/>
                  </a:lnTo>
                  <a:lnTo>
                    <a:pt x="1241" y="112"/>
                  </a:lnTo>
                  <a:lnTo>
                    <a:pt x="1243" y="112"/>
                  </a:lnTo>
                  <a:lnTo>
                    <a:pt x="1245" y="112"/>
                  </a:lnTo>
                  <a:lnTo>
                    <a:pt x="1247" y="114"/>
                  </a:lnTo>
                  <a:lnTo>
                    <a:pt x="1247" y="117"/>
                  </a:lnTo>
                  <a:lnTo>
                    <a:pt x="1247" y="119"/>
                  </a:lnTo>
                  <a:lnTo>
                    <a:pt x="1245" y="121"/>
                  </a:lnTo>
                  <a:lnTo>
                    <a:pt x="1245" y="121"/>
                  </a:lnTo>
                  <a:lnTo>
                    <a:pt x="1243" y="123"/>
                  </a:lnTo>
                  <a:lnTo>
                    <a:pt x="1241" y="123"/>
                  </a:lnTo>
                  <a:lnTo>
                    <a:pt x="1240" y="123"/>
                  </a:lnTo>
                  <a:lnTo>
                    <a:pt x="1238" y="121"/>
                  </a:lnTo>
                  <a:lnTo>
                    <a:pt x="1236" y="119"/>
                  </a:lnTo>
                  <a:lnTo>
                    <a:pt x="1236" y="117"/>
                  </a:lnTo>
                  <a:lnTo>
                    <a:pt x="1236" y="114"/>
                  </a:lnTo>
                  <a:lnTo>
                    <a:pt x="1238" y="112"/>
                  </a:lnTo>
                  <a:lnTo>
                    <a:pt x="1238" y="112"/>
                  </a:lnTo>
                  <a:close/>
                  <a:moveTo>
                    <a:pt x="1254" y="97"/>
                  </a:moveTo>
                  <a:lnTo>
                    <a:pt x="1254" y="97"/>
                  </a:lnTo>
                  <a:lnTo>
                    <a:pt x="1256" y="96"/>
                  </a:lnTo>
                  <a:lnTo>
                    <a:pt x="1258" y="96"/>
                  </a:lnTo>
                  <a:lnTo>
                    <a:pt x="1260" y="96"/>
                  </a:lnTo>
                  <a:lnTo>
                    <a:pt x="1261" y="97"/>
                  </a:lnTo>
                  <a:lnTo>
                    <a:pt x="1263" y="99"/>
                  </a:lnTo>
                  <a:lnTo>
                    <a:pt x="1263" y="101"/>
                  </a:lnTo>
                  <a:lnTo>
                    <a:pt x="1263" y="103"/>
                  </a:lnTo>
                  <a:lnTo>
                    <a:pt x="1261" y="105"/>
                  </a:lnTo>
                  <a:lnTo>
                    <a:pt x="1261" y="105"/>
                  </a:lnTo>
                  <a:lnTo>
                    <a:pt x="1260" y="107"/>
                  </a:lnTo>
                  <a:lnTo>
                    <a:pt x="1258" y="107"/>
                  </a:lnTo>
                  <a:lnTo>
                    <a:pt x="1256" y="107"/>
                  </a:lnTo>
                  <a:lnTo>
                    <a:pt x="1254" y="105"/>
                  </a:lnTo>
                  <a:lnTo>
                    <a:pt x="1252" y="103"/>
                  </a:lnTo>
                  <a:lnTo>
                    <a:pt x="1252" y="101"/>
                  </a:lnTo>
                  <a:lnTo>
                    <a:pt x="1252" y="99"/>
                  </a:lnTo>
                  <a:lnTo>
                    <a:pt x="1254" y="97"/>
                  </a:lnTo>
                  <a:lnTo>
                    <a:pt x="1254" y="97"/>
                  </a:lnTo>
                  <a:close/>
                  <a:moveTo>
                    <a:pt x="1269" y="81"/>
                  </a:moveTo>
                  <a:lnTo>
                    <a:pt x="1269" y="81"/>
                  </a:lnTo>
                  <a:lnTo>
                    <a:pt x="1270" y="79"/>
                  </a:lnTo>
                  <a:lnTo>
                    <a:pt x="1274" y="79"/>
                  </a:lnTo>
                  <a:lnTo>
                    <a:pt x="1276" y="79"/>
                  </a:lnTo>
                  <a:lnTo>
                    <a:pt x="1278" y="81"/>
                  </a:lnTo>
                  <a:lnTo>
                    <a:pt x="1280" y="83"/>
                  </a:lnTo>
                  <a:lnTo>
                    <a:pt x="1280" y="85"/>
                  </a:lnTo>
                  <a:lnTo>
                    <a:pt x="1280" y="87"/>
                  </a:lnTo>
                  <a:lnTo>
                    <a:pt x="1278" y="88"/>
                  </a:lnTo>
                  <a:lnTo>
                    <a:pt x="1278" y="88"/>
                  </a:lnTo>
                  <a:lnTo>
                    <a:pt x="1276" y="90"/>
                  </a:lnTo>
                  <a:lnTo>
                    <a:pt x="1274" y="90"/>
                  </a:lnTo>
                  <a:lnTo>
                    <a:pt x="1272" y="90"/>
                  </a:lnTo>
                  <a:lnTo>
                    <a:pt x="1270" y="88"/>
                  </a:lnTo>
                  <a:lnTo>
                    <a:pt x="1269" y="87"/>
                  </a:lnTo>
                  <a:lnTo>
                    <a:pt x="1269" y="85"/>
                  </a:lnTo>
                  <a:lnTo>
                    <a:pt x="1269" y="83"/>
                  </a:lnTo>
                  <a:lnTo>
                    <a:pt x="1269" y="81"/>
                  </a:lnTo>
                  <a:lnTo>
                    <a:pt x="1269" y="81"/>
                  </a:lnTo>
                  <a:close/>
                  <a:moveTo>
                    <a:pt x="1285" y="65"/>
                  </a:moveTo>
                  <a:lnTo>
                    <a:pt x="1285" y="65"/>
                  </a:lnTo>
                  <a:lnTo>
                    <a:pt x="1287" y="63"/>
                  </a:lnTo>
                  <a:lnTo>
                    <a:pt x="1290" y="63"/>
                  </a:lnTo>
                  <a:lnTo>
                    <a:pt x="1292" y="63"/>
                  </a:lnTo>
                  <a:lnTo>
                    <a:pt x="1294" y="65"/>
                  </a:lnTo>
                  <a:lnTo>
                    <a:pt x="1294" y="67"/>
                  </a:lnTo>
                  <a:lnTo>
                    <a:pt x="1296" y="69"/>
                  </a:lnTo>
                  <a:lnTo>
                    <a:pt x="1294" y="70"/>
                  </a:lnTo>
                  <a:lnTo>
                    <a:pt x="1294" y="72"/>
                  </a:lnTo>
                  <a:lnTo>
                    <a:pt x="1294" y="72"/>
                  </a:lnTo>
                  <a:lnTo>
                    <a:pt x="1292" y="74"/>
                  </a:lnTo>
                  <a:lnTo>
                    <a:pt x="1290" y="74"/>
                  </a:lnTo>
                  <a:lnTo>
                    <a:pt x="1287" y="74"/>
                  </a:lnTo>
                  <a:lnTo>
                    <a:pt x="1285" y="72"/>
                  </a:lnTo>
                  <a:lnTo>
                    <a:pt x="1285" y="70"/>
                  </a:lnTo>
                  <a:lnTo>
                    <a:pt x="1283" y="69"/>
                  </a:lnTo>
                  <a:lnTo>
                    <a:pt x="1285" y="67"/>
                  </a:lnTo>
                  <a:lnTo>
                    <a:pt x="1285" y="65"/>
                  </a:lnTo>
                  <a:lnTo>
                    <a:pt x="1285" y="65"/>
                  </a:lnTo>
                  <a:close/>
                  <a:moveTo>
                    <a:pt x="1301" y="49"/>
                  </a:moveTo>
                  <a:lnTo>
                    <a:pt x="1301" y="49"/>
                  </a:lnTo>
                  <a:lnTo>
                    <a:pt x="1303" y="47"/>
                  </a:lnTo>
                  <a:lnTo>
                    <a:pt x="1305" y="47"/>
                  </a:lnTo>
                  <a:lnTo>
                    <a:pt x="1307" y="47"/>
                  </a:lnTo>
                  <a:lnTo>
                    <a:pt x="1310" y="49"/>
                  </a:lnTo>
                  <a:lnTo>
                    <a:pt x="1310" y="51"/>
                  </a:lnTo>
                  <a:lnTo>
                    <a:pt x="1310" y="52"/>
                  </a:lnTo>
                  <a:lnTo>
                    <a:pt x="1310" y="54"/>
                  </a:lnTo>
                  <a:lnTo>
                    <a:pt x="1310" y="58"/>
                  </a:lnTo>
                  <a:lnTo>
                    <a:pt x="1310" y="58"/>
                  </a:lnTo>
                  <a:lnTo>
                    <a:pt x="1309" y="58"/>
                  </a:lnTo>
                  <a:lnTo>
                    <a:pt x="1305" y="58"/>
                  </a:lnTo>
                  <a:lnTo>
                    <a:pt x="1303" y="58"/>
                  </a:lnTo>
                  <a:lnTo>
                    <a:pt x="1301" y="58"/>
                  </a:lnTo>
                  <a:lnTo>
                    <a:pt x="1299" y="54"/>
                  </a:lnTo>
                  <a:lnTo>
                    <a:pt x="1299" y="52"/>
                  </a:lnTo>
                  <a:lnTo>
                    <a:pt x="1299" y="51"/>
                  </a:lnTo>
                  <a:lnTo>
                    <a:pt x="1301" y="49"/>
                  </a:lnTo>
                  <a:lnTo>
                    <a:pt x="1301" y="49"/>
                  </a:lnTo>
                  <a:close/>
                  <a:moveTo>
                    <a:pt x="1318" y="33"/>
                  </a:moveTo>
                  <a:lnTo>
                    <a:pt x="1318" y="33"/>
                  </a:lnTo>
                  <a:lnTo>
                    <a:pt x="1319" y="33"/>
                  </a:lnTo>
                  <a:lnTo>
                    <a:pt x="1321" y="31"/>
                  </a:lnTo>
                  <a:lnTo>
                    <a:pt x="1323" y="33"/>
                  </a:lnTo>
                  <a:lnTo>
                    <a:pt x="1325" y="33"/>
                  </a:lnTo>
                  <a:lnTo>
                    <a:pt x="1327" y="34"/>
                  </a:lnTo>
                  <a:lnTo>
                    <a:pt x="1327" y="36"/>
                  </a:lnTo>
                  <a:lnTo>
                    <a:pt x="1327" y="40"/>
                  </a:lnTo>
                  <a:lnTo>
                    <a:pt x="1325" y="42"/>
                  </a:lnTo>
                  <a:lnTo>
                    <a:pt x="1325" y="42"/>
                  </a:lnTo>
                  <a:lnTo>
                    <a:pt x="1323" y="42"/>
                  </a:lnTo>
                  <a:lnTo>
                    <a:pt x="1321" y="43"/>
                  </a:lnTo>
                  <a:lnTo>
                    <a:pt x="1319" y="42"/>
                  </a:lnTo>
                  <a:lnTo>
                    <a:pt x="1318" y="42"/>
                  </a:lnTo>
                  <a:lnTo>
                    <a:pt x="1316" y="40"/>
                  </a:lnTo>
                  <a:lnTo>
                    <a:pt x="1316" y="36"/>
                  </a:lnTo>
                  <a:lnTo>
                    <a:pt x="1316" y="34"/>
                  </a:lnTo>
                  <a:lnTo>
                    <a:pt x="1318" y="33"/>
                  </a:lnTo>
                  <a:lnTo>
                    <a:pt x="1318" y="33"/>
                  </a:lnTo>
                  <a:close/>
                  <a:moveTo>
                    <a:pt x="1334" y="16"/>
                  </a:moveTo>
                  <a:lnTo>
                    <a:pt x="1334" y="16"/>
                  </a:lnTo>
                  <a:lnTo>
                    <a:pt x="1336" y="16"/>
                  </a:lnTo>
                  <a:lnTo>
                    <a:pt x="1338" y="14"/>
                  </a:lnTo>
                  <a:lnTo>
                    <a:pt x="1339" y="16"/>
                  </a:lnTo>
                  <a:lnTo>
                    <a:pt x="1341" y="16"/>
                  </a:lnTo>
                  <a:lnTo>
                    <a:pt x="1343" y="18"/>
                  </a:lnTo>
                  <a:lnTo>
                    <a:pt x="1343" y="22"/>
                  </a:lnTo>
                  <a:lnTo>
                    <a:pt x="1343" y="24"/>
                  </a:lnTo>
                  <a:lnTo>
                    <a:pt x="1341" y="25"/>
                  </a:lnTo>
                  <a:lnTo>
                    <a:pt x="1341" y="25"/>
                  </a:lnTo>
                  <a:lnTo>
                    <a:pt x="1339" y="25"/>
                  </a:lnTo>
                  <a:lnTo>
                    <a:pt x="1338" y="27"/>
                  </a:lnTo>
                  <a:lnTo>
                    <a:pt x="1336" y="25"/>
                  </a:lnTo>
                  <a:lnTo>
                    <a:pt x="1334" y="25"/>
                  </a:lnTo>
                  <a:lnTo>
                    <a:pt x="1332" y="24"/>
                  </a:lnTo>
                  <a:lnTo>
                    <a:pt x="1332" y="22"/>
                  </a:lnTo>
                  <a:lnTo>
                    <a:pt x="1332" y="18"/>
                  </a:lnTo>
                  <a:lnTo>
                    <a:pt x="1334" y="16"/>
                  </a:lnTo>
                  <a:lnTo>
                    <a:pt x="1334" y="16"/>
                  </a:lnTo>
                  <a:close/>
                  <a:moveTo>
                    <a:pt x="1350" y="2"/>
                  </a:moveTo>
                  <a:lnTo>
                    <a:pt x="1350" y="2"/>
                  </a:lnTo>
                  <a:lnTo>
                    <a:pt x="1352" y="0"/>
                  </a:lnTo>
                  <a:lnTo>
                    <a:pt x="1354" y="0"/>
                  </a:lnTo>
                  <a:lnTo>
                    <a:pt x="1356" y="0"/>
                  </a:lnTo>
                  <a:lnTo>
                    <a:pt x="1358" y="2"/>
                  </a:lnTo>
                  <a:lnTo>
                    <a:pt x="1359" y="4"/>
                  </a:lnTo>
                  <a:lnTo>
                    <a:pt x="1359" y="5"/>
                  </a:lnTo>
                  <a:lnTo>
                    <a:pt x="1359" y="7"/>
                  </a:lnTo>
                  <a:lnTo>
                    <a:pt x="1358" y="9"/>
                  </a:lnTo>
                  <a:lnTo>
                    <a:pt x="1358" y="9"/>
                  </a:lnTo>
                  <a:lnTo>
                    <a:pt x="1356" y="11"/>
                  </a:lnTo>
                  <a:lnTo>
                    <a:pt x="1354" y="11"/>
                  </a:lnTo>
                  <a:lnTo>
                    <a:pt x="1352" y="11"/>
                  </a:lnTo>
                  <a:lnTo>
                    <a:pt x="1350" y="9"/>
                  </a:lnTo>
                  <a:lnTo>
                    <a:pt x="1348" y="7"/>
                  </a:lnTo>
                  <a:lnTo>
                    <a:pt x="1348" y="5"/>
                  </a:lnTo>
                  <a:lnTo>
                    <a:pt x="1348" y="4"/>
                  </a:lnTo>
                  <a:lnTo>
                    <a:pt x="1350" y="2"/>
                  </a:lnTo>
                  <a:lnTo>
                    <a:pt x="1350" y="2"/>
                  </a:lnTo>
                  <a:close/>
                </a:path>
              </a:pathLst>
            </a:custGeom>
            <a:solidFill>
              <a:srgbClr val="000000"/>
            </a:solidFill>
            <a:ln w="158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ctr"/>
              <a:endParaRPr lang="zh-CN" altLang="en-US"/>
            </a:p>
          </p:txBody>
        </p:sp>
        <p:sp>
          <p:nvSpPr>
            <p:cNvPr id="43" name="Freeform 41"/>
            <p:cNvSpPr>
              <a:spLocks noEditPoints="1"/>
            </p:cNvSpPr>
            <p:nvPr/>
          </p:nvSpPr>
          <p:spPr bwMode="auto">
            <a:xfrm>
              <a:off x="5709" y="2580"/>
              <a:ext cx="45" cy="92"/>
            </a:xfrm>
            <a:custGeom>
              <a:avLst/>
              <a:gdLst>
                <a:gd name="T0" fmla="*/ 51 w 91"/>
                <a:gd name="T1" fmla="*/ 6 h 186"/>
                <a:gd name="T2" fmla="*/ 51 w 91"/>
                <a:gd name="T3" fmla="*/ 110 h 186"/>
                <a:gd name="T4" fmla="*/ 51 w 91"/>
                <a:gd name="T5" fmla="*/ 112 h 186"/>
                <a:gd name="T6" fmla="*/ 49 w 91"/>
                <a:gd name="T7" fmla="*/ 114 h 186"/>
                <a:gd name="T8" fmla="*/ 47 w 91"/>
                <a:gd name="T9" fmla="*/ 116 h 186"/>
                <a:gd name="T10" fmla="*/ 45 w 91"/>
                <a:gd name="T11" fmla="*/ 116 h 186"/>
                <a:gd name="T12" fmla="*/ 44 w 91"/>
                <a:gd name="T13" fmla="*/ 116 h 186"/>
                <a:gd name="T14" fmla="*/ 42 w 91"/>
                <a:gd name="T15" fmla="*/ 114 h 186"/>
                <a:gd name="T16" fmla="*/ 40 w 91"/>
                <a:gd name="T17" fmla="*/ 112 h 186"/>
                <a:gd name="T18" fmla="*/ 40 w 91"/>
                <a:gd name="T19" fmla="*/ 110 h 186"/>
                <a:gd name="T20" fmla="*/ 40 w 91"/>
                <a:gd name="T21" fmla="*/ 6 h 186"/>
                <a:gd name="T22" fmla="*/ 40 w 91"/>
                <a:gd name="T23" fmla="*/ 2 h 186"/>
                <a:gd name="T24" fmla="*/ 42 w 91"/>
                <a:gd name="T25" fmla="*/ 0 h 186"/>
                <a:gd name="T26" fmla="*/ 44 w 91"/>
                <a:gd name="T27" fmla="*/ 0 h 186"/>
                <a:gd name="T28" fmla="*/ 45 w 91"/>
                <a:gd name="T29" fmla="*/ 0 h 186"/>
                <a:gd name="T30" fmla="*/ 47 w 91"/>
                <a:gd name="T31" fmla="*/ 0 h 186"/>
                <a:gd name="T32" fmla="*/ 49 w 91"/>
                <a:gd name="T33" fmla="*/ 0 h 186"/>
                <a:gd name="T34" fmla="*/ 51 w 91"/>
                <a:gd name="T35" fmla="*/ 2 h 186"/>
                <a:gd name="T36" fmla="*/ 51 w 91"/>
                <a:gd name="T37" fmla="*/ 6 h 186"/>
                <a:gd name="T38" fmla="*/ 51 w 91"/>
                <a:gd name="T39" fmla="*/ 6 h 186"/>
                <a:gd name="T40" fmla="*/ 91 w 91"/>
                <a:gd name="T41" fmla="*/ 96 h 186"/>
                <a:gd name="T42" fmla="*/ 45 w 91"/>
                <a:gd name="T43" fmla="*/ 186 h 186"/>
                <a:gd name="T44" fmla="*/ 0 w 91"/>
                <a:gd name="T45" fmla="*/ 96 h 186"/>
                <a:gd name="T46" fmla="*/ 91 w 91"/>
                <a:gd name="T47" fmla="*/ 9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186">
                  <a:moveTo>
                    <a:pt x="51" y="6"/>
                  </a:moveTo>
                  <a:lnTo>
                    <a:pt x="51" y="110"/>
                  </a:lnTo>
                  <a:lnTo>
                    <a:pt x="51" y="112"/>
                  </a:lnTo>
                  <a:lnTo>
                    <a:pt x="49" y="114"/>
                  </a:lnTo>
                  <a:lnTo>
                    <a:pt x="47" y="116"/>
                  </a:lnTo>
                  <a:lnTo>
                    <a:pt x="45" y="116"/>
                  </a:lnTo>
                  <a:lnTo>
                    <a:pt x="44" y="116"/>
                  </a:lnTo>
                  <a:lnTo>
                    <a:pt x="42" y="114"/>
                  </a:lnTo>
                  <a:lnTo>
                    <a:pt x="40" y="112"/>
                  </a:lnTo>
                  <a:lnTo>
                    <a:pt x="40" y="110"/>
                  </a:lnTo>
                  <a:lnTo>
                    <a:pt x="40" y="6"/>
                  </a:lnTo>
                  <a:lnTo>
                    <a:pt x="40" y="2"/>
                  </a:lnTo>
                  <a:lnTo>
                    <a:pt x="42" y="0"/>
                  </a:lnTo>
                  <a:lnTo>
                    <a:pt x="44" y="0"/>
                  </a:lnTo>
                  <a:lnTo>
                    <a:pt x="45" y="0"/>
                  </a:lnTo>
                  <a:lnTo>
                    <a:pt x="47" y="0"/>
                  </a:lnTo>
                  <a:lnTo>
                    <a:pt x="49" y="0"/>
                  </a:lnTo>
                  <a:lnTo>
                    <a:pt x="51" y="2"/>
                  </a:lnTo>
                  <a:lnTo>
                    <a:pt x="51" y="6"/>
                  </a:lnTo>
                  <a:lnTo>
                    <a:pt x="51" y="6"/>
                  </a:lnTo>
                  <a:close/>
                  <a:moveTo>
                    <a:pt x="91" y="96"/>
                  </a:moveTo>
                  <a:lnTo>
                    <a:pt x="45" y="186"/>
                  </a:lnTo>
                  <a:lnTo>
                    <a:pt x="0" y="96"/>
                  </a:lnTo>
                  <a:lnTo>
                    <a:pt x="91" y="96"/>
                  </a:lnTo>
                  <a:close/>
                </a:path>
              </a:pathLst>
            </a:custGeom>
            <a:solidFill>
              <a:srgbClr val="000000"/>
            </a:solidFill>
            <a:ln w="158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ctr"/>
              <a:endParaRPr lang="zh-CN" altLang="en-US"/>
            </a:p>
          </p:txBody>
        </p:sp>
        <p:sp>
          <p:nvSpPr>
            <p:cNvPr id="44" name="Freeform 42"/>
            <p:cNvSpPr>
              <a:spLocks noEditPoints="1"/>
            </p:cNvSpPr>
            <p:nvPr/>
          </p:nvSpPr>
          <p:spPr bwMode="auto">
            <a:xfrm>
              <a:off x="5709" y="2853"/>
              <a:ext cx="45" cy="93"/>
            </a:xfrm>
            <a:custGeom>
              <a:avLst/>
              <a:gdLst>
                <a:gd name="T0" fmla="*/ 51 w 91"/>
                <a:gd name="T1" fmla="*/ 74 h 186"/>
                <a:gd name="T2" fmla="*/ 51 w 91"/>
                <a:gd name="T3" fmla="*/ 180 h 186"/>
                <a:gd name="T4" fmla="*/ 51 w 91"/>
                <a:gd name="T5" fmla="*/ 182 h 186"/>
                <a:gd name="T6" fmla="*/ 49 w 91"/>
                <a:gd name="T7" fmla="*/ 184 h 186"/>
                <a:gd name="T8" fmla="*/ 47 w 91"/>
                <a:gd name="T9" fmla="*/ 186 h 186"/>
                <a:gd name="T10" fmla="*/ 45 w 91"/>
                <a:gd name="T11" fmla="*/ 186 h 186"/>
                <a:gd name="T12" fmla="*/ 44 w 91"/>
                <a:gd name="T13" fmla="*/ 186 h 186"/>
                <a:gd name="T14" fmla="*/ 42 w 91"/>
                <a:gd name="T15" fmla="*/ 184 h 186"/>
                <a:gd name="T16" fmla="*/ 40 w 91"/>
                <a:gd name="T17" fmla="*/ 182 h 186"/>
                <a:gd name="T18" fmla="*/ 40 w 91"/>
                <a:gd name="T19" fmla="*/ 180 h 186"/>
                <a:gd name="T20" fmla="*/ 40 w 91"/>
                <a:gd name="T21" fmla="*/ 74 h 186"/>
                <a:gd name="T22" fmla="*/ 40 w 91"/>
                <a:gd name="T23" fmla="*/ 72 h 186"/>
                <a:gd name="T24" fmla="*/ 42 w 91"/>
                <a:gd name="T25" fmla="*/ 70 h 186"/>
                <a:gd name="T26" fmla="*/ 44 w 91"/>
                <a:gd name="T27" fmla="*/ 68 h 186"/>
                <a:gd name="T28" fmla="*/ 45 w 91"/>
                <a:gd name="T29" fmla="*/ 68 h 186"/>
                <a:gd name="T30" fmla="*/ 47 w 91"/>
                <a:gd name="T31" fmla="*/ 68 h 186"/>
                <a:gd name="T32" fmla="*/ 49 w 91"/>
                <a:gd name="T33" fmla="*/ 70 h 186"/>
                <a:gd name="T34" fmla="*/ 51 w 91"/>
                <a:gd name="T35" fmla="*/ 72 h 186"/>
                <a:gd name="T36" fmla="*/ 51 w 91"/>
                <a:gd name="T37" fmla="*/ 74 h 186"/>
                <a:gd name="T38" fmla="*/ 51 w 91"/>
                <a:gd name="T39" fmla="*/ 74 h 186"/>
                <a:gd name="T40" fmla="*/ 0 w 91"/>
                <a:gd name="T41" fmla="*/ 90 h 186"/>
                <a:gd name="T42" fmla="*/ 45 w 91"/>
                <a:gd name="T43" fmla="*/ 0 h 186"/>
                <a:gd name="T44" fmla="*/ 91 w 91"/>
                <a:gd name="T45" fmla="*/ 90 h 186"/>
                <a:gd name="T46" fmla="*/ 0 w 91"/>
                <a:gd name="T47" fmla="*/ 9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186">
                  <a:moveTo>
                    <a:pt x="51" y="74"/>
                  </a:moveTo>
                  <a:lnTo>
                    <a:pt x="51" y="180"/>
                  </a:lnTo>
                  <a:lnTo>
                    <a:pt x="51" y="182"/>
                  </a:lnTo>
                  <a:lnTo>
                    <a:pt x="49" y="184"/>
                  </a:lnTo>
                  <a:lnTo>
                    <a:pt x="47" y="186"/>
                  </a:lnTo>
                  <a:lnTo>
                    <a:pt x="45" y="186"/>
                  </a:lnTo>
                  <a:lnTo>
                    <a:pt x="44" y="186"/>
                  </a:lnTo>
                  <a:lnTo>
                    <a:pt x="42" y="184"/>
                  </a:lnTo>
                  <a:lnTo>
                    <a:pt x="40" y="182"/>
                  </a:lnTo>
                  <a:lnTo>
                    <a:pt x="40" y="180"/>
                  </a:lnTo>
                  <a:lnTo>
                    <a:pt x="40" y="74"/>
                  </a:lnTo>
                  <a:lnTo>
                    <a:pt x="40" y="72"/>
                  </a:lnTo>
                  <a:lnTo>
                    <a:pt x="42" y="70"/>
                  </a:lnTo>
                  <a:lnTo>
                    <a:pt x="44" y="68"/>
                  </a:lnTo>
                  <a:lnTo>
                    <a:pt x="45" y="68"/>
                  </a:lnTo>
                  <a:lnTo>
                    <a:pt x="47" y="68"/>
                  </a:lnTo>
                  <a:lnTo>
                    <a:pt x="49" y="70"/>
                  </a:lnTo>
                  <a:lnTo>
                    <a:pt x="51" y="72"/>
                  </a:lnTo>
                  <a:lnTo>
                    <a:pt x="51" y="74"/>
                  </a:lnTo>
                  <a:lnTo>
                    <a:pt x="51" y="74"/>
                  </a:lnTo>
                  <a:close/>
                  <a:moveTo>
                    <a:pt x="0" y="90"/>
                  </a:moveTo>
                  <a:lnTo>
                    <a:pt x="45" y="0"/>
                  </a:lnTo>
                  <a:lnTo>
                    <a:pt x="91" y="90"/>
                  </a:lnTo>
                  <a:lnTo>
                    <a:pt x="0" y="90"/>
                  </a:lnTo>
                  <a:close/>
                </a:path>
              </a:pathLst>
            </a:custGeom>
            <a:solidFill>
              <a:srgbClr val="000000"/>
            </a:solidFill>
            <a:ln w="158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ctr"/>
              <a:endParaRPr lang="zh-CN" altLang="en-US"/>
            </a:p>
          </p:txBody>
        </p:sp>
        <p:sp>
          <p:nvSpPr>
            <p:cNvPr id="45" name="Line 43"/>
            <p:cNvSpPr>
              <a:spLocks noChangeShapeType="1"/>
            </p:cNvSpPr>
            <p:nvPr/>
          </p:nvSpPr>
          <p:spPr bwMode="auto">
            <a:xfrm>
              <a:off x="5732" y="2582"/>
              <a:ext cx="0" cy="271"/>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46" name="Rectangle 44"/>
            <p:cNvSpPr>
              <a:spLocks noChangeArrowheads="1"/>
            </p:cNvSpPr>
            <p:nvPr/>
          </p:nvSpPr>
          <p:spPr bwMode="auto">
            <a:xfrm>
              <a:off x="4011" y="3170"/>
              <a:ext cx="46"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rPr>
                <a:t>a</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7" name="Rectangle 45"/>
            <p:cNvSpPr>
              <a:spLocks noChangeArrowheads="1"/>
            </p:cNvSpPr>
            <p:nvPr/>
          </p:nvSpPr>
          <p:spPr bwMode="auto">
            <a:xfrm>
              <a:off x="4048" y="3234"/>
              <a:ext cx="49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Times New Roman" panose="02020603050405020304" pitchFamily="18" charset="0"/>
                </a:rPr>
                <a:t>SteadyStateError</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0" name="Freeform 48"/>
            <p:cNvSpPr>
              <a:spLocks noEditPoints="1"/>
            </p:cNvSpPr>
            <p:nvPr/>
          </p:nvSpPr>
          <p:spPr bwMode="auto">
            <a:xfrm>
              <a:off x="5257" y="2758"/>
              <a:ext cx="7" cy="423"/>
            </a:xfrm>
            <a:custGeom>
              <a:avLst/>
              <a:gdLst>
                <a:gd name="T0" fmla="*/ 11 w 13"/>
                <a:gd name="T1" fmla="*/ 843 h 847"/>
                <a:gd name="T2" fmla="*/ 2 w 13"/>
                <a:gd name="T3" fmla="*/ 814 h 847"/>
                <a:gd name="T4" fmla="*/ 4 w 13"/>
                <a:gd name="T5" fmla="*/ 825 h 847"/>
                <a:gd name="T6" fmla="*/ 11 w 13"/>
                <a:gd name="T7" fmla="*/ 793 h 847"/>
                <a:gd name="T8" fmla="*/ 0 w 13"/>
                <a:gd name="T9" fmla="*/ 796 h 847"/>
                <a:gd name="T10" fmla="*/ 11 w 13"/>
                <a:gd name="T11" fmla="*/ 776 h 847"/>
                <a:gd name="T12" fmla="*/ 2 w 13"/>
                <a:gd name="T13" fmla="*/ 748 h 847"/>
                <a:gd name="T14" fmla="*/ 4 w 13"/>
                <a:gd name="T15" fmla="*/ 757 h 847"/>
                <a:gd name="T16" fmla="*/ 11 w 13"/>
                <a:gd name="T17" fmla="*/ 724 h 847"/>
                <a:gd name="T18" fmla="*/ 0 w 13"/>
                <a:gd name="T19" fmla="*/ 729 h 847"/>
                <a:gd name="T20" fmla="*/ 11 w 13"/>
                <a:gd name="T21" fmla="*/ 708 h 847"/>
                <a:gd name="T22" fmla="*/ 2 w 13"/>
                <a:gd name="T23" fmla="*/ 679 h 847"/>
                <a:gd name="T24" fmla="*/ 4 w 13"/>
                <a:gd name="T25" fmla="*/ 688 h 847"/>
                <a:gd name="T26" fmla="*/ 11 w 13"/>
                <a:gd name="T27" fmla="*/ 657 h 847"/>
                <a:gd name="T28" fmla="*/ 0 w 13"/>
                <a:gd name="T29" fmla="*/ 661 h 847"/>
                <a:gd name="T30" fmla="*/ 11 w 13"/>
                <a:gd name="T31" fmla="*/ 641 h 847"/>
                <a:gd name="T32" fmla="*/ 2 w 13"/>
                <a:gd name="T33" fmla="*/ 612 h 847"/>
                <a:gd name="T34" fmla="*/ 4 w 13"/>
                <a:gd name="T35" fmla="*/ 621 h 847"/>
                <a:gd name="T36" fmla="*/ 11 w 13"/>
                <a:gd name="T37" fmla="*/ 589 h 847"/>
                <a:gd name="T38" fmla="*/ 0 w 13"/>
                <a:gd name="T39" fmla="*/ 594 h 847"/>
                <a:gd name="T40" fmla="*/ 11 w 13"/>
                <a:gd name="T41" fmla="*/ 572 h 847"/>
                <a:gd name="T42" fmla="*/ 2 w 13"/>
                <a:gd name="T43" fmla="*/ 544 h 847"/>
                <a:gd name="T44" fmla="*/ 4 w 13"/>
                <a:gd name="T45" fmla="*/ 553 h 847"/>
                <a:gd name="T46" fmla="*/ 11 w 13"/>
                <a:gd name="T47" fmla="*/ 522 h 847"/>
                <a:gd name="T48" fmla="*/ 0 w 13"/>
                <a:gd name="T49" fmla="*/ 526 h 847"/>
                <a:gd name="T50" fmla="*/ 11 w 13"/>
                <a:gd name="T51" fmla="*/ 506 h 847"/>
                <a:gd name="T52" fmla="*/ 2 w 13"/>
                <a:gd name="T53" fmla="*/ 477 h 847"/>
                <a:gd name="T54" fmla="*/ 4 w 13"/>
                <a:gd name="T55" fmla="*/ 486 h 847"/>
                <a:gd name="T56" fmla="*/ 11 w 13"/>
                <a:gd name="T57" fmla="*/ 453 h 847"/>
                <a:gd name="T58" fmla="*/ 0 w 13"/>
                <a:gd name="T59" fmla="*/ 459 h 847"/>
                <a:gd name="T60" fmla="*/ 11 w 13"/>
                <a:gd name="T61" fmla="*/ 437 h 847"/>
                <a:gd name="T62" fmla="*/ 2 w 13"/>
                <a:gd name="T63" fmla="*/ 408 h 847"/>
                <a:gd name="T64" fmla="*/ 4 w 13"/>
                <a:gd name="T65" fmla="*/ 417 h 847"/>
                <a:gd name="T66" fmla="*/ 11 w 13"/>
                <a:gd name="T67" fmla="*/ 387 h 847"/>
                <a:gd name="T68" fmla="*/ 0 w 13"/>
                <a:gd name="T69" fmla="*/ 390 h 847"/>
                <a:gd name="T70" fmla="*/ 11 w 13"/>
                <a:gd name="T71" fmla="*/ 370 h 847"/>
                <a:gd name="T72" fmla="*/ 2 w 13"/>
                <a:gd name="T73" fmla="*/ 341 h 847"/>
                <a:gd name="T74" fmla="*/ 4 w 13"/>
                <a:gd name="T75" fmla="*/ 350 h 847"/>
                <a:gd name="T76" fmla="*/ 11 w 13"/>
                <a:gd name="T77" fmla="*/ 318 h 847"/>
                <a:gd name="T78" fmla="*/ 0 w 13"/>
                <a:gd name="T79" fmla="*/ 323 h 847"/>
                <a:gd name="T80" fmla="*/ 11 w 13"/>
                <a:gd name="T81" fmla="*/ 302 h 847"/>
                <a:gd name="T82" fmla="*/ 2 w 13"/>
                <a:gd name="T83" fmla="*/ 273 h 847"/>
                <a:gd name="T84" fmla="*/ 4 w 13"/>
                <a:gd name="T85" fmla="*/ 282 h 847"/>
                <a:gd name="T86" fmla="*/ 11 w 13"/>
                <a:gd name="T87" fmla="*/ 251 h 847"/>
                <a:gd name="T88" fmla="*/ 0 w 13"/>
                <a:gd name="T89" fmla="*/ 255 h 847"/>
                <a:gd name="T90" fmla="*/ 11 w 13"/>
                <a:gd name="T91" fmla="*/ 235 h 847"/>
                <a:gd name="T92" fmla="*/ 2 w 13"/>
                <a:gd name="T93" fmla="*/ 206 h 847"/>
                <a:gd name="T94" fmla="*/ 4 w 13"/>
                <a:gd name="T95" fmla="*/ 215 h 847"/>
                <a:gd name="T96" fmla="*/ 11 w 13"/>
                <a:gd name="T97" fmla="*/ 183 h 847"/>
                <a:gd name="T98" fmla="*/ 0 w 13"/>
                <a:gd name="T99" fmla="*/ 186 h 847"/>
                <a:gd name="T100" fmla="*/ 11 w 13"/>
                <a:gd name="T101" fmla="*/ 166 h 847"/>
                <a:gd name="T102" fmla="*/ 2 w 13"/>
                <a:gd name="T103" fmla="*/ 138 h 847"/>
                <a:gd name="T104" fmla="*/ 4 w 13"/>
                <a:gd name="T105" fmla="*/ 147 h 847"/>
                <a:gd name="T106" fmla="*/ 11 w 13"/>
                <a:gd name="T107" fmla="*/ 116 h 847"/>
                <a:gd name="T108" fmla="*/ 0 w 13"/>
                <a:gd name="T109" fmla="*/ 120 h 847"/>
                <a:gd name="T110" fmla="*/ 11 w 13"/>
                <a:gd name="T111" fmla="*/ 100 h 847"/>
                <a:gd name="T112" fmla="*/ 2 w 13"/>
                <a:gd name="T113" fmla="*/ 71 h 847"/>
                <a:gd name="T114" fmla="*/ 4 w 13"/>
                <a:gd name="T115" fmla="*/ 80 h 847"/>
                <a:gd name="T116" fmla="*/ 11 w 13"/>
                <a:gd name="T117" fmla="*/ 47 h 847"/>
                <a:gd name="T118" fmla="*/ 0 w 13"/>
                <a:gd name="T119" fmla="*/ 51 h 847"/>
                <a:gd name="T120" fmla="*/ 11 w 13"/>
                <a:gd name="T121" fmla="*/ 31 h 847"/>
                <a:gd name="T122" fmla="*/ 2 w 13"/>
                <a:gd name="T123" fmla="*/ 2 h 847"/>
                <a:gd name="T124" fmla="*/ 4 w 13"/>
                <a:gd name="T125" fmla="*/ 11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847">
                  <a:moveTo>
                    <a:pt x="0" y="841"/>
                  </a:moveTo>
                  <a:lnTo>
                    <a:pt x="0" y="841"/>
                  </a:lnTo>
                  <a:lnTo>
                    <a:pt x="2" y="840"/>
                  </a:lnTo>
                  <a:lnTo>
                    <a:pt x="2" y="838"/>
                  </a:lnTo>
                  <a:lnTo>
                    <a:pt x="4" y="836"/>
                  </a:lnTo>
                  <a:lnTo>
                    <a:pt x="6" y="836"/>
                  </a:lnTo>
                  <a:lnTo>
                    <a:pt x="9" y="836"/>
                  </a:lnTo>
                  <a:lnTo>
                    <a:pt x="11" y="838"/>
                  </a:lnTo>
                  <a:lnTo>
                    <a:pt x="11" y="840"/>
                  </a:lnTo>
                  <a:lnTo>
                    <a:pt x="13" y="841"/>
                  </a:lnTo>
                  <a:lnTo>
                    <a:pt x="13" y="841"/>
                  </a:lnTo>
                  <a:lnTo>
                    <a:pt x="11" y="843"/>
                  </a:lnTo>
                  <a:lnTo>
                    <a:pt x="11" y="845"/>
                  </a:lnTo>
                  <a:lnTo>
                    <a:pt x="9" y="847"/>
                  </a:lnTo>
                  <a:lnTo>
                    <a:pt x="6" y="847"/>
                  </a:lnTo>
                  <a:lnTo>
                    <a:pt x="4" y="847"/>
                  </a:lnTo>
                  <a:lnTo>
                    <a:pt x="2" y="845"/>
                  </a:lnTo>
                  <a:lnTo>
                    <a:pt x="2" y="843"/>
                  </a:lnTo>
                  <a:lnTo>
                    <a:pt x="0" y="841"/>
                  </a:lnTo>
                  <a:lnTo>
                    <a:pt x="0" y="841"/>
                  </a:lnTo>
                  <a:close/>
                  <a:moveTo>
                    <a:pt x="0" y="820"/>
                  </a:moveTo>
                  <a:lnTo>
                    <a:pt x="0" y="820"/>
                  </a:lnTo>
                  <a:lnTo>
                    <a:pt x="2" y="816"/>
                  </a:lnTo>
                  <a:lnTo>
                    <a:pt x="2" y="814"/>
                  </a:lnTo>
                  <a:lnTo>
                    <a:pt x="4" y="814"/>
                  </a:lnTo>
                  <a:lnTo>
                    <a:pt x="6" y="814"/>
                  </a:lnTo>
                  <a:lnTo>
                    <a:pt x="9" y="814"/>
                  </a:lnTo>
                  <a:lnTo>
                    <a:pt x="11" y="814"/>
                  </a:lnTo>
                  <a:lnTo>
                    <a:pt x="11" y="816"/>
                  </a:lnTo>
                  <a:lnTo>
                    <a:pt x="13" y="820"/>
                  </a:lnTo>
                  <a:lnTo>
                    <a:pt x="13" y="820"/>
                  </a:lnTo>
                  <a:lnTo>
                    <a:pt x="11" y="821"/>
                  </a:lnTo>
                  <a:lnTo>
                    <a:pt x="11" y="823"/>
                  </a:lnTo>
                  <a:lnTo>
                    <a:pt x="9" y="825"/>
                  </a:lnTo>
                  <a:lnTo>
                    <a:pt x="6" y="825"/>
                  </a:lnTo>
                  <a:lnTo>
                    <a:pt x="4" y="825"/>
                  </a:lnTo>
                  <a:lnTo>
                    <a:pt x="2" y="823"/>
                  </a:lnTo>
                  <a:lnTo>
                    <a:pt x="2" y="821"/>
                  </a:lnTo>
                  <a:lnTo>
                    <a:pt x="0" y="820"/>
                  </a:lnTo>
                  <a:lnTo>
                    <a:pt x="0" y="820"/>
                  </a:lnTo>
                  <a:close/>
                  <a:moveTo>
                    <a:pt x="0" y="796"/>
                  </a:moveTo>
                  <a:lnTo>
                    <a:pt x="0" y="796"/>
                  </a:lnTo>
                  <a:lnTo>
                    <a:pt x="2" y="794"/>
                  </a:lnTo>
                  <a:lnTo>
                    <a:pt x="2" y="793"/>
                  </a:lnTo>
                  <a:lnTo>
                    <a:pt x="4" y="791"/>
                  </a:lnTo>
                  <a:lnTo>
                    <a:pt x="6" y="791"/>
                  </a:lnTo>
                  <a:lnTo>
                    <a:pt x="9" y="791"/>
                  </a:lnTo>
                  <a:lnTo>
                    <a:pt x="11" y="793"/>
                  </a:lnTo>
                  <a:lnTo>
                    <a:pt x="11" y="794"/>
                  </a:lnTo>
                  <a:lnTo>
                    <a:pt x="13" y="796"/>
                  </a:lnTo>
                  <a:lnTo>
                    <a:pt x="13" y="796"/>
                  </a:lnTo>
                  <a:lnTo>
                    <a:pt x="11" y="798"/>
                  </a:lnTo>
                  <a:lnTo>
                    <a:pt x="11" y="800"/>
                  </a:lnTo>
                  <a:lnTo>
                    <a:pt x="9" y="802"/>
                  </a:lnTo>
                  <a:lnTo>
                    <a:pt x="6" y="802"/>
                  </a:lnTo>
                  <a:lnTo>
                    <a:pt x="4" y="802"/>
                  </a:lnTo>
                  <a:lnTo>
                    <a:pt x="2" y="800"/>
                  </a:lnTo>
                  <a:lnTo>
                    <a:pt x="2" y="798"/>
                  </a:lnTo>
                  <a:lnTo>
                    <a:pt x="0" y="796"/>
                  </a:lnTo>
                  <a:lnTo>
                    <a:pt x="0" y="796"/>
                  </a:lnTo>
                  <a:close/>
                  <a:moveTo>
                    <a:pt x="0" y="775"/>
                  </a:moveTo>
                  <a:lnTo>
                    <a:pt x="0" y="775"/>
                  </a:lnTo>
                  <a:lnTo>
                    <a:pt x="2" y="771"/>
                  </a:lnTo>
                  <a:lnTo>
                    <a:pt x="2" y="769"/>
                  </a:lnTo>
                  <a:lnTo>
                    <a:pt x="4" y="769"/>
                  </a:lnTo>
                  <a:lnTo>
                    <a:pt x="6" y="769"/>
                  </a:lnTo>
                  <a:lnTo>
                    <a:pt x="9" y="769"/>
                  </a:lnTo>
                  <a:lnTo>
                    <a:pt x="11" y="769"/>
                  </a:lnTo>
                  <a:lnTo>
                    <a:pt x="11" y="771"/>
                  </a:lnTo>
                  <a:lnTo>
                    <a:pt x="13" y="775"/>
                  </a:lnTo>
                  <a:lnTo>
                    <a:pt x="13" y="775"/>
                  </a:lnTo>
                  <a:lnTo>
                    <a:pt x="11" y="776"/>
                  </a:lnTo>
                  <a:lnTo>
                    <a:pt x="11" y="778"/>
                  </a:lnTo>
                  <a:lnTo>
                    <a:pt x="9" y="780"/>
                  </a:lnTo>
                  <a:lnTo>
                    <a:pt x="6" y="780"/>
                  </a:lnTo>
                  <a:lnTo>
                    <a:pt x="4" y="780"/>
                  </a:lnTo>
                  <a:lnTo>
                    <a:pt x="2" y="778"/>
                  </a:lnTo>
                  <a:lnTo>
                    <a:pt x="2" y="776"/>
                  </a:lnTo>
                  <a:lnTo>
                    <a:pt x="0" y="775"/>
                  </a:lnTo>
                  <a:lnTo>
                    <a:pt x="0" y="775"/>
                  </a:lnTo>
                  <a:close/>
                  <a:moveTo>
                    <a:pt x="0" y="751"/>
                  </a:moveTo>
                  <a:lnTo>
                    <a:pt x="0" y="751"/>
                  </a:lnTo>
                  <a:lnTo>
                    <a:pt x="2" y="749"/>
                  </a:lnTo>
                  <a:lnTo>
                    <a:pt x="2" y="748"/>
                  </a:lnTo>
                  <a:lnTo>
                    <a:pt x="4" y="746"/>
                  </a:lnTo>
                  <a:lnTo>
                    <a:pt x="6" y="746"/>
                  </a:lnTo>
                  <a:lnTo>
                    <a:pt x="9" y="746"/>
                  </a:lnTo>
                  <a:lnTo>
                    <a:pt x="11" y="748"/>
                  </a:lnTo>
                  <a:lnTo>
                    <a:pt x="11" y="749"/>
                  </a:lnTo>
                  <a:lnTo>
                    <a:pt x="13" y="751"/>
                  </a:lnTo>
                  <a:lnTo>
                    <a:pt x="13" y="751"/>
                  </a:lnTo>
                  <a:lnTo>
                    <a:pt x="11" y="753"/>
                  </a:lnTo>
                  <a:lnTo>
                    <a:pt x="11" y="755"/>
                  </a:lnTo>
                  <a:lnTo>
                    <a:pt x="9" y="757"/>
                  </a:lnTo>
                  <a:lnTo>
                    <a:pt x="6" y="757"/>
                  </a:lnTo>
                  <a:lnTo>
                    <a:pt x="4" y="757"/>
                  </a:lnTo>
                  <a:lnTo>
                    <a:pt x="2" y="755"/>
                  </a:lnTo>
                  <a:lnTo>
                    <a:pt x="2" y="753"/>
                  </a:lnTo>
                  <a:lnTo>
                    <a:pt x="0" y="751"/>
                  </a:lnTo>
                  <a:lnTo>
                    <a:pt x="0" y="751"/>
                  </a:lnTo>
                  <a:close/>
                  <a:moveTo>
                    <a:pt x="0" y="729"/>
                  </a:moveTo>
                  <a:lnTo>
                    <a:pt x="0" y="729"/>
                  </a:lnTo>
                  <a:lnTo>
                    <a:pt x="2" y="726"/>
                  </a:lnTo>
                  <a:lnTo>
                    <a:pt x="2" y="724"/>
                  </a:lnTo>
                  <a:lnTo>
                    <a:pt x="4" y="724"/>
                  </a:lnTo>
                  <a:lnTo>
                    <a:pt x="6" y="722"/>
                  </a:lnTo>
                  <a:lnTo>
                    <a:pt x="9" y="724"/>
                  </a:lnTo>
                  <a:lnTo>
                    <a:pt x="11" y="724"/>
                  </a:lnTo>
                  <a:lnTo>
                    <a:pt x="11" y="726"/>
                  </a:lnTo>
                  <a:lnTo>
                    <a:pt x="13" y="729"/>
                  </a:lnTo>
                  <a:lnTo>
                    <a:pt x="13" y="729"/>
                  </a:lnTo>
                  <a:lnTo>
                    <a:pt x="11" y="731"/>
                  </a:lnTo>
                  <a:lnTo>
                    <a:pt x="11" y="733"/>
                  </a:lnTo>
                  <a:lnTo>
                    <a:pt x="9" y="735"/>
                  </a:lnTo>
                  <a:lnTo>
                    <a:pt x="6" y="735"/>
                  </a:lnTo>
                  <a:lnTo>
                    <a:pt x="4" y="735"/>
                  </a:lnTo>
                  <a:lnTo>
                    <a:pt x="2" y="733"/>
                  </a:lnTo>
                  <a:lnTo>
                    <a:pt x="2" y="731"/>
                  </a:lnTo>
                  <a:lnTo>
                    <a:pt x="0" y="729"/>
                  </a:lnTo>
                  <a:lnTo>
                    <a:pt x="0" y="729"/>
                  </a:lnTo>
                  <a:close/>
                  <a:moveTo>
                    <a:pt x="0" y="706"/>
                  </a:moveTo>
                  <a:lnTo>
                    <a:pt x="0" y="706"/>
                  </a:lnTo>
                  <a:lnTo>
                    <a:pt x="2" y="704"/>
                  </a:lnTo>
                  <a:lnTo>
                    <a:pt x="2" y="702"/>
                  </a:lnTo>
                  <a:lnTo>
                    <a:pt x="4" y="701"/>
                  </a:lnTo>
                  <a:lnTo>
                    <a:pt x="6" y="701"/>
                  </a:lnTo>
                  <a:lnTo>
                    <a:pt x="9" y="701"/>
                  </a:lnTo>
                  <a:lnTo>
                    <a:pt x="11" y="702"/>
                  </a:lnTo>
                  <a:lnTo>
                    <a:pt x="11" y="704"/>
                  </a:lnTo>
                  <a:lnTo>
                    <a:pt x="13" y="706"/>
                  </a:lnTo>
                  <a:lnTo>
                    <a:pt x="13" y="706"/>
                  </a:lnTo>
                  <a:lnTo>
                    <a:pt x="11" y="708"/>
                  </a:lnTo>
                  <a:lnTo>
                    <a:pt x="11" y="710"/>
                  </a:lnTo>
                  <a:lnTo>
                    <a:pt x="9" y="711"/>
                  </a:lnTo>
                  <a:lnTo>
                    <a:pt x="6" y="711"/>
                  </a:lnTo>
                  <a:lnTo>
                    <a:pt x="4" y="711"/>
                  </a:lnTo>
                  <a:lnTo>
                    <a:pt x="2" y="710"/>
                  </a:lnTo>
                  <a:lnTo>
                    <a:pt x="2" y="708"/>
                  </a:lnTo>
                  <a:lnTo>
                    <a:pt x="0" y="706"/>
                  </a:lnTo>
                  <a:lnTo>
                    <a:pt x="0" y="706"/>
                  </a:lnTo>
                  <a:close/>
                  <a:moveTo>
                    <a:pt x="0" y="684"/>
                  </a:moveTo>
                  <a:lnTo>
                    <a:pt x="0" y="684"/>
                  </a:lnTo>
                  <a:lnTo>
                    <a:pt x="2" y="681"/>
                  </a:lnTo>
                  <a:lnTo>
                    <a:pt x="2" y="679"/>
                  </a:lnTo>
                  <a:lnTo>
                    <a:pt x="4" y="679"/>
                  </a:lnTo>
                  <a:lnTo>
                    <a:pt x="6" y="677"/>
                  </a:lnTo>
                  <a:lnTo>
                    <a:pt x="9" y="679"/>
                  </a:lnTo>
                  <a:lnTo>
                    <a:pt x="11" y="679"/>
                  </a:lnTo>
                  <a:lnTo>
                    <a:pt x="11" y="681"/>
                  </a:lnTo>
                  <a:lnTo>
                    <a:pt x="13" y="684"/>
                  </a:lnTo>
                  <a:lnTo>
                    <a:pt x="13" y="684"/>
                  </a:lnTo>
                  <a:lnTo>
                    <a:pt x="11" y="686"/>
                  </a:lnTo>
                  <a:lnTo>
                    <a:pt x="11" y="688"/>
                  </a:lnTo>
                  <a:lnTo>
                    <a:pt x="9" y="688"/>
                  </a:lnTo>
                  <a:lnTo>
                    <a:pt x="6" y="690"/>
                  </a:lnTo>
                  <a:lnTo>
                    <a:pt x="4" y="688"/>
                  </a:lnTo>
                  <a:lnTo>
                    <a:pt x="2" y="688"/>
                  </a:lnTo>
                  <a:lnTo>
                    <a:pt x="2" y="686"/>
                  </a:lnTo>
                  <a:lnTo>
                    <a:pt x="0" y="684"/>
                  </a:lnTo>
                  <a:lnTo>
                    <a:pt x="0" y="684"/>
                  </a:lnTo>
                  <a:close/>
                  <a:moveTo>
                    <a:pt x="0" y="661"/>
                  </a:moveTo>
                  <a:lnTo>
                    <a:pt x="0" y="661"/>
                  </a:lnTo>
                  <a:lnTo>
                    <a:pt x="2" y="659"/>
                  </a:lnTo>
                  <a:lnTo>
                    <a:pt x="2" y="657"/>
                  </a:lnTo>
                  <a:lnTo>
                    <a:pt x="4" y="655"/>
                  </a:lnTo>
                  <a:lnTo>
                    <a:pt x="6" y="655"/>
                  </a:lnTo>
                  <a:lnTo>
                    <a:pt x="9" y="655"/>
                  </a:lnTo>
                  <a:lnTo>
                    <a:pt x="11" y="657"/>
                  </a:lnTo>
                  <a:lnTo>
                    <a:pt x="11" y="659"/>
                  </a:lnTo>
                  <a:lnTo>
                    <a:pt x="13" y="661"/>
                  </a:lnTo>
                  <a:lnTo>
                    <a:pt x="13" y="661"/>
                  </a:lnTo>
                  <a:lnTo>
                    <a:pt x="11" y="663"/>
                  </a:lnTo>
                  <a:lnTo>
                    <a:pt x="11" y="664"/>
                  </a:lnTo>
                  <a:lnTo>
                    <a:pt x="9" y="666"/>
                  </a:lnTo>
                  <a:lnTo>
                    <a:pt x="6" y="666"/>
                  </a:lnTo>
                  <a:lnTo>
                    <a:pt x="4" y="666"/>
                  </a:lnTo>
                  <a:lnTo>
                    <a:pt x="2" y="664"/>
                  </a:lnTo>
                  <a:lnTo>
                    <a:pt x="2" y="663"/>
                  </a:lnTo>
                  <a:lnTo>
                    <a:pt x="0" y="661"/>
                  </a:lnTo>
                  <a:lnTo>
                    <a:pt x="0" y="661"/>
                  </a:lnTo>
                  <a:close/>
                  <a:moveTo>
                    <a:pt x="0" y="639"/>
                  </a:moveTo>
                  <a:lnTo>
                    <a:pt x="0" y="639"/>
                  </a:lnTo>
                  <a:lnTo>
                    <a:pt x="2" y="636"/>
                  </a:lnTo>
                  <a:lnTo>
                    <a:pt x="2" y="634"/>
                  </a:lnTo>
                  <a:lnTo>
                    <a:pt x="4" y="634"/>
                  </a:lnTo>
                  <a:lnTo>
                    <a:pt x="6" y="632"/>
                  </a:lnTo>
                  <a:lnTo>
                    <a:pt x="9" y="634"/>
                  </a:lnTo>
                  <a:lnTo>
                    <a:pt x="11" y="634"/>
                  </a:lnTo>
                  <a:lnTo>
                    <a:pt x="11" y="636"/>
                  </a:lnTo>
                  <a:lnTo>
                    <a:pt x="13" y="639"/>
                  </a:lnTo>
                  <a:lnTo>
                    <a:pt x="13" y="639"/>
                  </a:lnTo>
                  <a:lnTo>
                    <a:pt x="11" y="641"/>
                  </a:lnTo>
                  <a:lnTo>
                    <a:pt x="11" y="643"/>
                  </a:lnTo>
                  <a:lnTo>
                    <a:pt x="9" y="643"/>
                  </a:lnTo>
                  <a:lnTo>
                    <a:pt x="6" y="645"/>
                  </a:lnTo>
                  <a:lnTo>
                    <a:pt x="4" y="643"/>
                  </a:lnTo>
                  <a:lnTo>
                    <a:pt x="2" y="643"/>
                  </a:lnTo>
                  <a:lnTo>
                    <a:pt x="2" y="641"/>
                  </a:lnTo>
                  <a:lnTo>
                    <a:pt x="0" y="639"/>
                  </a:lnTo>
                  <a:lnTo>
                    <a:pt x="0" y="639"/>
                  </a:lnTo>
                  <a:close/>
                  <a:moveTo>
                    <a:pt x="0" y="616"/>
                  </a:moveTo>
                  <a:lnTo>
                    <a:pt x="0" y="616"/>
                  </a:lnTo>
                  <a:lnTo>
                    <a:pt x="2" y="614"/>
                  </a:lnTo>
                  <a:lnTo>
                    <a:pt x="2" y="612"/>
                  </a:lnTo>
                  <a:lnTo>
                    <a:pt x="4" y="610"/>
                  </a:lnTo>
                  <a:lnTo>
                    <a:pt x="6" y="610"/>
                  </a:lnTo>
                  <a:lnTo>
                    <a:pt x="9" y="610"/>
                  </a:lnTo>
                  <a:lnTo>
                    <a:pt x="11" y="612"/>
                  </a:lnTo>
                  <a:lnTo>
                    <a:pt x="11" y="614"/>
                  </a:lnTo>
                  <a:lnTo>
                    <a:pt x="13" y="616"/>
                  </a:lnTo>
                  <a:lnTo>
                    <a:pt x="13" y="616"/>
                  </a:lnTo>
                  <a:lnTo>
                    <a:pt x="11" y="618"/>
                  </a:lnTo>
                  <a:lnTo>
                    <a:pt x="11" y="619"/>
                  </a:lnTo>
                  <a:lnTo>
                    <a:pt x="9" y="621"/>
                  </a:lnTo>
                  <a:lnTo>
                    <a:pt x="6" y="621"/>
                  </a:lnTo>
                  <a:lnTo>
                    <a:pt x="4" y="621"/>
                  </a:lnTo>
                  <a:lnTo>
                    <a:pt x="2" y="619"/>
                  </a:lnTo>
                  <a:lnTo>
                    <a:pt x="2" y="618"/>
                  </a:lnTo>
                  <a:lnTo>
                    <a:pt x="0" y="616"/>
                  </a:lnTo>
                  <a:lnTo>
                    <a:pt x="0" y="616"/>
                  </a:lnTo>
                  <a:close/>
                  <a:moveTo>
                    <a:pt x="0" y="594"/>
                  </a:moveTo>
                  <a:lnTo>
                    <a:pt x="0" y="594"/>
                  </a:lnTo>
                  <a:lnTo>
                    <a:pt x="2" y="591"/>
                  </a:lnTo>
                  <a:lnTo>
                    <a:pt x="2" y="589"/>
                  </a:lnTo>
                  <a:lnTo>
                    <a:pt x="4" y="589"/>
                  </a:lnTo>
                  <a:lnTo>
                    <a:pt x="6" y="587"/>
                  </a:lnTo>
                  <a:lnTo>
                    <a:pt x="9" y="589"/>
                  </a:lnTo>
                  <a:lnTo>
                    <a:pt x="11" y="589"/>
                  </a:lnTo>
                  <a:lnTo>
                    <a:pt x="11" y="591"/>
                  </a:lnTo>
                  <a:lnTo>
                    <a:pt x="13" y="594"/>
                  </a:lnTo>
                  <a:lnTo>
                    <a:pt x="13" y="594"/>
                  </a:lnTo>
                  <a:lnTo>
                    <a:pt x="11" y="596"/>
                  </a:lnTo>
                  <a:lnTo>
                    <a:pt x="11" y="598"/>
                  </a:lnTo>
                  <a:lnTo>
                    <a:pt x="9" y="598"/>
                  </a:lnTo>
                  <a:lnTo>
                    <a:pt x="6" y="600"/>
                  </a:lnTo>
                  <a:lnTo>
                    <a:pt x="4" y="598"/>
                  </a:lnTo>
                  <a:lnTo>
                    <a:pt x="2" y="598"/>
                  </a:lnTo>
                  <a:lnTo>
                    <a:pt x="2" y="596"/>
                  </a:lnTo>
                  <a:lnTo>
                    <a:pt x="0" y="594"/>
                  </a:lnTo>
                  <a:lnTo>
                    <a:pt x="0" y="594"/>
                  </a:lnTo>
                  <a:close/>
                  <a:moveTo>
                    <a:pt x="0" y="571"/>
                  </a:moveTo>
                  <a:lnTo>
                    <a:pt x="0" y="571"/>
                  </a:lnTo>
                  <a:lnTo>
                    <a:pt x="2" y="569"/>
                  </a:lnTo>
                  <a:lnTo>
                    <a:pt x="2" y="567"/>
                  </a:lnTo>
                  <a:lnTo>
                    <a:pt x="4" y="565"/>
                  </a:lnTo>
                  <a:lnTo>
                    <a:pt x="6" y="565"/>
                  </a:lnTo>
                  <a:lnTo>
                    <a:pt x="9" y="565"/>
                  </a:lnTo>
                  <a:lnTo>
                    <a:pt x="11" y="567"/>
                  </a:lnTo>
                  <a:lnTo>
                    <a:pt x="11" y="569"/>
                  </a:lnTo>
                  <a:lnTo>
                    <a:pt x="13" y="571"/>
                  </a:lnTo>
                  <a:lnTo>
                    <a:pt x="13" y="571"/>
                  </a:lnTo>
                  <a:lnTo>
                    <a:pt x="11" y="572"/>
                  </a:lnTo>
                  <a:lnTo>
                    <a:pt x="11" y="574"/>
                  </a:lnTo>
                  <a:lnTo>
                    <a:pt x="9" y="576"/>
                  </a:lnTo>
                  <a:lnTo>
                    <a:pt x="6" y="576"/>
                  </a:lnTo>
                  <a:lnTo>
                    <a:pt x="4" y="576"/>
                  </a:lnTo>
                  <a:lnTo>
                    <a:pt x="2" y="574"/>
                  </a:lnTo>
                  <a:lnTo>
                    <a:pt x="2" y="572"/>
                  </a:lnTo>
                  <a:lnTo>
                    <a:pt x="0" y="571"/>
                  </a:lnTo>
                  <a:lnTo>
                    <a:pt x="0" y="571"/>
                  </a:lnTo>
                  <a:close/>
                  <a:moveTo>
                    <a:pt x="0" y="549"/>
                  </a:moveTo>
                  <a:lnTo>
                    <a:pt x="0" y="549"/>
                  </a:lnTo>
                  <a:lnTo>
                    <a:pt x="2" y="545"/>
                  </a:lnTo>
                  <a:lnTo>
                    <a:pt x="2" y="544"/>
                  </a:lnTo>
                  <a:lnTo>
                    <a:pt x="4" y="544"/>
                  </a:lnTo>
                  <a:lnTo>
                    <a:pt x="6" y="542"/>
                  </a:lnTo>
                  <a:lnTo>
                    <a:pt x="9" y="544"/>
                  </a:lnTo>
                  <a:lnTo>
                    <a:pt x="11" y="544"/>
                  </a:lnTo>
                  <a:lnTo>
                    <a:pt x="11" y="545"/>
                  </a:lnTo>
                  <a:lnTo>
                    <a:pt x="13" y="549"/>
                  </a:lnTo>
                  <a:lnTo>
                    <a:pt x="13" y="549"/>
                  </a:lnTo>
                  <a:lnTo>
                    <a:pt x="11" y="551"/>
                  </a:lnTo>
                  <a:lnTo>
                    <a:pt x="11" y="553"/>
                  </a:lnTo>
                  <a:lnTo>
                    <a:pt x="9" y="553"/>
                  </a:lnTo>
                  <a:lnTo>
                    <a:pt x="6" y="554"/>
                  </a:lnTo>
                  <a:lnTo>
                    <a:pt x="4" y="553"/>
                  </a:lnTo>
                  <a:lnTo>
                    <a:pt x="2" y="553"/>
                  </a:lnTo>
                  <a:lnTo>
                    <a:pt x="2" y="551"/>
                  </a:lnTo>
                  <a:lnTo>
                    <a:pt x="0" y="549"/>
                  </a:lnTo>
                  <a:lnTo>
                    <a:pt x="0" y="549"/>
                  </a:lnTo>
                  <a:close/>
                  <a:moveTo>
                    <a:pt x="0" y="526"/>
                  </a:moveTo>
                  <a:lnTo>
                    <a:pt x="0" y="526"/>
                  </a:lnTo>
                  <a:lnTo>
                    <a:pt x="2" y="524"/>
                  </a:lnTo>
                  <a:lnTo>
                    <a:pt x="2" y="522"/>
                  </a:lnTo>
                  <a:lnTo>
                    <a:pt x="4" y="520"/>
                  </a:lnTo>
                  <a:lnTo>
                    <a:pt x="6" y="520"/>
                  </a:lnTo>
                  <a:lnTo>
                    <a:pt x="9" y="520"/>
                  </a:lnTo>
                  <a:lnTo>
                    <a:pt x="11" y="522"/>
                  </a:lnTo>
                  <a:lnTo>
                    <a:pt x="11" y="524"/>
                  </a:lnTo>
                  <a:lnTo>
                    <a:pt x="13" y="526"/>
                  </a:lnTo>
                  <a:lnTo>
                    <a:pt x="13" y="526"/>
                  </a:lnTo>
                  <a:lnTo>
                    <a:pt x="11" y="527"/>
                  </a:lnTo>
                  <a:lnTo>
                    <a:pt x="11" y="529"/>
                  </a:lnTo>
                  <a:lnTo>
                    <a:pt x="9" y="531"/>
                  </a:lnTo>
                  <a:lnTo>
                    <a:pt x="6" y="531"/>
                  </a:lnTo>
                  <a:lnTo>
                    <a:pt x="4" y="531"/>
                  </a:lnTo>
                  <a:lnTo>
                    <a:pt x="2" y="529"/>
                  </a:lnTo>
                  <a:lnTo>
                    <a:pt x="2" y="527"/>
                  </a:lnTo>
                  <a:lnTo>
                    <a:pt x="0" y="526"/>
                  </a:lnTo>
                  <a:lnTo>
                    <a:pt x="0" y="526"/>
                  </a:lnTo>
                  <a:close/>
                  <a:moveTo>
                    <a:pt x="0" y="504"/>
                  </a:moveTo>
                  <a:lnTo>
                    <a:pt x="0" y="504"/>
                  </a:lnTo>
                  <a:lnTo>
                    <a:pt x="2" y="500"/>
                  </a:lnTo>
                  <a:lnTo>
                    <a:pt x="2" y="498"/>
                  </a:lnTo>
                  <a:lnTo>
                    <a:pt x="4" y="498"/>
                  </a:lnTo>
                  <a:lnTo>
                    <a:pt x="6" y="497"/>
                  </a:lnTo>
                  <a:lnTo>
                    <a:pt x="9" y="498"/>
                  </a:lnTo>
                  <a:lnTo>
                    <a:pt x="11" y="498"/>
                  </a:lnTo>
                  <a:lnTo>
                    <a:pt x="11" y="500"/>
                  </a:lnTo>
                  <a:lnTo>
                    <a:pt x="13" y="504"/>
                  </a:lnTo>
                  <a:lnTo>
                    <a:pt x="13" y="504"/>
                  </a:lnTo>
                  <a:lnTo>
                    <a:pt x="11" y="506"/>
                  </a:lnTo>
                  <a:lnTo>
                    <a:pt x="11" y="507"/>
                  </a:lnTo>
                  <a:lnTo>
                    <a:pt x="9" y="507"/>
                  </a:lnTo>
                  <a:lnTo>
                    <a:pt x="6" y="509"/>
                  </a:lnTo>
                  <a:lnTo>
                    <a:pt x="4" y="507"/>
                  </a:lnTo>
                  <a:lnTo>
                    <a:pt x="2" y="507"/>
                  </a:lnTo>
                  <a:lnTo>
                    <a:pt x="2" y="506"/>
                  </a:lnTo>
                  <a:lnTo>
                    <a:pt x="0" y="504"/>
                  </a:lnTo>
                  <a:lnTo>
                    <a:pt x="0" y="504"/>
                  </a:lnTo>
                  <a:close/>
                  <a:moveTo>
                    <a:pt x="0" y="480"/>
                  </a:moveTo>
                  <a:lnTo>
                    <a:pt x="0" y="480"/>
                  </a:lnTo>
                  <a:lnTo>
                    <a:pt x="2" y="479"/>
                  </a:lnTo>
                  <a:lnTo>
                    <a:pt x="2" y="477"/>
                  </a:lnTo>
                  <a:lnTo>
                    <a:pt x="4" y="475"/>
                  </a:lnTo>
                  <a:lnTo>
                    <a:pt x="6" y="475"/>
                  </a:lnTo>
                  <a:lnTo>
                    <a:pt x="9" y="475"/>
                  </a:lnTo>
                  <a:lnTo>
                    <a:pt x="11" y="477"/>
                  </a:lnTo>
                  <a:lnTo>
                    <a:pt x="11" y="479"/>
                  </a:lnTo>
                  <a:lnTo>
                    <a:pt x="13" y="480"/>
                  </a:lnTo>
                  <a:lnTo>
                    <a:pt x="13" y="480"/>
                  </a:lnTo>
                  <a:lnTo>
                    <a:pt x="11" y="482"/>
                  </a:lnTo>
                  <a:lnTo>
                    <a:pt x="11" y="484"/>
                  </a:lnTo>
                  <a:lnTo>
                    <a:pt x="9" y="486"/>
                  </a:lnTo>
                  <a:lnTo>
                    <a:pt x="6" y="486"/>
                  </a:lnTo>
                  <a:lnTo>
                    <a:pt x="4" y="486"/>
                  </a:lnTo>
                  <a:lnTo>
                    <a:pt x="2" y="484"/>
                  </a:lnTo>
                  <a:lnTo>
                    <a:pt x="2" y="482"/>
                  </a:lnTo>
                  <a:lnTo>
                    <a:pt x="0" y="480"/>
                  </a:lnTo>
                  <a:lnTo>
                    <a:pt x="0" y="480"/>
                  </a:lnTo>
                  <a:close/>
                  <a:moveTo>
                    <a:pt x="0" y="459"/>
                  </a:moveTo>
                  <a:lnTo>
                    <a:pt x="0" y="459"/>
                  </a:lnTo>
                  <a:lnTo>
                    <a:pt x="2" y="455"/>
                  </a:lnTo>
                  <a:lnTo>
                    <a:pt x="2" y="453"/>
                  </a:lnTo>
                  <a:lnTo>
                    <a:pt x="4" y="453"/>
                  </a:lnTo>
                  <a:lnTo>
                    <a:pt x="6" y="452"/>
                  </a:lnTo>
                  <a:lnTo>
                    <a:pt x="9" y="453"/>
                  </a:lnTo>
                  <a:lnTo>
                    <a:pt x="11" y="453"/>
                  </a:lnTo>
                  <a:lnTo>
                    <a:pt x="11" y="455"/>
                  </a:lnTo>
                  <a:lnTo>
                    <a:pt x="13" y="459"/>
                  </a:lnTo>
                  <a:lnTo>
                    <a:pt x="13" y="459"/>
                  </a:lnTo>
                  <a:lnTo>
                    <a:pt x="11" y="461"/>
                  </a:lnTo>
                  <a:lnTo>
                    <a:pt x="11" y="462"/>
                  </a:lnTo>
                  <a:lnTo>
                    <a:pt x="9" y="462"/>
                  </a:lnTo>
                  <a:lnTo>
                    <a:pt x="6" y="464"/>
                  </a:lnTo>
                  <a:lnTo>
                    <a:pt x="4" y="462"/>
                  </a:lnTo>
                  <a:lnTo>
                    <a:pt x="2" y="462"/>
                  </a:lnTo>
                  <a:lnTo>
                    <a:pt x="2" y="461"/>
                  </a:lnTo>
                  <a:lnTo>
                    <a:pt x="0" y="459"/>
                  </a:lnTo>
                  <a:lnTo>
                    <a:pt x="0" y="459"/>
                  </a:lnTo>
                  <a:close/>
                  <a:moveTo>
                    <a:pt x="0" y="435"/>
                  </a:moveTo>
                  <a:lnTo>
                    <a:pt x="0" y="435"/>
                  </a:lnTo>
                  <a:lnTo>
                    <a:pt x="2" y="434"/>
                  </a:lnTo>
                  <a:lnTo>
                    <a:pt x="2" y="432"/>
                  </a:lnTo>
                  <a:lnTo>
                    <a:pt x="4" y="430"/>
                  </a:lnTo>
                  <a:lnTo>
                    <a:pt x="6" y="430"/>
                  </a:lnTo>
                  <a:lnTo>
                    <a:pt x="9" y="430"/>
                  </a:lnTo>
                  <a:lnTo>
                    <a:pt x="11" y="432"/>
                  </a:lnTo>
                  <a:lnTo>
                    <a:pt x="11" y="434"/>
                  </a:lnTo>
                  <a:lnTo>
                    <a:pt x="13" y="435"/>
                  </a:lnTo>
                  <a:lnTo>
                    <a:pt x="13" y="435"/>
                  </a:lnTo>
                  <a:lnTo>
                    <a:pt x="11" y="437"/>
                  </a:lnTo>
                  <a:lnTo>
                    <a:pt x="11" y="439"/>
                  </a:lnTo>
                  <a:lnTo>
                    <a:pt x="9" y="441"/>
                  </a:lnTo>
                  <a:lnTo>
                    <a:pt x="6" y="441"/>
                  </a:lnTo>
                  <a:lnTo>
                    <a:pt x="4" y="441"/>
                  </a:lnTo>
                  <a:lnTo>
                    <a:pt x="2" y="439"/>
                  </a:lnTo>
                  <a:lnTo>
                    <a:pt x="2" y="437"/>
                  </a:lnTo>
                  <a:lnTo>
                    <a:pt x="0" y="435"/>
                  </a:lnTo>
                  <a:lnTo>
                    <a:pt x="0" y="435"/>
                  </a:lnTo>
                  <a:close/>
                  <a:moveTo>
                    <a:pt x="0" y="414"/>
                  </a:moveTo>
                  <a:lnTo>
                    <a:pt x="0" y="414"/>
                  </a:lnTo>
                  <a:lnTo>
                    <a:pt x="2" y="410"/>
                  </a:lnTo>
                  <a:lnTo>
                    <a:pt x="2" y="408"/>
                  </a:lnTo>
                  <a:lnTo>
                    <a:pt x="4" y="408"/>
                  </a:lnTo>
                  <a:lnTo>
                    <a:pt x="6" y="406"/>
                  </a:lnTo>
                  <a:lnTo>
                    <a:pt x="9" y="408"/>
                  </a:lnTo>
                  <a:lnTo>
                    <a:pt x="11" y="408"/>
                  </a:lnTo>
                  <a:lnTo>
                    <a:pt x="11" y="410"/>
                  </a:lnTo>
                  <a:lnTo>
                    <a:pt x="13" y="414"/>
                  </a:lnTo>
                  <a:lnTo>
                    <a:pt x="13" y="414"/>
                  </a:lnTo>
                  <a:lnTo>
                    <a:pt x="11" y="415"/>
                  </a:lnTo>
                  <a:lnTo>
                    <a:pt x="11" y="417"/>
                  </a:lnTo>
                  <a:lnTo>
                    <a:pt x="9" y="417"/>
                  </a:lnTo>
                  <a:lnTo>
                    <a:pt x="6" y="419"/>
                  </a:lnTo>
                  <a:lnTo>
                    <a:pt x="4" y="417"/>
                  </a:lnTo>
                  <a:lnTo>
                    <a:pt x="2" y="417"/>
                  </a:lnTo>
                  <a:lnTo>
                    <a:pt x="2" y="415"/>
                  </a:lnTo>
                  <a:lnTo>
                    <a:pt x="0" y="414"/>
                  </a:lnTo>
                  <a:lnTo>
                    <a:pt x="0" y="414"/>
                  </a:lnTo>
                  <a:close/>
                  <a:moveTo>
                    <a:pt x="0" y="390"/>
                  </a:moveTo>
                  <a:lnTo>
                    <a:pt x="0" y="390"/>
                  </a:lnTo>
                  <a:lnTo>
                    <a:pt x="2" y="388"/>
                  </a:lnTo>
                  <a:lnTo>
                    <a:pt x="2" y="387"/>
                  </a:lnTo>
                  <a:lnTo>
                    <a:pt x="4" y="385"/>
                  </a:lnTo>
                  <a:lnTo>
                    <a:pt x="6" y="385"/>
                  </a:lnTo>
                  <a:lnTo>
                    <a:pt x="9" y="385"/>
                  </a:lnTo>
                  <a:lnTo>
                    <a:pt x="11" y="387"/>
                  </a:lnTo>
                  <a:lnTo>
                    <a:pt x="11" y="388"/>
                  </a:lnTo>
                  <a:lnTo>
                    <a:pt x="13" y="390"/>
                  </a:lnTo>
                  <a:lnTo>
                    <a:pt x="13" y="390"/>
                  </a:lnTo>
                  <a:lnTo>
                    <a:pt x="11" y="392"/>
                  </a:lnTo>
                  <a:lnTo>
                    <a:pt x="11" y="394"/>
                  </a:lnTo>
                  <a:lnTo>
                    <a:pt x="9" y="396"/>
                  </a:lnTo>
                  <a:lnTo>
                    <a:pt x="6" y="396"/>
                  </a:lnTo>
                  <a:lnTo>
                    <a:pt x="4" y="396"/>
                  </a:lnTo>
                  <a:lnTo>
                    <a:pt x="2" y="394"/>
                  </a:lnTo>
                  <a:lnTo>
                    <a:pt x="2" y="392"/>
                  </a:lnTo>
                  <a:lnTo>
                    <a:pt x="0" y="390"/>
                  </a:lnTo>
                  <a:lnTo>
                    <a:pt x="0" y="390"/>
                  </a:lnTo>
                  <a:close/>
                  <a:moveTo>
                    <a:pt x="0" y="369"/>
                  </a:moveTo>
                  <a:lnTo>
                    <a:pt x="0" y="369"/>
                  </a:lnTo>
                  <a:lnTo>
                    <a:pt x="2" y="365"/>
                  </a:lnTo>
                  <a:lnTo>
                    <a:pt x="2" y="363"/>
                  </a:lnTo>
                  <a:lnTo>
                    <a:pt x="4" y="363"/>
                  </a:lnTo>
                  <a:lnTo>
                    <a:pt x="6" y="361"/>
                  </a:lnTo>
                  <a:lnTo>
                    <a:pt x="9" y="363"/>
                  </a:lnTo>
                  <a:lnTo>
                    <a:pt x="11" y="363"/>
                  </a:lnTo>
                  <a:lnTo>
                    <a:pt x="11" y="365"/>
                  </a:lnTo>
                  <a:lnTo>
                    <a:pt x="13" y="369"/>
                  </a:lnTo>
                  <a:lnTo>
                    <a:pt x="13" y="369"/>
                  </a:lnTo>
                  <a:lnTo>
                    <a:pt x="11" y="370"/>
                  </a:lnTo>
                  <a:lnTo>
                    <a:pt x="11" y="372"/>
                  </a:lnTo>
                  <a:lnTo>
                    <a:pt x="9" y="372"/>
                  </a:lnTo>
                  <a:lnTo>
                    <a:pt x="6" y="374"/>
                  </a:lnTo>
                  <a:lnTo>
                    <a:pt x="4" y="372"/>
                  </a:lnTo>
                  <a:lnTo>
                    <a:pt x="2" y="372"/>
                  </a:lnTo>
                  <a:lnTo>
                    <a:pt x="2" y="370"/>
                  </a:lnTo>
                  <a:lnTo>
                    <a:pt x="0" y="369"/>
                  </a:lnTo>
                  <a:lnTo>
                    <a:pt x="0" y="369"/>
                  </a:lnTo>
                  <a:close/>
                  <a:moveTo>
                    <a:pt x="0" y="345"/>
                  </a:moveTo>
                  <a:lnTo>
                    <a:pt x="0" y="345"/>
                  </a:lnTo>
                  <a:lnTo>
                    <a:pt x="2" y="343"/>
                  </a:lnTo>
                  <a:lnTo>
                    <a:pt x="2" y="341"/>
                  </a:lnTo>
                  <a:lnTo>
                    <a:pt x="4" y="340"/>
                  </a:lnTo>
                  <a:lnTo>
                    <a:pt x="6" y="340"/>
                  </a:lnTo>
                  <a:lnTo>
                    <a:pt x="9" y="340"/>
                  </a:lnTo>
                  <a:lnTo>
                    <a:pt x="11" y="341"/>
                  </a:lnTo>
                  <a:lnTo>
                    <a:pt x="11" y="343"/>
                  </a:lnTo>
                  <a:lnTo>
                    <a:pt x="13" y="345"/>
                  </a:lnTo>
                  <a:lnTo>
                    <a:pt x="13" y="345"/>
                  </a:lnTo>
                  <a:lnTo>
                    <a:pt x="11" y="347"/>
                  </a:lnTo>
                  <a:lnTo>
                    <a:pt x="11" y="349"/>
                  </a:lnTo>
                  <a:lnTo>
                    <a:pt x="9" y="350"/>
                  </a:lnTo>
                  <a:lnTo>
                    <a:pt x="6" y="350"/>
                  </a:lnTo>
                  <a:lnTo>
                    <a:pt x="4" y="350"/>
                  </a:lnTo>
                  <a:lnTo>
                    <a:pt x="2" y="349"/>
                  </a:lnTo>
                  <a:lnTo>
                    <a:pt x="2" y="347"/>
                  </a:lnTo>
                  <a:lnTo>
                    <a:pt x="0" y="345"/>
                  </a:lnTo>
                  <a:lnTo>
                    <a:pt x="0" y="345"/>
                  </a:lnTo>
                  <a:close/>
                  <a:moveTo>
                    <a:pt x="0" y="323"/>
                  </a:moveTo>
                  <a:lnTo>
                    <a:pt x="0" y="323"/>
                  </a:lnTo>
                  <a:lnTo>
                    <a:pt x="2" y="320"/>
                  </a:lnTo>
                  <a:lnTo>
                    <a:pt x="2" y="318"/>
                  </a:lnTo>
                  <a:lnTo>
                    <a:pt x="4" y="318"/>
                  </a:lnTo>
                  <a:lnTo>
                    <a:pt x="6" y="316"/>
                  </a:lnTo>
                  <a:lnTo>
                    <a:pt x="9" y="318"/>
                  </a:lnTo>
                  <a:lnTo>
                    <a:pt x="11" y="318"/>
                  </a:lnTo>
                  <a:lnTo>
                    <a:pt x="11" y="320"/>
                  </a:lnTo>
                  <a:lnTo>
                    <a:pt x="13" y="323"/>
                  </a:lnTo>
                  <a:lnTo>
                    <a:pt x="13" y="323"/>
                  </a:lnTo>
                  <a:lnTo>
                    <a:pt x="11" y="325"/>
                  </a:lnTo>
                  <a:lnTo>
                    <a:pt x="11" y="327"/>
                  </a:lnTo>
                  <a:lnTo>
                    <a:pt x="9" y="327"/>
                  </a:lnTo>
                  <a:lnTo>
                    <a:pt x="6" y="329"/>
                  </a:lnTo>
                  <a:lnTo>
                    <a:pt x="4" y="327"/>
                  </a:lnTo>
                  <a:lnTo>
                    <a:pt x="2" y="327"/>
                  </a:lnTo>
                  <a:lnTo>
                    <a:pt x="2" y="325"/>
                  </a:lnTo>
                  <a:lnTo>
                    <a:pt x="0" y="323"/>
                  </a:lnTo>
                  <a:lnTo>
                    <a:pt x="0" y="323"/>
                  </a:lnTo>
                  <a:close/>
                  <a:moveTo>
                    <a:pt x="0" y="300"/>
                  </a:moveTo>
                  <a:lnTo>
                    <a:pt x="0" y="300"/>
                  </a:lnTo>
                  <a:lnTo>
                    <a:pt x="2" y="298"/>
                  </a:lnTo>
                  <a:lnTo>
                    <a:pt x="2" y="296"/>
                  </a:lnTo>
                  <a:lnTo>
                    <a:pt x="4" y="295"/>
                  </a:lnTo>
                  <a:lnTo>
                    <a:pt x="6" y="295"/>
                  </a:lnTo>
                  <a:lnTo>
                    <a:pt x="9" y="295"/>
                  </a:lnTo>
                  <a:lnTo>
                    <a:pt x="11" y="296"/>
                  </a:lnTo>
                  <a:lnTo>
                    <a:pt x="11" y="298"/>
                  </a:lnTo>
                  <a:lnTo>
                    <a:pt x="13" y="300"/>
                  </a:lnTo>
                  <a:lnTo>
                    <a:pt x="13" y="300"/>
                  </a:lnTo>
                  <a:lnTo>
                    <a:pt x="11" y="302"/>
                  </a:lnTo>
                  <a:lnTo>
                    <a:pt x="11" y="304"/>
                  </a:lnTo>
                  <a:lnTo>
                    <a:pt x="9" y="305"/>
                  </a:lnTo>
                  <a:lnTo>
                    <a:pt x="6" y="305"/>
                  </a:lnTo>
                  <a:lnTo>
                    <a:pt x="4" y="305"/>
                  </a:lnTo>
                  <a:lnTo>
                    <a:pt x="2" y="304"/>
                  </a:lnTo>
                  <a:lnTo>
                    <a:pt x="2" y="302"/>
                  </a:lnTo>
                  <a:lnTo>
                    <a:pt x="0" y="300"/>
                  </a:lnTo>
                  <a:lnTo>
                    <a:pt x="0" y="300"/>
                  </a:lnTo>
                  <a:close/>
                  <a:moveTo>
                    <a:pt x="0" y="278"/>
                  </a:moveTo>
                  <a:lnTo>
                    <a:pt x="0" y="277"/>
                  </a:lnTo>
                  <a:lnTo>
                    <a:pt x="2" y="275"/>
                  </a:lnTo>
                  <a:lnTo>
                    <a:pt x="2" y="273"/>
                  </a:lnTo>
                  <a:lnTo>
                    <a:pt x="4" y="273"/>
                  </a:lnTo>
                  <a:lnTo>
                    <a:pt x="6" y="271"/>
                  </a:lnTo>
                  <a:lnTo>
                    <a:pt x="9" y="273"/>
                  </a:lnTo>
                  <a:lnTo>
                    <a:pt x="11" y="273"/>
                  </a:lnTo>
                  <a:lnTo>
                    <a:pt x="11" y="275"/>
                  </a:lnTo>
                  <a:lnTo>
                    <a:pt x="13" y="277"/>
                  </a:lnTo>
                  <a:lnTo>
                    <a:pt x="13" y="278"/>
                  </a:lnTo>
                  <a:lnTo>
                    <a:pt x="11" y="280"/>
                  </a:lnTo>
                  <a:lnTo>
                    <a:pt x="11" y="282"/>
                  </a:lnTo>
                  <a:lnTo>
                    <a:pt x="9" y="282"/>
                  </a:lnTo>
                  <a:lnTo>
                    <a:pt x="6" y="284"/>
                  </a:lnTo>
                  <a:lnTo>
                    <a:pt x="4" y="282"/>
                  </a:lnTo>
                  <a:lnTo>
                    <a:pt x="2" y="282"/>
                  </a:lnTo>
                  <a:lnTo>
                    <a:pt x="2" y="280"/>
                  </a:lnTo>
                  <a:lnTo>
                    <a:pt x="0" y="278"/>
                  </a:lnTo>
                  <a:lnTo>
                    <a:pt x="0" y="278"/>
                  </a:lnTo>
                  <a:close/>
                  <a:moveTo>
                    <a:pt x="0" y="255"/>
                  </a:moveTo>
                  <a:lnTo>
                    <a:pt x="0" y="255"/>
                  </a:lnTo>
                  <a:lnTo>
                    <a:pt x="2" y="253"/>
                  </a:lnTo>
                  <a:lnTo>
                    <a:pt x="2" y="251"/>
                  </a:lnTo>
                  <a:lnTo>
                    <a:pt x="4" y="249"/>
                  </a:lnTo>
                  <a:lnTo>
                    <a:pt x="6" y="249"/>
                  </a:lnTo>
                  <a:lnTo>
                    <a:pt x="9" y="249"/>
                  </a:lnTo>
                  <a:lnTo>
                    <a:pt x="11" y="251"/>
                  </a:lnTo>
                  <a:lnTo>
                    <a:pt x="11" y="253"/>
                  </a:lnTo>
                  <a:lnTo>
                    <a:pt x="13" y="255"/>
                  </a:lnTo>
                  <a:lnTo>
                    <a:pt x="13" y="255"/>
                  </a:lnTo>
                  <a:lnTo>
                    <a:pt x="11" y="257"/>
                  </a:lnTo>
                  <a:lnTo>
                    <a:pt x="11" y="258"/>
                  </a:lnTo>
                  <a:lnTo>
                    <a:pt x="9" y="260"/>
                  </a:lnTo>
                  <a:lnTo>
                    <a:pt x="6" y="260"/>
                  </a:lnTo>
                  <a:lnTo>
                    <a:pt x="4" y="260"/>
                  </a:lnTo>
                  <a:lnTo>
                    <a:pt x="2" y="258"/>
                  </a:lnTo>
                  <a:lnTo>
                    <a:pt x="2" y="257"/>
                  </a:lnTo>
                  <a:lnTo>
                    <a:pt x="0" y="255"/>
                  </a:lnTo>
                  <a:lnTo>
                    <a:pt x="0" y="255"/>
                  </a:lnTo>
                  <a:close/>
                  <a:moveTo>
                    <a:pt x="0" y="231"/>
                  </a:moveTo>
                  <a:lnTo>
                    <a:pt x="0" y="231"/>
                  </a:lnTo>
                  <a:lnTo>
                    <a:pt x="2" y="230"/>
                  </a:lnTo>
                  <a:lnTo>
                    <a:pt x="2" y="228"/>
                  </a:lnTo>
                  <a:lnTo>
                    <a:pt x="4" y="228"/>
                  </a:lnTo>
                  <a:lnTo>
                    <a:pt x="6" y="226"/>
                  </a:lnTo>
                  <a:lnTo>
                    <a:pt x="9" y="228"/>
                  </a:lnTo>
                  <a:lnTo>
                    <a:pt x="11" y="228"/>
                  </a:lnTo>
                  <a:lnTo>
                    <a:pt x="11" y="230"/>
                  </a:lnTo>
                  <a:lnTo>
                    <a:pt x="13" y="231"/>
                  </a:lnTo>
                  <a:lnTo>
                    <a:pt x="13" y="231"/>
                  </a:lnTo>
                  <a:lnTo>
                    <a:pt x="11" y="235"/>
                  </a:lnTo>
                  <a:lnTo>
                    <a:pt x="11" y="237"/>
                  </a:lnTo>
                  <a:lnTo>
                    <a:pt x="9" y="237"/>
                  </a:lnTo>
                  <a:lnTo>
                    <a:pt x="6" y="239"/>
                  </a:lnTo>
                  <a:lnTo>
                    <a:pt x="4" y="237"/>
                  </a:lnTo>
                  <a:lnTo>
                    <a:pt x="2" y="237"/>
                  </a:lnTo>
                  <a:lnTo>
                    <a:pt x="2" y="235"/>
                  </a:lnTo>
                  <a:lnTo>
                    <a:pt x="0" y="231"/>
                  </a:lnTo>
                  <a:lnTo>
                    <a:pt x="0" y="231"/>
                  </a:lnTo>
                  <a:close/>
                  <a:moveTo>
                    <a:pt x="0" y="210"/>
                  </a:moveTo>
                  <a:lnTo>
                    <a:pt x="0" y="210"/>
                  </a:lnTo>
                  <a:lnTo>
                    <a:pt x="2" y="208"/>
                  </a:lnTo>
                  <a:lnTo>
                    <a:pt x="2" y="206"/>
                  </a:lnTo>
                  <a:lnTo>
                    <a:pt x="4" y="204"/>
                  </a:lnTo>
                  <a:lnTo>
                    <a:pt x="6" y="204"/>
                  </a:lnTo>
                  <a:lnTo>
                    <a:pt x="9" y="204"/>
                  </a:lnTo>
                  <a:lnTo>
                    <a:pt x="11" y="206"/>
                  </a:lnTo>
                  <a:lnTo>
                    <a:pt x="11" y="208"/>
                  </a:lnTo>
                  <a:lnTo>
                    <a:pt x="13" y="210"/>
                  </a:lnTo>
                  <a:lnTo>
                    <a:pt x="13" y="210"/>
                  </a:lnTo>
                  <a:lnTo>
                    <a:pt x="11" y="212"/>
                  </a:lnTo>
                  <a:lnTo>
                    <a:pt x="11" y="213"/>
                  </a:lnTo>
                  <a:lnTo>
                    <a:pt x="9" y="215"/>
                  </a:lnTo>
                  <a:lnTo>
                    <a:pt x="6" y="215"/>
                  </a:lnTo>
                  <a:lnTo>
                    <a:pt x="4" y="215"/>
                  </a:lnTo>
                  <a:lnTo>
                    <a:pt x="2" y="213"/>
                  </a:lnTo>
                  <a:lnTo>
                    <a:pt x="2" y="212"/>
                  </a:lnTo>
                  <a:lnTo>
                    <a:pt x="0" y="210"/>
                  </a:lnTo>
                  <a:lnTo>
                    <a:pt x="0" y="210"/>
                  </a:lnTo>
                  <a:close/>
                  <a:moveTo>
                    <a:pt x="0" y="186"/>
                  </a:moveTo>
                  <a:lnTo>
                    <a:pt x="0" y="186"/>
                  </a:lnTo>
                  <a:lnTo>
                    <a:pt x="2" y="184"/>
                  </a:lnTo>
                  <a:lnTo>
                    <a:pt x="2" y="183"/>
                  </a:lnTo>
                  <a:lnTo>
                    <a:pt x="4" y="183"/>
                  </a:lnTo>
                  <a:lnTo>
                    <a:pt x="6" y="181"/>
                  </a:lnTo>
                  <a:lnTo>
                    <a:pt x="9" y="183"/>
                  </a:lnTo>
                  <a:lnTo>
                    <a:pt x="11" y="183"/>
                  </a:lnTo>
                  <a:lnTo>
                    <a:pt x="11" y="184"/>
                  </a:lnTo>
                  <a:lnTo>
                    <a:pt x="13" y="186"/>
                  </a:lnTo>
                  <a:lnTo>
                    <a:pt x="13" y="186"/>
                  </a:lnTo>
                  <a:lnTo>
                    <a:pt x="11" y="190"/>
                  </a:lnTo>
                  <a:lnTo>
                    <a:pt x="11" y="192"/>
                  </a:lnTo>
                  <a:lnTo>
                    <a:pt x="9" y="192"/>
                  </a:lnTo>
                  <a:lnTo>
                    <a:pt x="6" y="194"/>
                  </a:lnTo>
                  <a:lnTo>
                    <a:pt x="4" y="192"/>
                  </a:lnTo>
                  <a:lnTo>
                    <a:pt x="2" y="192"/>
                  </a:lnTo>
                  <a:lnTo>
                    <a:pt x="2" y="190"/>
                  </a:lnTo>
                  <a:lnTo>
                    <a:pt x="0" y="186"/>
                  </a:lnTo>
                  <a:lnTo>
                    <a:pt x="0" y="186"/>
                  </a:lnTo>
                  <a:close/>
                  <a:moveTo>
                    <a:pt x="0" y="165"/>
                  </a:moveTo>
                  <a:lnTo>
                    <a:pt x="0" y="165"/>
                  </a:lnTo>
                  <a:lnTo>
                    <a:pt x="2" y="163"/>
                  </a:lnTo>
                  <a:lnTo>
                    <a:pt x="2" y="161"/>
                  </a:lnTo>
                  <a:lnTo>
                    <a:pt x="4" y="159"/>
                  </a:lnTo>
                  <a:lnTo>
                    <a:pt x="6" y="159"/>
                  </a:lnTo>
                  <a:lnTo>
                    <a:pt x="9" y="159"/>
                  </a:lnTo>
                  <a:lnTo>
                    <a:pt x="11" y="161"/>
                  </a:lnTo>
                  <a:lnTo>
                    <a:pt x="11" y="163"/>
                  </a:lnTo>
                  <a:lnTo>
                    <a:pt x="13" y="165"/>
                  </a:lnTo>
                  <a:lnTo>
                    <a:pt x="13" y="165"/>
                  </a:lnTo>
                  <a:lnTo>
                    <a:pt x="11" y="166"/>
                  </a:lnTo>
                  <a:lnTo>
                    <a:pt x="11" y="168"/>
                  </a:lnTo>
                  <a:lnTo>
                    <a:pt x="9" y="170"/>
                  </a:lnTo>
                  <a:lnTo>
                    <a:pt x="6" y="170"/>
                  </a:lnTo>
                  <a:lnTo>
                    <a:pt x="4" y="170"/>
                  </a:lnTo>
                  <a:lnTo>
                    <a:pt x="2" y="168"/>
                  </a:lnTo>
                  <a:lnTo>
                    <a:pt x="2" y="166"/>
                  </a:lnTo>
                  <a:lnTo>
                    <a:pt x="0" y="165"/>
                  </a:lnTo>
                  <a:lnTo>
                    <a:pt x="0" y="165"/>
                  </a:lnTo>
                  <a:close/>
                  <a:moveTo>
                    <a:pt x="0" y="141"/>
                  </a:moveTo>
                  <a:lnTo>
                    <a:pt x="0" y="141"/>
                  </a:lnTo>
                  <a:lnTo>
                    <a:pt x="2" y="139"/>
                  </a:lnTo>
                  <a:lnTo>
                    <a:pt x="2" y="138"/>
                  </a:lnTo>
                  <a:lnTo>
                    <a:pt x="4" y="138"/>
                  </a:lnTo>
                  <a:lnTo>
                    <a:pt x="6" y="136"/>
                  </a:lnTo>
                  <a:lnTo>
                    <a:pt x="9" y="138"/>
                  </a:lnTo>
                  <a:lnTo>
                    <a:pt x="11" y="138"/>
                  </a:lnTo>
                  <a:lnTo>
                    <a:pt x="11" y="139"/>
                  </a:lnTo>
                  <a:lnTo>
                    <a:pt x="13" y="141"/>
                  </a:lnTo>
                  <a:lnTo>
                    <a:pt x="13" y="141"/>
                  </a:lnTo>
                  <a:lnTo>
                    <a:pt x="11" y="145"/>
                  </a:lnTo>
                  <a:lnTo>
                    <a:pt x="11" y="147"/>
                  </a:lnTo>
                  <a:lnTo>
                    <a:pt x="9" y="147"/>
                  </a:lnTo>
                  <a:lnTo>
                    <a:pt x="6" y="148"/>
                  </a:lnTo>
                  <a:lnTo>
                    <a:pt x="4" y="147"/>
                  </a:lnTo>
                  <a:lnTo>
                    <a:pt x="2" y="147"/>
                  </a:lnTo>
                  <a:lnTo>
                    <a:pt x="2" y="145"/>
                  </a:lnTo>
                  <a:lnTo>
                    <a:pt x="0" y="141"/>
                  </a:lnTo>
                  <a:lnTo>
                    <a:pt x="0" y="141"/>
                  </a:lnTo>
                  <a:close/>
                  <a:moveTo>
                    <a:pt x="0" y="120"/>
                  </a:moveTo>
                  <a:lnTo>
                    <a:pt x="0" y="120"/>
                  </a:lnTo>
                  <a:lnTo>
                    <a:pt x="2" y="118"/>
                  </a:lnTo>
                  <a:lnTo>
                    <a:pt x="2" y="116"/>
                  </a:lnTo>
                  <a:lnTo>
                    <a:pt x="4" y="114"/>
                  </a:lnTo>
                  <a:lnTo>
                    <a:pt x="6" y="114"/>
                  </a:lnTo>
                  <a:lnTo>
                    <a:pt x="9" y="114"/>
                  </a:lnTo>
                  <a:lnTo>
                    <a:pt x="11" y="116"/>
                  </a:lnTo>
                  <a:lnTo>
                    <a:pt x="11" y="118"/>
                  </a:lnTo>
                  <a:lnTo>
                    <a:pt x="13" y="120"/>
                  </a:lnTo>
                  <a:lnTo>
                    <a:pt x="13" y="120"/>
                  </a:lnTo>
                  <a:lnTo>
                    <a:pt x="11" y="121"/>
                  </a:lnTo>
                  <a:lnTo>
                    <a:pt x="11" y="123"/>
                  </a:lnTo>
                  <a:lnTo>
                    <a:pt x="9" y="125"/>
                  </a:lnTo>
                  <a:lnTo>
                    <a:pt x="6" y="125"/>
                  </a:lnTo>
                  <a:lnTo>
                    <a:pt x="4" y="125"/>
                  </a:lnTo>
                  <a:lnTo>
                    <a:pt x="2" y="123"/>
                  </a:lnTo>
                  <a:lnTo>
                    <a:pt x="2" y="121"/>
                  </a:lnTo>
                  <a:lnTo>
                    <a:pt x="0" y="120"/>
                  </a:lnTo>
                  <a:lnTo>
                    <a:pt x="0" y="120"/>
                  </a:lnTo>
                  <a:close/>
                  <a:moveTo>
                    <a:pt x="0" y="96"/>
                  </a:moveTo>
                  <a:lnTo>
                    <a:pt x="0" y="96"/>
                  </a:lnTo>
                  <a:lnTo>
                    <a:pt x="2" y="94"/>
                  </a:lnTo>
                  <a:lnTo>
                    <a:pt x="2" y="92"/>
                  </a:lnTo>
                  <a:lnTo>
                    <a:pt x="4" y="92"/>
                  </a:lnTo>
                  <a:lnTo>
                    <a:pt x="6" y="91"/>
                  </a:lnTo>
                  <a:lnTo>
                    <a:pt x="9" y="92"/>
                  </a:lnTo>
                  <a:lnTo>
                    <a:pt x="11" y="92"/>
                  </a:lnTo>
                  <a:lnTo>
                    <a:pt x="11" y="94"/>
                  </a:lnTo>
                  <a:lnTo>
                    <a:pt x="13" y="96"/>
                  </a:lnTo>
                  <a:lnTo>
                    <a:pt x="13" y="96"/>
                  </a:lnTo>
                  <a:lnTo>
                    <a:pt x="11" y="100"/>
                  </a:lnTo>
                  <a:lnTo>
                    <a:pt x="11" y="101"/>
                  </a:lnTo>
                  <a:lnTo>
                    <a:pt x="9" y="101"/>
                  </a:lnTo>
                  <a:lnTo>
                    <a:pt x="6" y="103"/>
                  </a:lnTo>
                  <a:lnTo>
                    <a:pt x="4" y="101"/>
                  </a:lnTo>
                  <a:lnTo>
                    <a:pt x="2" y="101"/>
                  </a:lnTo>
                  <a:lnTo>
                    <a:pt x="2" y="100"/>
                  </a:lnTo>
                  <a:lnTo>
                    <a:pt x="0" y="96"/>
                  </a:lnTo>
                  <a:lnTo>
                    <a:pt x="0" y="96"/>
                  </a:lnTo>
                  <a:close/>
                  <a:moveTo>
                    <a:pt x="0" y="74"/>
                  </a:moveTo>
                  <a:lnTo>
                    <a:pt x="0" y="74"/>
                  </a:lnTo>
                  <a:lnTo>
                    <a:pt x="2" y="73"/>
                  </a:lnTo>
                  <a:lnTo>
                    <a:pt x="2" y="71"/>
                  </a:lnTo>
                  <a:lnTo>
                    <a:pt x="4" y="69"/>
                  </a:lnTo>
                  <a:lnTo>
                    <a:pt x="6" y="69"/>
                  </a:lnTo>
                  <a:lnTo>
                    <a:pt x="9" y="69"/>
                  </a:lnTo>
                  <a:lnTo>
                    <a:pt x="11" y="71"/>
                  </a:lnTo>
                  <a:lnTo>
                    <a:pt x="11" y="73"/>
                  </a:lnTo>
                  <a:lnTo>
                    <a:pt x="13" y="74"/>
                  </a:lnTo>
                  <a:lnTo>
                    <a:pt x="13" y="74"/>
                  </a:lnTo>
                  <a:lnTo>
                    <a:pt x="11" y="76"/>
                  </a:lnTo>
                  <a:lnTo>
                    <a:pt x="11" y="78"/>
                  </a:lnTo>
                  <a:lnTo>
                    <a:pt x="9" y="80"/>
                  </a:lnTo>
                  <a:lnTo>
                    <a:pt x="6" y="80"/>
                  </a:lnTo>
                  <a:lnTo>
                    <a:pt x="4" y="80"/>
                  </a:lnTo>
                  <a:lnTo>
                    <a:pt x="2" y="78"/>
                  </a:lnTo>
                  <a:lnTo>
                    <a:pt x="2" y="76"/>
                  </a:lnTo>
                  <a:lnTo>
                    <a:pt x="0" y="74"/>
                  </a:lnTo>
                  <a:lnTo>
                    <a:pt x="0" y="74"/>
                  </a:lnTo>
                  <a:close/>
                  <a:moveTo>
                    <a:pt x="0" y="51"/>
                  </a:moveTo>
                  <a:lnTo>
                    <a:pt x="0" y="51"/>
                  </a:lnTo>
                  <a:lnTo>
                    <a:pt x="2" y="49"/>
                  </a:lnTo>
                  <a:lnTo>
                    <a:pt x="2" y="47"/>
                  </a:lnTo>
                  <a:lnTo>
                    <a:pt x="4" y="47"/>
                  </a:lnTo>
                  <a:lnTo>
                    <a:pt x="6" y="46"/>
                  </a:lnTo>
                  <a:lnTo>
                    <a:pt x="9" y="47"/>
                  </a:lnTo>
                  <a:lnTo>
                    <a:pt x="11" y="47"/>
                  </a:lnTo>
                  <a:lnTo>
                    <a:pt x="11" y="49"/>
                  </a:lnTo>
                  <a:lnTo>
                    <a:pt x="13" y="51"/>
                  </a:lnTo>
                  <a:lnTo>
                    <a:pt x="13" y="51"/>
                  </a:lnTo>
                  <a:lnTo>
                    <a:pt x="11" y="55"/>
                  </a:lnTo>
                  <a:lnTo>
                    <a:pt x="11" y="56"/>
                  </a:lnTo>
                  <a:lnTo>
                    <a:pt x="9" y="56"/>
                  </a:lnTo>
                  <a:lnTo>
                    <a:pt x="6" y="58"/>
                  </a:lnTo>
                  <a:lnTo>
                    <a:pt x="4" y="56"/>
                  </a:lnTo>
                  <a:lnTo>
                    <a:pt x="2" y="56"/>
                  </a:lnTo>
                  <a:lnTo>
                    <a:pt x="2" y="55"/>
                  </a:lnTo>
                  <a:lnTo>
                    <a:pt x="0" y="51"/>
                  </a:lnTo>
                  <a:lnTo>
                    <a:pt x="0" y="51"/>
                  </a:lnTo>
                  <a:close/>
                  <a:moveTo>
                    <a:pt x="0" y="29"/>
                  </a:moveTo>
                  <a:lnTo>
                    <a:pt x="0" y="29"/>
                  </a:lnTo>
                  <a:lnTo>
                    <a:pt x="2" y="27"/>
                  </a:lnTo>
                  <a:lnTo>
                    <a:pt x="2" y="26"/>
                  </a:lnTo>
                  <a:lnTo>
                    <a:pt x="4" y="24"/>
                  </a:lnTo>
                  <a:lnTo>
                    <a:pt x="6" y="24"/>
                  </a:lnTo>
                  <a:lnTo>
                    <a:pt x="9" y="24"/>
                  </a:lnTo>
                  <a:lnTo>
                    <a:pt x="11" y="26"/>
                  </a:lnTo>
                  <a:lnTo>
                    <a:pt x="11" y="27"/>
                  </a:lnTo>
                  <a:lnTo>
                    <a:pt x="13" y="29"/>
                  </a:lnTo>
                  <a:lnTo>
                    <a:pt x="13" y="29"/>
                  </a:lnTo>
                  <a:lnTo>
                    <a:pt x="11" y="31"/>
                  </a:lnTo>
                  <a:lnTo>
                    <a:pt x="11" y="33"/>
                  </a:lnTo>
                  <a:lnTo>
                    <a:pt x="9" y="35"/>
                  </a:lnTo>
                  <a:lnTo>
                    <a:pt x="6" y="35"/>
                  </a:lnTo>
                  <a:lnTo>
                    <a:pt x="4" y="35"/>
                  </a:lnTo>
                  <a:lnTo>
                    <a:pt x="2" y="33"/>
                  </a:lnTo>
                  <a:lnTo>
                    <a:pt x="2" y="31"/>
                  </a:lnTo>
                  <a:lnTo>
                    <a:pt x="0" y="29"/>
                  </a:lnTo>
                  <a:lnTo>
                    <a:pt x="0" y="29"/>
                  </a:lnTo>
                  <a:close/>
                  <a:moveTo>
                    <a:pt x="0" y="6"/>
                  </a:moveTo>
                  <a:lnTo>
                    <a:pt x="0" y="6"/>
                  </a:lnTo>
                  <a:lnTo>
                    <a:pt x="2" y="4"/>
                  </a:lnTo>
                  <a:lnTo>
                    <a:pt x="2" y="2"/>
                  </a:lnTo>
                  <a:lnTo>
                    <a:pt x="4" y="2"/>
                  </a:lnTo>
                  <a:lnTo>
                    <a:pt x="6" y="0"/>
                  </a:lnTo>
                  <a:lnTo>
                    <a:pt x="9" y="2"/>
                  </a:lnTo>
                  <a:lnTo>
                    <a:pt x="11" y="2"/>
                  </a:lnTo>
                  <a:lnTo>
                    <a:pt x="11" y="4"/>
                  </a:lnTo>
                  <a:lnTo>
                    <a:pt x="13" y="6"/>
                  </a:lnTo>
                  <a:lnTo>
                    <a:pt x="13" y="6"/>
                  </a:lnTo>
                  <a:lnTo>
                    <a:pt x="11" y="9"/>
                  </a:lnTo>
                  <a:lnTo>
                    <a:pt x="11" y="11"/>
                  </a:lnTo>
                  <a:lnTo>
                    <a:pt x="9" y="11"/>
                  </a:lnTo>
                  <a:lnTo>
                    <a:pt x="6" y="13"/>
                  </a:lnTo>
                  <a:lnTo>
                    <a:pt x="4" y="11"/>
                  </a:lnTo>
                  <a:lnTo>
                    <a:pt x="2" y="11"/>
                  </a:lnTo>
                  <a:lnTo>
                    <a:pt x="2" y="9"/>
                  </a:lnTo>
                  <a:lnTo>
                    <a:pt x="0" y="6"/>
                  </a:lnTo>
                  <a:lnTo>
                    <a:pt x="0" y="6"/>
                  </a:lnTo>
                  <a:close/>
                </a:path>
              </a:pathLst>
            </a:custGeom>
            <a:solidFill>
              <a:srgbClr val="000000"/>
            </a:solidFill>
            <a:ln w="158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ctr"/>
              <a:endParaRPr lang="zh-CN" altLang="en-US"/>
            </a:p>
          </p:txBody>
        </p:sp>
        <p:sp>
          <p:nvSpPr>
            <p:cNvPr id="51" name="Freeform 49"/>
            <p:cNvSpPr>
              <a:spLocks noEditPoints="1"/>
            </p:cNvSpPr>
            <p:nvPr/>
          </p:nvSpPr>
          <p:spPr bwMode="auto">
            <a:xfrm>
              <a:off x="4522" y="3434"/>
              <a:ext cx="222" cy="6"/>
            </a:xfrm>
            <a:custGeom>
              <a:avLst/>
              <a:gdLst>
                <a:gd name="T0" fmla="*/ 10 w 442"/>
                <a:gd name="T1" fmla="*/ 9 h 13"/>
                <a:gd name="T2" fmla="*/ 0 w 442"/>
                <a:gd name="T3" fmla="*/ 9 h 13"/>
                <a:gd name="T4" fmla="*/ 29 w 442"/>
                <a:gd name="T5" fmla="*/ 0 h 13"/>
                <a:gd name="T6" fmla="*/ 32 w 442"/>
                <a:gd name="T7" fmla="*/ 11 h 13"/>
                <a:gd name="T8" fmla="*/ 21 w 442"/>
                <a:gd name="T9" fmla="*/ 7 h 13"/>
                <a:gd name="T10" fmla="*/ 50 w 442"/>
                <a:gd name="T11" fmla="*/ 0 h 13"/>
                <a:gd name="T12" fmla="*/ 52 w 442"/>
                <a:gd name="T13" fmla="*/ 11 h 13"/>
                <a:gd name="T14" fmla="*/ 45 w 442"/>
                <a:gd name="T15" fmla="*/ 4 h 13"/>
                <a:gd name="T16" fmla="*/ 76 w 442"/>
                <a:gd name="T17" fmla="*/ 2 h 13"/>
                <a:gd name="T18" fmla="*/ 74 w 442"/>
                <a:gd name="T19" fmla="*/ 13 h 13"/>
                <a:gd name="T20" fmla="*/ 68 w 442"/>
                <a:gd name="T21" fmla="*/ 2 h 13"/>
                <a:gd name="T22" fmla="*/ 99 w 442"/>
                <a:gd name="T23" fmla="*/ 2 h 13"/>
                <a:gd name="T24" fmla="*/ 96 w 442"/>
                <a:gd name="T25" fmla="*/ 13 h 13"/>
                <a:gd name="T26" fmla="*/ 94 w 442"/>
                <a:gd name="T27" fmla="*/ 2 h 13"/>
                <a:gd name="T28" fmla="*/ 123 w 442"/>
                <a:gd name="T29" fmla="*/ 4 h 13"/>
                <a:gd name="T30" fmla="*/ 116 w 442"/>
                <a:gd name="T31" fmla="*/ 11 h 13"/>
                <a:gd name="T32" fmla="*/ 119 w 442"/>
                <a:gd name="T33" fmla="*/ 0 h 13"/>
                <a:gd name="T34" fmla="*/ 147 w 442"/>
                <a:gd name="T35" fmla="*/ 7 h 13"/>
                <a:gd name="T36" fmla="*/ 137 w 442"/>
                <a:gd name="T37" fmla="*/ 11 h 13"/>
                <a:gd name="T38" fmla="*/ 141 w 442"/>
                <a:gd name="T39" fmla="*/ 0 h 13"/>
                <a:gd name="T40" fmla="*/ 168 w 442"/>
                <a:gd name="T41" fmla="*/ 9 h 13"/>
                <a:gd name="T42" fmla="*/ 159 w 442"/>
                <a:gd name="T43" fmla="*/ 9 h 13"/>
                <a:gd name="T44" fmla="*/ 186 w 442"/>
                <a:gd name="T45" fmla="*/ 0 h 13"/>
                <a:gd name="T46" fmla="*/ 190 w 442"/>
                <a:gd name="T47" fmla="*/ 11 h 13"/>
                <a:gd name="T48" fmla="*/ 181 w 442"/>
                <a:gd name="T49" fmla="*/ 7 h 13"/>
                <a:gd name="T50" fmla="*/ 210 w 442"/>
                <a:gd name="T51" fmla="*/ 0 h 13"/>
                <a:gd name="T52" fmla="*/ 212 w 442"/>
                <a:gd name="T53" fmla="*/ 11 h 13"/>
                <a:gd name="T54" fmla="*/ 205 w 442"/>
                <a:gd name="T55" fmla="*/ 4 h 13"/>
                <a:gd name="T56" fmla="*/ 234 w 442"/>
                <a:gd name="T57" fmla="*/ 2 h 13"/>
                <a:gd name="T58" fmla="*/ 232 w 442"/>
                <a:gd name="T59" fmla="*/ 13 h 13"/>
                <a:gd name="T60" fmla="*/ 228 w 442"/>
                <a:gd name="T61" fmla="*/ 2 h 13"/>
                <a:gd name="T62" fmla="*/ 259 w 442"/>
                <a:gd name="T63" fmla="*/ 2 h 13"/>
                <a:gd name="T64" fmla="*/ 255 w 442"/>
                <a:gd name="T65" fmla="*/ 13 h 13"/>
                <a:gd name="T66" fmla="*/ 252 w 442"/>
                <a:gd name="T67" fmla="*/ 2 h 13"/>
                <a:gd name="T68" fmla="*/ 283 w 442"/>
                <a:gd name="T69" fmla="*/ 4 h 13"/>
                <a:gd name="T70" fmla="*/ 275 w 442"/>
                <a:gd name="T71" fmla="*/ 11 h 13"/>
                <a:gd name="T72" fmla="*/ 277 w 442"/>
                <a:gd name="T73" fmla="*/ 0 h 13"/>
                <a:gd name="T74" fmla="*/ 306 w 442"/>
                <a:gd name="T75" fmla="*/ 7 h 13"/>
                <a:gd name="T76" fmla="*/ 295 w 442"/>
                <a:gd name="T77" fmla="*/ 11 h 13"/>
                <a:gd name="T78" fmla="*/ 301 w 442"/>
                <a:gd name="T79" fmla="*/ 0 h 13"/>
                <a:gd name="T80" fmla="*/ 328 w 442"/>
                <a:gd name="T81" fmla="*/ 9 h 13"/>
                <a:gd name="T82" fmla="*/ 317 w 442"/>
                <a:gd name="T83" fmla="*/ 9 h 13"/>
                <a:gd name="T84" fmla="*/ 346 w 442"/>
                <a:gd name="T85" fmla="*/ 0 h 13"/>
                <a:gd name="T86" fmla="*/ 350 w 442"/>
                <a:gd name="T87" fmla="*/ 11 h 13"/>
                <a:gd name="T88" fmla="*/ 339 w 442"/>
                <a:gd name="T89" fmla="*/ 7 h 13"/>
                <a:gd name="T90" fmla="*/ 368 w 442"/>
                <a:gd name="T91" fmla="*/ 0 h 13"/>
                <a:gd name="T92" fmla="*/ 370 w 442"/>
                <a:gd name="T93" fmla="*/ 11 h 13"/>
                <a:gd name="T94" fmla="*/ 362 w 442"/>
                <a:gd name="T95" fmla="*/ 4 h 13"/>
                <a:gd name="T96" fmla="*/ 393 w 442"/>
                <a:gd name="T97" fmla="*/ 2 h 13"/>
                <a:gd name="T98" fmla="*/ 391 w 442"/>
                <a:gd name="T99" fmla="*/ 13 h 13"/>
                <a:gd name="T100" fmla="*/ 386 w 442"/>
                <a:gd name="T101" fmla="*/ 2 h 13"/>
                <a:gd name="T102" fmla="*/ 417 w 442"/>
                <a:gd name="T103" fmla="*/ 2 h 13"/>
                <a:gd name="T104" fmla="*/ 413 w 442"/>
                <a:gd name="T105" fmla="*/ 13 h 13"/>
                <a:gd name="T106" fmla="*/ 411 w 442"/>
                <a:gd name="T107" fmla="*/ 2 h 13"/>
                <a:gd name="T108" fmla="*/ 442 w 442"/>
                <a:gd name="T109" fmla="*/ 4 h 13"/>
                <a:gd name="T110" fmla="*/ 433 w 442"/>
                <a:gd name="T111" fmla="*/ 11 h 13"/>
                <a:gd name="T112" fmla="*/ 437 w 442"/>
                <a:gd name="T113"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2" h="13">
                  <a:moveTo>
                    <a:pt x="5" y="0"/>
                  </a:moveTo>
                  <a:lnTo>
                    <a:pt x="5" y="0"/>
                  </a:lnTo>
                  <a:lnTo>
                    <a:pt x="7" y="2"/>
                  </a:lnTo>
                  <a:lnTo>
                    <a:pt x="9" y="2"/>
                  </a:lnTo>
                  <a:lnTo>
                    <a:pt x="10" y="4"/>
                  </a:lnTo>
                  <a:lnTo>
                    <a:pt x="10" y="7"/>
                  </a:lnTo>
                  <a:lnTo>
                    <a:pt x="10" y="9"/>
                  </a:lnTo>
                  <a:lnTo>
                    <a:pt x="9" y="11"/>
                  </a:lnTo>
                  <a:lnTo>
                    <a:pt x="7" y="11"/>
                  </a:lnTo>
                  <a:lnTo>
                    <a:pt x="5" y="13"/>
                  </a:lnTo>
                  <a:lnTo>
                    <a:pt x="5" y="13"/>
                  </a:lnTo>
                  <a:lnTo>
                    <a:pt x="3" y="11"/>
                  </a:lnTo>
                  <a:lnTo>
                    <a:pt x="1" y="11"/>
                  </a:lnTo>
                  <a:lnTo>
                    <a:pt x="0" y="9"/>
                  </a:lnTo>
                  <a:lnTo>
                    <a:pt x="0" y="7"/>
                  </a:lnTo>
                  <a:lnTo>
                    <a:pt x="0" y="4"/>
                  </a:lnTo>
                  <a:lnTo>
                    <a:pt x="1" y="2"/>
                  </a:lnTo>
                  <a:lnTo>
                    <a:pt x="3" y="2"/>
                  </a:lnTo>
                  <a:lnTo>
                    <a:pt x="5" y="0"/>
                  </a:lnTo>
                  <a:lnTo>
                    <a:pt x="5" y="0"/>
                  </a:lnTo>
                  <a:close/>
                  <a:moveTo>
                    <a:pt x="29" y="0"/>
                  </a:moveTo>
                  <a:lnTo>
                    <a:pt x="29" y="0"/>
                  </a:lnTo>
                  <a:lnTo>
                    <a:pt x="30" y="2"/>
                  </a:lnTo>
                  <a:lnTo>
                    <a:pt x="32" y="2"/>
                  </a:lnTo>
                  <a:lnTo>
                    <a:pt x="32" y="4"/>
                  </a:lnTo>
                  <a:lnTo>
                    <a:pt x="34" y="7"/>
                  </a:lnTo>
                  <a:lnTo>
                    <a:pt x="32" y="9"/>
                  </a:lnTo>
                  <a:lnTo>
                    <a:pt x="32" y="11"/>
                  </a:lnTo>
                  <a:lnTo>
                    <a:pt x="30" y="11"/>
                  </a:lnTo>
                  <a:lnTo>
                    <a:pt x="29" y="13"/>
                  </a:lnTo>
                  <a:lnTo>
                    <a:pt x="29" y="13"/>
                  </a:lnTo>
                  <a:lnTo>
                    <a:pt x="25" y="11"/>
                  </a:lnTo>
                  <a:lnTo>
                    <a:pt x="23" y="11"/>
                  </a:lnTo>
                  <a:lnTo>
                    <a:pt x="23" y="9"/>
                  </a:lnTo>
                  <a:lnTo>
                    <a:pt x="21" y="7"/>
                  </a:lnTo>
                  <a:lnTo>
                    <a:pt x="23" y="4"/>
                  </a:lnTo>
                  <a:lnTo>
                    <a:pt x="23" y="2"/>
                  </a:lnTo>
                  <a:lnTo>
                    <a:pt x="25" y="2"/>
                  </a:lnTo>
                  <a:lnTo>
                    <a:pt x="29" y="0"/>
                  </a:lnTo>
                  <a:lnTo>
                    <a:pt x="29" y="0"/>
                  </a:lnTo>
                  <a:close/>
                  <a:moveTo>
                    <a:pt x="50" y="0"/>
                  </a:moveTo>
                  <a:lnTo>
                    <a:pt x="50" y="0"/>
                  </a:lnTo>
                  <a:lnTo>
                    <a:pt x="52" y="2"/>
                  </a:lnTo>
                  <a:lnTo>
                    <a:pt x="54" y="2"/>
                  </a:lnTo>
                  <a:lnTo>
                    <a:pt x="56" y="4"/>
                  </a:lnTo>
                  <a:lnTo>
                    <a:pt x="56" y="7"/>
                  </a:lnTo>
                  <a:lnTo>
                    <a:pt x="56" y="9"/>
                  </a:lnTo>
                  <a:lnTo>
                    <a:pt x="54" y="11"/>
                  </a:lnTo>
                  <a:lnTo>
                    <a:pt x="52" y="11"/>
                  </a:lnTo>
                  <a:lnTo>
                    <a:pt x="50" y="13"/>
                  </a:lnTo>
                  <a:lnTo>
                    <a:pt x="50" y="13"/>
                  </a:lnTo>
                  <a:lnTo>
                    <a:pt x="49" y="11"/>
                  </a:lnTo>
                  <a:lnTo>
                    <a:pt x="47" y="11"/>
                  </a:lnTo>
                  <a:lnTo>
                    <a:pt x="45" y="9"/>
                  </a:lnTo>
                  <a:lnTo>
                    <a:pt x="45" y="7"/>
                  </a:lnTo>
                  <a:lnTo>
                    <a:pt x="45" y="4"/>
                  </a:lnTo>
                  <a:lnTo>
                    <a:pt x="47" y="2"/>
                  </a:lnTo>
                  <a:lnTo>
                    <a:pt x="49" y="2"/>
                  </a:lnTo>
                  <a:lnTo>
                    <a:pt x="50" y="0"/>
                  </a:lnTo>
                  <a:lnTo>
                    <a:pt x="50" y="0"/>
                  </a:lnTo>
                  <a:close/>
                  <a:moveTo>
                    <a:pt x="74" y="0"/>
                  </a:moveTo>
                  <a:lnTo>
                    <a:pt x="74" y="0"/>
                  </a:lnTo>
                  <a:lnTo>
                    <a:pt x="76" y="2"/>
                  </a:lnTo>
                  <a:lnTo>
                    <a:pt x="78" y="2"/>
                  </a:lnTo>
                  <a:lnTo>
                    <a:pt x="78" y="4"/>
                  </a:lnTo>
                  <a:lnTo>
                    <a:pt x="79" y="7"/>
                  </a:lnTo>
                  <a:lnTo>
                    <a:pt x="78" y="9"/>
                  </a:lnTo>
                  <a:lnTo>
                    <a:pt x="78" y="11"/>
                  </a:lnTo>
                  <a:lnTo>
                    <a:pt x="76" y="11"/>
                  </a:lnTo>
                  <a:lnTo>
                    <a:pt x="74" y="13"/>
                  </a:lnTo>
                  <a:lnTo>
                    <a:pt x="74" y="13"/>
                  </a:lnTo>
                  <a:lnTo>
                    <a:pt x="70" y="11"/>
                  </a:lnTo>
                  <a:lnTo>
                    <a:pt x="68" y="11"/>
                  </a:lnTo>
                  <a:lnTo>
                    <a:pt x="68" y="9"/>
                  </a:lnTo>
                  <a:lnTo>
                    <a:pt x="67" y="7"/>
                  </a:lnTo>
                  <a:lnTo>
                    <a:pt x="68" y="4"/>
                  </a:lnTo>
                  <a:lnTo>
                    <a:pt x="68" y="2"/>
                  </a:lnTo>
                  <a:lnTo>
                    <a:pt x="70" y="2"/>
                  </a:lnTo>
                  <a:lnTo>
                    <a:pt x="74" y="0"/>
                  </a:lnTo>
                  <a:lnTo>
                    <a:pt x="74" y="0"/>
                  </a:lnTo>
                  <a:close/>
                  <a:moveTo>
                    <a:pt x="96" y="0"/>
                  </a:moveTo>
                  <a:lnTo>
                    <a:pt x="96" y="0"/>
                  </a:lnTo>
                  <a:lnTo>
                    <a:pt x="98" y="2"/>
                  </a:lnTo>
                  <a:lnTo>
                    <a:pt x="99" y="2"/>
                  </a:lnTo>
                  <a:lnTo>
                    <a:pt x="101" y="4"/>
                  </a:lnTo>
                  <a:lnTo>
                    <a:pt x="101" y="7"/>
                  </a:lnTo>
                  <a:lnTo>
                    <a:pt x="101" y="9"/>
                  </a:lnTo>
                  <a:lnTo>
                    <a:pt x="99" y="11"/>
                  </a:lnTo>
                  <a:lnTo>
                    <a:pt x="98" y="11"/>
                  </a:lnTo>
                  <a:lnTo>
                    <a:pt x="96" y="13"/>
                  </a:lnTo>
                  <a:lnTo>
                    <a:pt x="96" y="13"/>
                  </a:lnTo>
                  <a:lnTo>
                    <a:pt x="94" y="11"/>
                  </a:lnTo>
                  <a:lnTo>
                    <a:pt x="92" y="11"/>
                  </a:lnTo>
                  <a:lnTo>
                    <a:pt x="90" y="9"/>
                  </a:lnTo>
                  <a:lnTo>
                    <a:pt x="90" y="7"/>
                  </a:lnTo>
                  <a:lnTo>
                    <a:pt x="90" y="4"/>
                  </a:lnTo>
                  <a:lnTo>
                    <a:pt x="92" y="2"/>
                  </a:lnTo>
                  <a:lnTo>
                    <a:pt x="94" y="2"/>
                  </a:lnTo>
                  <a:lnTo>
                    <a:pt x="96" y="0"/>
                  </a:lnTo>
                  <a:lnTo>
                    <a:pt x="96" y="0"/>
                  </a:lnTo>
                  <a:close/>
                  <a:moveTo>
                    <a:pt x="119" y="0"/>
                  </a:moveTo>
                  <a:lnTo>
                    <a:pt x="119" y="0"/>
                  </a:lnTo>
                  <a:lnTo>
                    <a:pt x="121" y="2"/>
                  </a:lnTo>
                  <a:lnTo>
                    <a:pt x="123" y="2"/>
                  </a:lnTo>
                  <a:lnTo>
                    <a:pt x="123" y="4"/>
                  </a:lnTo>
                  <a:lnTo>
                    <a:pt x="125" y="7"/>
                  </a:lnTo>
                  <a:lnTo>
                    <a:pt x="123" y="9"/>
                  </a:lnTo>
                  <a:lnTo>
                    <a:pt x="123" y="11"/>
                  </a:lnTo>
                  <a:lnTo>
                    <a:pt x="121" y="11"/>
                  </a:lnTo>
                  <a:lnTo>
                    <a:pt x="119" y="13"/>
                  </a:lnTo>
                  <a:lnTo>
                    <a:pt x="119" y="13"/>
                  </a:lnTo>
                  <a:lnTo>
                    <a:pt x="116" y="11"/>
                  </a:lnTo>
                  <a:lnTo>
                    <a:pt x="114" y="11"/>
                  </a:lnTo>
                  <a:lnTo>
                    <a:pt x="114" y="9"/>
                  </a:lnTo>
                  <a:lnTo>
                    <a:pt x="112" y="7"/>
                  </a:lnTo>
                  <a:lnTo>
                    <a:pt x="114" y="4"/>
                  </a:lnTo>
                  <a:lnTo>
                    <a:pt x="114" y="2"/>
                  </a:lnTo>
                  <a:lnTo>
                    <a:pt x="116" y="2"/>
                  </a:lnTo>
                  <a:lnTo>
                    <a:pt x="119" y="0"/>
                  </a:lnTo>
                  <a:lnTo>
                    <a:pt x="119" y="0"/>
                  </a:lnTo>
                  <a:close/>
                  <a:moveTo>
                    <a:pt x="141" y="0"/>
                  </a:moveTo>
                  <a:lnTo>
                    <a:pt x="141" y="0"/>
                  </a:lnTo>
                  <a:lnTo>
                    <a:pt x="143" y="2"/>
                  </a:lnTo>
                  <a:lnTo>
                    <a:pt x="145" y="2"/>
                  </a:lnTo>
                  <a:lnTo>
                    <a:pt x="147" y="4"/>
                  </a:lnTo>
                  <a:lnTo>
                    <a:pt x="147" y="7"/>
                  </a:lnTo>
                  <a:lnTo>
                    <a:pt x="147" y="9"/>
                  </a:lnTo>
                  <a:lnTo>
                    <a:pt x="145" y="11"/>
                  </a:lnTo>
                  <a:lnTo>
                    <a:pt x="143" y="11"/>
                  </a:lnTo>
                  <a:lnTo>
                    <a:pt x="141" y="13"/>
                  </a:lnTo>
                  <a:lnTo>
                    <a:pt x="141" y="13"/>
                  </a:lnTo>
                  <a:lnTo>
                    <a:pt x="139" y="11"/>
                  </a:lnTo>
                  <a:lnTo>
                    <a:pt x="137" y="11"/>
                  </a:lnTo>
                  <a:lnTo>
                    <a:pt x="136" y="9"/>
                  </a:lnTo>
                  <a:lnTo>
                    <a:pt x="136" y="7"/>
                  </a:lnTo>
                  <a:lnTo>
                    <a:pt x="136" y="4"/>
                  </a:lnTo>
                  <a:lnTo>
                    <a:pt x="137" y="2"/>
                  </a:lnTo>
                  <a:lnTo>
                    <a:pt x="139" y="2"/>
                  </a:lnTo>
                  <a:lnTo>
                    <a:pt x="141" y="0"/>
                  </a:lnTo>
                  <a:lnTo>
                    <a:pt x="141" y="0"/>
                  </a:lnTo>
                  <a:close/>
                  <a:moveTo>
                    <a:pt x="165" y="0"/>
                  </a:moveTo>
                  <a:lnTo>
                    <a:pt x="165" y="0"/>
                  </a:lnTo>
                  <a:lnTo>
                    <a:pt x="166" y="2"/>
                  </a:lnTo>
                  <a:lnTo>
                    <a:pt x="168" y="2"/>
                  </a:lnTo>
                  <a:lnTo>
                    <a:pt x="168" y="4"/>
                  </a:lnTo>
                  <a:lnTo>
                    <a:pt x="170" y="7"/>
                  </a:lnTo>
                  <a:lnTo>
                    <a:pt x="168" y="9"/>
                  </a:lnTo>
                  <a:lnTo>
                    <a:pt x="168" y="11"/>
                  </a:lnTo>
                  <a:lnTo>
                    <a:pt x="166" y="11"/>
                  </a:lnTo>
                  <a:lnTo>
                    <a:pt x="165" y="13"/>
                  </a:lnTo>
                  <a:lnTo>
                    <a:pt x="165" y="13"/>
                  </a:lnTo>
                  <a:lnTo>
                    <a:pt x="161" y="11"/>
                  </a:lnTo>
                  <a:lnTo>
                    <a:pt x="159" y="11"/>
                  </a:lnTo>
                  <a:lnTo>
                    <a:pt x="159" y="9"/>
                  </a:lnTo>
                  <a:lnTo>
                    <a:pt x="157" y="7"/>
                  </a:lnTo>
                  <a:lnTo>
                    <a:pt x="159" y="4"/>
                  </a:lnTo>
                  <a:lnTo>
                    <a:pt x="159" y="2"/>
                  </a:lnTo>
                  <a:lnTo>
                    <a:pt x="161" y="2"/>
                  </a:lnTo>
                  <a:lnTo>
                    <a:pt x="165" y="0"/>
                  </a:lnTo>
                  <a:lnTo>
                    <a:pt x="165" y="0"/>
                  </a:lnTo>
                  <a:close/>
                  <a:moveTo>
                    <a:pt x="186" y="0"/>
                  </a:moveTo>
                  <a:lnTo>
                    <a:pt x="186" y="0"/>
                  </a:lnTo>
                  <a:lnTo>
                    <a:pt x="188" y="2"/>
                  </a:lnTo>
                  <a:lnTo>
                    <a:pt x="190" y="2"/>
                  </a:lnTo>
                  <a:lnTo>
                    <a:pt x="192" y="4"/>
                  </a:lnTo>
                  <a:lnTo>
                    <a:pt x="192" y="7"/>
                  </a:lnTo>
                  <a:lnTo>
                    <a:pt x="192" y="9"/>
                  </a:lnTo>
                  <a:lnTo>
                    <a:pt x="190" y="11"/>
                  </a:lnTo>
                  <a:lnTo>
                    <a:pt x="188" y="11"/>
                  </a:lnTo>
                  <a:lnTo>
                    <a:pt x="186" y="13"/>
                  </a:lnTo>
                  <a:lnTo>
                    <a:pt x="186" y="13"/>
                  </a:lnTo>
                  <a:lnTo>
                    <a:pt x="185" y="11"/>
                  </a:lnTo>
                  <a:lnTo>
                    <a:pt x="183" y="11"/>
                  </a:lnTo>
                  <a:lnTo>
                    <a:pt x="181" y="9"/>
                  </a:lnTo>
                  <a:lnTo>
                    <a:pt x="181" y="7"/>
                  </a:lnTo>
                  <a:lnTo>
                    <a:pt x="181" y="4"/>
                  </a:lnTo>
                  <a:lnTo>
                    <a:pt x="183" y="2"/>
                  </a:lnTo>
                  <a:lnTo>
                    <a:pt x="185" y="2"/>
                  </a:lnTo>
                  <a:lnTo>
                    <a:pt x="186" y="0"/>
                  </a:lnTo>
                  <a:lnTo>
                    <a:pt x="186" y="0"/>
                  </a:lnTo>
                  <a:close/>
                  <a:moveTo>
                    <a:pt x="210" y="0"/>
                  </a:moveTo>
                  <a:lnTo>
                    <a:pt x="210" y="0"/>
                  </a:lnTo>
                  <a:lnTo>
                    <a:pt x="212" y="2"/>
                  </a:lnTo>
                  <a:lnTo>
                    <a:pt x="214" y="2"/>
                  </a:lnTo>
                  <a:lnTo>
                    <a:pt x="214" y="4"/>
                  </a:lnTo>
                  <a:lnTo>
                    <a:pt x="215" y="7"/>
                  </a:lnTo>
                  <a:lnTo>
                    <a:pt x="214" y="9"/>
                  </a:lnTo>
                  <a:lnTo>
                    <a:pt x="214" y="11"/>
                  </a:lnTo>
                  <a:lnTo>
                    <a:pt x="212" y="11"/>
                  </a:lnTo>
                  <a:lnTo>
                    <a:pt x="210" y="13"/>
                  </a:lnTo>
                  <a:lnTo>
                    <a:pt x="210" y="13"/>
                  </a:lnTo>
                  <a:lnTo>
                    <a:pt x="206" y="11"/>
                  </a:lnTo>
                  <a:lnTo>
                    <a:pt x="205" y="11"/>
                  </a:lnTo>
                  <a:lnTo>
                    <a:pt x="205" y="9"/>
                  </a:lnTo>
                  <a:lnTo>
                    <a:pt x="203" y="7"/>
                  </a:lnTo>
                  <a:lnTo>
                    <a:pt x="205" y="4"/>
                  </a:lnTo>
                  <a:lnTo>
                    <a:pt x="205" y="2"/>
                  </a:lnTo>
                  <a:lnTo>
                    <a:pt x="206" y="2"/>
                  </a:lnTo>
                  <a:lnTo>
                    <a:pt x="210" y="0"/>
                  </a:lnTo>
                  <a:lnTo>
                    <a:pt x="210" y="0"/>
                  </a:lnTo>
                  <a:close/>
                  <a:moveTo>
                    <a:pt x="232" y="0"/>
                  </a:moveTo>
                  <a:lnTo>
                    <a:pt x="232" y="0"/>
                  </a:lnTo>
                  <a:lnTo>
                    <a:pt x="234" y="2"/>
                  </a:lnTo>
                  <a:lnTo>
                    <a:pt x="235" y="2"/>
                  </a:lnTo>
                  <a:lnTo>
                    <a:pt x="237" y="4"/>
                  </a:lnTo>
                  <a:lnTo>
                    <a:pt x="237" y="7"/>
                  </a:lnTo>
                  <a:lnTo>
                    <a:pt x="237" y="9"/>
                  </a:lnTo>
                  <a:lnTo>
                    <a:pt x="235" y="11"/>
                  </a:lnTo>
                  <a:lnTo>
                    <a:pt x="234" y="11"/>
                  </a:lnTo>
                  <a:lnTo>
                    <a:pt x="232" y="13"/>
                  </a:lnTo>
                  <a:lnTo>
                    <a:pt x="232" y="13"/>
                  </a:lnTo>
                  <a:lnTo>
                    <a:pt x="230" y="11"/>
                  </a:lnTo>
                  <a:lnTo>
                    <a:pt x="228" y="11"/>
                  </a:lnTo>
                  <a:lnTo>
                    <a:pt x="226" y="9"/>
                  </a:lnTo>
                  <a:lnTo>
                    <a:pt x="226" y="7"/>
                  </a:lnTo>
                  <a:lnTo>
                    <a:pt x="226" y="4"/>
                  </a:lnTo>
                  <a:lnTo>
                    <a:pt x="228" y="2"/>
                  </a:lnTo>
                  <a:lnTo>
                    <a:pt x="230" y="2"/>
                  </a:lnTo>
                  <a:lnTo>
                    <a:pt x="232" y="0"/>
                  </a:lnTo>
                  <a:lnTo>
                    <a:pt x="232" y="0"/>
                  </a:lnTo>
                  <a:close/>
                  <a:moveTo>
                    <a:pt x="255" y="0"/>
                  </a:moveTo>
                  <a:lnTo>
                    <a:pt x="255" y="0"/>
                  </a:lnTo>
                  <a:lnTo>
                    <a:pt x="257" y="2"/>
                  </a:lnTo>
                  <a:lnTo>
                    <a:pt x="259" y="2"/>
                  </a:lnTo>
                  <a:lnTo>
                    <a:pt x="259" y="4"/>
                  </a:lnTo>
                  <a:lnTo>
                    <a:pt x="261" y="7"/>
                  </a:lnTo>
                  <a:lnTo>
                    <a:pt x="259" y="9"/>
                  </a:lnTo>
                  <a:lnTo>
                    <a:pt x="259" y="11"/>
                  </a:lnTo>
                  <a:lnTo>
                    <a:pt x="257" y="11"/>
                  </a:lnTo>
                  <a:lnTo>
                    <a:pt x="255" y="13"/>
                  </a:lnTo>
                  <a:lnTo>
                    <a:pt x="255" y="13"/>
                  </a:lnTo>
                  <a:lnTo>
                    <a:pt x="252" y="11"/>
                  </a:lnTo>
                  <a:lnTo>
                    <a:pt x="250" y="11"/>
                  </a:lnTo>
                  <a:lnTo>
                    <a:pt x="250" y="9"/>
                  </a:lnTo>
                  <a:lnTo>
                    <a:pt x="248" y="7"/>
                  </a:lnTo>
                  <a:lnTo>
                    <a:pt x="250" y="4"/>
                  </a:lnTo>
                  <a:lnTo>
                    <a:pt x="250" y="2"/>
                  </a:lnTo>
                  <a:lnTo>
                    <a:pt x="252" y="2"/>
                  </a:lnTo>
                  <a:lnTo>
                    <a:pt x="255" y="0"/>
                  </a:lnTo>
                  <a:lnTo>
                    <a:pt x="255" y="0"/>
                  </a:lnTo>
                  <a:close/>
                  <a:moveTo>
                    <a:pt x="277" y="0"/>
                  </a:moveTo>
                  <a:lnTo>
                    <a:pt x="277" y="0"/>
                  </a:lnTo>
                  <a:lnTo>
                    <a:pt x="279" y="2"/>
                  </a:lnTo>
                  <a:lnTo>
                    <a:pt x="281" y="2"/>
                  </a:lnTo>
                  <a:lnTo>
                    <a:pt x="283" y="4"/>
                  </a:lnTo>
                  <a:lnTo>
                    <a:pt x="283" y="7"/>
                  </a:lnTo>
                  <a:lnTo>
                    <a:pt x="283" y="9"/>
                  </a:lnTo>
                  <a:lnTo>
                    <a:pt x="281" y="11"/>
                  </a:lnTo>
                  <a:lnTo>
                    <a:pt x="279" y="11"/>
                  </a:lnTo>
                  <a:lnTo>
                    <a:pt x="277" y="13"/>
                  </a:lnTo>
                  <a:lnTo>
                    <a:pt x="277" y="13"/>
                  </a:lnTo>
                  <a:lnTo>
                    <a:pt x="275" y="11"/>
                  </a:lnTo>
                  <a:lnTo>
                    <a:pt x="274" y="11"/>
                  </a:lnTo>
                  <a:lnTo>
                    <a:pt x="272" y="9"/>
                  </a:lnTo>
                  <a:lnTo>
                    <a:pt x="272" y="7"/>
                  </a:lnTo>
                  <a:lnTo>
                    <a:pt x="272" y="4"/>
                  </a:lnTo>
                  <a:lnTo>
                    <a:pt x="274" y="2"/>
                  </a:lnTo>
                  <a:lnTo>
                    <a:pt x="275" y="2"/>
                  </a:lnTo>
                  <a:lnTo>
                    <a:pt x="277" y="0"/>
                  </a:lnTo>
                  <a:lnTo>
                    <a:pt x="277" y="0"/>
                  </a:lnTo>
                  <a:close/>
                  <a:moveTo>
                    <a:pt x="301" y="0"/>
                  </a:moveTo>
                  <a:lnTo>
                    <a:pt x="301" y="0"/>
                  </a:lnTo>
                  <a:lnTo>
                    <a:pt x="303" y="2"/>
                  </a:lnTo>
                  <a:lnTo>
                    <a:pt x="304" y="2"/>
                  </a:lnTo>
                  <a:lnTo>
                    <a:pt x="304" y="4"/>
                  </a:lnTo>
                  <a:lnTo>
                    <a:pt x="306" y="7"/>
                  </a:lnTo>
                  <a:lnTo>
                    <a:pt x="304" y="9"/>
                  </a:lnTo>
                  <a:lnTo>
                    <a:pt x="304" y="11"/>
                  </a:lnTo>
                  <a:lnTo>
                    <a:pt x="303" y="11"/>
                  </a:lnTo>
                  <a:lnTo>
                    <a:pt x="301" y="13"/>
                  </a:lnTo>
                  <a:lnTo>
                    <a:pt x="301" y="13"/>
                  </a:lnTo>
                  <a:lnTo>
                    <a:pt x="297" y="11"/>
                  </a:lnTo>
                  <a:lnTo>
                    <a:pt x="295" y="11"/>
                  </a:lnTo>
                  <a:lnTo>
                    <a:pt x="295" y="9"/>
                  </a:lnTo>
                  <a:lnTo>
                    <a:pt x="294" y="7"/>
                  </a:lnTo>
                  <a:lnTo>
                    <a:pt x="295" y="4"/>
                  </a:lnTo>
                  <a:lnTo>
                    <a:pt x="295" y="2"/>
                  </a:lnTo>
                  <a:lnTo>
                    <a:pt x="297" y="2"/>
                  </a:lnTo>
                  <a:lnTo>
                    <a:pt x="301" y="0"/>
                  </a:lnTo>
                  <a:lnTo>
                    <a:pt x="301" y="0"/>
                  </a:lnTo>
                  <a:close/>
                  <a:moveTo>
                    <a:pt x="323" y="0"/>
                  </a:moveTo>
                  <a:lnTo>
                    <a:pt x="323" y="0"/>
                  </a:lnTo>
                  <a:lnTo>
                    <a:pt x="324" y="2"/>
                  </a:lnTo>
                  <a:lnTo>
                    <a:pt x="326" y="2"/>
                  </a:lnTo>
                  <a:lnTo>
                    <a:pt x="328" y="4"/>
                  </a:lnTo>
                  <a:lnTo>
                    <a:pt x="328" y="7"/>
                  </a:lnTo>
                  <a:lnTo>
                    <a:pt x="328" y="9"/>
                  </a:lnTo>
                  <a:lnTo>
                    <a:pt x="326" y="11"/>
                  </a:lnTo>
                  <a:lnTo>
                    <a:pt x="324" y="11"/>
                  </a:lnTo>
                  <a:lnTo>
                    <a:pt x="323" y="13"/>
                  </a:lnTo>
                  <a:lnTo>
                    <a:pt x="323" y="13"/>
                  </a:lnTo>
                  <a:lnTo>
                    <a:pt x="321" y="11"/>
                  </a:lnTo>
                  <a:lnTo>
                    <a:pt x="319" y="11"/>
                  </a:lnTo>
                  <a:lnTo>
                    <a:pt x="317" y="9"/>
                  </a:lnTo>
                  <a:lnTo>
                    <a:pt x="317" y="7"/>
                  </a:lnTo>
                  <a:lnTo>
                    <a:pt x="317" y="4"/>
                  </a:lnTo>
                  <a:lnTo>
                    <a:pt x="319" y="2"/>
                  </a:lnTo>
                  <a:lnTo>
                    <a:pt x="321" y="2"/>
                  </a:lnTo>
                  <a:lnTo>
                    <a:pt x="323" y="0"/>
                  </a:lnTo>
                  <a:lnTo>
                    <a:pt x="323" y="0"/>
                  </a:lnTo>
                  <a:close/>
                  <a:moveTo>
                    <a:pt x="346" y="0"/>
                  </a:moveTo>
                  <a:lnTo>
                    <a:pt x="346" y="0"/>
                  </a:lnTo>
                  <a:lnTo>
                    <a:pt x="348" y="2"/>
                  </a:lnTo>
                  <a:lnTo>
                    <a:pt x="350" y="2"/>
                  </a:lnTo>
                  <a:lnTo>
                    <a:pt x="350" y="4"/>
                  </a:lnTo>
                  <a:lnTo>
                    <a:pt x="352" y="7"/>
                  </a:lnTo>
                  <a:lnTo>
                    <a:pt x="350" y="9"/>
                  </a:lnTo>
                  <a:lnTo>
                    <a:pt x="350" y="11"/>
                  </a:lnTo>
                  <a:lnTo>
                    <a:pt x="348" y="11"/>
                  </a:lnTo>
                  <a:lnTo>
                    <a:pt x="346" y="13"/>
                  </a:lnTo>
                  <a:lnTo>
                    <a:pt x="346" y="13"/>
                  </a:lnTo>
                  <a:lnTo>
                    <a:pt x="343" y="11"/>
                  </a:lnTo>
                  <a:lnTo>
                    <a:pt x="341" y="11"/>
                  </a:lnTo>
                  <a:lnTo>
                    <a:pt x="341" y="9"/>
                  </a:lnTo>
                  <a:lnTo>
                    <a:pt x="339" y="7"/>
                  </a:lnTo>
                  <a:lnTo>
                    <a:pt x="341" y="4"/>
                  </a:lnTo>
                  <a:lnTo>
                    <a:pt x="341" y="2"/>
                  </a:lnTo>
                  <a:lnTo>
                    <a:pt x="343" y="2"/>
                  </a:lnTo>
                  <a:lnTo>
                    <a:pt x="346" y="0"/>
                  </a:lnTo>
                  <a:lnTo>
                    <a:pt x="346" y="0"/>
                  </a:lnTo>
                  <a:close/>
                  <a:moveTo>
                    <a:pt x="368" y="0"/>
                  </a:moveTo>
                  <a:lnTo>
                    <a:pt x="368" y="0"/>
                  </a:lnTo>
                  <a:lnTo>
                    <a:pt x="370" y="2"/>
                  </a:lnTo>
                  <a:lnTo>
                    <a:pt x="372" y="2"/>
                  </a:lnTo>
                  <a:lnTo>
                    <a:pt x="373" y="4"/>
                  </a:lnTo>
                  <a:lnTo>
                    <a:pt x="373" y="7"/>
                  </a:lnTo>
                  <a:lnTo>
                    <a:pt x="373" y="9"/>
                  </a:lnTo>
                  <a:lnTo>
                    <a:pt x="372" y="11"/>
                  </a:lnTo>
                  <a:lnTo>
                    <a:pt x="370" y="11"/>
                  </a:lnTo>
                  <a:lnTo>
                    <a:pt x="368" y="13"/>
                  </a:lnTo>
                  <a:lnTo>
                    <a:pt x="368" y="13"/>
                  </a:lnTo>
                  <a:lnTo>
                    <a:pt x="366" y="11"/>
                  </a:lnTo>
                  <a:lnTo>
                    <a:pt x="364" y="11"/>
                  </a:lnTo>
                  <a:lnTo>
                    <a:pt x="362" y="9"/>
                  </a:lnTo>
                  <a:lnTo>
                    <a:pt x="362" y="7"/>
                  </a:lnTo>
                  <a:lnTo>
                    <a:pt x="362" y="4"/>
                  </a:lnTo>
                  <a:lnTo>
                    <a:pt x="364" y="2"/>
                  </a:lnTo>
                  <a:lnTo>
                    <a:pt x="366" y="2"/>
                  </a:lnTo>
                  <a:lnTo>
                    <a:pt x="368" y="0"/>
                  </a:lnTo>
                  <a:lnTo>
                    <a:pt x="368" y="0"/>
                  </a:lnTo>
                  <a:close/>
                  <a:moveTo>
                    <a:pt x="391" y="0"/>
                  </a:moveTo>
                  <a:lnTo>
                    <a:pt x="391" y="0"/>
                  </a:lnTo>
                  <a:lnTo>
                    <a:pt x="393" y="2"/>
                  </a:lnTo>
                  <a:lnTo>
                    <a:pt x="395" y="2"/>
                  </a:lnTo>
                  <a:lnTo>
                    <a:pt x="397" y="4"/>
                  </a:lnTo>
                  <a:lnTo>
                    <a:pt x="397" y="7"/>
                  </a:lnTo>
                  <a:lnTo>
                    <a:pt x="397" y="9"/>
                  </a:lnTo>
                  <a:lnTo>
                    <a:pt x="395" y="11"/>
                  </a:lnTo>
                  <a:lnTo>
                    <a:pt x="393" y="11"/>
                  </a:lnTo>
                  <a:lnTo>
                    <a:pt x="391" y="13"/>
                  </a:lnTo>
                  <a:lnTo>
                    <a:pt x="391" y="13"/>
                  </a:lnTo>
                  <a:lnTo>
                    <a:pt x="388" y="11"/>
                  </a:lnTo>
                  <a:lnTo>
                    <a:pt x="386" y="11"/>
                  </a:lnTo>
                  <a:lnTo>
                    <a:pt x="386" y="9"/>
                  </a:lnTo>
                  <a:lnTo>
                    <a:pt x="384" y="7"/>
                  </a:lnTo>
                  <a:lnTo>
                    <a:pt x="386" y="4"/>
                  </a:lnTo>
                  <a:lnTo>
                    <a:pt x="386" y="2"/>
                  </a:lnTo>
                  <a:lnTo>
                    <a:pt x="388" y="2"/>
                  </a:lnTo>
                  <a:lnTo>
                    <a:pt x="391" y="0"/>
                  </a:lnTo>
                  <a:lnTo>
                    <a:pt x="391" y="0"/>
                  </a:lnTo>
                  <a:close/>
                  <a:moveTo>
                    <a:pt x="413" y="0"/>
                  </a:moveTo>
                  <a:lnTo>
                    <a:pt x="413" y="0"/>
                  </a:lnTo>
                  <a:lnTo>
                    <a:pt x="415" y="2"/>
                  </a:lnTo>
                  <a:lnTo>
                    <a:pt x="417" y="2"/>
                  </a:lnTo>
                  <a:lnTo>
                    <a:pt x="419" y="4"/>
                  </a:lnTo>
                  <a:lnTo>
                    <a:pt x="419" y="7"/>
                  </a:lnTo>
                  <a:lnTo>
                    <a:pt x="419" y="9"/>
                  </a:lnTo>
                  <a:lnTo>
                    <a:pt x="417" y="11"/>
                  </a:lnTo>
                  <a:lnTo>
                    <a:pt x="415" y="11"/>
                  </a:lnTo>
                  <a:lnTo>
                    <a:pt x="413" y="13"/>
                  </a:lnTo>
                  <a:lnTo>
                    <a:pt x="413" y="13"/>
                  </a:lnTo>
                  <a:lnTo>
                    <a:pt x="411" y="11"/>
                  </a:lnTo>
                  <a:lnTo>
                    <a:pt x="410" y="11"/>
                  </a:lnTo>
                  <a:lnTo>
                    <a:pt x="408" y="9"/>
                  </a:lnTo>
                  <a:lnTo>
                    <a:pt x="408" y="7"/>
                  </a:lnTo>
                  <a:lnTo>
                    <a:pt x="408" y="4"/>
                  </a:lnTo>
                  <a:lnTo>
                    <a:pt x="410" y="2"/>
                  </a:lnTo>
                  <a:lnTo>
                    <a:pt x="411" y="2"/>
                  </a:lnTo>
                  <a:lnTo>
                    <a:pt x="413" y="0"/>
                  </a:lnTo>
                  <a:lnTo>
                    <a:pt x="413" y="0"/>
                  </a:lnTo>
                  <a:close/>
                  <a:moveTo>
                    <a:pt x="437" y="0"/>
                  </a:moveTo>
                  <a:lnTo>
                    <a:pt x="437" y="0"/>
                  </a:lnTo>
                  <a:lnTo>
                    <a:pt x="439" y="2"/>
                  </a:lnTo>
                  <a:lnTo>
                    <a:pt x="440" y="2"/>
                  </a:lnTo>
                  <a:lnTo>
                    <a:pt x="442" y="4"/>
                  </a:lnTo>
                  <a:lnTo>
                    <a:pt x="442" y="7"/>
                  </a:lnTo>
                  <a:lnTo>
                    <a:pt x="442" y="9"/>
                  </a:lnTo>
                  <a:lnTo>
                    <a:pt x="440" y="11"/>
                  </a:lnTo>
                  <a:lnTo>
                    <a:pt x="439" y="11"/>
                  </a:lnTo>
                  <a:lnTo>
                    <a:pt x="437" y="13"/>
                  </a:lnTo>
                  <a:lnTo>
                    <a:pt x="437" y="13"/>
                  </a:lnTo>
                  <a:lnTo>
                    <a:pt x="433" y="11"/>
                  </a:lnTo>
                  <a:lnTo>
                    <a:pt x="431" y="11"/>
                  </a:lnTo>
                  <a:lnTo>
                    <a:pt x="431" y="9"/>
                  </a:lnTo>
                  <a:lnTo>
                    <a:pt x="431" y="7"/>
                  </a:lnTo>
                  <a:lnTo>
                    <a:pt x="431" y="4"/>
                  </a:lnTo>
                  <a:lnTo>
                    <a:pt x="431" y="2"/>
                  </a:lnTo>
                  <a:lnTo>
                    <a:pt x="433" y="2"/>
                  </a:lnTo>
                  <a:lnTo>
                    <a:pt x="437" y="0"/>
                  </a:lnTo>
                  <a:lnTo>
                    <a:pt x="437" y="0"/>
                  </a:lnTo>
                  <a:close/>
                </a:path>
              </a:pathLst>
            </a:custGeom>
            <a:solidFill>
              <a:srgbClr val="000000"/>
            </a:solidFill>
            <a:ln w="158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ctr"/>
              <a:endParaRPr lang="zh-CN" altLang="en-US"/>
            </a:p>
          </p:txBody>
        </p:sp>
        <p:sp>
          <p:nvSpPr>
            <p:cNvPr id="52" name="Freeform 50"/>
            <p:cNvSpPr>
              <a:spLocks noEditPoints="1"/>
            </p:cNvSpPr>
            <p:nvPr/>
          </p:nvSpPr>
          <p:spPr bwMode="auto">
            <a:xfrm>
              <a:off x="5611" y="2667"/>
              <a:ext cx="164" cy="6"/>
            </a:xfrm>
            <a:custGeom>
              <a:avLst/>
              <a:gdLst>
                <a:gd name="T0" fmla="*/ 11 w 329"/>
                <a:gd name="T1" fmla="*/ 4 h 13"/>
                <a:gd name="T2" fmla="*/ 6 w 329"/>
                <a:gd name="T3" fmla="*/ 13 h 13"/>
                <a:gd name="T4" fmla="*/ 0 w 329"/>
                <a:gd name="T5" fmla="*/ 7 h 13"/>
                <a:gd name="T6" fmla="*/ 6 w 329"/>
                <a:gd name="T7" fmla="*/ 0 h 13"/>
                <a:gd name="T8" fmla="*/ 33 w 329"/>
                <a:gd name="T9" fmla="*/ 4 h 13"/>
                <a:gd name="T10" fmla="*/ 29 w 329"/>
                <a:gd name="T11" fmla="*/ 13 h 13"/>
                <a:gd name="T12" fmla="*/ 22 w 329"/>
                <a:gd name="T13" fmla="*/ 7 h 13"/>
                <a:gd name="T14" fmla="*/ 29 w 329"/>
                <a:gd name="T15" fmla="*/ 0 h 13"/>
                <a:gd name="T16" fmla="*/ 56 w 329"/>
                <a:gd name="T17" fmla="*/ 4 h 13"/>
                <a:gd name="T18" fmla="*/ 51 w 329"/>
                <a:gd name="T19" fmla="*/ 13 h 13"/>
                <a:gd name="T20" fmla="*/ 45 w 329"/>
                <a:gd name="T21" fmla="*/ 7 h 13"/>
                <a:gd name="T22" fmla="*/ 51 w 329"/>
                <a:gd name="T23" fmla="*/ 0 h 13"/>
                <a:gd name="T24" fmla="*/ 78 w 329"/>
                <a:gd name="T25" fmla="*/ 4 h 13"/>
                <a:gd name="T26" fmla="*/ 75 w 329"/>
                <a:gd name="T27" fmla="*/ 13 h 13"/>
                <a:gd name="T28" fmla="*/ 67 w 329"/>
                <a:gd name="T29" fmla="*/ 7 h 13"/>
                <a:gd name="T30" fmla="*/ 75 w 329"/>
                <a:gd name="T31" fmla="*/ 0 h 13"/>
                <a:gd name="T32" fmla="*/ 102 w 329"/>
                <a:gd name="T33" fmla="*/ 4 h 13"/>
                <a:gd name="T34" fmla="*/ 96 w 329"/>
                <a:gd name="T35" fmla="*/ 13 h 13"/>
                <a:gd name="T36" fmla="*/ 91 w 329"/>
                <a:gd name="T37" fmla="*/ 7 h 13"/>
                <a:gd name="T38" fmla="*/ 96 w 329"/>
                <a:gd name="T39" fmla="*/ 0 h 13"/>
                <a:gd name="T40" fmla="*/ 124 w 329"/>
                <a:gd name="T41" fmla="*/ 4 h 13"/>
                <a:gd name="T42" fmla="*/ 120 w 329"/>
                <a:gd name="T43" fmla="*/ 13 h 13"/>
                <a:gd name="T44" fmla="*/ 113 w 329"/>
                <a:gd name="T45" fmla="*/ 7 h 13"/>
                <a:gd name="T46" fmla="*/ 120 w 329"/>
                <a:gd name="T47" fmla="*/ 0 h 13"/>
                <a:gd name="T48" fmla="*/ 147 w 329"/>
                <a:gd name="T49" fmla="*/ 4 h 13"/>
                <a:gd name="T50" fmla="*/ 142 w 329"/>
                <a:gd name="T51" fmla="*/ 13 h 13"/>
                <a:gd name="T52" fmla="*/ 136 w 329"/>
                <a:gd name="T53" fmla="*/ 7 h 13"/>
                <a:gd name="T54" fmla="*/ 142 w 329"/>
                <a:gd name="T55" fmla="*/ 0 h 13"/>
                <a:gd name="T56" fmla="*/ 171 w 329"/>
                <a:gd name="T57" fmla="*/ 4 h 13"/>
                <a:gd name="T58" fmla="*/ 165 w 329"/>
                <a:gd name="T59" fmla="*/ 13 h 13"/>
                <a:gd name="T60" fmla="*/ 158 w 329"/>
                <a:gd name="T61" fmla="*/ 7 h 13"/>
                <a:gd name="T62" fmla="*/ 165 w 329"/>
                <a:gd name="T63" fmla="*/ 0 h 13"/>
                <a:gd name="T64" fmla="*/ 192 w 329"/>
                <a:gd name="T65" fmla="*/ 4 h 13"/>
                <a:gd name="T66" fmla="*/ 187 w 329"/>
                <a:gd name="T67" fmla="*/ 13 h 13"/>
                <a:gd name="T68" fmla="*/ 182 w 329"/>
                <a:gd name="T69" fmla="*/ 7 h 13"/>
                <a:gd name="T70" fmla="*/ 187 w 329"/>
                <a:gd name="T71" fmla="*/ 0 h 13"/>
                <a:gd name="T72" fmla="*/ 216 w 329"/>
                <a:gd name="T73" fmla="*/ 4 h 13"/>
                <a:gd name="T74" fmla="*/ 211 w 329"/>
                <a:gd name="T75" fmla="*/ 13 h 13"/>
                <a:gd name="T76" fmla="*/ 205 w 329"/>
                <a:gd name="T77" fmla="*/ 7 h 13"/>
                <a:gd name="T78" fmla="*/ 211 w 329"/>
                <a:gd name="T79" fmla="*/ 0 h 13"/>
                <a:gd name="T80" fmla="*/ 238 w 329"/>
                <a:gd name="T81" fmla="*/ 4 h 13"/>
                <a:gd name="T82" fmla="*/ 232 w 329"/>
                <a:gd name="T83" fmla="*/ 13 h 13"/>
                <a:gd name="T84" fmla="*/ 227 w 329"/>
                <a:gd name="T85" fmla="*/ 7 h 13"/>
                <a:gd name="T86" fmla="*/ 232 w 329"/>
                <a:gd name="T87" fmla="*/ 0 h 13"/>
                <a:gd name="T88" fmla="*/ 261 w 329"/>
                <a:gd name="T89" fmla="*/ 4 h 13"/>
                <a:gd name="T90" fmla="*/ 256 w 329"/>
                <a:gd name="T91" fmla="*/ 13 h 13"/>
                <a:gd name="T92" fmla="*/ 251 w 329"/>
                <a:gd name="T93" fmla="*/ 7 h 13"/>
                <a:gd name="T94" fmla="*/ 256 w 329"/>
                <a:gd name="T95" fmla="*/ 0 h 13"/>
                <a:gd name="T96" fmla="*/ 283 w 329"/>
                <a:gd name="T97" fmla="*/ 4 h 13"/>
                <a:gd name="T98" fmla="*/ 278 w 329"/>
                <a:gd name="T99" fmla="*/ 13 h 13"/>
                <a:gd name="T100" fmla="*/ 272 w 329"/>
                <a:gd name="T101" fmla="*/ 7 h 13"/>
                <a:gd name="T102" fmla="*/ 278 w 329"/>
                <a:gd name="T103" fmla="*/ 0 h 13"/>
                <a:gd name="T104" fmla="*/ 307 w 329"/>
                <a:gd name="T105" fmla="*/ 4 h 13"/>
                <a:gd name="T106" fmla="*/ 301 w 329"/>
                <a:gd name="T107" fmla="*/ 13 h 13"/>
                <a:gd name="T108" fmla="*/ 296 w 329"/>
                <a:gd name="T109" fmla="*/ 7 h 13"/>
                <a:gd name="T110" fmla="*/ 301 w 329"/>
                <a:gd name="T111" fmla="*/ 0 h 13"/>
                <a:gd name="T112" fmla="*/ 329 w 329"/>
                <a:gd name="T113" fmla="*/ 4 h 13"/>
                <a:gd name="T114" fmla="*/ 323 w 329"/>
                <a:gd name="T115" fmla="*/ 13 h 13"/>
                <a:gd name="T116" fmla="*/ 318 w 329"/>
                <a:gd name="T117" fmla="*/ 7 h 13"/>
                <a:gd name="T118" fmla="*/ 323 w 329"/>
                <a:gd name="T1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9" h="13">
                  <a:moveTo>
                    <a:pt x="6" y="0"/>
                  </a:moveTo>
                  <a:lnTo>
                    <a:pt x="6" y="0"/>
                  </a:lnTo>
                  <a:lnTo>
                    <a:pt x="7" y="2"/>
                  </a:lnTo>
                  <a:lnTo>
                    <a:pt x="9" y="2"/>
                  </a:lnTo>
                  <a:lnTo>
                    <a:pt x="11" y="4"/>
                  </a:lnTo>
                  <a:lnTo>
                    <a:pt x="11" y="7"/>
                  </a:lnTo>
                  <a:lnTo>
                    <a:pt x="11" y="9"/>
                  </a:lnTo>
                  <a:lnTo>
                    <a:pt x="9" y="11"/>
                  </a:lnTo>
                  <a:lnTo>
                    <a:pt x="7" y="11"/>
                  </a:lnTo>
                  <a:lnTo>
                    <a:pt x="6" y="13"/>
                  </a:lnTo>
                  <a:lnTo>
                    <a:pt x="6" y="13"/>
                  </a:lnTo>
                  <a:lnTo>
                    <a:pt x="4" y="11"/>
                  </a:lnTo>
                  <a:lnTo>
                    <a:pt x="2" y="11"/>
                  </a:lnTo>
                  <a:lnTo>
                    <a:pt x="0" y="9"/>
                  </a:lnTo>
                  <a:lnTo>
                    <a:pt x="0" y="7"/>
                  </a:lnTo>
                  <a:lnTo>
                    <a:pt x="0" y="4"/>
                  </a:lnTo>
                  <a:lnTo>
                    <a:pt x="2" y="2"/>
                  </a:lnTo>
                  <a:lnTo>
                    <a:pt x="4" y="2"/>
                  </a:lnTo>
                  <a:lnTo>
                    <a:pt x="6" y="0"/>
                  </a:lnTo>
                  <a:lnTo>
                    <a:pt x="6" y="0"/>
                  </a:lnTo>
                  <a:close/>
                  <a:moveTo>
                    <a:pt x="29" y="0"/>
                  </a:moveTo>
                  <a:lnTo>
                    <a:pt x="29" y="0"/>
                  </a:lnTo>
                  <a:lnTo>
                    <a:pt x="31" y="2"/>
                  </a:lnTo>
                  <a:lnTo>
                    <a:pt x="33" y="2"/>
                  </a:lnTo>
                  <a:lnTo>
                    <a:pt x="33" y="4"/>
                  </a:lnTo>
                  <a:lnTo>
                    <a:pt x="35" y="7"/>
                  </a:lnTo>
                  <a:lnTo>
                    <a:pt x="33" y="9"/>
                  </a:lnTo>
                  <a:lnTo>
                    <a:pt x="33" y="11"/>
                  </a:lnTo>
                  <a:lnTo>
                    <a:pt x="31" y="11"/>
                  </a:lnTo>
                  <a:lnTo>
                    <a:pt x="29" y="13"/>
                  </a:lnTo>
                  <a:lnTo>
                    <a:pt x="29" y="13"/>
                  </a:lnTo>
                  <a:lnTo>
                    <a:pt x="26" y="11"/>
                  </a:lnTo>
                  <a:lnTo>
                    <a:pt x="24" y="11"/>
                  </a:lnTo>
                  <a:lnTo>
                    <a:pt x="24" y="9"/>
                  </a:lnTo>
                  <a:lnTo>
                    <a:pt x="22" y="7"/>
                  </a:lnTo>
                  <a:lnTo>
                    <a:pt x="24" y="4"/>
                  </a:lnTo>
                  <a:lnTo>
                    <a:pt x="24" y="2"/>
                  </a:lnTo>
                  <a:lnTo>
                    <a:pt x="26" y="2"/>
                  </a:lnTo>
                  <a:lnTo>
                    <a:pt x="29" y="0"/>
                  </a:lnTo>
                  <a:lnTo>
                    <a:pt x="29" y="0"/>
                  </a:lnTo>
                  <a:close/>
                  <a:moveTo>
                    <a:pt x="51" y="0"/>
                  </a:moveTo>
                  <a:lnTo>
                    <a:pt x="51" y="0"/>
                  </a:lnTo>
                  <a:lnTo>
                    <a:pt x="53" y="2"/>
                  </a:lnTo>
                  <a:lnTo>
                    <a:pt x="55" y="2"/>
                  </a:lnTo>
                  <a:lnTo>
                    <a:pt x="56" y="4"/>
                  </a:lnTo>
                  <a:lnTo>
                    <a:pt x="56" y="7"/>
                  </a:lnTo>
                  <a:lnTo>
                    <a:pt x="56" y="9"/>
                  </a:lnTo>
                  <a:lnTo>
                    <a:pt x="55" y="11"/>
                  </a:lnTo>
                  <a:lnTo>
                    <a:pt x="53" y="11"/>
                  </a:lnTo>
                  <a:lnTo>
                    <a:pt x="51" y="13"/>
                  </a:lnTo>
                  <a:lnTo>
                    <a:pt x="51" y="13"/>
                  </a:lnTo>
                  <a:lnTo>
                    <a:pt x="49" y="11"/>
                  </a:lnTo>
                  <a:lnTo>
                    <a:pt x="47" y="11"/>
                  </a:lnTo>
                  <a:lnTo>
                    <a:pt x="45" y="9"/>
                  </a:lnTo>
                  <a:lnTo>
                    <a:pt x="45" y="7"/>
                  </a:lnTo>
                  <a:lnTo>
                    <a:pt x="45" y="4"/>
                  </a:lnTo>
                  <a:lnTo>
                    <a:pt x="47" y="2"/>
                  </a:lnTo>
                  <a:lnTo>
                    <a:pt x="49" y="2"/>
                  </a:lnTo>
                  <a:lnTo>
                    <a:pt x="51" y="0"/>
                  </a:lnTo>
                  <a:lnTo>
                    <a:pt x="51" y="0"/>
                  </a:lnTo>
                  <a:close/>
                  <a:moveTo>
                    <a:pt x="75" y="0"/>
                  </a:moveTo>
                  <a:lnTo>
                    <a:pt x="75" y="0"/>
                  </a:lnTo>
                  <a:lnTo>
                    <a:pt x="76" y="2"/>
                  </a:lnTo>
                  <a:lnTo>
                    <a:pt x="78" y="2"/>
                  </a:lnTo>
                  <a:lnTo>
                    <a:pt x="78" y="4"/>
                  </a:lnTo>
                  <a:lnTo>
                    <a:pt x="80" y="7"/>
                  </a:lnTo>
                  <a:lnTo>
                    <a:pt x="78" y="9"/>
                  </a:lnTo>
                  <a:lnTo>
                    <a:pt x="78" y="11"/>
                  </a:lnTo>
                  <a:lnTo>
                    <a:pt x="76" y="11"/>
                  </a:lnTo>
                  <a:lnTo>
                    <a:pt x="75" y="13"/>
                  </a:lnTo>
                  <a:lnTo>
                    <a:pt x="75" y="13"/>
                  </a:lnTo>
                  <a:lnTo>
                    <a:pt x="71" y="11"/>
                  </a:lnTo>
                  <a:lnTo>
                    <a:pt x="69" y="11"/>
                  </a:lnTo>
                  <a:lnTo>
                    <a:pt x="69" y="9"/>
                  </a:lnTo>
                  <a:lnTo>
                    <a:pt x="67" y="7"/>
                  </a:lnTo>
                  <a:lnTo>
                    <a:pt x="69" y="4"/>
                  </a:lnTo>
                  <a:lnTo>
                    <a:pt x="69" y="2"/>
                  </a:lnTo>
                  <a:lnTo>
                    <a:pt x="71" y="2"/>
                  </a:lnTo>
                  <a:lnTo>
                    <a:pt x="75" y="0"/>
                  </a:lnTo>
                  <a:lnTo>
                    <a:pt x="75" y="0"/>
                  </a:lnTo>
                  <a:close/>
                  <a:moveTo>
                    <a:pt x="96" y="0"/>
                  </a:moveTo>
                  <a:lnTo>
                    <a:pt x="96" y="0"/>
                  </a:lnTo>
                  <a:lnTo>
                    <a:pt x="98" y="2"/>
                  </a:lnTo>
                  <a:lnTo>
                    <a:pt x="100" y="2"/>
                  </a:lnTo>
                  <a:lnTo>
                    <a:pt x="102" y="4"/>
                  </a:lnTo>
                  <a:lnTo>
                    <a:pt x="102" y="7"/>
                  </a:lnTo>
                  <a:lnTo>
                    <a:pt x="102" y="9"/>
                  </a:lnTo>
                  <a:lnTo>
                    <a:pt x="100" y="11"/>
                  </a:lnTo>
                  <a:lnTo>
                    <a:pt x="98" y="11"/>
                  </a:lnTo>
                  <a:lnTo>
                    <a:pt x="96" y="13"/>
                  </a:lnTo>
                  <a:lnTo>
                    <a:pt x="96" y="13"/>
                  </a:lnTo>
                  <a:lnTo>
                    <a:pt x="94" y="11"/>
                  </a:lnTo>
                  <a:lnTo>
                    <a:pt x="93" y="11"/>
                  </a:lnTo>
                  <a:lnTo>
                    <a:pt x="91" y="9"/>
                  </a:lnTo>
                  <a:lnTo>
                    <a:pt x="91" y="7"/>
                  </a:lnTo>
                  <a:lnTo>
                    <a:pt x="91" y="4"/>
                  </a:lnTo>
                  <a:lnTo>
                    <a:pt x="93" y="2"/>
                  </a:lnTo>
                  <a:lnTo>
                    <a:pt x="94" y="2"/>
                  </a:lnTo>
                  <a:lnTo>
                    <a:pt x="96" y="0"/>
                  </a:lnTo>
                  <a:lnTo>
                    <a:pt x="96" y="0"/>
                  </a:lnTo>
                  <a:close/>
                  <a:moveTo>
                    <a:pt x="120" y="0"/>
                  </a:moveTo>
                  <a:lnTo>
                    <a:pt x="120" y="0"/>
                  </a:lnTo>
                  <a:lnTo>
                    <a:pt x="122" y="2"/>
                  </a:lnTo>
                  <a:lnTo>
                    <a:pt x="124" y="2"/>
                  </a:lnTo>
                  <a:lnTo>
                    <a:pt x="124" y="4"/>
                  </a:lnTo>
                  <a:lnTo>
                    <a:pt x="125" y="7"/>
                  </a:lnTo>
                  <a:lnTo>
                    <a:pt x="124" y="9"/>
                  </a:lnTo>
                  <a:lnTo>
                    <a:pt x="124" y="11"/>
                  </a:lnTo>
                  <a:lnTo>
                    <a:pt x="122" y="11"/>
                  </a:lnTo>
                  <a:lnTo>
                    <a:pt x="120" y="13"/>
                  </a:lnTo>
                  <a:lnTo>
                    <a:pt x="120" y="13"/>
                  </a:lnTo>
                  <a:lnTo>
                    <a:pt x="116" y="11"/>
                  </a:lnTo>
                  <a:lnTo>
                    <a:pt x="114" y="11"/>
                  </a:lnTo>
                  <a:lnTo>
                    <a:pt x="114" y="9"/>
                  </a:lnTo>
                  <a:lnTo>
                    <a:pt x="113" y="7"/>
                  </a:lnTo>
                  <a:lnTo>
                    <a:pt x="114" y="4"/>
                  </a:lnTo>
                  <a:lnTo>
                    <a:pt x="114" y="2"/>
                  </a:lnTo>
                  <a:lnTo>
                    <a:pt x="116" y="2"/>
                  </a:lnTo>
                  <a:lnTo>
                    <a:pt x="120" y="0"/>
                  </a:lnTo>
                  <a:lnTo>
                    <a:pt x="120" y="0"/>
                  </a:lnTo>
                  <a:close/>
                  <a:moveTo>
                    <a:pt x="142" y="0"/>
                  </a:moveTo>
                  <a:lnTo>
                    <a:pt x="142" y="0"/>
                  </a:lnTo>
                  <a:lnTo>
                    <a:pt x="143" y="2"/>
                  </a:lnTo>
                  <a:lnTo>
                    <a:pt x="145" y="2"/>
                  </a:lnTo>
                  <a:lnTo>
                    <a:pt x="147" y="4"/>
                  </a:lnTo>
                  <a:lnTo>
                    <a:pt x="147" y="7"/>
                  </a:lnTo>
                  <a:lnTo>
                    <a:pt x="147" y="9"/>
                  </a:lnTo>
                  <a:lnTo>
                    <a:pt x="145" y="11"/>
                  </a:lnTo>
                  <a:lnTo>
                    <a:pt x="143" y="11"/>
                  </a:lnTo>
                  <a:lnTo>
                    <a:pt x="142" y="13"/>
                  </a:lnTo>
                  <a:lnTo>
                    <a:pt x="142" y="13"/>
                  </a:lnTo>
                  <a:lnTo>
                    <a:pt x="140" y="11"/>
                  </a:lnTo>
                  <a:lnTo>
                    <a:pt x="138" y="11"/>
                  </a:lnTo>
                  <a:lnTo>
                    <a:pt x="136" y="9"/>
                  </a:lnTo>
                  <a:lnTo>
                    <a:pt x="136" y="7"/>
                  </a:lnTo>
                  <a:lnTo>
                    <a:pt x="136" y="4"/>
                  </a:lnTo>
                  <a:lnTo>
                    <a:pt x="138" y="2"/>
                  </a:lnTo>
                  <a:lnTo>
                    <a:pt x="140" y="2"/>
                  </a:lnTo>
                  <a:lnTo>
                    <a:pt x="142" y="0"/>
                  </a:lnTo>
                  <a:lnTo>
                    <a:pt x="142" y="0"/>
                  </a:lnTo>
                  <a:close/>
                  <a:moveTo>
                    <a:pt x="165" y="0"/>
                  </a:moveTo>
                  <a:lnTo>
                    <a:pt x="165" y="0"/>
                  </a:lnTo>
                  <a:lnTo>
                    <a:pt x="167" y="2"/>
                  </a:lnTo>
                  <a:lnTo>
                    <a:pt x="169" y="2"/>
                  </a:lnTo>
                  <a:lnTo>
                    <a:pt x="171" y="4"/>
                  </a:lnTo>
                  <a:lnTo>
                    <a:pt x="171" y="7"/>
                  </a:lnTo>
                  <a:lnTo>
                    <a:pt x="171" y="9"/>
                  </a:lnTo>
                  <a:lnTo>
                    <a:pt x="169" y="11"/>
                  </a:lnTo>
                  <a:lnTo>
                    <a:pt x="167" y="11"/>
                  </a:lnTo>
                  <a:lnTo>
                    <a:pt x="165" y="13"/>
                  </a:lnTo>
                  <a:lnTo>
                    <a:pt x="165" y="13"/>
                  </a:lnTo>
                  <a:lnTo>
                    <a:pt x="162" y="11"/>
                  </a:lnTo>
                  <a:lnTo>
                    <a:pt x="160" y="11"/>
                  </a:lnTo>
                  <a:lnTo>
                    <a:pt x="160" y="9"/>
                  </a:lnTo>
                  <a:lnTo>
                    <a:pt x="158" y="7"/>
                  </a:lnTo>
                  <a:lnTo>
                    <a:pt x="160" y="4"/>
                  </a:lnTo>
                  <a:lnTo>
                    <a:pt x="160" y="2"/>
                  </a:lnTo>
                  <a:lnTo>
                    <a:pt x="162" y="2"/>
                  </a:lnTo>
                  <a:lnTo>
                    <a:pt x="165" y="0"/>
                  </a:lnTo>
                  <a:lnTo>
                    <a:pt x="165" y="0"/>
                  </a:lnTo>
                  <a:close/>
                  <a:moveTo>
                    <a:pt x="187" y="0"/>
                  </a:moveTo>
                  <a:lnTo>
                    <a:pt x="187" y="0"/>
                  </a:lnTo>
                  <a:lnTo>
                    <a:pt x="189" y="2"/>
                  </a:lnTo>
                  <a:lnTo>
                    <a:pt x="191" y="2"/>
                  </a:lnTo>
                  <a:lnTo>
                    <a:pt x="192" y="4"/>
                  </a:lnTo>
                  <a:lnTo>
                    <a:pt x="192" y="7"/>
                  </a:lnTo>
                  <a:lnTo>
                    <a:pt x="192" y="9"/>
                  </a:lnTo>
                  <a:lnTo>
                    <a:pt x="191" y="11"/>
                  </a:lnTo>
                  <a:lnTo>
                    <a:pt x="189" y="11"/>
                  </a:lnTo>
                  <a:lnTo>
                    <a:pt x="187" y="13"/>
                  </a:lnTo>
                  <a:lnTo>
                    <a:pt x="187" y="13"/>
                  </a:lnTo>
                  <a:lnTo>
                    <a:pt x="185" y="11"/>
                  </a:lnTo>
                  <a:lnTo>
                    <a:pt x="183" y="11"/>
                  </a:lnTo>
                  <a:lnTo>
                    <a:pt x="182" y="9"/>
                  </a:lnTo>
                  <a:lnTo>
                    <a:pt x="182" y="7"/>
                  </a:lnTo>
                  <a:lnTo>
                    <a:pt x="182" y="4"/>
                  </a:lnTo>
                  <a:lnTo>
                    <a:pt x="183" y="2"/>
                  </a:lnTo>
                  <a:lnTo>
                    <a:pt x="185" y="2"/>
                  </a:lnTo>
                  <a:lnTo>
                    <a:pt x="187" y="0"/>
                  </a:lnTo>
                  <a:lnTo>
                    <a:pt x="187" y="0"/>
                  </a:lnTo>
                  <a:close/>
                  <a:moveTo>
                    <a:pt x="211" y="0"/>
                  </a:moveTo>
                  <a:lnTo>
                    <a:pt x="211" y="0"/>
                  </a:lnTo>
                  <a:lnTo>
                    <a:pt x="212" y="2"/>
                  </a:lnTo>
                  <a:lnTo>
                    <a:pt x="214" y="2"/>
                  </a:lnTo>
                  <a:lnTo>
                    <a:pt x="216" y="4"/>
                  </a:lnTo>
                  <a:lnTo>
                    <a:pt x="216" y="7"/>
                  </a:lnTo>
                  <a:lnTo>
                    <a:pt x="216" y="9"/>
                  </a:lnTo>
                  <a:lnTo>
                    <a:pt x="214" y="11"/>
                  </a:lnTo>
                  <a:lnTo>
                    <a:pt x="212" y="11"/>
                  </a:lnTo>
                  <a:lnTo>
                    <a:pt x="211" y="13"/>
                  </a:lnTo>
                  <a:lnTo>
                    <a:pt x="211" y="13"/>
                  </a:lnTo>
                  <a:lnTo>
                    <a:pt x="207" y="11"/>
                  </a:lnTo>
                  <a:lnTo>
                    <a:pt x="205" y="11"/>
                  </a:lnTo>
                  <a:lnTo>
                    <a:pt x="205" y="9"/>
                  </a:lnTo>
                  <a:lnTo>
                    <a:pt x="205" y="7"/>
                  </a:lnTo>
                  <a:lnTo>
                    <a:pt x="205" y="4"/>
                  </a:lnTo>
                  <a:lnTo>
                    <a:pt x="205" y="2"/>
                  </a:lnTo>
                  <a:lnTo>
                    <a:pt x="207" y="2"/>
                  </a:lnTo>
                  <a:lnTo>
                    <a:pt x="211" y="0"/>
                  </a:lnTo>
                  <a:lnTo>
                    <a:pt x="211" y="0"/>
                  </a:lnTo>
                  <a:close/>
                  <a:moveTo>
                    <a:pt x="232" y="0"/>
                  </a:moveTo>
                  <a:lnTo>
                    <a:pt x="232" y="0"/>
                  </a:lnTo>
                  <a:lnTo>
                    <a:pt x="234" y="2"/>
                  </a:lnTo>
                  <a:lnTo>
                    <a:pt x="236" y="2"/>
                  </a:lnTo>
                  <a:lnTo>
                    <a:pt x="238" y="4"/>
                  </a:lnTo>
                  <a:lnTo>
                    <a:pt x="238" y="7"/>
                  </a:lnTo>
                  <a:lnTo>
                    <a:pt x="238" y="9"/>
                  </a:lnTo>
                  <a:lnTo>
                    <a:pt x="236" y="11"/>
                  </a:lnTo>
                  <a:lnTo>
                    <a:pt x="234" y="11"/>
                  </a:lnTo>
                  <a:lnTo>
                    <a:pt x="232" y="13"/>
                  </a:lnTo>
                  <a:lnTo>
                    <a:pt x="232" y="13"/>
                  </a:lnTo>
                  <a:lnTo>
                    <a:pt x="231" y="11"/>
                  </a:lnTo>
                  <a:lnTo>
                    <a:pt x="229" y="11"/>
                  </a:lnTo>
                  <a:lnTo>
                    <a:pt x="227" y="9"/>
                  </a:lnTo>
                  <a:lnTo>
                    <a:pt x="227" y="7"/>
                  </a:lnTo>
                  <a:lnTo>
                    <a:pt x="227" y="4"/>
                  </a:lnTo>
                  <a:lnTo>
                    <a:pt x="229" y="2"/>
                  </a:lnTo>
                  <a:lnTo>
                    <a:pt x="231" y="2"/>
                  </a:lnTo>
                  <a:lnTo>
                    <a:pt x="232" y="0"/>
                  </a:lnTo>
                  <a:lnTo>
                    <a:pt x="232" y="0"/>
                  </a:lnTo>
                  <a:close/>
                  <a:moveTo>
                    <a:pt x="256" y="0"/>
                  </a:moveTo>
                  <a:lnTo>
                    <a:pt x="256" y="0"/>
                  </a:lnTo>
                  <a:lnTo>
                    <a:pt x="258" y="2"/>
                  </a:lnTo>
                  <a:lnTo>
                    <a:pt x="260" y="2"/>
                  </a:lnTo>
                  <a:lnTo>
                    <a:pt x="261" y="4"/>
                  </a:lnTo>
                  <a:lnTo>
                    <a:pt x="261" y="7"/>
                  </a:lnTo>
                  <a:lnTo>
                    <a:pt x="261" y="9"/>
                  </a:lnTo>
                  <a:lnTo>
                    <a:pt x="260" y="11"/>
                  </a:lnTo>
                  <a:lnTo>
                    <a:pt x="258" y="11"/>
                  </a:lnTo>
                  <a:lnTo>
                    <a:pt x="256" y="13"/>
                  </a:lnTo>
                  <a:lnTo>
                    <a:pt x="256" y="13"/>
                  </a:lnTo>
                  <a:lnTo>
                    <a:pt x="252" y="11"/>
                  </a:lnTo>
                  <a:lnTo>
                    <a:pt x="251" y="11"/>
                  </a:lnTo>
                  <a:lnTo>
                    <a:pt x="251" y="9"/>
                  </a:lnTo>
                  <a:lnTo>
                    <a:pt x="251" y="7"/>
                  </a:lnTo>
                  <a:lnTo>
                    <a:pt x="251" y="4"/>
                  </a:lnTo>
                  <a:lnTo>
                    <a:pt x="251" y="2"/>
                  </a:lnTo>
                  <a:lnTo>
                    <a:pt x="252" y="2"/>
                  </a:lnTo>
                  <a:lnTo>
                    <a:pt x="256" y="0"/>
                  </a:lnTo>
                  <a:lnTo>
                    <a:pt x="256" y="0"/>
                  </a:lnTo>
                  <a:close/>
                  <a:moveTo>
                    <a:pt x="278" y="0"/>
                  </a:moveTo>
                  <a:lnTo>
                    <a:pt x="278" y="0"/>
                  </a:lnTo>
                  <a:lnTo>
                    <a:pt x="280" y="2"/>
                  </a:lnTo>
                  <a:lnTo>
                    <a:pt x="281" y="2"/>
                  </a:lnTo>
                  <a:lnTo>
                    <a:pt x="283" y="4"/>
                  </a:lnTo>
                  <a:lnTo>
                    <a:pt x="283" y="7"/>
                  </a:lnTo>
                  <a:lnTo>
                    <a:pt x="283" y="9"/>
                  </a:lnTo>
                  <a:lnTo>
                    <a:pt x="281" y="11"/>
                  </a:lnTo>
                  <a:lnTo>
                    <a:pt x="280" y="11"/>
                  </a:lnTo>
                  <a:lnTo>
                    <a:pt x="278" y="13"/>
                  </a:lnTo>
                  <a:lnTo>
                    <a:pt x="278" y="13"/>
                  </a:lnTo>
                  <a:lnTo>
                    <a:pt x="276" y="11"/>
                  </a:lnTo>
                  <a:lnTo>
                    <a:pt x="274" y="11"/>
                  </a:lnTo>
                  <a:lnTo>
                    <a:pt x="272" y="9"/>
                  </a:lnTo>
                  <a:lnTo>
                    <a:pt x="272" y="7"/>
                  </a:lnTo>
                  <a:lnTo>
                    <a:pt x="272" y="4"/>
                  </a:lnTo>
                  <a:lnTo>
                    <a:pt x="274" y="2"/>
                  </a:lnTo>
                  <a:lnTo>
                    <a:pt x="276" y="2"/>
                  </a:lnTo>
                  <a:lnTo>
                    <a:pt x="278" y="0"/>
                  </a:lnTo>
                  <a:lnTo>
                    <a:pt x="278" y="0"/>
                  </a:lnTo>
                  <a:close/>
                  <a:moveTo>
                    <a:pt x="301" y="0"/>
                  </a:moveTo>
                  <a:lnTo>
                    <a:pt x="301" y="0"/>
                  </a:lnTo>
                  <a:lnTo>
                    <a:pt x="303" y="2"/>
                  </a:lnTo>
                  <a:lnTo>
                    <a:pt x="305" y="2"/>
                  </a:lnTo>
                  <a:lnTo>
                    <a:pt x="307" y="4"/>
                  </a:lnTo>
                  <a:lnTo>
                    <a:pt x="307" y="7"/>
                  </a:lnTo>
                  <a:lnTo>
                    <a:pt x="307" y="9"/>
                  </a:lnTo>
                  <a:lnTo>
                    <a:pt x="305" y="11"/>
                  </a:lnTo>
                  <a:lnTo>
                    <a:pt x="303" y="11"/>
                  </a:lnTo>
                  <a:lnTo>
                    <a:pt x="301" y="13"/>
                  </a:lnTo>
                  <a:lnTo>
                    <a:pt x="301" y="13"/>
                  </a:lnTo>
                  <a:lnTo>
                    <a:pt x="298" y="11"/>
                  </a:lnTo>
                  <a:lnTo>
                    <a:pt x="296" y="11"/>
                  </a:lnTo>
                  <a:lnTo>
                    <a:pt x="296" y="9"/>
                  </a:lnTo>
                  <a:lnTo>
                    <a:pt x="296" y="7"/>
                  </a:lnTo>
                  <a:lnTo>
                    <a:pt x="296" y="4"/>
                  </a:lnTo>
                  <a:lnTo>
                    <a:pt x="296" y="2"/>
                  </a:lnTo>
                  <a:lnTo>
                    <a:pt x="298" y="2"/>
                  </a:lnTo>
                  <a:lnTo>
                    <a:pt x="301" y="0"/>
                  </a:lnTo>
                  <a:lnTo>
                    <a:pt x="301" y="0"/>
                  </a:lnTo>
                  <a:close/>
                  <a:moveTo>
                    <a:pt x="323" y="0"/>
                  </a:moveTo>
                  <a:lnTo>
                    <a:pt x="323" y="0"/>
                  </a:lnTo>
                  <a:lnTo>
                    <a:pt x="325" y="2"/>
                  </a:lnTo>
                  <a:lnTo>
                    <a:pt x="327" y="2"/>
                  </a:lnTo>
                  <a:lnTo>
                    <a:pt x="329" y="4"/>
                  </a:lnTo>
                  <a:lnTo>
                    <a:pt x="329" y="7"/>
                  </a:lnTo>
                  <a:lnTo>
                    <a:pt x="329" y="9"/>
                  </a:lnTo>
                  <a:lnTo>
                    <a:pt x="327" y="11"/>
                  </a:lnTo>
                  <a:lnTo>
                    <a:pt x="325" y="11"/>
                  </a:lnTo>
                  <a:lnTo>
                    <a:pt x="323" y="13"/>
                  </a:lnTo>
                  <a:lnTo>
                    <a:pt x="323" y="13"/>
                  </a:lnTo>
                  <a:lnTo>
                    <a:pt x="321" y="11"/>
                  </a:lnTo>
                  <a:lnTo>
                    <a:pt x="319" y="11"/>
                  </a:lnTo>
                  <a:lnTo>
                    <a:pt x="318" y="9"/>
                  </a:lnTo>
                  <a:lnTo>
                    <a:pt x="318" y="7"/>
                  </a:lnTo>
                  <a:lnTo>
                    <a:pt x="318" y="4"/>
                  </a:lnTo>
                  <a:lnTo>
                    <a:pt x="319" y="2"/>
                  </a:lnTo>
                  <a:lnTo>
                    <a:pt x="321" y="2"/>
                  </a:lnTo>
                  <a:lnTo>
                    <a:pt x="323" y="0"/>
                  </a:lnTo>
                  <a:lnTo>
                    <a:pt x="323" y="0"/>
                  </a:lnTo>
                  <a:close/>
                </a:path>
              </a:pathLst>
            </a:custGeom>
            <a:solidFill>
              <a:srgbClr val="000000"/>
            </a:solidFill>
            <a:ln w="158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ctr"/>
              <a:endParaRPr lang="zh-CN" altLang="en-US"/>
            </a:p>
          </p:txBody>
        </p:sp>
        <p:sp>
          <p:nvSpPr>
            <p:cNvPr id="53" name="Freeform 51"/>
            <p:cNvSpPr>
              <a:spLocks noEditPoints="1"/>
            </p:cNvSpPr>
            <p:nvPr/>
          </p:nvSpPr>
          <p:spPr bwMode="auto">
            <a:xfrm>
              <a:off x="4252" y="3304"/>
              <a:ext cx="45" cy="93"/>
            </a:xfrm>
            <a:custGeom>
              <a:avLst/>
              <a:gdLst>
                <a:gd name="T0" fmla="*/ 51 w 90"/>
                <a:gd name="T1" fmla="*/ 6 h 186"/>
                <a:gd name="T2" fmla="*/ 51 w 90"/>
                <a:gd name="T3" fmla="*/ 110 h 186"/>
                <a:gd name="T4" fmla="*/ 51 w 90"/>
                <a:gd name="T5" fmla="*/ 112 h 186"/>
                <a:gd name="T6" fmla="*/ 49 w 90"/>
                <a:gd name="T7" fmla="*/ 114 h 186"/>
                <a:gd name="T8" fmla="*/ 47 w 90"/>
                <a:gd name="T9" fmla="*/ 116 h 186"/>
                <a:gd name="T10" fmla="*/ 45 w 90"/>
                <a:gd name="T11" fmla="*/ 116 h 186"/>
                <a:gd name="T12" fmla="*/ 43 w 90"/>
                <a:gd name="T13" fmla="*/ 116 h 186"/>
                <a:gd name="T14" fmla="*/ 42 w 90"/>
                <a:gd name="T15" fmla="*/ 114 h 186"/>
                <a:gd name="T16" fmla="*/ 40 w 90"/>
                <a:gd name="T17" fmla="*/ 112 h 186"/>
                <a:gd name="T18" fmla="*/ 40 w 90"/>
                <a:gd name="T19" fmla="*/ 110 h 186"/>
                <a:gd name="T20" fmla="*/ 40 w 90"/>
                <a:gd name="T21" fmla="*/ 6 h 186"/>
                <a:gd name="T22" fmla="*/ 40 w 90"/>
                <a:gd name="T23" fmla="*/ 4 h 186"/>
                <a:gd name="T24" fmla="*/ 42 w 90"/>
                <a:gd name="T25" fmla="*/ 2 h 186"/>
                <a:gd name="T26" fmla="*/ 43 w 90"/>
                <a:gd name="T27" fmla="*/ 0 h 186"/>
                <a:gd name="T28" fmla="*/ 45 w 90"/>
                <a:gd name="T29" fmla="*/ 0 h 186"/>
                <a:gd name="T30" fmla="*/ 47 w 90"/>
                <a:gd name="T31" fmla="*/ 0 h 186"/>
                <a:gd name="T32" fmla="*/ 49 w 90"/>
                <a:gd name="T33" fmla="*/ 2 h 186"/>
                <a:gd name="T34" fmla="*/ 51 w 90"/>
                <a:gd name="T35" fmla="*/ 4 h 186"/>
                <a:gd name="T36" fmla="*/ 51 w 90"/>
                <a:gd name="T37" fmla="*/ 6 h 186"/>
                <a:gd name="T38" fmla="*/ 51 w 90"/>
                <a:gd name="T39" fmla="*/ 6 h 186"/>
                <a:gd name="T40" fmla="*/ 90 w 90"/>
                <a:gd name="T41" fmla="*/ 96 h 186"/>
                <a:gd name="T42" fmla="*/ 45 w 90"/>
                <a:gd name="T43" fmla="*/ 186 h 186"/>
                <a:gd name="T44" fmla="*/ 0 w 90"/>
                <a:gd name="T45" fmla="*/ 96 h 186"/>
                <a:gd name="T46" fmla="*/ 90 w 90"/>
                <a:gd name="T47" fmla="*/ 9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186">
                  <a:moveTo>
                    <a:pt x="51" y="6"/>
                  </a:moveTo>
                  <a:lnTo>
                    <a:pt x="51" y="110"/>
                  </a:lnTo>
                  <a:lnTo>
                    <a:pt x="51" y="112"/>
                  </a:lnTo>
                  <a:lnTo>
                    <a:pt x="49" y="114"/>
                  </a:lnTo>
                  <a:lnTo>
                    <a:pt x="47" y="116"/>
                  </a:lnTo>
                  <a:lnTo>
                    <a:pt x="45" y="116"/>
                  </a:lnTo>
                  <a:lnTo>
                    <a:pt x="43" y="116"/>
                  </a:lnTo>
                  <a:lnTo>
                    <a:pt x="42" y="114"/>
                  </a:lnTo>
                  <a:lnTo>
                    <a:pt x="40" y="112"/>
                  </a:lnTo>
                  <a:lnTo>
                    <a:pt x="40" y="110"/>
                  </a:lnTo>
                  <a:lnTo>
                    <a:pt x="40" y="6"/>
                  </a:lnTo>
                  <a:lnTo>
                    <a:pt x="40" y="4"/>
                  </a:lnTo>
                  <a:lnTo>
                    <a:pt x="42" y="2"/>
                  </a:lnTo>
                  <a:lnTo>
                    <a:pt x="43" y="0"/>
                  </a:lnTo>
                  <a:lnTo>
                    <a:pt x="45" y="0"/>
                  </a:lnTo>
                  <a:lnTo>
                    <a:pt x="47" y="0"/>
                  </a:lnTo>
                  <a:lnTo>
                    <a:pt x="49" y="2"/>
                  </a:lnTo>
                  <a:lnTo>
                    <a:pt x="51" y="4"/>
                  </a:lnTo>
                  <a:lnTo>
                    <a:pt x="51" y="6"/>
                  </a:lnTo>
                  <a:lnTo>
                    <a:pt x="51" y="6"/>
                  </a:lnTo>
                  <a:close/>
                  <a:moveTo>
                    <a:pt x="90" y="96"/>
                  </a:moveTo>
                  <a:lnTo>
                    <a:pt x="45" y="186"/>
                  </a:lnTo>
                  <a:lnTo>
                    <a:pt x="0" y="96"/>
                  </a:lnTo>
                  <a:lnTo>
                    <a:pt x="90" y="96"/>
                  </a:lnTo>
                  <a:close/>
                </a:path>
              </a:pathLst>
            </a:custGeom>
            <a:solidFill>
              <a:srgbClr val="000000"/>
            </a:solidFill>
            <a:ln w="158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ctr"/>
              <a:endParaRPr lang="zh-CN" altLang="en-US"/>
            </a:p>
          </p:txBody>
        </p:sp>
        <p:sp>
          <p:nvSpPr>
            <p:cNvPr id="54" name="Freeform 52"/>
            <p:cNvSpPr>
              <a:spLocks noEditPoints="1"/>
            </p:cNvSpPr>
            <p:nvPr/>
          </p:nvSpPr>
          <p:spPr bwMode="auto">
            <a:xfrm>
              <a:off x="4252" y="3487"/>
              <a:ext cx="45" cy="93"/>
            </a:xfrm>
            <a:custGeom>
              <a:avLst/>
              <a:gdLst>
                <a:gd name="T0" fmla="*/ 51 w 90"/>
                <a:gd name="T1" fmla="*/ 74 h 186"/>
                <a:gd name="T2" fmla="*/ 51 w 90"/>
                <a:gd name="T3" fmla="*/ 181 h 186"/>
                <a:gd name="T4" fmla="*/ 51 w 90"/>
                <a:gd name="T5" fmla="*/ 183 h 186"/>
                <a:gd name="T6" fmla="*/ 49 w 90"/>
                <a:gd name="T7" fmla="*/ 185 h 186"/>
                <a:gd name="T8" fmla="*/ 47 w 90"/>
                <a:gd name="T9" fmla="*/ 186 h 186"/>
                <a:gd name="T10" fmla="*/ 45 w 90"/>
                <a:gd name="T11" fmla="*/ 186 h 186"/>
                <a:gd name="T12" fmla="*/ 43 w 90"/>
                <a:gd name="T13" fmla="*/ 186 h 186"/>
                <a:gd name="T14" fmla="*/ 42 w 90"/>
                <a:gd name="T15" fmla="*/ 185 h 186"/>
                <a:gd name="T16" fmla="*/ 40 w 90"/>
                <a:gd name="T17" fmla="*/ 183 h 186"/>
                <a:gd name="T18" fmla="*/ 40 w 90"/>
                <a:gd name="T19" fmla="*/ 181 h 186"/>
                <a:gd name="T20" fmla="*/ 40 w 90"/>
                <a:gd name="T21" fmla="*/ 74 h 186"/>
                <a:gd name="T22" fmla="*/ 40 w 90"/>
                <a:gd name="T23" fmla="*/ 73 h 186"/>
                <a:gd name="T24" fmla="*/ 42 w 90"/>
                <a:gd name="T25" fmla="*/ 71 h 186"/>
                <a:gd name="T26" fmla="*/ 43 w 90"/>
                <a:gd name="T27" fmla="*/ 71 h 186"/>
                <a:gd name="T28" fmla="*/ 45 w 90"/>
                <a:gd name="T29" fmla="*/ 69 h 186"/>
                <a:gd name="T30" fmla="*/ 47 w 90"/>
                <a:gd name="T31" fmla="*/ 71 h 186"/>
                <a:gd name="T32" fmla="*/ 49 w 90"/>
                <a:gd name="T33" fmla="*/ 71 h 186"/>
                <a:gd name="T34" fmla="*/ 51 w 90"/>
                <a:gd name="T35" fmla="*/ 73 h 186"/>
                <a:gd name="T36" fmla="*/ 51 w 90"/>
                <a:gd name="T37" fmla="*/ 74 h 186"/>
                <a:gd name="T38" fmla="*/ 51 w 90"/>
                <a:gd name="T39" fmla="*/ 74 h 186"/>
                <a:gd name="T40" fmla="*/ 0 w 90"/>
                <a:gd name="T41" fmla="*/ 91 h 186"/>
                <a:gd name="T42" fmla="*/ 45 w 90"/>
                <a:gd name="T43" fmla="*/ 0 h 186"/>
                <a:gd name="T44" fmla="*/ 90 w 90"/>
                <a:gd name="T45" fmla="*/ 91 h 186"/>
                <a:gd name="T46" fmla="*/ 0 w 90"/>
                <a:gd name="T47" fmla="*/ 9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186">
                  <a:moveTo>
                    <a:pt x="51" y="74"/>
                  </a:moveTo>
                  <a:lnTo>
                    <a:pt x="51" y="181"/>
                  </a:lnTo>
                  <a:lnTo>
                    <a:pt x="51" y="183"/>
                  </a:lnTo>
                  <a:lnTo>
                    <a:pt x="49" y="185"/>
                  </a:lnTo>
                  <a:lnTo>
                    <a:pt x="47" y="186"/>
                  </a:lnTo>
                  <a:lnTo>
                    <a:pt x="45" y="186"/>
                  </a:lnTo>
                  <a:lnTo>
                    <a:pt x="43" y="186"/>
                  </a:lnTo>
                  <a:lnTo>
                    <a:pt x="42" y="185"/>
                  </a:lnTo>
                  <a:lnTo>
                    <a:pt x="40" y="183"/>
                  </a:lnTo>
                  <a:lnTo>
                    <a:pt x="40" y="181"/>
                  </a:lnTo>
                  <a:lnTo>
                    <a:pt x="40" y="74"/>
                  </a:lnTo>
                  <a:lnTo>
                    <a:pt x="40" y="73"/>
                  </a:lnTo>
                  <a:lnTo>
                    <a:pt x="42" y="71"/>
                  </a:lnTo>
                  <a:lnTo>
                    <a:pt x="43" y="71"/>
                  </a:lnTo>
                  <a:lnTo>
                    <a:pt x="45" y="69"/>
                  </a:lnTo>
                  <a:lnTo>
                    <a:pt x="47" y="71"/>
                  </a:lnTo>
                  <a:lnTo>
                    <a:pt x="49" y="71"/>
                  </a:lnTo>
                  <a:lnTo>
                    <a:pt x="51" y="73"/>
                  </a:lnTo>
                  <a:lnTo>
                    <a:pt x="51" y="74"/>
                  </a:lnTo>
                  <a:lnTo>
                    <a:pt x="51" y="74"/>
                  </a:lnTo>
                  <a:close/>
                  <a:moveTo>
                    <a:pt x="0" y="91"/>
                  </a:moveTo>
                  <a:lnTo>
                    <a:pt x="45" y="0"/>
                  </a:lnTo>
                  <a:lnTo>
                    <a:pt x="90" y="91"/>
                  </a:lnTo>
                  <a:lnTo>
                    <a:pt x="0" y="91"/>
                  </a:lnTo>
                  <a:close/>
                </a:path>
              </a:pathLst>
            </a:custGeom>
            <a:solidFill>
              <a:srgbClr val="000000"/>
            </a:solidFill>
            <a:ln w="158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ctr"/>
              <a:endParaRPr lang="zh-CN" altLang="en-US"/>
            </a:p>
          </p:txBody>
        </p:sp>
        <p:sp>
          <p:nvSpPr>
            <p:cNvPr id="55" name="Line 53"/>
            <p:cNvSpPr>
              <a:spLocks noChangeShapeType="1"/>
            </p:cNvSpPr>
            <p:nvPr/>
          </p:nvSpPr>
          <p:spPr bwMode="auto">
            <a:xfrm>
              <a:off x="4275" y="3307"/>
              <a:ext cx="0" cy="27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58" name="Freeform 56"/>
            <p:cNvSpPr>
              <a:spLocks noEditPoints="1"/>
            </p:cNvSpPr>
            <p:nvPr/>
          </p:nvSpPr>
          <p:spPr bwMode="auto">
            <a:xfrm>
              <a:off x="5257" y="2671"/>
              <a:ext cx="7" cy="84"/>
            </a:xfrm>
            <a:custGeom>
              <a:avLst/>
              <a:gdLst>
                <a:gd name="T0" fmla="*/ 2 w 13"/>
                <a:gd name="T1" fmla="*/ 161 h 168"/>
                <a:gd name="T2" fmla="*/ 6 w 13"/>
                <a:gd name="T3" fmla="*/ 157 h 168"/>
                <a:gd name="T4" fmla="*/ 11 w 13"/>
                <a:gd name="T5" fmla="*/ 161 h 168"/>
                <a:gd name="T6" fmla="*/ 11 w 13"/>
                <a:gd name="T7" fmla="*/ 165 h 168"/>
                <a:gd name="T8" fmla="*/ 6 w 13"/>
                <a:gd name="T9" fmla="*/ 168 h 168"/>
                <a:gd name="T10" fmla="*/ 2 w 13"/>
                <a:gd name="T11" fmla="*/ 165 h 168"/>
                <a:gd name="T12" fmla="*/ 0 w 13"/>
                <a:gd name="T13" fmla="*/ 141 h 168"/>
                <a:gd name="T14" fmla="*/ 2 w 13"/>
                <a:gd name="T15" fmla="*/ 136 h 168"/>
                <a:gd name="T16" fmla="*/ 9 w 13"/>
                <a:gd name="T17" fmla="*/ 136 h 168"/>
                <a:gd name="T18" fmla="*/ 13 w 13"/>
                <a:gd name="T19" fmla="*/ 141 h 168"/>
                <a:gd name="T20" fmla="*/ 11 w 13"/>
                <a:gd name="T21" fmla="*/ 145 h 168"/>
                <a:gd name="T22" fmla="*/ 4 w 13"/>
                <a:gd name="T23" fmla="*/ 147 h 168"/>
                <a:gd name="T24" fmla="*/ 0 w 13"/>
                <a:gd name="T25" fmla="*/ 141 h 168"/>
                <a:gd name="T26" fmla="*/ 0 w 13"/>
                <a:gd name="T27" fmla="*/ 118 h 168"/>
                <a:gd name="T28" fmla="*/ 4 w 13"/>
                <a:gd name="T29" fmla="*/ 112 h 168"/>
                <a:gd name="T30" fmla="*/ 11 w 13"/>
                <a:gd name="T31" fmla="*/ 114 h 168"/>
                <a:gd name="T32" fmla="*/ 13 w 13"/>
                <a:gd name="T33" fmla="*/ 118 h 168"/>
                <a:gd name="T34" fmla="*/ 9 w 13"/>
                <a:gd name="T35" fmla="*/ 123 h 168"/>
                <a:gd name="T36" fmla="*/ 2 w 13"/>
                <a:gd name="T37" fmla="*/ 121 h 168"/>
                <a:gd name="T38" fmla="*/ 0 w 13"/>
                <a:gd name="T39" fmla="*/ 118 h 168"/>
                <a:gd name="T40" fmla="*/ 2 w 13"/>
                <a:gd name="T41" fmla="*/ 92 h 168"/>
                <a:gd name="T42" fmla="*/ 6 w 13"/>
                <a:gd name="T43" fmla="*/ 91 h 168"/>
                <a:gd name="T44" fmla="*/ 11 w 13"/>
                <a:gd name="T45" fmla="*/ 92 h 168"/>
                <a:gd name="T46" fmla="*/ 11 w 13"/>
                <a:gd name="T47" fmla="*/ 98 h 168"/>
                <a:gd name="T48" fmla="*/ 6 w 13"/>
                <a:gd name="T49" fmla="*/ 101 h 168"/>
                <a:gd name="T50" fmla="*/ 2 w 13"/>
                <a:gd name="T51" fmla="*/ 98 h 168"/>
                <a:gd name="T52" fmla="*/ 0 w 13"/>
                <a:gd name="T53" fmla="*/ 73 h 168"/>
                <a:gd name="T54" fmla="*/ 2 w 13"/>
                <a:gd name="T55" fmla="*/ 69 h 168"/>
                <a:gd name="T56" fmla="*/ 9 w 13"/>
                <a:gd name="T57" fmla="*/ 67 h 168"/>
                <a:gd name="T58" fmla="*/ 13 w 13"/>
                <a:gd name="T59" fmla="*/ 73 h 168"/>
                <a:gd name="T60" fmla="*/ 11 w 13"/>
                <a:gd name="T61" fmla="*/ 76 h 168"/>
                <a:gd name="T62" fmla="*/ 4 w 13"/>
                <a:gd name="T63" fmla="*/ 78 h 168"/>
                <a:gd name="T64" fmla="*/ 0 w 13"/>
                <a:gd name="T65" fmla="*/ 73 h 168"/>
                <a:gd name="T66" fmla="*/ 0 w 13"/>
                <a:gd name="T67" fmla="*/ 51 h 168"/>
                <a:gd name="T68" fmla="*/ 4 w 13"/>
                <a:gd name="T69" fmla="*/ 45 h 168"/>
                <a:gd name="T70" fmla="*/ 11 w 13"/>
                <a:gd name="T71" fmla="*/ 45 h 168"/>
                <a:gd name="T72" fmla="*/ 13 w 13"/>
                <a:gd name="T73" fmla="*/ 51 h 168"/>
                <a:gd name="T74" fmla="*/ 9 w 13"/>
                <a:gd name="T75" fmla="*/ 56 h 168"/>
                <a:gd name="T76" fmla="*/ 2 w 13"/>
                <a:gd name="T77" fmla="*/ 55 h 168"/>
                <a:gd name="T78" fmla="*/ 0 w 13"/>
                <a:gd name="T79" fmla="*/ 51 h 168"/>
                <a:gd name="T80" fmla="*/ 2 w 13"/>
                <a:gd name="T81" fmla="*/ 26 h 168"/>
                <a:gd name="T82" fmla="*/ 6 w 13"/>
                <a:gd name="T83" fmla="*/ 22 h 168"/>
                <a:gd name="T84" fmla="*/ 11 w 13"/>
                <a:gd name="T85" fmla="*/ 26 h 168"/>
                <a:gd name="T86" fmla="*/ 11 w 13"/>
                <a:gd name="T87" fmla="*/ 29 h 168"/>
                <a:gd name="T88" fmla="*/ 6 w 13"/>
                <a:gd name="T89" fmla="*/ 33 h 168"/>
                <a:gd name="T90" fmla="*/ 2 w 13"/>
                <a:gd name="T91" fmla="*/ 29 h 168"/>
                <a:gd name="T92" fmla="*/ 0 w 13"/>
                <a:gd name="T93" fmla="*/ 6 h 168"/>
                <a:gd name="T94" fmla="*/ 2 w 13"/>
                <a:gd name="T95" fmla="*/ 0 h 168"/>
                <a:gd name="T96" fmla="*/ 9 w 13"/>
                <a:gd name="T97" fmla="*/ 0 h 168"/>
                <a:gd name="T98" fmla="*/ 13 w 13"/>
                <a:gd name="T99" fmla="*/ 6 h 168"/>
                <a:gd name="T100" fmla="*/ 11 w 13"/>
                <a:gd name="T101" fmla="*/ 9 h 168"/>
                <a:gd name="T102" fmla="*/ 4 w 13"/>
                <a:gd name="T103" fmla="*/ 11 h 168"/>
                <a:gd name="T104" fmla="*/ 0 w 13"/>
                <a:gd name="T105"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 h="168">
                  <a:moveTo>
                    <a:pt x="0" y="163"/>
                  </a:moveTo>
                  <a:lnTo>
                    <a:pt x="0" y="163"/>
                  </a:lnTo>
                  <a:lnTo>
                    <a:pt x="2" y="161"/>
                  </a:lnTo>
                  <a:lnTo>
                    <a:pt x="2" y="159"/>
                  </a:lnTo>
                  <a:lnTo>
                    <a:pt x="4" y="157"/>
                  </a:lnTo>
                  <a:lnTo>
                    <a:pt x="6" y="157"/>
                  </a:lnTo>
                  <a:lnTo>
                    <a:pt x="9" y="157"/>
                  </a:lnTo>
                  <a:lnTo>
                    <a:pt x="11" y="159"/>
                  </a:lnTo>
                  <a:lnTo>
                    <a:pt x="11" y="161"/>
                  </a:lnTo>
                  <a:lnTo>
                    <a:pt x="13" y="163"/>
                  </a:lnTo>
                  <a:lnTo>
                    <a:pt x="13" y="163"/>
                  </a:lnTo>
                  <a:lnTo>
                    <a:pt x="11" y="165"/>
                  </a:lnTo>
                  <a:lnTo>
                    <a:pt x="11" y="166"/>
                  </a:lnTo>
                  <a:lnTo>
                    <a:pt x="9" y="168"/>
                  </a:lnTo>
                  <a:lnTo>
                    <a:pt x="6" y="168"/>
                  </a:lnTo>
                  <a:lnTo>
                    <a:pt x="4" y="168"/>
                  </a:lnTo>
                  <a:lnTo>
                    <a:pt x="2" y="166"/>
                  </a:lnTo>
                  <a:lnTo>
                    <a:pt x="2" y="165"/>
                  </a:lnTo>
                  <a:lnTo>
                    <a:pt x="0" y="163"/>
                  </a:lnTo>
                  <a:lnTo>
                    <a:pt x="0" y="163"/>
                  </a:lnTo>
                  <a:close/>
                  <a:moveTo>
                    <a:pt x="0" y="141"/>
                  </a:moveTo>
                  <a:lnTo>
                    <a:pt x="0" y="141"/>
                  </a:lnTo>
                  <a:lnTo>
                    <a:pt x="2" y="138"/>
                  </a:lnTo>
                  <a:lnTo>
                    <a:pt x="2" y="136"/>
                  </a:lnTo>
                  <a:lnTo>
                    <a:pt x="4" y="136"/>
                  </a:lnTo>
                  <a:lnTo>
                    <a:pt x="6" y="136"/>
                  </a:lnTo>
                  <a:lnTo>
                    <a:pt x="9" y="136"/>
                  </a:lnTo>
                  <a:lnTo>
                    <a:pt x="11" y="136"/>
                  </a:lnTo>
                  <a:lnTo>
                    <a:pt x="11" y="138"/>
                  </a:lnTo>
                  <a:lnTo>
                    <a:pt x="13" y="141"/>
                  </a:lnTo>
                  <a:lnTo>
                    <a:pt x="13" y="141"/>
                  </a:lnTo>
                  <a:lnTo>
                    <a:pt x="11" y="143"/>
                  </a:lnTo>
                  <a:lnTo>
                    <a:pt x="11" y="145"/>
                  </a:lnTo>
                  <a:lnTo>
                    <a:pt x="9" y="147"/>
                  </a:lnTo>
                  <a:lnTo>
                    <a:pt x="6" y="147"/>
                  </a:lnTo>
                  <a:lnTo>
                    <a:pt x="4" y="147"/>
                  </a:lnTo>
                  <a:lnTo>
                    <a:pt x="2" y="145"/>
                  </a:lnTo>
                  <a:lnTo>
                    <a:pt x="2" y="143"/>
                  </a:lnTo>
                  <a:lnTo>
                    <a:pt x="0" y="141"/>
                  </a:lnTo>
                  <a:lnTo>
                    <a:pt x="0" y="141"/>
                  </a:lnTo>
                  <a:close/>
                  <a:moveTo>
                    <a:pt x="0" y="118"/>
                  </a:moveTo>
                  <a:lnTo>
                    <a:pt x="0" y="118"/>
                  </a:lnTo>
                  <a:lnTo>
                    <a:pt x="2" y="116"/>
                  </a:lnTo>
                  <a:lnTo>
                    <a:pt x="2" y="114"/>
                  </a:lnTo>
                  <a:lnTo>
                    <a:pt x="4" y="112"/>
                  </a:lnTo>
                  <a:lnTo>
                    <a:pt x="6" y="112"/>
                  </a:lnTo>
                  <a:lnTo>
                    <a:pt x="9" y="112"/>
                  </a:lnTo>
                  <a:lnTo>
                    <a:pt x="11" y="114"/>
                  </a:lnTo>
                  <a:lnTo>
                    <a:pt x="11" y="116"/>
                  </a:lnTo>
                  <a:lnTo>
                    <a:pt x="13" y="118"/>
                  </a:lnTo>
                  <a:lnTo>
                    <a:pt x="13" y="118"/>
                  </a:lnTo>
                  <a:lnTo>
                    <a:pt x="11" y="119"/>
                  </a:lnTo>
                  <a:lnTo>
                    <a:pt x="11" y="121"/>
                  </a:lnTo>
                  <a:lnTo>
                    <a:pt x="9" y="123"/>
                  </a:lnTo>
                  <a:lnTo>
                    <a:pt x="6" y="123"/>
                  </a:lnTo>
                  <a:lnTo>
                    <a:pt x="4" y="123"/>
                  </a:lnTo>
                  <a:lnTo>
                    <a:pt x="2" y="121"/>
                  </a:lnTo>
                  <a:lnTo>
                    <a:pt x="2" y="119"/>
                  </a:lnTo>
                  <a:lnTo>
                    <a:pt x="0" y="118"/>
                  </a:lnTo>
                  <a:lnTo>
                    <a:pt x="0" y="118"/>
                  </a:lnTo>
                  <a:close/>
                  <a:moveTo>
                    <a:pt x="0" y="96"/>
                  </a:moveTo>
                  <a:lnTo>
                    <a:pt x="0" y="96"/>
                  </a:lnTo>
                  <a:lnTo>
                    <a:pt x="2" y="92"/>
                  </a:lnTo>
                  <a:lnTo>
                    <a:pt x="2" y="91"/>
                  </a:lnTo>
                  <a:lnTo>
                    <a:pt x="4" y="91"/>
                  </a:lnTo>
                  <a:lnTo>
                    <a:pt x="6" y="91"/>
                  </a:lnTo>
                  <a:lnTo>
                    <a:pt x="9" y="91"/>
                  </a:lnTo>
                  <a:lnTo>
                    <a:pt x="11" y="91"/>
                  </a:lnTo>
                  <a:lnTo>
                    <a:pt x="11" y="92"/>
                  </a:lnTo>
                  <a:lnTo>
                    <a:pt x="13" y="96"/>
                  </a:lnTo>
                  <a:lnTo>
                    <a:pt x="13" y="96"/>
                  </a:lnTo>
                  <a:lnTo>
                    <a:pt x="11" y="98"/>
                  </a:lnTo>
                  <a:lnTo>
                    <a:pt x="11" y="100"/>
                  </a:lnTo>
                  <a:lnTo>
                    <a:pt x="9" y="101"/>
                  </a:lnTo>
                  <a:lnTo>
                    <a:pt x="6" y="101"/>
                  </a:lnTo>
                  <a:lnTo>
                    <a:pt x="4" y="101"/>
                  </a:lnTo>
                  <a:lnTo>
                    <a:pt x="2" y="100"/>
                  </a:lnTo>
                  <a:lnTo>
                    <a:pt x="2" y="98"/>
                  </a:lnTo>
                  <a:lnTo>
                    <a:pt x="0" y="96"/>
                  </a:lnTo>
                  <a:lnTo>
                    <a:pt x="0" y="96"/>
                  </a:lnTo>
                  <a:close/>
                  <a:moveTo>
                    <a:pt x="0" y="73"/>
                  </a:moveTo>
                  <a:lnTo>
                    <a:pt x="0" y="73"/>
                  </a:lnTo>
                  <a:lnTo>
                    <a:pt x="2" y="71"/>
                  </a:lnTo>
                  <a:lnTo>
                    <a:pt x="2" y="69"/>
                  </a:lnTo>
                  <a:lnTo>
                    <a:pt x="4" y="67"/>
                  </a:lnTo>
                  <a:lnTo>
                    <a:pt x="6" y="67"/>
                  </a:lnTo>
                  <a:lnTo>
                    <a:pt x="9" y="67"/>
                  </a:lnTo>
                  <a:lnTo>
                    <a:pt x="11" y="69"/>
                  </a:lnTo>
                  <a:lnTo>
                    <a:pt x="11" y="71"/>
                  </a:lnTo>
                  <a:lnTo>
                    <a:pt x="13" y="73"/>
                  </a:lnTo>
                  <a:lnTo>
                    <a:pt x="13" y="73"/>
                  </a:lnTo>
                  <a:lnTo>
                    <a:pt x="11" y="74"/>
                  </a:lnTo>
                  <a:lnTo>
                    <a:pt x="11" y="76"/>
                  </a:lnTo>
                  <a:lnTo>
                    <a:pt x="9" y="78"/>
                  </a:lnTo>
                  <a:lnTo>
                    <a:pt x="6" y="78"/>
                  </a:lnTo>
                  <a:lnTo>
                    <a:pt x="4" y="78"/>
                  </a:lnTo>
                  <a:lnTo>
                    <a:pt x="2" y="76"/>
                  </a:lnTo>
                  <a:lnTo>
                    <a:pt x="2" y="74"/>
                  </a:lnTo>
                  <a:lnTo>
                    <a:pt x="0" y="73"/>
                  </a:lnTo>
                  <a:lnTo>
                    <a:pt x="0" y="73"/>
                  </a:lnTo>
                  <a:close/>
                  <a:moveTo>
                    <a:pt x="0" y="51"/>
                  </a:moveTo>
                  <a:lnTo>
                    <a:pt x="0" y="51"/>
                  </a:lnTo>
                  <a:lnTo>
                    <a:pt x="2" y="47"/>
                  </a:lnTo>
                  <a:lnTo>
                    <a:pt x="2" y="45"/>
                  </a:lnTo>
                  <a:lnTo>
                    <a:pt x="4" y="45"/>
                  </a:lnTo>
                  <a:lnTo>
                    <a:pt x="6" y="45"/>
                  </a:lnTo>
                  <a:lnTo>
                    <a:pt x="9" y="45"/>
                  </a:lnTo>
                  <a:lnTo>
                    <a:pt x="11" y="45"/>
                  </a:lnTo>
                  <a:lnTo>
                    <a:pt x="11" y="47"/>
                  </a:lnTo>
                  <a:lnTo>
                    <a:pt x="13" y="51"/>
                  </a:lnTo>
                  <a:lnTo>
                    <a:pt x="13" y="51"/>
                  </a:lnTo>
                  <a:lnTo>
                    <a:pt x="11" y="53"/>
                  </a:lnTo>
                  <a:lnTo>
                    <a:pt x="11" y="55"/>
                  </a:lnTo>
                  <a:lnTo>
                    <a:pt x="9" y="56"/>
                  </a:lnTo>
                  <a:lnTo>
                    <a:pt x="6" y="56"/>
                  </a:lnTo>
                  <a:lnTo>
                    <a:pt x="4" y="56"/>
                  </a:lnTo>
                  <a:lnTo>
                    <a:pt x="2" y="55"/>
                  </a:lnTo>
                  <a:lnTo>
                    <a:pt x="2" y="53"/>
                  </a:lnTo>
                  <a:lnTo>
                    <a:pt x="0" y="51"/>
                  </a:lnTo>
                  <a:lnTo>
                    <a:pt x="0" y="51"/>
                  </a:lnTo>
                  <a:close/>
                  <a:moveTo>
                    <a:pt x="0" y="27"/>
                  </a:moveTo>
                  <a:lnTo>
                    <a:pt x="0" y="27"/>
                  </a:lnTo>
                  <a:lnTo>
                    <a:pt x="2" y="26"/>
                  </a:lnTo>
                  <a:lnTo>
                    <a:pt x="2" y="24"/>
                  </a:lnTo>
                  <a:lnTo>
                    <a:pt x="4" y="22"/>
                  </a:lnTo>
                  <a:lnTo>
                    <a:pt x="6" y="22"/>
                  </a:lnTo>
                  <a:lnTo>
                    <a:pt x="9" y="22"/>
                  </a:lnTo>
                  <a:lnTo>
                    <a:pt x="11" y="24"/>
                  </a:lnTo>
                  <a:lnTo>
                    <a:pt x="11" y="26"/>
                  </a:lnTo>
                  <a:lnTo>
                    <a:pt x="13" y="27"/>
                  </a:lnTo>
                  <a:lnTo>
                    <a:pt x="13" y="27"/>
                  </a:lnTo>
                  <a:lnTo>
                    <a:pt x="11" y="29"/>
                  </a:lnTo>
                  <a:lnTo>
                    <a:pt x="11" y="31"/>
                  </a:lnTo>
                  <a:lnTo>
                    <a:pt x="9" y="33"/>
                  </a:lnTo>
                  <a:lnTo>
                    <a:pt x="6" y="33"/>
                  </a:lnTo>
                  <a:lnTo>
                    <a:pt x="4" y="33"/>
                  </a:lnTo>
                  <a:lnTo>
                    <a:pt x="2" y="31"/>
                  </a:lnTo>
                  <a:lnTo>
                    <a:pt x="2" y="29"/>
                  </a:lnTo>
                  <a:lnTo>
                    <a:pt x="0" y="27"/>
                  </a:lnTo>
                  <a:lnTo>
                    <a:pt x="0" y="27"/>
                  </a:lnTo>
                  <a:close/>
                  <a:moveTo>
                    <a:pt x="0" y="6"/>
                  </a:moveTo>
                  <a:lnTo>
                    <a:pt x="0" y="6"/>
                  </a:lnTo>
                  <a:lnTo>
                    <a:pt x="2" y="2"/>
                  </a:lnTo>
                  <a:lnTo>
                    <a:pt x="2" y="0"/>
                  </a:lnTo>
                  <a:lnTo>
                    <a:pt x="4" y="0"/>
                  </a:lnTo>
                  <a:lnTo>
                    <a:pt x="6" y="0"/>
                  </a:lnTo>
                  <a:lnTo>
                    <a:pt x="9" y="0"/>
                  </a:lnTo>
                  <a:lnTo>
                    <a:pt x="11" y="0"/>
                  </a:lnTo>
                  <a:lnTo>
                    <a:pt x="11" y="2"/>
                  </a:lnTo>
                  <a:lnTo>
                    <a:pt x="13" y="6"/>
                  </a:lnTo>
                  <a:lnTo>
                    <a:pt x="13" y="6"/>
                  </a:lnTo>
                  <a:lnTo>
                    <a:pt x="11" y="8"/>
                  </a:lnTo>
                  <a:lnTo>
                    <a:pt x="11" y="9"/>
                  </a:lnTo>
                  <a:lnTo>
                    <a:pt x="9" y="11"/>
                  </a:lnTo>
                  <a:lnTo>
                    <a:pt x="6" y="11"/>
                  </a:lnTo>
                  <a:lnTo>
                    <a:pt x="4" y="11"/>
                  </a:lnTo>
                  <a:lnTo>
                    <a:pt x="2" y="9"/>
                  </a:lnTo>
                  <a:lnTo>
                    <a:pt x="2" y="8"/>
                  </a:lnTo>
                  <a:lnTo>
                    <a:pt x="0" y="6"/>
                  </a:lnTo>
                  <a:lnTo>
                    <a:pt x="0" y="6"/>
                  </a:lnTo>
                  <a:close/>
                </a:path>
              </a:pathLst>
            </a:custGeom>
            <a:solidFill>
              <a:srgbClr val="000000"/>
            </a:solidFill>
            <a:ln w="158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ctr"/>
              <a:endParaRPr lang="zh-CN" altLang="en-US"/>
            </a:p>
          </p:txBody>
        </p:sp>
        <p:sp>
          <p:nvSpPr>
            <p:cNvPr id="59" name="Freeform 57"/>
            <p:cNvSpPr>
              <a:spLocks noEditPoints="1"/>
            </p:cNvSpPr>
            <p:nvPr/>
          </p:nvSpPr>
          <p:spPr bwMode="auto">
            <a:xfrm>
              <a:off x="4571" y="3517"/>
              <a:ext cx="517" cy="5"/>
            </a:xfrm>
            <a:custGeom>
              <a:avLst/>
              <a:gdLst>
                <a:gd name="T0" fmla="*/ 0 w 1032"/>
                <a:gd name="T1" fmla="*/ 5 h 11"/>
                <a:gd name="T2" fmla="*/ 29 w 1032"/>
                <a:gd name="T3" fmla="*/ 11 h 11"/>
                <a:gd name="T4" fmla="*/ 56 w 1032"/>
                <a:gd name="T5" fmla="*/ 4 h 11"/>
                <a:gd name="T6" fmla="*/ 50 w 1032"/>
                <a:gd name="T7" fmla="*/ 0 h 11"/>
                <a:gd name="T8" fmla="*/ 68 w 1032"/>
                <a:gd name="T9" fmla="*/ 5 h 11"/>
                <a:gd name="T10" fmla="*/ 96 w 1032"/>
                <a:gd name="T11" fmla="*/ 11 h 11"/>
                <a:gd name="T12" fmla="*/ 125 w 1032"/>
                <a:gd name="T13" fmla="*/ 4 h 11"/>
                <a:gd name="T14" fmla="*/ 119 w 1032"/>
                <a:gd name="T15" fmla="*/ 0 h 11"/>
                <a:gd name="T16" fmla="*/ 136 w 1032"/>
                <a:gd name="T17" fmla="*/ 5 h 11"/>
                <a:gd name="T18" fmla="*/ 165 w 1032"/>
                <a:gd name="T19" fmla="*/ 11 h 11"/>
                <a:gd name="T20" fmla="*/ 192 w 1032"/>
                <a:gd name="T21" fmla="*/ 4 h 11"/>
                <a:gd name="T22" fmla="*/ 186 w 1032"/>
                <a:gd name="T23" fmla="*/ 0 h 11"/>
                <a:gd name="T24" fmla="*/ 205 w 1032"/>
                <a:gd name="T25" fmla="*/ 5 h 11"/>
                <a:gd name="T26" fmla="*/ 232 w 1032"/>
                <a:gd name="T27" fmla="*/ 11 h 11"/>
                <a:gd name="T28" fmla="*/ 261 w 1032"/>
                <a:gd name="T29" fmla="*/ 4 h 11"/>
                <a:gd name="T30" fmla="*/ 255 w 1032"/>
                <a:gd name="T31" fmla="*/ 0 h 11"/>
                <a:gd name="T32" fmla="*/ 272 w 1032"/>
                <a:gd name="T33" fmla="*/ 5 h 11"/>
                <a:gd name="T34" fmla="*/ 301 w 1032"/>
                <a:gd name="T35" fmla="*/ 11 h 11"/>
                <a:gd name="T36" fmla="*/ 328 w 1032"/>
                <a:gd name="T37" fmla="*/ 4 h 11"/>
                <a:gd name="T38" fmla="*/ 323 w 1032"/>
                <a:gd name="T39" fmla="*/ 0 h 11"/>
                <a:gd name="T40" fmla="*/ 341 w 1032"/>
                <a:gd name="T41" fmla="*/ 5 h 11"/>
                <a:gd name="T42" fmla="*/ 368 w 1032"/>
                <a:gd name="T43" fmla="*/ 11 h 11"/>
                <a:gd name="T44" fmla="*/ 397 w 1032"/>
                <a:gd name="T45" fmla="*/ 4 h 11"/>
                <a:gd name="T46" fmla="*/ 391 w 1032"/>
                <a:gd name="T47" fmla="*/ 0 h 11"/>
                <a:gd name="T48" fmla="*/ 408 w 1032"/>
                <a:gd name="T49" fmla="*/ 5 h 11"/>
                <a:gd name="T50" fmla="*/ 437 w 1032"/>
                <a:gd name="T51" fmla="*/ 11 h 11"/>
                <a:gd name="T52" fmla="*/ 464 w 1032"/>
                <a:gd name="T53" fmla="*/ 4 h 11"/>
                <a:gd name="T54" fmla="*/ 459 w 1032"/>
                <a:gd name="T55" fmla="*/ 0 h 11"/>
                <a:gd name="T56" fmla="*/ 477 w 1032"/>
                <a:gd name="T57" fmla="*/ 5 h 11"/>
                <a:gd name="T58" fmla="*/ 504 w 1032"/>
                <a:gd name="T59" fmla="*/ 11 h 11"/>
                <a:gd name="T60" fmla="*/ 533 w 1032"/>
                <a:gd name="T61" fmla="*/ 4 h 11"/>
                <a:gd name="T62" fmla="*/ 528 w 1032"/>
                <a:gd name="T63" fmla="*/ 0 h 11"/>
                <a:gd name="T64" fmla="*/ 544 w 1032"/>
                <a:gd name="T65" fmla="*/ 5 h 11"/>
                <a:gd name="T66" fmla="*/ 573 w 1032"/>
                <a:gd name="T67" fmla="*/ 11 h 11"/>
                <a:gd name="T68" fmla="*/ 600 w 1032"/>
                <a:gd name="T69" fmla="*/ 4 h 11"/>
                <a:gd name="T70" fmla="*/ 595 w 1032"/>
                <a:gd name="T71" fmla="*/ 0 h 11"/>
                <a:gd name="T72" fmla="*/ 613 w 1032"/>
                <a:gd name="T73" fmla="*/ 5 h 11"/>
                <a:gd name="T74" fmla="*/ 640 w 1032"/>
                <a:gd name="T75" fmla="*/ 11 h 11"/>
                <a:gd name="T76" fmla="*/ 669 w 1032"/>
                <a:gd name="T77" fmla="*/ 4 h 11"/>
                <a:gd name="T78" fmla="*/ 664 w 1032"/>
                <a:gd name="T79" fmla="*/ 0 h 11"/>
                <a:gd name="T80" fmla="*/ 680 w 1032"/>
                <a:gd name="T81" fmla="*/ 5 h 11"/>
                <a:gd name="T82" fmla="*/ 709 w 1032"/>
                <a:gd name="T83" fmla="*/ 11 h 11"/>
                <a:gd name="T84" fmla="*/ 736 w 1032"/>
                <a:gd name="T85" fmla="*/ 4 h 11"/>
                <a:gd name="T86" fmla="*/ 731 w 1032"/>
                <a:gd name="T87" fmla="*/ 0 h 11"/>
                <a:gd name="T88" fmla="*/ 749 w 1032"/>
                <a:gd name="T89" fmla="*/ 5 h 11"/>
                <a:gd name="T90" fmla="*/ 776 w 1032"/>
                <a:gd name="T91" fmla="*/ 11 h 11"/>
                <a:gd name="T92" fmla="*/ 805 w 1032"/>
                <a:gd name="T93" fmla="*/ 4 h 11"/>
                <a:gd name="T94" fmla="*/ 800 w 1032"/>
                <a:gd name="T95" fmla="*/ 0 h 11"/>
                <a:gd name="T96" fmla="*/ 816 w 1032"/>
                <a:gd name="T97" fmla="*/ 5 h 11"/>
                <a:gd name="T98" fmla="*/ 845 w 1032"/>
                <a:gd name="T99" fmla="*/ 11 h 11"/>
                <a:gd name="T100" fmla="*/ 872 w 1032"/>
                <a:gd name="T101" fmla="*/ 4 h 11"/>
                <a:gd name="T102" fmla="*/ 867 w 1032"/>
                <a:gd name="T103" fmla="*/ 0 h 11"/>
                <a:gd name="T104" fmla="*/ 885 w 1032"/>
                <a:gd name="T105" fmla="*/ 5 h 11"/>
                <a:gd name="T106" fmla="*/ 912 w 1032"/>
                <a:gd name="T107" fmla="*/ 11 h 11"/>
                <a:gd name="T108" fmla="*/ 941 w 1032"/>
                <a:gd name="T109" fmla="*/ 4 h 11"/>
                <a:gd name="T110" fmla="*/ 936 w 1032"/>
                <a:gd name="T111" fmla="*/ 0 h 11"/>
                <a:gd name="T112" fmla="*/ 952 w 1032"/>
                <a:gd name="T113" fmla="*/ 5 h 11"/>
                <a:gd name="T114" fmla="*/ 981 w 1032"/>
                <a:gd name="T115" fmla="*/ 11 h 11"/>
                <a:gd name="T116" fmla="*/ 1008 w 1032"/>
                <a:gd name="T117" fmla="*/ 4 h 11"/>
                <a:gd name="T118" fmla="*/ 1003 w 1032"/>
                <a:gd name="T119" fmla="*/ 0 h 11"/>
                <a:gd name="T120" fmla="*/ 1021 w 1032"/>
                <a:gd name="T121"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32" h="11">
                  <a:moveTo>
                    <a:pt x="5" y="0"/>
                  </a:moveTo>
                  <a:lnTo>
                    <a:pt x="5" y="0"/>
                  </a:lnTo>
                  <a:lnTo>
                    <a:pt x="7" y="0"/>
                  </a:lnTo>
                  <a:lnTo>
                    <a:pt x="9" y="2"/>
                  </a:lnTo>
                  <a:lnTo>
                    <a:pt x="10" y="4"/>
                  </a:lnTo>
                  <a:lnTo>
                    <a:pt x="10" y="5"/>
                  </a:lnTo>
                  <a:lnTo>
                    <a:pt x="10" y="7"/>
                  </a:lnTo>
                  <a:lnTo>
                    <a:pt x="9" y="9"/>
                  </a:lnTo>
                  <a:lnTo>
                    <a:pt x="7" y="11"/>
                  </a:lnTo>
                  <a:lnTo>
                    <a:pt x="5" y="11"/>
                  </a:lnTo>
                  <a:lnTo>
                    <a:pt x="5" y="11"/>
                  </a:lnTo>
                  <a:lnTo>
                    <a:pt x="3" y="11"/>
                  </a:lnTo>
                  <a:lnTo>
                    <a:pt x="1" y="9"/>
                  </a:lnTo>
                  <a:lnTo>
                    <a:pt x="0" y="7"/>
                  </a:lnTo>
                  <a:lnTo>
                    <a:pt x="0" y="5"/>
                  </a:lnTo>
                  <a:lnTo>
                    <a:pt x="0" y="4"/>
                  </a:lnTo>
                  <a:lnTo>
                    <a:pt x="1" y="2"/>
                  </a:lnTo>
                  <a:lnTo>
                    <a:pt x="3" y="0"/>
                  </a:lnTo>
                  <a:lnTo>
                    <a:pt x="5" y="0"/>
                  </a:lnTo>
                  <a:lnTo>
                    <a:pt x="5" y="0"/>
                  </a:lnTo>
                  <a:close/>
                  <a:moveTo>
                    <a:pt x="29" y="0"/>
                  </a:moveTo>
                  <a:lnTo>
                    <a:pt x="29" y="0"/>
                  </a:lnTo>
                  <a:lnTo>
                    <a:pt x="30" y="0"/>
                  </a:lnTo>
                  <a:lnTo>
                    <a:pt x="32" y="2"/>
                  </a:lnTo>
                  <a:lnTo>
                    <a:pt x="34" y="4"/>
                  </a:lnTo>
                  <a:lnTo>
                    <a:pt x="34" y="5"/>
                  </a:lnTo>
                  <a:lnTo>
                    <a:pt x="34" y="7"/>
                  </a:lnTo>
                  <a:lnTo>
                    <a:pt x="32" y="9"/>
                  </a:lnTo>
                  <a:lnTo>
                    <a:pt x="30" y="11"/>
                  </a:lnTo>
                  <a:lnTo>
                    <a:pt x="29" y="11"/>
                  </a:lnTo>
                  <a:lnTo>
                    <a:pt x="29" y="11"/>
                  </a:lnTo>
                  <a:lnTo>
                    <a:pt x="27" y="11"/>
                  </a:lnTo>
                  <a:lnTo>
                    <a:pt x="25" y="9"/>
                  </a:lnTo>
                  <a:lnTo>
                    <a:pt x="23" y="7"/>
                  </a:lnTo>
                  <a:lnTo>
                    <a:pt x="23" y="5"/>
                  </a:lnTo>
                  <a:lnTo>
                    <a:pt x="23" y="4"/>
                  </a:lnTo>
                  <a:lnTo>
                    <a:pt x="25" y="2"/>
                  </a:lnTo>
                  <a:lnTo>
                    <a:pt x="27" y="0"/>
                  </a:lnTo>
                  <a:lnTo>
                    <a:pt x="29" y="0"/>
                  </a:lnTo>
                  <a:lnTo>
                    <a:pt x="29" y="0"/>
                  </a:lnTo>
                  <a:close/>
                  <a:moveTo>
                    <a:pt x="50" y="0"/>
                  </a:moveTo>
                  <a:lnTo>
                    <a:pt x="50" y="0"/>
                  </a:lnTo>
                  <a:lnTo>
                    <a:pt x="52" y="0"/>
                  </a:lnTo>
                  <a:lnTo>
                    <a:pt x="54" y="2"/>
                  </a:lnTo>
                  <a:lnTo>
                    <a:pt x="56" y="4"/>
                  </a:lnTo>
                  <a:lnTo>
                    <a:pt x="56" y="5"/>
                  </a:lnTo>
                  <a:lnTo>
                    <a:pt x="56" y="7"/>
                  </a:lnTo>
                  <a:lnTo>
                    <a:pt x="54" y="9"/>
                  </a:lnTo>
                  <a:lnTo>
                    <a:pt x="52" y="11"/>
                  </a:lnTo>
                  <a:lnTo>
                    <a:pt x="50" y="11"/>
                  </a:lnTo>
                  <a:lnTo>
                    <a:pt x="50" y="11"/>
                  </a:lnTo>
                  <a:lnTo>
                    <a:pt x="49" y="11"/>
                  </a:lnTo>
                  <a:lnTo>
                    <a:pt x="47" y="9"/>
                  </a:lnTo>
                  <a:lnTo>
                    <a:pt x="45" y="7"/>
                  </a:lnTo>
                  <a:lnTo>
                    <a:pt x="45" y="5"/>
                  </a:lnTo>
                  <a:lnTo>
                    <a:pt x="45" y="4"/>
                  </a:lnTo>
                  <a:lnTo>
                    <a:pt x="47" y="2"/>
                  </a:lnTo>
                  <a:lnTo>
                    <a:pt x="49" y="0"/>
                  </a:lnTo>
                  <a:lnTo>
                    <a:pt x="50" y="0"/>
                  </a:lnTo>
                  <a:lnTo>
                    <a:pt x="50" y="0"/>
                  </a:lnTo>
                  <a:close/>
                  <a:moveTo>
                    <a:pt x="74" y="0"/>
                  </a:moveTo>
                  <a:lnTo>
                    <a:pt x="74" y="0"/>
                  </a:lnTo>
                  <a:lnTo>
                    <a:pt x="76" y="0"/>
                  </a:lnTo>
                  <a:lnTo>
                    <a:pt x="78" y="2"/>
                  </a:lnTo>
                  <a:lnTo>
                    <a:pt x="79" y="4"/>
                  </a:lnTo>
                  <a:lnTo>
                    <a:pt x="79" y="5"/>
                  </a:lnTo>
                  <a:lnTo>
                    <a:pt x="79" y="7"/>
                  </a:lnTo>
                  <a:lnTo>
                    <a:pt x="78" y="9"/>
                  </a:lnTo>
                  <a:lnTo>
                    <a:pt x="76" y="11"/>
                  </a:lnTo>
                  <a:lnTo>
                    <a:pt x="74" y="11"/>
                  </a:lnTo>
                  <a:lnTo>
                    <a:pt x="74" y="11"/>
                  </a:lnTo>
                  <a:lnTo>
                    <a:pt x="72" y="11"/>
                  </a:lnTo>
                  <a:lnTo>
                    <a:pt x="70" y="9"/>
                  </a:lnTo>
                  <a:lnTo>
                    <a:pt x="68" y="7"/>
                  </a:lnTo>
                  <a:lnTo>
                    <a:pt x="68" y="5"/>
                  </a:lnTo>
                  <a:lnTo>
                    <a:pt x="68" y="4"/>
                  </a:lnTo>
                  <a:lnTo>
                    <a:pt x="70" y="2"/>
                  </a:lnTo>
                  <a:lnTo>
                    <a:pt x="72" y="0"/>
                  </a:lnTo>
                  <a:lnTo>
                    <a:pt x="74" y="0"/>
                  </a:lnTo>
                  <a:lnTo>
                    <a:pt x="74" y="0"/>
                  </a:lnTo>
                  <a:close/>
                  <a:moveTo>
                    <a:pt x="96" y="0"/>
                  </a:moveTo>
                  <a:lnTo>
                    <a:pt x="96" y="0"/>
                  </a:lnTo>
                  <a:lnTo>
                    <a:pt x="98" y="0"/>
                  </a:lnTo>
                  <a:lnTo>
                    <a:pt x="99" y="2"/>
                  </a:lnTo>
                  <a:lnTo>
                    <a:pt x="101" y="4"/>
                  </a:lnTo>
                  <a:lnTo>
                    <a:pt x="101" y="5"/>
                  </a:lnTo>
                  <a:lnTo>
                    <a:pt x="101" y="7"/>
                  </a:lnTo>
                  <a:lnTo>
                    <a:pt x="99" y="9"/>
                  </a:lnTo>
                  <a:lnTo>
                    <a:pt x="98" y="11"/>
                  </a:lnTo>
                  <a:lnTo>
                    <a:pt x="96" y="11"/>
                  </a:lnTo>
                  <a:lnTo>
                    <a:pt x="96" y="11"/>
                  </a:lnTo>
                  <a:lnTo>
                    <a:pt x="94" y="11"/>
                  </a:lnTo>
                  <a:lnTo>
                    <a:pt x="92" y="9"/>
                  </a:lnTo>
                  <a:lnTo>
                    <a:pt x="90" y="7"/>
                  </a:lnTo>
                  <a:lnTo>
                    <a:pt x="90" y="5"/>
                  </a:lnTo>
                  <a:lnTo>
                    <a:pt x="90" y="4"/>
                  </a:lnTo>
                  <a:lnTo>
                    <a:pt x="92" y="2"/>
                  </a:lnTo>
                  <a:lnTo>
                    <a:pt x="94" y="0"/>
                  </a:lnTo>
                  <a:lnTo>
                    <a:pt x="96" y="0"/>
                  </a:lnTo>
                  <a:lnTo>
                    <a:pt x="96" y="0"/>
                  </a:lnTo>
                  <a:close/>
                  <a:moveTo>
                    <a:pt x="119" y="0"/>
                  </a:moveTo>
                  <a:lnTo>
                    <a:pt x="119" y="0"/>
                  </a:lnTo>
                  <a:lnTo>
                    <a:pt x="121" y="0"/>
                  </a:lnTo>
                  <a:lnTo>
                    <a:pt x="123" y="2"/>
                  </a:lnTo>
                  <a:lnTo>
                    <a:pt x="125" y="4"/>
                  </a:lnTo>
                  <a:lnTo>
                    <a:pt x="125" y="5"/>
                  </a:lnTo>
                  <a:lnTo>
                    <a:pt x="125" y="7"/>
                  </a:lnTo>
                  <a:lnTo>
                    <a:pt x="123" y="9"/>
                  </a:lnTo>
                  <a:lnTo>
                    <a:pt x="121" y="11"/>
                  </a:lnTo>
                  <a:lnTo>
                    <a:pt x="119" y="11"/>
                  </a:lnTo>
                  <a:lnTo>
                    <a:pt x="119" y="11"/>
                  </a:lnTo>
                  <a:lnTo>
                    <a:pt x="117" y="11"/>
                  </a:lnTo>
                  <a:lnTo>
                    <a:pt x="116" y="9"/>
                  </a:lnTo>
                  <a:lnTo>
                    <a:pt x="114" y="7"/>
                  </a:lnTo>
                  <a:lnTo>
                    <a:pt x="114" y="5"/>
                  </a:lnTo>
                  <a:lnTo>
                    <a:pt x="114" y="4"/>
                  </a:lnTo>
                  <a:lnTo>
                    <a:pt x="116" y="2"/>
                  </a:lnTo>
                  <a:lnTo>
                    <a:pt x="117" y="0"/>
                  </a:lnTo>
                  <a:lnTo>
                    <a:pt x="119" y="0"/>
                  </a:lnTo>
                  <a:lnTo>
                    <a:pt x="119" y="0"/>
                  </a:lnTo>
                  <a:close/>
                  <a:moveTo>
                    <a:pt x="141" y="0"/>
                  </a:moveTo>
                  <a:lnTo>
                    <a:pt x="141" y="0"/>
                  </a:lnTo>
                  <a:lnTo>
                    <a:pt x="143" y="0"/>
                  </a:lnTo>
                  <a:lnTo>
                    <a:pt x="145" y="2"/>
                  </a:lnTo>
                  <a:lnTo>
                    <a:pt x="147" y="4"/>
                  </a:lnTo>
                  <a:lnTo>
                    <a:pt x="147" y="5"/>
                  </a:lnTo>
                  <a:lnTo>
                    <a:pt x="147" y="7"/>
                  </a:lnTo>
                  <a:lnTo>
                    <a:pt x="145" y="9"/>
                  </a:lnTo>
                  <a:lnTo>
                    <a:pt x="143" y="11"/>
                  </a:lnTo>
                  <a:lnTo>
                    <a:pt x="141" y="11"/>
                  </a:lnTo>
                  <a:lnTo>
                    <a:pt x="141" y="11"/>
                  </a:lnTo>
                  <a:lnTo>
                    <a:pt x="139" y="11"/>
                  </a:lnTo>
                  <a:lnTo>
                    <a:pt x="137" y="9"/>
                  </a:lnTo>
                  <a:lnTo>
                    <a:pt x="136" y="7"/>
                  </a:lnTo>
                  <a:lnTo>
                    <a:pt x="136" y="5"/>
                  </a:lnTo>
                  <a:lnTo>
                    <a:pt x="136" y="4"/>
                  </a:lnTo>
                  <a:lnTo>
                    <a:pt x="137" y="2"/>
                  </a:lnTo>
                  <a:lnTo>
                    <a:pt x="139" y="0"/>
                  </a:lnTo>
                  <a:lnTo>
                    <a:pt x="141" y="0"/>
                  </a:lnTo>
                  <a:lnTo>
                    <a:pt x="141" y="0"/>
                  </a:lnTo>
                  <a:close/>
                  <a:moveTo>
                    <a:pt x="165" y="0"/>
                  </a:moveTo>
                  <a:lnTo>
                    <a:pt x="165" y="0"/>
                  </a:lnTo>
                  <a:lnTo>
                    <a:pt x="166" y="0"/>
                  </a:lnTo>
                  <a:lnTo>
                    <a:pt x="168" y="2"/>
                  </a:lnTo>
                  <a:lnTo>
                    <a:pt x="170" y="4"/>
                  </a:lnTo>
                  <a:lnTo>
                    <a:pt x="170" y="5"/>
                  </a:lnTo>
                  <a:lnTo>
                    <a:pt x="170" y="7"/>
                  </a:lnTo>
                  <a:lnTo>
                    <a:pt x="168" y="9"/>
                  </a:lnTo>
                  <a:lnTo>
                    <a:pt x="166" y="11"/>
                  </a:lnTo>
                  <a:lnTo>
                    <a:pt x="165" y="11"/>
                  </a:lnTo>
                  <a:lnTo>
                    <a:pt x="165" y="11"/>
                  </a:lnTo>
                  <a:lnTo>
                    <a:pt x="163" y="11"/>
                  </a:lnTo>
                  <a:lnTo>
                    <a:pt x="161" y="9"/>
                  </a:lnTo>
                  <a:lnTo>
                    <a:pt x="159" y="7"/>
                  </a:lnTo>
                  <a:lnTo>
                    <a:pt x="159" y="5"/>
                  </a:lnTo>
                  <a:lnTo>
                    <a:pt x="159" y="4"/>
                  </a:lnTo>
                  <a:lnTo>
                    <a:pt x="161" y="2"/>
                  </a:lnTo>
                  <a:lnTo>
                    <a:pt x="163" y="0"/>
                  </a:lnTo>
                  <a:lnTo>
                    <a:pt x="165" y="0"/>
                  </a:lnTo>
                  <a:lnTo>
                    <a:pt x="165" y="0"/>
                  </a:lnTo>
                  <a:close/>
                  <a:moveTo>
                    <a:pt x="186" y="0"/>
                  </a:moveTo>
                  <a:lnTo>
                    <a:pt x="186" y="0"/>
                  </a:lnTo>
                  <a:lnTo>
                    <a:pt x="188" y="0"/>
                  </a:lnTo>
                  <a:lnTo>
                    <a:pt x="190" y="2"/>
                  </a:lnTo>
                  <a:lnTo>
                    <a:pt x="192" y="4"/>
                  </a:lnTo>
                  <a:lnTo>
                    <a:pt x="192" y="5"/>
                  </a:lnTo>
                  <a:lnTo>
                    <a:pt x="192" y="7"/>
                  </a:lnTo>
                  <a:lnTo>
                    <a:pt x="190" y="9"/>
                  </a:lnTo>
                  <a:lnTo>
                    <a:pt x="188" y="11"/>
                  </a:lnTo>
                  <a:lnTo>
                    <a:pt x="186" y="11"/>
                  </a:lnTo>
                  <a:lnTo>
                    <a:pt x="186" y="11"/>
                  </a:lnTo>
                  <a:lnTo>
                    <a:pt x="185" y="11"/>
                  </a:lnTo>
                  <a:lnTo>
                    <a:pt x="183" y="9"/>
                  </a:lnTo>
                  <a:lnTo>
                    <a:pt x="181" y="7"/>
                  </a:lnTo>
                  <a:lnTo>
                    <a:pt x="181" y="5"/>
                  </a:lnTo>
                  <a:lnTo>
                    <a:pt x="181" y="4"/>
                  </a:lnTo>
                  <a:lnTo>
                    <a:pt x="183" y="2"/>
                  </a:lnTo>
                  <a:lnTo>
                    <a:pt x="185" y="0"/>
                  </a:lnTo>
                  <a:lnTo>
                    <a:pt x="186" y="0"/>
                  </a:lnTo>
                  <a:lnTo>
                    <a:pt x="186" y="0"/>
                  </a:lnTo>
                  <a:close/>
                  <a:moveTo>
                    <a:pt x="210" y="0"/>
                  </a:moveTo>
                  <a:lnTo>
                    <a:pt x="210" y="0"/>
                  </a:lnTo>
                  <a:lnTo>
                    <a:pt x="212" y="0"/>
                  </a:lnTo>
                  <a:lnTo>
                    <a:pt x="214" y="2"/>
                  </a:lnTo>
                  <a:lnTo>
                    <a:pt x="215" y="4"/>
                  </a:lnTo>
                  <a:lnTo>
                    <a:pt x="215" y="5"/>
                  </a:lnTo>
                  <a:lnTo>
                    <a:pt x="215" y="7"/>
                  </a:lnTo>
                  <a:lnTo>
                    <a:pt x="214" y="9"/>
                  </a:lnTo>
                  <a:lnTo>
                    <a:pt x="212" y="11"/>
                  </a:lnTo>
                  <a:lnTo>
                    <a:pt x="210" y="11"/>
                  </a:lnTo>
                  <a:lnTo>
                    <a:pt x="210" y="11"/>
                  </a:lnTo>
                  <a:lnTo>
                    <a:pt x="208" y="11"/>
                  </a:lnTo>
                  <a:lnTo>
                    <a:pt x="206" y="9"/>
                  </a:lnTo>
                  <a:lnTo>
                    <a:pt x="205" y="7"/>
                  </a:lnTo>
                  <a:lnTo>
                    <a:pt x="205" y="5"/>
                  </a:lnTo>
                  <a:lnTo>
                    <a:pt x="205" y="4"/>
                  </a:lnTo>
                  <a:lnTo>
                    <a:pt x="206" y="2"/>
                  </a:lnTo>
                  <a:lnTo>
                    <a:pt x="208" y="0"/>
                  </a:lnTo>
                  <a:lnTo>
                    <a:pt x="210" y="0"/>
                  </a:lnTo>
                  <a:lnTo>
                    <a:pt x="210" y="0"/>
                  </a:lnTo>
                  <a:close/>
                  <a:moveTo>
                    <a:pt x="232" y="0"/>
                  </a:moveTo>
                  <a:lnTo>
                    <a:pt x="232" y="0"/>
                  </a:lnTo>
                  <a:lnTo>
                    <a:pt x="234" y="0"/>
                  </a:lnTo>
                  <a:lnTo>
                    <a:pt x="235" y="2"/>
                  </a:lnTo>
                  <a:lnTo>
                    <a:pt x="237" y="4"/>
                  </a:lnTo>
                  <a:lnTo>
                    <a:pt x="237" y="5"/>
                  </a:lnTo>
                  <a:lnTo>
                    <a:pt x="237" y="7"/>
                  </a:lnTo>
                  <a:lnTo>
                    <a:pt x="235" y="9"/>
                  </a:lnTo>
                  <a:lnTo>
                    <a:pt x="234" y="11"/>
                  </a:lnTo>
                  <a:lnTo>
                    <a:pt x="232" y="11"/>
                  </a:lnTo>
                  <a:lnTo>
                    <a:pt x="232" y="11"/>
                  </a:lnTo>
                  <a:lnTo>
                    <a:pt x="230" y="11"/>
                  </a:lnTo>
                  <a:lnTo>
                    <a:pt x="228" y="9"/>
                  </a:lnTo>
                  <a:lnTo>
                    <a:pt x="226" y="7"/>
                  </a:lnTo>
                  <a:lnTo>
                    <a:pt x="226" y="5"/>
                  </a:lnTo>
                  <a:lnTo>
                    <a:pt x="226" y="4"/>
                  </a:lnTo>
                  <a:lnTo>
                    <a:pt x="228" y="2"/>
                  </a:lnTo>
                  <a:lnTo>
                    <a:pt x="230" y="0"/>
                  </a:lnTo>
                  <a:lnTo>
                    <a:pt x="232" y="0"/>
                  </a:lnTo>
                  <a:lnTo>
                    <a:pt x="232" y="0"/>
                  </a:lnTo>
                  <a:close/>
                  <a:moveTo>
                    <a:pt x="255" y="0"/>
                  </a:moveTo>
                  <a:lnTo>
                    <a:pt x="255" y="0"/>
                  </a:lnTo>
                  <a:lnTo>
                    <a:pt x="257" y="0"/>
                  </a:lnTo>
                  <a:lnTo>
                    <a:pt x="259" y="2"/>
                  </a:lnTo>
                  <a:lnTo>
                    <a:pt x="261" y="4"/>
                  </a:lnTo>
                  <a:lnTo>
                    <a:pt x="261" y="5"/>
                  </a:lnTo>
                  <a:lnTo>
                    <a:pt x="261" y="7"/>
                  </a:lnTo>
                  <a:lnTo>
                    <a:pt x="259" y="9"/>
                  </a:lnTo>
                  <a:lnTo>
                    <a:pt x="257" y="11"/>
                  </a:lnTo>
                  <a:lnTo>
                    <a:pt x="255" y="11"/>
                  </a:lnTo>
                  <a:lnTo>
                    <a:pt x="255" y="11"/>
                  </a:lnTo>
                  <a:lnTo>
                    <a:pt x="254" y="11"/>
                  </a:lnTo>
                  <a:lnTo>
                    <a:pt x="252" y="9"/>
                  </a:lnTo>
                  <a:lnTo>
                    <a:pt x="250" y="7"/>
                  </a:lnTo>
                  <a:lnTo>
                    <a:pt x="250" y="5"/>
                  </a:lnTo>
                  <a:lnTo>
                    <a:pt x="250" y="4"/>
                  </a:lnTo>
                  <a:lnTo>
                    <a:pt x="252" y="2"/>
                  </a:lnTo>
                  <a:lnTo>
                    <a:pt x="254" y="0"/>
                  </a:lnTo>
                  <a:lnTo>
                    <a:pt x="255" y="0"/>
                  </a:lnTo>
                  <a:lnTo>
                    <a:pt x="255" y="0"/>
                  </a:lnTo>
                  <a:close/>
                  <a:moveTo>
                    <a:pt x="277" y="0"/>
                  </a:moveTo>
                  <a:lnTo>
                    <a:pt x="277" y="0"/>
                  </a:lnTo>
                  <a:lnTo>
                    <a:pt x="279" y="0"/>
                  </a:lnTo>
                  <a:lnTo>
                    <a:pt x="281" y="2"/>
                  </a:lnTo>
                  <a:lnTo>
                    <a:pt x="283" y="4"/>
                  </a:lnTo>
                  <a:lnTo>
                    <a:pt x="283" y="5"/>
                  </a:lnTo>
                  <a:lnTo>
                    <a:pt x="283" y="7"/>
                  </a:lnTo>
                  <a:lnTo>
                    <a:pt x="281" y="9"/>
                  </a:lnTo>
                  <a:lnTo>
                    <a:pt x="279" y="11"/>
                  </a:lnTo>
                  <a:lnTo>
                    <a:pt x="277" y="11"/>
                  </a:lnTo>
                  <a:lnTo>
                    <a:pt x="277" y="11"/>
                  </a:lnTo>
                  <a:lnTo>
                    <a:pt x="275" y="11"/>
                  </a:lnTo>
                  <a:lnTo>
                    <a:pt x="274" y="9"/>
                  </a:lnTo>
                  <a:lnTo>
                    <a:pt x="272" y="7"/>
                  </a:lnTo>
                  <a:lnTo>
                    <a:pt x="272" y="5"/>
                  </a:lnTo>
                  <a:lnTo>
                    <a:pt x="272" y="4"/>
                  </a:lnTo>
                  <a:lnTo>
                    <a:pt x="274" y="2"/>
                  </a:lnTo>
                  <a:lnTo>
                    <a:pt x="275" y="0"/>
                  </a:lnTo>
                  <a:lnTo>
                    <a:pt x="277" y="0"/>
                  </a:lnTo>
                  <a:lnTo>
                    <a:pt x="277" y="0"/>
                  </a:lnTo>
                  <a:close/>
                  <a:moveTo>
                    <a:pt x="301" y="0"/>
                  </a:moveTo>
                  <a:lnTo>
                    <a:pt x="301" y="0"/>
                  </a:lnTo>
                  <a:lnTo>
                    <a:pt x="303" y="0"/>
                  </a:lnTo>
                  <a:lnTo>
                    <a:pt x="304" y="2"/>
                  </a:lnTo>
                  <a:lnTo>
                    <a:pt x="306" y="4"/>
                  </a:lnTo>
                  <a:lnTo>
                    <a:pt x="306" y="5"/>
                  </a:lnTo>
                  <a:lnTo>
                    <a:pt x="306" y="7"/>
                  </a:lnTo>
                  <a:lnTo>
                    <a:pt x="304" y="9"/>
                  </a:lnTo>
                  <a:lnTo>
                    <a:pt x="303" y="11"/>
                  </a:lnTo>
                  <a:lnTo>
                    <a:pt x="301" y="11"/>
                  </a:lnTo>
                  <a:lnTo>
                    <a:pt x="301" y="11"/>
                  </a:lnTo>
                  <a:lnTo>
                    <a:pt x="299" y="11"/>
                  </a:lnTo>
                  <a:lnTo>
                    <a:pt x="297" y="9"/>
                  </a:lnTo>
                  <a:lnTo>
                    <a:pt x="295" y="7"/>
                  </a:lnTo>
                  <a:lnTo>
                    <a:pt x="295" y="5"/>
                  </a:lnTo>
                  <a:lnTo>
                    <a:pt x="295" y="4"/>
                  </a:lnTo>
                  <a:lnTo>
                    <a:pt x="297" y="2"/>
                  </a:lnTo>
                  <a:lnTo>
                    <a:pt x="299" y="0"/>
                  </a:lnTo>
                  <a:lnTo>
                    <a:pt x="301" y="0"/>
                  </a:lnTo>
                  <a:lnTo>
                    <a:pt x="301" y="0"/>
                  </a:lnTo>
                  <a:close/>
                  <a:moveTo>
                    <a:pt x="323" y="0"/>
                  </a:moveTo>
                  <a:lnTo>
                    <a:pt x="323" y="0"/>
                  </a:lnTo>
                  <a:lnTo>
                    <a:pt x="324" y="0"/>
                  </a:lnTo>
                  <a:lnTo>
                    <a:pt x="326" y="2"/>
                  </a:lnTo>
                  <a:lnTo>
                    <a:pt x="328" y="4"/>
                  </a:lnTo>
                  <a:lnTo>
                    <a:pt x="328" y="5"/>
                  </a:lnTo>
                  <a:lnTo>
                    <a:pt x="328" y="7"/>
                  </a:lnTo>
                  <a:lnTo>
                    <a:pt x="326" y="9"/>
                  </a:lnTo>
                  <a:lnTo>
                    <a:pt x="324" y="11"/>
                  </a:lnTo>
                  <a:lnTo>
                    <a:pt x="323" y="11"/>
                  </a:lnTo>
                  <a:lnTo>
                    <a:pt x="323" y="11"/>
                  </a:lnTo>
                  <a:lnTo>
                    <a:pt x="321" y="11"/>
                  </a:lnTo>
                  <a:lnTo>
                    <a:pt x="319" y="9"/>
                  </a:lnTo>
                  <a:lnTo>
                    <a:pt x="317" y="7"/>
                  </a:lnTo>
                  <a:lnTo>
                    <a:pt x="317" y="5"/>
                  </a:lnTo>
                  <a:lnTo>
                    <a:pt x="317" y="4"/>
                  </a:lnTo>
                  <a:lnTo>
                    <a:pt x="319" y="2"/>
                  </a:lnTo>
                  <a:lnTo>
                    <a:pt x="321" y="0"/>
                  </a:lnTo>
                  <a:lnTo>
                    <a:pt x="323" y="0"/>
                  </a:lnTo>
                  <a:lnTo>
                    <a:pt x="323" y="0"/>
                  </a:lnTo>
                  <a:close/>
                  <a:moveTo>
                    <a:pt x="346" y="0"/>
                  </a:moveTo>
                  <a:lnTo>
                    <a:pt x="346" y="0"/>
                  </a:lnTo>
                  <a:lnTo>
                    <a:pt x="348" y="0"/>
                  </a:lnTo>
                  <a:lnTo>
                    <a:pt x="350" y="2"/>
                  </a:lnTo>
                  <a:lnTo>
                    <a:pt x="352" y="4"/>
                  </a:lnTo>
                  <a:lnTo>
                    <a:pt x="352" y="5"/>
                  </a:lnTo>
                  <a:lnTo>
                    <a:pt x="352" y="7"/>
                  </a:lnTo>
                  <a:lnTo>
                    <a:pt x="350" y="9"/>
                  </a:lnTo>
                  <a:lnTo>
                    <a:pt x="348" y="11"/>
                  </a:lnTo>
                  <a:lnTo>
                    <a:pt x="346" y="11"/>
                  </a:lnTo>
                  <a:lnTo>
                    <a:pt x="346" y="11"/>
                  </a:lnTo>
                  <a:lnTo>
                    <a:pt x="344" y="11"/>
                  </a:lnTo>
                  <a:lnTo>
                    <a:pt x="342" y="9"/>
                  </a:lnTo>
                  <a:lnTo>
                    <a:pt x="341" y="7"/>
                  </a:lnTo>
                  <a:lnTo>
                    <a:pt x="341" y="5"/>
                  </a:lnTo>
                  <a:lnTo>
                    <a:pt x="341" y="4"/>
                  </a:lnTo>
                  <a:lnTo>
                    <a:pt x="342" y="2"/>
                  </a:lnTo>
                  <a:lnTo>
                    <a:pt x="344" y="0"/>
                  </a:lnTo>
                  <a:lnTo>
                    <a:pt x="346" y="0"/>
                  </a:lnTo>
                  <a:lnTo>
                    <a:pt x="346" y="0"/>
                  </a:lnTo>
                  <a:close/>
                  <a:moveTo>
                    <a:pt x="368" y="0"/>
                  </a:moveTo>
                  <a:lnTo>
                    <a:pt x="368" y="0"/>
                  </a:lnTo>
                  <a:lnTo>
                    <a:pt x="370" y="0"/>
                  </a:lnTo>
                  <a:lnTo>
                    <a:pt x="372" y="2"/>
                  </a:lnTo>
                  <a:lnTo>
                    <a:pt x="373" y="4"/>
                  </a:lnTo>
                  <a:lnTo>
                    <a:pt x="373" y="5"/>
                  </a:lnTo>
                  <a:lnTo>
                    <a:pt x="373" y="7"/>
                  </a:lnTo>
                  <a:lnTo>
                    <a:pt x="372" y="9"/>
                  </a:lnTo>
                  <a:lnTo>
                    <a:pt x="370" y="11"/>
                  </a:lnTo>
                  <a:lnTo>
                    <a:pt x="368" y="11"/>
                  </a:lnTo>
                  <a:lnTo>
                    <a:pt x="368" y="11"/>
                  </a:lnTo>
                  <a:lnTo>
                    <a:pt x="366" y="11"/>
                  </a:lnTo>
                  <a:lnTo>
                    <a:pt x="364" y="9"/>
                  </a:lnTo>
                  <a:lnTo>
                    <a:pt x="362" y="7"/>
                  </a:lnTo>
                  <a:lnTo>
                    <a:pt x="362" y="5"/>
                  </a:lnTo>
                  <a:lnTo>
                    <a:pt x="362" y="4"/>
                  </a:lnTo>
                  <a:lnTo>
                    <a:pt x="364" y="2"/>
                  </a:lnTo>
                  <a:lnTo>
                    <a:pt x="366" y="0"/>
                  </a:lnTo>
                  <a:lnTo>
                    <a:pt x="368" y="0"/>
                  </a:lnTo>
                  <a:lnTo>
                    <a:pt x="368" y="0"/>
                  </a:lnTo>
                  <a:close/>
                  <a:moveTo>
                    <a:pt x="391" y="0"/>
                  </a:moveTo>
                  <a:lnTo>
                    <a:pt x="391" y="0"/>
                  </a:lnTo>
                  <a:lnTo>
                    <a:pt x="393" y="0"/>
                  </a:lnTo>
                  <a:lnTo>
                    <a:pt x="395" y="2"/>
                  </a:lnTo>
                  <a:lnTo>
                    <a:pt x="397" y="4"/>
                  </a:lnTo>
                  <a:lnTo>
                    <a:pt x="397" y="5"/>
                  </a:lnTo>
                  <a:lnTo>
                    <a:pt x="397" y="7"/>
                  </a:lnTo>
                  <a:lnTo>
                    <a:pt x="395" y="9"/>
                  </a:lnTo>
                  <a:lnTo>
                    <a:pt x="393" y="11"/>
                  </a:lnTo>
                  <a:lnTo>
                    <a:pt x="391" y="11"/>
                  </a:lnTo>
                  <a:lnTo>
                    <a:pt x="391" y="11"/>
                  </a:lnTo>
                  <a:lnTo>
                    <a:pt x="390" y="11"/>
                  </a:lnTo>
                  <a:lnTo>
                    <a:pt x="388" y="9"/>
                  </a:lnTo>
                  <a:lnTo>
                    <a:pt x="386" y="7"/>
                  </a:lnTo>
                  <a:lnTo>
                    <a:pt x="386" y="5"/>
                  </a:lnTo>
                  <a:lnTo>
                    <a:pt x="386" y="4"/>
                  </a:lnTo>
                  <a:lnTo>
                    <a:pt x="388" y="2"/>
                  </a:lnTo>
                  <a:lnTo>
                    <a:pt x="390" y="0"/>
                  </a:lnTo>
                  <a:lnTo>
                    <a:pt x="391" y="0"/>
                  </a:lnTo>
                  <a:lnTo>
                    <a:pt x="391" y="0"/>
                  </a:lnTo>
                  <a:close/>
                  <a:moveTo>
                    <a:pt x="413" y="0"/>
                  </a:moveTo>
                  <a:lnTo>
                    <a:pt x="413" y="0"/>
                  </a:lnTo>
                  <a:lnTo>
                    <a:pt x="415" y="0"/>
                  </a:lnTo>
                  <a:lnTo>
                    <a:pt x="417" y="2"/>
                  </a:lnTo>
                  <a:lnTo>
                    <a:pt x="419" y="4"/>
                  </a:lnTo>
                  <a:lnTo>
                    <a:pt x="419" y="5"/>
                  </a:lnTo>
                  <a:lnTo>
                    <a:pt x="419" y="7"/>
                  </a:lnTo>
                  <a:lnTo>
                    <a:pt x="417" y="9"/>
                  </a:lnTo>
                  <a:lnTo>
                    <a:pt x="415" y="11"/>
                  </a:lnTo>
                  <a:lnTo>
                    <a:pt x="413" y="11"/>
                  </a:lnTo>
                  <a:lnTo>
                    <a:pt x="413" y="11"/>
                  </a:lnTo>
                  <a:lnTo>
                    <a:pt x="411" y="11"/>
                  </a:lnTo>
                  <a:lnTo>
                    <a:pt x="410" y="9"/>
                  </a:lnTo>
                  <a:lnTo>
                    <a:pt x="408" y="7"/>
                  </a:lnTo>
                  <a:lnTo>
                    <a:pt x="408" y="5"/>
                  </a:lnTo>
                  <a:lnTo>
                    <a:pt x="408" y="4"/>
                  </a:lnTo>
                  <a:lnTo>
                    <a:pt x="410" y="2"/>
                  </a:lnTo>
                  <a:lnTo>
                    <a:pt x="411" y="0"/>
                  </a:lnTo>
                  <a:lnTo>
                    <a:pt x="413" y="0"/>
                  </a:lnTo>
                  <a:lnTo>
                    <a:pt x="413" y="0"/>
                  </a:lnTo>
                  <a:close/>
                  <a:moveTo>
                    <a:pt x="437" y="0"/>
                  </a:moveTo>
                  <a:lnTo>
                    <a:pt x="437" y="0"/>
                  </a:lnTo>
                  <a:lnTo>
                    <a:pt x="439" y="0"/>
                  </a:lnTo>
                  <a:lnTo>
                    <a:pt x="440" y="2"/>
                  </a:lnTo>
                  <a:lnTo>
                    <a:pt x="442" y="4"/>
                  </a:lnTo>
                  <a:lnTo>
                    <a:pt x="442" y="5"/>
                  </a:lnTo>
                  <a:lnTo>
                    <a:pt x="442" y="7"/>
                  </a:lnTo>
                  <a:lnTo>
                    <a:pt x="440" y="9"/>
                  </a:lnTo>
                  <a:lnTo>
                    <a:pt x="439" y="11"/>
                  </a:lnTo>
                  <a:lnTo>
                    <a:pt x="437" y="11"/>
                  </a:lnTo>
                  <a:lnTo>
                    <a:pt x="437" y="11"/>
                  </a:lnTo>
                  <a:lnTo>
                    <a:pt x="435" y="11"/>
                  </a:lnTo>
                  <a:lnTo>
                    <a:pt x="433" y="9"/>
                  </a:lnTo>
                  <a:lnTo>
                    <a:pt x="431" y="7"/>
                  </a:lnTo>
                  <a:lnTo>
                    <a:pt x="431" y="5"/>
                  </a:lnTo>
                  <a:lnTo>
                    <a:pt x="431" y="4"/>
                  </a:lnTo>
                  <a:lnTo>
                    <a:pt x="433" y="2"/>
                  </a:lnTo>
                  <a:lnTo>
                    <a:pt x="435" y="0"/>
                  </a:lnTo>
                  <a:lnTo>
                    <a:pt x="437" y="0"/>
                  </a:lnTo>
                  <a:lnTo>
                    <a:pt x="437" y="0"/>
                  </a:lnTo>
                  <a:close/>
                  <a:moveTo>
                    <a:pt x="459" y="0"/>
                  </a:moveTo>
                  <a:lnTo>
                    <a:pt x="459" y="0"/>
                  </a:lnTo>
                  <a:lnTo>
                    <a:pt x="462" y="0"/>
                  </a:lnTo>
                  <a:lnTo>
                    <a:pt x="464" y="2"/>
                  </a:lnTo>
                  <a:lnTo>
                    <a:pt x="464" y="4"/>
                  </a:lnTo>
                  <a:lnTo>
                    <a:pt x="464" y="5"/>
                  </a:lnTo>
                  <a:lnTo>
                    <a:pt x="464" y="7"/>
                  </a:lnTo>
                  <a:lnTo>
                    <a:pt x="464" y="9"/>
                  </a:lnTo>
                  <a:lnTo>
                    <a:pt x="462" y="11"/>
                  </a:lnTo>
                  <a:lnTo>
                    <a:pt x="459" y="11"/>
                  </a:lnTo>
                  <a:lnTo>
                    <a:pt x="459" y="11"/>
                  </a:lnTo>
                  <a:lnTo>
                    <a:pt x="457" y="11"/>
                  </a:lnTo>
                  <a:lnTo>
                    <a:pt x="455" y="9"/>
                  </a:lnTo>
                  <a:lnTo>
                    <a:pt x="453" y="7"/>
                  </a:lnTo>
                  <a:lnTo>
                    <a:pt x="453" y="5"/>
                  </a:lnTo>
                  <a:lnTo>
                    <a:pt x="453" y="4"/>
                  </a:lnTo>
                  <a:lnTo>
                    <a:pt x="455" y="2"/>
                  </a:lnTo>
                  <a:lnTo>
                    <a:pt x="457" y="0"/>
                  </a:lnTo>
                  <a:lnTo>
                    <a:pt x="459" y="0"/>
                  </a:lnTo>
                  <a:lnTo>
                    <a:pt x="459" y="0"/>
                  </a:lnTo>
                  <a:close/>
                  <a:moveTo>
                    <a:pt x="482" y="0"/>
                  </a:moveTo>
                  <a:lnTo>
                    <a:pt x="482" y="0"/>
                  </a:lnTo>
                  <a:lnTo>
                    <a:pt x="484" y="0"/>
                  </a:lnTo>
                  <a:lnTo>
                    <a:pt x="486" y="2"/>
                  </a:lnTo>
                  <a:lnTo>
                    <a:pt x="488" y="4"/>
                  </a:lnTo>
                  <a:lnTo>
                    <a:pt x="488" y="5"/>
                  </a:lnTo>
                  <a:lnTo>
                    <a:pt x="488" y="7"/>
                  </a:lnTo>
                  <a:lnTo>
                    <a:pt x="486" y="9"/>
                  </a:lnTo>
                  <a:lnTo>
                    <a:pt x="484" y="11"/>
                  </a:lnTo>
                  <a:lnTo>
                    <a:pt x="482" y="11"/>
                  </a:lnTo>
                  <a:lnTo>
                    <a:pt x="482" y="11"/>
                  </a:lnTo>
                  <a:lnTo>
                    <a:pt x="480" y="11"/>
                  </a:lnTo>
                  <a:lnTo>
                    <a:pt x="479" y="9"/>
                  </a:lnTo>
                  <a:lnTo>
                    <a:pt x="477" y="7"/>
                  </a:lnTo>
                  <a:lnTo>
                    <a:pt x="477" y="5"/>
                  </a:lnTo>
                  <a:lnTo>
                    <a:pt x="477" y="4"/>
                  </a:lnTo>
                  <a:lnTo>
                    <a:pt x="479" y="2"/>
                  </a:lnTo>
                  <a:lnTo>
                    <a:pt x="480" y="0"/>
                  </a:lnTo>
                  <a:lnTo>
                    <a:pt x="482" y="0"/>
                  </a:lnTo>
                  <a:lnTo>
                    <a:pt x="482" y="0"/>
                  </a:lnTo>
                  <a:close/>
                  <a:moveTo>
                    <a:pt x="504" y="0"/>
                  </a:moveTo>
                  <a:lnTo>
                    <a:pt x="504" y="0"/>
                  </a:lnTo>
                  <a:lnTo>
                    <a:pt x="508" y="0"/>
                  </a:lnTo>
                  <a:lnTo>
                    <a:pt x="509" y="2"/>
                  </a:lnTo>
                  <a:lnTo>
                    <a:pt x="509" y="4"/>
                  </a:lnTo>
                  <a:lnTo>
                    <a:pt x="509" y="5"/>
                  </a:lnTo>
                  <a:lnTo>
                    <a:pt x="509" y="7"/>
                  </a:lnTo>
                  <a:lnTo>
                    <a:pt x="509" y="9"/>
                  </a:lnTo>
                  <a:lnTo>
                    <a:pt x="508" y="11"/>
                  </a:lnTo>
                  <a:lnTo>
                    <a:pt x="504" y="11"/>
                  </a:lnTo>
                  <a:lnTo>
                    <a:pt x="504" y="11"/>
                  </a:lnTo>
                  <a:lnTo>
                    <a:pt x="502" y="11"/>
                  </a:lnTo>
                  <a:lnTo>
                    <a:pt x="500" y="9"/>
                  </a:lnTo>
                  <a:lnTo>
                    <a:pt x="499" y="7"/>
                  </a:lnTo>
                  <a:lnTo>
                    <a:pt x="499" y="5"/>
                  </a:lnTo>
                  <a:lnTo>
                    <a:pt x="499" y="4"/>
                  </a:lnTo>
                  <a:lnTo>
                    <a:pt x="500" y="2"/>
                  </a:lnTo>
                  <a:lnTo>
                    <a:pt x="502" y="0"/>
                  </a:lnTo>
                  <a:lnTo>
                    <a:pt x="504" y="0"/>
                  </a:lnTo>
                  <a:lnTo>
                    <a:pt x="504" y="0"/>
                  </a:lnTo>
                  <a:close/>
                  <a:moveTo>
                    <a:pt x="528" y="0"/>
                  </a:moveTo>
                  <a:lnTo>
                    <a:pt x="528" y="0"/>
                  </a:lnTo>
                  <a:lnTo>
                    <a:pt x="529" y="0"/>
                  </a:lnTo>
                  <a:lnTo>
                    <a:pt x="531" y="2"/>
                  </a:lnTo>
                  <a:lnTo>
                    <a:pt x="533" y="4"/>
                  </a:lnTo>
                  <a:lnTo>
                    <a:pt x="533" y="5"/>
                  </a:lnTo>
                  <a:lnTo>
                    <a:pt x="533" y="7"/>
                  </a:lnTo>
                  <a:lnTo>
                    <a:pt x="531" y="9"/>
                  </a:lnTo>
                  <a:lnTo>
                    <a:pt x="529" y="11"/>
                  </a:lnTo>
                  <a:lnTo>
                    <a:pt x="528" y="11"/>
                  </a:lnTo>
                  <a:lnTo>
                    <a:pt x="528" y="11"/>
                  </a:lnTo>
                  <a:lnTo>
                    <a:pt x="526" y="11"/>
                  </a:lnTo>
                  <a:lnTo>
                    <a:pt x="524" y="9"/>
                  </a:lnTo>
                  <a:lnTo>
                    <a:pt x="522" y="7"/>
                  </a:lnTo>
                  <a:lnTo>
                    <a:pt x="522" y="5"/>
                  </a:lnTo>
                  <a:lnTo>
                    <a:pt x="522" y="4"/>
                  </a:lnTo>
                  <a:lnTo>
                    <a:pt x="524" y="2"/>
                  </a:lnTo>
                  <a:lnTo>
                    <a:pt x="526" y="0"/>
                  </a:lnTo>
                  <a:lnTo>
                    <a:pt x="528" y="0"/>
                  </a:lnTo>
                  <a:lnTo>
                    <a:pt x="528" y="0"/>
                  </a:lnTo>
                  <a:close/>
                  <a:moveTo>
                    <a:pt x="549" y="0"/>
                  </a:moveTo>
                  <a:lnTo>
                    <a:pt x="549" y="0"/>
                  </a:lnTo>
                  <a:lnTo>
                    <a:pt x="553" y="0"/>
                  </a:lnTo>
                  <a:lnTo>
                    <a:pt x="555" y="2"/>
                  </a:lnTo>
                  <a:lnTo>
                    <a:pt x="555" y="4"/>
                  </a:lnTo>
                  <a:lnTo>
                    <a:pt x="555" y="5"/>
                  </a:lnTo>
                  <a:lnTo>
                    <a:pt x="555" y="7"/>
                  </a:lnTo>
                  <a:lnTo>
                    <a:pt x="555" y="9"/>
                  </a:lnTo>
                  <a:lnTo>
                    <a:pt x="553" y="11"/>
                  </a:lnTo>
                  <a:lnTo>
                    <a:pt x="549" y="11"/>
                  </a:lnTo>
                  <a:lnTo>
                    <a:pt x="549" y="11"/>
                  </a:lnTo>
                  <a:lnTo>
                    <a:pt x="548" y="11"/>
                  </a:lnTo>
                  <a:lnTo>
                    <a:pt x="546" y="9"/>
                  </a:lnTo>
                  <a:lnTo>
                    <a:pt x="544" y="7"/>
                  </a:lnTo>
                  <a:lnTo>
                    <a:pt x="544" y="5"/>
                  </a:lnTo>
                  <a:lnTo>
                    <a:pt x="544" y="4"/>
                  </a:lnTo>
                  <a:lnTo>
                    <a:pt x="546" y="2"/>
                  </a:lnTo>
                  <a:lnTo>
                    <a:pt x="548" y="0"/>
                  </a:lnTo>
                  <a:lnTo>
                    <a:pt x="549" y="0"/>
                  </a:lnTo>
                  <a:lnTo>
                    <a:pt x="549" y="0"/>
                  </a:lnTo>
                  <a:close/>
                  <a:moveTo>
                    <a:pt x="573" y="0"/>
                  </a:moveTo>
                  <a:lnTo>
                    <a:pt x="573" y="0"/>
                  </a:lnTo>
                  <a:lnTo>
                    <a:pt x="575" y="0"/>
                  </a:lnTo>
                  <a:lnTo>
                    <a:pt x="577" y="2"/>
                  </a:lnTo>
                  <a:lnTo>
                    <a:pt x="578" y="4"/>
                  </a:lnTo>
                  <a:lnTo>
                    <a:pt x="578" y="5"/>
                  </a:lnTo>
                  <a:lnTo>
                    <a:pt x="578" y="7"/>
                  </a:lnTo>
                  <a:lnTo>
                    <a:pt x="577" y="9"/>
                  </a:lnTo>
                  <a:lnTo>
                    <a:pt x="575" y="11"/>
                  </a:lnTo>
                  <a:lnTo>
                    <a:pt x="573" y="11"/>
                  </a:lnTo>
                  <a:lnTo>
                    <a:pt x="573" y="11"/>
                  </a:lnTo>
                  <a:lnTo>
                    <a:pt x="571" y="11"/>
                  </a:lnTo>
                  <a:lnTo>
                    <a:pt x="569" y="9"/>
                  </a:lnTo>
                  <a:lnTo>
                    <a:pt x="568" y="7"/>
                  </a:lnTo>
                  <a:lnTo>
                    <a:pt x="568" y="5"/>
                  </a:lnTo>
                  <a:lnTo>
                    <a:pt x="568" y="4"/>
                  </a:lnTo>
                  <a:lnTo>
                    <a:pt x="569" y="2"/>
                  </a:lnTo>
                  <a:lnTo>
                    <a:pt x="571" y="0"/>
                  </a:lnTo>
                  <a:lnTo>
                    <a:pt x="573" y="0"/>
                  </a:lnTo>
                  <a:lnTo>
                    <a:pt x="573" y="0"/>
                  </a:lnTo>
                  <a:close/>
                  <a:moveTo>
                    <a:pt x="595" y="0"/>
                  </a:moveTo>
                  <a:lnTo>
                    <a:pt x="595" y="0"/>
                  </a:lnTo>
                  <a:lnTo>
                    <a:pt x="598" y="0"/>
                  </a:lnTo>
                  <a:lnTo>
                    <a:pt x="600" y="2"/>
                  </a:lnTo>
                  <a:lnTo>
                    <a:pt x="600" y="4"/>
                  </a:lnTo>
                  <a:lnTo>
                    <a:pt x="600" y="5"/>
                  </a:lnTo>
                  <a:lnTo>
                    <a:pt x="600" y="7"/>
                  </a:lnTo>
                  <a:lnTo>
                    <a:pt x="600" y="9"/>
                  </a:lnTo>
                  <a:lnTo>
                    <a:pt x="598" y="11"/>
                  </a:lnTo>
                  <a:lnTo>
                    <a:pt x="595" y="11"/>
                  </a:lnTo>
                  <a:lnTo>
                    <a:pt x="595" y="11"/>
                  </a:lnTo>
                  <a:lnTo>
                    <a:pt x="593" y="11"/>
                  </a:lnTo>
                  <a:lnTo>
                    <a:pt x="591" y="9"/>
                  </a:lnTo>
                  <a:lnTo>
                    <a:pt x="589" y="7"/>
                  </a:lnTo>
                  <a:lnTo>
                    <a:pt x="589" y="5"/>
                  </a:lnTo>
                  <a:lnTo>
                    <a:pt x="589" y="4"/>
                  </a:lnTo>
                  <a:lnTo>
                    <a:pt x="591" y="2"/>
                  </a:lnTo>
                  <a:lnTo>
                    <a:pt x="593" y="0"/>
                  </a:lnTo>
                  <a:lnTo>
                    <a:pt x="595" y="0"/>
                  </a:lnTo>
                  <a:lnTo>
                    <a:pt x="595" y="0"/>
                  </a:lnTo>
                  <a:close/>
                  <a:moveTo>
                    <a:pt x="618" y="0"/>
                  </a:moveTo>
                  <a:lnTo>
                    <a:pt x="618" y="0"/>
                  </a:lnTo>
                  <a:lnTo>
                    <a:pt x="620" y="0"/>
                  </a:lnTo>
                  <a:lnTo>
                    <a:pt x="622" y="2"/>
                  </a:lnTo>
                  <a:lnTo>
                    <a:pt x="624" y="4"/>
                  </a:lnTo>
                  <a:lnTo>
                    <a:pt x="624" y="5"/>
                  </a:lnTo>
                  <a:lnTo>
                    <a:pt x="624" y="7"/>
                  </a:lnTo>
                  <a:lnTo>
                    <a:pt x="622" y="9"/>
                  </a:lnTo>
                  <a:lnTo>
                    <a:pt x="620" y="11"/>
                  </a:lnTo>
                  <a:lnTo>
                    <a:pt x="618" y="11"/>
                  </a:lnTo>
                  <a:lnTo>
                    <a:pt x="618" y="11"/>
                  </a:lnTo>
                  <a:lnTo>
                    <a:pt x="617" y="11"/>
                  </a:lnTo>
                  <a:lnTo>
                    <a:pt x="615" y="9"/>
                  </a:lnTo>
                  <a:lnTo>
                    <a:pt x="613" y="7"/>
                  </a:lnTo>
                  <a:lnTo>
                    <a:pt x="613" y="5"/>
                  </a:lnTo>
                  <a:lnTo>
                    <a:pt x="613" y="4"/>
                  </a:lnTo>
                  <a:lnTo>
                    <a:pt x="615" y="2"/>
                  </a:lnTo>
                  <a:lnTo>
                    <a:pt x="617" y="0"/>
                  </a:lnTo>
                  <a:lnTo>
                    <a:pt x="618" y="0"/>
                  </a:lnTo>
                  <a:lnTo>
                    <a:pt x="618" y="0"/>
                  </a:lnTo>
                  <a:close/>
                  <a:moveTo>
                    <a:pt x="640" y="0"/>
                  </a:moveTo>
                  <a:lnTo>
                    <a:pt x="640" y="0"/>
                  </a:lnTo>
                  <a:lnTo>
                    <a:pt x="644" y="0"/>
                  </a:lnTo>
                  <a:lnTo>
                    <a:pt x="646" y="2"/>
                  </a:lnTo>
                  <a:lnTo>
                    <a:pt x="646" y="4"/>
                  </a:lnTo>
                  <a:lnTo>
                    <a:pt x="646" y="5"/>
                  </a:lnTo>
                  <a:lnTo>
                    <a:pt x="646" y="7"/>
                  </a:lnTo>
                  <a:lnTo>
                    <a:pt x="646" y="9"/>
                  </a:lnTo>
                  <a:lnTo>
                    <a:pt x="644" y="11"/>
                  </a:lnTo>
                  <a:lnTo>
                    <a:pt x="640" y="11"/>
                  </a:lnTo>
                  <a:lnTo>
                    <a:pt x="640" y="11"/>
                  </a:lnTo>
                  <a:lnTo>
                    <a:pt x="638" y="11"/>
                  </a:lnTo>
                  <a:lnTo>
                    <a:pt x="636" y="9"/>
                  </a:lnTo>
                  <a:lnTo>
                    <a:pt x="635" y="7"/>
                  </a:lnTo>
                  <a:lnTo>
                    <a:pt x="635" y="5"/>
                  </a:lnTo>
                  <a:lnTo>
                    <a:pt x="635" y="4"/>
                  </a:lnTo>
                  <a:lnTo>
                    <a:pt x="636" y="2"/>
                  </a:lnTo>
                  <a:lnTo>
                    <a:pt x="638" y="0"/>
                  </a:lnTo>
                  <a:lnTo>
                    <a:pt x="640" y="0"/>
                  </a:lnTo>
                  <a:lnTo>
                    <a:pt x="640" y="0"/>
                  </a:lnTo>
                  <a:close/>
                  <a:moveTo>
                    <a:pt x="664" y="0"/>
                  </a:moveTo>
                  <a:lnTo>
                    <a:pt x="664" y="0"/>
                  </a:lnTo>
                  <a:lnTo>
                    <a:pt x="666" y="0"/>
                  </a:lnTo>
                  <a:lnTo>
                    <a:pt x="667" y="2"/>
                  </a:lnTo>
                  <a:lnTo>
                    <a:pt x="669" y="4"/>
                  </a:lnTo>
                  <a:lnTo>
                    <a:pt x="669" y="5"/>
                  </a:lnTo>
                  <a:lnTo>
                    <a:pt x="669" y="7"/>
                  </a:lnTo>
                  <a:lnTo>
                    <a:pt x="667" y="9"/>
                  </a:lnTo>
                  <a:lnTo>
                    <a:pt x="666" y="11"/>
                  </a:lnTo>
                  <a:lnTo>
                    <a:pt x="664" y="11"/>
                  </a:lnTo>
                  <a:lnTo>
                    <a:pt x="664" y="11"/>
                  </a:lnTo>
                  <a:lnTo>
                    <a:pt x="662" y="11"/>
                  </a:lnTo>
                  <a:lnTo>
                    <a:pt x="660" y="9"/>
                  </a:lnTo>
                  <a:lnTo>
                    <a:pt x="658" y="7"/>
                  </a:lnTo>
                  <a:lnTo>
                    <a:pt x="658" y="5"/>
                  </a:lnTo>
                  <a:lnTo>
                    <a:pt x="658" y="4"/>
                  </a:lnTo>
                  <a:lnTo>
                    <a:pt x="660" y="2"/>
                  </a:lnTo>
                  <a:lnTo>
                    <a:pt x="662" y="0"/>
                  </a:lnTo>
                  <a:lnTo>
                    <a:pt x="664" y="0"/>
                  </a:lnTo>
                  <a:lnTo>
                    <a:pt x="664" y="0"/>
                  </a:lnTo>
                  <a:close/>
                  <a:moveTo>
                    <a:pt x="685" y="0"/>
                  </a:moveTo>
                  <a:lnTo>
                    <a:pt x="685" y="0"/>
                  </a:lnTo>
                  <a:lnTo>
                    <a:pt x="689" y="0"/>
                  </a:lnTo>
                  <a:lnTo>
                    <a:pt x="691" y="2"/>
                  </a:lnTo>
                  <a:lnTo>
                    <a:pt x="691" y="4"/>
                  </a:lnTo>
                  <a:lnTo>
                    <a:pt x="693" y="5"/>
                  </a:lnTo>
                  <a:lnTo>
                    <a:pt x="691" y="7"/>
                  </a:lnTo>
                  <a:lnTo>
                    <a:pt x="691" y="9"/>
                  </a:lnTo>
                  <a:lnTo>
                    <a:pt x="689" y="11"/>
                  </a:lnTo>
                  <a:lnTo>
                    <a:pt x="685" y="11"/>
                  </a:lnTo>
                  <a:lnTo>
                    <a:pt x="685" y="11"/>
                  </a:lnTo>
                  <a:lnTo>
                    <a:pt x="684" y="11"/>
                  </a:lnTo>
                  <a:lnTo>
                    <a:pt x="682" y="9"/>
                  </a:lnTo>
                  <a:lnTo>
                    <a:pt x="680" y="7"/>
                  </a:lnTo>
                  <a:lnTo>
                    <a:pt x="680" y="5"/>
                  </a:lnTo>
                  <a:lnTo>
                    <a:pt x="680" y="4"/>
                  </a:lnTo>
                  <a:lnTo>
                    <a:pt x="682" y="2"/>
                  </a:lnTo>
                  <a:lnTo>
                    <a:pt x="684" y="0"/>
                  </a:lnTo>
                  <a:lnTo>
                    <a:pt x="685" y="0"/>
                  </a:lnTo>
                  <a:lnTo>
                    <a:pt x="685" y="0"/>
                  </a:lnTo>
                  <a:close/>
                  <a:moveTo>
                    <a:pt x="709" y="0"/>
                  </a:moveTo>
                  <a:lnTo>
                    <a:pt x="709" y="0"/>
                  </a:lnTo>
                  <a:lnTo>
                    <a:pt x="711" y="0"/>
                  </a:lnTo>
                  <a:lnTo>
                    <a:pt x="713" y="2"/>
                  </a:lnTo>
                  <a:lnTo>
                    <a:pt x="714" y="4"/>
                  </a:lnTo>
                  <a:lnTo>
                    <a:pt x="714" y="5"/>
                  </a:lnTo>
                  <a:lnTo>
                    <a:pt x="714" y="7"/>
                  </a:lnTo>
                  <a:lnTo>
                    <a:pt x="713" y="9"/>
                  </a:lnTo>
                  <a:lnTo>
                    <a:pt x="711" y="11"/>
                  </a:lnTo>
                  <a:lnTo>
                    <a:pt x="709" y="11"/>
                  </a:lnTo>
                  <a:lnTo>
                    <a:pt x="709" y="11"/>
                  </a:lnTo>
                  <a:lnTo>
                    <a:pt x="707" y="11"/>
                  </a:lnTo>
                  <a:lnTo>
                    <a:pt x="705" y="9"/>
                  </a:lnTo>
                  <a:lnTo>
                    <a:pt x="704" y="7"/>
                  </a:lnTo>
                  <a:lnTo>
                    <a:pt x="704" y="5"/>
                  </a:lnTo>
                  <a:lnTo>
                    <a:pt x="704" y="4"/>
                  </a:lnTo>
                  <a:lnTo>
                    <a:pt x="705" y="2"/>
                  </a:lnTo>
                  <a:lnTo>
                    <a:pt x="707" y="0"/>
                  </a:lnTo>
                  <a:lnTo>
                    <a:pt x="709" y="0"/>
                  </a:lnTo>
                  <a:lnTo>
                    <a:pt x="709" y="0"/>
                  </a:lnTo>
                  <a:close/>
                  <a:moveTo>
                    <a:pt x="731" y="0"/>
                  </a:moveTo>
                  <a:lnTo>
                    <a:pt x="731" y="0"/>
                  </a:lnTo>
                  <a:lnTo>
                    <a:pt x="734" y="0"/>
                  </a:lnTo>
                  <a:lnTo>
                    <a:pt x="736" y="2"/>
                  </a:lnTo>
                  <a:lnTo>
                    <a:pt x="736" y="4"/>
                  </a:lnTo>
                  <a:lnTo>
                    <a:pt x="738" y="5"/>
                  </a:lnTo>
                  <a:lnTo>
                    <a:pt x="736" y="7"/>
                  </a:lnTo>
                  <a:lnTo>
                    <a:pt x="736" y="9"/>
                  </a:lnTo>
                  <a:lnTo>
                    <a:pt x="734" y="11"/>
                  </a:lnTo>
                  <a:lnTo>
                    <a:pt x="731" y="11"/>
                  </a:lnTo>
                  <a:lnTo>
                    <a:pt x="731" y="11"/>
                  </a:lnTo>
                  <a:lnTo>
                    <a:pt x="729" y="11"/>
                  </a:lnTo>
                  <a:lnTo>
                    <a:pt x="727" y="9"/>
                  </a:lnTo>
                  <a:lnTo>
                    <a:pt x="727" y="7"/>
                  </a:lnTo>
                  <a:lnTo>
                    <a:pt x="725" y="5"/>
                  </a:lnTo>
                  <a:lnTo>
                    <a:pt x="727" y="4"/>
                  </a:lnTo>
                  <a:lnTo>
                    <a:pt x="727" y="2"/>
                  </a:lnTo>
                  <a:lnTo>
                    <a:pt x="729" y="0"/>
                  </a:lnTo>
                  <a:lnTo>
                    <a:pt x="731" y="0"/>
                  </a:lnTo>
                  <a:lnTo>
                    <a:pt x="731" y="0"/>
                  </a:lnTo>
                  <a:close/>
                  <a:moveTo>
                    <a:pt x="754" y="0"/>
                  </a:moveTo>
                  <a:lnTo>
                    <a:pt x="754" y="0"/>
                  </a:lnTo>
                  <a:lnTo>
                    <a:pt x="756" y="0"/>
                  </a:lnTo>
                  <a:lnTo>
                    <a:pt x="758" y="2"/>
                  </a:lnTo>
                  <a:lnTo>
                    <a:pt x="760" y="4"/>
                  </a:lnTo>
                  <a:lnTo>
                    <a:pt x="760" y="5"/>
                  </a:lnTo>
                  <a:lnTo>
                    <a:pt x="760" y="7"/>
                  </a:lnTo>
                  <a:lnTo>
                    <a:pt x="758" y="9"/>
                  </a:lnTo>
                  <a:lnTo>
                    <a:pt x="756" y="11"/>
                  </a:lnTo>
                  <a:lnTo>
                    <a:pt x="754" y="11"/>
                  </a:lnTo>
                  <a:lnTo>
                    <a:pt x="754" y="11"/>
                  </a:lnTo>
                  <a:lnTo>
                    <a:pt x="753" y="11"/>
                  </a:lnTo>
                  <a:lnTo>
                    <a:pt x="751" y="9"/>
                  </a:lnTo>
                  <a:lnTo>
                    <a:pt x="749" y="7"/>
                  </a:lnTo>
                  <a:lnTo>
                    <a:pt x="749" y="5"/>
                  </a:lnTo>
                  <a:lnTo>
                    <a:pt x="749" y="4"/>
                  </a:lnTo>
                  <a:lnTo>
                    <a:pt x="751" y="2"/>
                  </a:lnTo>
                  <a:lnTo>
                    <a:pt x="753" y="0"/>
                  </a:lnTo>
                  <a:lnTo>
                    <a:pt x="754" y="0"/>
                  </a:lnTo>
                  <a:lnTo>
                    <a:pt x="754" y="0"/>
                  </a:lnTo>
                  <a:close/>
                  <a:moveTo>
                    <a:pt x="776" y="0"/>
                  </a:moveTo>
                  <a:lnTo>
                    <a:pt x="776" y="0"/>
                  </a:lnTo>
                  <a:lnTo>
                    <a:pt x="780" y="0"/>
                  </a:lnTo>
                  <a:lnTo>
                    <a:pt x="782" y="2"/>
                  </a:lnTo>
                  <a:lnTo>
                    <a:pt x="782" y="4"/>
                  </a:lnTo>
                  <a:lnTo>
                    <a:pt x="783" y="5"/>
                  </a:lnTo>
                  <a:lnTo>
                    <a:pt x="782" y="7"/>
                  </a:lnTo>
                  <a:lnTo>
                    <a:pt x="782" y="9"/>
                  </a:lnTo>
                  <a:lnTo>
                    <a:pt x="780" y="11"/>
                  </a:lnTo>
                  <a:lnTo>
                    <a:pt x="776" y="11"/>
                  </a:lnTo>
                  <a:lnTo>
                    <a:pt x="776" y="11"/>
                  </a:lnTo>
                  <a:lnTo>
                    <a:pt x="774" y="11"/>
                  </a:lnTo>
                  <a:lnTo>
                    <a:pt x="773" y="9"/>
                  </a:lnTo>
                  <a:lnTo>
                    <a:pt x="773" y="7"/>
                  </a:lnTo>
                  <a:lnTo>
                    <a:pt x="771" y="5"/>
                  </a:lnTo>
                  <a:lnTo>
                    <a:pt x="773" y="4"/>
                  </a:lnTo>
                  <a:lnTo>
                    <a:pt x="773" y="2"/>
                  </a:lnTo>
                  <a:lnTo>
                    <a:pt x="774" y="0"/>
                  </a:lnTo>
                  <a:lnTo>
                    <a:pt x="776" y="0"/>
                  </a:lnTo>
                  <a:lnTo>
                    <a:pt x="776" y="0"/>
                  </a:lnTo>
                  <a:close/>
                  <a:moveTo>
                    <a:pt x="800" y="0"/>
                  </a:moveTo>
                  <a:lnTo>
                    <a:pt x="800" y="0"/>
                  </a:lnTo>
                  <a:lnTo>
                    <a:pt x="802" y="0"/>
                  </a:lnTo>
                  <a:lnTo>
                    <a:pt x="803" y="2"/>
                  </a:lnTo>
                  <a:lnTo>
                    <a:pt x="805" y="4"/>
                  </a:lnTo>
                  <a:lnTo>
                    <a:pt x="805" y="5"/>
                  </a:lnTo>
                  <a:lnTo>
                    <a:pt x="805" y="7"/>
                  </a:lnTo>
                  <a:lnTo>
                    <a:pt x="803" y="9"/>
                  </a:lnTo>
                  <a:lnTo>
                    <a:pt x="802" y="11"/>
                  </a:lnTo>
                  <a:lnTo>
                    <a:pt x="800" y="11"/>
                  </a:lnTo>
                  <a:lnTo>
                    <a:pt x="800" y="11"/>
                  </a:lnTo>
                  <a:lnTo>
                    <a:pt x="798" y="11"/>
                  </a:lnTo>
                  <a:lnTo>
                    <a:pt x="796" y="9"/>
                  </a:lnTo>
                  <a:lnTo>
                    <a:pt x="794" y="7"/>
                  </a:lnTo>
                  <a:lnTo>
                    <a:pt x="794" y="5"/>
                  </a:lnTo>
                  <a:lnTo>
                    <a:pt x="794" y="4"/>
                  </a:lnTo>
                  <a:lnTo>
                    <a:pt x="796" y="2"/>
                  </a:lnTo>
                  <a:lnTo>
                    <a:pt x="798" y="0"/>
                  </a:lnTo>
                  <a:lnTo>
                    <a:pt x="800" y="0"/>
                  </a:lnTo>
                  <a:lnTo>
                    <a:pt x="800" y="0"/>
                  </a:lnTo>
                  <a:close/>
                  <a:moveTo>
                    <a:pt x="822" y="0"/>
                  </a:moveTo>
                  <a:lnTo>
                    <a:pt x="822" y="0"/>
                  </a:lnTo>
                  <a:lnTo>
                    <a:pt x="825" y="0"/>
                  </a:lnTo>
                  <a:lnTo>
                    <a:pt x="827" y="2"/>
                  </a:lnTo>
                  <a:lnTo>
                    <a:pt x="827" y="4"/>
                  </a:lnTo>
                  <a:lnTo>
                    <a:pt x="829" y="5"/>
                  </a:lnTo>
                  <a:lnTo>
                    <a:pt x="827" y="7"/>
                  </a:lnTo>
                  <a:lnTo>
                    <a:pt x="827" y="9"/>
                  </a:lnTo>
                  <a:lnTo>
                    <a:pt x="825" y="11"/>
                  </a:lnTo>
                  <a:lnTo>
                    <a:pt x="822" y="11"/>
                  </a:lnTo>
                  <a:lnTo>
                    <a:pt x="822" y="11"/>
                  </a:lnTo>
                  <a:lnTo>
                    <a:pt x="820" y="11"/>
                  </a:lnTo>
                  <a:lnTo>
                    <a:pt x="818" y="9"/>
                  </a:lnTo>
                  <a:lnTo>
                    <a:pt x="818" y="7"/>
                  </a:lnTo>
                  <a:lnTo>
                    <a:pt x="816" y="5"/>
                  </a:lnTo>
                  <a:lnTo>
                    <a:pt x="818" y="4"/>
                  </a:lnTo>
                  <a:lnTo>
                    <a:pt x="818" y="2"/>
                  </a:lnTo>
                  <a:lnTo>
                    <a:pt x="820" y="0"/>
                  </a:lnTo>
                  <a:lnTo>
                    <a:pt x="822" y="0"/>
                  </a:lnTo>
                  <a:lnTo>
                    <a:pt x="822" y="0"/>
                  </a:lnTo>
                  <a:close/>
                  <a:moveTo>
                    <a:pt x="845" y="0"/>
                  </a:moveTo>
                  <a:lnTo>
                    <a:pt x="845" y="0"/>
                  </a:lnTo>
                  <a:lnTo>
                    <a:pt x="847" y="0"/>
                  </a:lnTo>
                  <a:lnTo>
                    <a:pt x="849" y="2"/>
                  </a:lnTo>
                  <a:lnTo>
                    <a:pt x="851" y="4"/>
                  </a:lnTo>
                  <a:lnTo>
                    <a:pt x="851" y="5"/>
                  </a:lnTo>
                  <a:lnTo>
                    <a:pt x="851" y="7"/>
                  </a:lnTo>
                  <a:lnTo>
                    <a:pt x="849" y="9"/>
                  </a:lnTo>
                  <a:lnTo>
                    <a:pt x="847" y="11"/>
                  </a:lnTo>
                  <a:lnTo>
                    <a:pt x="845" y="11"/>
                  </a:lnTo>
                  <a:lnTo>
                    <a:pt x="845" y="11"/>
                  </a:lnTo>
                  <a:lnTo>
                    <a:pt x="843" y="11"/>
                  </a:lnTo>
                  <a:lnTo>
                    <a:pt x="842" y="9"/>
                  </a:lnTo>
                  <a:lnTo>
                    <a:pt x="840" y="7"/>
                  </a:lnTo>
                  <a:lnTo>
                    <a:pt x="840" y="5"/>
                  </a:lnTo>
                  <a:lnTo>
                    <a:pt x="840" y="4"/>
                  </a:lnTo>
                  <a:lnTo>
                    <a:pt x="842" y="2"/>
                  </a:lnTo>
                  <a:lnTo>
                    <a:pt x="843" y="0"/>
                  </a:lnTo>
                  <a:lnTo>
                    <a:pt x="845" y="0"/>
                  </a:lnTo>
                  <a:lnTo>
                    <a:pt x="845" y="0"/>
                  </a:lnTo>
                  <a:close/>
                  <a:moveTo>
                    <a:pt x="867" y="0"/>
                  </a:moveTo>
                  <a:lnTo>
                    <a:pt x="867" y="0"/>
                  </a:lnTo>
                  <a:lnTo>
                    <a:pt x="871" y="0"/>
                  </a:lnTo>
                  <a:lnTo>
                    <a:pt x="872" y="2"/>
                  </a:lnTo>
                  <a:lnTo>
                    <a:pt x="872" y="4"/>
                  </a:lnTo>
                  <a:lnTo>
                    <a:pt x="874" y="5"/>
                  </a:lnTo>
                  <a:lnTo>
                    <a:pt x="872" y="7"/>
                  </a:lnTo>
                  <a:lnTo>
                    <a:pt x="872" y="9"/>
                  </a:lnTo>
                  <a:lnTo>
                    <a:pt x="871" y="11"/>
                  </a:lnTo>
                  <a:lnTo>
                    <a:pt x="867" y="11"/>
                  </a:lnTo>
                  <a:lnTo>
                    <a:pt x="867" y="11"/>
                  </a:lnTo>
                  <a:lnTo>
                    <a:pt x="865" y="11"/>
                  </a:lnTo>
                  <a:lnTo>
                    <a:pt x="863" y="9"/>
                  </a:lnTo>
                  <a:lnTo>
                    <a:pt x="863" y="7"/>
                  </a:lnTo>
                  <a:lnTo>
                    <a:pt x="861" y="5"/>
                  </a:lnTo>
                  <a:lnTo>
                    <a:pt x="863" y="4"/>
                  </a:lnTo>
                  <a:lnTo>
                    <a:pt x="863" y="2"/>
                  </a:lnTo>
                  <a:lnTo>
                    <a:pt x="865" y="0"/>
                  </a:lnTo>
                  <a:lnTo>
                    <a:pt x="867" y="0"/>
                  </a:lnTo>
                  <a:lnTo>
                    <a:pt x="867" y="0"/>
                  </a:lnTo>
                  <a:close/>
                  <a:moveTo>
                    <a:pt x="891" y="0"/>
                  </a:moveTo>
                  <a:lnTo>
                    <a:pt x="891" y="0"/>
                  </a:lnTo>
                  <a:lnTo>
                    <a:pt x="892" y="0"/>
                  </a:lnTo>
                  <a:lnTo>
                    <a:pt x="894" y="2"/>
                  </a:lnTo>
                  <a:lnTo>
                    <a:pt x="896" y="4"/>
                  </a:lnTo>
                  <a:lnTo>
                    <a:pt x="896" y="5"/>
                  </a:lnTo>
                  <a:lnTo>
                    <a:pt x="896" y="7"/>
                  </a:lnTo>
                  <a:lnTo>
                    <a:pt x="894" y="9"/>
                  </a:lnTo>
                  <a:lnTo>
                    <a:pt x="892" y="11"/>
                  </a:lnTo>
                  <a:lnTo>
                    <a:pt x="891" y="11"/>
                  </a:lnTo>
                  <a:lnTo>
                    <a:pt x="891" y="11"/>
                  </a:lnTo>
                  <a:lnTo>
                    <a:pt x="889" y="11"/>
                  </a:lnTo>
                  <a:lnTo>
                    <a:pt x="887" y="9"/>
                  </a:lnTo>
                  <a:lnTo>
                    <a:pt x="885" y="7"/>
                  </a:lnTo>
                  <a:lnTo>
                    <a:pt x="885" y="5"/>
                  </a:lnTo>
                  <a:lnTo>
                    <a:pt x="885" y="4"/>
                  </a:lnTo>
                  <a:lnTo>
                    <a:pt x="887" y="2"/>
                  </a:lnTo>
                  <a:lnTo>
                    <a:pt x="889" y="0"/>
                  </a:lnTo>
                  <a:lnTo>
                    <a:pt x="891" y="0"/>
                  </a:lnTo>
                  <a:lnTo>
                    <a:pt x="891" y="0"/>
                  </a:lnTo>
                  <a:close/>
                  <a:moveTo>
                    <a:pt x="912" y="0"/>
                  </a:moveTo>
                  <a:lnTo>
                    <a:pt x="912" y="0"/>
                  </a:lnTo>
                  <a:lnTo>
                    <a:pt x="916" y="0"/>
                  </a:lnTo>
                  <a:lnTo>
                    <a:pt x="918" y="2"/>
                  </a:lnTo>
                  <a:lnTo>
                    <a:pt x="918" y="4"/>
                  </a:lnTo>
                  <a:lnTo>
                    <a:pt x="920" y="5"/>
                  </a:lnTo>
                  <a:lnTo>
                    <a:pt x="918" y="7"/>
                  </a:lnTo>
                  <a:lnTo>
                    <a:pt x="918" y="9"/>
                  </a:lnTo>
                  <a:lnTo>
                    <a:pt x="916" y="11"/>
                  </a:lnTo>
                  <a:lnTo>
                    <a:pt x="912" y="11"/>
                  </a:lnTo>
                  <a:lnTo>
                    <a:pt x="912" y="11"/>
                  </a:lnTo>
                  <a:lnTo>
                    <a:pt x="910" y="11"/>
                  </a:lnTo>
                  <a:lnTo>
                    <a:pt x="909" y="9"/>
                  </a:lnTo>
                  <a:lnTo>
                    <a:pt x="909" y="7"/>
                  </a:lnTo>
                  <a:lnTo>
                    <a:pt x="907" y="5"/>
                  </a:lnTo>
                  <a:lnTo>
                    <a:pt x="909" y="4"/>
                  </a:lnTo>
                  <a:lnTo>
                    <a:pt x="909" y="2"/>
                  </a:lnTo>
                  <a:lnTo>
                    <a:pt x="910" y="0"/>
                  </a:lnTo>
                  <a:lnTo>
                    <a:pt x="912" y="0"/>
                  </a:lnTo>
                  <a:lnTo>
                    <a:pt x="912" y="0"/>
                  </a:lnTo>
                  <a:close/>
                  <a:moveTo>
                    <a:pt x="936" y="0"/>
                  </a:moveTo>
                  <a:lnTo>
                    <a:pt x="936" y="0"/>
                  </a:lnTo>
                  <a:lnTo>
                    <a:pt x="938" y="0"/>
                  </a:lnTo>
                  <a:lnTo>
                    <a:pt x="940" y="2"/>
                  </a:lnTo>
                  <a:lnTo>
                    <a:pt x="941" y="4"/>
                  </a:lnTo>
                  <a:lnTo>
                    <a:pt x="941" y="5"/>
                  </a:lnTo>
                  <a:lnTo>
                    <a:pt x="941" y="7"/>
                  </a:lnTo>
                  <a:lnTo>
                    <a:pt x="940" y="9"/>
                  </a:lnTo>
                  <a:lnTo>
                    <a:pt x="938" y="11"/>
                  </a:lnTo>
                  <a:lnTo>
                    <a:pt x="936" y="11"/>
                  </a:lnTo>
                  <a:lnTo>
                    <a:pt x="936" y="11"/>
                  </a:lnTo>
                  <a:lnTo>
                    <a:pt x="934" y="11"/>
                  </a:lnTo>
                  <a:lnTo>
                    <a:pt x="932" y="9"/>
                  </a:lnTo>
                  <a:lnTo>
                    <a:pt x="930" y="7"/>
                  </a:lnTo>
                  <a:lnTo>
                    <a:pt x="930" y="5"/>
                  </a:lnTo>
                  <a:lnTo>
                    <a:pt x="930" y="4"/>
                  </a:lnTo>
                  <a:lnTo>
                    <a:pt x="932" y="2"/>
                  </a:lnTo>
                  <a:lnTo>
                    <a:pt x="934" y="0"/>
                  </a:lnTo>
                  <a:lnTo>
                    <a:pt x="936" y="0"/>
                  </a:lnTo>
                  <a:lnTo>
                    <a:pt x="936" y="0"/>
                  </a:lnTo>
                  <a:close/>
                  <a:moveTo>
                    <a:pt x="958" y="0"/>
                  </a:moveTo>
                  <a:lnTo>
                    <a:pt x="958" y="0"/>
                  </a:lnTo>
                  <a:lnTo>
                    <a:pt x="961" y="0"/>
                  </a:lnTo>
                  <a:lnTo>
                    <a:pt x="963" y="2"/>
                  </a:lnTo>
                  <a:lnTo>
                    <a:pt x="963" y="4"/>
                  </a:lnTo>
                  <a:lnTo>
                    <a:pt x="965" y="5"/>
                  </a:lnTo>
                  <a:lnTo>
                    <a:pt x="963" y="7"/>
                  </a:lnTo>
                  <a:lnTo>
                    <a:pt x="963" y="9"/>
                  </a:lnTo>
                  <a:lnTo>
                    <a:pt x="961" y="11"/>
                  </a:lnTo>
                  <a:lnTo>
                    <a:pt x="958" y="11"/>
                  </a:lnTo>
                  <a:lnTo>
                    <a:pt x="958" y="11"/>
                  </a:lnTo>
                  <a:lnTo>
                    <a:pt x="956" y="11"/>
                  </a:lnTo>
                  <a:lnTo>
                    <a:pt x="954" y="9"/>
                  </a:lnTo>
                  <a:lnTo>
                    <a:pt x="954" y="7"/>
                  </a:lnTo>
                  <a:lnTo>
                    <a:pt x="952" y="5"/>
                  </a:lnTo>
                  <a:lnTo>
                    <a:pt x="954" y="4"/>
                  </a:lnTo>
                  <a:lnTo>
                    <a:pt x="954" y="2"/>
                  </a:lnTo>
                  <a:lnTo>
                    <a:pt x="956" y="0"/>
                  </a:lnTo>
                  <a:lnTo>
                    <a:pt x="958" y="0"/>
                  </a:lnTo>
                  <a:lnTo>
                    <a:pt x="958" y="0"/>
                  </a:lnTo>
                  <a:close/>
                  <a:moveTo>
                    <a:pt x="981" y="0"/>
                  </a:moveTo>
                  <a:lnTo>
                    <a:pt x="981" y="0"/>
                  </a:lnTo>
                  <a:lnTo>
                    <a:pt x="983" y="0"/>
                  </a:lnTo>
                  <a:lnTo>
                    <a:pt x="985" y="2"/>
                  </a:lnTo>
                  <a:lnTo>
                    <a:pt x="987" y="4"/>
                  </a:lnTo>
                  <a:lnTo>
                    <a:pt x="987" y="5"/>
                  </a:lnTo>
                  <a:lnTo>
                    <a:pt x="987" y="7"/>
                  </a:lnTo>
                  <a:lnTo>
                    <a:pt x="985" y="9"/>
                  </a:lnTo>
                  <a:lnTo>
                    <a:pt x="983" y="11"/>
                  </a:lnTo>
                  <a:lnTo>
                    <a:pt x="981" y="11"/>
                  </a:lnTo>
                  <a:lnTo>
                    <a:pt x="981" y="11"/>
                  </a:lnTo>
                  <a:lnTo>
                    <a:pt x="979" y="11"/>
                  </a:lnTo>
                  <a:lnTo>
                    <a:pt x="978" y="9"/>
                  </a:lnTo>
                  <a:lnTo>
                    <a:pt x="976" y="7"/>
                  </a:lnTo>
                  <a:lnTo>
                    <a:pt x="976" y="5"/>
                  </a:lnTo>
                  <a:lnTo>
                    <a:pt x="976" y="4"/>
                  </a:lnTo>
                  <a:lnTo>
                    <a:pt x="978" y="2"/>
                  </a:lnTo>
                  <a:lnTo>
                    <a:pt x="979" y="0"/>
                  </a:lnTo>
                  <a:lnTo>
                    <a:pt x="981" y="0"/>
                  </a:lnTo>
                  <a:lnTo>
                    <a:pt x="981" y="0"/>
                  </a:lnTo>
                  <a:close/>
                  <a:moveTo>
                    <a:pt x="1003" y="0"/>
                  </a:moveTo>
                  <a:lnTo>
                    <a:pt x="1003" y="0"/>
                  </a:lnTo>
                  <a:lnTo>
                    <a:pt x="1007" y="0"/>
                  </a:lnTo>
                  <a:lnTo>
                    <a:pt x="1008" y="2"/>
                  </a:lnTo>
                  <a:lnTo>
                    <a:pt x="1008" y="4"/>
                  </a:lnTo>
                  <a:lnTo>
                    <a:pt x="1010" y="5"/>
                  </a:lnTo>
                  <a:lnTo>
                    <a:pt x="1008" y="7"/>
                  </a:lnTo>
                  <a:lnTo>
                    <a:pt x="1008" y="9"/>
                  </a:lnTo>
                  <a:lnTo>
                    <a:pt x="1007" y="11"/>
                  </a:lnTo>
                  <a:lnTo>
                    <a:pt x="1003" y="11"/>
                  </a:lnTo>
                  <a:lnTo>
                    <a:pt x="1003" y="11"/>
                  </a:lnTo>
                  <a:lnTo>
                    <a:pt x="1001" y="11"/>
                  </a:lnTo>
                  <a:lnTo>
                    <a:pt x="999" y="9"/>
                  </a:lnTo>
                  <a:lnTo>
                    <a:pt x="999" y="7"/>
                  </a:lnTo>
                  <a:lnTo>
                    <a:pt x="998" y="5"/>
                  </a:lnTo>
                  <a:lnTo>
                    <a:pt x="999" y="4"/>
                  </a:lnTo>
                  <a:lnTo>
                    <a:pt x="999" y="2"/>
                  </a:lnTo>
                  <a:lnTo>
                    <a:pt x="1001" y="0"/>
                  </a:lnTo>
                  <a:lnTo>
                    <a:pt x="1003" y="0"/>
                  </a:lnTo>
                  <a:lnTo>
                    <a:pt x="1003" y="0"/>
                  </a:lnTo>
                  <a:close/>
                  <a:moveTo>
                    <a:pt x="1027" y="0"/>
                  </a:moveTo>
                  <a:lnTo>
                    <a:pt x="1027" y="0"/>
                  </a:lnTo>
                  <a:lnTo>
                    <a:pt x="1028" y="0"/>
                  </a:lnTo>
                  <a:lnTo>
                    <a:pt x="1030" y="2"/>
                  </a:lnTo>
                  <a:lnTo>
                    <a:pt x="1032" y="4"/>
                  </a:lnTo>
                  <a:lnTo>
                    <a:pt x="1032" y="5"/>
                  </a:lnTo>
                  <a:lnTo>
                    <a:pt x="1032" y="7"/>
                  </a:lnTo>
                  <a:lnTo>
                    <a:pt x="1030" y="9"/>
                  </a:lnTo>
                  <a:lnTo>
                    <a:pt x="1028" y="11"/>
                  </a:lnTo>
                  <a:lnTo>
                    <a:pt x="1027" y="11"/>
                  </a:lnTo>
                  <a:lnTo>
                    <a:pt x="1027" y="11"/>
                  </a:lnTo>
                  <a:lnTo>
                    <a:pt x="1025" y="11"/>
                  </a:lnTo>
                  <a:lnTo>
                    <a:pt x="1023" y="9"/>
                  </a:lnTo>
                  <a:lnTo>
                    <a:pt x="1021" y="7"/>
                  </a:lnTo>
                  <a:lnTo>
                    <a:pt x="1021" y="5"/>
                  </a:lnTo>
                  <a:lnTo>
                    <a:pt x="1021" y="4"/>
                  </a:lnTo>
                  <a:lnTo>
                    <a:pt x="1023" y="2"/>
                  </a:lnTo>
                  <a:lnTo>
                    <a:pt x="1025" y="0"/>
                  </a:lnTo>
                  <a:lnTo>
                    <a:pt x="1027" y="0"/>
                  </a:lnTo>
                  <a:lnTo>
                    <a:pt x="1027" y="0"/>
                  </a:lnTo>
                  <a:close/>
                </a:path>
              </a:pathLst>
            </a:custGeom>
            <a:solidFill>
              <a:srgbClr val="000000"/>
            </a:solidFill>
            <a:ln w="158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ctr"/>
              <a:endParaRPr lang="zh-CN" altLang="en-US"/>
            </a:p>
          </p:txBody>
        </p:sp>
        <p:sp>
          <p:nvSpPr>
            <p:cNvPr id="60" name="Rectangle 58"/>
            <p:cNvSpPr>
              <a:spLocks noChangeArrowheads="1"/>
            </p:cNvSpPr>
            <p:nvPr/>
          </p:nvSpPr>
          <p:spPr bwMode="auto">
            <a:xfrm>
              <a:off x="5128" y="3384"/>
              <a:ext cx="46"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rPr>
                <a:t>a</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 name="Rectangle 59"/>
            <p:cNvSpPr>
              <a:spLocks noChangeArrowheads="1"/>
            </p:cNvSpPr>
            <p:nvPr/>
          </p:nvSpPr>
          <p:spPr bwMode="auto">
            <a:xfrm>
              <a:off x="5164" y="3448"/>
              <a:ext cx="42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a:ln>
                    <a:noFill/>
                  </a:ln>
                  <a:solidFill>
                    <a:srgbClr val="000000"/>
                  </a:solidFill>
                  <a:effectLst/>
                  <a:latin typeface="Times New Roman" panose="02020603050405020304" pitchFamily="18" charset="0"/>
                </a:rPr>
                <a:t>DynamicError</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2" name="Freeform 60"/>
            <p:cNvSpPr>
              <a:spLocks noEditPoints="1"/>
            </p:cNvSpPr>
            <p:nvPr/>
          </p:nvSpPr>
          <p:spPr bwMode="auto">
            <a:xfrm>
              <a:off x="5023" y="3261"/>
              <a:ext cx="45" cy="93"/>
            </a:xfrm>
            <a:custGeom>
              <a:avLst/>
              <a:gdLst>
                <a:gd name="T0" fmla="*/ 51 w 91"/>
                <a:gd name="T1" fmla="*/ 5 h 185"/>
                <a:gd name="T2" fmla="*/ 51 w 91"/>
                <a:gd name="T3" fmla="*/ 110 h 185"/>
                <a:gd name="T4" fmla="*/ 51 w 91"/>
                <a:gd name="T5" fmla="*/ 111 h 185"/>
                <a:gd name="T6" fmla="*/ 49 w 91"/>
                <a:gd name="T7" fmla="*/ 113 h 185"/>
                <a:gd name="T8" fmla="*/ 47 w 91"/>
                <a:gd name="T9" fmla="*/ 115 h 185"/>
                <a:gd name="T10" fmla="*/ 46 w 91"/>
                <a:gd name="T11" fmla="*/ 115 h 185"/>
                <a:gd name="T12" fmla="*/ 44 w 91"/>
                <a:gd name="T13" fmla="*/ 115 h 185"/>
                <a:gd name="T14" fmla="*/ 42 w 91"/>
                <a:gd name="T15" fmla="*/ 113 h 185"/>
                <a:gd name="T16" fmla="*/ 40 w 91"/>
                <a:gd name="T17" fmla="*/ 111 h 185"/>
                <a:gd name="T18" fmla="*/ 40 w 91"/>
                <a:gd name="T19" fmla="*/ 110 h 185"/>
                <a:gd name="T20" fmla="*/ 40 w 91"/>
                <a:gd name="T21" fmla="*/ 5 h 185"/>
                <a:gd name="T22" fmla="*/ 40 w 91"/>
                <a:gd name="T23" fmla="*/ 3 h 185"/>
                <a:gd name="T24" fmla="*/ 42 w 91"/>
                <a:gd name="T25" fmla="*/ 1 h 185"/>
                <a:gd name="T26" fmla="*/ 44 w 91"/>
                <a:gd name="T27" fmla="*/ 0 h 185"/>
                <a:gd name="T28" fmla="*/ 46 w 91"/>
                <a:gd name="T29" fmla="*/ 0 h 185"/>
                <a:gd name="T30" fmla="*/ 47 w 91"/>
                <a:gd name="T31" fmla="*/ 0 h 185"/>
                <a:gd name="T32" fmla="*/ 49 w 91"/>
                <a:gd name="T33" fmla="*/ 1 h 185"/>
                <a:gd name="T34" fmla="*/ 51 w 91"/>
                <a:gd name="T35" fmla="*/ 3 h 185"/>
                <a:gd name="T36" fmla="*/ 51 w 91"/>
                <a:gd name="T37" fmla="*/ 5 h 185"/>
                <a:gd name="T38" fmla="*/ 51 w 91"/>
                <a:gd name="T39" fmla="*/ 5 h 185"/>
                <a:gd name="T40" fmla="*/ 91 w 91"/>
                <a:gd name="T41" fmla="*/ 95 h 185"/>
                <a:gd name="T42" fmla="*/ 46 w 91"/>
                <a:gd name="T43" fmla="*/ 185 h 185"/>
                <a:gd name="T44" fmla="*/ 0 w 91"/>
                <a:gd name="T45" fmla="*/ 95 h 185"/>
                <a:gd name="T46" fmla="*/ 91 w 91"/>
                <a:gd name="T47" fmla="*/ 9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185">
                  <a:moveTo>
                    <a:pt x="51" y="5"/>
                  </a:moveTo>
                  <a:lnTo>
                    <a:pt x="51" y="110"/>
                  </a:lnTo>
                  <a:lnTo>
                    <a:pt x="51" y="111"/>
                  </a:lnTo>
                  <a:lnTo>
                    <a:pt x="49" y="113"/>
                  </a:lnTo>
                  <a:lnTo>
                    <a:pt x="47" y="115"/>
                  </a:lnTo>
                  <a:lnTo>
                    <a:pt x="46" y="115"/>
                  </a:lnTo>
                  <a:lnTo>
                    <a:pt x="44" y="115"/>
                  </a:lnTo>
                  <a:lnTo>
                    <a:pt x="42" y="113"/>
                  </a:lnTo>
                  <a:lnTo>
                    <a:pt x="40" y="111"/>
                  </a:lnTo>
                  <a:lnTo>
                    <a:pt x="40" y="110"/>
                  </a:lnTo>
                  <a:lnTo>
                    <a:pt x="40" y="5"/>
                  </a:lnTo>
                  <a:lnTo>
                    <a:pt x="40" y="3"/>
                  </a:lnTo>
                  <a:lnTo>
                    <a:pt x="42" y="1"/>
                  </a:lnTo>
                  <a:lnTo>
                    <a:pt x="44" y="0"/>
                  </a:lnTo>
                  <a:lnTo>
                    <a:pt x="46" y="0"/>
                  </a:lnTo>
                  <a:lnTo>
                    <a:pt x="47" y="0"/>
                  </a:lnTo>
                  <a:lnTo>
                    <a:pt x="49" y="1"/>
                  </a:lnTo>
                  <a:lnTo>
                    <a:pt x="51" y="3"/>
                  </a:lnTo>
                  <a:lnTo>
                    <a:pt x="51" y="5"/>
                  </a:lnTo>
                  <a:lnTo>
                    <a:pt x="51" y="5"/>
                  </a:lnTo>
                  <a:close/>
                  <a:moveTo>
                    <a:pt x="91" y="95"/>
                  </a:moveTo>
                  <a:lnTo>
                    <a:pt x="46" y="185"/>
                  </a:lnTo>
                  <a:lnTo>
                    <a:pt x="0" y="95"/>
                  </a:lnTo>
                  <a:lnTo>
                    <a:pt x="91" y="95"/>
                  </a:lnTo>
                  <a:close/>
                </a:path>
              </a:pathLst>
            </a:custGeom>
            <a:solidFill>
              <a:srgbClr val="000000"/>
            </a:solidFill>
            <a:ln w="158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ctr"/>
              <a:endParaRPr lang="zh-CN" altLang="en-US"/>
            </a:p>
          </p:txBody>
        </p:sp>
        <p:sp>
          <p:nvSpPr>
            <p:cNvPr id="63" name="Freeform 61"/>
            <p:cNvSpPr>
              <a:spLocks noEditPoints="1"/>
            </p:cNvSpPr>
            <p:nvPr/>
          </p:nvSpPr>
          <p:spPr bwMode="auto">
            <a:xfrm>
              <a:off x="5026" y="3520"/>
              <a:ext cx="45" cy="93"/>
            </a:xfrm>
            <a:custGeom>
              <a:avLst/>
              <a:gdLst>
                <a:gd name="T0" fmla="*/ 50 w 90"/>
                <a:gd name="T1" fmla="*/ 76 h 186"/>
                <a:gd name="T2" fmla="*/ 50 w 90"/>
                <a:gd name="T3" fmla="*/ 181 h 186"/>
                <a:gd name="T4" fmla="*/ 50 w 90"/>
                <a:gd name="T5" fmla="*/ 183 h 186"/>
                <a:gd name="T6" fmla="*/ 49 w 90"/>
                <a:gd name="T7" fmla="*/ 185 h 186"/>
                <a:gd name="T8" fmla="*/ 47 w 90"/>
                <a:gd name="T9" fmla="*/ 186 h 186"/>
                <a:gd name="T10" fmla="*/ 45 w 90"/>
                <a:gd name="T11" fmla="*/ 186 h 186"/>
                <a:gd name="T12" fmla="*/ 43 w 90"/>
                <a:gd name="T13" fmla="*/ 186 h 186"/>
                <a:gd name="T14" fmla="*/ 41 w 90"/>
                <a:gd name="T15" fmla="*/ 185 h 186"/>
                <a:gd name="T16" fmla="*/ 40 w 90"/>
                <a:gd name="T17" fmla="*/ 183 h 186"/>
                <a:gd name="T18" fmla="*/ 40 w 90"/>
                <a:gd name="T19" fmla="*/ 181 h 186"/>
                <a:gd name="T20" fmla="*/ 40 w 90"/>
                <a:gd name="T21" fmla="*/ 76 h 186"/>
                <a:gd name="T22" fmla="*/ 40 w 90"/>
                <a:gd name="T23" fmla="*/ 74 h 186"/>
                <a:gd name="T24" fmla="*/ 41 w 90"/>
                <a:gd name="T25" fmla="*/ 73 h 186"/>
                <a:gd name="T26" fmla="*/ 43 w 90"/>
                <a:gd name="T27" fmla="*/ 71 h 186"/>
                <a:gd name="T28" fmla="*/ 45 w 90"/>
                <a:gd name="T29" fmla="*/ 71 h 186"/>
                <a:gd name="T30" fmla="*/ 47 w 90"/>
                <a:gd name="T31" fmla="*/ 71 h 186"/>
                <a:gd name="T32" fmla="*/ 49 w 90"/>
                <a:gd name="T33" fmla="*/ 73 h 186"/>
                <a:gd name="T34" fmla="*/ 50 w 90"/>
                <a:gd name="T35" fmla="*/ 74 h 186"/>
                <a:gd name="T36" fmla="*/ 50 w 90"/>
                <a:gd name="T37" fmla="*/ 76 h 186"/>
                <a:gd name="T38" fmla="*/ 50 w 90"/>
                <a:gd name="T39" fmla="*/ 76 h 186"/>
                <a:gd name="T40" fmla="*/ 0 w 90"/>
                <a:gd name="T41" fmla="*/ 91 h 186"/>
                <a:gd name="T42" fmla="*/ 45 w 90"/>
                <a:gd name="T43" fmla="*/ 0 h 186"/>
                <a:gd name="T44" fmla="*/ 90 w 90"/>
                <a:gd name="T45" fmla="*/ 91 h 186"/>
                <a:gd name="T46" fmla="*/ 0 w 90"/>
                <a:gd name="T47" fmla="*/ 9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186">
                  <a:moveTo>
                    <a:pt x="50" y="76"/>
                  </a:moveTo>
                  <a:lnTo>
                    <a:pt x="50" y="181"/>
                  </a:lnTo>
                  <a:lnTo>
                    <a:pt x="50" y="183"/>
                  </a:lnTo>
                  <a:lnTo>
                    <a:pt x="49" y="185"/>
                  </a:lnTo>
                  <a:lnTo>
                    <a:pt x="47" y="186"/>
                  </a:lnTo>
                  <a:lnTo>
                    <a:pt x="45" y="186"/>
                  </a:lnTo>
                  <a:lnTo>
                    <a:pt x="43" y="186"/>
                  </a:lnTo>
                  <a:lnTo>
                    <a:pt x="41" y="185"/>
                  </a:lnTo>
                  <a:lnTo>
                    <a:pt x="40" y="183"/>
                  </a:lnTo>
                  <a:lnTo>
                    <a:pt x="40" y="181"/>
                  </a:lnTo>
                  <a:lnTo>
                    <a:pt x="40" y="76"/>
                  </a:lnTo>
                  <a:lnTo>
                    <a:pt x="40" y="74"/>
                  </a:lnTo>
                  <a:lnTo>
                    <a:pt x="41" y="73"/>
                  </a:lnTo>
                  <a:lnTo>
                    <a:pt x="43" y="71"/>
                  </a:lnTo>
                  <a:lnTo>
                    <a:pt x="45" y="71"/>
                  </a:lnTo>
                  <a:lnTo>
                    <a:pt x="47" y="71"/>
                  </a:lnTo>
                  <a:lnTo>
                    <a:pt x="49" y="73"/>
                  </a:lnTo>
                  <a:lnTo>
                    <a:pt x="50" y="74"/>
                  </a:lnTo>
                  <a:lnTo>
                    <a:pt x="50" y="76"/>
                  </a:lnTo>
                  <a:lnTo>
                    <a:pt x="50" y="76"/>
                  </a:lnTo>
                  <a:close/>
                  <a:moveTo>
                    <a:pt x="0" y="91"/>
                  </a:moveTo>
                  <a:lnTo>
                    <a:pt x="45" y="0"/>
                  </a:lnTo>
                  <a:lnTo>
                    <a:pt x="90" y="91"/>
                  </a:lnTo>
                  <a:lnTo>
                    <a:pt x="0" y="91"/>
                  </a:lnTo>
                  <a:close/>
                </a:path>
              </a:pathLst>
            </a:custGeom>
            <a:solidFill>
              <a:srgbClr val="000000"/>
            </a:solidFill>
            <a:ln w="158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ctr"/>
              <a:endParaRPr lang="zh-CN" altLang="en-US"/>
            </a:p>
          </p:txBody>
        </p:sp>
        <p:sp>
          <p:nvSpPr>
            <p:cNvPr id="64" name="Line 62"/>
            <p:cNvSpPr>
              <a:spLocks noChangeShapeType="1"/>
            </p:cNvSpPr>
            <p:nvPr/>
          </p:nvSpPr>
          <p:spPr bwMode="auto">
            <a:xfrm>
              <a:off x="5046" y="3263"/>
              <a:ext cx="0" cy="271"/>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65" name="Freeform 63"/>
            <p:cNvSpPr>
              <a:spLocks noEditPoints="1"/>
            </p:cNvSpPr>
            <p:nvPr/>
          </p:nvSpPr>
          <p:spPr bwMode="auto">
            <a:xfrm>
              <a:off x="4571" y="3346"/>
              <a:ext cx="517" cy="10"/>
            </a:xfrm>
            <a:custGeom>
              <a:avLst/>
              <a:gdLst>
                <a:gd name="T0" fmla="*/ 0 w 1032"/>
                <a:gd name="T1" fmla="*/ 14 h 20"/>
                <a:gd name="T2" fmla="*/ 29 w 1032"/>
                <a:gd name="T3" fmla="*/ 20 h 20"/>
                <a:gd name="T4" fmla="*/ 56 w 1032"/>
                <a:gd name="T5" fmla="*/ 11 h 20"/>
                <a:gd name="T6" fmla="*/ 50 w 1032"/>
                <a:gd name="T7" fmla="*/ 7 h 20"/>
                <a:gd name="T8" fmla="*/ 68 w 1032"/>
                <a:gd name="T9" fmla="*/ 14 h 20"/>
                <a:gd name="T10" fmla="*/ 96 w 1032"/>
                <a:gd name="T11" fmla="*/ 20 h 20"/>
                <a:gd name="T12" fmla="*/ 125 w 1032"/>
                <a:gd name="T13" fmla="*/ 11 h 20"/>
                <a:gd name="T14" fmla="*/ 119 w 1032"/>
                <a:gd name="T15" fmla="*/ 7 h 20"/>
                <a:gd name="T16" fmla="*/ 136 w 1032"/>
                <a:gd name="T17" fmla="*/ 13 h 20"/>
                <a:gd name="T18" fmla="*/ 165 w 1032"/>
                <a:gd name="T19" fmla="*/ 18 h 20"/>
                <a:gd name="T20" fmla="*/ 192 w 1032"/>
                <a:gd name="T21" fmla="*/ 11 h 20"/>
                <a:gd name="T22" fmla="*/ 186 w 1032"/>
                <a:gd name="T23" fmla="*/ 7 h 20"/>
                <a:gd name="T24" fmla="*/ 205 w 1032"/>
                <a:gd name="T25" fmla="*/ 13 h 20"/>
                <a:gd name="T26" fmla="*/ 232 w 1032"/>
                <a:gd name="T27" fmla="*/ 18 h 20"/>
                <a:gd name="T28" fmla="*/ 261 w 1032"/>
                <a:gd name="T29" fmla="*/ 9 h 20"/>
                <a:gd name="T30" fmla="*/ 255 w 1032"/>
                <a:gd name="T31" fmla="*/ 5 h 20"/>
                <a:gd name="T32" fmla="*/ 272 w 1032"/>
                <a:gd name="T33" fmla="*/ 13 h 20"/>
                <a:gd name="T34" fmla="*/ 301 w 1032"/>
                <a:gd name="T35" fmla="*/ 16 h 20"/>
                <a:gd name="T36" fmla="*/ 328 w 1032"/>
                <a:gd name="T37" fmla="*/ 9 h 20"/>
                <a:gd name="T38" fmla="*/ 323 w 1032"/>
                <a:gd name="T39" fmla="*/ 5 h 20"/>
                <a:gd name="T40" fmla="*/ 341 w 1032"/>
                <a:gd name="T41" fmla="*/ 11 h 20"/>
                <a:gd name="T42" fmla="*/ 368 w 1032"/>
                <a:gd name="T43" fmla="*/ 16 h 20"/>
                <a:gd name="T44" fmla="*/ 397 w 1032"/>
                <a:gd name="T45" fmla="*/ 9 h 20"/>
                <a:gd name="T46" fmla="*/ 391 w 1032"/>
                <a:gd name="T47" fmla="*/ 5 h 20"/>
                <a:gd name="T48" fmla="*/ 408 w 1032"/>
                <a:gd name="T49" fmla="*/ 11 h 20"/>
                <a:gd name="T50" fmla="*/ 437 w 1032"/>
                <a:gd name="T51" fmla="*/ 16 h 20"/>
                <a:gd name="T52" fmla="*/ 464 w 1032"/>
                <a:gd name="T53" fmla="*/ 7 h 20"/>
                <a:gd name="T54" fmla="*/ 459 w 1032"/>
                <a:gd name="T55" fmla="*/ 4 h 20"/>
                <a:gd name="T56" fmla="*/ 477 w 1032"/>
                <a:gd name="T57" fmla="*/ 9 h 20"/>
                <a:gd name="T58" fmla="*/ 504 w 1032"/>
                <a:gd name="T59" fmla="*/ 14 h 20"/>
                <a:gd name="T60" fmla="*/ 533 w 1032"/>
                <a:gd name="T61" fmla="*/ 7 h 20"/>
                <a:gd name="T62" fmla="*/ 528 w 1032"/>
                <a:gd name="T63" fmla="*/ 4 h 20"/>
                <a:gd name="T64" fmla="*/ 544 w 1032"/>
                <a:gd name="T65" fmla="*/ 9 h 20"/>
                <a:gd name="T66" fmla="*/ 573 w 1032"/>
                <a:gd name="T67" fmla="*/ 14 h 20"/>
                <a:gd name="T68" fmla="*/ 600 w 1032"/>
                <a:gd name="T69" fmla="*/ 7 h 20"/>
                <a:gd name="T70" fmla="*/ 595 w 1032"/>
                <a:gd name="T71" fmla="*/ 4 h 20"/>
                <a:gd name="T72" fmla="*/ 613 w 1032"/>
                <a:gd name="T73" fmla="*/ 9 h 20"/>
                <a:gd name="T74" fmla="*/ 640 w 1032"/>
                <a:gd name="T75" fmla="*/ 14 h 20"/>
                <a:gd name="T76" fmla="*/ 669 w 1032"/>
                <a:gd name="T77" fmla="*/ 5 h 20"/>
                <a:gd name="T78" fmla="*/ 664 w 1032"/>
                <a:gd name="T79" fmla="*/ 2 h 20"/>
                <a:gd name="T80" fmla="*/ 680 w 1032"/>
                <a:gd name="T81" fmla="*/ 7 h 20"/>
                <a:gd name="T82" fmla="*/ 709 w 1032"/>
                <a:gd name="T83" fmla="*/ 13 h 20"/>
                <a:gd name="T84" fmla="*/ 736 w 1032"/>
                <a:gd name="T85" fmla="*/ 5 h 20"/>
                <a:gd name="T86" fmla="*/ 731 w 1032"/>
                <a:gd name="T87" fmla="*/ 2 h 20"/>
                <a:gd name="T88" fmla="*/ 749 w 1032"/>
                <a:gd name="T89" fmla="*/ 7 h 20"/>
                <a:gd name="T90" fmla="*/ 776 w 1032"/>
                <a:gd name="T91" fmla="*/ 13 h 20"/>
                <a:gd name="T92" fmla="*/ 805 w 1032"/>
                <a:gd name="T93" fmla="*/ 5 h 20"/>
                <a:gd name="T94" fmla="*/ 800 w 1032"/>
                <a:gd name="T95" fmla="*/ 2 h 20"/>
                <a:gd name="T96" fmla="*/ 816 w 1032"/>
                <a:gd name="T97" fmla="*/ 7 h 20"/>
                <a:gd name="T98" fmla="*/ 845 w 1032"/>
                <a:gd name="T99" fmla="*/ 13 h 20"/>
                <a:gd name="T100" fmla="*/ 872 w 1032"/>
                <a:gd name="T101" fmla="*/ 4 h 20"/>
                <a:gd name="T102" fmla="*/ 867 w 1032"/>
                <a:gd name="T103" fmla="*/ 0 h 20"/>
                <a:gd name="T104" fmla="*/ 885 w 1032"/>
                <a:gd name="T105" fmla="*/ 5 h 20"/>
                <a:gd name="T106" fmla="*/ 912 w 1032"/>
                <a:gd name="T107" fmla="*/ 11 h 20"/>
                <a:gd name="T108" fmla="*/ 941 w 1032"/>
                <a:gd name="T109" fmla="*/ 4 h 20"/>
                <a:gd name="T110" fmla="*/ 936 w 1032"/>
                <a:gd name="T111" fmla="*/ 0 h 20"/>
                <a:gd name="T112" fmla="*/ 952 w 1032"/>
                <a:gd name="T113" fmla="*/ 5 h 20"/>
                <a:gd name="T114" fmla="*/ 981 w 1032"/>
                <a:gd name="T115" fmla="*/ 11 h 20"/>
                <a:gd name="T116" fmla="*/ 1008 w 1032"/>
                <a:gd name="T117" fmla="*/ 4 h 20"/>
                <a:gd name="T118" fmla="*/ 1003 w 1032"/>
                <a:gd name="T119" fmla="*/ 0 h 20"/>
                <a:gd name="T120" fmla="*/ 1021 w 1032"/>
                <a:gd name="T121" fmla="*/ 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32" h="20">
                  <a:moveTo>
                    <a:pt x="5" y="9"/>
                  </a:moveTo>
                  <a:lnTo>
                    <a:pt x="5" y="9"/>
                  </a:lnTo>
                  <a:lnTo>
                    <a:pt x="7" y="9"/>
                  </a:lnTo>
                  <a:lnTo>
                    <a:pt x="9" y="11"/>
                  </a:lnTo>
                  <a:lnTo>
                    <a:pt x="10" y="13"/>
                  </a:lnTo>
                  <a:lnTo>
                    <a:pt x="10" y="14"/>
                  </a:lnTo>
                  <a:lnTo>
                    <a:pt x="10" y="16"/>
                  </a:lnTo>
                  <a:lnTo>
                    <a:pt x="9" y="18"/>
                  </a:lnTo>
                  <a:lnTo>
                    <a:pt x="7" y="20"/>
                  </a:lnTo>
                  <a:lnTo>
                    <a:pt x="5" y="20"/>
                  </a:lnTo>
                  <a:lnTo>
                    <a:pt x="5" y="20"/>
                  </a:lnTo>
                  <a:lnTo>
                    <a:pt x="3" y="20"/>
                  </a:lnTo>
                  <a:lnTo>
                    <a:pt x="1" y="18"/>
                  </a:lnTo>
                  <a:lnTo>
                    <a:pt x="0" y="16"/>
                  </a:lnTo>
                  <a:lnTo>
                    <a:pt x="0" y="14"/>
                  </a:lnTo>
                  <a:lnTo>
                    <a:pt x="0" y="13"/>
                  </a:lnTo>
                  <a:lnTo>
                    <a:pt x="1" y="11"/>
                  </a:lnTo>
                  <a:lnTo>
                    <a:pt x="3" y="9"/>
                  </a:lnTo>
                  <a:lnTo>
                    <a:pt x="5" y="9"/>
                  </a:lnTo>
                  <a:lnTo>
                    <a:pt x="5" y="9"/>
                  </a:lnTo>
                  <a:close/>
                  <a:moveTo>
                    <a:pt x="29" y="9"/>
                  </a:moveTo>
                  <a:lnTo>
                    <a:pt x="29" y="9"/>
                  </a:lnTo>
                  <a:lnTo>
                    <a:pt x="30" y="9"/>
                  </a:lnTo>
                  <a:lnTo>
                    <a:pt x="32" y="11"/>
                  </a:lnTo>
                  <a:lnTo>
                    <a:pt x="34" y="11"/>
                  </a:lnTo>
                  <a:lnTo>
                    <a:pt x="34" y="14"/>
                  </a:lnTo>
                  <a:lnTo>
                    <a:pt x="34" y="16"/>
                  </a:lnTo>
                  <a:lnTo>
                    <a:pt x="32" y="18"/>
                  </a:lnTo>
                  <a:lnTo>
                    <a:pt x="30" y="20"/>
                  </a:lnTo>
                  <a:lnTo>
                    <a:pt x="29" y="20"/>
                  </a:lnTo>
                  <a:lnTo>
                    <a:pt x="29" y="20"/>
                  </a:lnTo>
                  <a:lnTo>
                    <a:pt x="27" y="20"/>
                  </a:lnTo>
                  <a:lnTo>
                    <a:pt x="25" y="18"/>
                  </a:lnTo>
                  <a:lnTo>
                    <a:pt x="23" y="16"/>
                  </a:lnTo>
                  <a:lnTo>
                    <a:pt x="23" y="14"/>
                  </a:lnTo>
                  <a:lnTo>
                    <a:pt x="23" y="13"/>
                  </a:lnTo>
                  <a:lnTo>
                    <a:pt x="23" y="11"/>
                  </a:lnTo>
                  <a:lnTo>
                    <a:pt x="25" y="9"/>
                  </a:lnTo>
                  <a:lnTo>
                    <a:pt x="29" y="9"/>
                  </a:lnTo>
                  <a:lnTo>
                    <a:pt x="29" y="9"/>
                  </a:lnTo>
                  <a:close/>
                  <a:moveTo>
                    <a:pt x="50" y="7"/>
                  </a:moveTo>
                  <a:lnTo>
                    <a:pt x="50" y="7"/>
                  </a:lnTo>
                  <a:lnTo>
                    <a:pt x="52" y="9"/>
                  </a:lnTo>
                  <a:lnTo>
                    <a:pt x="54" y="9"/>
                  </a:lnTo>
                  <a:lnTo>
                    <a:pt x="56" y="11"/>
                  </a:lnTo>
                  <a:lnTo>
                    <a:pt x="56" y="14"/>
                  </a:lnTo>
                  <a:lnTo>
                    <a:pt x="56" y="16"/>
                  </a:lnTo>
                  <a:lnTo>
                    <a:pt x="54" y="18"/>
                  </a:lnTo>
                  <a:lnTo>
                    <a:pt x="52" y="18"/>
                  </a:lnTo>
                  <a:lnTo>
                    <a:pt x="50" y="20"/>
                  </a:lnTo>
                  <a:lnTo>
                    <a:pt x="50" y="20"/>
                  </a:lnTo>
                  <a:lnTo>
                    <a:pt x="49" y="20"/>
                  </a:lnTo>
                  <a:lnTo>
                    <a:pt x="47" y="18"/>
                  </a:lnTo>
                  <a:lnTo>
                    <a:pt x="45" y="16"/>
                  </a:lnTo>
                  <a:lnTo>
                    <a:pt x="45" y="14"/>
                  </a:lnTo>
                  <a:lnTo>
                    <a:pt x="45" y="11"/>
                  </a:lnTo>
                  <a:lnTo>
                    <a:pt x="47" y="9"/>
                  </a:lnTo>
                  <a:lnTo>
                    <a:pt x="49" y="9"/>
                  </a:lnTo>
                  <a:lnTo>
                    <a:pt x="50" y="7"/>
                  </a:lnTo>
                  <a:lnTo>
                    <a:pt x="50" y="7"/>
                  </a:lnTo>
                  <a:close/>
                  <a:moveTo>
                    <a:pt x="74" y="7"/>
                  </a:moveTo>
                  <a:lnTo>
                    <a:pt x="74" y="7"/>
                  </a:lnTo>
                  <a:lnTo>
                    <a:pt x="76" y="9"/>
                  </a:lnTo>
                  <a:lnTo>
                    <a:pt x="78" y="9"/>
                  </a:lnTo>
                  <a:lnTo>
                    <a:pt x="79" y="11"/>
                  </a:lnTo>
                  <a:lnTo>
                    <a:pt x="79" y="13"/>
                  </a:lnTo>
                  <a:lnTo>
                    <a:pt x="79" y="16"/>
                  </a:lnTo>
                  <a:lnTo>
                    <a:pt x="78" y="18"/>
                  </a:lnTo>
                  <a:lnTo>
                    <a:pt x="76" y="18"/>
                  </a:lnTo>
                  <a:lnTo>
                    <a:pt x="74" y="20"/>
                  </a:lnTo>
                  <a:lnTo>
                    <a:pt x="74" y="20"/>
                  </a:lnTo>
                  <a:lnTo>
                    <a:pt x="72" y="18"/>
                  </a:lnTo>
                  <a:lnTo>
                    <a:pt x="70" y="18"/>
                  </a:lnTo>
                  <a:lnTo>
                    <a:pt x="68" y="16"/>
                  </a:lnTo>
                  <a:lnTo>
                    <a:pt x="68" y="14"/>
                  </a:lnTo>
                  <a:lnTo>
                    <a:pt x="68" y="11"/>
                  </a:lnTo>
                  <a:lnTo>
                    <a:pt x="68" y="9"/>
                  </a:lnTo>
                  <a:lnTo>
                    <a:pt x="70" y="9"/>
                  </a:lnTo>
                  <a:lnTo>
                    <a:pt x="74" y="7"/>
                  </a:lnTo>
                  <a:lnTo>
                    <a:pt x="74" y="7"/>
                  </a:lnTo>
                  <a:close/>
                  <a:moveTo>
                    <a:pt x="96" y="7"/>
                  </a:moveTo>
                  <a:lnTo>
                    <a:pt x="96" y="7"/>
                  </a:lnTo>
                  <a:lnTo>
                    <a:pt x="98" y="7"/>
                  </a:lnTo>
                  <a:lnTo>
                    <a:pt x="99" y="9"/>
                  </a:lnTo>
                  <a:lnTo>
                    <a:pt x="101" y="11"/>
                  </a:lnTo>
                  <a:lnTo>
                    <a:pt x="101" y="13"/>
                  </a:lnTo>
                  <a:lnTo>
                    <a:pt x="101" y="16"/>
                  </a:lnTo>
                  <a:lnTo>
                    <a:pt x="99" y="18"/>
                  </a:lnTo>
                  <a:lnTo>
                    <a:pt x="98" y="18"/>
                  </a:lnTo>
                  <a:lnTo>
                    <a:pt x="96" y="20"/>
                  </a:lnTo>
                  <a:lnTo>
                    <a:pt x="96" y="20"/>
                  </a:lnTo>
                  <a:lnTo>
                    <a:pt x="94" y="18"/>
                  </a:lnTo>
                  <a:lnTo>
                    <a:pt x="92" y="18"/>
                  </a:lnTo>
                  <a:lnTo>
                    <a:pt x="90" y="16"/>
                  </a:lnTo>
                  <a:lnTo>
                    <a:pt x="90" y="13"/>
                  </a:lnTo>
                  <a:lnTo>
                    <a:pt x="90" y="11"/>
                  </a:lnTo>
                  <a:lnTo>
                    <a:pt x="92" y="9"/>
                  </a:lnTo>
                  <a:lnTo>
                    <a:pt x="94" y="9"/>
                  </a:lnTo>
                  <a:lnTo>
                    <a:pt x="96" y="7"/>
                  </a:lnTo>
                  <a:lnTo>
                    <a:pt x="96" y="7"/>
                  </a:lnTo>
                  <a:close/>
                  <a:moveTo>
                    <a:pt x="119" y="7"/>
                  </a:moveTo>
                  <a:lnTo>
                    <a:pt x="119" y="7"/>
                  </a:lnTo>
                  <a:lnTo>
                    <a:pt x="121" y="7"/>
                  </a:lnTo>
                  <a:lnTo>
                    <a:pt x="123" y="9"/>
                  </a:lnTo>
                  <a:lnTo>
                    <a:pt x="125" y="11"/>
                  </a:lnTo>
                  <a:lnTo>
                    <a:pt x="125" y="13"/>
                  </a:lnTo>
                  <a:lnTo>
                    <a:pt x="125" y="14"/>
                  </a:lnTo>
                  <a:lnTo>
                    <a:pt x="123" y="16"/>
                  </a:lnTo>
                  <a:lnTo>
                    <a:pt x="121" y="18"/>
                  </a:lnTo>
                  <a:lnTo>
                    <a:pt x="119" y="18"/>
                  </a:lnTo>
                  <a:lnTo>
                    <a:pt x="119" y="18"/>
                  </a:lnTo>
                  <a:lnTo>
                    <a:pt x="117" y="18"/>
                  </a:lnTo>
                  <a:lnTo>
                    <a:pt x="116" y="18"/>
                  </a:lnTo>
                  <a:lnTo>
                    <a:pt x="114" y="16"/>
                  </a:lnTo>
                  <a:lnTo>
                    <a:pt x="114" y="13"/>
                  </a:lnTo>
                  <a:lnTo>
                    <a:pt x="114" y="11"/>
                  </a:lnTo>
                  <a:lnTo>
                    <a:pt x="114" y="9"/>
                  </a:lnTo>
                  <a:lnTo>
                    <a:pt x="116" y="7"/>
                  </a:lnTo>
                  <a:lnTo>
                    <a:pt x="119" y="7"/>
                  </a:lnTo>
                  <a:lnTo>
                    <a:pt x="119" y="7"/>
                  </a:lnTo>
                  <a:close/>
                  <a:moveTo>
                    <a:pt x="141" y="7"/>
                  </a:moveTo>
                  <a:lnTo>
                    <a:pt x="141" y="7"/>
                  </a:lnTo>
                  <a:lnTo>
                    <a:pt x="143" y="7"/>
                  </a:lnTo>
                  <a:lnTo>
                    <a:pt x="145" y="9"/>
                  </a:lnTo>
                  <a:lnTo>
                    <a:pt x="147" y="11"/>
                  </a:lnTo>
                  <a:lnTo>
                    <a:pt x="147" y="13"/>
                  </a:lnTo>
                  <a:lnTo>
                    <a:pt x="147" y="14"/>
                  </a:lnTo>
                  <a:lnTo>
                    <a:pt x="145" y="16"/>
                  </a:lnTo>
                  <a:lnTo>
                    <a:pt x="143" y="18"/>
                  </a:lnTo>
                  <a:lnTo>
                    <a:pt x="141" y="18"/>
                  </a:lnTo>
                  <a:lnTo>
                    <a:pt x="141" y="18"/>
                  </a:lnTo>
                  <a:lnTo>
                    <a:pt x="139" y="18"/>
                  </a:lnTo>
                  <a:lnTo>
                    <a:pt x="137" y="16"/>
                  </a:lnTo>
                  <a:lnTo>
                    <a:pt x="136" y="14"/>
                  </a:lnTo>
                  <a:lnTo>
                    <a:pt x="136" y="13"/>
                  </a:lnTo>
                  <a:lnTo>
                    <a:pt x="136" y="11"/>
                  </a:lnTo>
                  <a:lnTo>
                    <a:pt x="137" y="9"/>
                  </a:lnTo>
                  <a:lnTo>
                    <a:pt x="139" y="7"/>
                  </a:lnTo>
                  <a:lnTo>
                    <a:pt x="141" y="7"/>
                  </a:lnTo>
                  <a:lnTo>
                    <a:pt x="141" y="7"/>
                  </a:lnTo>
                  <a:close/>
                  <a:moveTo>
                    <a:pt x="165" y="7"/>
                  </a:moveTo>
                  <a:lnTo>
                    <a:pt x="165" y="7"/>
                  </a:lnTo>
                  <a:lnTo>
                    <a:pt x="166" y="7"/>
                  </a:lnTo>
                  <a:lnTo>
                    <a:pt x="168" y="9"/>
                  </a:lnTo>
                  <a:lnTo>
                    <a:pt x="170" y="11"/>
                  </a:lnTo>
                  <a:lnTo>
                    <a:pt x="170" y="13"/>
                  </a:lnTo>
                  <a:lnTo>
                    <a:pt x="170" y="14"/>
                  </a:lnTo>
                  <a:lnTo>
                    <a:pt x="168" y="16"/>
                  </a:lnTo>
                  <a:lnTo>
                    <a:pt x="166" y="18"/>
                  </a:lnTo>
                  <a:lnTo>
                    <a:pt x="165" y="18"/>
                  </a:lnTo>
                  <a:lnTo>
                    <a:pt x="165" y="18"/>
                  </a:lnTo>
                  <a:lnTo>
                    <a:pt x="163" y="18"/>
                  </a:lnTo>
                  <a:lnTo>
                    <a:pt x="161" y="16"/>
                  </a:lnTo>
                  <a:lnTo>
                    <a:pt x="159" y="14"/>
                  </a:lnTo>
                  <a:lnTo>
                    <a:pt x="159" y="13"/>
                  </a:lnTo>
                  <a:lnTo>
                    <a:pt x="159" y="11"/>
                  </a:lnTo>
                  <a:lnTo>
                    <a:pt x="161" y="9"/>
                  </a:lnTo>
                  <a:lnTo>
                    <a:pt x="161" y="7"/>
                  </a:lnTo>
                  <a:lnTo>
                    <a:pt x="165" y="7"/>
                  </a:lnTo>
                  <a:lnTo>
                    <a:pt x="165" y="7"/>
                  </a:lnTo>
                  <a:close/>
                  <a:moveTo>
                    <a:pt x="186" y="7"/>
                  </a:moveTo>
                  <a:lnTo>
                    <a:pt x="186" y="7"/>
                  </a:lnTo>
                  <a:lnTo>
                    <a:pt x="188" y="7"/>
                  </a:lnTo>
                  <a:lnTo>
                    <a:pt x="190" y="9"/>
                  </a:lnTo>
                  <a:lnTo>
                    <a:pt x="192" y="11"/>
                  </a:lnTo>
                  <a:lnTo>
                    <a:pt x="192" y="13"/>
                  </a:lnTo>
                  <a:lnTo>
                    <a:pt x="192" y="14"/>
                  </a:lnTo>
                  <a:lnTo>
                    <a:pt x="190" y="16"/>
                  </a:lnTo>
                  <a:lnTo>
                    <a:pt x="188" y="18"/>
                  </a:lnTo>
                  <a:lnTo>
                    <a:pt x="186" y="18"/>
                  </a:lnTo>
                  <a:lnTo>
                    <a:pt x="186" y="18"/>
                  </a:lnTo>
                  <a:lnTo>
                    <a:pt x="185" y="18"/>
                  </a:lnTo>
                  <a:lnTo>
                    <a:pt x="183" y="16"/>
                  </a:lnTo>
                  <a:lnTo>
                    <a:pt x="181" y="14"/>
                  </a:lnTo>
                  <a:lnTo>
                    <a:pt x="181" y="13"/>
                  </a:lnTo>
                  <a:lnTo>
                    <a:pt x="181" y="11"/>
                  </a:lnTo>
                  <a:lnTo>
                    <a:pt x="183" y="9"/>
                  </a:lnTo>
                  <a:lnTo>
                    <a:pt x="185" y="7"/>
                  </a:lnTo>
                  <a:lnTo>
                    <a:pt x="186" y="7"/>
                  </a:lnTo>
                  <a:lnTo>
                    <a:pt x="186" y="7"/>
                  </a:lnTo>
                  <a:close/>
                  <a:moveTo>
                    <a:pt x="210" y="7"/>
                  </a:moveTo>
                  <a:lnTo>
                    <a:pt x="210" y="7"/>
                  </a:lnTo>
                  <a:lnTo>
                    <a:pt x="212" y="7"/>
                  </a:lnTo>
                  <a:lnTo>
                    <a:pt x="214" y="9"/>
                  </a:lnTo>
                  <a:lnTo>
                    <a:pt x="215" y="11"/>
                  </a:lnTo>
                  <a:lnTo>
                    <a:pt x="215" y="13"/>
                  </a:lnTo>
                  <a:lnTo>
                    <a:pt x="215" y="14"/>
                  </a:lnTo>
                  <a:lnTo>
                    <a:pt x="214" y="16"/>
                  </a:lnTo>
                  <a:lnTo>
                    <a:pt x="212" y="18"/>
                  </a:lnTo>
                  <a:lnTo>
                    <a:pt x="210" y="18"/>
                  </a:lnTo>
                  <a:lnTo>
                    <a:pt x="210" y="18"/>
                  </a:lnTo>
                  <a:lnTo>
                    <a:pt x="208" y="18"/>
                  </a:lnTo>
                  <a:lnTo>
                    <a:pt x="206" y="16"/>
                  </a:lnTo>
                  <a:lnTo>
                    <a:pt x="205" y="14"/>
                  </a:lnTo>
                  <a:lnTo>
                    <a:pt x="205" y="13"/>
                  </a:lnTo>
                  <a:lnTo>
                    <a:pt x="205" y="11"/>
                  </a:lnTo>
                  <a:lnTo>
                    <a:pt x="206" y="9"/>
                  </a:lnTo>
                  <a:lnTo>
                    <a:pt x="206" y="7"/>
                  </a:lnTo>
                  <a:lnTo>
                    <a:pt x="210" y="7"/>
                  </a:lnTo>
                  <a:lnTo>
                    <a:pt x="210" y="7"/>
                  </a:lnTo>
                  <a:close/>
                  <a:moveTo>
                    <a:pt x="232" y="7"/>
                  </a:moveTo>
                  <a:lnTo>
                    <a:pt x="232" y="7"/>
                  </a:lnTo>
                  <a:lnTo>
                    <a:pt x="234" y="7"/>
                  </a:lnTo>
                  <a:lnTo>
                    <a:pt x="235" y="7"/>
                  </a:lnTo>
                  <a:lnTo>
                    <a:pt x="237" y="9"/>
                  </a:lnTo>
                  <a:lnTo>
                    <a:pt x="237" y="13"/>
                  </a:lnTo>
                  <a:lnTo>
                    <a:pt x="237" y="14"/>
                  </a:lnTo>
                  <a:lnTo>
                    <a:pt x="235" y="16"/>
                  </a:lnTo>
                  <a:lnTo>
                    <a:pt x="234" y="18"/>
                  </a:lnTo>
                  <a:lnTo>
                    <a:pt x="232" y="18"/>
                  </a:lnTo>
                  <a:lnTo>
                    <a:pt x="232" y="18"/>
                  </a:lnTo>
                  <a:lnTo>
                    <a:pt x="230" y="18"/>
                  </a:lnTo>
                  <a:lnTo>
                    <a:pt x="228" y="16"/>
                  </a:lnTo>
                  <a:lnTo>
                    <a:pt x="226" y="14"/>
                  </a:lnTo>
                  <a:lnTo>
                    <a:pt x="226" y="13"/>
                  </a:lnTo>
                  <a:lnTo>
                    <a:pt x="226" y="11"/>
                  </a:lnTo>
                  <a:lnTo>
                    <a:pt x="228" y="9"/>
                  </a:lnTo>
                  <a:lnTo>
                    <a:pt x="230" y="7"/>
                  </a:lnTo>
                  <a:lnTo>
                    <a:pt x="232" y="7"/>
                  </a:lnTo>
                  <a:lnTo>
                    <a:pt x="232" y="7"/>
                  </a:lnTo>
                  <a:close/>
                  <a:moveTo>
                    <a:pt x="255" y="5"/>
                  </a:moveTo>
                  <a:lnTo>
                    <a:pt x="255" y="5"/>
                  </a:lnTo>
                  <a:lnTo>
                    <a:pt x="257" y="7"/>
                  </a:lnTo>
                  <a:lnTo>
                    <a:pt x="259" y="7"/>
                  </a:lnTo>
                  <a:lnTo>
                    <a:pt x="261" y="9"/>
                  </a:lnTo>
                  <a:lnTo>
                    <a:pt x="261" y="13"/>
                  </a:lnTo>
                  <a:lnTo>
                    <a:pt x="261" y="14"/>
                  </a:lnTo>
                  <a:lnTo>
                    <a:pt x="259" y="16"/>
                  </a:lnTo>
                  <a:lnTo>
                    <a:pt x="257" y="16"/>
                  </a:lnTo>
                  <a:lnTo>
                    <a:pt x="255" y="18"/>
                  </a:lnTo>
                  <a:lnTo>
                    <a:pt x="255" y="18"/>
                  </a:lnTo>
                  <a:lnTo>
                    <a:pt x="254" y="16"/>
                  </a:lnTo>
                  <a:lnTo>
                    <a:pt x="252" y="16"/>
                  </a:lnTo>
                  <a:lnTo>
                    <a:pt x="250" y="14"/>
                  </a:lnTo>
                  <a:lnTo>
                    <a:pt x="250" y="13"/>
                  </a:lnTo>
                  <a:lnTo>
                    <a:pt x="250" y="9"/>
                  </a:lnTo>
                  <a:lnTo>
                    <a:pt x="252" y="7"/>
                  </a:lnTo>
                  <a:lnTo>
                    <a:pt x="252" y="7"/>
                  </a:lnTo>
                  <a:lnTo>
                    <a:pt x="255" y="5"/>
                  </a:lnTo>
                  <a:lnTo>
                    <a:pt x="255" y="5"/>
                  </a:lnTo>
                  <a:close/>
                  <a:moveTo>
                    <a:pt x="277" y="5"/>
                  </a:moveTo>
                  <a:lnTo>
                    <a:pt x="277" y="5"/>
                  </a:lnTo>
                  <a:lnTo>
                    <a:pt x="279" y="7"/>
                  </a:lnTo>
                  <a:lnTo>
                    <a:pt x="281" y="7"/>
                  </a:lnTo>
                  <a:lnTo>
                    <a:pt x="283" y="9"/>
                  </a:lnTo>
                  <a:lnTo>
                    <a:pt x="283" y="11"/>
                  </a:lnTo>
                  <a:lnTo>
                    <a:pt x="283" y="14"/>
                  </a:lnTo>
                  <a:lnTo>
                    <a:pt x="283" y="16"/>
                  </a:lnTo>
                  <a:lnTo>
                    <a:pt x="281" y="16"/>
                  </a:lnTo>
                  <a:lnTo>
                    <a:pt x="277" y="18"/>
                  </a:lnTo>
                  <a:lnTo>
                    <a:pt x="277" y="18"/>
                  </a:lnTo>
                  <a:lnTo>
                    <a:pt x="275" y="16"/>
                  </a:lnTo>
                  <a:lnTo>
                    <a:pt x="274" y="16"/>
                  </a:lnTo>
                  <a:lnTo>
                    <a:pt x="272" y="14"/>
                  </a:lnTo>
                  <a:lnTo>
                    <a:pt x="272" y="13"/>
                  </a:lnTo>
                  <a:lnTo>
                    <a:pt x="272" y="9"/>
                  </a:lnTo>
                  <a:lnTo>
                    <a:pt x="274" y="7"/>
                  </a:lnTo>
                  <a:lnTo>
                    <a:pt x="275" y="7"/>
                  </a:lnTo>
                  <a:lnTo>
                    <a:pt x="277" y="5"/>
                  </a:lnTo>
                  <a:lnTo>
                    <a:pt x="277" y="5"/>
                  </a:lnTo>
                  <a:close/>
                  <a:moveTo>
                    <a:pt x="301" y="5"/>
                  </a:moveTo>
                  <a:lnTo>
                    <a:pt x="301" y="5"/>
                  </a:lnTo>
                  <a:lnTo>
                    <a:pt x="303" y="5"/>
                  </a:lnTo>
                  <a:lnTo>
                    <a:pt x="304" y="7"/>
                  </a:lnTo>
                  <a:lnTo>
                    <a:pt x="306" y="9"/>
                  </a:lnTo>
                  <a:lnTo>
                    <a:pt x="306" y="11"/>
                  </a:lnTo>
                  <a:lnTo>
                    <a:pt x="306" y="14"/>
                  </a:lnTo>
                  <a:lnTo>
                    <a:pt x="304" y="16"/>
                  </a:lnTo>
                  <a:lnTo>
                    <a:pt x="303" y="16"/>
                  </a:lnTo>
                  <a:lnTo>
                    <a:pt x="301" y="16"/>
                  </a:lnTo>
                  <a:lnTo>
                    <a:pt x="301" y="16"/>
                  </a:lnTo>
                  <a:lnTo>
                    <a:pt x="299" y="16"/>
                  </a:lnTo>
                  <a:lnTo>
                    <a:pt x="297" y="16"/>
                  </a:lnTo>
                  <a:lnTo>
                    <a:pt x="295" y="14"/>
                  </a:lnTo>
                  <a:lnTo>
                    <a:pt x="295" y="11"/>
                  </a:lnTo>
                  <a:lnTo>
                    <a:pt x="295" y="9"/>
                  </a:lnTo>
                  <a:lnTo>
                    <a:pt x="297" y="7"/>
                  </a:lnTo>
                  <a:lnTo>
                    <a:pt x="299" y="7"/>
                  </a:lnTo>
                  <a:lnTo>
                    <a:pt x="301" y="5"/>
                  </a:lnTo>
                  <a:lnTo>
                    <a:pt x="301" y="5"/>
                  </a:lnTo>
                  <a:close/>
                  <a:moveTo>
                    <a:pt x="323" y="5"/>
                  </a:moveTo>
                  <a:lnTo>
                    <a:pt x="323" y="5"/>
                  </a:lnTo>
                  <a:lnTo>
                    <a:pt x="324" y="5"/>
                  </a:lnTo>
                  <a:lnTo>
                    <a:pt x="326" y="7"/>
                  </a:lnTo>
                  <a:lnTo>
                    <a:pt x="328" y="9"/>
                  </a:lnTo>
                  <a:lnTo>
                    <a:pt x="328" y="11"/>
                  </a:lnTo>
                  <a:lnTo>
                    <a:pt x="328" y="13"/>
                  </a:lnTo>
                  <a:lnTo>
                    <a:pt x="328" y="14"/>
                  </a:lnTo>
                  <a:lnTo>
                    <a:pt x="326" y="16"/>
                  </a:lnTo>
                  <a:lnTo>
                    <a:pt x="323" y="16"/>
                  </a:lnTo>
                  <a:lnTo>
                    <a:pt x="323" y="16"/>
                  </a:lnTo>
                  <a:lnTo>
                    <a:pt x="321" y="16"/>
                  </a:lnTo>
                  <a:lnTo>
                    <a:pt x="319" y="14"/>
                  </a:lnTo>
                  <a:lnTo>
                    <a:pt x="317" y="13"/>
                  </a:lnTo>
                  <a:lnTo>
                    <a:pt x="317" y="11"/>
                  </a:lnTo>
                  <a:lnTo>
                    <a:pt x="317" y="9"/>
                  </a:lnTo>
                  <a:lnTo>
                    <a:pt x="319" y="7"/>
                  </a:lnTo>
                  <a:lnTo>
                    <a:pt x="321" y="5"/>
                  </a:lnTo>
                  <a:lnTo>
                    <a:pt x="323" y="5"/>
                  </a:lnTo>
                  <a:lnTo>
                    <a:pt x="323" y="5"/>
                  </a:lnTo>
                  <a:close/>
                  <a:moveTo>
                    <a:pt x="346" y="5"/>
                  </a:moveTo>
                  <a:lnTo>
                    <a:pt x="346" y="5"/>
                  </a:lnTo>
                  <a:lnTo>
                    <a:pt x="348" y="5"/>
                  </a:lnTo>
                  <a:lnTo>
                    <a:pt x="350" y="7"/>
                  </a:lnTo>
                  <a:lnTo>
                    <a:pt x="352" y="9"/>
                  </a:lnTo>
                  <a:lnTo>
                    <a:pt x="352" y="11"/>
                  </a:lnTo>
                  <a:lnTo>
                    <a:pt x="352" y="13"/>
                  </a:lnTo>
                  <a:lnTo>
                    <a:pt x="350" y="14"/>
                  </a:lnTo>
                  <a:lnTo>
                    <a:pt x="348" y="16"/>
                  </a:lnTo>
                  <a:lnTo>
                    <a:pt x="346" y="16"/>
                  </a:lnTo>
                  <a:lnTo>
                    <a:pt x="346" y="16"/>
                  </a:lnTo>
                  <a:lnTo>
                    <a:pt x="344" y="16"/>
                  </a:lnTo>
                  <a:lnTo>
                    <a:pt x="342" y="14"/>
                  </a:lnTo>
                  <a:lnTo>
                    <a:pt x="341" y="13"/>
                  </a:lnTo>
                  <a:lnTo>
                    <a:pt x="341" y="11"/>
                  </a:lnTo>
                  <a:lnTo>
                    <a:pt x="341" y="9"/>
                  </a:lnTo>
                  <a:lnTo>
                    <a:pt x="342" y="7"/>
                  </a:lnTo>
                  <a:lnTo>
                    <a:pt x="344" y="5"/>
                  </a:lnTo>
                  <a:lnTo>
                    <a:pt x="346" y="5"/>
                  </a:lnTo>
                  <a:lnTo>
                    <a:pt x="346" y="5"/>
                  </a:lnTo>
                  <a:close/>
                  <a:moveTo>
                    <a:pt x="368" y="5"/>
                  </a:moveTo>
                  <a:lnTo>
                    <a:pt x="368" y="5"/>
                  </a:lnTo>
                  <a:lnTo>
                    <a:pt x="370" y="5"/>
                  </a:lnTo>
                  <a:lnTo>
                    <a:pt x="372" y="7"/>
                  </a:lnTo>
                  <a:lnTo>
                    <a:pt x="373" y="9"/>
                  </a:lnTo>
                  <a:lnTo>
                    <a:pt x="373" y="11"/>
                  </a:lnTo>
                  <a:lnTo>
                    <a:pt x="373" y="13"/>
                  </a:lnTo>
                  <a:lnTo>
                    <a:pt x="373" y="14"/>
                  </a:lnTo>
                  <a:lnTo>
                    <a:pt x="372" y="16"/>
                  </a:lnTo>
                  <a:lnTo>
                    <a:pt x="368" y="16"/>
                  </a:lnTo>
                  <a:lnTo>
                    <a:pt x="368" y="16"/>
                  </a:lnTo>
                  <a:lnTo>
                    <a:pt x="366" y="16"/>
                  </a:lnTo>
                  <a:lnTo>
                    <a:pt x="364" y="14"/>
                  </a:lnTo>
                  <a:lnTo>
                    <a:pt x="362" y="13"/>
                  </a:lnTo>
                  <a:lnTo>
                    <a:pt x="362" y="11"/>
                  </a:lnTo>
                  <a:lnTo>
                    <a:pt x="362" y="9"/>
                  </a:lnTo>
                  <a:lnTo>
                    <a:pt x="364" y="7"/>
                  </a:lnTo>
                  <a:lnTo>
                    <a:pt x="366" y="5"/>
                  </a:lnTo>
                  <a:lnTo>
                    <a:pt x="368" y="5"/>
                  </a:lnTo>
                  <a:lnTo>
                    <a:pt x="368" y="5"/>
                  </a:lnTo>
                  <a:close/>
                  <a:moveTo>
                    <a:pt x="391" y="5"/>
                  </a:moveTo>
                  <a:lnTo>
                    <a:pt x="391" y="5"/>
                  </a:lnTo>
                  <a:lnTo>
                    <a:pt x="393" y="5"/>
                  </a:lnTo>
                  <a:lnTo>
                    <a:pt x="395" y="7"/>
                  </a:lnTo>
                  <a:lnTo>
                    <a:pt x="397" y="9"/>
                  </a:lnTo>
                  <a:lnTo>
                    <a:pt x="397" y="11"/>
                  </a:lnTo>
                  <a:lnTo>
                    <a:pt x="397" y="13"/>
                  </a:lnTo>
                  <a:lnTo>
                    <a:pt x="395" y="14"/>
                  </a:lnTo>
                  <a:lnTo>
                    <a:pt x="393" y="16"/>
                  </a:lnTo>
                  <a:lnTo>
                    <a:pt x="391" y="16"/>
                  </a:lnTo>
                  <a:lnTo>
                    <a:pt x="391" y="16"/>
                  </a:lnTo>
                  <a:lnTo>
                    <a:pt x="390" y="16"/>
                  </a:lnTo>
                  <a:lnTo>
                    <a:pt x="388" y="14"/>
                  </a:lnTo>
                  <a:lnTo>
                    <a:pt x="386" y="13"/>
                  </a:lnTo>
                  <a:lnTo>
                    <a:pt x="386" y="11"/>
                  </a:lnTo>
                  <a:lnTo>
                    <a:pt x="386" y="9"/>
                  </a:lnTo>
                  <a:lnTo>
                    <a:pt x="388" y="7"/>
                  </a:lnTo>
                  <a:lnTo>
                    <a:pt x="390" y="5"/>
                  </a:lnTo>
                  <a:lnTo>
                    <a:pt x="391" y="5"/>
                  </a:lnTo>
                  <a:lnTo>
                    <a:pt x="391" y="5"/>
                  </a:lnTo>
                  <a:close/>
                  <a:moveTo>
                    <a:pt x="413" y="5"/>
                  </a:moveTo>
                  <a:lnTo>
                    <a:pt x="413" y="5"/>
                  </a:lnTo>
                  <a:lnTo>
                    <a:pt x="415" y="5"/>
                  </a:lnTo>
                  <a:lnTo>
                    <a:pt x="417" y="7"/>
                  </a:lnTo>
                  <a:lnTo>
                    <a:pt x="419" y="9"/>
                  </a:lnTo>
                  <a:lnTo>
                    <a:pt x="419" y="11"/>
                  </a:lnTo>
                  <a:lnTo>
                    <a:pt x="419" y="13"/>
                  </a:lnTo>
                  <a:lnTo>
                    <a:pt x="419" y="14"/>
                  </a:lnTo>
                  <a:lnTo>
                    <a:pt x="417" y="16"/>
                  </a:lnTo>
                  <a:lnTo>
                    <a:pt x="413" y="16"/>
                  </a:lnTo>
                  <a:lnTo>
                    <a:pt x="413" y="16"/>
                  </a:lnTo>
                  <a:lnTo>
                    <a:pt x="411" y="16"/>
                  </a:lnTo>
                  <a:lnTo>
                    <a:pt x="410" y="14"/>
                  </a:lnTo>
                  <a:lnTo>
                    <a:pt x="408" y="13"/>
                  </a:lnTo>
                  <a:lnTo>
                    <a:pt x="408" y="11"/>
                  </a:lnTo>
                  <a:lnTo>
                    <a:pt x="408" y="9"/>
                  </a:lnTo>
                  <a:lnTo>
                    <a:pt x="410" y="7"/>
                  </a:lnTo>
                  <a:lnTo>
                    <a:pt x="411" y="5"/>
                  </a:lnTo>
                  <a:lnTo>
                    <a:pt x="413" y="5"/>
                  </a:lnTo>
                  <a:lnTo>
                    <a:pt x="413" y="5"/>
                  </a:lnTo>
                  <a:close/>
                  <a:moveTo>
                    <a:pt x="437" y="5"/>
                  </a:moveTo>
                  <a:lnTo>
                    <a:pt x="437" y="5"/>
                  </a:lnTo>
                  <a:lnTo>
                    <a:pt x="439" y="5"/>
                  </a:lnTo>
                  <a:lnTo>
                    <a:pt x="440" y="5"/>
                  </a:lnTo>
                  <a:lnTo>
                    <a:pt x="442" y="7"/>
                  </a:lnTo>
                  <a:lnTo>
                    <a:pt x="442" y="11"/>
                  </a:lnTo>
                  <a:lnTo>
                    <a:pt x="442" y="13"/>
                  </a:lnTo>
                  <a:lnTo>
                    <a:pt x="440" y="14"/>
                  </a:lnTo>
                  <a:lnTo>
                    <a:pt x="439" y="16"/>
                  </a:lnTo>
                  <a:lnTo>
                    <a:pt x="437" y="16"/>
                  </a:lnTo>
                  <a:lnTo>
                    <a:pt x="437" y="16"/>
                  </a:lnTo>
                  <a:lnTo>
                    <a:pt x="435" y="16"/>
                  </a:lnTo>
                  <a:lnTo>
                    <a:pt x="433" y="14"/>
                  </a:lnTo>
                  <a:lnTo>
                    <a:pt x="431" y="13"/>
                  </a:lnTo>
                  <a:lnTo>
                    <a:pt x="431" y="11"/>
                  </a:lnTo>
                  <a:lnTo>
                    <a:pt x="431" y="9"/>
                  </a:lnTo>
                  <a:lnTo>
                    <a:pt x="433" y="7"/>
                  </a:lnTo>
                  <a:lnTo>
                    <a:pt x="435" y="5"/>
                  </a:lnTo>
                  <a:lnTo>
                    <a:pt x="437" y="5"/>
                  </a:lnTo>
                  <a:lnTo>
                    <a:pt x="437" y="5"/>
                  </a:lnTo>
                  <a:close/>
                  <a:moveTo>
                    <a:pt x="459" y="4"/>
                  </a:moveTo>
                  <a:lnTo>
                    <a:pt x="459" y="4"/>
                  </a:lnTo>
                  <a:lnTo>
                    <a:pt x="460" y="5"/>
                  </a:lnTo>
                  <a:lnTo>
                    <a:pt x="462" y="5"/>
                  </a:lnTo>
                  <a:lnTo>
                    <a:pt x="464" y="7"/>
                  </a:lnTo>
                  <a:lnTo>
                    <a:pt x="464" y="9"/>
                  </a:lnTo>
                  <a:lnTo>
                    <a:pt x="464" y="13"/>
                  </a:lnTo>
                  <a:lnTo>
                    <a:pt x="464" y="14"/>
                  </a:lnTo>
                  <a:lnTo>
                    <a:pt x="462" y="14"/>
                  </a:lnTo>
                  <a:lnTo>
                    <a:pt x="459" y="16"/>
                  </a:lnTo>
                  <a:lnTo>
                    <a:pt x="459" y="16"/>
                  </a:lnTo>
                  <a:lnTo>
                    <a:pt x="457" y="14"/>
                  </a:lnTo>
                  <a:lnTo>
                    <a:pt x="455" y="14"/>
                  </a:lnTo>
                  <a:lnTo>
                    <a:pt x="453" y="13"/>
                  </a:lnTo>
                  <a:lnTo>
                    <a:pt x="453" y="11"/>
                  </a:lnTo>
                  <a:lnTo>
                    <a:pt x="453" y="7"/>
                  </a:lnTo>
                  <a:lnTo>
                    <a:pt x="455" y="5"/>
                  </a:lnTo>
                  <a:lnTo>
                    <a:pt x="457" y="5"/>
                  </a:lnTo>
                  <a:lnTo>
                    <a:pt x="459" y="4"/>
                  </a:lnTo>
                  <a:lnTo>
                    <a:pt x="459" y="4"/>
                  </a:lnTo>
                  <a:close/>
                  <a:moveTo>
                    <a:pt x="482" y="4"/>
                  </a:moveTo>
                  <a:lnTo>
                    <a:pt x="482" y="4"/>
                  </a:lnTo>
                  <a:lnTo>
                    <a:pt x="484" y="5"/>
                  </a:lnTo>
                  <a:lnTo>
                    <a:pt x="486" y="5"/>
                  </a:lnTo>
                  <a:lnTo>
                    <a:pt x="488" y="7"/>
                  </a:lnTo>
                  <a:lnTo>
                    <a:pt x="488" y="9"/>
                  </a:lnTo>
                  <a:lnTo>
                    <a:pt x="488" y="13"/>
                  </a:lnTo>
                  <a:lnTo>
                    <a:pt x="486" y="14"/>
                  </a:lnTo>
                  <a:lnTo>
                    <a:pt x="484" y="14"/>
                  </a:lnTo>
                  <a:lnTo>
                    <a:pt x="482" y="16"/>
                  </a:lnTo>
                  <a:lnTo>
                    <a:pt x="482" y="16"/>
                  </a:lnTo>
                  <a:lnTo>
                    <a:pt x="480" y="14"/>
                  </a:lnTo>
                  <a:lnTo>
                    <a:pt x="479" y="14"/>
                  </a:lnTo>
                  <a:lnTo>
                    <a:pt x="477" y="13"/>
                  </a:lnTo>
                  <a:lnTo>
                    <a:pt x="477" y="9"/>
                  </a:lnTo>
                  <a:lnTo>
                    <a:pt x="477" y="7"/>
                  </a:lnTo>
                  <a:lnTo>
                    <a:pt x="479" y="5"/>
                  </a:lnTo>
                  <a:lnTo>
                    <a:pt x="480" y="5"/>
                  </a:lnTo>
                  <a:lnTo>
                    <a:pt x="482" y="4"/>
                  </a:lnTo>
                  <a:lnTo>
                    <a:pt x="482" y="4"/>
                  </a:lnTo>
                  <a:close/>
                  <a:moveTo>
                    <a:pt x="504" y="4"/>
                  </a:moveTo>
                  <a:lnTo>
                    <a:pt x="504" y="4"/>
                  </a:lnTo>
                  <a:lnTo>
                    <a:pt x="506" y="4"/>
                  </a:lnTo>
                  <a:lnTo>
                    <a:pt x="508" y="5"/>
                  </a:lnTo>
                  <a:lnTo>
                    <a:pt x="509" y="7"/>
                  </a:lnTo>
                  <a:lnTo>
                    <a:pt x="509" y="9"/>
                  </a:lnTo>
                  <a:lnTo>
                    <a:pt x="509" y="11"/>
                  </a:lnTo>
                  <a:lnTo>
                    <a:pt x="509" y="13"/>
                  </a:lnTo>
                  <a:lnTo>
                    <a:pt x="508" y="14"/>
                  </a:lnTo>
                  <a:lnTo>
                    <a:pt x="504" y="14"/>
                  </a:lnTo>
                  <a:lnTo>
                    <a:pt x="504" y="14"/>
                  </a:lnTo>
                  <a:lnTo>
                    <a:pt x="502" y="14"/>
                  </a:lnTo>
                  <a:lnTo>
                    <a:pt x="500" y="14"/>
                  </a:lnTo>
                  <a:lnTo>
                    <a:pt x="499" y="13"/>
                  </a:lnTo>
                  <a:lnTo>
                    <a:pt x="499" y="9"/>
                  </a:lnTo>
                  <a:lnTo>
                    <a:pt x="499" y="7"/>
                  </a:lnTo>
                  <a:lnTo>
                    <a:pt x="500" y="5"/>
                  </a:lnTo>
                  <a:lnTo>
                    <a:pt x="502" y="4"/>
                  </a:lnTo>
                  <a:lnTo>
                    <a:pt x="504" y="4"/>
                  </a:lnTo>
                  <a:lnTo>
                    <a:pt x="504" y="4"/>
                  </a:lnTo>
                  <a:close/>
                  <a:moveTo>
                    <a:pt x="528" y="4"/>
                  </a:moveTo>
                  <a:lnTo>
                    <a:pt x="528" y="4"/>
                  </a:lnTo>
                  <a:lnTo>
                    <a:pt x="529" y="4"/>
                  </a:lnTo>
                  <a:lnTo>
                    <a:pt x="531" y="5"/>
                  </a:lnTo>
                  <a:lnTo>
                    <a:pt x="533" y="7"/>
                  </a:lnTo>
                  <a:lnTo>
                    <a:pt x="533" y="9"/>
                  </a:lnTo>
                  <a:lnTo>
                    <a:pt x="533" y="11"/>
                  </a:lnTo>
                  <a:lnTo>
                    <a:pt x="531" y="13"/>
                  </a:lnTo>
                  <a:lnTo>
                    <a:pt x="529" y="14"/>
                  </a:lnTo>
                  <a:lnTo>
                    <a:pt x="528" y="14"/>
                  </a:lnTo>
                  <a:lnTo>
                    <a:pt x="528" y="14"/>
                  </a:lnTo>
                  <a:lnTo>
                    <a:pt x="526" y="14"/>
                  </a:lnTo>
                  <a:lnTo>
                    <a:pt x="524" y="13"/>
                  </a:lnTo>
                  <a:lnTo>
                    <a:pt x="522" y="11"/>
                  </a:lnTo>
                  <a:lnTo>
                    <a:pt x="522" y="9"/>
                  </a:lnTo>
                  <a:lnTo>
                    <a:pt x="522" y="7"/>
                  </a:lnTo>
                  <a:lnTo>
                    <a:pt x="524" y="5"/>
                  </a:lnTo>
                  <a:lnTo>
                    <a:pt x="526" y="4"/>
                  </a:lnTo>
                  <a:lnTo>
                    <a:pt x="528" y="4"/>
                  </a:lnTo>
                  <a:lnTo>
                    <a:pt x="528" y="4"/>
                  </a:lnTo>
                  <a:close/>
                  <a:moveTo>
                    <a:pt x="549" y="4"/>
                  </a:moveTo>
                  <a:lnTo>
                    <a:pt x="549" y="4"/>
                  </a:lnTo>
                  <a:lnTo>
                    <a:pt x="551" y="4"/>
                  </a:lnTo>
                  <a:lnTo>
                    <a:pt x="553" y="5"/>
                  </a:lnTo>
                  <a:lnTo>
                    <a:pt x="555" y="7"/>
                  </a:lnTo>
                  <a:lnTo>
                    <a:pt x="555" y="9"/>
                  </a:lnTo>
                  <a:lnTo>
                    <a:pt x="555" y="11"/>
                  </a:lnTo>
                  <a:lnTo>
                    <a:pt x="555" y="13"/>
                  </a:lnTo>
                  <a:lnTo>
                    <a:pt x="553" y="14"/>
                  </a:lnTo>
                  <a:lnTo>
                    <a:pt x="549" y="14"/>
                  </a:lnTo>
                  <a:lnTo>
                    <a:pt x="549" y="14"/>
                  </a:lnTo>
                  <a:lnTo>
                    <a:pt x="548" y="14"/>
                  </a:lnTo>
                  <a:lnTo>
                    <a:pt x="546" y="13"/>
                  </a:lnTo>
                  <a:lnTo>
                    <a:pt x="544" y="11"/>
                  </a:lnTo>
                  <a:lnTo>
                    <a:pt x="544" y="9"/>
                  </a:lnTo>
                  <a:lnTo>
                    <a:pt x="544" y="7"/>
                  </a:lnTo>
                  <a:lnTo>
                    <a:pt x="546" y="5"/>
                  </a:lnTo>
                  <a:lnTo>
                    <a:pt x="548" y="4"/>
                  </a:lnTo>
                  <a:lnTo>
                    <a:pt x="549" y="4"/>
                  </a:lnTo>
                  <a:lnTo>
                    <a:pt x="549" y="4"/>
                  </a:lnTo>
                  <a:close/>
                  <a:moveTo>
                    <a:pt x="573" y="4"/>
                  </a:moveTo>
                  <a:lnTo>
                    <a:pt x="573" y="4"/>
                  </a:lnTo>
                  <a:lnTo>
                    <a:pt x="575" y="4"/>
                  </a:lnTo>
                  <a:lnTo>
                    <a:pt x="577" y="5"/>
                  </a:lnTo>
                  <a:lnTo>
                    <a:pt x="578" y="7"/>
                  </a:lnTo>
                  <a:lnTo>
                    <a:pt x="578" y="9"/>
                  </a:lnTo>
                  <a:lnTo>
                    <a:pt x="578" y="11"/>
                  </a:lnTo>
                  <a:lnTo>
                    <a:pt x="577" y="13"/>
                  </a:lnTo>
                  <a:lnTo>
                    <a:pt x="575" y="14"/>
                  </a:lnTo>
                  <a:lnTo>
                    <a:pt x="573" y="14"/>
                  </a:lnTo>
                  <a:lnTo>
                    <a:pt x="573" y="14"/>
                  </a:lnTo>
                  <a:lnTo>
                    <a:pt x="571" y="14"/>
                  </a:lnTo>
                  <a:lnTo>
                    <a:pt x="569" y="13"/>
                  </a:lnTo>
                  <a:lnTo>
                    <a:pt x="568" y="11"/>
                  </a:lnTo>
                  <a:lnTo>
                    <a:pt x="568" y="9"/>
                  </a:lnTo>
                  <a:lnTo>
                    <a:pt x="568" y="7"/>
                  </a:lnTo>
                  <a:lnTo>
                    <a:pt x="569" y="5"/>
                  </a:lnTo>
                  <a:lnTo>
                    <a:pt x="571" y="4"/>
                  </a:lnTo>
                  <a:lnTo>
                    <a:pt x="573" y="4"/>
                  </a:lnTo>
                  <a:lnTo>
                    <a:pt x="573" y="4"/>
                  </a:lnTo>
                  <a:close/>
                  <a:moveTo>
                    <a:pt x="595" y="4"/>
                  </a:moveTo>
                  <a:lnTo>
                    <a:pt x="595" y="4"/>
                  </a:lnTo>
                  <a:lnTo>
                    <a:pt x="597" y="4"/>
                  </a:lnTo>
                  <a:lnTo>
                    <a:pt x="600" y="5"/>
                  </a:lnTo>
                  <a:lnTo>
                    <a:pt x="600" y="7"/>
                  </a:lnTo>
                  <a:lnTo>
                    <a:pt x="600" y="9"/>
                  </a:lnTo>
                  <a:lnTo>
                    <a:pt x="600" y="11"/>
                  </a:lnTo>
                  <a:lnTo>
                    <a:pt x="600" y="13"/>
                  </a:lnTo>
                  <a:lnTo>
                    <a:pt x="598" y="14"/>
                  </a:lnTo>
                  <a:lnTo>
                    <a:pt x="595" y="14"/>
                  </a:lnTo>
                  <a:lnTo>
                    <a:pt x="595" y="14"/>
                  </a:lnTo>
                  <a:lnTo>
                    <a:pt x="593" y="14"/>
                  </a:lnTo>
                  <a:lnTo>
                    <a:pt x="591" y="13"/>
                  </a:lnTo>
                  <a:lnTo>
                    <a:pt x="589" y="11"/>
                  </a:lnTo>
                  <a:lnTo>
                    <a:pt x="589" y="9"/>
                  </a:lnTo>
                  <a:lnTo>
                    <a:pt x="589" y="7"/>
                  </a:lnTo>
                  <a:lnTo>
                    <a:pt x="591" y="5"/>
                  </a:lnTo>
                  <a:lnTo>
                    <a:pt x="593" y="4"/>
                  </a:lnTo>
                  <a:lnTo>
                    <a:pt x="595" y="4"/>
                  </a:lnTo>
                  <a:lnTo>
                    <a:pt x="595" y="4"/>
                  </a:lnTo>
                  <a:close/>
                  <a:moveTo>
                    <a:pt x="618" y="4"/>
                  </a:moveTo>
                  <a:lnTo>
                    <a:pt x="618" y="4"/>
                  </a:lnTo>
                  <a:lnTo>
                    <a:pt x="620" y="4"/>
                  </a:lnTo>
                  <a:lnTo>
                    <a:pt x="622" y="5"/>
                  </a:lnTo>
                  <a:lnTo>
                    <a:pt x="624" y="5"/>
                  </a:lnTo>
                  <a:lnTo>
                    <a:pt x="624" y="9"/>
                  </a:lnTo>
                  <a:lnTo>
                    <a:pt x="624" y="11"/>
                  </a:lnTo>
                  <a:lnTo>
                    <a:pt x="622" y="13"/>
                  </a:lnTo>
                  <a:lnTo>
                    <a:pt x="620" y="14"/>
                  </a:lnTo>
                  <a:lnTo>
                    <a:pt x="618" y="14"/>
                  </a:lnTo>
                  <a:lnTo>
                    <a:pt x="618" y="14"/>
                  </a:lnTo>
                  <a:lnTo>
                    <a:pt x="617" y="14"/>
                  </a:lnTo>
                  <a:lnTo>
                    <a:pt x="615" y="13"/>
                  </a:lnTo>
                  <a:lnTo>
                    <a:pt x="613" y="11"/>
                  </a:lnTo>
                  <a:lnTo>
                    <a:pt x="613" y="9"/>
                  </a:lnTo>
                  <a:lnTo>
                    <a:pt x="613" y="7"/>
                  </a:lnTo>
                  <a:lnTo>
                    <a:pt x="615" y="5"/>
                  </a:lnTo>
                  <a:lnTo>
                    <a:pt x="617" y="4"/>
                  </a:lnTo>
                  <a:lnTo>
                    <a:pt x="618" y="4"/>
                  </a:lnTo>
                  <a:lnTo>
                    <a:pt x="618" y="4"/>
                  </a:lnTo>
                  <a:close/>
                  <a:moveTo>
                    <a:pt x="640" y="4"/>
                  </a:moveTo>
                  <a:lnTo>
                    <a:pt x="640" y="4"/>
                  </a:lnTo>
                  <a:lnTo>
                    <a:pt x="644" y="4"/>
                  </a:lnTo>
                  <a:lnTo>
                    <a:pt x="646" y="4"/>
                  </a:lnTo>
                  <a:lnTo>
                    <a:pt x="646" y="5"/>
                  </a:lnTo>
                  <a:lnTo>
                    <a:pt x="646" y="9"/>
                  </a:lnTo>
                  <a:lnTo>
                    <a:pt x="646" y="11"/>
                  </a:lnTo>
                  <a:lnTo>
                    <a:pt x="646" y="13"/>
                  </a:lnTo>
                  <a:lnTo>
                    <a:pt x="644" y="13"/>
                  </a:lnTo>
                  <a:lnTo>
                    <a:pt x="640" y="14"/>
                  </a:lnTo>
                  <a:lnTo>
                    <a:pt x="640" y="14"/>
                  </a:lnTo>
                  <a:lnTo>
                    <a:pt x="638" y="14"/>
                  </a:lnTo>
                  <a:lnTo>
                    <a:pt x="636" y="13"/>
                  </a:lnTo>
                  <a:lnTo>
                    <a:pt x="635" y="11"/>
                  </a:lnTo>
                  <a:lnTo>
                    <a:pt x="635" y="9"/>
                  </a:lnTo>
                  <a:lnTo>
                    <a:pt x="635" y="5"/>
                  </a:lnTo>
                  <a:lnTo>
                    <a:pt x="636" y="4"/>
                  </a:lnTo>
                  <a:lnTo>
                    <a:pt x="638" y="4"/>
                  </a:lnTo>
                  <a:lnTo>
                    <a:pt x="640" y="4"/>
                  </a:lnTo>
                  <a:lnTo>
                    <a:pt x="640" y="4"/>
                  </a:lnTo>
                  <a:close/>
                  <a:moveTo>
                    <a:pt x="664" y="2"/>
                  </a:moveTo>
                  <a:lnTo>
                    <a:pt x="664" y="2"/>
                  </a:lnTo>
                  <a:lnTo>
                    <a:pt x="666" y="4"/>
                  </a:lnTo>
                  <a:lnTo>
                    <a:pt x="667" y="4"/>
                  </a:lnTo>
                  <a:lnTo>
                    <a:pt x="669" y="5"/>
                  </a:lnTo>
                  <a:lnTo>
                    <a:pt x="669" y="7"/>
                  </a:lnTo>
                  <a:lnTo>
                    <a:pt x="669" y="11"/>
                  </a:lnTo>
                  <a:lnTo>
                    <a:pt x="667" y="13"/>
                  </a:lnTo>
                  <a:lnTo>
                    <a:pt x="666" y="13"/>
                  </a:lnTo>
                  <a:lnTo>
                    <a:pt x="664" y="14"/>
                  </a:lnTo>
                  <a:lnTo>
                    <a:pt x="664" y="14"/>
                  </a:lnTo>
                  <a:lnTo>
                    <a:pt x="662" y="13"/>
                  </a:lnTo>
                  <a:lnTo>
                    <a:pt x="660" y="13"/>
                  </a:lnTo>
                  <a:lnTo>
                    <a:pt x="658" y="11"/>
                  </a:lnTo>
                  <a:lnTo>
                    <a:pt x="658" y="9"/>
                  </a:lnTo>
                  <a:lnTo>
                    <a:pt x="658" y="5"/>
                  </a:lnTo>
                  <a:lnTo>
                    <a:pt x="660" y="4"/>
                  </a:lnTo>
                  <a:lnTo>
                    <a:pt x="662" y="4"/>
                  </a:lnTo>
                  <a:lnTo>
                    <a:pt x="664" y="2"/>
                  </a:lnTo>
                  <a:lnTo>
                    <a:pt x="664" y="2"/>
                  </a:lnTo>
                  <a:close/>
                  <a:moveTo>
                    <a:pt x="685" y="2"/>
                  </a:moveTo>
                  <a:lnTo>
                    <a:pt x="685" y="2"/>
                  </a:lnTo>
                  <a:lnTo>
                    <a:pt x="689" y="2"/>
                  </a:lnTo>
                  <a:lnTo>
                    <a:pt x="691" y="4"/>
                  </a:lnTo>
                  <a:lnTo>
                    <a:pt x="691" y="5"/>
                  </a:lnTo>
                  <a:lnTo>
                    <a:pt x="691" y="7"/>
                  </a:lnTo>
                  <a:lnTo>
                    <a:pt x="691" y="11"/>
                  </a:lnTo>
                  <a:lnTo>
                    <a:pt x="691" y="13"/>
                  </a:lnTo>
                  <a:lnTo>
                    <a:pt x="689" y="13"/>
                  </a:lnTo>
                  <a:lnTo>
                    <a:pt x="685" y="14"/>
                  </a:lnTo>
                  <a:lnTo>
                    <a:pt x="685" y="14"/>
                  </a:lnTo>
                  <a:lnTo>
                    <a:pt x="684" y="13"/>
                  </a:lnTo>
                  <a:lnTo>
                    <a:pt x="682" y="13"/>
                  </a:lnTo>
                  <a:lnTo>
                    <a:pt x="682" y="11"/>
                  </a:lnTo>
                  <a:lnTo>
                    <a:pt x="680" y="7"/>
                  </a:lnTo>
                  <a:lnTo>
                    <a:pt x="680" y="5"/>
                  </a:lnTo>
                  <a:lnTo>
                    <a:pt x="682" y="4"/>
                  </a:lnTo>
                  <a:lnTo>
                    <a:pt x="684" y="4"/>
                  </a:lnTo>
                  <a:lnTo>
                    <a:pt x="685" y="2"/>
                  </a:lnTo>
                  <a:lnTo>
                    <a:pt x="685" y="2"/>
                  </a:lnTo>
                  <a:close/>
                  <a:moveTo>
                    <a:pt x="709" y="2"/>
                  </a:moveTo>
                  <a:lnTo>
                    <a:pt x="709" y="2"/>
                  </a:lnTo>
                  <a:lnTo>
                    <a:pt x="711" y="2"/>
                  </a:lnTo>
                  <a:lnTo>
                    <a:pt x="713" y="4"/>
                  </a:lnTo>
                  <a:lnTo>
                    <a:pt x="714" y="5"/>
                  </a:lnTo>
                  <a:lnTo>
                    <a:pt x="714" y="7"/>
                  </a:lnTo>
                  <a:lnTo>
                    <a:pt x="714" y="9"/>
                  </a:lnTo>
                  <a:lnTo>
                    <a:pt x="713" y="11"/>
                  </a:lnTo>
                  <a:lnTo>
                    <a:pt x="711" y="13"/>
                  </a:lnTo>
                  <a:lnTo>
                    <a:pt x="709" y="13"/>
                  </a:lnTo>
                  <a:lnTo>
                    <a:pt x="709" y="13"/>
                  </a:lnTo>
                  <a:lnTo>
                    <a:pt x="707" y="13"/>
                  </a:lnTo>
                  <a:lnTo>
                    <a:pt x="705" y="13"/>
                  </a:lnTo>
                  <a:lnTo>
                    <a:pt x="704" y="11"/>
                  </a:lnTo>
                  <a:lnTo>
                    <a:pt x="704" y="7"/>
                  </a:lnTo>
                  <a:lnTo>
                    <a:pt x="704" y="5"/>
                  </a:lnTo>
                  <a:lnTo>
                    <a:pt x="705" y="4"/>
                  </a:lnTo>
                  <a:lnTo>
                    <a:pt x="707" y="2"/>
                  </a:lnTo>
                  <a:lnTo>
                    <a:pt x="709" y="2"/>
                  </a:lnTo>
                  <a:lnTo>
                    <a:pt x="709" y="2"/>
                  </a:lnTo>
                  <a:close/>
                  <a:moveTo>
                    <a:pt x="731" y="2"/>
                  </a:moveTo>
                  <a:lnTo>
                    <a:pt x="731" y="2"/>
                  </a:lnTo>
                  <a:lnTo>
                    <a:pt x="734" y="2"/>
                  </a:lnTo>
                  <a:lnTo>
                    <a:pt x="736" y="4"/>
                  </a:lnTo>
                  <a:lnTo>
                    <a:pt x="736" y="5"/>
                  </a:lnTo>
                  <a:lnTo>
                    <a:pt x="736" y="7"/>
                  </a:lnTo>
                  <a:lnTo>
                    <a:pt x="736" y="9"/>
                  </a:lnTo>
                  <a:lnTo>
                    <a:pt x="736" y="11"/>
                  </a:lnTo>
                  <a:lnTo>
                    <a:pt x="734" y="13"/>
                  </a:lnTo>
                  <a:lnTo>
                    <a:pt x="731" y="13"/>
                  </a:lnTo>
                  <a:lnTo>
                    <a:pt x="731" y="13"/>
                  </a:lnTo>
                  <a:lnTo>
                    <a:pt x="729" y="13"/>
                  </a:lnTo>
                  <a:lnTo>
                    <a:pt x="727" y="11"/>
                  </a:lnTo>
                  <a:lnTo>
                    <a:pt x="727" y="9"/>
                  </a:lnTo>
                  <a:lnTo>
                    <a:pt x="725" y="7"/>
                  </a:lnTo>
                  <a:lnTo>
                    <a:pt x="725" y="5"/>
                  </a:lnTo>
                  <a:lnTo>
                    <a:pt x="727" y="4"/>
                  </a:lnTo>
                  <a:lnTo>
                    <a:pt x="729" y="2"/>
                  </a:lnTo>
                  <a:lnTo>
                    <a:pt x="731" y="2"/>
                  </a:lnTo>
                  <a:lnTo>
                    <a:pt x="731" y="2"/>
                  </a:lnTo>
                  <a:close/>
                  <a:moveTo>
                    <a:pt x="754" y="2"/>
                  </a:moveTo>
                  <a:lnTo>
                    <a:pt x="754" y="2"/>
                  </a:lnTo>
                  <a:lnTo>
                    <a:pt x="756" y="2"/>
                  </a:lnTo>
                  <a:lnTo>
                    <a:pt x="758" y="4"/>
                  </a:lnTo>
                  <a:lnTo>
                    <a:pt x="760" y="5"/>
                  </a:lnTo>
                  <a:lnTo>
                    <a:pt x="760" y="7"/>
                  </a:lnTo>
                  <a:lnTo>
                    <a:pt x="760" y="9"/>
                  </a:lnTo>
                  <a:lnTo>
                    <a:pt x="758" y="11"/>
                  </a:lnTo>
                  <a:lnTo>
                    <a:pt x="756" y="13"/>
                  </a:lnTo>
                  <a:lnTo>
                    <a:pt x="754" y="13"/>
                  </a:lnTo>
                  <a:lnTo>
                    <a:pt x="754" y="13"/>
                  </a:lnTo>
                  <a:lnTo>
                    <a:pt x="753" y="13"/>
                  </a:lnTo>
                  <a:lnTo>
                    <a:pt x="751" y="11"/>
                  </a:lnTo>
                  <a:lnTo>
                    <a:pt x="749" y="9"/>
                  </a:lnTo>
                  <a:lnTo>
                    <a:pt x="749" y="7"/>
                  </a:lnTo>
                  <a:lnTo>
                    <a:pt x="749" y="5"/>
                  </a:lnTo>
                  <a:lnTo>
                    <a:pt x="751" y="4"/>
                  </a:lnTo>
                  <a:lnTo>
                    <a:pt x="753" y="2"/>
                  </a:lnTo>
                  <a:lnTo>
                    <a:pt x="754" y="2"/>
                  </a:lnTo>
                  <a:lnTo>
                    <a:pt x="754" y="2"/>
                  </a:lnTo>
                  <a:close/>
                  <a:moveTo>
                    <a:pt x="776" y="2"/>
                  </a:moveTo>
                  <a:lnTo>
                    <a:pt x="776" y="2"/>
                  </a:lnTo>
                  <a:lnTo>
                    <a:pt x="780" y="2"/>
                  </a:lnTo>
                  <a:lnTo>
                    <a:pt x="782" y="4"/>
                  </a:lnTo>
                  <a:lnTo>
                    <a:pt x="782" y="5"/>
                  </a:lnTo>
                  <a:lnTo>
                    <a:pt x="783" y="7"/>
                  </a:lnTo>
                  <a:lnTo>
                    <a:pt x="782" y="9"/>
                  </a:lnTo>
                  <a:lnTo>
                    <a:pt x="782" y="11"/>
                  </a:lnTo>
                  <a:lnTo>
                    <a:pt x="780" y="13"/>
                  </a:lnTo>
                  <a:lnTo>
                    <a:pt x="776" y="13"/>
                  </a:lnTo>
                  <a:lnTo>
                    <a:pt x="776" y="13"/>
                  </a:lnTo>
                  <a:lnTo>
                    <a:pt x="774" y="13"/>
                  </a:lnTo>
                  <a:lnTo>
                    <a:pt x="773" y="11"/>
                  </a:lnTo>
                  <a:lnTo>
                    <a:pt x="773" y="9"/>
                  </a:lnTo>
                  <a:lnTo>
                    <a:pt x="771" y="7"/>
                  </a:lnTo>
                  <a:lnTo>
                    <a:pt x="771" y="5"/>
                  </a:lnTo>
                  <a:lnTo>
                    <a:pt x="773" y="4"/>
                  </a:lnTo>
                  <a:lnTo>
                    <a:pt x="774" y="2"/>
                  </a:lnTo>
                  <a:lnTo>
                    <a:pt x="776" y="2"/>
                  </a:lnTo>
                  <a:lnTo>
                    <a:pt x="776" y="2"/>
                  </a:lnTo>
                  <a:close/>
                  <a:moveTo>
                    <a:pt x="800" y="2"/>
                  </a:moveTo>
                  <a:lnTo>
                    <a:pt x="800" y="2"/>
                  </a:lnTo>
                  <a:lnTo>
                    <a:pt x="802" y="2"/>
                  </a:lnTo>
                  <a:lnTo>
                    <a:pt x="803" y="4"/>
                  </a:lnTo>
                  <a:lnTo>
                    <a:pt x="805" y="5"/>
                  </a:lnTo>
                  <a:lnTo>
                    <a:pt x="805" y="7"/>
                  </a:lnTo>
                  <a:lnTo>
                    <a:pt x="805" y="9"/>
                  </a:lnTo>
                  <a:lnTo>
                    <a:pt x="803" y="11"/>
                  </a:lnTo>
                  <a:lnTo>
                    <a:pt x="802" y="13"/>
                  </a:lnTo>
                  <a:lnTo>
                    <a:pt x="800" y="13"/>
                  </a:lnTo>
                  <a:lnTo>
                    <a:pt x="800" y="13"/>
                  </a:lnTo>
                  <a:lnTo>
                    <a:pt x="798" y="13"/>
                  </a:lnTo>
                  <a:lnTo>
                    <a:pt x="796" y="11"/>
                  </a:lnTo>
                  <a:lnTo>
                    <a:pt x="794" y="9"/>
                  </a:lnTo>
                  <a:lnTo>
                    <a:pt x="794" y="7"/>
                  </a:lnTo>
                  <a:lnTo>
                    <a:pt x="794" y="5"/>
                  </a:lnTo>
                  <a:lnTo>
                    <a:pt x="796" y="4"/>
                  </a:lnTo>
                  <a:lnTo>
                    <a:pt x="798" y="2"/>
                  </a:lnTo>
                  <a:lnTo>
                    <a:pt x="800" y="2"/>
                  </a:lnTo>
                  <a:lnTo>
                    <a:pt x="800" y="2"/>
                  </a:lnTo>
                  <a:close/>
                  <a:moveTo>
                    <a:pt x="822" y="2"/>
                  </a:moveTo>
                  <a:lnTo>
                    <a:pt x="822" y="2"/>
                  </a:lnTo>
                  <a:lnTo>
                    <a:pt x="825" y="2"/>
                  </a:lnTo>
                  <a:lnTo>
                    <a:pt x="827" y="2"/>
                  </a:lnTo>
                  <a:lnTo>
                    <a:pt x="827" y="4"/>
                  </a:lnTo>
                  <a:lnTo>
                    <a:pt x="829" y="7"/>
                  </a:lnTo>
                  <a:lnTo>
                    <a:pt x="827" y="9"/>
                  </a:lnTo>
                  <a:lnTo>
                    <a:pt x="827" y="11"/>
                  </a:lnTo>
                  <a:lnTo>
                    <a:pt x="825" y="13"/>
                  </a:lnTo>
                  <a:lnTo>
                    <a:pt x="822" y="13"/>
                  </a:lnTo>
                  <a:lnTo>
                    <a:pt x="822" y="13"/>
                  </a:lnTo>
                  <a:lnTo>
                    <a:pt x="820" y="13"/>
                  </a:lnTo>
                  <a:lnTo>
                    <a:pt x="818" y="11"/>
                  </a:lnTo>
                  <a:lnTo>
                    <a:pt x="818" y="9"/>
                  </a:lnTo>
                  <a:lnTo>
                    <a:pt x="816" y="7"/>
                  </a:lnTo>
                  <a:lnTo>
                    <a:pt x="816" y="5"/>
                  </a:lnTo>
                  <a:lnTo>
                    <a:pt x="818" y="4"/>
                  </a:lnTo>
                  <a:lnTo>
                    <a:pt x="820" y="2"/>
                  </a:lnTo>
                  <a:lnTo>
                    <a:pt x="822" y="2"/>
                  </a:lnTo>
                  <a:lnTo>
                    <a:pt x="822" y="2"/>
                  </a:lnTo>
                  <a:close/>
                  <a:moveTo>
                    <a:pt x="845" y="0"/>
                  </a:moveTo>
                  <a:lnTo>
                    <a:pt x="845" y="0"/>
                  </a:lnTo>
                  <a:lnTo>
                    <a:pt x="847" y="2"/>
                  </a:lnTo>
                  <a:lnTo>
                    <a:pt x="849" y="2"/>
                  </a:lnTo>
                  <a:lnTo>
                    <a:pt x="851" y="4"/>
                  </a:lnTo>
                  <a:lnTo>
                    <a:pt x="851" y="7"/>
                  </a:lnTo>
                  <a:lnTo>
                    <a:pt x="851" y="9"/>
                  </a:lnTo>
                  <a:lnTo>
                    <a:pt x="849" y="11"/>
                  </a:lnTo>
                  <a:lnTo>
                    <a:pt x="847" y="11"/>
                  </a:lnTo>
                  <a:lnTo>
                    <a:pt x="845" y="13"/>
                  </a:lnTo>
                  <a:lnTo>
                    <a:pt x="845" y="13"/>
                  </a:lnTo>
                  <a:lnTo>
                    <a:pt x="843" y="13"/>
                  </a:lnTo>
                  <a:lnTo>
                    <a:pt x="842" y="11"/>
                  </a:lnTo>
                  <a:lnTo>
                    <a:pt x="840" y="9"/>
                  </a:lnTo>
                  <a:lnTo>
                    <a:pt x="840" y="7"/>
                  </a:lnTo>
                  <a:lnTo>
                    <a:pt x="840" y="4"/>
                  </a:lnTo>
                  <a:lnTo>
                    <a:pt x="842" y="2"/>
                  </a:lnTo>
                  <a:lnTo>
                    <a:pt x="843" y="2"/>
                  </a:lnTo>
                  <a:lnTo>
                    <a:pt x="845" y="0"/>
                  </a:lnTo>
                  <a:lnTo>
                    <a:pt x="845" y="0"/>
                  </a:lnTo>
                  <a:close/>
                  <a:moveTo>
                    <a:pt x="867" y="0"/>
                  </a:moveTo>
                  <a:lnTo>
                    <a:pt x="867" y="0"/>
                  </a:lnTo>
                  <a:lnTo>
                    <a:pt x="871" y="2"/>
                  </a:lnTo>
                  <a:lnTo>
                    <a:pt x="872" y="2"/>
                  </a:lnTo>
                  <a:lnTo>
                    <a:pt x="872" y="4"/>
                  </a:lnTo>
                  <a:lnTo>
                    <a:pt x="874" y="5"/>
                  </a:lnTo>
                  <a:lnTo>
                    <a:pt x="872" y="9"/>
                  </a:lnTo>
                  <a:lnTo>
                    <a:pt x="872" y="11"/>
                  </a:lnTo>
                  <a:lnTo>
                    <a:pt x="871" y="11"/>
                  </a:lnTo>
                  <a:lnTo>
                    <a:pt x="867" y="13"/>
                  </a:lnTo>
                  <a:lnTo>
                    <a:pt x="867" y="13"/>
                  </a:lnTo>
                  <a:lnTo>
                    <a:pt x="865" y="11"/>
                  </a:lnTo>
                  <a:lnTo>
                    <a:pt x="863" y="11"/>
                  </a:lnTo>
                  <a:lnTo>
                    <a:pt x="863" y="9"/>
                  </a:lnTo>
                  <a:lnTo>
                    <a:pt x="861" y="7"/>
                  </a:lnTo>
                  <a:lnTo>
                    <a:pt x="861" y="4"/>
                  </a:lnTo>
                  <a:lnTo>
                    <a:pt x="863" y="2"/>
                  </a:lnTo>
                  <a:lnTo>
                    <a:pt x="865" y="2"/>
                  </a:lnTo>
                  <a:lnTo>
                    <a:pt x="867" y="0"/>
                  </a:lnTo>
                  <a:lnTo>
                    <a:pt x="867" y="0"/>
                  </a:lnTo>
                  <a:close/>
                  <a:moveTo>
                    <a:pt x="891" y="0"/>
                  </a:moveTo>
                  <a:lnTo>
                    <a:pt x="891" y="0"/>
                  </a:lnTo>
                  <a:lnTo>
                    <a:pt x="892" y="0"/>
                  </a:lnTo>
                  <a:lnTo>
                    <a:pt x="894" y="2"/>
                  </a:lnTo>
                  <a:lnTo>
                    <a:pt x="896" y="4"/>
                  </a:lnTo>
                  <a:lnTo>
                    <a:pt x="896" y="5"/>
                  </a:lnTo>
                  <a:lnTo>
                    <a:pt x="896" y="9"/>
                  </a:lnTo>
                  <a:lnTo>
                    <a:pt x="894" y="11"/>
                  </a:lnTo>
                  <a:lnTo>
                    <a:pt x="892" y="11"/>
                  </a:lnTo>
                  <a:lnTo>
                    <a:pt x="891" y="11"/>
                  </a:lnTo>
                  <a:lnTo>
                    <a:pt x="891" y="11"/>
                  </a:lnTo>
                  <a:lnTo>
                    <a:pt x="889" y="11"/>
                  </a:lnTo>
                  <a:lnTo>
                    <a:pt x="887" y="11"/>
                  </a:lnTo>
                  <a:lnTo>
                    <a:pt x="885" y="9"/>
                  </a:lnTo>
                  <a:lnTo>
                    <a:pt x="885" y="5"/>
                  </a:lnTo>
                  <a:lnTo>
                    <a:pt x="885" y="4"/>
                  </a:lnTo>
                  <a:lnTo>
                    <a:pt x="887" y="2"/>
                  </a:lnTo>
                  <a:lnTo>
                    <a:pt x="889" y="2"/>
                  </a:lnTo>
                  <a:lnTo>
                    <a:pt x="891" y="0"/>
                  </a:lnTo>
                  <a:lnTo>
                    <a:pt x="891" y="0"/>
                  </a:lnTo>
                  <a:close/>
                  <a:moveTo>
                    <a:pt x="912" y="0"/>
                  </a:moveTo>
                  <a:lnTo>
                    <a:pt x="912" y="0"/>
                  </a:lnTo>
                  <a:lnTo>
                    <a:pt x="916" y="0"/>
                  </a:lnTo>
                  <a:lnTo>
                    <a:pt x="918" y="2"/>
                  </a:lnTo>
                  <a:lnTo>
                    <a:pt x="918" y="4"/>
                  </a:lnTo>
                  <a:lnTo>
                    <a:pt x="920" y="5"/>
                  </a:lnTo>
                  <a:lnTo>
                    <a:pt x="918" y="7"/>
                  </a:lnTo>
                  <a:lnTo>
                    <a:pt x="918" y="9"/>
                  </a:lnTo>
                  <a:lnTo>
                    <a:pt x="916" y="11"/>
                  </a:lnTo>
                  <a:lnTo>
                    <a:pt x="912" y="11"/>
                  </a:lnTo>
                  <a:lnTo>
                    <a:pt x="912" y="11"/>
                  </a:lnTo>
                  <a:lnTo>
                    <a:pt x="910" y="11"/>
                  </a:lnTo>
                  <a:lnTo>
                    <a:pt x="909" y="11"/>
                  </a:lnTo>
                  <a:lnTo>
                    <a:pt x="909" y="9"/>
                  </a:lnTo>
                  <a:lnTo>
                    <a:pt x="907" y="5"/>
                  </a:lnTo>
                  <a:lnTo>
                    <a:pt x="909" y="4"/>
                  </a:lnTo>
                  <a:lnTo>
                    <a:pt x="909" y="2"/>
                  </a:lnTo>
                  <a:lnTo>
                    <a:pt x="910" y="0"/>
                  </a:lnTo>
                  <a:lnTo>
                    <a:pt x="912" y="0"/>
                  </a:lnTo>
                  <a:lnTo>
                    <a:pt x="912" y="0"/>
                  </a:lnTo>
                  <a:close/>
                  <a:moveTo>
                    <a:pt x="936" y="0"/>
                  </a:moveTo>
                  <a:lnTo>
                    <a:pt x="936" y="0"/>
                  </a:lnTo>
                  <a:lnTo>
                    <a:pt x="938" y="0"/>
                  </a:lnTo>
                  <a:lnTo>
                    <a:pt x="940" y="2"/>
                  </a:lnTo>
                  <a:lnTo>
                    <a:pt x="941" y="4"/>
                  </a:lnTo>
                  <a:lnTo>
                    <a:pt x="941" y="5"/>
                  </a:lnTo>
                  <a:lnTo>
                    <a:pt x="941" y="7"/>
                  </a:lnTo>
                  <a:lnTo>
                    <a:pt x="940" y="9"/>
                  </a:lnTo>
                  <a:lnTo>
                    <a:pt x="938" y="11"/>
                  </a:lnTo>
                  <a:lnTo>
                    <a:pt x="936" y="11"/>
                  </a:lnTo>
                  <a:lnTo>
                    <a:pt x="936" y="11"/>
                  </a:lnTo>
                  <a:lnTo>
                    <a:pt x="934" y="11"/>
                  </a:lnTo>
                  <a:lnTo>
                    <a:pt x="932" y="9"/>
                  </a:lnTo>
                  <a:lnTo>
                    <a:pt x="930" y="7"/>
                  </a:lnTo>
                  <a:lnTo>
                    <a:pt x="930" y="5"/>
                  </a:lnTo>
                  <a:lnTo>
                    <a:pt x="930" y="4"/>
                  </a:lnTo>
                  <a:lnTo>
                    <a:pt x="932" y="2"/>
                  </a:lnTo>
                  <a:lnTo>
                    <a:pt x="934" y="0"/>
                  </a:lnTo>
                  <a:lnTo>
                    <a:pt x="936" y="0"/>
                  </a:lnTo>
                  <a:lnTo>
                    <a:pt x="936" y="0"/>
                  </a:lnTo>
                  <a:close/>
                  <a:moveTo>
                    <a:pt x="958" y="0"/>
                  </a:moveTo>
                  <a:lnTo>
                    <a:pt x="958" y="0"/>
                  </a:lnTo>
                  <a:lnTo>
                    <a:pt x="961" y="0"/>
                  </a:lnTo>
                  <a:lnTo>
                    <a:pt x="963" y="2"/>
                  </a:lnTo>
                  <a:lnTo>
                    <a:pt x="963" y="4"/>
                  </a:lnTo>
                  <a:lnTo>
                    <a:pt x="965" y="5"/>
                  </a:lnTo>
                  <a:lnTo>
                    <a:pt x="963" y="7"/>
                  </a:lnTo>
                  <a:lnTo>
                    <a:pt x="963" y="9"/>
                  </a:lnTo>
                  <a:lnTo>
                    <a:pt x="961" y="11"/>
                  </a:lnTo>
                  <a:lnTo>
                    <a:pt x="958" y="11"/>
                  </a:lnTo>
                  <a:lnTo>
                    <a:pt x="958" y="11"/>
                  </a:lnTo>
                  <a:lnTo>
                    <a:pt x="956" y="11"/>
                  </a:lnTo>
                  <a:lnTo>
                    <a:pt x="954" y="9"/>
                  </a:lnTo>
                  <a:lnTo>
                    <a:pt x="954" y="7"/>
                  </a:lnTo>
                  <a:lnTo>
                    <a:pt x="952" y="5"/>
                  </a:lnTo>
                  <a:lnTo>
                    <a:pt x="954" y="4"/>
                  </a:lnTo>
                  <a:lnTo>
                    <a:pt x="954" y="2"/>
                  </a:lnTo>
                  <a:lnTo>
                    <a:pt x="956" y="0"/>
                  </a:lnTo>
                  <a:lnTo>
                    <a:pt x="958" y="0"/>
                  </a:lnTo>
                  <a:lnTo>
                    <a:pt x="958" y="0"/>
                  </a:lnTo>
                  <a:close/>
                  <a:moveTo>
                    <a:pt x="981" y="0"/>
                  </a:moveTo>
                  <a:lnTo>
                    <a:pt x="981" y="0"/>
                  </a:lnTo>
                  <a:lnTo>
                    <a:pt x="983" y="0"/>
                  </a:lnTo>
                  <a:lnTo>
                    <a:pt x="985" y="2"/>
                  </a:lnTo>
                  <a:lnTo>
                    <a:pt x="987" y="4"/>
                  </a:lnTo>
                  <a:lnTo>
                    <a:pt x="987" y="5"/>
                  </a:lnTo>
                  <a:lnTo>
                    <a:pt x="987" y="7"/>
                  </a:lnTo>
                  <a:lnTo>
                    <a:pt x="985" y="9"/>
                  </a:lnTo>
                  <a:lnTo>
                    <a:pt x="983" y="11"/>
                  </a:lnTo>
                  <a:lnTo>
                    <a:pt x="981" y="11"/>
                  </a:lnTo>
                  <a:lnTo>
                    <a:pt x="981" y="11"/>
                  </a:lnTo>
                  <a:lnTo>
                    <a:pt x="979" y="11"/>
                  </a:lnTo>
                  <a:lnTo>
                    <a:pt x="978" y="9"/>
                  </a:lnTo>
                  <a:lnTo>
                    <a:pt x="976" y="7"/>
                  </a:lnTo>
                  <a:lnTo>
                    <a:pt x="976" y="5"/>
                  </a:lnTo>
                  <a:lnTo>
                    <a:pt x="976" y="4"/>
                  </a:lnTo>
                  <a:lnTo>
                    <a:pt x="978" y="2"/>
                  </a:lnTo>
                  <a:lnTo>
                    <a:pt x="979" y="0"/>
                  </a:lnTo>
                  <a:lnTo>
                    <a:pt x="981" y="0"/>
                  </a:lnTo>
                  <a:lnTo>
                    <a:pt x="981" y="0"/>
                  </a:lnTo>
                  <a:close/>
                  <a:moveTo>
                    <a:pt x="1003" y="0"/>
                  </a:moveTo>
                  <a:lnTo>
                    <a:pt x="1003" y="0"/>
                  </a:lnTo>
                  <a:lnTo>
                    <a:pt x="1007" y="0"/>
                  </a:lnTo>
                  <a:lnTo>
                    <a:pt x="1008" y="2"/>
                  </a:lnTo>
                  <a:lnTo>
                    <a:pt x="1008" y="4"/>
                  </a:lnTo>
                  <a:lnTo>
                    <a:pt x="1010" y="5"/>
                  </a:lnTo>
                  <a:lnTo>
                    <a:pt x="1008" y="7"/>
                  </a:lnTo>
                  <a:lnTo>
                    <a:pt x="1008" y="9"/>
                  </a:lnTo>
                  <a:lnTo>
                    <a:pt x="1007" y="11"/>
                  </a:lnTo>
                  <a:lnTo>
                    <a:pt x="1005" y="11"/>
                  </a:lnTo>
                  <a:lnTo>
                    <a:pt x="1003" y="11"/>
                  </a:lnTo>
                  <a:lnTo>
                    <a:pt x="1001" y="11"/>
                  </a:lnTo>
                  <a:lnTo>
                    <a:pt x="999" y="9"/>
                  </a:lnTo>
                  <a:lnTo>
                    <a:pt x="999" y="7"/>
                  </a:lnTo>
                  <a:lnTo>
                    <a:pt x="998" y="5"/>
                  </a:lnTo>
                  <a:lnTo>
                    <a:pt x="999" y="4"/>
                  </a:lnTo>
                  <a:lnTo>
                    <a:pt x="999" y="2"/>
                  </a:lnTo>
                  <a:lnTo>
                    <a:pt x="1001" y="0"/>
                  </a:lnTo>
                  <a:lnTo>
                    <a:pt x="1003" y="0"/>
                  </a:lnTo>
                  <a:lnTo>
                    <a:pt x="1003" y="0"/>
                  </a:lnTo>
                  <a:close/>
                  <a:moveTo>
                    <a:pt x="1027" y="0"/>
                  </a:moveTo>
                  <a:lnTo>
                    <a:pt x="1027" y="0"/>
                  </a:lnTo>
                  <a:lnTo>
                    <a:pt x="1028" y="0"/>
                  </a:lnTo>
                  <a:lnTo>
                    <a:pt x="1030" y="0"/>
                  </a:lnTo>
                  <a:lnTo>
                    <a:pt x="1032" y="2"/>
                  </a:lnTo>
                  <a:lnTo>
                    <a:pt x="1032" y="5"/>
                  </a:lnTo>
                  <a:lnTo>
                    <a:pt x="1032" y="7"/>
                  </a:lnTo>
                  <a:lnTo>
                    <a:pt x="1030" y="9"/>
                  </a:lnTo>
                  <a:lnTo>
                    <a:pt x="1028" y="11"/>
                  </a:lnTo>
                  <a:lnTo>
                    <a:pt x="1027" y="11"/>
                  </a:lnTo>
                  <a:lnTo>
                    <a:pt x="1027" y="11"/>
                  </a:lnTo>
                  <a:lnTo>
                    <a:pt x="1025" y="11"/>
                  </a:lnTo>
                  <a:lnTo>
                    <a:pt x="1023" y="9"/>
                  </a:lnTo>
                  <a:lnTo>
                    <a:pt x="1021" y="7"/>
                  </a:lnTo>
                  <a:lnTo>
                    <a:pt x="1021" y="5"/>
                  </a:lnTo>
                  <a:lnTo>
                    <a:pt x="1021" y="4"/>
                  </a:lnTo>
                  <a:lnTo>
                    <a:pt x="1023" y="2"/>
                  </a:lnTo>
                  <a:lnTo>
                    <a:pt x="1025" y="0"/>
                  </a:lnTo>
                  <a:lnTo>
                    <a:pt x="1027" y="0"/>
                  </a:lnTo>
                  <a:lnTo>
                    <a:pt x="1027" y="0"/>
                  </a:lnTo>
                  <a:close/>
                </a:path>
              </a:pathLst>
            </a:custGeom>
            <a:solidFill>
              <a:srgbClr val="000000"/>
            </a:solidFill>
            <a:ln w="158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ctr"/>
              <a:endParaRPr lang="zh-CN" altLang="en-US"/>
            </a:p>
          </p:txBody>
        </p:sp>
        <p:sp>
          <p:nvSpPr>
            <p:cNvPr id="66" name="Rectangle 64"/>
            <p:cNvSpPr>
              <a:spLocks noChangeArrowheads="1"/>
            </p:cNvSpPr>
            <p:nvPr/>
          </p:nvSpPr>
          <p:spPr bwMode="auto">
            <a:xfrm>
              <a:off x="5897" y="2830"/>
              <a:ext cx="46"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Times New Roman" panose="02020603050405020304" pitchFamily="18" charset="0"/>
                </a:rPr>
                <a:t>a</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7" name="Rectangle 65"/>
            <p:cNvSpPr>
              <a:spLocks noChangeArrowheads="1"/>
            </p:cNvSpPr>
            <p:nvPr/>
          </p:nvSpPr>
          <p:spPr bwMode="auto">
            <a:xfrm>
              <a:off x="5934" y="2894"/>
              <a:ext cx="49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a:ln>
                    <a:noFill/>
                  </a:ln>
                  <a:solidFill>
                    <a:srgbClr val="000000"/>
                  </a:solidFill>
                  <a:effectLst/>
                  <a:latin typeface="Times New Roman" panose="02020603050405020304" pitchFamily="18" charset="0"/>
                </a:rPr>
                <a:t>SteadyStateError</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8" name="Freeform 66"/>
            <p:cNvSpPr>
              <a:spLocks noEditPoints="1"/>
            </p:cNvSpPr>
            <p:nvPr/>
          </p:nvSpPr>
          <p:spPr bwMode="auto">
            <a:xfrm>
              <a:off x="6052" y="2622"/>
              <a:ext cx="45" cy="94"/>
            </a:xfrm>
            <a:custGeom>
              <a:avLst/>
              <a:gdLst>
                <a:gd name="T0" fmla="*/ 53 w 91"/>
                <a:gd name="T1" fmla="*/ 7 h 188"/>
                <a:gd name="T2" fmla="*/ 53 w 91"/>
                <a:gd name="T3" fmla="*/ 112 h 188"/>
                <a:gd name="T4" fmla="*/ 51 w 91"/>
                <a:gd name="T5" fmla="*/ 114 h 188"/>
                <a:gd name="T6" fmla="*/ 51 w 91"/>
                <a:gd name="T7" fmla="*/ 115 h 188"/>
                <a:gd name="T8" fmla="*/ 49 w 91"/>
                <a:gd name="T9" fmla="*/ 117 h 188"/>
                <a:gd name="T10" fmla="*/ 45 w 91"/>
                <a:gd name="T11" fmla="*/ 117 h 188"/>
                <a:gd name="T12" fmla="*/ 44 w 91"/>
                <a:gd name="T13" fmla="*/ 117 h 188"/>
                <a:gd name="T14" fmla="*/ 42 w 91"/>
                <a:gd name="T15" fmla="*/ 115 h 188"/>
                <a:gd name="T16" fmla="*/ 42 w 91"/>
                <a:gd name="T17" fmla="*/ 114 h 188"/>
                <a:gd name="T18" fmla="*/ 40 w 91"/>
                <a:gd name="T19" fmla="*/ 112 h 188"/>
                <a:gd name="T20" fmla="*/ 40 w 91"/>
                <a:gd name="T21" fmla="*/ 7 h 188"/>
                <a:gd name="T22" fmla="*/ 42 w 91"/>
                <a:gd name="T23" fmla="*/ 4 h 188"/>
                <a:gd name="T24" fmla="*/ 42 w 91"/>
                <a:gd name="T25" fmla="*/ 2 h 188"/>
                <a:gd name="T26" fmla="*/ 44 w 91"/>
                <a:gd name="T27" fmla="*/ 2 h 188"/>
                <a:gd name="T28" fmla="*/ 45 w 91"/>
                <a:gd name="T29" fmla="*/ 0 h 188"/>
                <a:gd name="T30" fmla="*/ 49 w 91"/>
                <a:gd name="T31" fmla="*/ 2 h 188"/>
                <a:gd name="T32" fmla="*/ 51 w 91"/>
                <a:gd name="T33" fmla="*/ 2 h 188"/>
                <a:gd name="T34" fmla="*/ 51 w 91"/>
                <a:gd name="T35" fmla="*/ 4 h 188"/>
                <a:gd name="T36" fmla="*/ 53 w 91"/>
                <a:gd name="T37" fmla="*/ 7 h 188"/>
                <a:gd name="T38" fmla="*/ 53 w 91"/>
                <a:gd name="T39" fmla="*/ 7 h 188"/>
                <a:gd name="T40" fmla="*/ 91 w 91"/>
                <a:gd name="T41" fmla="*/ 97 h 188"/>
                <a:gd name="T42" fmla="*/ 45 w 91"/>
                <a:gd name="T43" fmla="*/ 188 h 188"/>
                <a:gd name="T44" fmla="*/ 0 w 91"/>
                <a:gd name="T45" fmla="*/ 97 h 188"/>
                <a:gd name="T46" fmla="*/ 91 w 91"/>
                <a:gd name="T47" fmla="*/ 97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188">
                  <a:moveTo>
                    <a:pt x="53" y="7"/>
                  </a:moveTo>
                  <a:lnTo>
                    <a:pt x="53" y="112"/>
                  </a:lnTo>
                  <a:lnTo>
                    <a:pt x="51" y="114"/>
                  </a:lnTo>
                  <a:lnTo>
                    <a:pt x="51" y="115"/>
                  </a:lnTo>
                  <a:lnTo>
                    <a:pt x="49" y="117"/>
                  </a:lnTo>
                  <a:lnTo>
                    <a:pt x="45" y="117"/>
                  </a:lnTo>
                  <a:lnTo>
                    <a:pt x="44" y="117"/>
                  </a:lnTo>
                  <a:lnTo>
                    <a:pt x="42" y="115"/>
                  </a:lnTo>
                  <a:lnTo>
                    <a:pt x="42" y="114"/>
                  </a:lnTo>
                  <a:lnTo>
                    <a:pt x="40" y="112"/>
                  </a:lnTo>
                  <a:lnTo>
                    <a:pt x="40" y="7"/>
                  </a:lnTo>
                  <a:lnTo>
                    <a:pt x="42" y="4"/>
                  </a:lnTo>
                  <a:lnTo>
                    <a:pt x="42" y="2"/>
                  </a:lnTo>
                  <a:lnTo>
                    <a:pt x="44" y="2"/>
                  </a:lnTo>
                  <a:lnTo>
                    <a:pt x="45" y="0"/>
                  </a:lnTo>
                  <a:lnTo>
                    <a:pt x="49" y="2"/>
                  </a:lnTo>
                  <a:lnTo>
                    <a:pt x="51" y="2"/>
                  </a:lnTo>
                  <a:lnTo>
                    <a:pt x="51" y="4"/>
                  </a:lnTo>
                  <a:lnTo>
                    <a:pt x="53" y="7"/>
                  </a:lnTo>
                  <a:lnTo>
                    <a:pt x="53" y="7"/>
                  </a:lnTo>
                  <a:close/>
                  <a:moveTo>
                    <a:pt x="91" y="97"/>
                  </a:moveTo>
                  <a:lnTo>
                    <a:pt x="45" y="188"/>
                  </a:lnTo>
                  <a:lnTo>
                    <a:pt x="0" y="97"/>
                  </a:lnTo>
                  <a:lnTo>
                    <a:pt x="91" y="97"/>
                  </a:lnTo>
                  <a:close/>
                </a:path>
              </a:pathLst>
            </a:custGeom>
            <a:solidFill>
              <a:srgbClr val="000000"/>
            </a:solidFill>
            <a:ln w="158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ctr"/>
              <a:endParaRPr lang="zh-CN" altLang="en-US"/>
            </a:p>
          </p:txBody>
        </p:sp>
        <p:sp>
          <p:nvSpPr>
            <p:cNvPr id="69" name="Freeform 67"/>
            <p:cNvSpPr>
              <a:spLocks noEditPoints="1"/>
            </p:cNvSpPr>
            <p:nvPr/>
          </p:nvSpPr>
          <p:spPr bwMode="auto">
            <a:xfrm>
              <a:off x="6052" y="2806"/>
              <a:ext cx="45" cy="93"/>
            </a:xfrm>
            <a:custGeom>
              <a:avLst/>
              <a:gdLst>
                <a:gd name="T0" fmla="*/ 53 w 91"/>
                <a:gd name="T1" fmla="*/ 74 h 186"/>
                <a:gd name="T2" fmla="*/ 53 w 91"/>
                <a:gd name="T3" fmla="*/ 181 h 186"/>
                <a:gd name="T4" fmla="*/ 51 w 91"/>
                <a:gd name="T5" fmla="*/ 182 h 186"/>
                <a:gd name="T6" fmla="*/ 51 w 91"/>
                <a:gd name="T7" fmla="*/ 184 h 186"/>
                <a:gd name="T8" fmla="*/ 49 w 91"/>
                <a:gd name="T9" fmla="*/ 184 h 186"/>
                <a:gd name="T10" fmla="*/ 45 w 91"/>
                <a:gd name="T11" fmla="*/ 186 h 186"/>
                <a:gd name="T12" fmla="*/ 44 w 91"/>
                <a:gd name="T13" fmla="*/ 184 h 186"/>
                <a:gd name="T14" fmla="*/ 42 w 91"/>
                <a:gd name="T15" fmla="*/ 184 h 186"/>
                <a:gd name="T16" fmla="*/ 42 w 91"/>
                <a:gd name="T17" fmla="*/ 182 h 186"/>
                <a:gd name="T18" fmla="*/ 40 w 91"/>
                <a:gd name="T19" fmla="*/ 181 h 186"/>
                <a:gd name="T20" fmla="*/ 40 w 91"/>
                <a:gd name="T21" fmla="*/ 74 h 186"/>
                <a:gd name="T22" fmla="*/ 42 w 91"/>
                <a:gd name="T23" fmla="*/ 72 h 186"/>
                <a:gd name="T24" fmla="*/ 42 w 91"/>
                <a:gd name="T25" fmla="*/ 70 h 186"/>
                <a:gd name="T26" fmla="*/ 44 w 91"/>
                <a:gd name="T27" fmla="*/ 69 h 186"/>
                <a:gd name="T28" fmla="*/ 45 w 91"/>
                <a:gd name="T29" fmla="*/ 69 h 186"/>
                <a:gd name="T30" fmla="*/ 49 w 91"/>
                <a:gd name="T31" fmla="*/ 69 h 186"/>
                <a:gd name="T32" fmla="*/ 51 w 91"/>
                <a:gd name="T33" fmla="*/ 70 h 186"/>
                <a:gd name="T34" fmla="*/ 51 w 91"/>
                <a:gd name="T35" fmla="*/ 72 h 186"/>
                <a:gd name="T36" fmla="*/ 53 w 91"/>
                <a:gd name="T37" fmla="*/ 74 h 186"/>
                <a:gd name="T38" fmla="*/ 53 w 91"/>
                <a:gd name="T39" fmla="*/ 74 h 186"/>
                <a:gd name="T40" fmla="*/ 0 w 91"/>
                <a:gd name="T41" fmla="*/ 90 h 186"/>
                <a:gd name="T42" fmla="*/ 45 w 91"/>
                <a:gd name="T43" fmla="*/ 0 h 186"/>
                <a:gd name="T44" fmla="*/ 91 w 91"/>
                <a:gd name="T45" fmla="*/ 90 h 186"/>
                <a:gd name="T46" fmla="*/ 0 w 91"/>
                <a:gd name="T47" fmla="*/ 9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186">
                  <a:moveTo>
                    <a:pt x="53" y="74"/>
                  </a:moveTo>
                  <a:lnTo>
                    <a:pt x="53" y="181"/>
                  </a:lnTo>
                  <a:lnTo>
                    <a:pt x="51" y="182"/>
                  </a:lnTo>
                  <a:lnTo>
                    <a:pt x="51" y="184"/>
                  </a:lnTo>
                  <a:lnTo>
                    <a:pt x="49" y="184"/>
                  </a:lnTo>
                  <a:lnTo>
                    <a:pt x="45" y="186"/>
                  </a:lnTo>
                  <a:lnTo>
                    <a:pt x="44" y="184"/>
                  </a:lnTo>
                  <a:lnTo>
                    <a:pt x="42" y="184"/>
                  </a:lnTo>
                  <a:lnTo>
                    <a:pt x="42" y="182"/>
                  </a:lnTo>
                  <a:lnTo>
                    <a:pt x="40" y="181"/>
                  </a:lnTo>
                  <a:lnTo>
                    <a:pt x="40" y="74"/>
                  </a:lnTo>
                  <a:lnTo>
                    <a:pt x="42" y="72"/>
                  </a:lnTo>
                  <a:lnTo>
                    <a:pt x="42" y="70"/>
                  </a:lnTo>
                  <a:lnTo>
                    <a:pt x="44" y="69"/>
                  </a:lnTo>
                  <a:lnTo>
                    <a:pt x="45" y="69"/>
                  </a:lnTo>
                  <a:lnTo>
                    <a:pt x="49" y="69"/>
                  </a:lnTo>
                  <a:lnTo>
                    <a:pt x="51" y="70"/>
                  </a:lnTo>
                  <a:lnTo>
                    <a:pt x="51" y="72"/>
                  </a:lnTo>
                  <a:lnTo>
                    <a:pt x="53" y="74"/>
                  </a:lnTo>
                  <a:lnTo>
                    <a:pt x="53" y="74"/>
                  </a:lnTo>
                  <a:close/>
                  <a:moveTo>
                    <a:pt x="0" y="90"/>
                  </a:moveTo>
                  <a:lnTo>
                    <a:pt x="45" y="0"/>
                  </a:lnTo>
                  <a:lnTo>
                    <a:pt x="91" y="90"/>
                  </a:lnTo>
                  <a:lnTo>
                    <a:pt x="0" y="90"/>
                  </a:lnTo>
                  <a:close/>
                </a:path>
              </a:pathLst>
            </a:custGeom>
            <a:solidFill>
              <a:srgbClr val="000000"/>
            </a:solidFill>
            <a:ln w="158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ctr"/>
              <a:endParaRPr lang="zh-CN" altLang="en-US"/>
            </a:p>
          </p:txBody>
        </p:sp>
        <p:sp>
          <p:nvSpPr>
            <p:cNvPr id="70" name="Line 68"/>
            <p:cNvSpPr>
              <a:spLocks noChangeShapeType="1"/>
            </p:cNvSpPr>
            <p:nvPr/>
          </p:nvSpPr>
          <p:spPr bwMode="auto">
            <a:xfrm>
              <a:off x="6075" y="2626"/>
              <a:ext cx="0" cy="27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71" name="Line 69"/>
            <p:cNvSpPr>
              <a:spLocks noChangeShapeType="1"/>
            </p:cNvSpPr>
            <p:nvPr/>
          </p:nvSpPr>
          <p:spPr bwMode="auto">
            <a:xfrm>
              <a:off x="5817" y="3393"/>
              <a:ext cx="171" cy="0"/>
            </a:xfrm>
            <a:prstGeom prst="line">
              <a:avLst/>
            </a:prstGeom>
            <a:noFill/>
            <a:ln w="365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72" name="Rectangle 70"/>
            <p:cNvSpPr>
              <a:spLocks noChangeArrowheads="1"/>
            </p:cNvSpPr>
            <p:nvPr/>
          </p:nvSpPr>
          <p:spPr bwMode="auto">
            <a:xfrm>
              <a:off x="5817" y="3562"/>
              <a:ext cx="171" cy="90"/>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73" name="Rectangle 71"/>
            <p:cNvSpPr>
              <a:spLocks noChangeArrowheads="1"/>
            </p:cNvSpPr>
            <p:nvPr/>
          </p:nvSpPr>
          <p:spPr bwMode="auto">
            <a:xfrm>
              <a:off x="6025" y="3342"/>
              <a:ext cx="78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rPr>
                <a:t>Target Deceleration</a:t>
              </a:r>
              <a:endParaRPr kumimoji="0" lang="zh-CN" altLang="zh-CN" sz="1100" b="0" i="0" u="none" strike="noStrike" cap="none" normalizeH="0" baseline="0" dirty="0">
                <a:ln>
                  <a:noFill/>
                </a:ln>
                <a:solidFill>
                  <a:schemeClr val="tx1"/>
                </a:solidFill>
                <a:effectLst/>
              </a:endParaRPr>
            </a:p>
          </p:txBody>
        </p:sp>
        <p:sp>
          <p:nvSpPr>
            <p:cNvPr id="74" name="Rectangle 72"/>
            <p:cNvSpPr>
              <a:spLocks noChangeArrowheads="1"/>
            </p:cNvSpPr>
            <p:nvPr/>
          </p:nvSpPr>
          <p:spPr bwMode="auto">
            <a:xfrm>
              <a:off x="6034" y="3550"/>
              <a:ext cx="77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Arial" panose="020B0604020202020204" pitchFamily="34" charset="0"/>
                </a:rPr>
                <a:t>Actual Deceleration</a:t>
              </a:r>
              <a:endParaRPr kumimoji="0" lang="zh-CN" altLang="zh-CN" sz="1100" b="0" i="0" u="none" strike="noStrike" cap="none" normalizeH="0" baseline="0" dirty="0">
                <a:ln>
                  <a:noFill/>
                </a:ln>
                <a:solidFill>
                  <a:schemeClr val="tx1"/>
                </a:solidFill>
                <a:effectLst/>
                <a:latin typeface="Arial" panose="020B0604020202020204" pitchFamily="34" charset="0"/>
              </a:endParaRPr>
            </a:p>
          </p:txBody>
        </p:sp>
      </p:grpSp>
      <p:sp>
        <p:nvSpPr>
          <p:cNvPr id="75" name="标题 1"/>
          <p:cNvSpPr>
            <a:spLocks noGrp="1"/>
          </p:cNvSpPr>
          <p:nvPr>
            <p:ph type="title" idx="4294967295"/>
          </p:nvPr>
        </p:nvSpPr>
        <p:spPr>
          <a:xfrm>
            <a:off x="311342" y="836712"/>
            <a:ext cx="11178000" cy="1116000"/>
          </a:xfrm>
        </p:spPr>
        <p:txBody>
          <a:bodyPr vert="horz" lIns="0" tIns="0" rIns="0" bIns="0" rtlCol="0" anchor="t" anchorCtr="0">
            <a:noAutofit/>
          </a:bodyPr>
          <a:lstStyle/>
          <a:p>
            <a:r>
              <a:rPr lang="zh-CN" altLang="en-US" dirty="0"/>
              <a:t>对</a:t>
            </a:r>
            <a:r>
              <a:rPr lang="en-US" altLang="zh-CN" dirty="0"/>
              <a:t>ESC</a:t>
            </a:r>
            <a:r>
              <a:rPr lang="zh-CN" altLang="en-US" dirty="0"/>
              <a:t>响应性能方面的需求</a:t>
            </a:r>
          </a:p>
        </p:txBody>
      </p:sp>
    </p:spTree>
    <p:extLst>
      <p:ext uri="{BB962C8B-B14F-4D97-AF65-F5344CB8AC3E}">
        <p14:creationId xmlns:p14="http://schemas.microsoft.com/office/powerpoint/2010/main" val="663432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标题 1"/>
          <p:cNvSpPr txBox="1">
            <a:spLocks/>
          </p:cNvSpPr>
          <p:nvPr/>
        </p:nvSpPr>
        <p:spPr>
          <a:xfrm>
            <a:off x="311342" y="908720"/>
            <a:ext cx="11178000" cy="1116000"/>
          </a:xfrm>
          <a:prstGeom prst="rect">
            <a:avLst/>
          </a:prstGeom>
        </p:spPr>
        <p:txBody>
          <a:bodyPr vert="horz" lIns="0" tIns="0" rIns="0" bIns="0" rtlCol="0" anchor="t" anchorCtr="0">
            <a:noAutofit/>
          </a:bodyPr>
          <a:lstStyle>
            <a:defPPr>
              <a:defRPr lang="en-US"/>
            </a:defPPr>
            <a:lvl1pPr>
              <a:lnSpc>
                <a:spcPct val="90000"/>
              </a:lnSpc>
              <a:spcBef>
                <a:spcPct val="0"/>
              </a:spcBef>
              <a:buNone/>
              <a:defRPr b="1">
                <a:solidFill>
                  <a:schemeClr val="accent1"/>
                </a:solidFill>
                <a:latin typeface="+mj-lt"/>
                <a:ea typeface="+mj-ea"/>
                <a:cs typeface="+mj-cs"/>
              </a:defRPr>
            </a:lvl1pPr>
          </a:lstStyle>
          <a:p>
            <a:r>
              <a:rPr lang="zh-CN" altLang="en-US" sz="3200" dirty="0"/>
              <a:t>对</a:t>
            </a:r>
            <a:r>
              <a:rPr lang="en-US" altLang="zh-CN" sz="3200" dirty="0"/>
              <a:t>EPS</a:t>
            </a:r>
            <a:r>
              <a:rPr lang="zh-CN" altLang="en-US" sz="3200" dirty="0"/>
              <a:t>功能方面的需求</a:t>
            </a:r>
          </a:p>
        </p:txBody>
      </p:sp>
      <p:sp>
        <p:nvSpPr>
          <p:cNvPr id="34" name="矩形 10"/>
          <p:cNvSpPr/>
          <p:nvPr/>
        </p:nvSpPr>
        <p:spPr>
          <a:xfrm>
            <a:off x="335360" y="1484784"/>
            <a:ext cx="11443732" cy="1446550"/>
          </a:xfrm>
          <a:prstGeom prst="rect">
            <a:avLst/>
          </a:prstGeom>
        </p:spPr>
        <p:txBody>
          <a:bodyPr wrap="square">
            <a:spAutoFit/>
          </a:bodyPr>
          <a:lstStyle/>
          <a:p>
            <a:pPr marL="302409" indent="-302409">
              <a:buFont typeface="Wingdings" pitchFamily="2" charset="2"/>
              <a:buChar char="l"/>
            </a:pPr>
            <a:r>
              <a:rPr lang="zh-CN" altLang="en-US" sz="1100" dirty="0">
                <a:latin typeface="微软雅黑" pitchFamily="34" charset="-122"/>
                <a:ea typeface="微软雅黑" pitchFamily="34" charset="-122"/>
              </a:rPr>
              <a:t>对于横向控制，如</a:t>
            </a:r>
            <a:r>
              <a:rPr lang="en-US" altLang="zh-CN" sz="1100" dirty="0">
                <a:latin typeface="微软雅黑" pitchFamily="34" charset="-122"/>
                <a:ea typeface="微软雅黑" pitchFamily="34" charset="-122"/>
              </a:rPr>
              <a:t>LKA, LKS, TJA</a:t>
            </a:r>
            <a:r>
              <a:rPr lang="zh-CN" altLang="en-US" sz="1100" dirty="0">
                <a:latin typeface="微软雅黑" pitchFamily="34" charset="-122"/>
                <a:ea typeface="微软雅黑" pitchFamily="34" charset="-122"/>
              </a:rPr>
              <a:t>功能，</a:t>
            </a:r>
            <a:r>
              <a:rPr lang="en-US" altLang="zh-CN" sz="1100" dirty="0">
                <a:latin typeface="微软雅黑" pitchFamily="34" charset="-122"/>
                <a:ea typeface="微软雅黑" pitchFamily="34" charset="-122"/>
              </a:rPr>
              <a:t>ADAS</a:t>
            </a:r>
            <a:r>
              <a:rPr lang="zh-CN" altLang="en-US" sz="1100" dirty="0">
                <a:latin typeface="微软雅黑" pitchFamily="34" charset="-122"/>
                <a:ea typeface="微软雅黑" pitchFamily="34" charset="-122"/>
              </a:rPr>
              <a:t>发送角度请求</a:t>
            </a:r>
            <a:r>
              <a:rPr lang="en-US" altLang="zh-CN" sz="1100" dirty="0">
                <a:latin typeface="微软雅黑" pitchFamily="34" charset="-122"/>
                <a:ea typeface="微软雅黑" pitchFamily="34" charset="-122"/>
              </a:rPr>
              <a:t>(</a:t>
            </a:r>
            <a:r>
              <a:rPr lang="zh-CN" altLang="en-US" sz="1100" dirty="0">
                <a:latin typeface="微软雅黑" pitchFamily="34" charset="-122"/>
                <a:ea typeface="微软雅黑" pitchFamily="34" charset="-122"/>
              </a:rPr>
              <a:t>转向器小齿轮转角，</a:t>
            </a:r>
            <a:r>
              <a:rPr lang="en-US" altLang="zh-CN" sz="1100" dirty="0">
                <a:latin typeface="微软雅黑" pitchFamily="34" charset="-122"/>
                <a:ea typeface="微软雅黑" pitchFamily="34" charset="-122"/>
              </a:rPr>
              <a:t>pinon angle)</a:t>
            </a:r>
            <a:r>
              <a:rPr lang="zh-CN" altLang="en-US" sz="1100" dirty="0">
                <a:latin typeface="微软雅黑" pitchFamily="34" charset="-122"/>
                <a:ea typeface="微软雅黑" pitchFamily="34" charset="-122"/>
              </a:rPr>
              <a:t>给</a:t>
            </a:r>
            <a:r>
              <a:rPr lang="en-US" altLang="zh-CN" sz="1100" dirty="0">
                <a:latin typeface="微软雅黑" pitchFamily="34" charset="-122"/>
                <a:ea typeface="微软雅黑" pitchFamily="34" charset="-122"/>
              </a:rPr>
              <a:t>EPS</a:t>
            </a:r>
            <a:r>
              <a:rPr lang="zh-CN" altLang="en-US" sz="1100" dirty="0">
                <a:latin typeface="微软雅黑" pitchFamily="34" charset="-122"/>
                <a:ea typeface="微软雅黑" pitchFamily="34" charset="-122"/>
              </a:rPr>
              <a:t>，</a:t>
            </a:r>
            <a:r>
              <a:rPr lang="en-US" altLang="zh-CN" sz="1100" dirty="0">
                <a:latin typeface="微软雅黑" pitchFamily="34" charset="-122"/>
                <a:ea typeface="微软雅黑" pitchFamily="34" charset="-122"/>
              </a:rPr>
              <a:t>EPS</a:t>
            </a:r>
            <a:r>
              <a:rPr lang="zh-CN" altLang="en-US" sz="1100" dirty="0">
                <a:latin typeface="微软雅黑" pitchFamily="34" charset="-122"/>
                <a:ea typeface="微软雅黑" pitchFamily="34" charset="-122"/>
              </a:rPr>
              <a:t>通过控制</a:t>
            </a:r>
            <a:r>
              <a:rPr lang="en-US" altLang="zh-CN" sz="1100" dirty="0">
                <a:latin typeface="微软雅黑" pitchFamily="34" charset="-122"/>
                <a:ea typeface="微软雅黑" pitchFamily="34" charset="-122"/>
              </a:rPr>
              <a:t>EPS</a:t>
            </a:r>
            <a:r>
              <a:rPr lang="zh-CN" altLang="en-US" sz="1100" dirty="0">
                <a:latin typeface="微软雅黑" pitchFamily="34" charset="-122"/>
                <a:ea typeface="微软雅黑" pitchFamily="34" charset="-122"/>
              </a:rPr>
              <a:t>助力电机的扭矩输出，达到期望的转角，从而使车辆按照期望的路径行驶。</a:t>
            </a:r>
            <a:endParaRPr lang="en-US" altLang="zh-CN" sz="1100" dirty="0">
              <a:latin typeface="微软雅黑" pitchFamily="34" charset="-122"/>
              <a:ea typeface="微软雅黑" pitchFamily="34" charset="-122"/>
            </a:endParaRPr>
          </a:p>
          <a:p>
            <a:pPr marL="302409" indent="-302409">
              <a:buFont typeface="Wingdings" pitchFamily="2" charset="2"/>
              <a:buChar char="l"/>
            </a:pPr>
            <a:endParaRPr lang="en-US" altLang="zh-CN" sz="1100" dirty="0">
              <a:latin typeface="微软雅黑" pitchFamily="34" charset="-122"/>
              <a:ea typeface="微软雅黑" pitchFamily="34" charset="-122"/>
            </a:endParaRPr>
          </a:p>
          <a:p>
            <a:pPr marL="302409" indent="-302409">
              <a:buFont typeface="Wingdings" pitchFamily="2" charset="2"/>
              <a:buChar char="l"/>
            </a:pPr>
            <a:r>
              <a:rPr lang="zh-CN" altLang="en-US" sz="1100" dirty="0">
                <a:latin typeface="微软雅黑" pitchFamily="34" charset="-122"/>
                <a:ea typeface="微软雅黑" pitchFamily="34" charset="-122"/>
              </a:rPr>
              <a:t>方向的定义：满足</a:t>
            </a:r>
            <a:r>
              <a:rPr lang="en-US" altLang="zh-CN" sz="1100" dirty="0">
                <a:latin typeface="微软雅黑" pitchFamily="34" charset="-122"/>
                <a:ea typeface="微软雅黑" pitchFamily="34" charset="-122"/>
              </a:rPr>
              <a:t>ISO8855 </a:t>
            </a:r>
            <a:r>
              <a:rPr lang="zh-CN" altLang="en-US" sz="1100" dirty="0">
                <a:latin typeface="微软雅黑" pitchFamily="34" charset="-122"/>
                <a:ea typeface="微软雅黑" pitchFamily="34" charset="-122"/>
              </a:rPr>
              <a:t>的规定，正值方向应当向左，负值方向应当向右。</a:t>
            </a:r>
            <a:endParaRPr lang="en-US" altLang="zh-CN" sz="1100" dirty="0">
              <a:latin typeface="微软雅黑" pitchFamily="34" charset="-122"/>
              <a:ea typeface="微软雅黑" pitchFamily="34" charset="-122"/>
            </a:endParaRPr>
          </a:p>
          <a:p>
            <a:pPr marL="302409" indent="-302409">
              <a:buFont typeface="Wingdings" pitchFamily="2" charset="2"/>
              <a:buChar char="l"/>
            </a:pPr>
            <a:endParaRPr lang="en-US" altLang="zh-CN" sz="1100" dirty="0">
              <a:latin typeface="微软雅黑" pitchFamily="34" charset="-122"/>
              <a:ea typeface="微软雅黑" pitchFamily="34" charset="-122"/>
            </a:endParaRPr>
          </a:p>
          <a:p>
            <a:pPr marL="302409" indent="-302409">
              <a:buFont typeface="Wingdings" pitchFamily="2" charset="2"/>
              <a:buChar char="l"/>
            </a:pPr>
            <a:r>
              <a:rPr lang="en-US" altLang="zh-CN" sz="1100" dirty="0">
                <a:latin typeface="微软雅黑" pitchFamily="34" charset="-122"/>
                <a:ea typeface="微软雅黑" pitchFamily="34" charset="-122"/>
              </a:rPr>
              <a:t>ADAS</a:t>
            </a:r>
            <a:r>
              <a:rPr lang="zh-CN" altLang="en-US" sz="1100" dirty="0">
                <a:latin typeface="微软雅黑" pitchFamily="34" charset="-122"/>
                <a:ea typeface="微软雅黑" pitchFamily="34" charset="-122"/>
              </a:rPr>
              <a:t>输出的</a:t>
            </a:r>
            <a:r>
              <a:rPr lang="en-US" altLang="zh-CN" sz="1100" dirty="0">
                <a:latin typeface="微软雅黑" pitchFamily="34" charset="-122"/>
                <a:ea typeface="微软雅黑" pitchFamily="34" charset="-122"/>
              </a:rPr>
              <a:t>pinion angle</a:t>
            </a:r>
            <a:r>
              <a:rPr lang="zh-CN" altLang="en-US" sz="1100" dirty="0">
                <a:latin typeface="微软雅黑" pitchFamily="34" charset="-122"/>
                <a:ea typeface="微软雅黑" pitchFamily="34" charset="-122"/>
              </a:rPr>
              <a:t>请求的更新周期应当不超过</a:t>
            </a:r>
            <a:r>
              <a:rPr lang="en-US" altLang="zh-CN" sz="1100" dirty="0">
                <a:latin typeface="微软雅黑" pitchFamily="34" charset="-122"/>
                <a:ea typeface="微软雅黑" pitchFamily="34" charset="-122"/>
              </a:rPr>
              <a:t>25ms</a:t>
            </a:r>
          </a:p>
          <a:p>
            <a:pPr marL="302409" indent="-302409">
              <a:buFont typeface="Wingdings" pitchFamily="2" charset="2"/>
              <a:buChar char="l"/>
            </a:pPr>
            <a:endParaRPr lang="en-US" altLang="zh-CN" sz="1100" dirty="0">
              <a:latin typeface="微软雅黑" pitchFamily="34" charset="-122"/>
              <a:ea typeface="微软雅黑" pitchFamily="34" charset="-122"/>
            </a:endParaRPr>
          </a:p>
          <a:p>
            <a:pPr marL="302409" indent="-302409">
              <a:buFont typeface="Wingdings" pitchFamily="2" charset="2"/>
              <a:buChar char="l"/>
            </a:pPr>
            <a:r>
              <a:rPr lang="en-US" altLang="zh-CN" sz="1100" dirty="0">
                <a:latin typeface="微软雅黑" pitchFamily="34" charset="-122"/>
                <a:ea typeface="微软雅黑" pitchFamily="34" charset="-122"/>
              </a:rPr>
              <a:t>ADAS</a:t>
            </a:r>
            <a:r>
              <a:rPr lang="zh-CN" altLang="en-US" sz="1100" dirty="0">
                <a:latin typeface="微软雅黑" pitchFamily="34" charset="-122"/>
                <a:ea typeface="微软雅黑" pitchFamily="34" charset="-122"/>
              </a:rPr>
              <a:t>与</a:t>
            </a:r>
            <a:r>
              <a:rPr lang="en-US" altLang="zh-CN" sz="1100" dirty="0">
                <a:latin typeface="微软雅黑" pitchFamily="34" charset="-122"/>
                <a:ea typeface="微软雅黑" pitchFamily="34" charset="-122"/>
              </a:rPr>
              <a:t>EPS</a:t>
            </a:r>
            <a:r>
              <a:rPr lang="zh-CN" altLang="en-US" sz="1100" dirty="0">
                <a:latin typeface="微软雅黑" pitchFamily="34" charset="-122"/>
                <a:ea typeface="微软雅黑" pitchFamily="34" charset="-122"/>
              </a:rPr>
              <a:t>的交互逻辑如下图：</a:t>
            </a:r>
            <a:endParaRPr lang="zh-CN" altLang="zh-CN" sz="1100" dirty="0">
              <a:latin typeface="微软雅黑" pitchFamily="34" charset="-122"/>
              <a:ea typeface="微软雅黑" pitchFamily="34" charset="-122"/>
            </a:endParaRPr>
          </a:p>
        </p:txBody>
      </p:sp>
      <p:pic>
        <p:nvPicPr>
          <p:cNvPr id="4" name="Picture 3"/>
          <p:cNvPicPr>
            <a:picLocks noChangeAspect="1"/>
          </p:cNvPicPr>
          <p:nvPr/>
        </p:nvPicPr>
        <p:blipFill rotWithShape="1">
          <a:blip r:embed="rId2"/>
          <a:srcRect l="2286" t="2779"/>
          <a:stretch/>
        </p:blipFill>
        <p:spPr>
          <a:xfrm>
            <a:off x="3143672" y="2630506"/>
            <a:ext cx="7236076" cy="3966846"/>
          </a:xfrm>
          <a:prstGeom prst="rect">
            <a:avLst/>
          </a:prstGeom>
        </p:spPr>
      </p:pic>
    </p:spTree>
    <p:extLst>
      <p:ext uri="{BB962C8B-B14F-4D97-AF65-F5344CB8AC3E}">
        <p14:creationId xmlns:p14="http://schemas.microsoft.com/office/powerpoint/2010/main" val="2493334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390608" y="908720"/>
            <a:ext cx="11178000" cy="1116000"/>
          </a:xfrm>
          <a:prstGeom prst="rect">
            <a:avLst/>
          </a:prstGeom>
        </p:spPr>
        <p:txBody>
          <a:bodyPr vert="horz" lIns="0" tIns="0" rIns="0" bIns="0" rtlCol="0" anchor="t" anchorCtr="0">
            <a:noAutofit/>
          </a:bodyPr>
          <a:lstStyle>
            <a:defPPr>
              <a:defRPr lang="en-US"/>
            </a:defPPr>
            <a:lvl1pPr>
              <a:lnSpc>
                <a:spcPct val="90000"/>
              </a:lnSpc>
              <a:spcBef>
                <a:spcPct val="0"/>
              </a:spcBef>
              <a:buNone/>
              <a:defRPr b="1">
                <a:solidFill>
                  <a:schemeClr val="accent1"/>
                </a:solidFill>
                <a:latin typeface="+mj-lt"/>
                <a:ea typeface="+mj-ea"/>
                <a:cs typeface="+mj-cs"/>
              </a:defRPr>
            </a:lvl1pPr>
          </a:lstStyle>
          <a:p>
            <a:r>
              <a:rPr lang="zh-CN" altLang="en-US" sz="3200" dirty="0"/>
              <a:t>对</a:t>
            </a:r>
            <a:r>
              <a:rPr lang="en-US" altLang="zh-CN" sz="3200" dirty="0"/>
              <a:t>EPS</a:t>
            </a:r>
            <a:r>
              <a:rPr lang="zh-CN" altLang="en-US" sz="3200" dirty="0"/>
              <a:t>响应性能方面的需求</a:t>
            </a:r>
          </a:p>
        </p:txBody>
      </p:sp>
      <p:sp>
        <p:nvSpPr>
          <p:cNvPr id="12" name="矩形 10"/>
          <p:cNvSpPr/>
          <p:nvPr/>
        </p:nvSpPr>
        <p:spPr>
          <a:xfrm>
            <a:off x="412908" y="1467068"/>
            <a:ext cx="11443732" cy="2970044"/>
          </a:xfrm>
          <a:prstGeom prst="rect">
            <a:avLst/>
          </a:prstGeom>
        </p:spPr>
        <p:txBody>
          <a:bodyPr wrap="square">
            <a:spAutoFit/>
          </a:bodyPr>
          <a:lstStyle/>
          <a:p>
            <a:pPr marL="171450" indent="-171450">
              <a:buFont typeface="Wingdings" panose="05000000000000000000" pitchFamily="2" charset="2"/>
              <a:buChar char="l"/>
            </a:pPr>
            <a:r>
              <a:rPr lang="zh-CN" altLang="en-US" sz="1100" b="1" dirty="0">
                <a:latin typeface="微软雅黑" pitchFamily="34" charset="-122"/>
                <a:ea typeface="微软雅黑" pitchFamily="34" charset="-122"/>
              </a:rPr>
              <a:t>恒定的</a:t>
            </a:r>
            <a:r>
              <a:rPr lang="en-US" altLang="zh-CN" sz="1100" b="1" dirty="0">
                <a:latin typeface="微软雅黑" pitchFamily="34" charset="-122"/>
                <a:ea typeface="微软雅黑" pitchFamily="34" charset="-122"/>
              </a:rPr>
              <a:t>Pinion Angle</a:t>
            </a:r>
            <a:r>
              <a:rPr lang="zh-CN" altLang="en-US" sz="1100" b="1" dirty="0">
                <a:latin typeface="微软雅黑" pitchFamily="34" charset="-122"/>
                <a:ea typeface="微软雅黑" pitchFamily="34" charset="-122"/>
              </a:rPr>
              <a:t>请求</a:t>
            </a:r>
            <a:endParaRPr lang="en-US" altLang="zh-CN" sz="1100" b="1" dirty="0">
              <a:latin typeface="微软雅黑" pitchFamily="34" charset="-122"/>
              <a:ea typeface="微软雅黑" pitchFamily="34" charset="-122"/>
            </a:endParaRPr>
          </a:p>
          <a:p>
            <a:endParaRPr lang="en-US" altLang="zh-CN" sz="1100" dirty="0">
              <a:latin typeface="微软雅黑" pitchFamily="34" charset="-122"/>
              <a:ea typeface="微软雅黑" pitchFamily="34" charset="-122"/>
            </a:endParaRPr>
          </a:p>
          <a:p>
            <a:r>
              <a:rPr lang="en-US" altLang="zh-CN" sz="1100" dirty="0">
                <a:latin typeface="微软雅黑" pitchFamily="34" charset="-122"/>
                <a:ea typeface="微软雅黑" pitchFamily="34" charset="-122"/>
              </a:rPr>
              <a:t>-&gt; </a:t>
            </a:r>
            <a:r>
              <a:rPr lang="zh-CN" altLang="en-US" sz="1100" dirty="0">
                <a:latin typeface="微软雅黑" pitchFamily="34" charset="-122"/>
                <a:ea typeface="微软雅黑" pitchFamily="34" charset="-122"/>
              </a:rPr>
              <a:t>实际的</a:t>
            </a:r>
            <a:r>
              <a:rPr lang="en-US" altLang="zh-CN" sz="1100" dirty="0">
                <a:latin typeface="微软雅黑" pitchFamily="34" charset="-122"/>
                <a:ea typeface="微软雅黑" pitchFamily="34" charset="-122"/>
              </a:rPr>
              <a:t>pinion angle</a:t>
            </a:r>
            <a:r>
              <a:rPr lang="zh-CN" altLang="en-US" sz="1100" dirty="0">
                <a:latin typeface="微软雅黑" pitchFamily="34" charset="-122"/>
                <a:ea typeface="微软雅黑" pitchFamily="34" charset="-122"/>
              </a:rPr>
              <a:t>误差不超过</a:t>
            </a:r>
            <a:r>
              <a:rPr lang="en-US" altLang="zh-CN" sz="1100" dirty="0">
                <a:latin typeface="微软雅黑" pitchFamily="34" charset="-122"/>
                <a:ea typeface="微软雅黑" pitchFamily="34" charset="-122"/>
              </a:rPr>
              <a:t>10%</a:t>
            </a:r>
            <a:r>
              <a:rPr lang="zh-CN" altLang="en-US" sz="1100" dirty="0">
                <a:latin typeface="微软雅黑" pitchFamily="34" charset="-122"/>
                <a:ea typeface="微软雅黑" pitchFamily="34" charset="-122"/>
              </a:rPr>
              <a:t>，或者小于</a:t>
            </a:r>
            <a:r>
              <a:rPr lang="en-US" altLang="zh-CN" sz="1100" dirty="0">
                <a:latin typeface="微软雅黑" pitchFamily="34" charset="-122"/>
                <a:ea typeface="微软雅黑" pitchFamily="34" charset="-122"/>
              </a:rPr>
              <a:t>1°</a:t>
            </a:r>
            <a:r>
              <a:rPr lang="zh-CN" altLang="en-US" sz="1100" dirty="0">
                <a:latin typeface="微软雅黑" pitchFamily="34" charset="-122"/>
                <a:ea typeface="微软雅黑" pitchFamily="34" charset="-122"/>
              </a:rPr>
              <a:t>，两者取大。即，如果请求的</a:t>
            </a:r>
            <a:r>
              <a:rPr lang="en-US" altLang="zh-CN" sz="1100" dirty="0">
                <a:latin typeface="微软雅黑" pitchFamily="34" charset="-122"/>
                <a:ea typeface="微软雅黑" pitchFamily="34" charset="-122"/>
              </a:rPr>
              <a:t>pinion angle</a:t>
            </a:r>
            <a:r>
              <a:rPr lang="zh-CN" altLang="en-US" sz="1100" dirty="0">
                <a:latin typeface="微软雅黑" pitchFamily="34" charset="-122"/>
                <a:ea typeface="微软雅黑" pitchFamily="34" charset="-122"/>
              </a:rPr>
              <a:t>范围是</a:t>
            </a:r>
            <a:r>
              <a:rPr lang="en-US" altLang="zh-CN" sz="1100" dirty="0">
                <a:latin typeface="微软雅黑" pitchFamily="34" charset="-122"/>
                <a:ea typeface="微软雅黑" pitchFamily="34" charset="-122"/>
              </a:rPr>
              <a:t>[-10 ° - 10 °]</a:t>
            </a:r>
            <a:r>
              <a:rPr lang="zh-CN" altLang="en-US" sz="1100" dirty="0">
                <a:latin typeface="微软雅黑" pitchFamily="34" charset="-122"/>
                <a:ea typeface="微软雅黑" pitchFamily="34" charset="-122"/>
              </a:rPr>
              <a:t>，则实际误差小于</a:t>
            </a:r>
            <a:r>
              <a:rPr lang="en-US" altLang="zh-CN" sz="1100" dirty="0">
                <a:latin typeface="微软雅黑" pitchFamily="34" charset="-122"/>
                <a:ea typeface="微软雅黑" pitchFamily="34" charset="-122"/>
              </a:rPr>
              <a:t>1°</a:t>
            </a:r>
            <a:r>
              <a:rPr lang="zh-CN" altLang="en-US" sz="1100" dirty="0">
                <a:latin typeface="微软雅黑" pitchFamily="34" charset="-122"/>
                <a:ea typeface="微软雅黑" pitchFamily="34" charset="-122"/>
              </a:rPr>
              <a:t>，如果请求的</a:t>
            </a:r>
            <a:r>
              <a:rPr lang="en-US" altLang="zh-CN" sz="1100" dirty="0">
                <a:latin typeface="微软雅黑" pitchFamily="34" charset="-122"/>
                <a:ea typeface="微软雅黑" pitchFamily="34" charset="-122"/>
              </a:rPr>
              <a:t>pinion angle</a:t>
            </a:r>
            <a:r>
              <a:rPr lang="zh-CN" altLang="en-US" sz="1100" dirty="0">
                <a:latin typeface="微软雅黑" pitchFamily="34" charset="-122"/>
                <a:ea typeface="微软雅黑" pitchFamily="34" charset="-122"/>
              </a:rPr>
              <a:t>大于</a:t>
            </a:r>
            <a:r>
              <a:rPr lang="en-US" altLang="zh-CN" sz="1100" dirty="0">
                <a:latin typeface="微软雅黑" pitchFamily="34" charset="-122"/>
                <a:ea typeface="微软雅黑" pitchFamily="34" charset="-122"/>
              </a:rPr>
              <a:t>10 °</a:t>
            </a:r>
            <a:r>
              <a:rPr lang="zh-CN" altLang="en-US" sz="1100" dirty="0">
                <a:latin typeface="微软雅黑" pitchFamily="34" charset="-122"/>
                <a:ea typeface="微软雅黑" pitchFamily="34" charset="-122"/>
              </a:rPr>
              <a:t>，则实际误差不超过</a:t>
            </a:r>
            <a:r>
              <a:rPr lang="en-US" altLang="zh-CN" sz="1100" dirty="0">
                <a:latin typeface="微软雅黑" pitchFamily="34" charset="-122"/>
                <a:ea typeface="微软雅黑" pitchFamily="34" charset="-122"/>
              </a:rPr>
              <a:t>10%</a:t>
            </a:r>
          </a:p>
          <a:p>
            <a:endParaRPr lang="en-US" altLang="zh-CN" sz="1100" dirty="0">
              <a:latin typeface="微软雅黑" pitchFamily="34" charset="-122"/>
              <a:ea typeface="微软雅黑" pitchFamily="34" charset="-122"/>
            </a:endParaRPr>
          </a:p>
          <a:p>
            <a:endParaRPr lang="en-US" altLang="zh-CN" sz="1100" dirty="0">
              <a:latin typeface="微软雅黑" pitchFamily="34" charset="-122"/>
              <a:ea typeface="微软雅黑" pitchFamily="34" charset="-122"/>
            </a:endParaRPr>
          </a:p>
          <a:p>
            <a:pPr marL="171450" indent="-171450">
              <a:buFont typeface="Wingdings" panose="05000000000000000000" pitchFamily="2" charset="2"/>
              <a:buChar char="l"/>
            </a:pPr>
            <a:r>
              <a:rPr lang="zh-CN" altLang="en-US" sz="1100" b="1" dirty="0">
                <a:latin typeface="微软雅黑" pitchFamily="34" charset="-122"/>
                <a:ea typeface="微软雅黑" pitchFamily="34" charset="-122"/>
              </a:rPr>
              <a:t>快速变化的</a:t>
            </a:r>
            <a:r>
              <a:rPr lang="en-US" altLang="zh-CN" sz="1100" b="1" dirty="0">
                <a:latin typeface="微软雅黑" pitchFamily="34" charset="-122"/>
                <a:ea typeface="微软雅黑" pitchFamily="34" charset="-122"/>
              </a:rPr>
              <a:t>Pinion angle</a:t>
            </a:r>
            <a:r>
              <a:rPr lang="zh-CN" altLang="en-US" sz="1100" b="1" dirty="0">
                <a:latin typeface="微软雅黑" pitchFamily="34" charset="-122"/>
                <a:ea typeface="微软雅黑" pitchFamily="34" charset="-122"/>
              </a:rPr>
              <a:t>请求，比如</a:t>
            </a:r>
            <a:r>
              <a:rPr lang="en-US" altLang="zh-CN" sz="1100" b="1" dirty="0">
                <a:latin typeface="微软雅黑" pitchFamily="34" charset="-122"/>
                <a:ea typeface="微软雅黑" pitchFamily="34" charset="-122"/>
              </a:rPr>
              <a:t>0.2Hz</a:t>
            </a:r>
            <a:r>
              <a:rPr lang="zh-CN" altLang="en-US" sz="1100" b="1" dirty="0">
                <a:latin typeface="微软雅黑" pitchFamily="34" charset="-122"/>
                <a:ea typeface="微软雅黑" pitchFamily="34" charset="-122"/>
              </a:rPr>
              <a:t>的正弦输入</a:t>
            </a:r>
            <a:endParaRPr lang="en-US" altLang="zh-CN" sz="1100" b="1" dirty="0">
              <a:latin typeface="微软雅黑" pitchFamily="34" charset="-122"/>
              <a:ea typeface="微软雅黑" pitchFamily="34" charset="-122"/>
            </a:endParaRPr>
          </a:p>
          <a:p>
            <a:endParaRPr lang="en-US" altLang="zh-CN" sz="1100" dirty="0">
              <a:latin typeface="微软雅黑" pitchFamily="34" charset="-122"/>
              <a:ea typeface="微软雅黑" pitchFamily="34" charset="-122"/>
            </a:endParaRPr>
          </a:p>
          <a:p>
            <a:r>
              <a:rPr lang="en-US" altLang="zh-CN" sz="1100" dirty="0">
                <a:latin typeface="微软雅黑" pitchFamily="34" charset="-122"/>
                <a:ea typeface="微软雅黑" pitchFamily="34" charset="-122"/>
              </a:rPr>
              <a:t>-&gt; </a:t>
            </a:r>
            <a:r>
              <a:rPr lang="zh-CN" altLang="en-US" sz="1100" dirty="0">
                <a:latin typeface="微软雅黑" pitchFamily="34" charset="-122"/>
                <a:ea typeface="微软雅黑" pitchFamily="34" charset="-122"/>
              </a:rPr>
              <a:t>响应延迟不超过</a:t>
            </a:r>
            <a:r>
              <a:rPr lang="en-US" altLang="zh-CN" sz="1100" dirty="0">
                <a:latin typeface="微软雅黑" pitchFamily="34" charset="-122"/>
                <a:ea typeface="微软雅黑" pitchFamily="34" charset="-122"/>
              </a:rPr>
              <a:t>150ms</a:t>
            </a:r>
            <a:r>
              <a:rPr lang="zh-CN" altLang="en-US" sz="1100" dirty="0">
                <a:latin typeface="微软雅黑" pitchFamily="34" charset="-122"/>
                <a:ea typeface="微软雅黑" pitchFamily="34" charset="-122"/>
              </a:rPr>
              <a:t>，偏差不超过</a:t>
            </a:r>
            <a:r>
              <a:rPr lang="en-US" altLang="zh-CN" sz="1100" dirty="0">
                <a:latin typeface="微软雅黑" pitchFamily="34" charset="-122"/>
                <a:ea typeface="微软雅黑" pitchFamily="34" charset="-122"/>
              </a:rPr>
              <a:t>10%</a:t>
            </a:r>
          </a:p>
          <a:p>
            <a:endParaRPr lang="en-US" altLang="zh-CN" sz="1100" dirty="0">
              <a:latin typeface="微软雅黑" pitchFamily="34" charset="-122"/>
              <a:ea typeface="微软雅黑" pitchFamily="34" charset="-122"/>
            </a:endParaRPr>
          </a:p>
          <a:p>
            <a:endParaRPr lang="en-US" altLang="zh-CN" sz="1100" dirty="0">
              <a:latin typeface="微软雅黑" pitchFamily="34" charset="-122"/>
              <a:ea typeface="微软雅黑" pitchFamily="34" charset="-122"/>
            </a:endParaRPr>
          </a:p>
          <a:p>
            <a:pPr marL="171450" indent="-171450">
              <a:buFont typeface="Wingdings" panose="05000000000000000000" pitchFamily="2" charset="2"/>
              <a:buChar char="l"/>
            </a:pPr>
            <a:r>
              <a:rPr lang="zh-CN" altLang="en-US" sz="1100" b="1" dirty="0">
                <a:latin typeface="微软雅黑" pitchFamily="34" charset="-122"/>
                <a:ea typeface="微软雅黑" pitchFamily="34" charset="-122"/>
              </a:rPr>
              <a:t>快速变化的</a:t>
            </a:r>
            <a:r>
              <a:rPr lang="en-US" altLang="zh-CN" sz="1100" b="1" dirty="0">
                <a:latin typeface="微软雅黑" pitchFamily="34" charset="-122"/>
                <a:ea typeface="微软雅黑" pitchFamily="34" charset="-122"/>
              </a:rPr>
              <a:t>Pinion angle</a:t>
            </a:r>
            <a:r>
              <a:rPr lang="zh-CN" altLang="en-US" sz="1100" b="1" dirty="0">
                <a:latin typeface="微软雅黑" pitchFamily="34" charset="-122"/>
                <a:ea typeface="微软雅黑" pitchFamily="34" charset="-122"/>
              </a:rPr>
              <a:t>请求，比如周期</a:t>
            </a:r>
            <a:r>
              <a:rPr lang="en-US" altLang="zh-CN" sz="1100" b="1" dirty="0">
                <a:latin typeface="微软雅黑" pitchFamily="34" charset="-122"/>
                <a:ea typeface="微软雅黑" pitchFamily="34" charset="-122"/>
              </a:rPr>
              <a:t>10s</a:t>
            </a:r>
            <a:r>
              <a:rPr lang="zh-CN" altLang="en-US" sz="1100" b="1" dirty="0">
                <a:latin typeface="微软雅黑" pitchFamily="34" charset="-122"/>
                <a:ea typeface="微软雅黑" pitchFamily="34" charset="-122"/>
              </a:rPr>
              <a:t>的方波输入</a:t>
            </a:r>
            <a:endParaRPr lang="en-US" altLang="zh-CN" sz="1100" b="1" dirty="0">
              <a:latin typeface="微软雅黑" pitchFamily="34" charset="-122"/>
              <a:ea typeface="微软雅黑" pitchFamily="34" charset="-122"/>
            </a:endParaRPr>
          </a:p>
          <a:p>
            <a:endParaRPr lang="en-US" altLang="zh-CN" sz="1100" b="1" dirty="0">
              <a:latin typeface="微软雅黑" pitchFamily="34" charset="-122"/>
              <a:ea typeface="微软雅黑" pitchFamily="34" charset="-122"/>
            </a:endParaRPr>
          </a:p>
          <a:p>
            <a:r>
              <a:rPr lang="en-US" altLang="zh-CN" sz="1100" dirty="0">
                <a:latin typeface="微软雅黑" pitchFamily="34" charset="-122"/>
                <a:ea typeface="微软雅黑" pitchFamily="34" charset="-122"/>
              </a:rPr>
              <a:t>-&gt; </a:t>
            </a:r>
            <a:r>
              <a:rPr lang="zh-CN" altLang="en-US" sz="1100" dirty="0">
                <a:latin typeface="微软雅黑" pitchFamily="34" charset="-122"/>
                <a:ea typeface="微软雅黑" pitchFamily="34" charset="-122"/>
              </a:rPr>
              <a:t>响应延迟不超过</a:t>
            </a:r>
            <a:r>
              <a:rPr lang="en-US" altLang="zh-CN" sz="1100" dirty="0">
                <a:latin typeface="微软雅黑" pitchFamily="34" charset="-122"/>
                <a:ea typeface="微软雅黑" pitchFamily="34" charset="-122"/>
              </a:rPr>
              <a:t>150ms</a:t>
            </a:r>
            <a:r>
              <a:rPr lang="zh-CN" altLang="en-US" sz="1100" dirty="0">
                <a:latin typeface="微软雅黑" pitchFamily="34" charset="-122"/>
                <a:ea typeface="微软雅黑" pitchFamily="34" charset="-122"/>
              </a:rPr>
              <a:t>，稳态时间不超过</a:t>
            </a:r>
            <a:r>
              <a:rPr lang="en-US" altLang="zh-CN" sz="1100" dirty="0">
                <a:latin typeface="微软雅黑" pitchFamily="34" charset="-122"/>
                <a:ea typeface="微软雅黑" pitchFamily="34" charset="-122"/>
              </a:rPr>
              <a:t>250ms</a:t>
            </a:r>
          </a:p>
          <a:p>
            <a:endParaRPr lang="en-US" altLang="zh-CN" sz="1100" dirty="0">
              <a:latin typeface="微软雅黑" pitchFamily="34" charset="-122"/>
              <a:ea typeface="微软雅黑" pitchFamily="34" charset="-122"/>
            </a:endParaRPr>
          </a:p>
          <a:p>
            <a:endParaRPr lang="en-US" altLang="zh-CN" sz="1100" b="1" dirty="0">
              <a:latin typeface="微软雅黑" pitchFamily="34" charset="-122"/>
              <a:ea typeface="微软雅黑" pitchFamily="34" charset="-122"/>
            </a:endParaRPr>
          </a:p>
          <a:p>
            <a:pPr marL="171450" indent="-171450">
              <a:buFont typeface="Wingdings" panose="05000000000000000000" pitchFamily="2" charset="2"/>
              <a:buChar char="l"/>
            </a:pPr>
            <a:r>
              <a:rPr lang="en-US" altLang="zh-CN" sz="1100" b="1" dirty="0">
                <a:latin typeface="微软雅黑" pitchFamily="34" charset="-122"/>
                <a:ea typeface="微软雅黑" pitchFamily="34" charset="-122"/>
              </a:rPr>
              <a:t>EPS</a:t>
            </a:r>
            <a:r>
              <a:rPr lang="zh-CN" altLang="en-US" sz="1100" b="1" dirty="0">
                <a:latin typeface="微软雅黑" pitchFamily="34" charset="-122"/>
                <a:ea typeface="微软雅黑" pitchFamily="34" charset="-122"/>
              </a:rPr>
              <a:t>应该控制</a:t>
            </a:r>
            <a:r>
              <a:rPr lang="en-US" altLang="zh-CN" sz="1100" b="1" dirty="0">
                <a:latin typeface="微软雅黑" pitchFamily="34" charset="-122"/>
                <a:ea typeface="微软雅黑" pitchFamily="34" charset="-122"/>
              </a:rPr>
              <a:t>pinion angle</a:t>
            </a:r>
            <a:r>
              <a:rPr lang="zh-CN" altLang="en-US" sz="1100" b="1" dirty="0">
                <a:latin typeface="微软雅黑" pitchFamily="34" charset="-122"/>
                <a:ea typeface="微软雅黑" pitchFamily="34" charset="-122"/>
              </a:rPr>
              <a:t>变化平顺</a:t>
            </a:r>
            <a:endParaRPr lang="en-US" altLang="zh-CN" sz="1100" b="1" dirty="0">
              <a:latin typeface="微软雅黑" pitchFamily="34" charset="-122"/>
              <a:ea typeface="微软雅黑" pitchFamily="34" charset="-122"/>
            </a:endParaRPr>
          </a:p>
        </p:txBody>
      </p:sp>
    </p:spTree>
    <p:extLst>
      <p:ext uri="{BB962C8B-B14F-4D97-AF65-F5344CB8AC3E}">
        <p14:creationId xmlns:p14="http://schemas.microsoft.com/office/powerpoint/2010/main" val="2224165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txBox="1">
            <a:spLocks/>
          </p:cNvSpPr>
          <p:nvPr/>
        </p:nvSpPr>
        <p:spPr bwMode="auto">
          <a:xfrm>
            <a:off x="385621" y="629062"/>
            <a:ext cx="1142075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4409" rIns="0" bIns="44409" numCol="1" anchor="ctr" anchorCtr="0" compatLnSpc="1">
            <a:prstTxWarp prst="textNoShape">
              <a:avLst/>
            </a:prstTxWarp>
          </a:bodyPr>
          <a:lstStyle>
            <a:lvl1pPr algn="l" rtl="0" eaLnBrk="1" fontAlgn="base" hangingPunct="1">
              <a:lnSpc>
                <a:spcPct val="100000"/>
              </a:lnSpc>
              <a:spcBef>
                <a:spcPct val="0"/>
              </a:spcBef>
              <a:spcAft>
                <a:spcPct val="0"/>
              </a:spcAft>
              <a:defRPr sz="2250" b="1">
                <a:solidFill>
                  <a:srgbClr val="0F2B8E"/>
                </a:solidFill>
                <a:latin typeface="+mj-lt"/>
                <a:ea typeface="+mj-ea"/>
                <a:cs typeface="+mj-cs"/>
              </a:defRPr>
            </a:lvl1pPr>
            <a:lvl2pPr algn="l" rtl="0" eaLnBrk="1" fontAlgn="base" hangingPunct="1">
              <a:lnSpc>
                <a:spcPct val="90000"/>
              </a:lnSpc>
              <a:spcBef>
                <a:spcPct val="0"/>
              </a:spcBef>
              <a:spcAft>
                <a:spcPct val="0"/>
              </a:spcAft>
              <a:defRPr sz="2250" b="1">
                <a:solidFill>
                  <a:srgbClr val="0F2B8E"/>
                </a:solidFill>
                <a:latin typeface="Arial" charset="0"/>
              </a:defRPr>
            </a:lvl2pPr>
            <a:lvl3pPr algn="l" rtl="0" eaLnBrk="1" fontAlgn="base" hangingPunct="1">
              <a:lnSpc>
                <a:spcPct val="90000"/>
              </a:lnSpc>
              <a:spcBef>
                <a:spcPct val="0"/>
              </a:spcBef>
              <a:spcAft>
                <a:spcPct val="0"/>
              </a:spcAft>
              <a:defRPr sz="2250" b="1">
                <a:solidFill>
                  <a:srgbClr val="0F2B8E"/>
                </a:solidFill>
                <a:latin typeface="Arial" charset="0"/>
              </a:defRPr>
            </a:lvl3pPr>
            <a:lvl4pPr algn="l" rtl="0" eaLnBrk="1" fontAlgn="base" hangingPunct="1">
              <a:lnSpc>
                <a:spcPct val="90000"/>
              </a:lnSpc>
              <a:spcBef>
                <a:spcPct val="0"/>
              </a:spcBef>
              <a:spcAft>
                <a:spcPct val="0"/>
              </a:spcAft>
              <a:defRPr sz="2250" b="1">
                <a:solidFill>
                  <a:srgbClr val="0F2B8E"/>
                </a:solidFill>
                <a:latin typeface="Arial" charset="0"/>
              </a:defRPr>
            </a:lvl4pPr>
            <a:lvl5pPr algn="l" rtl="0" eaLnBrk="1" fontAlgn="base" hangingPunct="1">
              <a:lnSpc>
                <a:spcPct val="90000"/>
              </a:lnSpc>
              <a:spcBef>
                <a:spcPct val="0"/>
              </a:spcBef>
              <a:spcAft>
                <a:spcPct val="0"/>
              </a:spcAft>
              <a:defRPr sz="2250" b="1">
                <a:solidFill>
                  <a:srgbClr val="0F2B8E"/>
                </a:solidFill>
                <a:latin typeface="Arial" charset="0"/>
              </a:defRPr>
            </a:lvl5pPr>
            <a:lvl6pPr marL="342900" algn="l" rtl="0" eaLnBrk="1" fontAlgn="base" hangingPunct="1">
              <a:lnSpc>
                <a:spcPct val="90000"/>
              </a:lnSpc>
              <a:spcBef>
                <a:spcPct val="0"/>
              </a:spcBef>
              <a:spcAft>
                <a:spcPct val="0"/>
              </a:spcAft>
              <a:defRPr sz="2250" b="1">
                <a:solidFill>
                  <a:srgbClr val="0F2B8E"/>
                </a:solidFill>
                <a:latin typeface="Arial" charset="0"/>
              </a:defRPr>
            </a:lvl6pPr>
            <a:lvl7pPr marL="685800" algn="l" rtl="0" eaLnBrk="1" fontAlgn="base" hangingPunct="1">
              <a:lnSpc>
                <a:spcPct val="90000"/>
              </a:lnSpc>
              <a:spcBef>
                <a:spcPct val="0"/>
              </a:spcBef>
              <a:spcAft>
                <a:spcPct val="0"/>
              </a:spcAft>
              <a:defRPr sz="2250" b="1">
                <a:solidFill>
                  <a:srgbClr val="0F2B8E"/>
                </a:solidFill>
                <a:latin typeface="Arial" charset="0"/>
              </a:defRPr>
            </a:lvl7pPr>
            <a:lvl8pPr marL="1028700" algn="l" rtl="0" eaLnBrk="1" fontAlgn="base" hangingPunct="1">
              <a:lnSpc>
                <a:spcPct val="90000"/>
              </a:lnSpc>
              <a:spcBef>
                <a:spcPct val="0"/>
              </a:spcBef>
              <a:spcAft>
                <a:spcPct val="0"/>
              </a:spcAft>
              <a:defRPr sz="2250" b="1">
                <a:solidFill>
                  <a:srgbClr val="0F2B8E"/>
                </a:solidFill>
                <a:latin typeface="Arial" charset="0"/>
              </a:defRPr>
            </a:lvl8pPr>
            <a:lvl9pPr marL="1371600" algn="l" rtl="0" eaLnBrk="1" fontAlgn="base" hangingPunct="1">
              <a:lnSpc>
                <a:spcPct val="90000"/>
              </a:lnSpc>
              <a:spcBef>
                <a:spcPct val="0"/>
              </a:spcBef>
              <a:spcAft>
                <a:spcPct val="0"/>
              </a:spcAft>
              <a:defRPr sz="2250" b="1">
                <a:solidFill>
                  <a:srgbClr val="0F2B8E"/>
                </a:solidFill>
                <a:latin typeface="Arial" charset="0"/>
              </a:defRPr>
            </a:lvl9pPr>
          </a:lstStyle>
          <a:p>
            <a:r>
              <a:rPr lang="de-DE" sz="3200" dirty="0">
                <a:solidFill>
                  <a:schemeClr val="accent1"/>
                </a:solidFill>
              </a:rPr>
              <a:t>ACC</a:t>
            </a:r>
            <a:endParaRPr lang="en-US" sz="3200" dirty="0">
              <a:solidFill>
                <a:schemeClr val="accent1"/>
              </a:solidFill>
            </a:endParaRPr>
          </a:p>
        </p:txBody>
      </p:sp>
      <p:sp>
        <p:nvSpPr>
          <p:cNvPr id="2" name="TextBox 1"/>
          <p:cNvSpPr txBox="1"/>
          <p:nvPr/>
        </p:nvSpPr>
        <p:spPr>
          <a:xfrm>
            <a:off x="3247803" y="1527390"/>
            <a:ext cx="6710734" cy="1362083"/>
          </a:xfrm>
          <a:prstGeom prst="rect">
            <a:avLst/>
          </a:prstGeom>
          <a:noFill/>
        </p:spPr>
        <p:txBody>
          <a:bodyPr wrap="square" rtlCol="0">
            <a:noAutofit/>
          </a:bodyPr>
          <a:lstStyle/>
          <a:p>
            <a:r>
              <a:rPr lang="en-US" sz="1400" i="1" dirty="0">
                <a:latin typeface="Arial" panose="020B0604020202020204" pitchFamily="34" charset="0"/>
                <a:cs typeface="Arial" panose="020B0604020202020204" pitchFamily="34" charset="0"/>
              </a:rPr>
              <a:t>ACC Plus is a comfort system to be used when following the traffic flow. It will automatically adjust the speed of the ego vehicle when the traffic rhythm is changing in order to keep the driver-selected time gap to the lead vehicle. ACC legal only performs a longitudinal control of the vehicle, lateral controlling of the ego vehicle is up to the driver. Stop and go.</a:t>
            </a:r>
          </a:p>
          <a:p>
            <a:endParaRPr lang="en-US" sz="1400" i="1" dirty="0">
              <a:latin typeface="Arial" panose="020B0604020202020204" pitchFamily="34" charset="0"/>
              <a:cs typeface="Arial" panose="020B0604020202020204" pitchFamily="34" charset="0"/>
            </a:endParaRPr>
          </a:p>
        </p:txBody>
      </p:sp>
      <p:grpSp>
        <p:nvGrpSpPr>
          <p:cNvPr id="39" name="Group 38"/>
          <p:cNvGrpSpPr/>
          <p:nvPr/>
        </p:nvGrpSpPr>
        <p:grpSpPr>
          <a:xfrm>
            <a:off x="3184358" y="3105527"/>
            <a:ext cx="4302383" cy="2622412"/>
            <a:chOff x="5389148" y="2330818"/>
            <a:chExt cx="3563102" cy="2006903"/>
          </a:xfrm>
        </p:grpSpPr>
        <p:pic>
          <p:nvPicPr>
            <p:cNvPr id="40" name="Picture 39"/>
            <p:cNvPicPr>
              <a:picLocks noChangeAspect="1"/>
            </p:cNvPicPr>
            <p:nvPr/>
          </p:nvPicPr>
          <p:blipFill>
            <a:blip r:embed="rId3"/>
            <a:stretch>
              <a:fillRect/>
            </a:stretch>
          </p:blipFill>
          <p:spPr>
            <a:xfrm rot="16200000">
              <a:off x="6167247" y="1552719"/>
              <a:ext cx="2006903" cy="3563102"/>
            </a:xfrm>
            <a:prstGeom prst="rect">
              <a:avLst/>
            </a:prstGeom>
          </p:spPr>
        </p:pic>
        <p:sp>
          <p:nvSpPr>
            <p:cNvPr id="41" name="Isosceles Triangle 40"/>
            <p:cNvSpPr/>
            <p:nvPr/>
          </p:nvSpPr>
          <p:spPr bwMode="auto">
            <a:xfrm rot="5400000">
              <a:off x="6583031" y="3170596"/>
              <a:ext cx="273257" cy="244687"/>
            </a:xfrm>
            <a:prstGeom prst="triangle">
              <a:avLst/>
            </a:prstGeom>
            <a:solidFill>
              <a:schemeClr val="accent1">
                <a:lumMod val="40000"/>
                <a:lumOff val="60000"/>
              </a:schemeClr>
            </a:solidFill>
            <a:ln>
              <a:solidFill>
                <a:schemeClr val="accent1">
                  <a:lumMod val="40000"/>
                  <a:lumOff val="60000"/>
                </a:schemeClr>
              </a:solidFill>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44" name="Oval 43"/>
            <p:cNvSpPr/>
            <p:nvPr/>
          </p:nvSpPr>
          <p:spPr bwMode="auto">
            <a:xfrm>
              <a:off x="5417218" y="3076757"/>
              <a:ext cx="425595" cy="432365"/>
            </a:xfrm>
            <a:prstGeom prst="ellipse">
              <a:avLst/>
            </a:prstGeom>
            <a:noFill/>
            <a:ln w="19050" cap="rnd"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pic>
        <p:nvPicPr>
          <p:cNvPr id="8" name="Picture 7"/>
          <p:cNvPicPr>
            <a:picLocks noChangeAspect="1"/>
          </p:cNvPicPr>
          <p:nvPr/>
        </p:nvPicPr>
        <p:blipFill rotWithShape="1">
          <a:blip r:embed="rId4"/>
          <a:srcRect l="3432" t="4313" r="11089" b="15474"/>
          <a:stretch/>
        </p:blipFill>
        <p:spPr>
          <a:xfrm>
            <a:off x="216604" y="1376362"/>
            <a:ext cx="2817888" cy="2022821"/>
          </a:xfrm>
          <a:prstGeom prst="rect">
            <a:avLst/>
          </a:prstGeom>
        </p:spPr>
      </p:pic>
      <p:graphicFrame>
        <p:nvGraphicFramePr>
          <p:cNvPr id="17" name="Table 16"/>
          <p:cNvGraphicFramePr>
            <a:graphicFrameLocks noGrp="1"/>
          </p:cNvGraphicFramePr>
          <p:nvPr>
            <p:extLst/>
          </p:nvPr>
        </p:nvGraphicFramePr>
        <p:xfrm>
          <a:off x="216604" y="4281439"/>
          <a:ext cx="2402770" cy="625823"/>
        </p:xfrm>
        <a:graphic>
          <a:graphicData uri="http://schemas.openxmlformats.org/drawingml/2006/table">
            <a:tbl>
              <a:tblPr/>
              <a:tblGrid>
                <a:gridCol w="480554">
                  <a:extLst>
                    <a:ext uri="{9D8B030D-6E8A-4147-A177-3AD203B41FA5}">
                      <a16:colId xmlns:a16="http://schemas.microsoft.com/office/drawing/2014/main" val="20000"/>
                    </a:ext>
                  </a:extLst>
                </a:gridCol>
                <a:gridCol w="480554">
                  <a:extLst>
                    <a:ext uri="{9D8B030D-6E8A-4147-A177-3AD203B41FA5}">
                      <a16:colId xmlns:a16="http://schemas.microsoft.com/office/drawing/2014/main" val="20001"/>
                    </a:ext>
                  </a:extLst>
                </a:gridCol>
                <a:gridCol w="480554">
                  <a:extLst>
                    <a:ext uri="{9D8B030D-6E8A-4147-A177-3AD203B41FA5}">
                      <a16:colId xmlns:a16="http://schemas.microsoft.com/office/drawing/2014/main" val="20002"/>
                    </a:ext>
                  </a:extLst>
                </a:gridCol>
                <a:gridCol w="480554">
                  <a:extLst>
                    <a:ext uri="{9D8B030D-6E8A-4147-A177-3AD203B41FA5}">
                      <a16:colId xmlns:a16="http://schemas.microsoft.com/office/drawing/2014/main" val="20003"/>
                    </a:ext>
                  </a:extLst>
                </a:gridCol>
                <a:gridCol w="480554">
                  <a:extLst>
                    <a:ext uri="{9D8B030D-6E8A-4147-A177-3AD203B41FA5}">
                      <a16:colId xmlns:a16="http://schemas.microsoft.com/office/drawing/2014/main" val="20004"/>
                    </a:ext>
                  </a:extLst>
                </a:gridCol>
              </a:tblGrid>
              <a:tr h="321023">
                <a:tc>
                  <a:txBody>
                    <a:bodyPr/>
                    <a:lstStyle/>
                    <a:p>
                      <a:pPr algn="ctr" rtl="0" fontAlgn="ctr"/>
                      <a:r>
                        <a:rPr lang="en-US" sz="1100" b="1" i="0" u="none" strike="noStrike" dirty="0">
                          <a:solidFill>
                            <a:srgbClr val="FFFFFF"/>
                          </a:solidFill>
                          <a:effectLst/>
                          <a:latin typeface="Arial" panose="020B0604020202020204" pitchFamily="34" charset="0"/>
                        </a:rPr>
                        <a:t>2016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005390"/>
                    </a:solidFill>
                  </a:tcPr>
                </a:tc>
                <a:tc>
                  <a:txBody>
                    <a:bodyPr/>
                    <a:lstStyle/>
                    <a:p>
                      <a:pPr algn="ctr" rtl="0" fontAlgn="ctr"/>
                      <a:r>
                        <a:rPr lang="en-US" sz="1100" b="1" i="0" u="none" strike="noStrike">
                          <a:solidFill>
                            <a:srgbClr val="FFFFFF"/>
                          </a:solidFill>
                          <a:effectLst/>
                          <a:latin typeface="Arial" panose="020B0604020202020204" pitchFamily="34" charset="0"/>
                        </a:rPr>
                        <a:t>2017</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005390"/>
                    </a:solidFill>
                  </a:tcPr>
                </a:tc>
                <a:tc>
                  <a:txBody>
                    <a:bodyPr/>
                    <a:lstStyle/>
                    <a:p>
                      <a:pPr algn="ctr" rtl="0" fontAlgn="ctr"/>
                      <a:r>
                        <a:rPr lang="en-US" sz="1100" b="1" i="0" u="none" strike="noStrike">
                          <a:solidFill>
                            <a:srgbClr val="FFFFFF"/>
                          </a:solidFill>
                          <a:effectLst/>
                          <a:latin typeface="Arial" panose="020B0604020202020204" pitchFamily="34" charset="0"/>
                        </a:rPr>
                        <a:t>2018</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005390"/>
                    </a:solidFill>
                  </a:tcPr>
                </a:tc>
                <a:tc>
                  <a:txBody>
                    <a:bodyPr/>
                    <a:lstStyle/>
                    <a:p>
                      <a:pPr algn="ctr" rtl="0" fontAlgn="ctr"/>
                      <a:r>
                        <a:rPr lang="en-US" sz="1100" b="1" i="0" u="none" strike="noStrike">
                          <a:solidFill>
                            <a:srgbClr val="FFFFFF"/>
                          </a:solidFill>
                          <a:effectLst/>
                          <a:latin typeface="Arial" panose="020B0604020202020204" pitchFamily="34" charset="0"/>
                        </a:rPr>
                        <a:t>2019</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005390"/>
                    </a:solidFill>
                  </a:tcPr>
                </a:tc>
                <a:tc>
                  <a:txBody>
                    <a:bodyPr/>
                    <a:lstStyle/>
                    <a:p>
                      <a:pPr algn="ctr" rtl="0" fontAlgn="ctr"/>
                      <a:r>
                        <a:rPr lang="en-US" sz="1100" b="1" i="0" u="none" strike="noStrike" dirty="0">
                          <a:solidFill>
                            <a:srgbClr val="FFFFFF"/>
                          </a:solidFill>
                          <a:effectLst/>
                          <a:latin typeface="Arial" panose="020B0604020202020204" pitchFamily="34" charset="0"/>
                        </a:rPr>
                        <a:t>2020</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005390"/>
                    </a:solidFill>
                  </a:tcPr>
                </a:tc>
                <a:extLst>
                  <a:ext uri="{0D108BD9-81ED-4DB2-BD59-A6C34878D82A}">
                    <a16:rowId xmlns:a16="http://schemas.microsoft.com/office/drawing/2014/main" val="10000"/>
                  </a:ext>
                </a:extLst>
              </a:tr>
              <a:tr h="289704">
                <a:tc>
                  <a:txBody>
                    <a:bodyPr/>
                    <a:lstStyle/>
                    <a:p>
                      <a:pPr algn="ctr" fontAlgn="ctr"/>
                      <a:r>
                        <a:rPr lang="en-US" sz="2000" b="0" i="0" u="none" strike="noStrike">
                          <a:solidFill>
                            <a:srgbClr val="FFFF00"/>
                          </a:solidFill>
                          <a:effectLst/>
                          <a:latin typeface="Calibri" panose="020F0502020204030204" pitchFamily="34" charset="0"/>
                        </a:rPr>
                        <a:t>●</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D9D9"/>
                    </a:solidFill>
                  </a:tcPr>
                </a:tc>
                <a:tc>
                  <a:txBody>
                    <a:bodyPr/>
                    <a:lstStyle/>
                    <a:p>
                      <a:pPr algn="ctr" fontAlgn="ctr"/>
                      <a:r>
                        <a:rPr lang="en-US" sz="2000" b="0" i="0" u="none" strike="noStrike">
                          <a:solidFill>
                            <a:srgbClr val="0070C0"/>
                          </a:solidFill>
                          <a:effectLst/>
                          <a:latin typeface="Calibri" panose="020F0502020204030204" pitchFamily="34" charset="0"/>
                        </a:rPr>
                        <a:t>●</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D9D9"/>
                    </a:solidFill>
                  </a:tcPr>
                </a:tc>
                <a:tc>
                  <a:txBody>
                    <a:bodyPr/>
                    <a:lstStyle/>
                    <a:p>
                      <a:pPr marL="0" marR="0" indent="0" algn="ctr" defTabSz="685800" rtl="0" eaLnBrk="1" fontAlgn="ctr" latinLnBrk="0" hangingPunct="1">
                        <a:lnSpc>
                          <a:spcPct val="100000"/>
                        </a:lnSpc>
                        <a:spcBef>
                          <a:spcPts val="0"/>
                        </a:spcBef>
                        <a:spcAft>
                          <a:spcPts val="0"/>
                        </a:spcAft>
                        <a:buClrTx/>
                        <a:buSzTx/>
                        <a:buFontTx/>
                        <a:buNone/>
                        <a:tabLst/>
                        <a:defRPr/>
                      </a:pPr>
                      <a:r>
                        <a:rPr lang="en-US" sz="2000" b="0" i="0" u="none" strike="noStrike" dirty="0">
                          <a:solidFill>
                            <a:srgbClr val="00B050"/>
                          </a:solidFill>
                          <a:effectLst/>
                          <a:latin typeface="Calibri" panose="020F050202020403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D9D9"/>
                    </a:solidFill>
                  </a:tcPr>
                </a:tc>
                <a:tc>
                  <a:txBody>
                    <a:bodyPr/>
                    <a:lstStyle/>
                    <a:p>
                      <a:pPr algn="ctr" fontAlgn="ctr"/>
                      <a:endParaRPr lang="en-US" sz="2000" b="0" i="0" u="none" strike="noStrike" dirty="0">
                        <a:solidFill>
                          <a:srgbClr val="00B050"/>
                        </a:solidFill>
                        <a:effectLst/>
                        <a:latin typeface="Calibri" panose="020F050202020403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D9D9"/>
                    </a:solidFill>
                  </a:tcPr>
                </a:tc>
                <a:tc>
                  <a:txBody>
                    <a:bodyPr/>
                    <a:lstStyle/>
                    <a:p>
                      <a:pPr algn="ctr" fontAlgn="ctr"/>
                      <a:r>
                        <a:rPr lang="en-US" sz="2000" b="0" i="0" u="none" strike="noStrike" dirty="0">
                          <a:solidFill>
                            <a:srgbClr val="00B050"/>
                          </a:solidFill>
                          <a:effectLst/>
                          <a:latin typeface="Calibri" panose="020F050202020403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val="10001"/>
                  </a:ext>
                </a:extLst>
              </a:tr>
            </a:tbl>
          </a:graphicData>
        </a:graphic>
      </p:graphicFrame>
      <p:sp>
        <p:nvSpPr>
          <p:cNvPr id="26" name="TextBox 25"/>
          <p:cNvSpPr txBox="1"/>
          <p:nvPr/>
        </p:nvSpPr>
        <p:spPr>
          <a:xfrm>
            <a:off x="4573148" y="4244090"/>
            <a:ext cx="375294" cy="338350"/>
          </a:xfrm>
          <a:prstGeom prst="rect">
            <a:avLst/>
          </a:prstGeom>
          <a:noFill/>
        </p:spPr>
        <p:txBody>
          <a:bodyPr wrap="square" rtlCol="0">
            <a:noAutofit/>
          </a:bodyPr>
          <a:lstStyle/>
          <a:p>
            <a:r>
              <a:rPr lang="de-DE" sz="1200" b="1" dirty="0"/>
              <a:t>M</a:t>
            </a:r>
            <a:endParaRPr lang="en-US" sz="1200" b="1" dirty="0" err="1"/>
          </a:p>
        </p:txBody>
      </p:sp>
      <p:graphicFrame>
        <p:nvGraphicFramePr>
          <p:cNvPr id="3" name="Table 2"/>
          <p:cNvGraphicFramePr>
            <a:graphicFrameLocks noGrp="1"/>
          </p:cNvGraphicFramePr>
          <p:nvPr>
            <p:extLst>
              <p:ext uri="{D42A27DB-BD31-4B8C-83A1-F6EECF244321}">
                <p14:modId xmlns:p14="http://schemas.microsoft.com/office/powerpoint/2010/main" val="952751872"/>
              </p:ext>
            </p:extLst>
          </p:nvPr>
        </p:nvGraphicFramePr>
        <p:xfrm>
          <a:off x="8191493" y="2670474"/>
          <a:ext cx="3665147" cy="3422822"/>
        </p:xfrm>
        <a:graphic>
          <a:graphicData uri="http://schemas.openxmlformats.org/drawingml/2006/table">
            <a:tbl>
              <a:tblPr firstRow="1" firstCol="1" bandRow="1"/>
              <a:tblGrid>
                <a:gridCol w="1658469">
                  <a:extLst>
                    <a:ext uri="{9D8B030D-6E8A-4147-A177-3AD203B41FA5}">
                      <a16:colId xmlns:a16="http://schemas.microsoft.com/office/drawing/2014/main" val="20000"/>
                    </a:ext>
                  </a:extLst>
                </a:gridCol>
                <a:gridCol w="2006678">
                  <a:extLst>
                    <a:ext uri="{9D8B030D-6E8A-4147-A177-3AD203B41FA5}">
                      <a16:colId xmlns:a16="http://schemas.microsoft.com/office/drawing/2014/main" val="20001"/>
                    </a:ext>
                  </a:extLst>
                </a:gridCol>
              </a:tblGrid>
              <a:tr h="254002">
                <a:tc>
                  <a:txBody>
                    <a:bodyPr/>
                    <a:lstStyle/>
                    <a:p>
                      <a:pPr>
                        <a:spcAft>
                          <a:spcPts val="0"/>
                        </a:spcAft>
                      </a:pPr>
                      <a:r>
                        <a:rPr lang="en-US" sz="1100" b="1" dirty="0">
                          <a:solidFill>
                            <a:srgbClr val="FFFFFF"/>
                          </a:solidFill>
                          <a:effectLst/>
                          <a:latin typeface="Times New Roman" panose="02020603050405020304" pitchFamily="18" charset="0"/>
                          <a:ea typeface="Times New Roman" panose="02020603050405020304" pitchFamily="18" charset="0"/>
                        </a:rPr>
                        <a:t>Parameter</a:t>
                      </a:r>
                      <a:endParaRPr lang="en-US" sz="1100" dirty="0">
                        <a:effectLst/>
                        <a:latin typeface="Times New Roman" panose="02020603050405020304" pitchFamily="18" charset="0"/>
                        <a:ea typeface="Times New Roman" panose="02020603050405020304" pitchFamily="18" charset="0"/>
                      </a:endParaRPr>
                    </a:p>
                  </a:txBody>
                  <a:tcPr marL="68580" marR="68580" marT="36195" marB="36195" anchor="b">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spcAft>
                          <a:spcPts val="0"/>
                        </a:spcAft>
                      </a:pPr>
                      <a:r>
                        <a:rPr lang="en-US" sz="1100" b="1" dirty="0">
                          <a:solidFill>
                            <a:srgbClr val="FFFFFF"/>
                          </a:solidFill>
                          <a:effectLst/>
                          <a:latin typeface="Times New Roman" panose="02020603050405020304" pitchFamily="18" charset="0"/>
                          <a:ea typeface="Times New Roman" panose="02020603050405020304" pitchFamily="18" charset="0"/>
                        </a:rPr>
                        <a:t>Value</a:t>
                      </a:r>
                      <a:endParaRPr lang="en-US" sz="1100" dirty="0">
                        <a:effectLst/>
                        <a:latin typeface="Times New Roman" panose="02020603050405020304" pitchFamily="18" charset="0"/>
                        <a:ea typeface="Times New Roman" panose="02020603050405020304" pitchFamily="18" charset="0"/>
                      </a:endParaRPr>
                    </a:p>
                  </a:txBody>
                  <a:tcPr marL="68580" marR="68580" marT="36195" marB="36195" anchor="b">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254002">
                <a:tc>
                  <a:txBody>
                    <a:bodyPr/>
                    <a:lstStyle/>
                    <a:p>
                      <a:pPr>
                        <a:spcAft>
                          <a:spcPts val="0"/>
                        </a:spcAft>
                      </a:pPr>
                      <a:r>
                        <a:rPr lang="en-US" sz="1100" b="1" dirty="0">
                          <a:effectLst/>
                          <a:latin typeface="Times New Roman" panose="02020603050405020304" pitchFamily="18" charset="0"/>
                          <a:ea typeface="Times New Roman" panose="02020603050405020304" pitchFamily="18" charset="0"/>
                        </a:rPr>
                        <a:t>Detection range</a:t>
                      </a:r>
                      <a:endParaRPr lang="en-US" sz="1100" dirty="0">
                        <a:effectLst/>
                        <a:latin typeface="Times New Roman" panose="02020603050405020304" pitchFamily="18" charset="0"/>
                        <a:ea typeface="Times New Roman" panose="02020603050405020304" pitchFamily="18" charset="0"/>
                      </a:endParaRP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altLang="zh-CN" sz="1100" dirty="0">
                          <a:solidFill>
                            <a:schemeClr val="tx1"/>
                          </a:solidFill>
                          <a:effectLst/>
                          <a:latin typeface="Times New Roman" panose="02020603050405020304" pitchFamily="18" charset="0"/>
                          <a:ea typeface="Times New Roman" panose="02020603050405020304" pitchFamily="18" charset="0"/>
                        </a:rPr>
                        <a:t>1</a:t>
                      </a:r>
                      <a:r>
                        <a:rPr lang="en-US" sz="1100" dirty="0">
                          <a:solidFill>
                            <a:schemeClr val="tx1"/>
                          </a:solidFill>
                          <a:effectLst/>
                          <a:latin typeface="Times New Roman" panose="02020603050405020304" pitchFamily="18" charset="0"/>
                          <a:ea typeface="Times New Roman" panose="02020603050405020304" pitchFamily="18" charset="0"/>
                        </a:rPr>
                        <a:t> – 150 m</a:t>
                      </a: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0001"/>
                  </a:ext>
                </a:extLst>
              </a:tr>
              <a:tr h="415817">
                <a:tc>
                  <a:txBody>
                    <a:bodyPr/>
                    <a:lstStyle/>
                    <a:p>
                      <a:pPr>
                        <a:spcAft>
                          <a:spcPts val="0"/>
                        </a:spcAft>
                      </a:pPr>
                      <a:r>
                        <a:rPr lang="en-US" sz="1100" b="1" dirty="0">
                          <a:effectLst/>
                          <a:latin typeface="Times New Roman" panose="02020603050405020304" pitchFamily="18" charset="0"/>
                          <a:ea typeface="Times New Roman" panose="02020603050405020304" pitchFamily="18" charset="0"/>
                        </a:rPr>
                        <a:t>Activation Range (Ego Vehicle Speed)</a:t>
                      </a:r>
                      <a:endParaRPr lang="en-US" sz="1100" dirty="0">
                        <a:effectLst/>
                        <a:latin typeface="Times New Roman" panose="02020603050405020304" pitchFamily="18" charset="0"/>
                        <a:ea typeface="Times New Roman" panose="02020603050405020304" pitchFamily="18" charset="0"/>
                      </a:endParaRP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100" dirty="0">
                          <a:effectLst/>
                          <a:latin typeface="Times New Roman" panose="02020603050405020304" pitchFamily="18" charset="0"/>
                          <a:ea typeface="Times New Roman" panose="02020603050405020304" pitchFamily="18" charset="0"/>
                        </a:rPr>
                        <a:t>0 – 150 </a:t>
                      </a:r>
                      <a:r>
                        <a:rPr lang="en-US" sz="1100" dirty="0" err="1">
                          <a:effectLst/>
                          <a:latin typeface="Times New Roman" panose="02020603050405020304" pitchFamily="18" charset="0"/>
                          <a:ea typeface="Times New Roman" panose="02020603050405020304" pitchFamily="18" charset="0"/>
                        </a:rPr>
                        <a:t>kph</a:t>
                      </a:r>
                      <a:endParaRPr lang="en-US" sz="1100" dirty="0">
                        <a:effectLst/>
                        <a:latin typeface="Times New Roman" panose="02020603050405020304" pitchFamily="18" charset="0"/>
                        <a:ea typeface="Times New Roman" panose="02020603050405020304" pitchFamily="18" charset="0"/>
                      </a:endParaRP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2"/>
                  </a:ext>
                </a:extLst>
              </a:tr>
              <a:tr h="254002">
                <a:tc>
                  <a:txBody>
                    <a:bodyPr/>
                    <a:lstStyle/>
                    <a:p>
                      <a:pPr>
                        <a:spcAft>
                          <a:spcPts val="0"/>
                        </a:spcAft>
                      </a:pPr>
                      <a:r>
                        <a:rPr lang="en-US" sz="1100" b="1" dirty="0">
                          <a:effectLst/>
                          <a:latin typeface="Times New Roman" panose="02020603050405020304" pitchFamily="18" charset="0"/>
                          <a:ea typeface="Times New Roman" panose="02020603050405020304" pitchFamily="18" charset="0"/>
                        </a:rPr>
                        <a:t>Time headway</a:t>
                      </a:r>
                      <a:endParaRPr lang="en-US" sz="1100" dirty="0">
                        <a:effectLst/>
                        <a:latin typeface="Times New Roman" panose="02020603050405020304" pitchFamily="18" charset="0"/>
                        <a:ea typeface="Times New Roman" panose="02020603050405020304" pitchFamily="18" charset="0"/>
                      </a:endParaRP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100" dirty="0">
                          <a:effectLst/>
                          <a:latin typeface="Times New Roman" panose="02020603050405020304" pitchFamily="18" charset="0"/>
                          <a:ea typeface="Times New Roman" panose="02020603050405020304" pitchFamily="18" charset="0"/>
                        </a:rPr>
                        <a:t>0.8 – 2.2 s</a:t>
                      </a: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0003"/>
                  </a:ext>
                </a:extLst>
              </a:tr>
              <a:tr h="586807">
                <a:tc>
                  <a:txBody>
                    <a:bodyPr/>
                    <a:lstStyle/>
                    <a:p>
                      <a:pPr>
                        <a:spcAft>
                          <a:spcPts val="0"/>
                        </a:spcAft>
                      </a:pPr>
                      <a:r>
                        <a:rPr lang="en-US" sz="1100" b="1" dirty="0">
                          <a:effectLst/>
                          <a:latin typeface="Times New Roman" panose="02020603050405020304" pitchFamily="18" charset="0"/>
                          <a:ea typeface="Times New Roman" panose="02020603050405020304" pitchFamily="18" charset="0"/>
                        </a:rPr>
                        <a:t>Maximal Braking / Jerk</a:t>
                      </a:r>
                      <a:endParaRPr lang="en-US" sz="1100" dirty="0">
                        <a:effectLst/>
                        <a:latin typeface="Times New Roman" panose="02020603050405020304" pitchFamily="18" charset="0"/>
                        <a:ea typeface="Times New Roman" panose="02020603050405020304" pitchFamily="18" charset="0"/>
                      </a:endParaRP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r>
                        <a:rPr lang="en-US" sz="1100" kern="1200" dirty="0">
                          <a:solidFill>
                            <a:schemeClr val="tx1"/>
                          </a:solidFill>
                          <a:effectLst/>
                          <a:latin typeface="Times New Roman" panose="02020603050405020304" pitchFamily="18" charset="0"/>
                          <a:ea typeface="Times New Roman" panose="02020603050405020304" pitchFamily="18" charset="0"/>
                          <a:cs typeface="+mn-cs"/>
                        </a:rPr>
                        <a:t>-4 m/s² </a:t>
                      </a:r>
                    </a:p>
                    <a:p>
                      <a:r>
                        <a:rPr lang="en-US" sz="1100" kern="1200" dirty="0">
                          <a:solidFill>
                            <a:schemeClr val="tx1"/>
                          </a:solidFill>
                          <a:effectLst/>
                          <a:latin typeface="Times New Roman" panose="02020603050405020304" pitchFamily="18" charset="0"/>
                          <a:ea typeface="Times New Roman" panose="02020603050405020304" pitchFamily="18" charset="0"/>
                          <a:cs typeface="+mn-cs"/>
                        </a:rPr>
                        <a:t>-3 m/s³</a:t>
                      </a: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4"/>
                  </a:ext>
                </a:extLst>
              </a:tr>
              <a:tr h="415817">
                <a:tc>
                  <a:txBody>
                    <a:bodyPr/>
                    <a:lstStyle/>
                    <a:p>
                      <a:pPr marL="0" algn="l" defTabSz="685800" rtl="0" eaLnBrk="1" latinLnBrk="0" hangingPunct="1">
                        <a:spcAft>
                          <a:spcPts val="0"/>
                        </a:spcAft>
                      </a:pPr>
                      <a:r>
                        <a:rPr lang="en-US" sz="1100" b="1" kern="1200" dirty="0">
                          <a:solidFill>
                            <a:schemeClr val="tx1"/>
                          </a:solidFill>
                          <a:effectLst/>
                          <a:latin typeface="Times New Roman" panose="02020603050405020304" pitchFamily="18" charset="0"/>
                          <a:ea typeface="Times New Roman" panose="02020603050405020304" pitchFamily="18" charset="0"/>
                          <a:cs typeface="+mn-cs"/>
                        </a:rPr>
                        <a:t>Maximal Acceleration</a:t>
                      </a:r>
                      <a:r>
                        <a:rPr lang="en-US" altLang="zh-CN" sz="1100" b="1" dirty="0">
                          <a:effectLst/>
                          <a:latin typeface="Times New Roman" panose="02020603050405020304" pitchFamily="18" charset="0"/>
                          <a:ea typeface="Times New Roman" panose="02020603050405020304" pitchFamily="18" charset="0"/>
                        </a:rPr>
                        <a:t>/ Jerk</a:t>
                      </a:r>
                      <a:endParaRPr lang="en-US" sz="1100" b="1" kern="1200" dirty="0">
                        <a:solidFill>
                          <a:schemeClr val="tx1"/>
                        </a:solidFill>
                        <a:effectLst/>
                        <a:latin typeface="Times New Roman" panose="02020603050405020304" pitchFamily="18" charset="0"/>
                        <a:ea typeface="Times New Roman" panose="02020603050405020304" pitchFamily="18" charset="0"/>
                        <a:cs typeface="+mn-cs"/>
                      </a:endParaRP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100" kern="1200" dirty="0">
                          <a:solidFill>
                            <a:schemeClr val="tx1"/>
                          </a:solidFill>
                          <a:effectLst/>
                          <a:latin typeface="Times New Roman" panose="02020603050405020304" pitchFamily="18" charset="0"/>
                          <a:ea typeface="Times New Roman" panose="02020603050405020304" pitchFamily="18" charset="0"/>
                          <a:cs typeface="+mn-cs"/>
                        </a:rPr>
                        <a:t>2.2 m/s² (20 m/s</a:t>
                      </a:r>
                      <a:r>
                        <a:rPr lang="en-US" sz="1100" kern="1200" baseline="0" dirty="0">
                          <a:solidFill>
                            <a:schemeClr val="tx1"/>
                          </a:solidFill>
                          <a:effectLst/>
                          <a:latin typeface="Times New Roman" panose="02020603050405020304" pitchFamily="18" charset="0"/>
                          <a:ea typeface="Times New Roman" panose="02020603050405020304" pitchFamily="18" charset="0"/>
                          <a:cs typeface="+mn-cs"/>
                        </a:rPr>
                        <a:t> for 2s)</a:t>
                      </a:r>
                    </a:p>
                    <a:p>
                      <a:pPr>
                        <a:spcAft>
                          <a:spcPts val="0"/>
                        </a:spcAft>
                      </a:pPr>
                      <a:r>
                        <a:rPr lang="en-US" sz="1100" kern="1200" baseline="0" dirty="0">
                          <a:solidFill>
                            <a:schemeClr val="tx1"/>
                          </a:solidFill>
                          <a:effectLst/>
                          <a:latin typeface="Times New Roman" panose="02020603050405020304" pitchFamily="18" charset="0"/>
                          <a:ea typeface="Times New Roman" panose="02020603050405020304" pitchFamily="18" charset="0"/>
                          <a:cs typeface="+mn-cs"/>
                        </a:rPr>
                        <a:t>3.</a:t>
                      </a:r>
                      <a:r>
                        <a:rPr lang="en-US" altLang="zh-CN" sz="1100" kern="1200" baseline="0" dirty="0">
                          <a:solidFill>
                            <a:schemeClr val="tx1"/>
                          </a:solidFill>
                          <a:effectLst/>
                          <a:latin typeface="Times New Roman" panose="02020603050405020304" pitchFamily="18" charset="0"/>
                          <a:ea typeface="Times New Roman" panose="02020603050405020304" pitchFamily="18" charset="0"/>
                          <a:cs typeface="+mn-cs"/>
                        </a:rPr>
                        <a:t>0 </a:t>
                      </a:r>
                      <a:r>
                        <a:rPr lang="en-US" altLang="zh-CN" sz="1100" kern="1200" dirty="0">
                          <a:solidFill>
                            <a:schemeClr val="tx1"/>
                          </a:solidFill>
                          <a:effectLst/>
                          <a:latin typeface="Times New Roman" panose="02020603050405020304" pitchFamily="18" charset="0"/>
                          <a:ea typeface="Times New Roman" panose="02020603050405020304" pitchFamily="18" charset="0"/>
                          <a:cs typeface="+mn-cs"/>
                        </a:rPr>
                        <a:t>m/s³</a:t>
                      </a:r>
                      <a:endParaRPr lang="en-US" sz="1100" kern="1200" baseline="0" dirty="0">
                        <a:solidFill>
                          <a:schemeClr val="tx1"/>
                        </a:solidFill>
                        <a:effectLst/>
                        <a:latin typeface="Times New Roman" panose="02020603050405020304" pitchFamily="18" charset="0"/>
                        <a:ea typeface="Times New Roman" panose="02020603050405020304" pitchFamily="18" charset="0"/>
                        <a:cs typeface="+mn-cs"/>
                      </a:endParaRP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0005"/>
                  </a:ext>
                </a:extLst>
              </a:tr>
              <a:tr h="278780">
                <a:tc>
                  <a:txBody>
                    <a:bodyPr/>
                    <a:lstStyle/>
                    <a:p>
                      <a:pPr>
                        <a:spcAft>
                          <a:spcPts val="0"/>
                        </a:spcAft>
                      </a:pPr>
                      <a:r>
                        <a:rPr lang="en-US" sz="1100" b="1" dirty="0">
                          <a:effectLst/>
                          <a:latin typeface="Times New Roman" panose="02020603050405020304" pitchFamily="18" charset="0"/>
                          <a:ea typeface="Times New Roman" panose="02020603050405020304" pitchFamily="18" charset="0"/>
                        </a:rPr>
                        <a:t>Minimal Target</a:t>
                      </a:r>
                      <a:endParaRPr lang="en-US" sz="1100" dirty="0">
                        <a:effectLst/>
                        <a:latin typeface="Times New Roman" panose="02020603050405020304" pitchFamily="18" charset="0"/>
                        <a:ea typeface="Times New Roman" panose="02020603050405020304" pitchFamily="18" charset="0"/>
                      </a:endParaRP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100" dirty="0">
                          <a:effectLst/>
                          <a:latin typeface="Times New Roman" panose="02020603050405020304" pitchFamily="18" charset="0"/>
                          <a:ea typeface="Times New Roman" panose="02020603050405020304" pitchFamily="18" charset="0"/>
                        </a:rPr>
                        <a:t>Motorcycle</a:t>
                      </a: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6"/>
                  </a:ext>
                </a:extLst>
              </a:tr>
              <a:tr h="963595">
                <a:tc>
                  <a:txBody>
                    <a:bodyPr/>
                    <a:lstStyle/>
                    <a:p>
                      <a:pPr>
                        <a:spcAft>
                          <a:spcPts val="0"/>
                        </a:spcAft>
                      </a:pPr>
                      <a:r>
                        <a:rPr lang="en-US" sz="1100" b="1" dirty="0">
                          <a:effectLst/>
                          <a:latin typeface="Times New Roman" panose="02020603050405020304" pitchFamily="18" charset="0"/>
                          <a:ea typeface="Times New Roman" panose="02020603050405020304" pitchFamily="18" charset="0"/>
                        </a:rPr>
                        <a:t>Road type/environment</a:t>
                      </a:r>
                      <a:endParaRPr lang="en-US" sz="1100" dirty="0">
                        <a:effectLst/>
                        <a:latin typeface="Times New Roman" panose="02020603050405020304" pitchFamily="18" charset="0"/>
                        <a:ea typeface="Times New Roman" panose="02020603050405020304" pitchFamily="18" charset="0"/>
                      </a:endParaRP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marL="0" lvl="0" indent="0">
                        <a:buFont typeface="Arial" panose="020B0604020202020204" pitchFamily="34" charset="0"/>
                        <a:buNone/>
                      </a:pPr>
                      <a:r>
                        <a:rPr lang="en-US" sz="1100" kern="1200" dirty="0">
                          <a:solidFill>
                            <a:schemeClr val="tx1"/>
                          </a:solidFill>
                          <a:effectLst/>
                          <a:latin typeface="Times New Roman" panose="02020603050405020304" pitchFamily="18" charset="0"/>
                          <a:ea typeface="Times New Roman" panose="02020603050405020304" pitchFamily="18" charset="0"/>
                          <a:cs typeface="+mn-cs"/>
                        </a:rPr>
                        <a:t>Motorway, highway, straight country</a:t>
                      </a:r>
                      <a:r>
                        <a:rPr lang="en-US" sz="1100" kern="1200" baseline="0" dirty="0">
                          <a:solidFill>
                            <a:schemeClr val="tx1"/>
                          </a:solidFill>
                          <a:effectLst/>
                          <a:latin typeface="Times New Roman" panose="02020603050405020304" pitchFamily="18" charset="0"/>
                          <a:ea typeface="Times New Roman" panose="02020603050405020304" pitchFamily="18" charset="0"/>
                          <a:cs typeface="+mn-cs"/>
                        </a:rPr>
                        <a:t> roads, large urban roads, large curve radius, normal slope</a:t>
                      </a:r>
                      <a:endParaRPr lang="en-US" sz="1100" kern="1200" dirty="0">
                        <a:solidFill>
                          <a:schemeClr val="tx1"/>
                        </a:solidFill>
                        <a:effectLst/>
                        <a:latin typeface="Times New Roman" panose="02020603050405020304" pitchFamily="18" charset="0"/>
                        <a:ea typeface="Times New Roman" panose="02020603050405020304" pitchFamily="18" charset="0"/>
                        <a:cs typeface="+mn-cs"/>
                      </a:endParaRPr>
                    </a:p>
                    <a:p>
                      <a:pPr marL="0" lvl="0" indent="0">
                        <a:buFont typeface="Arial" panose="020B0604020202020204" pitchFamily="34" charset="0"/>
                        <a:buNone/>
                      </a:pPr>
                      <a:r>
                        <a:rPr lang="en-US" sz="1100" kern="1200" dirty="0">
                          <a:solidFill>
                            <a:schemeClr val="tx1"/>
                          </a:solidFill>
                          <a:effectLst/>
                          <a:latin typeface="Times New Roman" panose="02020603050405020304" pitchFamily="18" charset="0"/>
                          <a:ea typeface="Times New Roman" panose="02020603050405020304" pitchFamily="18" charset="0"/>
                          <a:cs typeface="+mn-cs"/>
                        </a:rPr>
                        <a:t> </a:t>
                      </a: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0007"/>
                  </a:ext>
                </a:extLst>
              </a:tr>
            </a:tbl>
          </a:graphicData>
        </a:graphic>
      </p:graphicFrame>
      <p:grpSp>
        <p:nvGrpSpPr>
          <p:cNvPr id="36" name="Group 4"/>
          <p:cNvGrpSpPr>
            <a:grpSpLocks noChangeAspect="1"/>
          </p:cNvGrpSpPr>
          <p:nvPr/>
        </p:nvGrpSpPr>
        <p:grpSpPr bwMode="auto">
          <a:xfrm>
            <a:off x="1060243" y="2621298"/>
            <a:ext cx="1090854" cy="464017"/>
            <a:chOff x="778" y="1217"/>
            <a:chExt cx="3828" cy="1549"/>
          </a:xfrm>
        </p:grpSpPr>
        <p:sp>
          <p:nvSpPr>
            <p:cNvPr id="37" name="AutoShape 3"/>
            <p:cNvSpPr>
              <a:spLocks noChangeAspect="1" noChangeArrowheads="1" noTextEdit="1"/>
            </p:cNvSpPr>
            <p:nvPr/>
          </p:nvSpPr>
          <p:spPr bwMode="auto">
            <a:xfrm>
              <a:off x="1154" y="1554"/>
              <a:ext cx="3452" cy="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pPr>
              <a:endParaRPr lang="de-DE">
                <a:solidFill>
                  <a:srgbClr val="000000"/>
                </a:solidFill>
              </a:endParaRPr>
            </a:p>
          </p:txBody>
        </p:sp>
        <p:sp>
          <p:nvSpPr>
            <p:cNvPr id="38" name="Freeform 5"/>
            <p:cNvSpPr>
              <a:spLocks/>
            </p:cNvSpPr>
            <p:nvPr/>
          </p:nvSpPr>
          <p:spPr bwMode="auto">
            <a:xfrm>
              <a:off x="1858" y="1217"/>
              <a:ext cx="1160" cy="520"/>
            </a:xfrm>
            <a:custGeom>
              <a:avLst/>
              <a:gdLst>
                <a:gd name="T0" fmla="*/ 240 w 490"/>
                <a:gd name="T1" fmla="*/ 102 h 219"/>
                <a:gd name="T2" fmla="*/ 238 w 490"/>
                <a:gd name="T3" fmla="*/ 102 h 219"/>
                <a:gd name="T4" fmla="*/ 0 w 490"/>
                <a:gd name="T5" fmla="*/ 44 h 219"/>
                <a:gd name="T6" fmla="*/ 84 w 490"/>
                <a:gd name="T7" fmla="*/ 0 h 219"/>
                <a:gd name="T8" fmla="*/ 349 w 490"/>
                <a:gd name="T9" fmla="*/ 61 h 219"/>
                <a:gd name="T10" fmla="*/ 349 w 490"/>
                <a:gd name="T11" fmla="*/ 61 h 219"/>
                <a:gd name="T12" fmla="*/ 490 w 490"/>
                <a:gd name="T13" fmla="*/ 193 h 219"/>
                <a:gd name="T14" fmla="*/ 359 w 490"/>
                <a:gd name="T15" fmla="*/ 219 h 219"/>
                <a:gd name="T16" fmla="*/ 240 w 490"/>
                <a:gd name="T17" fmla="*/ 102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0" h="219">
                  <a:moveTo>
                    <a:pt x="240" y="102"/>
                  </a:moveTo>
                  <a:cubicBezTo>
                    <a:pt x="238" y="102"/>
                    <a:pt x="238" y="102"/>
                    <a:pt x="238" y="102"/>
                  </a:cubicBezTo>
                  <a:cubicBezTo>
                    <a:pt x="176" y="75"/>
                    <a:pt x="96" y="56"/>
                    <a:pt x="0" y="44"/>
                  </a:cubicBezTo>
                  <a:cubicBezTo>
                    <a:pt x="84" y="0"/>
                    <a:pt x="84" y="0"/>
                    <a:pt x="84" y="0"/>
                  </a:cubicBezTo>
                  <a:cubicBezTo>
                    <a:pt x="189" y="13"/>
                    <a:pt x="280" y="32"/>
                    <a:pt x="349" y="61"/>
                  </a:cubicBezTo>
                  <a:cubicBezTo>
                    <a:pt x="349" y="61"/>
                    <a:pt x="349" y="61"/>
                    <a:pt x="349" y="61"/>
                  </a:cubicBezTo>
                  <a:cubicBezTo>
                    <a:pt x="434" y="97"/>
                    <a:pt x="479" y="141"/>
                    <a:pt x="490" y="193"/>
                  </a:cubicBezTo>
                  <a:cubicBezTo>
                    <a:pt x="359" y="219"/>
                    <a:pt x="359" y="219"/>
                    <a:pt x="359" y="219"/>
                  </a:cubicBezTo>
                  <a:cubicBezTo>
                    <a:pt x="351" y="172"/>
                    <a:pt x="311" y="133"/>
                    <a:pt x="240" y="102"/>
                  </a:cubicBezTo>
                  <a:close/>
                </a:path>
              </a:pathLst>
            </a:cu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pPr>
              <a:endParaRPr lang="de-DE">
                <a:solidFill>
                  <a:srgbClr val="000000"/>
                </a:solidFill>
              </a:endParaRPr>
            </a:p>
          </p:txBody>
        </p:sp>
        <p:sp>
          <p:nvSpPr>
            <p:cNvPr id="42" name="Freeform 6"/>
            <p:cNvSpPr>
              <a:spLocks/>
            </p:cNvSpPr>
            <p:nvPr/>
          </p:nvSpPr>
          <p:spPr bwMode="auto">
            <a:xfrm>
              <a:off x="1470" y="1435"/>
              <a:ext cx="897" cy="414"/>
            </a:xfrm>
            <a:custGeom>
              <a:avLst/>
              <a:gdLst>
                <a:gd name="T0" fmla="*/ 173 w 379"/>
                <a:gd name="T1" fmla="*/ 81 h 174"/>
                <a:gd name="T2" fmla="*/ 173 w 379"/>
                <a:gd name="T3" fmla="*/ 81 h 174"/>
                <a:gd name="T4" fmla="*/ 0 w 379"/>
                <a:gd name="T5" fmla="*/ 37 h 174"/>
                <a:gd name="T6" fmla="*/ 72 w 379"/>
                <a:gd name="T7" fmla="*/ 0 h 174"/>
                <a:gd name="T8" fmla="*/ 263 w 379"/>
                <a:gd name="T9" fmla="*/ 48 h 174"/>
                <a:gd name="T10" fmla="*/ 263 w 379"/>
                <a:gd name="T11" fmla="*/ 48 h 174"/>
                <a:gd name="T12" fmla="*/ 379 w 379"/>
                <a:gd name="T13" fmla="*/ 154 h 174"/>
                <a:gd name="T14" fmla="*/ 272 w 379"/>
                <a:gd name="T15" fmla="*/ 174 h 174"/>
                <a:gd name="T16" fmla="*/ 173 w 379"/>
                <a:gd name="T17" fmla="*/ 8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9" h="174">
                  <a:moveTo>
                    <a:pt x="173" y="81"/>
                  </a:moveTo>
                  <a:cubicBezTo>
                    <a:pt x="173" y="81"/>
                    <a:pt x="173" y="81"/>
                    <a:pt x="173" y="81"/>
                  </a:cubicBezTo>
                  <a:cubicBezTo>
                    <a:pt x="128" y="61"/>
                    <a:pt x="69" y="47"/>
                    <a:pt x="0" y="37"/>
                  </a:cubicBezTo>
                  <a:cubicBezTo>
                    <a:pt x="72" y="0"/>
                    <a:pt x="72" y="0"/>
                    <a:pt x="72" y="0"/>
                  </a:cubicBezTo>
                  <a:cubicBezTo>
                    <a:pt x="147" y="11"/>
                    <a:pt x="211" y="27"/>
                    <a:pt x="263" y="48"/>
                  </a:cubicBezTo>
                  <a:cubicBezTo>
                    <a:pt x="263" y="48"/>
                    <a:pt x="263" y="48"/>
                    <a:pt x="263" y="48"/>
                  </a:cubicBezTo>
                  <a:cubicBezTo>
                    <a:pt x="332" y="77"/>
                    <a:pt x="369" y="112"/>
                    <a:pt x="379" y="154"/>
                  </a:cubicBezTo>
                  <a:cubicBezTo>
                    <a:pt x="272" y="174"/>
                    <a:pt x="272" y="174"/>
                    <a:pt x="272" y="174"/>
                  </a:cubicBezTo>
                  <a:cubicBezTo>
                    <a:pt x="263" y="138"/>
                    <a:pt x="230" y="106"/>
                    <a:pt x="173" y="81"/>
                  </a:cubicBezTo>
                  <a:close/>
                </a:path>
              </a:pathLst>
            </a:cu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pPr>
              <a:endParaRPr lang="de-DE">
                <a:solidFill>
                  <a:srgbClr val="000000"/>
                </a:solidFill>
              </a:endParaRPr>
            </a:p>
          </p:txBody>
        </p:sp>
        <p:sp>
          <p:nvSpPr>
            <p:cNvPr id="43" name="Freeform 8"/>
            <p:cNvSpPr>
              <a:spLocks/>
            </p:cNvSpPr>
            <p:nvPr/>
          </p:nvSpPr>
          <p:spPr bwMode="auto">
            <a:xfrm>
              <a:off x="1098" y="1649"/>
              <a:ext cx="649" cy="307"/>
            </a:xfrm>
            <a:custGeom>
              <a:avLst/>
              <a:gdLst>
                <a:gd name="T0" fmla="*/ 108 w 274"/>
                <a:gd name="T1" fmla="*/ 59 h 129"/>
                <a:gd name="T2" fmla="*/ 108 w 274"/>
                <a:gd name="T3" fmla="*/ 59 h 129"/>
                <a:gd name="T4" fmla="*/ 0 w 274"/>
                <a:gd name="T5" fmla="*/ 29 h 129"/>
                <a:gd name="T6" fmla="*/ 56 w 274"/>
                <a:gd name="T7" fmla="*/ 0 h 129"/>
                <a:gd name="T8" fmla="*/ 183 w 274"/>
                <a:gd name="T9" fmla="*/ 32 h 129"/>
                <a:gd name="T10" fmla="*/ 183 w 274"/>
                <a:gd name="T11" fmla="*/ 32 h 129"/>
                <a:gd name="T12" fmla="*/ 274 w 274"/>
                <a:gd name="T13" fmla="*/ 114 h 129"/>
                <a:gd name="T14" fmla="*/ 189 w 274"/>
                <a:gd name="T15" fmla="*/ 129 h 129"/>
                <a:gd name="T16" fmla="*/ 108 w 274"/>
                <a:gd name="T17" fmla="*/ 5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 h="129">
                  <a:moveTo>
                    <a:pt x="108" y="59"/>
                  </a:moveTo>
                  <a:cubicBezTo>
                    <a:pt x="108" y="59"/>
                    <a:pt x="108" y="59"/>
                    <a:pt x="108" y="59"/>
                  </a:cubicBezTo>
                  <a:cubicBezTo>
                    <a:pt x="78" y="47"/>
                    <a:pt x="41" y="37"/>
                    <a:pt x="0" y="29"/>
                  </a:cubicBezTo>
                  <a:cubicBezTo>
                    <a:pt x="56" y="0"/>
                    <a:pt x="56" y="0"/>
                    <a:pt x="56" y="0"/>
                  </a:cubicBezTo>
                  <a:cubicBezTo>
                    <a:pt x="107" y="7"/>
                    <a:pt x="148" y="19"/>
                    <a:pt x="183" y="32"/>
                  </a:cubicBezTo>
                  <a:cubicBezTo>
                    <a:pt x="183" y="32"/>
                    <a:pt x="183" y="32"/>
                    <a:pt x="183" y="32"/>
                  </a:cubicBezTo>
                  <a:cubicBezTo>
                    <a:pt x="235" y="54"/>
                    <a:pt x="263" y="82"/>
                    <a:pt x="274" y="114"/>
                  </a:cubicBezTo>
                  <a:cubicBezTo>
                    <a:pt x="189" y="129"/>
                    <a:pt x="189" y="129"/>
                    <a:pt x="189" y="129"/>
                  </a:cubicBezTo>
                  <a:cubicBezTo>
                    <a:pt x="176" y="103"/>
                    <a:pt x="153" y="79"/>
                    <a:pt x="108" y="59"/>
                  </a:cubicBezTo>
                  <a:close/>
                </a:path>
              </a:pathLst>
            </a:cu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pPr>
              <a:endParaRPr lang="de-DE">
                <a:solidFill>
                  <a:srgbClr val="000000"/>
                </a:solidFill>
              </a:endParaRPr>
            </a:p>
          </p:txBody>
        </p:sp>
        <p:sp>
          <p:nvSpPr>
            <p:cNvPr id="45" name="Freeform 9"/>
            <p:cNvSpPr>
              <a:spLocks/>
            </p:cNvSpPr>
            <p:nvPr/>
          </p:nvSpPr>
          <p:spPr bwMode="auto">
            <a:xfrm>
              <a:off x="778" y="1828"/>
              <a:ext cx="445" cy="221"/>
            </a:xfrm>
            <a:custGeom>
              <a:avLst/>
              <a:gdLst>
                <a:gd name="T0" fmla="*/ 56 w 188"/>
                <a:gd name="T1" fmla="*/ 42 h 93"/>
                <a:gd name="T2" fmla="*/ 56 w 188"/>
                <a:gd name="T3" fmla="*/ 42 h 93"/>
                <a:gd name="T4" fmla="*/ 0 w 188"/>
                <a:gd name="T5" fmla="*/ 24 h 93"/>
                <a:gd name="T6" fmla="*/ 46 w 188"/>
                <a:gd name="T7" fmla="*/ 0 h 93"/>
                <a:gd name="T8" fmla="*/ 116 w 188"/>
                <a:gd name="T9" fmla="*/ 21 h 93"/>
                <a:gd name="T10" fmla="*/ 116 w 188"/>
                <a:gd name="T11" fmla="*/ 21 h 93"/>
                <a:gd name="T12" fmla="*/ 188 w 188"/>
                <a:gd name="T13" fmla="*/ 80 h 93"/>
                <a:gd name="T14" fmla="*/ 118 w 188"/>
                <a:gd name="T15" fmla="*/ 93 h 93"/>
                <a:gd name="T16" fmla="*/ 56 w 188"/>
                <a:gd name="T17"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 h="93">
                  <a:moveTo>
                    <a:pt x="56" y="42"/>
                  </a:moveTo>
                  <a:cubicBezTo>
                    <a:pt x="56" y="42"/>
                    <a:pt x="56" y="42"/>
                    <a:pt x="56" y="42"/>
                  </a:cubicBezTo>
                  <a:cubicBezTo>
                    <a:pt x="40" y="36"/>
                    <a:pt x="21" y="29"/>
                    <a:pt x="0" y="24"/>
                  </a:cubicBezTo>
                  <a:cubicBezTo>
                    <a:pt x="46" y="0"/>
                    <a:pt x="46" y="0"/>
                    <a:pt x="46" y="0"/>
                  </a:cubicBezTo>
                  <a:cubicBezTo>
                    <a:pt x="74" y="5"/>
                    <a:pt x="95" y="13"/>
                    <a:pt x="116" y="21"/>
                  </a:cubicBezTo>
                  <a:cubicBezTo>
                    <a:pt x="116" y="21"/>
                    <a:pt x="116" y="21"/>
                    <a:pt x="116" y="21"/>
                  </a:cubicBezTo>
                  <a:cubicBezTo>
                    <a:pt x="156" y="36"/>
                    <a:pt x="179" y="57"/>
                    <a:pt x="188" y="80"/>
                  </a:cubicBezTo>
                  <a:cubicBezTo>
                    <a:pt x="118" y="93"/>
                    <a:pt x="118" y="93"/>
                    <a:pt x="118" y="93"/>
                  </a:cubicBezTo>
                  <a:cubicBezTo>
                    <a:pt x="109" y="74"/>
                    <a:pt x="89" y="57"/>
                    <a:pt x="56" y="42"/>
                  </a:cubicBezTo>
                  <a:close/>
                </a:path>
              </a:pathLst>
            </a:cu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pPr>
              <a:endParaRPr lang="de-DE">
                <a:solidFill>
                  <a:srgbClr val="000000"/>
                </a:solidFill>
              </a:endParaRPr>
            </a:p>
          </p:txBody>
        </p:sp>
      </p:grpSp>
      <p:sp>
        <p:nvSpPr>
          <p:cNvPr id="48" name="Flowchart: Decision 76"/>
          <p:cNvSpPr/>
          <p:nvPr/>
        </p:nvSpPr>
        <p:spPr bwMode="auto">
          <a:xfrm>
            <a:off x="3284189" y="4283312"/>
            <a:ext cx="352366" cy="190677"/>
          </a:xfrm>
          <a:prstGeom prst="flowChartDecision">
            <a:avLst/>
          </a:prstGeom>
          <a:solidFill>
            <a:schemeClr val="tx2">
              <a:lumMod val="20000"/>
              <a:lumOff val="80000"/>
            </a:schemeClr>
          </a:solidFill>
          <a:ln>
            <a:solidFill>
              <a:schemeClr val="tx2">
                <a:lumMod val="20000"/>
                <a:lumOff val="80000"/>
              </a:schemeClr>
            </a:solidFill>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aphicFrame>
        <p:nvGraphicFramePr>
          <p:cNvPr id="35" name="Tabelle 34"/>
          <p:cNvGraphicFramePr>
            <a:graphicFrameLocks noGrp="1"/>
          </p:cNvGraphicFramePr>
          <p:nvPr>
            <p:extLst/>
          </p:nvPr>
        </p:nvGraphicFramePr>
        <p:xfrm>
          <a:off x="216604" y="5296692"/>
          <a:ext cx="2298700" cy="480060"/>
        </p:xfrm>
        <a:graphic>
          <a:graphicData uri="http://schemas.openxmlformats.org/drawingml/2006/table">
            <a:tbl>
              <a:tblPr/>
              <a:tblGrid>
                <a:gridCol w="609600">
                  <a:extLst>
                    <a:ext uri="{9D8B030D-6E8A-4147-A177-3AD203B41FA5}">
                      <a16:colId xmlns:a16="http://schemas.microsoft.com/office/drawing/2014/main" val="20000"/>
                    </a:ext>
                  </a:extLst>
                </a:gridCol>
                <a:gridCol w="1689100">
                  <a:extLst>
                    <a:ext uri="{9D8B030D-6E8A-4147-A177-3AD203B41FA5}">
                      <a16:colId xmlns:a16="http://schemas.microsoft.com/office/drawing/2014/main" val="20001"/>
                    </a:ext>
                  </a:extLst>
                </a:gridCol>
              </a:tblGrid>
              <a:tr h="0">
                <a:tc>
                  <a:txBody>
                    <a:bodyPr/>
                    <a:lstStyle/>
                    <a:p>
                      <a:pPr algn="ctr" fontAlgn="ctr"/>
                      <a:r>
                        <a:rPr lang="en-US" sz="1000" b="0" i="0" u="none" strike="noStrike" dirty="0">
                          <a:solidFill>
                            <a:srgbClr val="FFFF00"/>
                          </a:solidFill>
                          <a:effectLst/>
                          <a:latin typeface="Calibri" panose="020F0502020204030204" pitchFamily="34" charset="0"/>
                        </a:rPr>
                        <a:t>●</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l" defTabSz="914400" rtl="0" eaLnBrk="1" fontAlgn="ctr" latinLnBrk="0" hangingPunct="1"/>
                      <a:r>
                        <a:rPr lang="en-US" sz="1000" b="0" i="0" u="none" strike="noStrike" kern="1200" dirty="0">
                          <a:solidFill>
                            <a:srgbClr val="000000"/>
                          </a:solidFill>
                          <a:effectLst/>
                          <a:latin typeface="Arial" panose="020B0604020202020204" pitchFamily="34" charset="0"/>
                          <a:ea typeface="+mn-ea"/>
                          <a:cs typeface="+mn-cs"/>
                        </a:rPr>
                        <a:t>Vehicle Demo</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54091">
                <a:tc>
                  <a:txBody>
                    <a:bodyPr/>
                    <a:lstStyle/>
                    <a:p>
                      <a:pPr algn="ctr" fontAlgn="ctr"/>
                      <a:r>
                        <a:rPr lang="en-US" sz="1000" b="0" i="0" u="none" strike="noStrike">
                          <a:solidFill>
                            <a:srgbClr val="0070C0"/>
                          </a:solidFill>
                          <a:effectLst/>
                          <a:latin typeface="Calibri" panose="020F0502020204030204" pitchFamily="34" charset="0"/>
                        </a:rPr>
                        <a:t>●</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l" defTabSz="914400" rtl="0" eaLnBrk="1" fontAlgn="ctr" latinLnBrk="0" hangingPunct="1"/>
                      <a:r>
                        <a:rPr lang="en-US" sz="1000" b="0" i="0" u="none" strike="noStrike" kern="1200" dirty="0">
                          <a:solidFill>
                            <a:srgbClr val="000000"/>
                          </a:solidFill>
                          <a:effectLst/>
                          <a:latin typeface="Arial" panose="020B0604020202020204" pitchFamily="34" charset="0"/>
                          <a:ea typeface="+mn-ea"/>
                          <a:cs typeface="+mn-cs"/>
                        </a:rPr>
                        <a:t>Implemented in B-Sample</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0">
                <a:tc>
                  <a:txBody>
                    <a:bodyPr/>
                    <a:lstStyle/>
                    <a:p>
                      <a:pPr algn="ctr" fontAlgn="ctr"/>
                      <a:r>
                        <a:rPr lang="en-US" sz="1000" b="0" i="0" u="none" strike="noStrike">
                          <a:solidFill>
                            <a:srgbClr val="00B050"/>
                          </a:solidFill>
                          <a:effectLst/>
                          <a:latin typeface="Calibri" panose="020F0502020204030204" pitchFamily="34" charset="0"/>
                        </a:rPr>
                        <a:t>●</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l" defTabSz="914400" rtl="0" eaLnBrk="1" fontAlgn="ctr" latinLnBrk="0" hangingPunct="1"/>
                      <a:r>
                        <a:rPr lang="en-US" sz="1000" b="0" i="0" u="none" strike="noStrike" kern="1200" dirty="0">
                          <a:solidFill>
                            <a:srgbClr val="000000"/>
                          </a:solidFill>
                          <a:effectLst/>
                          <a:latin typeface="Arial" panose="020B0604020202020204" pitchFamily="34" charset="0"/>
                          <a:ea typeface="+mn-ea"/>
                          <a:cs typeface="+mn-cs"/>
                        </a:rPr>
                        <a:t>SOP Target</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2"/>
                  </a:ext>
                </a:extLst>
              </a:tr>
            </a:tbl>
          </a:graphicData>
        </a:graphic>
      </p:graphicFrame>
      <p:sp>
        <p:nvSpPr>
          <p:cNvPr id="49" name="Rectangle 25"/>
          <p:cNvSpPr/>
          <p:nvPr/>
        </p:nvSpPr>
        <p:spPr bwMode="auto">
          <a:xfrm>
            <a:off x="3711922" y="3609715"/>
            <a:ext cx="232445" cy="97451"/>
          </a:xfrm>
          <a:prstGeom prst="rect">
            <a:avLst/>
          </a:prstGeom>
          <a:noFill/>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50" name="Rectangle 26"/>
          <p:cNvSpPr/>
          <p:nvPr/>
        </p:nvSpPr>
        <p:spPr bwMode="auto">
          <a:xfrm>
            <a:off x="3711102" y="5094062"/>
            <a:ext cx="232445" cy="97451"/>
          </a:xfrm>
          <a:prstGeom prst="rect">
            <a:avLst/>
          </a:prstGeom>
          <a:noFill/>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642143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864" y="836712"/>
            <a:ext cx="11090274" cy="443198"/>
          </a:xfrm>
        </p:spPr>
        <p:txBody>
          <a:bodyPr/>
          <a:lstStyle/>
          <a:p>
            <a:r>
              <a:rPr lang="en-US" altLang="en-US" dirty="0"/>
              <a:t>Object Detection</a:t>
            </a:r>
            <a:endParaRPr lang="en-US" dirty="0"/>
          </a:p>
        </p:txBody>
      </p:sp>
      <p:sp>
        <p:nvSpPr>
          <p:cNvPr id="4" name="TextBox 3"/>
          <p:cNvSpPr txBox="1"/>
          <p:nvPr/>
        </p:nvSpPr>
        <p:spPr>
          <a:xfrm>
            <a:off x="1524000" y="1449651"/>
            <a:ext cx="9144000" cy="323165"/>
          </a:xfrm>
          <a:prstGeom prst="rect">
            <a:avLst/>
          </a:prstGeom>
          <a:solidFill>
            <a:srgbClr val="92D050"/>
          </a:solidFill>
        </p:spPr>
        <p:txBody>
          <a:bodyPr wrap="square" rtlCol="0">
            <a:spAutoFit/>
          </a:bodyPr>
          <a:lstStyle/>
          <a:p>
            <a:r>
              <a:rPr lang="en-US" sz="1500" b="1" dirty="0"/>
              <a:t>Key KPI:s</a:t>
            </a:r>
          </a:p>
        </p:txBody>
      </p:sp>
      <p:pic>
        <p:nvPicPr>
          <p:cNvPr id="7" name="Picture 6"/>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9912424" y="779695"/>
            <a:ext cx="714520" cy="489065"/>
          </a:xfrm>
          <a:prstGeom prst="rect">
            <a:avLst/>
          </a:prstGeom>
        </p:spPr>
      </p:pic>
      <p:sp>
        <p:nvSpPr>
          <p:cNvPr id="9" name="Content Placeholder 2"/>
          <p:cNvSpPr txBox="1">
            <a:spLocks/>
          </p:cNvSpPr>
          <p:nvPr/>
        </p:nvSpPr>
        <p:spPr bwMode="auto">
          <a:xfrm>
            <a:off x="1676401" y="1832434"/>
            <a:ext cx="4014355" cy="3612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4409" rIns="90404" bIns="44409" numCol="1" anchor="t" anchorCtr="0" compatLnSpc="1">
            <a:prstTxWarp prst="textNoShape">
              <a:avLst/>
            </a:prstTxWarp>
            <a:noAutofit/>
          </a:bodyPr>
          <a:lstStyle>
            <a:lvl1pPr marL="234950" indent="-234950" algn="l" rtl="0" eaLnBrk="1" fontAlgn="base" hangingPunct="1">
              <a:spcBef>
                <a:spcPct val="20000"/>
              </a:spcBef>
              <a:spcAft>
                <a:spcPct val="0"/>
              </a:spcAft>
              <a:buClr>
                <a:schemeClr val="tx2"/>
              </a:buClr>
              <a:buSzPct val="125000"/>
              <a:buFont typeface="Wingdings" pitchFamily="2" charset="2"/>
              <a:buChar char="§"/>
              <a:defRPr sz="2400">
                <a:solidFill>
                  <a:schemeClr val="tx1"/>
                </a:solidFill>
                <a:latin typeface="+mn-lt"/>
                <a:ea typeface="+mn-ea"/>
                <a:cs typeface="+mn-cs"/>
              </a:defRPr>
            </a:lvl1pPr>
            <a:lvl2pPr marL="568325" indent="-219075" algn="l" rtl="0" eaLnBrk="1" fontAlgn="base" hangingPunct="1">
              <a:spcBef>
                <a:spcPct val="20000"/>
              </a:spcBef>
              <a:spcAft>
                <a:spcPct val="0"/>
              </a:spcAft>
              <a:buClr>
                <a:schemeClr val="tx2"/>
              </a:buClr>
              <a:buSzPct val="125000"/>
              <a:buFont typeface="Wingdings" pitchFamily="2" charset="2"/>
              <a:buChar char="§"/>
              <a:defRPr sz="2000">
                <a:solidFill>
                  <a:schemeClr val="tx1"/>
                </a:solidFill>
                <a:latin typeface="+mn-lt"/>
              </a:defRPr>
            </a:lvl2pPr>
            <a:lvl3pPr marL="914400" indent="-231775" algn="l" rtl="0" eaLnBrk="1" fontAlgn="base" hangingPunct="1">
              <a:spcBef>
                <a:spcPct val="20000"/>
              </a:spcBef>
              <a:spcAft>
                <a:spcPct val="0"/>
              </a:spcAft>
              <a:buClr>
                <a:schemeClr val="tx2"/>
              </a:buClr>
              <a:buSzPct val="125000"/>
              <a:buFont typeface="Wingdings" pitchFamily="2" charset="2"/>
              <a:buChar char="§"/>
              <a:defRPr>
                <a:solidFill>
                  <a:schemeClr val="tx1"/>
                </a:solidFill>
                <a:latin typeface="+mn-lt"/>
              </a:defRPr>
            </a:lvl3pPr>
            <a:lvl4pPr marL="1260475" indent="-231775" algn="l" rtl="0" eaLnBrk="1" fontAlgn="base" hangingPunct="1">
              <a:spcBef>
                <a:spcPct val="20000"/>
              </a:spcBef>
              <a:spcAft>
                <a:spcPct val="0"/>
              </a:spcAft>
              <a:buClr>
                <a:schemeClr val="tx2"/>
              </a:buClr>
              <a:buSzPct val="125000"/>
              <a:buFont typeface="Wingdings" pitchFamily="2" charset="2"/>
              <a:buChar char="§"/>
              <a:defRPr>
                <a:solidFill>
                  <a:schemeClr val="tx1"/>
                </a:solidFill>
                <a:latin typeface="+mn-lt"/>
              </a:defRPr>
            </a:lvl4pPr>
            <a:lvl5pPr marL="1606550" indent="-231775" algn="l" rtl="0" eaLnBrk="1" fontAlgn="base" hangingPunct="1">
              <a:spcBef>
                <a:spcPct val="20000"/>
              </a:spcBef>
              <a:spcAft>
                <a:spcPct val="0"/>
              </a:spcAft>
              <a:buClr>
                <a:schemeClr val="tx2"/>
              </a:buClr>
              <a:buSzPct val="125000"/>
              <a:buFont typeface="Wingdings" pitchFamily="2" charset="2"/>
              <a:buChar char="§"/>
              <a:defRPr sz="1600">
                <a:solidFill>
                  <a:schemeClr val="tx1"/>
                </a:solidFill>
                <a:latin typeface="+mn-lt"/>
              </a:defRPr>
            </a:lvl5pPr>
            <a:lvl6pPr marL="2063750" indent="-231775" algn="l" rtl="0" eaLnBrk="1" fontAlgn="base" hangingPunct="1">
              <a:spcBef>
                <a:spcPct val="20000"/>
              </a:spcBef>
              <a:spcAft>
                <a:spcPct val="0"/>
              </a:spcAft>
              <a:buClr>
                <a:schemeClr val="tx2"/>
              </a:buClr>
              <a:buSzPct val="125000"/>
              <a:buFont typeface="Wingdings" pitchFamily="2" charset="2"/>
              <a:buChar char="§"/>
              <a:defRPr sz="1600">
                <a:solidFill>
                  <a:schemeClr val="tx1"/>
                </a:solidFill>
                <a:latin typeface="+mn-lt"/>
              </a:defRPr>
            </a:lvl6pPr>
            <a:lvl7pPr marL="2520950" indent="-231775" algn="l" rtl="0" eaLnBrk="1" fontAlgn="base" hangingPunct="1">
              <a:spcBef>
                <a:spcPct val="20000"/>
              </a:spcBef>
              <a:spcAft>
                <a:spcPct val="0"/>
              </a:spcAft>
              <a:buClr>
                <a:schemeClr val="tx2"/>
              </a:buClr>
              <a:buSzPct val="125000"/>
              <a:buFont typeface="Wingdings" pitchFamily="2" charset="2"/>
              <a:buChar char="§"/>
              <a:defRPr sz="1600">
                <a:solidFill>
                  <a:schemeClr val="tx1"/>
                </a:solidFill>
                <a:latin typeface="+mn-lt"/>
              </a:defRPr>
            </a:lvl7pPr>
            <a:lvl8pPr marL="2978150" indent="-231775" algn="l" rtl="0" eaLnBrk="1" fontAlgn="base" hangingPunct="1">
              <a:spcBef>
                <a:spcPct val="20000"/>
              </a:spcBef>
              <a:spcAft>
                <a:spcPct val="0"/>
              </a:spcAft>
              <a:buClr>
                <a:schemeClr val="tx2"/>
              </a:buClr>
              <a:buSzPct val="125000"/>
              <a:buFont typeface="Wingdings" pitchFamily="2" charset="2"/>
              <a:buChar char="§"/>
              <a:defRPr sz="1600">
                <a:solidFill>
                  <a:schemeClr val="tx1"/>
                </a:solidFill>
                <a:latin typeface="+mn-lt"/>
              </a:defRPr>
            </a:lvl8pPr>
            <a:lvl9pPr marL="3435350" indent="-231775" algn="l" rtl="0" eaLnBrk="1" fontAlgn="base" hangingPunct="1">
              <a:spcBef>
                <a:spcPct val="20000"/>
              </a:spcBef>
              <a:spcAft>
                <a:spcPct val="0"/>
              </a:spcAft>
              <a:buClr>
                <a:schemeClr val="tx2"/>
              </a:buClr>
              <a:buSzPct val="125000"/>
              <a:buFont typeface="Wingdings" pitchFamily="2" charset="2"/>
              <a:buChar char="§"/>
              <a:defRPr sz="1600">
                <a:solidFill>
                  <a:schemeClr val="tx1"/>
                </a:solidFill>
                <a:latin typeface="+mn-lt"/>
              </a:defRPr>
            </a:lvl9pPr>
          </a:lstStyle>
          <a:p>
            <a:r>
              <a:rPr lang="en-US" sz="1800" kern="0" dirty="0"/>
              <a:t>True Positives</a:t>
            </a:r>
          </a:p>
          <a:p>
            <a:pPr lvl="1"/>
            <a:r>
              <a:rPr lang="en-US" sz="1400" kern="0" dirty="0"/>
              <a:t>Vehicle – Car, Truck	</a:t>
            </a:r>
          </a:p>
          <a:p>
            <a:pPr lvl="2"/>
            <a:r>
              <a:rPr lang="en-US" sz="1400" kern="0" dirty="0"/>
              <a:t>All 		95%</a:t>
            </a:r>
          </a:p>
          <a:p>
            <a:pPr lvl="2"/>
            <a:r>
              <a:rPr lang="en-US" sz="1400" kern="0" dirty="0"/>
              <a:t>Collision relevant 	100%</a:t>
            </a:r>
            <a:br>
              <a:rPr lang="en-US" sz="1400" kern="0" dirty="0"/>
            </a:br>
            <a:r>
              <a:rPr lang="en-US" sz="1400" kern="0" dirty="0"/>
              <a:t>(NCAP scenarios)</a:t>
            </a:r>
          </a:p>
          <a:p>
            <a:pPr lvl="2"/>
            <a:r>
              <a:rPr lang="en-US" sz="1400" kern="0" dirty="0"/>
              <a:t>Detection Distance	100 m</a:t>
            </a:r>
          </a:p>
          <a:p>
            <a:pPr lvl="1"/>
            <a:r>
              <a:rPr lang="en-US" sz="1400" kern="0" dirty="0"/>
              <a:t>Pedestrians, bicyclists</a:t>
            </a:r>
          </a:p>
          <a:p>
            <a:pPr lvl="2"/>
            <a:r>
              <a:rPr lang="en-US" sz="1400" kern="0" dirty="0"/>
              <a:t>All		80%</a:t>
            </a:r>
          </a:p>
          <a:p>
            <a:pPr lvl="2"/>
            <a:r>
              <a:rPr lang="en-US" sz="1400" kern="0" dirty="0"/>
              <a:t>Collision relevant 	100%</a:t>
            </a:r>
            <a:br>
              <a:rPr lang="en-US" sz="1400" kern="0" dirty="0"/>
            </a:br>
            <a:r>
              <a:rPr lang="en-US" sz="1400" kern="0" dirty="0"/>
              <a:t>(NCAP scenarios)</a:t>
            </a:r>
          </a:p>
          <a:p>
            <a:pPr lvl="2"/>
            <a:r>
              <a:rPr lang="en-US" sz="1400" kern="0" dirty="0"/>
              <a:t>Detection Distance	50 m</a:t>
            </a:r>
          </a:p>
          <a:p>
            <a:pPr lvl="1"/>
            <a:endParaRPr lang="en-US" sz="1400" kern="0" dirty="0"/>
          </a:p>
        </p:txBody>
      </p:sp>
      <p:sp>
        <p:nvSpPr>
          <p:cNvPr id="13" name="Content Placeholder 2"/>
          <p:cNvSpPr txBox="1">
            <a:spLocks/>
          </p:cNvSpPr>
          <p:nvPr/>
        </p:nvSpPr>
        <p:spPr bwMode="auto">
          <a:xfrm>
            <a:off x="6020836" y="1832434"/>
            <a:ext cx="4014355" cy="3099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4409" rIns="90404" bIns="44409" numCol="1" anchor="t" anchorCtr="0" compatLnSpc="1">
            <a:prstTxWarp prst="textNoShape">
              <a:avLst/>
            </a:prstTxWarp>
            <a:noAutofit/>
          </a:bodyPr>
          <a:lstStyle>
            <a:lvl1pPr marL="234950" indent="-234950" algn="l" rtl="0" eaLnBrk="1" fontAlgn="base" hangingPunct="1">
              <a:spcBef>
                <a:spcPct val="20000"/>
              </a:spcBef>
              <a:spcAft>
                <a:spcPct val="0"/>
              </a:spcAft>
              <a:buClr>
                <a:schemeClr val="tx2"/>
              </a:buClr>
              <a:buSzPct val="125000"/>
              <a:buFont typeface="Wingdings" pitchFamily="2" charset="2"/>
              <a:buChar char="§"/>
              <a:defRPr sz="2400">
                <a:solidFill>
                  <a:schemeClr val="tx1"/>
                </a:solidFill>
                <a:latin typeface="+mn-lt"/>
                <a:ea typeface="+mn-ea"/>
                <a:cs typeface="+mn-cs"/>
              </a:defRPr>
            </a:lvl1pPr>
            <a:lvl2pPr marL="568325" indent="-219075" algn="l" rtl="0" eaLnBrk="1" fontAlgn="base" hangingPunct="1">
              <a:spcBef>
                <a:spcPct val="20000"/>
              </a:spcBef>
              <a:spcAft>
                <a:spcPct val="0"/>
              </a:spcAft>
              <a:buClr>
                <a:schemeClr val="tx2"/>
              </a:buClr>
              <a:buSzPct val="125000"/>
              <a:buFont typeface="Wingdings" pitchFamily="2" charset="2"/>
              <a:buChar char="§"/>
              <a:defRPr sz="2000">
                <a:solidFill>
                  <a:schemeClr val="tx1"/>
                </a:solidFill>
                <a:latin typeface="+mn-lt"/>
              </a:defRPr>
            </a:lvl2pPr>
            <a:lvl3pPr marL="914400" indent="-231775" algn="l" rtl="0" eaLnBrk="1" fontAlgn="base" hangingPunct="1">
              <a:spcBef>
                <a:spcPct val="20000"/>
              </a:spcBef>
              <a:spcAft>
                <a:spcPct val="0"/>
              </a:spcAft>
              <a:buClr>
                <a:schemeClr val="tx2"/>
              </a:buClr>
              <a:buSzPct val="125000"/>
              <a:buFont typeface="Wingdings" pitchFamily="2" charset="2"/>
              <a:buChar char="§"/>
              <a:defRPr>
                <a:solidFill>
                  <a:schemeClr val="tx1"/>
                </a:solidFill>
                <a:latin typeface="+mn-lt"/>
              </a:defRPr>
            </a:lvl3pPr>
            <a:lvl4pPr marL="1260475" indent="-231775" algn="l" rtl="0" eaLnBrk="1" fontAlgn="base" hangingPunct="1">
              <a:spcBef>
                <a:spcPct val="20000"/>
              </a:spcBef>
              <a:spcAft>
                <a:spcPct val="0"/>
              </a:spcAft>
              <a:buClr>
                <a:schemeClr val="tx2"/>
              </a:buClr>
              <a:buSzPct val="125000"/>
              <a:buFont typeface="Wingdings" pitchFamily="2" charset="2"/>
              <a:buChar char="§"/>
              <a:defRPr>
                <a:solidFill>
                  <a:schemeClr val="tx1"/>
                </a:solidFill>
                <a:latin typeface="+mn-lt"/>
              </a:defRPr>
            </a:lvl4pPr>
            <a:lvl5pPr marL="1606550" indent="-231775" algn="l" rtl="0" eaLnBrk="1" fontAlgn="base" hangingPunct="1">
              <a:spcBef>
                <a:spcPct val="20000"/>
              </a:spcBef>
              <a:spcAft>
                <a:spcPct val="0"/>
              </a:spcAft>
              <a:buClr>
                <a:schemeClr val="tx2"/>
              </a:buClr>
              <a:buSzPct val="125000"/>
              <a:buFont typeface="Wingdings" pitchFamily="2" charset="2"/>
              <a:buChar char="§"/>
              <a:defRPr sz="1600">
                <a:solidFill>
                  <a:schemeClr val="tx1"/>
                </a:solidFill>
                <a:latin typeface="+mn-lt"/>
              </a:defRPr>
            </a:lvl5pPr>
            <a:lvl6pPr marL="2063750" indent="-231775" algn="l" rtl="0" eaLnBrk="1" fontAlgn="base" hangingPunct="1">
              <a:spcBef>
                <a:spcPct val="20000"/>
              </a:spcBef>
              <a:spcAft>
                <a:spcPct val="0"/>
              </a:spcAft>
              <a:buClr>
                <a:schemeClr val="tx2"/>
              </a:buClr>
              <a:buSzPct val="125000"/>
              <a:buFont typeface="Wingdings" pitchFamily="2" charset="2"/>
              <a:buChar char="§"/>
              <a:defRPr sz="1600">
                <a:solidFill>
                  <a:schemeClr val="tx1"/>
                </a:solidFill>
                <a:latin typeface="+mn-lt"/>
              </a:defRPr>
            </a:lvl6pPr>
            <a:lvl7pPr marL="2520950" indent="-231775" algn="l" rtl="0" eaLnBrk="1" fontAlgn="base" hangingPunct="1">
              <a:spcBef>
                <a:spcPct val="20000"/>
              </a:spcBef>
              <a:spcAft>
                <a:spcPct val="0"/>
              </a:spcAft>
              <a:buClr>
                <a:schemeClr val="tx2"/>
              </a:buClr>
              <a:buSzPct val="125000"/>
              <a:buFont typeface="Wingdings" pitchFamily="2" charset="2"/>
              <a:buChar char="§"/>
              <a:defRPr sz="1600">
                <a:solidFill>
                  <a:schemeClr val="tx1"/>
                </a:solidFill>
                <a:latin typeface="+mn-lt"/>
              </a:defRPr>
            </a:lvl7pPr>
            <a:lvl8pPr marL="2978150" indent="-231775" algn="l" rtl="0" eaLnBrk="1" fontAlgn="base" hangingPunct="1">
              <a:spcBef>
                <a:spcPct val="20000"/>
              </a:spcBef>
              <a:spcAft>
                <a:spcPct val="0"/>
              </a:spcAft>
              <a:buClr>
                <a:schemeClr val="tx2"/>
              </a:buClr>
              <a:buSzPct val="125000"/>
              <a:buFont typeface="Wingdings" pitchFamily="2" charset="2"/>
              <a:buChar char="§"/>
              <a:defRPr sz="1600">
                <a:solidFill>
                  <a:schemeClr val="tx1"/>
                </a:solidFill>
                <a:latin typeface="+mn-lt"/>
              </a:defRPr>
            </a:lvl8pPr>
            <a:lvl9pPr marL="3435350" indent="-231775" algn="l" rtl="0" eaLnBrk="1" fontAlgn="base" hangingPunct="1">
              <a:spcBef>
                <a:spcPct val="20000"/>
              </a:spcBef>
              <a:spcAft>
                <a:spcPct val="0"/>
              </a:spcAft>
              <a:buClr>
                <a:schemeClr val="tx2"/>
              </a:buClr>
              <a:buSzPct val="125000"/>
              <a:buFont typeface="Wingdings" pitchFamily="2" charset="2"/>
              <a:buChar char="§"/>
              <a:defRPr sz="1600">
                <a:solidFill>
                  <a:schemeClr val="tx1"/>
                </a:solidFill>
                <a:latin typeface="+mn-lt"/>
              </a:defRPr>
            </a:lvl9pPr>
          </a:lstStyle>
          <a:p>
            <a:r>
              <a:rPr lang="en-US" sz="1800" kern="0" dirty="0"/>
              <a:t>False Positives collision relevant</a:t>
            </a:r>
          </a:p>
          <a:p>
            <a:pPr lvl="1"/>
            <a:r>
              <a:rPr lang="en-US" sz="1400" kern="0" dirty="0"/>
              <a:t>Vehicle – Car, Truck		</a:t>
            </a:r>
          </a:p>
          <a:p>
            <a:pPr lvl="2"/>
            <a:r>
              <a:rPr lang="en-US" sz="1400" kern="0" dirty="0"/>
              <a:t>1 / 10 000 h</a:t>
            </a:r>
          </a:p>
          <a:p>
            <a:pPr lvl="1"/>
            <a:r>
              <a:rPr lang="en-US" sz="1400" kern="0" dirty="0"/>
              <a:t>Pedestrian</a:t>
            </a:r>
          </a:p>
          <a:p>
            <a:pPr lvl="2"/>
            <a:r>
              <a:rPr lang="en-US" sz="1400" kern="0" dirty="0"/>
              <a:t>1 / 5000 h</a:t>
            </a:r>
          </a:p>
          <a:p>
            <a:pPr lvl="1"/>
            <a:endParaRPr lang="en-US" sz="1400" kern="0" dirty="0"/>
          </a:p>
          <a:p>
            <a:pPr lvl="1"/>
            <a:endParaRPr lang="en-US" sz="1400" kern="0" dirty="0"/>
          </a:p>
        </p:txBody>
      </p:sp>
    </p:spTree>
    <p:extLst>
      <p:ext uri="{BB962C8B-B14F-4D97-AF65-F5344CB8AC3E}">
        <p14:creationId xmlns:p14="http://schemas.microsoft.com/office/powerpoint/2010/main" val="3656139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txBox="1">
            <a:spLocks noGrp="1"/>
          </p:cNvSpPr>
          <p:nvPr>
            <p:ph idx="1"/>
          </p:nvPr>
        </p:nvSpPr>
        <p:spPr>
          <a:xfrm>
            <a:off x="335360" y="1340768"/>
            <a:ext cx="11090274" cy="3997052"/>
          </a:xfrm>
          <a:prstGeom prst="rect">
            <a:avLst/>
          </a:prstGeom>
          <a:noFill/>
        </p:spPr>
        <p:txBody>
          <a:bodyPr wrap="square" rtlCol="0">
            <a:noAutofit/>
          </a:bodyPr>
          <a:lstStyle/>
          <a:p>
            <a:endParaRPr lang="en-US" sz="1400" i="1" dirty="0"/>
          </a:p>
          <a:p>
            <a:r>
              <a:rPr lang="en-US" sz="1400" i="1" dirty="0"/>
              <a:t>The purpose of AEB is to assist the driver in the case of an imminent front collision with another vehicle and VRU by an intuitive warning strategy and a brake support system. If a collision is unavoidable, AEB  provides autonomous braking when the driver fails to respond to the imminent threat. </a:t>
            </a:r>
          </a:p>
        </p:txBody>
      </p:sp>
      <p:grpSp>
        <p:nvGrpSpPr>
          <p:cNvPr id="7" name="Group 6"/>
          <p:cNvGrpSpPr/>
          <p:nvPr/>
        </p:nvGrpSpPr>
        <p:grpSpPr>
          <a:xfrm>
            <a:off x="3190355" y="3542388"/>
            <a:ext cx="3509008" cy="2065483"/>
            <a:chOff x="5389148" y="2330818"/>
            <a:chExt cx="3563102" cy="2006903"/>
          </a:xfrm>
        </p:grpSpPr>
        <p:pic>
          <p:nvPicPr>
            <p:cNvPr id="8" name="Picture 7"/>
            <p:cNvPicPr>
              <a:picLocks noChangeAspect="1"/>
            </p:cNvPicPr>
            <p:nvPr/>
          </p:nvPicPr>
          <p:blipFill>
            <a:blip r:embed="rId2"/>
            <a:stretch>
              <a:fillRect/>
            </a:stretch>
          </p:blipFill>
          <p:spPr>
            <a:xfrm rot="16200000">
              <a:off x="6167247" y="1552719"/>
              <a:ext cx="2006903" cy="3563102"/>
            </a:xfrm>
            <a:prstGeom prst="rect">
              <a:avLst/>
            </a:prstGeom>
          </p:spPr>
        </p:pic>
        <p:sp>
          <p:nvSpPr>
            <p:cNvPr id="9" name="Isosceles Triangle 8"/>
            <p:cNvSpPr/>
            <p:nvPr/>
          </p:nvSpPr>
          <p:spPr bwMode="auto">
            <a:xfrm rot="5400000">
              <a:off x="6583031" y="3170596"/>
              <a:ext cx="273257" cy="244687"/>
            </a:xfrm>
            <a:prstGeom prst="triangle">
              <a:avLst/>
            </a:prstGeom>
            <a:solidFill>
              <a:srgbClr val="052B8E">
                <a:lumMod val="40000"/>
                <a:lumOff val="60000"/>
              </a:srgbClr>
            </a:solidFill>
            <a:ln w="25400" cap="flat" cmpd="sng" algn="ctr">
              <a:solidFill>
                <a:srgbClr val="052B8E">
                  <a:lumMod val="40000"/>
                  <a:lumOff val="60000"/>
                </a:srgbClr>
              </a:solidFill>
              <a:prstDash val="soli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fontAlgn="auto" hangingPunct="1">
                <a:spcBef>
                  <a:spcPts val="0"/>
                </a:spcBef>
                <a:spcAft>
                  <a:spcPts val="0"/>
                </a:spcAft>
                <a:defRPr/>
              </a:pPr>
              <a:endParaRPr lang="en-US" sz="2400" kern="0">
                <a:solidFill>
                  <a:srgbClr val="000000"/>
                </a:solidFill>
                <a:latin typeface="Arial"/>
              </a:endParaRPr>
            </a:p>
          </p:txBody>
        </p:sp>
      </p:grpSp>
      <p:sp>
        <p:nvSpPr>
          <p:cNvPr id="10" name="TextBox 9"/>
          <p:cNvSpPr txBox="1"/>
          <p:nvPr/>
        </p:nvSpPr>
        <p:spPr>
          <a:xfrm>
            <a:off x="4278901" y="4445973"/>
            <a:ext cx="538045" cy="266494"/>
          </a:xfrm>
          <a:prstGeom prst="rect">
            <a:avLst/>
          </a:prstGeom>
          <a:noFill/>
        </p:spPr>
        <p:txBody>
          <a:bodyPr wrap="square" rtlCol="0">
            <a:noAutofit/>
          </a:bodyPr>
          <a:lstStyle/>
          <a:p>
            <a:r>
              <a:rPr lang="de-DE" sz="800" b="1" dirty="0"/>
              <a:t>MVS</a:t>
            </a:r>
            <a:endParaRPr lang="en-US" sz="800" b="1" dirty="0" err="1"/>
          </a:p>
        </p:txBody>
      </p:sp>
      <p:graphicFrame>
        <p:nvGraphicFramePr>
          <p:cNvPr id="12" name="Table 11"/>
          <p:cNvGraphicFramePr>
            <a:graphicFrameLocks noGrp="1"/>
          </p:cNvGraphicFramePr>
          <p:nvPr>
            <p:extLst>
              <p:ext uri="{D42A27DB-BD31-4B8C-83A1-F6EECF244321}">
                <p14:modId xmlns:p14="http://schemas.microsoft.com/office/powerpoint/2010/main" val="1849936742"/>
              </p:ext>
            </p:extLst>
          </p:nvPr>
        </p:nvGraphicFramePr>
        <p:xfrm>
          <a:off x="6765049" y="3541579"/>
          <a:ext cx="3383841" cy="2335521"/>
        </p:xfrm>
        <a:graphic>
          <a:graphicData uri="http://schemas.openxmlformats.org/drawingml/2006/table">
            <a:tbl>
              <a:tblPr firstRow="1" firstCol="1" bandRow="1"/>
              <a:tblGrid>
                <a:gridCol w="1691668">
                  <a:extLst>
                    <a:ext uri="{9D8B030D-6E8A-4147-A177-3AD203B41FA5}">
                      <a16:colId xmlns:a16="http://schemas.microsoft.com/office/drawing/2014/main" val="20000"/>
                    </a:ext>
                  </a:extLst>
                </a:gridCol>
                <a:gridCol w="1692173">
                  <a:extLst>
                    <a:ext uri="{9D8B030D-6E8A-4147-A177-3AD203B41FA5}">
                      <a16:colId xmlns:a16="http://schemas.microsoft.com/office/drawing/2014/main" val="20001"/>
                    </a:ext>
                  </a:extLst>
                </a:gridCol>
              </a:tblGrid>
              <a:tr h="251942">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spcAft>
                          <a:spcPts val="0"/>
                        </a:spcAft>
                      </a:pPr>
                      <a:r>
                        <a:rPr lang="en-US" sz="1100" b="1" dirty="0">
                          <a:solidFill>
                            <a:srgbClr val="FFFFFF"/>
                          </a:solidFill>
                          <a:effectLst/>
                          <a:latin typeface="Times New Roman" panose="02020603050405020304" pitchFamily="18" charset="0"/>
                          <a:ea typeface="Times New Roman" panose="02020603050405020304" pitchFamily="18" charset="0"/>
                        </a:rPr>
                        <a:t>Parameter</a:t>
                      </a:r>
                      <a:endParaRPr lang="en-US" sz="1100" dirty="0">
                        <a:effectLst/>
                        <a:latin typeface="Times New Roman" panose="02020603050405020304" pitchFamily="18" charset="0"/>
                        <a:ea typeface="Times New Roman" panose="02020603050405020304" pitchFamily="18" charset="0"/>
                      </a:endParaRPr>
                    </a:p>
                  </a:txBody>
                  <a:tcPr marL="68580" marR="68580" marT="36195" marB="36195" anchor="b">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spcAft>
                          <a:spcPts val="0"/>
                        </a:spcAft>
                      </a:pPr>
                      <a:r>
                        <a:rPr lang="en-US" sz="1100" b="1" dirty="0">
                          <a:solidFill>
                            <a:srgbClr val="FFFFFF"/>
                          </a:solidFill>
                          <a:effectLst/>
                          <a:latin typeface="Times New Roman" panose="02020603050405020304" pitchFamily="18" charset="0"/>
                          <a:ea typeface="Times New Roman" panose="02020603050405020304" pitchFamily="18" charset="0"/>
                        </a:rPr>
                        <a:t>Value</a:t>
                      </a:r>
                      <a:endParaRPr lang="en-US" sz="1100" dirty="0">
                        <a:effectLst/>
                        <a:latin typeface="Times New Roman" panose="02020603050405020304" pitchFamily="18" charset="0"/>
                        <a:ea typeface="Times New Roman" panose="02020603050405020304" pitchFamily="18" charset="0"/>
                      </a:endParaRPr>
                    </a:p>
                  </a:txBody>
                  <a:tcPr marL="68580" marR="68580" marT="36195" marB="36195" anchor="b">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251942">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spcAft>
                          <a:spcPts val="0"/>
                        </a:spcAft>
                      </a:pPr>
                      <a:r>
                        <a:rPr lang="en-US" sz="1100" b="1" dirty="0">
                          <a:effectLst/>
                          <a:latin typeface="Times New Roman" panose="02020603050405020304" pitchFamily="18" charset="0"/>
                          <a:ea typeface="Times New Roman" panose="02020603050405020304" pitchFamily="18" charset="0"/>
                        </a:rPr>
                        <a:t>Detection range</a:t>
                      </a:r>
                      <a:endParaRPr lang="en-US" sz="1100" dirty="0">
                        <a:effectLst/>
                        <a:latin typeface="Times New Roman" panose="02020603050405020304" pitchFamily="18" charset="0"/>
                        <a:ea typeface="Times New Roman" panose="02020603050405020304" pitchFamily="18" charset="0"/>
                      </a:endParaRP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spcAft>
                          <a:spcPts val="0"/>
                        </a:spcAft>
                      </a:pPr>
                      <a:r>
                        <a:rPr lang="en-US" sz="1100" dirty="0">
                          <a:solidFill>
                            <a:schemeClr val="tx1"/>
                          </a:solidFill>
                          <a:effectLst/>
                          <a:latin typeface="Times New Roman" panose="02020603050405020304" pitchFamily="18" charset="0"/>
                          <a:ea typeface="Times New Roman" panose="02020603050405020304" pitchFamily="18" charset="0"/>
                        </a:rPr>
                        <a:t>100 m Vehicle</a:t>
                      </a:r>
                      <a:r>
                        <a:rPr lang="en-US" sz="1100" baseline="0" dirty="0">
                          <a:solidFill>
                            <a:schemeClr val="tx1"/>
                          </a:solidFill>
                          <a:effectLst/>
                          <a:latin typeface="Times New Roman" panose="02020603050405020304" pitchFamily="18" charset="0"/>
                          <a:ea typeface="Times New Roman" panose="02020603050405020304" pitchFamily="18" charset="0"/>
                        </a:rPr>
                        <a:t>. 60 m bicycle, 50 m adult, 30 m child </a:t>
                      </a:r>
                      <a:endParaRPr lang="en-US" sz="1100" dirty="0">
                        <a:solidFill>
                          <a:schemeClr val="tx1"/>
                        </a:solidFill>
                        <a:effectLst/>
                        <a:latin typeface="Times New Roman" panose="02020603050405020304" pitchFamily="18" charset="0"/>
                        <a:ea typeface="Times New Roman" panose="02020603050405020304" pitchFamily="18" charset="0"/>
                      </a:endParaRP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extLst>
                  <a:ext uri="{0D108BD9-81ED-4DB2-BD59-A6C34878D82A}">
                    <a16:rowId xmlns:a16="http://schemas.microsoft.com/office/drawing/2014/main" val="10001"/>
                  </a:ext>
                </a:extLst>
              </a:tr>
              <a:tr h="427902">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spcAft>
                          <a:spcPts val="0"/>
                        </a:spcAft>
                      </a:pPr>
                      <a:r>
                        <a:rPr lang="en-US" sz="1100" b="1" dirty="0">
                          <a:effectLst/>
                          <a:latin typeface="Times New Roman" panose="02020603050405020304" pitchFamily="18" charset="0"/>
                          <a:ea typeface="Times New Roman" panose="02020603050405020304" pitchFamily="18" charset="0"/>
                        </a:rPr>
                        <a:t>Activation Range </a:t>
                      </a:r>
                      <a:br>
                        <a:rPr lang="en-US" sz="1100" b="1" dirty="0">
                          <a:effectLst/>
                          <a:latin typeface="Times New Roman" panose="02020603050405020304" pitchFamily="18" charset="0"/>
                          <a:ea typeface="Times New Roman" panose="02020603050405020304" pitchFamily="18" charset="0"/>
                        </a:rPr>
                      </a:br>
                      <a:r>
                        <a:rPr lang="en-US" sz="1100" b="1" dirty="0">
                          <a:effectLst/>
                          <a:latin typeface="Times New Roman" panose="02020603050405020304" pitchFamily="18" charset="0"/>
                          <a:ea typeface="Times New Roman" panose="02020603050405020304" pitchFamily="18" charset="0"/>
                        </a:rPr>
                        <a:t>(Ego Vehicle Speed)</a:t>
                      </a:r>
                      <a:endParaRPr lang="en-US" sz="1100" dirty="0">
                        <a:effectLst/>
                        <a:latin typeface="Times New Roman" panose="02020603050405020304" pitchFamily="18" charset="0"/>
                        <a:ea typeface="Times New Roman" panose="02020603050405020304" pitchFamily="18" charset="0"/>
                      </a:endParaRP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spcAft>
                          <a:spcPts val="0"/>
                        </a:spcAft>
                      </a:pPr>
                      <a:r>
                        <a:rPr lang="en-US" sz="1100" dirty="0">
                          <a:effectLst/>
                          <a:latin typeface="Times New Roman" panose="02020603050405020304" pitchFamily="18" charset="0"/>
                          <a:ea typeface="Times New Roman" panose="02020603050405020304" pitchFamily="18" charset="0"/>
                        </a:rPr>
                        <a:t>5-1</a:t>
                      </a:r>
                      <a:r>
                        <a:rPr lang="en-US" altLang="zh-CN" sz="1100" dirty="0">
                          <a:effectLst/>
                          <a:latin typeface="Times New Roman" panose="02020603050405020304" pitchFamily="18" charset="0"/>
                          <a:ea typeface="Times New Roman" panose="02020603050405020304" pitchFamily="18" charset="0"/>
                        </a:rPr>
                        <a:t>5</a:t>
                      </a:r>
                      <a:r>
                        <a:rPr lang="en-US" sz="1100" dirty="0">
                          <a:effectLst/>
                          <a:latin typeface="Times New Roman" panose="02020603050405020304" pitchFamily="18" charset="0"/>
                          <a:ea typeface="Times New Roman" panose="02020603050405020304" pitchFamily="18" charset="0"/>
                        </a:rPr>
                        <a:t>0</a:t>
                      </a:r>
                      <a:r>
                        <a:rPr lang="en-US" sz="1100" baseline="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kph</a:t>
                      </a:r>
                      <a:r>
                        <a:rPr lang="en-US" sz="1100" dirty="0">
                          <a:effectLst/>
                          <a:latin typeface="Times New Roman" panose="02020603050405020304" pitchFamily="18" charset="0"/>
                          <a:ea typeface="Times New Roman" panose="02020603050405020304" pitchFamily="18" charset="0"/>
                        </a:rPr>
                        <a:t> </a:t>
                      </a: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extLst>
                  <a:ext uri="{0D108BD9-81ED-4DB2-BD59-A6C34878D82A}">
                    <a16:rowId xmlns:a16="http://schemas.microsoft.com/office/drawing/2014/main" val="10002"/>
                  </a:ext>
                </a:extLst>
              </a:tr>
              <a:tr h="251942">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spcAft>
                          <a:spcPts val="0"/>
                        </a:spcAft>
                      </a:pPr>
                      <a:r>
                        <a:rPr lang="en-US" sz="1100" b="1" dirty="0">
                          <a:effectLst/>
                          <a:latin typeface="Times New Roman" panose="02020603050405020304" pitchFamily="18" charset="0"/>
                          <a:ea typeface="Times New Roman" panose="02020603050405020304" pitchFamily="18" charset="0"/>
                        </a:rPr>
                        <a:t>Warning</a:t>
                      </a:r>
                      <a:endParaRPr lang="en-US" sz="1100" dirty="0">
                        <a:effectLst/>
                        <a:latin typeface="Times New Roman" panose="02020603050405020304" pitchFamily="18" charset="0"/>
                        <a:ea typeface="Times New Roman" panose="02020603050405020304" pitchFamily="18" charset="0"/>
                      </a:endParaRP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spcAft>
                          <a:spcPts val="0"/>
                        </a:spcAft>
                      </a:pPr>
                      <a:r>
                        <a:rPr lang="en-US" sz="1100" dirty="0">
                          <a:effectLst/>
                          <a:latin typeface="Times New Roman" panose="02020603050405020304" pitchFamily="18" charset="0"/>
                          <a:ea typeface="Times New Roman" panose="02020603050405020304" pitchFamily="18" charset="0"/>
                        </a:rPr>
                        <a:t>Up to 1s TT</a:t>
                      </a:r>
                      <a:r>
                        <a:rPr lang="en-US" altLang="zh-CN" sz="1100" dirty="0">
                          <a:effectLst/>
                          <a:latin typeface="Times New Roman" panose="02020603050405020304" pitchFamily="18" charset="0"/>
                          <a:ea typeface="Times New Roman" panose="02020603050405020304" pitchFamily="18" charset="0"/>
                        </a:rPr>
                        <a:t>C</a:t>
                      </a:r>
                      <a:endParaRPr lang="en-US" sz="1100" dirty="0">
                        <a:effectLst/>
                        <a:latin typeface="Times New Roman" panose="02020603050405020304" pitchFamily="18" charset="0"/>
                        <a:ea typeface="Times New Roman" panose="02020603050405020304" pitchFamily="18" charset="0"/>
                      </a:endParaRP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2454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spcAft>
                          <a:spcPts val="0"/>
                        </a:spcAft>
                      </a:pPr>
                      <a:r>
                        <a:rPr lang="en-US" sz="1100" b="1" dirty="0">
                          <a:effectLst/>
                          <a:latin typeface="Times New Roman" panose="02020603050405020304" pitchFamily="18" charset="0"/>
                          <a:ea typeface="Times New Roman" panose="02020603050405020304" pitchFamily="18" charset="0"/>
                        </a:rPr>
                        <a:t>Maximal Braking</a:t>
                      </a:r>
                      <a:endParaRPr lang="en-US" sz="1100" dirty="0">
                        <a:effectLst/>
                        <a:latin typeface="Times New Roman" panose="02020603050405020304" pitchFamily="18" charset="0"/>
                        <a:ea typeface="Times New Roman" panose="02020603050405020304" pitchFamily="18" charset="0"/>
                      </a:endParaRP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spcAft>
                          <a:spcPts val="0"/>
                        </a:spcAft>
                      </a:pPr>
                      <a:r>
                        <a:rPr lang="en-US" altLang="zh-CN" sz="1100" dirty="0">
                          <a:effectLst/>
                          <a:latin typeface="Times New Roman" panose="02020603050405020304" pitchFamily="18" charset="0"/>
                          <a:ea typeface="Times New Roman" panose="02020603050405020304" pitchFamily="18" charset="0"/>
                        </a:rPr>
                        <a:t>0.9</a:t>
                      </a:r>
                      <a:r>
                        <a:rPr lang="en-US" sz="1100" dirty="0">
                          <a:effectLst/>
                          <a:latin typeface="Times New Roman" panose="02020603050405020304" pitchFamily="18" charset="0"/>
                          <a:ea typeface="Times New Roman" panose="02020603050405020304" pitchFamily="18" charset="0"/>
                        </a:rPr>
                        <a:t>G Customer demand</a:t>
                      </a: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extLst>
                  <a:ext uri="{0D108BD9-81ED-4DB2-BD59-A6C34878D82A}">
                    <a16:rowId xmlns:a16="http://schemas.microsoft.com/office/drawing/2014/main" val="10004"/>
                  </a:ext>
                </a:extLst>
              </a:tr>
              <a:tr h="251942">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spcAft>
                          <a:spcPts val="0"/>
                        </a:spcAft>
                      </a:pPr>
                      <a:r>
                        <a:rPr lang="en-US" sz="1100" b="1" dirty="0">
                          <a:effectLst/>
                          <a:latin typeface="Times New Roman" panose="02020603050405020304" pitchFamily="18" charset="0"/>
                          <a:ea typeface="Times New Roman" panose="02020603050405020304" pitchFamily="18" charset="0"/>
                        </a:rPr>
                        <a:t>Maximal braking time</a:t>
                      </a:r>
                      <a:endParaRPr lang="en-US" sz="1100" dirty="0">
                        <a:effectLst/>
                        <a:latin typeface="Times New Roman" panose="02020603050405020304" pitchFamily="18" charset="0"/>
                        <a:ea typeface="Times New Roman" panose="02020603050405020304" pitchFamily="18" charset="0"/>
                      </a:endParaRP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spcAft>
                          <a:spcPts val="0"/>
                        </a:spcAft>
                      </a:pPr>
                      <a:r>
                        <a:rPr lang="en-US" sz="1100" dirty="0">
                          <a:effectLst/>
                          <a:latin typeface="Times New Roman" panose="02020603050405020304" pitchFamily="18" charset="0"/>
                          <a:ea typeface="Times New Roman" panose="02020603050405020304" pitchFamily="18" charset="0"/>
                        </a:rPr>
                        <a:t>1.4 s  (Customer demand)</a:t>
                      </a: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51942">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spcAft>
                          <a:spcPts val="0"/>
                        </a:spcAft>
                      </a:pPr>
                      <a:r>
                        <a:rPr lang="en-US" sz="1100" b="1">
                          <a:effectLst/>
                          <a:latin typeface="Times New Roman" panose="02020603050405020304" pitchFamily="18" charset="0"/>
                          <a:ea typeface="Times New Roman" panose="02020603050405020304" pitchFamily="18" charset="0"/>
                        </a:rPr>
                        <a:t>Minimal Target</a:t>
                      </a:r>
                      <a:endParaRPr lang="en-US" sz="1100">
                        <a:effectLst/>
                        <a:latin typeface="Times New Roman" panose="02020603050405020304" pitchFamily="18" charset="0"/>
                        <a:ea typeface="Times New Roman" panose="02020603050405020304" pitchFamily="18" charset="0"/>
                      </a:endParaRP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spcAft>
                          <a:spcPts val="0"/>
                        </a:spcAft>
                      </a:pPr>
                      <a:r>
                        <a:rPr lang="en-US" sz="1100" dirty="0">
                          <a:effectLst/>
                          <a:latin typeface="Times New Roman" panose="02020603050405020304" pitchFamily="18" charset="0"/>
                          <a:ea typeface="Times New Roman" panose="02020603050405020304" pitchFamily="18" charset="0"/>
                        </a:rPr>
                        <a:t>Passenger car / Child</a:t>
                      </a: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lnTlToBr w="12700" cmpd="sng">
                      <a:noFill/>
                      <a:prstDash val="solid"/>
                    </a:lnTlToBr>
                    <a:lnBlToTr w="12700" cmpd="sng">
                      <a:noFill/>
                      <a:prstDash val="solid"/>
                    </a:lnBlToTr>
                    <a:solidFill>
                      <a:srgbClr val="DBE5F1"/>
                    </a:solidFill>
                  </a:tcPr>
                </a:tc>
                <a:extLst>
                  <a:ext uri="{0D108BD9-81ED-4DB2-BD59-A6C34878D82A}">
                    <a16:rowId xmlns:a16="http://schemas.microsoft.com/office/drawing/2014/main" val="10006"/>
                  </a:ext>
                </a:extLst>
              </a:tr>
            </a:tbl>
          </a:graphicData>
        </a:graphic>
      </p:graphicFrame>
      <p:sp>
        <p:nvSpPr>
          <p:cNvPr id="14" name="Isosceles Triangle 13"/>
          <p:cNvSpPr>
            <a:spLocks noChangeAspect="1"/>
          </p:cNvSpPr>
          <p:nvPr/>
        </p:nvSpPr>
        <p:spPr bwMode="auto">
          <a:xfrm rot="5400000">
            <a:off x="1826631" y="3008809"/>
            <a:ext cx="2543795" cy="3061214"/>
          </a:xfrm>
          <a:prstGeom prst="triangle">
            <a:avLst/>
          </a:prstGeom>
          <a:solidFill>
            <a:srgbClr val="FF0000">
              <a:alpha val="20000"/>
            </a:srgbClr>
          </a:solidFill>
          <a:ln w="12700" cap="flat" cmpd="sng" algn="ctr">
            <a:noFill/>
            <a:prstDash val="solid"/>
            <a:round/>
            <a:headEnd type="none" w="med" len="med"/>
            <a:tailEnd type="none" w="med" len="med"/>
          </a:ln>
          <a:effectLst/>
          <a:extLst/>
        </p:spPr>
        <p:txBody>
          <a:bodyP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Arial" charset="0"/>
              </a:defRPr>
            </a:lvl1pPr>
            <a:lvl2pPr marL="457200" algn="ctr" rtl="0" eaLnBrk="0" fontAlgn="base" hangingPunct="0">
              <a:spcBef>
                <a:spcPct val="0"/>
              </a:spcBef>
              <a:spcAft>
                <a:spcPct val="0"/>
              </a:spcAft>
              <a:defRPr sz="2400" kern="1200">
                <a:solidFill>
                  <a:schemeClr val="tx1"/>
                </a:solidFill>
                <a:latin typeface="Arial" charset="0"/>
                <a:ea typeface="+mn-ea"/>
                <a:cs typeface="Arial" charset="0"/>
              </a:defRPr>
            </a:lvl2pPr>
            <a:lvl3pPr marL="914400" algn="ctr" rtl="0" eaLnBrk="0" fontAlgn="base" hangingPunct="0">
              <a:spcBef>
                <a:spcPct val="0"/>
              </a:spcBef>
              <a:spcAft>
                <a:spcPct val="0"/>
              </a:spcAft>
              <a:defRPr sz="2400" kern="1200">
                <a:solidFill>
                  <a:schemeClr val="tx1"/>
                </a:solidFill>
                <a:latin typeface="Arial" charset="0"/>
                <a:ea typeface="+mn-ea"/>
                <a:cs typeface="Arial" charset="0"/>
              </a:defRPr>
            </a:lvl3pPr>
            <a:lvl4pPr marL="1371600" algn="ctr" rtl="0" eaLnBrk="0" fontAlgn="base" hangingPunct="0">
              <a:spcBef>
                <a:spcPct val="0"/>
              </a:spcBef>
              <a:spcAft>
                <a:spcPct val="0"/>
              </a:spcAft>
              <a:defRPr sz="2400" kern="1200">
                <a:solidFill>
                  <a:schemeClr val="tx1"/>
                </a:solidFill>
                <a:latin typeface="Arial" charset="0"/>
                <a:ea typeface="+mn-ea"/>
                <a:cs typeface="Arial" charset="0"/>
              </a:defRPr>
            </a:lvl4pPr>
            <a:lvl5pPr marL="1828800" algn="ctr" rtl="0" eaLnBrk="0" fontAlgn="base" hangingPunct="0">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a:lstStyle>
          <a:p>
            <a:pPr algn="l" eaLnBrk="1" fontAlgn="auto" hangingPunct="1">
              <a:spcBef>
                <a:spcPts val="0"/>
              </a:spcBef>
              <a:spcAft>
                <a:spcPts val="0"/>
              </a:spcAft>
              <a:defRPr/>
            </a:pPr>
            <a:endParaRPr lang="en-US" sz="1800" kern="0" dirty="0">
              <a:solidFill>
                <a:srgbClr val="000000"/>
              </a:solidFill>
            </a:endParaRPr>
          </a:p>
        </p:txBody>
      </p:sp>
      <p:sp>
        <p:nvSpPr>
          <p:cNvPr id="15" name="Arc 14"/>
          <p:cNvSpPr/>
          <p:nvPr/>
        </p:nvSpPr>
        <p:spPr>
          <a:xfrm rot="13575213">
            <a:off x="2564090" y="3589759"/>
            <a:ext cx="2081284" cy="1965277"/>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2673271" y="3975397"/>
            <a:ext cx="620974" cy="307777"/>
          </a:xfrm>
          <a:prstGeom prst="rect">
            <a:avLst/>
          </a:prstGeom>
          <a:noFill/>
        </p:spPr>
        <p:txBody>
          <a:bodyPr wrap="square" rtlCol="0">
            <a:spAutoFit/>
          </a:bodyPr>
          <a:lstStyle/>
          <a:p>
            <a:r>
              <a:rPr lang="de-DE" sz="1400" dirty="0">
                <a:solidFill>
                  <a:srgbClr val="C00000"/>
                </a:solidFill>
              </a:rPr>
              <a:t>45°</a:t>
            </a:r>
            <a:endParaRPr lang="en-US" sz="1400" dirty="0">
              <a:solidFill>
                <a:srgbClr val="C00000"/>
              </a:solidFill>
            </a:endParaRPr>
          </a:p>
        </p:txBody>
      </p:sp>
      <p:sp>
        <p:nvSpPr>
          <p:cNvPr id="19" name="Isosceles Triangle 18"/>
          <p:cNvSpPr>
            <a:spLocks noChangeAspect="1"/>
          </p:cNvSpPr>
          <p:nvPr/>
        </p:nvSpPr>
        <p:spPr bwMode="auto">
          <a:xfrm rot="5400000">
            <a:off x="790101" y="2982326"/>
            <a:ext cx="4608866" cy="3053233"/>
          </a:xfrm>
          <a:prstGeom prst="triangle">
            <a:avLst/>
          </a:prstGeom>
          <a:solidFill>
            <a:srgbClr val="0070C0">
              <a:alpha val="20000"/>
            </a:srgbClr>
          </a:solidFill>
          <a:ln w="12700" cap="flat" cmpd="sng" algn="ctr">
            <a:noFill/>
            <a:prstDash val="solid"/>
            <a:round/>
            <a:headEnd type="none" w="med" len="med"/>
            <a:tailEnd type="none" w="med" len="med"/>
          </a:ln>
          <a:effectLst/>
          <a:extLst/>
        </p:spPr>
        <p:txBody>
          <a:bodyPr/>
          <a:lstStyle>
            <a:defPPr>
              <a:defRPr lang="en-US"/>
            </a:defPPr>
            <a:lvl1pPr algn="ctr" rtl="0" eaLnBrk="0" fontAlgn="base" hangingPunct="0">
              <a:spcBef>
                <a:spcPct val="0"/>
              </a:spcBef>
              <a:spcAft>
                <a:spcPct val="0"/>
              </a:spcAft>
              <a:defRPr sz="2400" kern="1200">
                <a:solidFill>
                  <a:schemeClr val="tx1"/>
                </a:solidFill>
                <a:latin typeface="Arial" charset="0"/>
                <a:ea typeface="+mn-ea"/>
                <a:cs typeface="Arial" charset="0"/>
              </a:defRPr>
            </a:lvl1pPr>
            <a:lvl2pPr marL="457200" algn="ctr" rtl="0" eaLnBrk="0" fontAlgn="base" hangingPunct="0">
              <a:spcBef>
                <a:spcPct val="0"/>
              </a:spcBef>
              <a:spcAft>
                <a:spcPct val="0"/>
              </a:spcAft>
              <a:defRPr sz="2400" kern="1200">
                <a:solidFill>
                  <a:schemeClr val="tx1"/>
                </a:solidFill>
                <a:latin typeface="Arial" charset="0"/>
                <a:ea typeface="+mn-ea"/>
                <a:cs typeface="Arial" charset="0"/>
              </a:defRPr>
            </a:lvl2pPr>
            <a:lvl3pPr marL="914400" algn="ctr" rtl="0" eaLnBrk="0" fontAlgn="base" hangingPunct="0">
              <a:spcBef>
                <a:spcPct val="0"/>
              </a:spcBef>
              <a:spcAft>
                <a:spcPct val="0"/>
              </a:spcAft>
              <a:defRPr sz="2400" kern="1200">
                <a:solidFill>
                  <a:schemeClr val="tx1"/>
                </a:solidFill>
                <a:latin typeface="Arial" charset="0"/>
                <a:ea typeface="+mn-ea"/>
                <a:cs typeface="Arial" charset="0"/>
              </a:defRPr>
            </a:lvl3pPr>
            <a:lvl4pPr marL="1371600" algn="ctr" rtl="0" eaLnBrk="0" fontAlgn="base" hangingPunct="0">
              <a:spcBef>
                <a:spcPct val="0"/>
              </a:spcBef>
              <a:spcAft>
                <a:spcPct val="0"/>
              </a:spcAft>
              <a:defRPr sz="2400" kern="1200">
                <a:solidFill>
                  <a:schemeClr val="tx1"/>
                </a:solidFill>
                <a:latin typeface="Arial" charset="0"/>
                <a:ea typeface="+mn-ea"/>
                <a:cs typeface="Arial" charset="0"/>
              </a:defRPr>
            </a:lvl4pPr>
            <a:lvl5pPr marL="1828800" algn="ctr" rtl="0" eaLnBrk="0" fontAlgn="base" hangingPunct="0">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a:lstStyle>
          <a:p>
            <a:pPr algn="l" eaLnBrk="1" fontAlgn="auto" hangingPunct="1">
              <a:spcBef>
                <a:spcPts val="0"/>
              </a:spcBef>
              <a:spcAft>
                <a:spcPts val="0"/>
              </a:spcAft>
              <a:defRPr/>
            </a:pPr>
            <a:endParaRPr lang="en-US" sz="1800" kern="0" dirty="0">
              <a:solidFill>
                <a:srgbClr val="000000"/>
              </a:solidFill>
            </a:endParaRPr>
          </a:p>
        </p:txBody>
      </p:sp>
      <p:sp>
        <p:nvSpPr>
          <p:cNvPr id="20" name="TextBox 19"/>
          <p:cNvSpPr txBox="1"/>
          <p:nvPr/>
        </p:nvSpPr>
        <p:spPr>
          <a:xfrm>
            <a:off x="3294245" y="3662205"/>
            <a:ext cx="620974" cy="307777"/>
          </a:xfrm>
          <a:prstGeom prst="rect">
            <a:avLst/>
          </a:prstGeom>
          <a:noFill/>
        </p:spPr>
        <p:txBody>
          <a:bodyPr wrap="square" rtlCol="0">
            <a:spAutoFit/>
          </a:bodyPr>
          <a:lstStyle/>
          <a:p>
            <a:r>
              <a:rPr lang="de-DE" sz="1400" dirty="0">
                <a:solidFill>
                  <a:srgbClr val="0070C0"/>
                </a:solidFill>
              </a:rPr>
              <a:t>100°</a:t>
            </a:r>
            <a:endParaRPr lang="en-US" sz="1400" dirty="0">
              <a:solidFill>
                <a:srgbClr val="0070C0"/>
              </a:solidFill>
            </a:endParaRPr>
          </a:p>
        </p:txBody>
      </p:sp>
      <p:sp>
        <p:nvSpPr>
          <p:cNvPr id="21" name="Arc 20"/>
          <p:cNvSpPr/>
          <p:nvPr/>
        </p:nvSpPr>
        <p:spPr>
          <a:xfrm rot="13575213">
            <a:off x="3106449" y="2815768"/>
            <a:ext cx="3467651" cy="3245796"/>
          </a:xfrm>
          <a:prstGeom prst="arc">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1415480" y="1340768"/>
            <a:ext cx="9144000" cy="323165"/>
          </a:xfrm>
          <a:prstGeom prst="rect">
            <a:avLst/>
          </a:prstGeom>
          <a:solidFill>
            <a:srgbClr val="92D050"/>
          </a:solidFill>
        </p:spPr>
        <p:txBody>
          <a:bodyPr wrap="square" rtlCol="0">
            <a:spAutoFit/>
          </a:bodyPr>
          <a:lstStyle/>
          <a:p>
            <a:r>
              <a:rPr lang="en-US" sz="1500" b="1" dirty="0"/>
              <a:t>Overview</a:t>
            </a:r>
          </a:p>
        </p:txBody>
      </p:sp>
      <p:sp>
        <p:nvSpPr>
          <p:cNvPr id="17" name="Title 4"/>
          <p:cNvSpPr txBox="1">
            <a:spLocks/>
          </p:cNvSpPr>
          <p:nvPr/>
        </p:nvSpPr>
        <p:spPr bwMode="auto">
          <a:xfrm>
            <a:off x="579899" y="642392"/>
            <a:ext cx="1142075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4409" rIns="0" bIns="44409" numCol="1" anchor="ctr" anchorCtr="0" compatLnSpc="1">
            <a:prstTxWarp prst="textNoShape">
              <a:avLst/>
            </a:prstTxWarp>
          </a:bodyPr>
          <a:lstStyle>
            <a:lvl1pPr algn="l" rtl="0" eaLnBrk="1" fontAlgn="base" hangingPunct="1">
              <a:lnSpc>
                <a:spcPct val="100000"/>
              </a:lnSpc>
              <a:spcBef>
                <a:spcPct val="0"/>
              </a:spcBef>
              <a:spcAft>
                <a:spcPct val="0"/>
              </a:spcAft>
              <a:defRPr sz="2250" b="1">
                <a:solidFill>
                  <a:srgbClr val="0F2B8E"/>
                </a:solidFill>
                <a:latin typeface="+mj-lt"/>
                <a:ea typeface="+mj-ea"/>
                <a:cs typeface="+mj-cs"/>
              </a:defRPr>
            </a:lvl1pPr>
            <a:lvl2pPr algn="l" rtl="0" eaLnBrk="1" fontAlgn="base" hangingPunct="1">
              <a:lnSpc>
                <a:spcPct val="90000"/>
              </a:lnSpc>
              <a:spcBef>
                <a:spcPct val="0"/>
              </a:spcBef>
              <a:spcAft>
                <a:spcPct val="0"/>
              </a:spcAft>
              <a:defRPr sz="2250" b="1">
                <a:solidFill>
                  <a:srgbClr val="0F2B8E"/>
                </a:solidFill>
                <a:latin typeface="Arial" charset="0"/>
              </a:defRPr>
            </a:lvl2pPr>
            <a:lvl3pPr algn="l" rtl="0" eaLnBrk="1" fontAlgn="base" hangingPunct="1">
              <a:lnSpc>
                <a:spcPct val="90000"/>
              </a:lnSpc>
              <a:spcBef>
                <a:spcPct val="0"/>
              </a:spcBef>
              <a:spcAft>
                <a:spcPct val="0"/>
              </a:spcAft>
              <a:defRPr sz="2250" b="1">
                <a:solidFill>
                  <a:srgbClr val="0F2B8E"/>
                </a:solidFill>
                <a:latin typeface="Arial" charset="0"/>
              </a:defRPr>
            </a:lvl3pPr>
            <a:lvl4pPr algn="l" rtl="0" eaLnBrk="1" fontAlgn="base" hangingPunct="1">
              <a:lnSpc>
                <a:spcPct val="90000"/>
              </a:lnSpc>
              <a:spcBef>
                <a:spcPct val="0"/>
              </a:spcBef>
              <a:spcAft>
                <a:spcPct val="0"/>
              </a:spcAft>
              <a:defRPr sz="2250" b="1">
                <a:solidFill>
                  <a:srgbClr val="0F2B8E"/>
                </a:solidFill>
                <a:latin typeface="Arial" charset="0"/>
              </a:defRPr>
            </a:lvl4pPr>
            <a:lvl5pPr algn="l" rtl="0" eaLnBrk="1" fontAlgn="base" hangingPunct="1">
              <a:lnSpc>
                <a:spcPct val="90000"/>
              </a:lnSpc>
              <a:spcBef>
                <a:spcPct val="0"/>
              </a:spcBef>
              <a:spcAft>
                <a:spcPct val="0"/>
              </a:spcAft>
              <a:defRPr sz="2250" b="1">
                <a:solidFill>
                  <a:srgbClr val="0F2B8E"/>
                </a:solidFill>
                <a:latin typeface="Arial" charset="0"/>
              </a:defRPr>
            </a:lvl5pPr>
            <a:lvl6pPr marL="342900" algn="l" rtl="0" eaLnBrk="1" fontAlgn="base" hangingPunct="1">
              <a:lnSpc>
                <a:spcPct val="90000"/>
              </a:lnSpc>
              <a:spcBef>
                <a:spcPct val="0"/>
              </a:spcBef>
              <a:spcAft>
                <a:spcPct val="0"/>
              </a:spcAft>
              <a:defRPr sz="2250" b="1">
                <a:solidFill>
                  <a:srgbClr val="0F2B8E"/>
                </a:solidFill>
                <a:latin typeface="Arial" charset="0"/>
              </a:defRPr>
            </a:lvl6pPr>
            <a:lvl7pPr marL="685800" algn="l" rtl="0" eaLnBrk="1" fontAlgn="base" hangingPunct="1">
              <a:lnSpc>
                <a:spcPct val="90000"/>
              </a:lnSpc>
              <a:spcBef>
                <a:spcPct val="0"/>
              </a:spcBef>
              <a:spcAft>
                <a:spcPct val="0"/>
              </a:spcAft>
              <a:defRPr sz="2250" b="1">
                <a:solidFill>
                  <a:srgbClr val="0F2B8E"/>
                </a:solidFill>
                <a:latin typeface="Arial" charset="0"/>
              </a:defRPr>
            </a:lvl7pPr>
            <a:lvl8pPr marL="1028700" algn="l" rtl="0" eaLnBrk="1" fontAlgn="base" hangingPunct="1">
              <a:lnSpc>
                <a:spcPct val="90000"/>
              </a:lnSpc>
              <a:spcBef>
                <a:spcPct val="0"/>
              </a:spcBef>
              <a:spcAft>
                <a:spcPct val="0"/>
              </a:spcAft>
              <a:defRPr sz="2250" b="1">
                <a:solidFill>
                  <a:srgbClr val="0F2B8E"/>
                </a:solidFill>
                <a:latin typeface="Arial" charset="0"/>
              </a:defRPr>
            </a:lvl8pPr>
            <a:lvl9pPr marL="1371600" algn="l" rtl="0" eaLnBrk="1" fontAlgn="base" hangingPunct="1">
              <a:lnSpc>
                <a:spcPct val="90000"/>
              </a:lnSpc>
              <a:spcBef>
                <a:spcPct val="0"/>
              </a:spcBef>
              <a:spcAft>
                <a:spcPct val="0"/>
              </a:spcAft>
              <a:defRPr sz="2250" b="1">
                <a:solidFill>
                  <a:srgbClr val="0F2B8E"/>
                </a:solidFill>
                <a:latin typeface="Arial" charset="0"/>
              </a:defRPr>
            </a:lvl9pPr>
          </a:lstStyle>
          <a:p>
            <a:r>
              <a:rPr lang="en-US" altLang="zh-CN" sz="3200" dirty="0">
                <a:solidFill>
                  <a:schemeClr val="accent1"/>
                </a:solidFill>
              </a:rPr>
              <a:t>AEB</a:t>
            </a:r>
            <a:endParaRPr lang="en-US" sz="3200" dirty="0">
              <a:solidFill>
                <a:schemeClr val="accent1"/>
              </a:solidFill>
            </a:endParaRPr>
          </a:p>
        </p:txBody>
      </p:sp>
    </p:spTree>
    <p:extLst>
      <p:ext uri="{BB962C8B-B14F-4D97-AF65-F5344CB8AC3E}">
        <p14:creationId xmlns:p14="http://schemas.microsoft.com/office/powerpoint/2010/main" val="2983038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extLst>
              <p:ext uri="{D42A27DB-BD31-4B8C-83A1-F6EECF244321}">
                <p14:modId xmlns:p14="http://schemas.microsoft.com/office/powerpoint/2010/main" val="3203209821"/>
              </p:ext>
            </p:extLst>
          </p:nvPr>
        </p:nvGraphicFramePr>
        <p:xfrm>
          <a:off x="8475669" y="2887719"/>
          <a:ext cx="3164947" cy="3349593"/>
        </p:xfrm>
        <a:graphic>
          <a:graphicData uri="http://schemas.openxmlformats.org/drawingml/2006/table">
            <a:tbl>
              <a:tblPr firstRow="1" firstCol="1" bandRow="1"/>
              <a:tblGrid>
                <a:gridCol w="1582237">
                  <a:extLst>
                    <a:ext uri="{9D8B030D-6E8A-4147-A177-3AD203B41FA5}">
                      <a16:colId xmlns:a16="http://schemas.microsoft.com/office/drawing/2014/main" val="20000"/>
                    </a:ext>
                  </a:extLst>
                </a:gridCol>
                <a:gridCol w="1582710">
                  <a:extLst>
                    <a:ext uri="{9D8B030D-6E8A-4147-A177-3AD203B41FA5}">
                      <a16:colId xmlns:a16="http://schemas.microsoft.com/office/drawing/2014/main" val="20001"/>
                    </a:ext>
                  </a:extLst>
                </a:gridCol>
              </a:tblGrid>
              <a:tr h="335277">
                <a:tc>
                  <a:txBody>
                    <a:bodyPr/>
                    <a:lstStyle/>
                    <a:p>
                      <a:pPr>
                        <a:spcAft>
                          <a:spcPts val="0"/>
                        </a:spcAft>
                      </a:pPr>
                      <a:r>
                        <a:rPr lang="en-US" sz="1100" b="1" dirty="0">
                          <a:solidFill>
                            <a:srgbClr val="FFFFFF"/>
                          </a:solidFill>
                          <a:effectLst/>
                          <a:latin typeface="Times New Roman" panose="02020603050405020304" pitchFamily="18" charset="0"/>
                          <a:ea typeface="Times New Roman" panose="02020603050405020304" pitchFamily="18" charset="0"/>
                        </a:rPr>
                        <a:t>Parameter</a:t>
                      </a:r>
                      <a:endParaRPr lang="en-US" sz="1100" dirty="0">
                        <a:effectLst/>
                        <a:latin typeface="Times New Roman" panose="02020603050405020304" pitchFamily="18" charset="0"/>
                        <a:ea typeface="Times New Roman" panose="02020603050405020304" pitchFamily="18" charset="0"/>
                      </a:endParaRPr>
                    </a:p>
                  </a:txBody>
                  <a:tcPr marL="68580" marR="68580" marT="36195" marB="36195" anchor="b">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spcAft>
                          <a:spcPts val="0"/>
                        </a:spcAft>
                      </a:pPr>
                      <a:r>
                        <a:rPr lang="en-US" sz="1100" b="1" dirty="0">
                          <a:solidFill>
                            <a:srgbClr val="FFFFFF"/>
                          </a:solidFill>
                          <a:effectLst/>
                          <a:latin typeface="Times New Roman" panose="02020603050405020304" pitchFamily="18" charset="0"/>
                          <a:ea typeface="Times New Roman" panose="02020603050405020304" pitchFamily="18" charset="0"/>
                        </a:rPr>
                        <a:t>Value</a:t>
                      </a:r>
                      <a:endParaRPr lang="en-US" sz="1100" dirty="0">
                        <a:effectLst/>
                        <a:latin typeface="Times New Roman" panose="02020603050405020304" pitchFamily="18" charset="0"/>
                        <a:ea typeface="Times New Roman" panose="02020603050405020304" pitchFamily="18" charset="0"/>
                      </a:endParaRPr>
                    </a:p>
                  </a:txBody>
                  <a:tcPr marL="68580" marR="68580" marT="36195" marB="36195" anchor="b">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335277">
                <a:tc>
                  <a:txBody>
                    <a:bodyPr/>
                    <a:lstStyle/>
                    <a:p>
                      <a:pPr>
                        <a:spcAft>
                          <a:spcPts val="0"/>
                        </a:spcAft>
                      </a:pPr>
                      <a:r>
                        <a:rPr lang="en-US" sz="1100" b="1">
                          <a:effectLst/>
                          <a:latin typeface="Times New Roman" panose="02020603050405020304" pitchFamily="18" charset="0"/>
                          <a:ea typeface="Times New Roman" panose="02020603050405020304" pitchFamily="18" charset="0"/>
                        </a:rPr>
                        <a:t>Detection range</a:t>
                      </a:r>
                      <a:endParaRPr lang="en-US" sz="1100">
                        <a:effectLst/>
                        <a:latin typeface="Times New Roman" panose="02020603050405020304" pitchFamily="18" charset="0"/>
                        <a:ea typeface="Times New Roman" panose="02020603050405020304" pitchFamily="18" charset="0"/>
                      </a:endParaRP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100" dirty="0">
                          <a:effectLst/>
                          <a:latin typeface="Times New Roman" panose="02020603050405020304" pitchFamily="18" charset="0"/>
                          <a:ea typeface="Times New Roman" panose="02020603050405020304" pitchFamily="18" charset="0"/>
                        </a:rPr>
                        <a:t>0,5 – 150 m</a:t>
                      </a: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0001"/>
                  </a:ext>
                </a:extLst>
              </a:tr>
              <a:tr h="368080">
                <a:tc>
                  <a:txBody>
                    <a:bodyPr/>
                    <a:lstStyle/>
                    <a:p>
                      <a:pPr>
                        <a:spcAft>
                          <a:spcPts val="0"/>
                        </a:spcAft>
                      </a:pPr>
                      <a:r>
                        <a:rPr lang="en-US" sz="1100" b="1" dirty="0">
                          <a:effectLst/>
                          <a:latin typeface="Times New Roman" panose="02020603050405020304" pitchFamily="18" charset="0"/>
                          <a:ea typeface="Times New Roman" panose="02020603050405020304" pitchFamily="18" charset="0"/>
                        </a:rPr>
                        <a:t>Activation Range (Ego Vehicle Speed)</a:t>
                      </a:r>
                      <a:endParaRPr lang="en-US" sz="1100" dirty="0">
                        <a:effectLst/>
                        <a:latin typeface="Times New Roman" panose="02020603050405020304" pitchFamily="18" charset="0"/>
                        <a:ea typeface="Times New Roman" panose="02020603050405020304" pitchFamily="18" charset="0"/>
                      </a:endParaRP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100" dirty="0">
                          <a:effectLst/>
                          <a:latin typeface="Times New Roman" panose="02020603050405020304" pitchFamily="18" charset="0"/>
                          <a:ea typeface="Times New Roman" panose="02020603050405020304" pitchFamily="18" charset="0"/>
                        </a:rPr>
                        <a:t>0 – </a:t>
                      </a:r>
                      <a:r>
                        <a:rPr lang="en-US" altLang="zh-CN" sz="1100" dirty="0">
                          <a:effectLst/>
                          <a:latin typeface="Times New Roman" panose="02020603050405020304" pitchFamily="18" charset="0"/>
                          <a:ea typeface="Times New Roman" panose="02020603050405020304" pitchFamily="18" charset="0"/>
                        </a:rPr>
                        <a:t>40</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kph</a:t>
                      </a:r>
                      <a:endParaRPr lang="en-US" sz="1100" dirty="0">
                        <a:effectLst/>
                        <a:latin typeface="Times New Roman" panose="02020603050405020304" pitchFamily="18" charset="0"/>
                        <a:ea typeface="Times New Roman" panose="02020603050405020304" pitchFamily="18" charset="0"/>
                      </a:endParaRP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2"/>
                  </a:ext>
                </a:extLst>
              </a:tr>
              <a:tr h="335277">
                <a:tc>
                  <a:txBody>
                    <a:bodyPr/>
                    <a:lstStyle/>
                    <a:p>
                      <a:pPr>
                        <a:spcAft>
                          <a:spcPts val="0"/>
                        </a:spcAft>
                      </a:pPr>
                      <a:r>
                        <a:rPr lang="en-US" sz="1100" b="1">
                          <a:effectLst/>
                          <a:latin typeface="Times New Roman" panose="02020603050405020304" pitchFamily="18" charset="0"/>
                          <a:ea typeface="Times New Roman" panose="02020603050405020304" pitchFamily="18" charset="0"/>
                        </a:rPr>
                        <a:t>Time headway</a:t>
                      </a:r>
                      <a:endParaRPr lang="en-US" sz="1100">
                        <a:effectLst/>
                        <a:latin typeface="Times New Roman" panose="02020603050405020304" pitchFamily="18" charset="0"/>
                        <a:ea typeface="Times New Roman" panose="02020603050405020304" pitchFamily="18" charset="0"/>
                      </a:endParaRP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100" b="1" dirty="0">
                          <a:solidFill>
                            <a:schemeClr val="tx1"/>
                          </a:solidFill>
                          <a:effectLst/>
                          <a:latin typeface="Times New Roman" panose="02020603050405020304" pitchFamily="18" charset="0"/>
                          <a:ea typeface="Times New Roman" panose="02020603050405020304" pitchFamily="18" charset="0"/>
                        </a:rPr>
                        <a:t>ACC</a:t>
                      </a: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0003"/>
                  </a:ext>
                </a:extLst>
              </a:tr>
              <a:tr h="335277">
                <a:tc>
                  <a:txBody>
                    <a:bodyPr/>
                    <a:lstStyle/>
                    <a:p>
                      <a:pPr>
                        <a:spcAft>
                          <a:spcPts val="0"/>
                        </a:spcAft>
                      </a:pPr>
                      <a:r>
                        <a:rPr lang="en-US" sz="1100" b="1">
                          <a:effectLst/>
                          <a:latin typeface="Times New Roman" panose="02020603050405020304" pitchFamily="18" charset="0"/>
                          <a:ea typeface="Times New Roman" panose="02020603050405020304" pitchFamily="18" charset="0"/>
                        </a:rPr>
                        <a:t>Maximal Braking / Jerk</a:t>
                      </a:r>
                      <a:endParaRPr lang="en-US" sz="1100">
                        <a:effectLst/>
                        <a:latin typeface="Times New Roman" panose="02020603050405020304" pitchFamily="18" charset="0"/>
                        <a:ea typeface="Times New Roman" panose="02020603050405020304" pitchFamily="18" charset="0"/>
                      </a:endParaRP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100" b="1" dirty="0">
                          <a:solidFill>
                            <a:schemeClr val="tx1"/>
                          </a:solidFill>
                          <a:effectLst/>
                          <a:latin typeface="Times New Roman" panose="02020603050405020304" pitchFamily="18" charset="0"/>
                          <a:ea typeface="Times New Roman" panose="02020603050405020304" pitchFamily="18" charset="0"/>
                        </a:rPr>
                        <a:t>ACC</a:t>
                      </a: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4"/>
                  </a:ext>
                </a:extLst>
              </a:tr>
              <a:tr h="368928">
                <a:tc>
                  <a:txBody>
                    <a:bodyPr/>
                    <a:lstStyle/>
                    <a:p>
                      <a:pPr>
                        <a:spcAft>
                          <a:spcPts val="0"/>
                        </a:spcAft>
                      </a:pPr>
                      <a:r>
                        <a:rPr lang="en-US" sz="1100" b="1" dirty="0">
                          <a:effectLst/>
                          <a:latin typeface="Times New Roman" panose="02020603050405020304" pitchFamily="18" charset="0"/>
                          <a:ea typeface="Times New Roman" panose="02020603050405020304" pitchFamily="18" charset="0"/>
                        </a:rPr>
                        <a:t>Driver steering angle</a:t>
                      </a:r>
                      <a:endParaRPr lang="en-US" sz="1100" dirty="0">
                        <a:effectLst/>
                        <a:latin typeface="Times New Roman" panose="02020603050405020304" pitchFamily="18" charset="0"/>
                        <a:ea typeface="Times New Roman" panose="02020603050405020304" pitchFamily="18" charset="0"/>
                      </a:endParaRP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100" dirty="0">
                          <a:solidFill>
                            <a:schemeClr val="tx1"/>
                          </a:solidFill>
                          <a:effectLst/>
                          <a:latin typeface="Times New Roman" panose="02020603050405020304" pitchFamily="18" charset="0"/>
                          <a:ea typeface="Times New Roman" panose="02020603050405020304" pitchFamily="18" charset="0"/>
                        </a:rPr>
                        <a:t>&lt; 20 degrees</a:t>
                      </a: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0005"/>
                  </a:ext>
                </a:extLst>
              </a:tr>
              <a:tr h="327171">
                <a:tc>
                  <a:txBody>
                    <a:bodyPr/>
                    <a:lstStyle/>
                    <a:p>
                      <a:pPr>
                        <a:spcAft>
                          <a:spcPts val="0"/>
                        </a:spcAft>
                      </a:pPr>
                      <a:r>
                        <a:rPr lang="en-US" sz="1100" b="1" dirty="0">
                          <a:effectLst/>
                          <a:latin typeface="Times New Roman" panose="02020603050405020304" pitchFamily="18" charset="0"/>
                          <a:ea typeface="Times New Roman" panose="02020603050405020304" pitchFamily="18" charset="0"/>
                        </a:rPr>
                        <a:t>Driver steering torque</a:t>
                      </a:r>
                      <a:endParaRPr lang="en-US" sz="1100" dirty="0">
                        <a:effectLst/>
                        <a:latin typeface="Times New Roman" panose="02020603050405020304" pitchFamily="18" charset="0"/>
                        <a:ea typeface="Times New Roman" panose="02020603050405020304" pitchFamily="18" charset="0"/>
                      </a:endParaRP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100" dirty="0">
                          <a:effectLst/>
                          <a:latin typeface="Times New Roman" panose="02020603050405020304" pitchFamily="18" charset="0"/>
                          <a:ea typeface="Times New Roman" panose="02020603050405020304" pitchFamily="18" charset="0"/>
                        </a:rPr>
                        <a:t>&lt; 2,5 Nm</a:t>
                      </a: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0006"/>
                  </a:ext>
                </a:extLst>
              </a:tr>
              <a:tr h="569439">
                <a:tc>
                  <a:txBody>
                    <a:bodyPr/>
                    <a:lstStyle/>
                    <a:p>
                      <a:pPr>
                        <a:spcAft>
                          <a:spcPts val="0"/>
                        </a:spcAft>
                      </a:pPr>
                      <a:r>
                        <a:rPr lang="en-US" sz="1100" b="1" dirty="0">
                          <a:effectLst/>
                          <a:latin typeface="Times New Roman" panose="02020603050405020304" pitchFamily="18" charset="0"/>
                          <a:ea typeface="Times New Roman" panose="02020603050405020304" pitchFamily="18" charset="0"/>
                        </a:rPr>
                        <a:t>Minimal Target</a:t>
                      </a:r>
                      <a:endParaRPr lang="en-US" sz="1100" dirty="0">
                        <a:effectLst/>
                        <a:latin typeface="Times New Roman" panose="02020603050405020304" pitchFamily="18" charset="0"/>
                        <a:ea typeface="Times New Roman" panose="02020603050405020304" pitchFamily="18" charset="0"/>
                      </a:endParaRP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100" dirty="0">
                          <a:effectLst/>
                          <a:latin typeface="Times New Roman" panose="02020603050405020304" pitchFamily="18" charset="0"/>
                          <a:ea typeface="Times New Roman" panose="02020603050405020304" pitchFamily="18" charset="0"/>
                        </a:rPr>
                        <a:t>Minimum allowed vehicle size on city road</a:t>
                      </a: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0007"/>
                  </a:ext>
                </a:extLst>
              </a:tr>
              <a:tr h="335277">
                <a:tc>
                  <a:txBody>
                    <a:bodyPr/>
                    <a:lstStyle/>
                    <a:p>
                      <a:pPr>
                        <a:spcAft>
                          <a:spcPts val="0"/>
                        </a:spcAft>
                      </a:pPr>
                      <a:r>
                        <a:rPr lang="en-US" sz="1100" b="1" dirty="0">
                          <a:effectLst/>
                          <a:latin typeface="Times New Roman" panose="02020603050405020304" pitchFamily="18" charset="0"/>
                          <a:ea typeface="Times New Roman" panose="02020603050405020304" pitchFamily="18" charset="0"/>
                        </a:rPr>
                        <a:t>Road type/environment</a:t>
                      </a:r>
                      <a:endParaRPr lang="en-US" sz="1100" dirty="0">
                        <a:effectLst/>
                        <a:latin typeface="Times New Roman" panose="02020603050405020304" pitchFamily="18" charset="0"/>
                        <a:ea typeface="Times New Roman" panose="02020603050405020304" pitchFamily="18" charset="0"/>
                      </a:endParaRP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marL="0" lvl="0" indent="0">
                        <a:spcAft>
                          <a:spcPts val="0"/>
                        </a:spcAft>
                        <a:buFont typeface="Times New Roman" panose="02020603050405020304" pitchFamily="18" charset="0"/>
                        <a:buNone/>
                      </a:pPr>
                      <a:r>
                        <a:rPr lang="en-US" sz="1100" dirty="0">
                          <a:effectLst/>
                          <a:latin typeface="Times New Roman" panose="02020603050405020304" pitchFamily="18" charset="0"/>
                          <a:ea typeface="Times New Roman" panose="02020603050405020304" pitchFamily="18" charset="0"/>
                        </a:rPr>
                        <a:t>Lane marking</a:t>
                      </a:r>
                      <a:r>
                        <a:rPr lang="en-US" sz="1100" baseline="0" dirty="0">
                          <a:effectLst/>
                          <a:latin typeface="Times New Roman" panose="02020603050405020304" pitchFamily="18" charset="0"/>
                          <a:ea typeface="Times New Roman" panose="02020603050405020304" pitchFamily="18" charset="0"/>
                        </a:rPr>
                        <a:t> required</a:t>
                      </a:r>
                      <a:endParaRPr lang="en-US" sz="1100" dirty="0">
                        <a:effectLst/>
                        <a:latin typeface="Times New Roman" panose="02020603050405020304" pitchFamily="18" charset="0"/>
                        <a:ea typeface="Times New Roman" panose="02020603050405020304" pitchFamily="18" charset="0"/>
                      </a:endParaRP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0008"/>
                  </a:ext>
                </a:extLst>
              </a:tr>
            </a:tbl>
          </a:graphicData>
        </a:graphic>
      </p:graphicFrame>
      <p:pic>
        <p:nvPicPr>
          <p:cNvPr id="26" name="Picture 25"/>
          <p:cNvPicPr>
            <a:picLocks noChangeAspect="1"/>
          </p:cNvPicPr>
          <p:nvPr/>
        </p:nvPicPr>
        <p:blipFill rotWithShape="1">
          <a:blip r:embed="rId2"/>
          <a:srcRect l="15476" t="17205" r="6103"/>
          <a:stretch/>
        </p:blipFill>
        <p:spPr>
          <a:xfrm>
            <a:off x="214271" y="1376363"/>
            <a:ext cx="2780371" cy="2124075"/>
          </a:xfrm>
          <a:prstGeom prst="rect">
            <a:avLst/>
          </a:prstGeom>
        </p:spPr>
      </p:pic>
      <p:sp>
        <p:nvSpPr>
          <p:cNvPr id="9" name="Title 4"/>
          <p:cNvSpPr txBox="1">
            <a:spLocks/>
          </p:cNvSpPr>
          <p:nvPr/>
        </p:nvSpPr>
        <p:spPr bwMode="auto">
          <a:xfrm>
            <a:off x="385621" y="569369"/>
            <a:ext cx="1142075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4409" rIns="0" bIns="44409" numCol="1" anchor="ctr" anchorCtr="0" compatLnSpc="1">
            <a:prstTxWarp prst="textNoShape">
              <a:avLst/>
            </a:prstTxWarp>
          </a:bodyPr>
          <a:lstStyle>
            <a:lvl1pPr algn="l" rtl="0" eaLnBrk="1" fontAlgn="base" hangingPunct="1">
              <a:lnSpc>
                <a:spcPct val="100000"/>
              </a:lnSpc>
              <a:spcBef>
                <a:spcPct val="0"/>
              </a:spcBef>
              <a:spcAft>
                <a:spcPct val="0"/>
              </a:spcAft>
              <a:defRPr sz="2250" b="1">
                <a:solidFill>
                  <a:srgbClr val="0F2B8E"/>
                </a:solidFill>
                <a:latin typeface="+mj-lt"/>
                <a:ea typeface="+mj-ea"/>
                <a:cs typeface="+mj-cs"/>
              </a:defRPr>
            </a:lvl1pPr>
            <a:lvl2pPr algn="l" rtl="0" eaLnBrk="1" fontAlgn="base" hangingPunct="1">
              <a:lnSpc>
                <a:spcPct val="90000"/>
              </a:lnSpc>
              <a:spcBef>
                <a:spcPct val="0"/>
              </a:spcBef>
              <a:spcAft>
                <a:spcPct val="0"/>
              </a:spcAft>
              <a:defRPr sz="2250" b="1">
                <a:solidFill>
                  <a:srgbClr val="0F2B8E"/>
                </a:solidFill>
                <a:latin typeface="Arial" charset="0"/>
              </a:defRPr>
            </a:lvl2pPr>
            <a:lvl3pPr algn="l" rtl="0" eaLnBrk="1" fontAlgn="base" hangingPunct="1">
              <a:lnSpc>
                <a:spcPct val="90000"/>
              </a:lnSpc>
              <a:spcBef>
                <a:spcPct val="0"/>
              </a:spcBef>
              <a:spcAft>
                <a:spcPct val="0"/>
              </a:spcAft>
              <a:defRPr sz="2250" b="1">
                <a:solidFill>
                  <a:srgbClr val="0F2B8E"/>
                </a:solidFill>
                <a:latin typeface="Arial" charset="0"/>
              </a:defRPr>
            </a:lvl3pPr>
            <a:lvl4pPr algn="l" rtl="0" eaLnBrk="1" fontAlgn="base" hangingPunct="1">
              <a:lnSpc>
                <a:spcPct val="90000"/>
              </a:lnSpc>
              <a:spcBef>
                <a:spcPct val="0"/>
              </a:spcBef>
              <a:spcAft>
                <a:spcPct val="0"/>
              </a:spcAft>
              <a:defRPr sz="2250" b="1">
                <a:solidFill>
                  <a:srgbClr val="0F2B8E"/>
                </a:solidFill>
                <a:latin typeface="Arial" charset="0"/>
              </a:defRPr>
            </a:lvl4pPr>
            <a:lvl5pPr algn="l" rtl="0" eaLnBrk="1" fontAlgn="base" hangingPunct="1">
              <a:lnSpc>
                <a:spcPct val="90000"/>
              </a:lnSpc>
              <a:spcBef>
                <a:spcPct val="0"/>
              </a:spcBef>
              <a:spcAft>
                <a:spcPct val="0"/>
              </a:spcAft>
              <a:defRPr sz="2250" b="1">
                <a:solidFill>
                  <a:srgbClr val="0F2B8E"/>
                </a:solidFill>
                <a:latin typeface="Arial" charset="0"/>
              </a:defRPr>
            </a:lvl5pPr>
            <a:lvl6pPr marL="342900" algn="l" rtl="0" eaLnBrk="1" fontAlgn="base" hangingPunct="1">
              <a:lnSpc>
                <a:spcPct val="90000"/>
              </a:lnSpc>
              <a:spcBef>
                <a:spcPct val="0"/>
              </a:spcBef>
              <a:spcAft>
                <a:spcPct val="0"/>
              </a:spcAft>
              <a:defRPr sz="2250" b="1">
                <a:solidFill>
                  <a:srgbClr val="0F2B8E"/>
                </a:solidFill>
                <a:latin typeface="Arial" charset="0"/>
              </a:defRPr>
            </a:lvl6pPr>
            <a:lvl7pPr marL="685800" algn="l" rtl="0" eaLnBrk="1" fontAlgn="base" hangingPunct="1">
              <a:lnSpc>
                <a:spcPct val="90000"/>
              </a:lnSpc>
              <a:spcBef>
                <a:spcPct val="0"/>
              </a:spcBef>
              <a:spcAft>
                <a:spcPct val="0"/>
              </a:spcAft>
              <a:defRPr sz="2250" b="1">
                <a:solidFill>
                  <a:srgbClr val="0F2B8E"/>
                </a:solidFill>
                <a:latin typeface="Arial" charset="0"/>
              </a:defRPr>
            </a:lvl7pPr>
            <a:lvl8pPr marL="1028700" algn="l" rtl="0" eaLnBrk="1" fontAlgn="base" hangingPunct="1">
              <a:lnSpc>
                <a:spcPct val="90000"/>
              </a:lnSpc>
              <a:spcBef>
                <a:spcPct val="0"/>
              </a:spcBef>
              <a:spcAft>
                <a:spcPct val="0"/>
              </a:spcAft>
              <a:defRPr sz="2250" b="1">
                <a:solidFill>
                  <a:srgbClr val="0F2B8E"/>
                </a:solidFill>
                <a:latin typeface="Arial" charset="0"/>
              </a:defRPr>
            </a:lvl8pPr>
            <a:lvl9pPr marL="1371600" algn="l" rtl="0" eaLnBrk="1" fontAlgn="base" hangingPunct="1">
              <a:lnSpc>
                <a:spcPct val="90000"/>
              </a:lnSpc>
              <a:spcBef>
                <a:spcPct val="0"/>
              </a:spcBef>
              <a:spcAft>
                <a:spcPct val="0"/>
              </a:spcAft>
              <a:defRPr sz="2250" b="1">
                <a:solidFill>
                  <a:srgbClr val="0F2B8E"/>
                </a:solidFill>
                <a:latin typeface="Arial" charset="0"/>
              </a:defRPr>
            </a:lvl9pPr>
          </a:lstStyle>
          <a:p>
            <a:r>
              <a:rPr lang="de-DE" sz="3200" dirty="0">
                <a:solidFill>
                  <a:schemeClr val="accent1"/>
                </a:solidFill>
              </a:rPr>
              <a:t>Traffic Jam Assist (Part </a:t>
            </a:r>
            <a:r>
              <a:rPr lang="de-DE" sz="3200" dirty="0" err="1">
                <a:solidFill>
                  <a:schemeClr val="accent1"/>
                </a:solidFill>
              </a:rPr>
              <a:t>of</a:t>
            </a:r>
            <a:r>
              <a:rPr lang="de-DE" sz="3200" dirty="0">
                <a:solidFill>
                  <a:schemeClr val="accent1"/>
                </a:solidFill>
              </a:rPr>
              <a:t> ICC)</a:t>
            </a:r>
            <a:endParaRPr lang="en-US" sz="3200" dirty="0">
              <a:solidFill>
                <a:schemeClr val="accent1"/>
              </a:solidFill>
            </a:endParaRPr>
          </a:p>
        </p:txBody>
      </p:sp>
      <p:sp>
        <p:nvSpPr>
          <p:cNvPr id="2" name="TextBox 1"/>
          <p:cNvSpPr txBox="1"/>
          <p:nvPr/>
        </p:nvSpPr>
        <p:spPr>
          <a:xfrm>
            <a:off x="3184358" y="1530436"/>
            <a:ext cx="6160168" cy="1362083"/>
          </a:xfrm>
          <a:prstGeom prst="rect">
            <a:avLst/>
          </a:prstGeom>
          <a:noFill/>
        </p:spPr>
        <p:txBody>
          <a:bodyPr wrap="square" rtlCol="0">
            <a:noAutofit/>
          </a:bodyPr>
          <a:lstStyle/>
          <a:p>
            <a:r>
              <a:rPr lang="en-US" sz="1400" i="1" dirty="0"/>
              <a:t>Traffic Jam Assist provides with lateral and longitudinal guidance at low speeds. It follows to stop a target vehicle if no lane markings are available. Provides auto start in a short time. In case a lane can be detected, the lateral guidance is based on the lane marking. Driver supervision (i.e., hands on the steering wheel) is requested.</a:t>
            </a:r>
          </a:p>
        </p:txBody>
      </p:sp>
      <p:grpSp>
        <p:nvGrpSpPr>
          <p:cNvPr id="34" name="Group 33"/>
          <p:cNvGrpSpPr/>
          <p:nvPr/>
        </p:nvGrpSpPr>
        <p:grpSpPr>
          <a:xfrm>
            <a:off x="3217614" y="3105527"/>
            <a:ext cx="4302383" cy="2622412"/>
            <a:chOff x="5416688" y="2330818"/>
            <a:chExt cx="3563102" cy="2006903"/>
          </a:xfrm>
        </p:grpSpPr>
        <p:pic>
          <p:nvPicPr>
            <p:cNvPr id="13" name="Picture 12"/>
            <p:cNvPicPr>
              <a:picLocks noChangeAspect="1"/>
            </p:cNvPicPr>
            <p:nvPr/>
          </p:nvPicPr>
          <p:blipFill>
            <a:blip r:embed="rId3"/>
            <a:stretch>
              <a:fillRect/>
            </a:stretch>
          </p:blipFill>
          <p:spPr>
            <a:xfrm rot="16200000">
              <a:off x="6194787" y="1552719"/>
              <a:ext cx="2006903" cy="3563102"/>
            </a:xfrm>
            <a:prstGeom prst="rect">
              <a:avLst/>
            </a:prstGeom>
          </p:spPr>
        </p:pic>
        <p:sp>
          <p:nvSpPr>
            <p:cNvPr id="19" name="Isosceles Triangle 18"/>
            <p:cNvSpPr/>
            <p:nvPr/>
          </p:nvSpPr>
          <p:spPr bwMode="auto">
            <a:xfrm rot="5400000">
              <a:off x="6583031" y="3170596"/>
              <a:ext cx="273257" cy="244687"/>
            </a:xfrm>
            <a:prstGeom prst="triangle">
              <a:avLst/>
            </a:prstGeom>
            <a:solidFill>
              <a:schemeClr val="accent1">
                <a:lumMod val="40000"/>
                <a:lumOff val="60000"/>
              </a:schemeClr>
            </a:solidFill>
            <a:ln>
              <a:solidFill>
                <a:schemeClr val="accent1">
                  <a:lumMod val="40000"/>
                  <a:lumOff val="60000"/>
                </a:schemeClr>
              </a:solidFill>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5" name="Oval 24"/>
            <p:cNvSpPr/>
            <p:nvPr/>
          </p:nvSpPr>
          <p:spPr bwMode="auto">
            <a:xfrm>
              <a:off x="5467921" y="3102204"/>
              <a:ext cx="433137" cy="432365"/>
            </a:xfrm>
            <a:prstGeom prst="ellipse">
              <a:avLst/>
            </a:prstGeom>
            <a:noFill/>
            <a:ln w="19050" cap="rnd"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
        <p:nvSpPr>
          <p:cNvPr id="29" name="TextBox 28"/>
          <p:cNvSpPr txBox="1"/>
          <p:nvPr/>
        </p:nvSpPr>
        <p:spPr>
          <a:xfrm>
            <a:off x="4573148" y="4244090"/>
            <a:ext cx="375294" cy="338350"/>
          </a:xfrm>
          <a:prstGeom prst="rect">
            <a:avLst/>
          </a:prstGeom>
          <a:noFill/>
        </p:spPr>
        <p:txBody>
          <a:bodyPr wrap="square" rtlCol="0">
            <a:noAutofit/>
          </a:bodyPr>
          <a:lstStyle/>
          <a:p>
            <a:r>
              <a:rPr lang="de-DE" sz="1200" b="1" dirty="0"/>
              <a:t>M</a:t>
            </a:r>
            <a:endParaRPr lang="en-US" sz="1200" b="1" dirty="0" err="1"/>
          </a:p>
        </p:txBody>
      </p:sp>
      <p:sp>
        <p:nvSpPr>
          <p:cNvPr id="30" name="TextBox 29"/>
          <p:cNvSpPr txBox="1"/>
          <p:nvPr/>
        </p:nvSpPr>
        <p:spPr>
          <a:xfrm>
            <a:off x="3184355" y="5446200"/>
            <a:ext cx="1362548" cy="420113"/>
          </a:xfrm>
          <a:prstGeom prst="rect">
            <a:avLst/>
          </a:prstGeom>
          <a:noFill/>
        </p:spPr>
        <p:txBody>
          <a:bodyPr wrap="square" rtlCol="0">
            <a:noAutofit/>
          </a:bodyPr>
          <a:lstStyle/>
          <a:p>
            <a:r>
              <a:rPr lang="de-DE" sz="1400" u="sng" dirty="0" err="1"/>
              <a:t>Architecture</a:t>
            </a:r>
            <a:endParaRPr lang="en-US" sz="1600" u="sng" dirty="0" err="1"/>
          </a:p>
        </p:txBody>
      </p:sp>
      <p:grpSp>
        <p:nvGrpSpPr>
          <p:cNvPr id="31" name="Group 30"/>
          <p:cNvGrpSpPr/>
          <p:nvPr/>
        </p:nvGrpSpPr>
        <p:grpSpPr>
          <a:xfrm>
            <a:off x="9334874" y="1556792"/>
            <a:ext cx="1873694" cy="760396"/>
            <a:chOff x="3633537" y="4312920"/>
            <a:chExt cx="1873694" cy="760396"/>
          </a:xfrm>
        </p:grpSpPr>
        <p:sp>
          <p:nvSpPr>
            <p:cNvPr id="32" name="Rectangle 31"/>
            <p:cNvSpPr/>
            <p:nvPr/>
          </p:nvSpPr>
          <p:spPr bwMode="auto">
            <a:xfrm>
              <a:off x="3633537" y="4957011"/>
              <a:ext cx="304800" cy="112294"/>
            </a:xfrm>
            <a:prstGeom prst="rect">
              <a:avLst/>
            </a:prstGeom>
            <a:solidFill>
              <a:srgbClr val="80AAC8">
                <a:alpha val="24000"/>
              </a:srgbClr>
            </a:solidFill>
            <a:ln w="19050" cap="rnd" cmpd="sng" algn="ctr">
              <a:solidFill>
                <a:srgbClr val="80AAC8">
                  <a:alpha val="24000"/>
                </a:srgb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3" name="Rectangle 32"/>
            <p:cNvSpPr/>
            <p:nvPr/>
          </p:nvSpPr>
          <p:spPr bwMode="auto">
            <a:xfrm>
              <a:off x="4018547" y="4899660"/>
              <a:ext cx="304800" cy="169645"/>
            </a:xfrm>
            <a:prstGeom prst="rect">
              <a:avLst/>
            </a:prstGeom>
            <a:solidFill>
              <a:srgbClr val="005592"/>
            </a:solidFill>
            <a:ln w="19050" cap="rnd" cmpd="sng" algn="ctr">
              <a:solidFill>
                <a:srgbClr val="00559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5" name="Rectangle 34"/>
            <p:cNvSpPr/>
            <p:nvPr/>
          </p:nvSpPr>
          <p:spPr bwMode="auto">
            <a:xfrm>
              <a:off x="4403557" y="4831080"/>
              <a:ext cx="304800" cy="242236"/>
            </a:xfrm>
            <a:prstGeom prst="rect">
              <a:avLst/>
            </a:prstGeom>
            <a:solidFill>
              <a:srgbClr val="B3DFC9">
                <a:alpha val="24000"/>
              </a:srgbClr>
            </a:solidFill>
            <a:ln w="19050" cap="rnd" cmpd="sng" algn="ctr">
              <a:solidFill>
                <a:srgbClr val="B3DFC9">
                  <a:alpha val="24000"/>
                </a:srgb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6" name="Rectangle 35"/>
            <p:cNvSpPr/>
            <p:nvPr/>
          </p:nvSpPr>
          <p:spPr bwMode="auto">
            <a:xfrm>
              <a:off x="4788567" y="4747260"/>
              <a:ext cx="304800" cy="322045"/>
            </a:xfrm>
            <a:prstGeom prst="rect">
              <a:avLst/>
            </a:prstGeom>
            <a:solidFill>
              <a:srgbClr val="80CAA4">
                <a:alpha val="24000"/>
              </a:srgbClr>
            </a:solidFill>
            <a:ln w="19050" cap="rnd" cmpd="sng" algn="ctr">
              <a:solidFill>
                <a:srgbClr val="80CAA4">
                  <a:alpha val="24000"/>
                </a:srgb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7" name="Rectangle 36"/>
            <p:cNvSpPr/>
            <p:nvPr/>
          </p:nvSpPr>
          <p:spPr bwMode="auto">
            <a:xfrm>
              <a:off x="5173577" y="4655820"/>
              <a:ext cx="304800" cy="413485"/>
            </a:xfrm>
            <a:prstGeom prst="rect">
              <a:avLst/>
            </a:prstGeom>
            <a:solidFill>
              <a:srgbClr val="00954A">
                <a:alpha val="16000"/>
              </a:srgbClr>
            </a:solidFill>
            <a:ln w="19050" cap="rnd" cmpd="sng" algn="ctr">
              <a:solidFill>
                <a:srgbClr val="00954A">
                  <a:alpha val="8000"/>
                </a:srgb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8" name="TextBox 37"/>
            <p:cNvSpPr txBox="1"/>
            <p:nvPr/>
          </p:nvSpPr>
          <p:spPr>
            <a:xfrm>
              <a:off x="3633537" y="4312920"/>
              <a:ext cx="1873694" cy="198120"/>
            </a:xfrm>
            <a:prstGeom prst="rect">
              <a:avLst/>
            </a:prstGeom>
            <a:noFill/>
          </p:spPr>
          <p:txBody>
            <a:bodyPr wrap="square" rtlCol="0">
              <a:noAutofit/>
            </a:bodyPr>
            <a:lstStyle/>
            <a:p>
              <a:r>
                <a:rPr lang="de-DE" sz="800" dirty="0">
                  <a:solidFill>
                    <a:schemeClr val="bg1">
                      <a:lumMod val="75000"/>
                    </a:schemeClr>
                  </a:solidFill>
                </a:rPr>
                <a:t>L1         </a:t>
              </a:r>
              <a:r>
                <a:rPr lang="de-DE" sz="800" b="1" dirty="0"/>
                <a:t>L2</a:t>
              </a:r>
              <a:r>
                <a:rPr lang="de-DE" sz="800" dirty="0">
                  <a:solidFill>
                    <a:schemeClr val="bg1">
                      <a:lumMod val="75000"/>
                    </a:schemeClr>
                  </a:solidFill>
                </a:rPr>
                <a:t>          L3         L4           L5 	</a:t>
              </a:r>
              <a:endParaRPr lang="en-US" sz="800" dirty="0" err="1">
                <a:solidFill>
                  <a:schemeClr val="bg1">
                    <a:lumMod val="75000"/>
                  </a:schemeClr>
                </a:solidFill>
              </a:endParaRPr>
            </a:p>
          </p:txBody>
        </p:sp>
      </p:grpSp>
      <p:sp>
        <p:nvSpPr>
          <p:cNvPr id="41" name="Flowchart: Decision 76"/>
          <p:cNvSpPr/>
          <p:nvPr/>
        </p:nvSpPr>
        <p:spPr bwMode="auto">
          <a:xfrm>
            <a:off x="3341982" y="4314080"/>
            <a:ext cx="352366" cy="190677"/>
          </a:xfrm>
          <a:prstGeom prst="flowChartDecision">
            <a:avLst/>
          </a:prstGeom>
          <a:solidFill>
            <a:schemeClr val="tx2">
              <a:lumMod val="20000"/>
              <a:lumOff val="80000"/>
            </a:schemeClr>
          </a:solidFill>
          <a:ln>
            <a:solidFill>
              <a:schemeClr val="tx2">
                <a:lumMod val="20000"/>
                <a:lumOff val="80000"/>
              </a:schemeClr>
            </a:solidFill>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875506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864" y="836712"/>
            <a:ext cx="11090274" cy="443198"/>
          </a:xfrm>
        </p:spPr>
        <p:txBody>
          <a:bodyPr/>
          <a:lstStyle/>
          <a:p>
            <a:r>
              <a:rPr lang="en-US" dirty="0"/>
              <a:t>MVS - Mono Vision Camera</a:t>
            </a:r>
            <a:br>
              <a:rPr lang="en-US" dirty="0"/>
            </a:br>
            <a:r>
              <a:rPr lang="en-US" dirty="0"/>
              <a:t>Generation 3</a:t>
            </a:r>
          </a:p>
        </p:txBody>
      </p:sp>
      <p:sp>
        <p:nvSpPr>
          <p:cNvPr id="4" name="Content Placeholder 3"/>
          <p:cNvSpPr>
            <a:spLocks noGrp="1"/>
          </p:cNvSpPr>
          <p:nvPr>
            <p:ph idx="1"/>
          </p:nvPr>
        </p:nvSpPr>
        <p:spPr>
          <a:xfrm>
            <a:off x="5238840" y="1773943"/>
            <a:ext cx="5571728" cy="2231121"/>
          </a:xfrm>
        </p:spPr>
        <p:txBody>
          <a:bodyPr/>
          <a:lstStyle/>
          <a:p>
            <a:r>
              <a:rPr lang="en-US" altLang="en-US" sz="1400" dirty="0"/>
              <a:t>Light traps integrated in bracket or attached to camera housing</a:t>
            </a:r>
          </a:p>
          <a:p>
            <a:r>
              <a:rPr lang="en-US" altLang="en-US" sz="1400" dirty="0"/>
              <a:t>Static calibration EOL optional. Dynamic calibration during driving</a:t>
            </a:r>
          </a:p>
          <a:p>
            <a:r>
              <a:rPr lang="en-US" altLang="en-US" sz="1400" dirty="0"/>
              <a:t>MVS3G uses extra CAN bus and larger micro-controller</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065" y="1837109"/>
            <a:ext cx="3212869" cy="2527995"/>
          </a:xfrm>
          <a:prstGeom prst="rect">
            <a:avLst/>
          </a:prstGeom>
        </p:spPr>
      </p:pic>
      <p:sp>
        <p:nvSpPr>
          <p:cNvPr id="7" name="TextBox 6"/>
          <p:cNvSpPr txBox="1"/>
          <p:nvPr/>
        </p:nvSpPr>
        <p:spPr>
          <a:xfrm>
            <a:off x="3022379" y="4257894"/>
            <a:ext cx="914400" cy="467250"/>
          </a:xfrm>
          <a:prstGeom prst="rect">
            <a:avLst/>
          </a:prstGeom>
          <a:noFill/>
        </p:spPr>
        <p:txBody>
          <a:bodyPr wrap="none" rtlCol="0">
            <a:noAutofit/>
          </a:bodyPr>
          <a:lstStyle/>
          <a:p>
            <a:r>
              <a:rPr lang="en-US" altLang="zh-CN" sz="1800" dirty="0"/>
              <a:t>MVS3G</a:t>
            </a:r>
            <a:endParaRPr lang="zh-CN" altLang="en-US" sz="1800" dirty="0" err="1"/>
          </a:p>
        </p:txBody>
      </p:sp>
      <p:sp>
        <p:nvSpPr>
          <p:cNvPr id="9" name="TextBox 8"/>
          <p:cNvSpPr txBox="1"/>
          <p:nvPr/>
        </p:nvSpPr>
        <p:spPr>
          <a:xfrm>
            <a:off x="1682686" y="5067181"/>
            <a:ext cx="1936749" cy="954107"/>
          </a:xfrm>
          <a:prstGeom prst="rect">
            <a:avLst/>
          </a:prstGeom>
          <a:solidFill>
            <a:schemeClr val="accent3"/>
          </a:solidFill>
        </p:spPr>
        <p:txBody>
          <a:bodyPr wrap="none">
            <a:spAutoFit/>
          </a:bodyPr>
          <a:lstStyle>
            <a:defPPr>
              <a:defRPr lang="en-US"/>
            </a:defPPr>
            <a:lvl1pPr>
              <a:defRPr sz="1800" b="1"/>
            </a:lvl1pPr>
          </a:lstStyle>
          <a:p>
            <a:pPr eaLnBrk="1" hangingPunct="1">
              <a:defRPr/>
            </a:pPr>
            <a:r>
              <a:rPr lang="en-US" sz="1400" dirty="0">
                <a:solidFill>
                  <a:srgbClr val="000000"/>
                </a:solidFill>
              </a:rPr>
              <a:t>MVS3G Dimensions:</a:t>
            </a:r>
          </a:p>
          <a:p>
            <a:pPr eaLnBrk="1" hangingPunct="1">
              <a:defRPr/>
            </a:pPr>
            <a:r>
              <a:rPr lang="en-US" sz="1400" b="0" dirty="0">
                <a:solidFill>
                  <a:srgbClr val="000000"/>
                </a:solidFill>
              </a:rPr>
              <a:t>Width	~99 mm</a:t>
            </a:r>
          </a:p>
          <a:p>
            <a:pPr eaLnBrk="1" hangingPunct="1">
              <a:defRPr/>
            </a:pPr>
            <a:r>
              <a:rPr lang="en-US" sz="1400" b="0" dirty="0">
                <a:solidFill>
                  <a:srgbClr val="000000"/>
                </a:solidFill>
              </a:rPr>
              <a:t>Depth	~77 mm</a:t>
            </a:r>
          </a:p>
          <a:p>
            <a:pPr eaLnBrk="1" hangingPunct="1">
              <a:defRPr/>
            </a:pPr>
            <a:r>
              <a:rPr lang="en-US" sz="1400" b="0" dirty="0">
                <a:solidFill>
                  <a:srgbClr val="000000"/>
                </a:solidFill>
              </a:rPr>
              <a:t>Height	~33 mm</a:t>
            </a:r>
          </a:p>
        </p:txBody>
      </p:sp>
      <p:graphicFrame>
        <p:nvGraphicFramePr>
          <p:cNvPr id="10" name="Content Placeholder 8"/>
          <p:cNvGraphicFramePr>
            <a:graphicFrameLocks/>
          </p:cNvGraphicFramePr>
          <p:nvPr>
            <p:extLst>
              <p:ext uri="{D42A27DB-BD31-4B8C-83A1-F6EECF244321}">
                <p14:modId xmlns:p14="http://schemas.microsoft.com/office/powerpoint/2010/main" val="1979913938"/>
              </p:ext>
            </p:extLst>
          </p:nvPr>
        </p:nvGraphicFramePr>
        <p:xfrm>
          <a:off x="5238840" y="3010564"/>
          <a:ext cx="5297648" cy="3514780"/>
        </p:xfrm>
        <a:graphic>
          <a:graphicData uri="http://schemas.openxmlformats.org/drawingml/2006/table">
            <a:tbl>
              <a:tblPr firstRow="1" bandRow="1">
                <a:tableStyleId>{5C22544A-7EE6-4342-B048-85BDC9FD1C3A}</a:tableStyleId>
              </a:tblPr>
              <a:tblGrid>
                <a:gridCol w="2377512">
                  <a:extLst>
                    <a:ext uri="{9D8B030D-6E8A-4147-A177-3AD203B41FA5}">
                      <a16:colId xmlns:a16="http://schemas.microsoft.com/office/drawing/2014/main" val="20000"/>
                    </a:ext>
                  </a:extLst>
                </a:gridCol>
                <a:gridCol w="2920136">
                  <a:extLst>
                    <a:ext uri="{9D8B030D-6E8A-4147-A177-3AD203B41FA5}">
                      <a16:colId xmlns:a16="http://schemas.microsoft.com/office/drawing/2014/main" val="20001"/>
                    </a:ext>
                  </a:extLst>
                </a:gridCol>
              </a:tblGrid>
              <a:tr h="306714">
                <a:tc>
                  <a:txBody>
                    <a:bodyPr/>
                    <a:lstStyle/>
                    <a:p>
                      <a:r>
                        <a:rPr lang="en-US" sz="1400" noProof="0" dirty="0"/>
                        <a:t>Key Item</a:t>
                      </a:r>
                    </a:p>
                  </a:txBody>
                  <a:tcPr marL="68580" marR="68580" marT="34290" marB="34290"/>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sv-SE" sz="1400" noProof="0" dirty="0"/>
                        <a:t>MVS3G</a:t>
                      </a:r>
                      <a:endParaRPr lang="en-US" sz="1400" noProof="0" dirty="0"/>
                    </a:p>
                  </a:txBody>
                  <a:tcPr marL="68580" marR="68580" marT="34290" marB="34290"/>
                </a:tc>
                <a:extLst>
                  <a:ext uri="{0D108BD9-81ED-4DB2-BD59-A6C34878D82A}">
                    <a16:rowId xmlns:a16="http://schemas.microsoft.com/office/drawing/2014/main" val="10000"/>
                  </a:ext>
                </a:extLst>
              </a:tr>
              <a:tr h="472506">
                <a:tc>
                  <a:txBody>
                    <a:bodyPr/>
                    <a:lstStyle/>
                    <a:p>
                      <a:r>
                        <a:rPr lang="en-US" sz="1200" noProof="0" dirty="0"/>
                        <a:t>Imager</a:t>
                      </a:r>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aseline="0" noProof="0" dirty="0">
                          <a:solidFill>
                            <a:schemeClr val="tx1"/>
                          </a:solidFill>
                        </a:rPr>
                        <a:t>1.2MP Sensor</a:t>
                      </a:r>
                      <a:br>
                        <a:rPr lang="en-US" sz="1200" baseline="0" noProof="0" dirty="0">
                          <a:solidFill>
                            <a:schemeClr val="tx1"/>
                          </a:solidFill>
                        </a:rPr>
                      </a:br>
                      <a:r>
                        <a:rPr lang="en-US" sz="1200" baseline="0" noProof="0" dirty="0">
                          <a:solidFill>
                            <a:schemeClr val="tx1"/>
                          </a:solidFill>
                        </a:rPr>
                        <a:t>ON Semi</a:t>
                      </a:r>
                    </a:p>
                  </a:txBody>
                  <a:tcPr marL="68580" marR="68580" marT="34290" marB="34290"/>
                </a:tc>
                <a:extLst>
                  <a:ext uri="{0D108BD9-81ED-4DB2-BD59-A6C34878D82A}">
                    <a16:rowId xmlns:a16="http://schemas.microsoft.com/office/drawing/2014/main" val="10001"/>
                  </a:ext>
                </a:extLst>
              </a:tr>
              <a:tr h="273556">
                <a:tc>
                  <a:txBody>
                    <a:bodyPr/>
                    <a:lstStyle/>
                    <a:p>
                      <a:r>
                        <a:rPr lang="en-US" sz="1200" noProof="0" dirty="0"/>
                        <a:t>Field-of-View (horizontal)</a:t>
                      </a:r>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noProof="0" dirty="0"/>
                        <a:t>47° </a:t>
                      </a:r>
                    </a:p>
                  </a:txBody>
                  <a:tcPr marL="68580" marR="68580" marT="34290" marB="34290"/>
                </a:tc>
                <a:extLst>
                  <a:ext uri="{0D108BD9-81ED-4DB2-BD59-A6C34878D82A}">
                    <a16:rowId xmlns:a16="http://schemas.microsoft.com/office/drawing/2014/main" val="10002"/>
                  </a:ext>
                </a:extLst>
              </a:tr>
              <a:tr h="273556">
                <a:tc>
                  <a:txBody>
                    <a:bodyPr/>
                    <a:lstStyle/>
                    <a:p>
                      <a:r>
                        <a:rPr lang="sv-SE" sz="1200" noProof="0" dirty="0"/>
                        <a:t>Color</a:t>
                      </a:r>
                      <a:endParaRPr lang="en-US" sz="1200" noProof="0" dirty="0"/>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v-SE" sz="1200" noProof="0" dirty="0"/>
                        <a:t>RGB</a:t>
                      </a:r>
                      <a:endParaRPr lang="en-US" sz="1200" noProof="0" dirty="0"/>
                    </a:p>
                  </a:txBody>
                  <a:tcPr marL="68580" marR="68580" marT="34290" marB="34290"/>
                </a:tc>
                <a:extLst>
                  <a:ext uri="{0D108BD9-81ED-4DB2-BD59-A6C34878D82A}">
                    <a16:rowId xmlns:a16="http://schemas.microsoft.com/office/drawing/2014/main" val="10003"/>
                  </a:ext>
                </a:extLst>
              </a:tr>
              <a:tr h="273556">
                <a:tc>
                  <a:txBody>
                    <a:bodyPr/>
                    <a:lstStyle/>
                    <a:p>
                      <a:pPr algn="l"/>
                      <a:r>
                        <a:rPr lang="en-US" sz="1200" noProof="0" dirty="0"/>
                        <a:t>Camera Configuration</a:t>
                      </a:r>
                    </a:p>
                  </a:txBody>
                  <a:tcPr marL="68580" marR="68580" marT="34290" marB="34290"/>
                </a:tc>
                <a:tc>
                  <a:txBody>
                    <a:bodyPr/>
                    <a:lstStyle/>
                    <a:p>
                      <a:pPr algn="ctr"/>
                      <a:r>
                        <a:rPr lang="en-US" sz="1200" baseline="0" noProof="0" dirty="0"/>
                        <a:t>Mono</a:t>
                      </a:r>
                    </a:p>
                  </a:txBody>
                  <a:tcPr marL="68580" marR="68580" marT="34290" marB="34290"/>
                </a:tc>
                <a:extLst>
                  <a:ext uri="{0D108BD9-81ED-4DB2-BD59-A6C34878D82A}">
                    <a16:rowId xmlns:a16="http://schemas.microsoft.com/office/drawing/2014/main" val="10004"/>
                  </a:ext>
                </a:extLst>
              </a:tr>
              <a:tr h="273556">
                <a:tc>
                  <a:txBody>
                    <a:bodyPr/>
                    <a:lstStyle/>
                    <a:p>
                      <a:pPr algn="l"/>
                      <a:r>
                        <a:rPr lang="en-US" sz="1200" noProof="0" dirty="0"/>
                        <a:t>Camera update rate</a:t>
                      </a:r>
                    </a:p>
                  </a:txBody>
                  <a:tcPr marL="68580" marR="68580" marT="34290" marB="34290"/>
                </a:tc>
                <a:tc>
                  <a:txBody>
                    <a:bodyPr/>
                    <a:lstStyle/>
                    <a:p>
                      <a:pPr algn="ctr"/>
                      <a:r>
                        <a:rPr lang="en-US" sz="1200" baseline="0" noProof="0" dirty="0"/>
                        <a:t>22Hz (45ms)</a:t>
                      </a:r>
                    </a:p>
                  </a:txBody>
                  <a:tcPr marL="68580" marR="68580" marT="34290" marB="34290"/>
                </a:tc>
                <a:extLst>
                  <a:ext uri="{0D108BD9-81ED-4DB2-BD59-A6C34878D82A}">
                    <a16:rowId xmlns:a16="http://schemas.microsoft.com/office/drawing/2014/main" val="10005"/>
                  </a:ext>
                </a:extLst>
              </a:tr>
              <a:tr h="273556">
                <a:tc>
                  <a:txBody>
                    <a:bodyPr/>
                    <a:lstStyle/>
                    <a:p>
                      <a:r>
                        <a:rPr lang="en-US" sz="1200" noProof="0" dirty="0"/>
                        <a:t>Vision Processor (VP)</a:t>
                      </a:r>
                    </a:p>
                  </a:txBody>
                  <a:tcPr marL="68580" marR="68580" marT="34290" marB="34290"/>
                </a:tc>
                <a:tc>
                  <a:txBody>
                    <a:bodyPr/>
                    <a:lstStyle/>
                    <a:p>
                      <a:pPr algn="ctr"/>
                      <a:r>
                        <a:rPr lang="en-US" sz="1200" baseline="0" noProof="0" dirty="0"/>
                        <a:t>Xilinx - </a:t>
                      </a:r>
                      <a:r>
                        <a:rPr lang="en-US" sz="1200" baseline="0" noProof="0" dirty="0" err="1"/>
                        <a:t>Zynq</a:t>
                      </a:r>
                      <a:r>
                        <a:rPr lang="en-US" sz="1200" baseline="0" noProof="0" dirty="0"/>
                        <a:t> </a:t>
                      </a:r>
                      <a:r>
                        <a:rPr lang="en-US" sz="1200" baseline="0" noProof="0" dirty="0" err="1"/>
                        <a:t>Ultrascale</a:t>
                      </a:r>
                      <a:r>
                        <a:rPr lang="en-US" sz="1200" baseline="0" noProof="0" dirty="0"/>
                        <a:t> ZU3</a:t>
                      </a:r>
                    </a:p>
                  </a:txBody>
                  <a:tcPr marL="68580" marR="68580" marT="34290" marB="34290"/>
                </a:tc>
                <a:extLst>
                  <a:ext uri="{0D108BD9-81ED-4DB2-BD59-A6C34878D82A}">
                    <a16:rowId xmlns:a16="http://schemas.microsoft.com/office/drawing/2014/main" val="10006"/>
                  </a:ext>
                </a:extLst>
              </a:tr>
              <a:tr h="2735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noProof="0" dirty="0"/>
                        <a:t>RAM / Flash @ VP</a:t>
                      </a:r>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aseline="0" noProof="0" dirty="0"/>
                        <a:t>LPDDR4 / Flash</a:t>
                      </a:r>
                    </a:p>
                  </a:txBody>
                  <a:tcPr marL="68580" marR="68580" marT="34290" marB="34290"/>
                </a:tc>
                <a:extLst>
                  <a:ext uri="{0D108BD9-81ED-4DB2-BD59-A6C34878D82A}">
                    <a16:rowId xmlns:a16="http://schemas.microsoft.com/office/drawing/2014/main" val="10007"/>
                  </a:ext>
                </a:extLst>
              </a:tr>
              <a:tr h="273556">
                <a:tc>
                  <a:txBody>
                    <a:bodyPr/>
                    <a:lstStyle/>
                    <a:p>
                      <a:r>
                        <a:rPr lang="en-US" sz="1200" baseline="0" noProof="0" dirty="0"/>
                        <a:t>Micro controller (MCU)</a:t>
                      </a:r>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aseline="0" noProof="0" dirty="0"/>
                        <a:t>Infineon </a:t>
                      </a:r>
                      <a:r>
                        <a:rPr lang="en-US" sz="1200" baseline="0" noProof="0" dirty="0" err="1"/>
                        <a:t>Aurix</a:t>
                      </a:r>
                      <a:r>
                        <a:rPr lang="en-US" sz="1200" baseline="0" noProof="0" dirty="0"/>
                        <a:t> 29</a:t>
                      </a:r>
                    </a:p>
                  </a:txBody>
                  <a:tcPr marL="68580" marR="68580" marT="34290" marB="34290"/>
                </a:tc>
                <a:extLst>
                  <a:ext uri="{0D108BD9-81ED-4DB2-BD59-A6C34878D82A}">
                    <a16:rowId xmlns:a16="http://schemas.microsoft.com/office/drawing/2014/main" val="10008"/>
                  </a:ext>
                </a:extLst>
              </a:tr>
              <a:tr h="2735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noProof="0" dirty="0"/>
                        <a:t>Vehicle communication</a:t>
                      </a:r>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aseline="0" noProof="0" dirty="0"/>
                        <a:t>CAN + CAN</a:t>
                      </a:r>
                    </a:p>
                  </a:txBody>
                  <a:tcPr marL="68580" marR="68580" marT="34290" marB="34290"/>
                </a:tc>
                <a:extLst>
                  <a:ext uri="{0D108BD9-81ED-4DB2-BD59-A6C34878D82A}">
                    <a16:rowId xmlns:a16="http://schemas.microsoft.com/office/drawing/2014/main" val="10009"/>
                  </a:ext>
                </a:extLst>
              </a:tr>
              <a:tr h="273556">
                <a:tc>
                  <a:txBody>
                    <a:bodyPr/>
                    <a:lstStyle/>
                    <a:p>
                      <a:pPr algn="l"/>
                      <a:r>
                        <a:rPr lang="en-US" sz="1200" noProof="0" dirty="0"/>
                        <a:t>Connector</a:t>
                      </a:r>
                    </a:p>
                  </a:txBody>
                  <a:tcPr marL="68580" marR="68580" marT="34290" marB="34290"/>
                </a:tc>
                <a:tc>
                  <a:txBody>
                    <a:bodyPr/>
                    <a:lstStyle/>
                    <a:p>
                      <a:pPr algn="ctr"/>
                      <a:r>
                        <a:rPr lang="en-US" sz="1200" noProof="0" dirty="0">
                          <a:solidFill>
                            <a:schemeClr val="tx1"/>
                          </a:solidFill>
                        </a:rPr>
                        <a:t>Tyco</a:t>
                      </a:r>
                      <a:r>
                        <a:rPr lang="en-US" sz="1200" baseline="0" noProof="0" dirty="0">
                          <a:solidFill>
                            <a:schemeClr val="tx1"/>
                          </a:solidFill>
                        </a:rPr>
                        <a:t> (TBC)</a:t>
                      </a:r>
                      <a:endParaRPr lang="en-US" sz="1200" noProof="0" dirty="0">
                        <a:solidFill>
                          <a:schemeClr val="tx1"/>
                        </a:solidFill>
                      </a:endParaRPr>
                    </a:p>
                  </a:txBody>
                  <a:tcPr marL="68580" marR="68580" marT="34290" marB="34290"/>
                </a:tc>
                <a:extLst>
                  <a:ext uri="{0D108BD9-81ED-4DB2-BD59-A6C34878D82A}">
                    <a16:rowId xmlns:a16="http://schemas.microsoft.com/office/drawing/2014/main" val="10010"/>
                  </a:ext>
                </a:extLst>
              </a:tr>
              <a:tr h="2735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noProof="0" dirty="0" err="1"/>
                        <a:t>FuSa</a:t>
                      </a:r>
                      <a:r>
                        <a:rPr lang="en-US" sz="1200" baseline="0" noProof="0" dirty="0"/>
                        <a:t> Level</a:t>
                      </a:r>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aseline="0" noProof="0" dirty="0"/>
                        <a:t>ASIL - B</a:t>
                      </a:r>
                    </a:p>
                  </a:txBody>
                  <a:tcPr marL="68580" marR="68580" marT="34290" marB="3429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668329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extLst>
              <p:ext uri="{D42A27DB-BD31-4B8C-83A1-F6EECF244321}">
                <p14:modId xmlns:p14="http://schemas.microsoft.com/office/powerpoint/2010/main" val="2814750912"/>
              </p:ext>
            </p:extLst>
          </p:nvPr>
        </p:nvGraphicFramePr>
        <p:xfrm>
          <a:off x="8976320" y="1700808"/>
          <a:ext cx="3189627" cy="3174483"/>
        </p:xfrm>
        <a:graphic>
          <a:graphicData uri="http://schemas.openxmlformats.org/drawingml/2006/table">
            <a:tbl>
              <a:tblPr firstRow="1" firstCol="1" bandRow="1"/>
              <a:tblGrid>
                <a:gridCol w="1594575">
                  <a:extLst>
                    <a:ext uri="{9D8B030D-6E8A-4147-A177-3AD203B41FA5}">
                      <a16:colId xmlns:a16="http://schemas.microsoft.com/office/drawing/2014/main" val="20000"/>
                    </a:ext>
                  </a:extLst>
                </a:gridCol>
                <a:gridCol w="1595052">
                  <a:extLst>
                    <a:ext uri="{9D8B030D-6E8A-4147-A177-3AD203B41FA5}">
                      <a16:colId xmlns:a16="http://schemas.microsoft.com/office/drawing/2014/main" val="20001"/>
                    </a:ext>
                  </a:extLst>
                </a:gridCol>
              </a:tblGrid>
              <a:tr h="343908">
                <a:tc>
                  <a:txBody>
                    <a:bodyPr/>
                    <a:lstStyle/>
                    <a:p>
                      <a:pPr>
                        <a:spcAft>
                          <a:spcPts val="0"/>
                        </a:spcAft>
                      </a:pPr>
                      <a:r>
                        <a:rPr lang="en-US" sz="1100" b="1" dirty="0">
                          <a:solidFill>
                            <a:srgbClr val="FFFFFF"/>
                          </a:solidFill>
                          <a:effectLst/>
                          <a:latin typeface="Times New Roman" panose="02020603050405020304" pitchFamily="18" charset="0"/>
                          <a:ea typeface="Times New Roman" panose="02020603050405020304" pitchFamily="18" charset="0"/>
                        </a:rPr>
                        <a:t>Parameter</a:t>
                      </a:r>
                      <a:endParaRPr lang="en-US" sz="1100" dirty="0">
                        <a:effectLst/>
                        <a:latin typeface="Times New Roman" panose="02020603050405020304" pitchFamily="18" charset="0"/>
                        <a:ea typeface="Times New Roman" panose="02020603050405020304" pitchFamily="18" charset="0"/>
                      </a:endParaRPr>
                    </a:p>
                  </a:txBody>
                  <a:tcPr marL="68580" marR="68580" marT="36195" marB="36195" anchor="b">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spcAft>
                          <a:spcPts val="0"/>
                        </a:spcAft>
                      </a:pPr>
                      <a:r>
                        <a:rPr lang="en-US" sz="1100" b="1" dirty="0">
                          <a:solidFill>
                            <a:srgbClr val="FFFFFF"/>
                          </a:solidFill>
                          <a:effectLst/>
                          <a:latin typeface="Times New Roman" panose="02020603050405020304" pitchFamily="18" charset="0"/>
                          <a:ea typeface="Times New Roman" panose="02020603050405020304" pitchFamily="18" charset="0"/>
                        </a:rPr>
                        <a:t>Value</a:t>
                      </a:r>
                      <a:endParaRPr lang="en-US" sz="1100" dirty="0">
                        <a:effectLst/>
                        <a:latin typeface="Times New Roman" panose="02020603050405020304" pitchFamily="18" charset="0"/>
                        <a:ea typeface="Times New Roman" panose="02020603050405020304" pitchFamily="18" charset="0"/>
                      </a:endParaRPr>
                    </a:p>
                  </a:txBody>
                  <a:tcPr marL="68580" marR="68580" marT="36195" marB="36195" anchor="b">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343908">
                <a:tc>
                  <a:txBody>
                    <a:bodyPr/>
                    <a:lstStyle/>
                    <a:p>
                      <a:pPr>
                        <a:spcAft>
                          <a:spcPts val="0"/>
                        </a:spcAft>
                      </a:pPr>
                      <a:r>
                        <a:rPr lang="en-US" sz="1100" b="1">
                          <a:effectLst/>
                          <a:latin typeface="Times New Roman" panose="02020603050405020304" pitchFamily="18" charset="0"/>
                          <a:ea typeface="Times New Roman" panose="02020603050405020304" pitchFamily="18" charset="0"/>
                        </a:rPr>
                        <a:t>Detection range</a:t>
                      </a:r>
                      <a:endParaRPr lang="en-US" sz="1100">
                        <a:effectLst/>
                        <a:latin typeface="Times New Roman" panose="02020603050405020304" pitchFamily="18" charset="0"/>
                        <a:ea typeface="Times New Roman" panose="02020603050405020304" pitchFamily="18" charset="0"/>
                      </a:endParaRP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100" dirty="0">
                          <a:effectLst/>
                          <a:latin typeface="Times New Roman" panose="02020603050405020304" pitchFamily="18" charset="0"/>
                          <a:ea typeface="Times New Roman" panose="02020603050405020304" pitchFamily="18" charset="0"/>
                        </a:rPr>
                        <a:t>0,5 – 150 m</a:t>
                      </a: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0001"/>
                  </a:ext>
                </a:extLst>
              </a:tr>
              <a:tr h="418164">
                <a:tc>
                  <a:txBody>
                    <a:bodyPr/>
                    <a:lstStyle/>
                    <a:p>
                      <a:pPr>
                        <a:spcAft>
                          <a:spcPts val="0"/>
                        </a:spcAft>
                      </a:pPr>
                      <a:r>
                        <a:rPr lang="en-US" sz="1100" b="1" dirty="0">
                          <a:effectLst/>
                          <a:latin typeface="Times New Roman" panose="02020603050405020304" pitchFamily="18" charset="0"/>
                          <a:ea typeface="Times New Roman" panose="02020603050405020304" pitchFamily="18" charset="0"/>
                        </a:rPr>
                        <a:t>Activation Range (Ego Vehicle Speed)</a:t>
                      </a:r>
                      <a:endParaRPr lang="en-US" sz="1100" dirty="0">
                        <a:effectLst/>
                        <a:latin typeface="Times New Roman" panose="02020603050405020304" pitchFamily="18" charset="0"/>
                        <a:ea typeface="Times New Roman" panose="02020603050405020304" pitchFamily="18" charset="0"/>
                      </a:endParaRP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altLang="zh-CN" sz="1100" dirty="0">
                          <a:effectLst/>
                          <a:latin typeface="Times New Roman" panose="02020603050405020304" pitchFamily="18" charset="0"/>
                          <a:ea typeface="Times New Roman" panose="02020603050405020304" pitchFamily="18" charset="0"/>
                        </a:rPr>
                        <a:t>40 – 130 </a:t>
                      </a:r>
                      <a:r>
                        <a:rPr lang="en-US" altLang="zh-CN" sz="1100" dirty="0" err="1">
                          <a:effectLst/>
                          <a:latin typeface="Times New Roman" panose="02020603050405020304" pitchFamily="18" charset="0"/>
                          <a:ea typeface="Times New Roman" panose="02020603050405020304" pitchFamily="18" charset="0"/>
                        </a:rPr>
                        <a:t>kph</a:t>
                      </a:r>
                      <a:endParaRPr lang="en-US" altLang="zh-CN" sz="1100" dirty="0">
                        <a:effectLst/>
                        <a:latin typeface="Times New Roman" panose="02020603050405020304" pitchFamily="18" charset="0"/>
                        <a:ea typeface="Times New Roman" panose="02020603050405020304" pitchFamily="18" charset="0"/>
                      </a:endParaRP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2"/>
                  </a:ext>
                </a:extLst>
              </a:tr>
              <a:tr h="343908">
                <a:tc>
                  <a:txBody>
                    <a:bodyPr/>
                    <a:lstStyle/>
                    <a:p>
                      <a:pPr>
                        <a:spcAft>
                          <a:spcPts val="0"/>
                        </a:spcAft>
                      </a:pPr>
                      <a:r>
                        <a:rPr lang="en-US" sz="1100" b="1">
                          <a:effectLst/>
                          <a:latin typeface="Times New Roman" panose="02020603050405020304" pitchFamily="18" charset="0"/>
                          <a:ea typeface="Times New Roman" panose="02020603050405020304" pitchFamily="18" charset="0"/>
                        </a:rPr>
                        <a:t>Time headway</a:t>
                      </a:r>
                      <a:endParaRPr lang="en-US" sz="1100">
                        <a:effectLst/>
                        <a:latin typeface="Times New Roman" panose="02020603050405020304" pitchFamily="18" charset="0"/>
                        <a:ea typeface="Times New Roman" panose="02020603050405020304" pitchFamily="18" charset="0"/>
                      </a:endParaRP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100" b="1" dirty="0">
                          <a:solidFill>
                            <a:schemeClr val="tx1"/>
                          </a:solidFill>
                          <a:effectLst/>
                          <a:latin typeface="Times New Roman" panose="02020603050405020304" pitchFamily="18" charset="0"/>
                          <a:ea typeface="Times New Roman" panose="02020603050405020304" pitchFamily="18" charset="0"/>
                        </a:rPr>
                        <a:t>ACC</a:t>
                      </a: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0003"/>
                  </a:ext>
                </a:extLst>
              </a:tr>
              <a:tr h="343908">
                <a:tc>
                  <a:txBody>
                    <a:bodyPr/>
                    <a:lstStyle/>
                    <a:p>
                      <a:pPr>
                        <a:spcAft>
                          <a:spcPts val="0"/>
                        </a:spcAft>
                      </a:pPr>
                      <a:r>
                        <a:rPr lang="en-US" sz="1100" b="1">
                          <a:effectLst/>
                          <a:latin typeface="Times New Roman" panose="02020603050405020304" pitchFamily="18" charset="0"/>
                          <a:ea typeface="Times New Roman" panose="02020603050405020304" pitchFamily="18" charset="0"/>
                        </a:rPr>
                        <a:t>Maximal Braking / Jerk</a:t>
                      </a:r>
                      <a:endParaRPr lang="en-US" sz="1100">
                        <a:effectLst/>
                        <a:latin typeface="Times New Roman" panose="02020603050405020304" pitchFamily="18" charset="0"/>
                        <a:ea typeface="Times New Roman" panose="02020603050405020304" pitchFamily="18" charset="0"/>
                      </a:endParaRP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100" b="1" dirty="0">
                          <a:solidFill>
                            <a:schemeClr val="tx1"/>
                          </a:solidFill>
                          <a:effectLst/>
                          <a:latin typeface="Times New Roman" panose="02020603050405020304" pitchFamily="18" charset="0"/>
                          <a:ea typeface="Times New Roman" panose="02020603050405020304" pitchFamily="18" charset="0"/>
                        </a:rPr>
                        <a:t>ACC</a:t>
                      </a: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4"/>
                  </a:ext>
                </a:extLst>
              </a:tr>
              <a:tr h="378425">
                <a:tc>
                  <a:txBody>
                    <a:bodyPr/>
                    <a:lstStyle/>
                    <a:p>
                      <a:pPr>
                        <a:spcAft>
                          <a:spcPts val="0"/>
                        </a:spcAft>
                      </a:pPr>
                      <a:r>
                        <a:rPr lang="en-US" sz="1100" b="1" dirty="0">
                          <a:effectLst/>
                          <a:latin typeface="Times New Roman" panose="02020603050405020304" pitchFamily="18" charset="0"/>
                          <a:ea typeface="Times New Roman" panose="02020603050405020304" pitchFamily="18" charset="0"/>
                        </a:rPr>
                        <a:t>Driver steering angle</a:t>
                      </a:r>
                      <a:endParaRPr lang="en-US" sz="1100" dirty="0">
                        <a:effectLst/>
                        <a:latin typeface="Times New Roman" panose="02020603050405020304" pitchFamily="18" charset="0"/>
                        <a:ea typeface="Times New Roman" panose="02020603050405020304" pitchFamily="18" charset="0"/>
                      </a:endParaRP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100" dirty="0">
                          <a:solidFill>
                            <a:schemeClr val="tx1"/>
                          </a:solidFill>
                          <a:effectLst/>
                          <a:latin typeface="Times New Roman" panose="02020603050405020304" pitchFamily="18" charset="0"/>
                          <a:ea typeface="Times New Roman" panose="02020603050405020304" pitchFamily="18" charset="0"/>
                        </a:rPr>
                        <a:t>&lt; 20 degrees</a:t>
                      </a: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0005"/>
                  </a:ext>
                </a:extLst>
              </a:tr>
              <a:tr h="584098">
                <a:tc>
                  <a:txBody>
                    <a:bodyPr/>
                    <a:lstStyle/>
                    <a:p>
                      <a:pPr>
                        <a:spcAft>
                          <a:spcPts val="0"/>
                        </a:spcAft>
                      </a:pPr>
                      <a:r>
                        <a:rPr lang="en-US" sz="1100" b="1" dirty="0">
                          <a:effectLst/>
                          <a:latin typeface="Times New Roman" panose="02020603050405020304" pitchFamily="18" charset="0"/>
                          <a:ea typeface="Times New Roman" panose="02020603050405020304" pitchFamily="18" charset="0"/>
                        </a:rPr>
                        <a:t>Driver steering torque</a:t>
                      </a:r>
                      <a:endParaRPr lang="en-US" sz="1100" dirty="0">
                        <a:effectLst/>
                        <a:latin typeface="Times New Roman" panose="02020603050405020304" pitchFamily="18" charset="0"/>
                        <a:ea typeface="Times New Roman" panose="02020603050405020304" pitchFamily="18" charset="0"/>
                      </a:endParaRP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100" dirty="0">
                          <a:effectLst/>
                          <a:latin typeface="Times New Roman" panose="02020603050405020304" pitchFamily="18" charset="0"/>
                          <a:ea typeface="Times New Roman" panose="02020603050405020304" pitchFamily="18" charset="0"/>
                        </a:rPr>
                        <a:t>&lt; 2,5 Nm</a:t>
                      </a: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0006"/>
                  </a:ext>
                </a:extLst>
              </a:tr>
              <a:tr h="418164">
                <a:tc>
                  <a:txBody>
                    <a:bodyPr/>
                    <a:lstStyle/>
                    <a:p>
                      <a:pPr>
                        <a:spcAft>
                          <a:spcPts val="0"/>
                        </a:spcAft>
                      </a:pPr>
                      <a:r>
                        <a:rPr lang="en-US" sz="1100" b="1" dirty="0">
                          <a:effectLst/>
                          <a:latin typeface="Times New Roman" panose="02020603050405020304" pitchFamily="18" charset="0"/>
                          <a:ea typeface="Times New Roman" panose="02020603050405020304" pitchFamily="18" charset="0"/>
                        </a:rPr>
                        <a:t>Minimal Target</a:t>
                      </a:r>
                      <a:endParaRPr lang="en-US" sz="1100" dirty="0">
                        <a:effectLst/>
                        <a:latin typeface="Times New Roman" panose="02020603050405020304" pitchFamily="18" charset="0"/>
                        <a:ea typeface="Times New Roman" panose="02020603050405020304" pitchFamily="18" charset="0"/>
                      </a:endParaRP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100" dirty="0">
                          <a:effectLst/>
                          <a:latin typeface="Times New Roman" panose="02020603050405020304" pitchFamily="18" charset="0"/>
                          <a:ea typeface="Times New Roman" panose="02020603050405020304" pitchFamily="18" charset="0"/>
                        </a:rPr>
                        <a:t>Minimum allowed vehicle size on city road</a:t>
                      </a: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0007"/>
                  </a:ext>
                </a:extLst>
              </a:tr>
            </a:tbl>
          </a:graphicData>
        </a:graphic>
      </p:graphicFrame>
      <p:pic>
        <p:nvPicPr>
          <p:cNvPr id="26" name="Picture 25"/>
          <p:cNvPicPr>
            <a:picLocks noChangeAspect="1"/>
          </p:cNvPicPr>
          <p:nvPr/>
        </p:nvPicPr>
        <p:blipFill rotWithShape="1">
          <a:blip r:embed="rId2"/>
          <a:srcRect l="15476" t="17205" r="6103"/>
          <a:stretch/>
        </p:blipFill>
        <p:spPr>
          <a:xfrm>
            <a:off x="75269" y="1664965"/>
            <a:ext cx="2780371" cy="2124075"/>
          </a:xfrm>
          <a:prstGeom prst="rect">
            <a:avLst/>
          </a:prstGeom>
        </p:spPr>
      </p:pic>
      <p:sp>
        <p:nvSpPr>
          <p:cNvPr id="9" name="Title 4"/>
          <p:cNvSpPr txBox="1">
            <a:spLocks/>
          </p:cNvSpPr>
          <p:nvPr/>
        </p:nvSpPr>
        <p:spPr bwMode="auto">
          <a:xfrm>
            <a:off x="191344" y="672860"/>
            <a:ext cx="1142075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4409" rIns="0" bIns="44409" numCol="1" anchor="ctr" anchorCtr="0" compatLnSpc="1">
            <a:prstTxWarp prst="textNoShape">
              <a:avLst/>
            </a:prstTxWarp>
          </a:bodyPr>
          <a:lstStyle>
            <a:lvl1pPr algn="l" rtl="0" eaLnBrk="1" fontAlgn="base" hangingPunct="1">
              <a:lnSpc>
                <a:spcPct val="100000"/>
              </a:lnSpc>
              <a:spcBef>
                <a:spcPct val="0"/>
              </a:spcBef>
              <a:spcAft>
                <a:spcPct val="0"/>
              </a:spcAft>
              <a:defRPr sz="2250" b="1">
                <a:solidFill>
                  <a:srgbClr val="0F2B8E"/>
                </a:solidFill>
                <a:latin typeface="+mj-lt"/>
                <a:ea typeface="+mj-ea"/>
                <a:cs typeface="+mj-cs"/>
              </a:defRPr>
            </a:lvl1pPr>
            <a:lvl2pPr algn="l" rtl="0" eaLnBrk="1" fontAlgn="base" hangingPunct="1">
              <a:lnSpc>
                <a:spcPct val="90000"/>
              </a:lnSpc>
              <a:spcBef>
                <a:spcPct val="0"/>
              </a:spcBef>
              <a:spcAft>
                <a:spcPct val="0"/>
              </a:spcAft>
              <a:defRPr sz="2250" b="1">
                <a:solidFill>
                  <a:srgbClr val="0F2B8E"/>
                </a:solidFill>
                <a:latin typeface="Arial" charset="0"/>
              </a:defRPr>
            </a:lvl2pPr>
            <a:lvl3pPr algn="l" rtl="0" eaLnBrk="1" fontAlgn="base" hangingPunct="1">
              <a:lnSpc>
                <a:spcPct val="90000"/>
              </a:lnSpc>
              <a:spcBef>
                <a:spcPct val="0"/>
              </a:spcBef>
              <a:spcAft>
                <a:spcPct val="0"/>
              </a:spcAft>
              <a:defRPr sz="2250" b="1">
                <a:solidFill>
                  <a:srgbClr val="0F2B8E"/>
                </a:solidFill>
                <a:latin typeface="Arial" charset="0"/>
              </a:defRPr>
            </a:lvl3pPr>
            <a:lvl4pPr algn="l" rtl="0" eaLnBrk="1" fontAlgn="base" hangingPunct="1">
              <a:lnSpc>
                <a:spcPct val="90000"/>
              </a:lnSpc>
              <a:spcBef>
                <a:spcPct val="0"/>
              </a:spcBef>
              <a:spcAft>
                <a:spcPct val="0"/>
              </a:spcAft>
              <a:defRPr sz="2250" b="1">
                <a:solidFill>
                  <a:srgbClr val="0F2B8E"/>
                </a:solidFill>
                <a:latin typeface="Arial" charset="0"/>
              </a:defRPr>
            </a:lvl4pPr>
            <a:lvl5pPr algn="l" rtl="0" eaLnBrk="1" fontAlgn="base" hangingPunct="1">
              <a:lnSpc>
                <a:spcPct val="90000"/>
              </a:lnSpc>
              <a:spcBef>
                <a:spcPct val="0"/>
              </a:spcBef>
              <a:spcAft>
                <a:spcPct val="0"/>
              </a:spcAft>
              <a:defRPr sz="2250" b="1">
                <a:solidFill>
                  <a:srgbClr val="0F2B8E"/>
                </a:solidFill>
                <a:latin typeface="Arial" charset="0"/>
              </a:defRPr>
            </a:lvl5pPr>
            <a:lvl6pPr marL="342900" algn="l" rtl="0" eaLnBrk="1" fontAlgn="base" hangingPunct="1">
              <a:lnSpc>
                <a:spcPct val="90000"/>
              </a:lnSpc>
              <a:spcBef>
                <a:spcPct val="0"/>
              </a:spcBef>
              <a:spcAft>
                <a:spcPct val="0"/>
              </a:spcAft>
              <a:defRPr sz="2250" b="1">
                <a:solidFill>
                  <a:srgbClr val="0F2B8E"/>
                </a:solidFill>
                <a:latin typeface="Arial" charset="0"/>
              </a:defRPr>
            </a:lvl6pPr>
            <a:lvl7pPr marL="685800" algn="l" rtl="0" eaLnBrk="1" fontAlgn="base" hangingPunct="1">
              <a:lnSpc>
                <a:spcPct val="90000"/>
              </a:lnSpc>
              <a:spcBef>
                <a:spcPct val="0"/>
              </a:spcBef>
              <a:spcAft>
                <a:spcPct val="0"/>
              </a:spcAft>
              <a:defRPr sz="2250" b="1">
                <a:solidFill>
                  <a:srgbClr val="0F2B8E"/>
                </a:solidFill>
                <a:latin typeface="Arial" charset="0"/>
              </a:defRPr>
            </a:lvl7pPr>
            <a:lvl8pPr marL="1028700" algn="l" rtl="0" eaLnBrk="1" fontAlgn="base" hangingPunct="1">
              <a:lnSpc>
                <a:spcPct val="90000"/>
              </a:lnSpc>
              <a:spcBef>
                <a:spcPct val="0"/>
              </a:spcBef>
              <a:spcAft>
                <a:spcPct val="0"/>
              </a:spcAft>
              <a:defRPr sz="2250" b="1">
                <a:solidFill>
                  <a:srgbClr val="0F2B8E"/>
                </a:solidFill>
                <a:latin typeface="Arial" charset="0"/>
              </a:defRPr>
            </a:lvl8pPr>
            <a:lvl9pPr marL="1371600" algn="l" rtl="0" eaLnBrk="1" fontAlgn="base" hangingPunct="1">
              <a:lnSpc>
                <a:spcPct val="90000"/>
              </a:lnSpc>
              <a:spcBef>
                <a:spcPct val="0"/>
              </a:spcBef>
              <a:spcAft>
                <a:spcPct val="0"/>
              </a:spcAft>
              <a:defRPr sz="2250" b="1">
                <a:solidFill>
                  <a:srgbClr val="0F2B8E"/>
                </a:solidFill>
                <a:latin typeface="Arial" charset="0"/>
              </a:defRPr>
            </a:lvl9pPr>
          </a:lstStyle>
          <a:p>
            <a:r>
              <a:rPr lang="de-DE" sz="3200" dirty="0" err="1">
                <a:solidFill>
                  <a:schemeClr val="accent1"/>
                </a:solidFill>
              </a:rPr>
              <a:t>Intelligence</a:t>
            </a:r>
            <a:r>
              <a:rPr lang="de-DE" sz="3200" dirty="0">
                <a:solidFill>
                  <a:schemeClr val="accent1"/>
                </a:solidFill>
              </a:rPr>
              <a:t> Cruise Assist (Part </a:t>
            </a:r>
            <a:r>
              <a:rPr lang="de-DE" sz="3200" dirty="0" err="1">
                <a:solidFill>
                  <a:schemeClr val="accent1"/>
                </a:solidFill>
              </a:rPr>
              <a:t>of</a:t>
            </a:r>
            <a:r>
              <a:rPr lang="de-DE" sz="3200" dirty="0">
                <a:solidFill>
                  <a:schemeClr val="accent1"/>
                </a:solidFill>
              </a:rPr>
              <a:t> ICC)</a:t>
            </a:r>
            <a:endParaRPr lang="en-US" sz="3200" dirty="0">
              <a:solidFill>
                <a:schemeClr val="accent1"/>
              </a:solidFill>
            </a:endParaRPr>
          </a:p>
        </p:txBody>
      </p:sp>
      <p:sp>
        <p:nvSpPr>
          <p:cNvPr id="2" name="TextBox 1"/>
          <p:cNvSpPr txBox="1"/>
          <p:nvPr/>
        </p:nvSpPr>
        <p:spPr>
          <a:xfrm>
            <a:off x="2855640" y="1634869"/>
            <a:ext cx="6160168" cy="1362083"/>
          </a:xfrm>
          <a:prstGeom prst="rect">
            <a:avLst/>
          </a:prstGeom>
          <a:noFill/>
        </p:spPr>
        <p:txBody>
          <a:bodyPr wrap="square" rtlCol="0">
            <a:noAutofit/>
          </a:bodyPr>
          <a:lstStyle/>
          <a:p>
            <a:r>
              <a:rPr lang="en-US" sz="1400" i="1" dirty="0"/>
              <a:t>Intelligence Cruise Assist provides with lateral and longitudinal guidance at high speeds. It follows to stop a target vehicle if no lane markings are available. Provides auto start. In case a lane can be detected, the lateral guidance is based on the lane marking. Driver supervision (i.e., hands on the steering wheel) is requested.</a:t>
            </a:r>
          </a:p>
        </p:txBody>
      </p:sp>
      <p:grpSp>
        <p:nvGrpSpPr>
          <p:cNvPr id="34" name="Group 33"/>
          <p:cNvGrpSpPr/>
          <p:nvPr/>
        </p:nvGrpSpPr>
        <p:grpSpPr>
          <a:xfrm>
            <a:off x="3217614" y="3105527"/>
            <a:ext cx="4302383" cy="2622412"/>
            <a:chOff x="5416688" y="2330818"/>
            <a:chExt cx="3563102" cy="2006903"/>
          </a:xfrm>
        </p:grpSpPr>
        <p:pic>
          <p:nvPicPr>
            <p:cNvPr id="13" name="Picture 12"/>
            <p:cNvPicPr>
              <a:picLocks noChangeAspect="1"/>
            </p:cNvPicPr>
            <p:nvPr/>
          </p:nvPicPr>
          <p:blipFill>
            <a:blip r:embed="rId3"/>
            <a:stretch>
              <a:fillRect/>
            </a:stretch>
          </p:blipFill>
          <p:spPr>
            <a:xfrm rot="16200000">
              <a:off x="6194787" y="1552719"/>
              <a:ext cx="2006903" cy="3563102"/>
            </a:xfrm>
            <a:prstGeom prst="rect">
              <a:avLst/>
            </a:prstGeom>
          </p:spPr>
        </p:pic>
        <p:sp>
          <p:nvSpPr>
            <p:cNvPr id="19" name="Isosceles Triangle 18"/>
            <p:cNvSpPr/>
            <p:nvPr/>
          </p:nvSpPr>
          <p:spPr bwMode="auto">
            <a:xfrm rot="5400000">
              <a:off x="6583031" y="3170596"/>
              <a:ext cx="273257" cy="244687"/>
            </a:xfrm>
            <a:prstGeom prst="triangle">
              <a:avLst/>
            </a:prstGeom>
            <a:solidFill>
              <a:schemeClr val="accent1">
                <a:lumMod val="40000"/>
                <a:lumOff val="60000"/>
              </a:schemeClr>
            </a:solidFill>
            <a:ln>
              <a:solidFill>
                <a:schemeClr val="accent1">
                  <a:lumMod val="40000"/>
                  <a:lumOff val="60000"/>
                </a:schemeClr>
              </a:solidFill>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5" name="Oval 24"/>
            <p:cNvSpPr/>
            <p:nvPr/>
          </p:nvSpPr>
          <p:spPr bwMode="auto">
            <a:xfrm>
              <a:off x="5467921" y="3102204"/>
              <a:ext cx="433137" cy="432365"/>
            </a:xfrm>
            <a:prstGeom prst="ellipse">
              <a:avLst/>
            </a:prstGeom>
            <a:noFill/>
            <a:ln w="19050" cap="rnd"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
        <p:nvSpPr>
          <p:cNvPr id="29" name="TextBox 28"/>
          <p:cNvSpPr txBox="1"/>
          <p:nvPr/>
        </p:nvSpPr>
        <p:spPr>
          <a:xfrm>
            <a:off x="4573148" y="4244090"/>
            <a:ext cx="375294" cy="338350"/>
          </a:xfrm>
          <a:prstGeom prst="rect">
            <a:avLst/>
          </a:prstGeom>
          <a:noFill/>
        </p:spPr>
        <p:txBody>
          <a:bodyPr wrap="square" rtlCol="0">
            <a:noAutofit/>
          </a:bodyPr>
          <a:lstStyle/>
          <a:p>
            <a:r>
              <a:rPr lang="de-DE" sz="1200" b="1" dirty="0"/>
              <a:t>M</a:t>
            </a:r>
            <a:endParaRPr lang="en-US" sz="1200" b="1" dirty="0" err="1"/>
          </a:p>
        </p:txBody>
      </p:sp>
      <p:sp>
        <p:nvSpPr>
          <p:cNvPr id="30" name="TextBox 29"/>
          <p:cNvSpPr txBox="1"/>
          <p:nvPr/>
        </p:nvSpPr>
        <p:spPr>
          <a:xfrm>
            <a:off x="3184355" y="5446200"/>
            <a:ext cx="1362548" cy="420113"/>
          </a:xfrm>
          <a:prstGeom prst="rect">
            <a:avLst/>
          </a:prstGeom>
          <a:noFill/>
        </p:spPr>
        <p:txBody>
          <a:bodyPr wrap="square" rtlCol="0">
            <a:noAutofit/>
          </a:bodyPr>
          <a:lstStyle/>
          <a:p>
            <a:r>
              <a:rPr lang="de-DE" sz="1400" u="sng" dirty="0" err="1"/>
              <a:t>Architecture</a:t>
            </a:r>
            <a:endParaRPr lang="en-US" sz="1600" u="sng" dirty="0" err="1"/>
          </a:p>
        </p:txBody>
      </p:sp>
      <p:sp>
        <p:nvSpPr>
          <p:cNvPr id="41" name="Flowchart: Decision 76"/>
          <p:cNvSpPr/>
          <p:nvPr/>
        </p:nvSpPr>
        <p:spPr bwMode="auto">
          <a:xfrm>
            <a:off x="3341982" y="4314080"/>
            <a:ext cx="352366" cy="190677"/>
          </a:xfrm>
          <a:prstGeom prst="flowChartDecision">
            <a:avLst/>
          </a:prstGeom>
          <a:solidFill>
            <a:schemeClr val="tx2">
              <a:lumMod val="20000"/>
              <a:lumOff val="80000"/>
            </a:schemeClr>
          </a:solidFill>
          <a:ln>
            <a:solidFill>
              <a:schemeClr val="tx2">
                <a:lumMod val="20000"/>
                <a:lumOff val="80000"/>
              </a:schemeClr>
            </a:solidFill>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aphicFrame>
        <p:nvGraphicFramePr>
          <p:cNvPr id="3" name="Table 2"/>
          <p:cNvGraphicFramePr>
            <a:graphicFrameLocks noGrp="1"/>
          </p:cNvGraphicFramePr>
          <p:nvPr>
            <p:extLst>
              <p:ext uri="{D42A27DB-BD31-4B8C-83A1-F6EECF244321}">
                <p14:modId xmlns:p14="http://schemas.microsoft.com/office/powerpoint/2010/main" val="877688335"/>
              </p:ext>
            </p:extLst>
          </p:nvPr>
        </p:nvGraphicFramePr>
        <p:xfrm>
          <a:off x="8976320" y="4857764"/>
          <a:ext cx="3215680" cy="986790"/>
        </p:xfrm>
        <a:graphic>
          <a:graphicData uri="http://schemas.openxmlformats.org/drawingml/2006/table">
            <a:tbl>
              <a:tblPr firstRow="1" firstCol="1" bandRow="1"/>
              <a:tblGrid>
                <a:gridCol w="1607600">
                  <a:extLst>
                    <a:ext uri="{9D8B030D-6E8A-4147-A177-3AD203B41FA5}">
                      <a16:colId xmlns:a16="http://schemas.microsoft.com/office/drawing/2014/main" val="20000"/>
                    </a:ext>
                  </a:extLst>
                </a:gridCol>
                <a:gridCol w="1608080">
                  <a:extLst>
                    <a:ext uri="{9D8B030D-6E8A-4147-A177-3AD203B41FA5}">
                      <a16:colId xmlns:a16="http://schemas.microsoft.com/office/drawing/2014/main" val="20001"/>
                    </a:ext>
                  </a:extLst>
                </a:gridCol>
              </a:tblGrid>
              <a:tr h="680791">
                <a:tc>
                  <a:txBody>
                    <a:bodyPr/>
                    <a:lstStyle/>
                    <a:p>
                      <a:pPr>
                        <a:spcAft>
                          <a:spcPts val="0"/>
                        </a:spcAft>
                      </a:pPr>
                      <a:r>
                        <a:rPr lang="en-US" sz="1100" b="1" dirty="0">
                          <a:effectLst/>
                          <a:latin typeface="Times New Roman" panose="02020603050405020304" pitchFamily="18" charset="0"/>
                          <a:ea typeface="Times New Roman" panose="02020603050405020304" pitchFamily="18" charset="0"/>
                        </a:rPr>
                        <a:t>Road type/environment</a:t>
                      </a:r>
                      <a:endParaRPr lang="en-US" sz="1100" dirty="0">
                        <a:effectLst/>
                        <a:latin typeface="Times New Roman" panose="02020603050405020304" pitchFamily="18" charset="0"/>
                        <a:ea typeface="Times New Roman" panose="02020603050405020304" pitchFamily="18" charset="0"/>
                      </a:endParaRP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600"/>
                        </a:spcAft>
                      </a:pPr>
                      <a:r>
                        <a:rPr lang="en-US" sz="1100" dirty="0">
                          <a:effectLst/>
                          <a:latin typeface="Times New Roman" panose="02020603050405020304" pitchFamily="18" charset="0"/>
                          <a:ea typeface="Times New Roman" panose="02020603050405020304" pitchFamily="18" charset="0"/>
                        </a:rPr>
                        <a:t>highway/dual carriage road</a:t>
                      </a:r>
                    </a:p>
                    <a:p>
                      <a:pPr>
                        <a:spcAft>
                          <a:spcPts val="600"/>
                        </a:spcAft>
                      </a:pPr>
                      <a:r>
                        <a:rPr lang="en-US" sz="1100" dirty="0">
                          <a:effectLst/>
                          <a:latin typeface="Times New Roman" panose="02020603050405020304" pitchFamily="18" charset="0"/>
                          <a:ea typeface="Times New Roman" panose="02020603050405020304" pitchFamily="18" charset="0"/>
                        </a:rPr>
                        <a:t>well-marked country roads with zero to moderate curvature. </a:t>
                      </a: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67037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853262"/>
            <a:ext cx="11090274" cy="443198"/>
          </a:xfrm>
        </p:spPr>
        <p:txBody>
          <a:bodyPr/>
          <a:lstStyle/>
          <a:p>
            <a:r>
              <a:rPr lang="en-US" altLang="zh-CN" b="1" dirty="0"/>
              <a:t>Change</a:t>
            </a:r>
            <a:endParaRPr lang="zh-CN" altLang="en-US" b="1" dirty="0"/>
          </a:p>
        </p:txBody>
      </p:sp>
      <p:sp>
        <p:nvSpPr>
          <p:cNvPr id="4" name="Date Placeholder 3"/>
          <p:cNvSpPr>
            <a:spLocks noGrp="1"/>
          </p:cNvSpPr>
          <p:nvPr>
            <p:ph type="dt" sz="half" idx="10"/>
          </p:nvPr>
        </p:nvSpPr>
        <p:spPr/>
        <p:txBody>
          <a:bodyPr/>
          <a:lstStyle/>
          <a:p>
            <a:r>
              <a:rPr lang="en-US" noProof="0"/>
              <a:t>Date</a:t>
            </a:r>
            <a:endParaRPr lang="en-US" noProof="0" dirty="0"/>
          </a:p>
        </p:txBody>
      </p:sp>
      <p:sp>
        <p:nvSpPr>
          <p:cNvPr id="5" name="Footer Placeholder 4"/>
          <p:cNvSpPr>
            <a:spLocks noGrp="1"/>
          </p:cNvSpPr>
          <p:nvPr>
            <p:ph type="ftr" sz="quarter" idx="11"/>
          </p:nvPr>
        </p:nvSpPr>
        <p:spPr/>
        <p:txBody>
          <a:bodyPr/>
          <a:lstStyle/>
          <a:p>
            <a:r>
              <a:rPr lang="en-US" noProof="0"/>
              <a:t>Name of presentation</a:t>
            </a:r>
            <a:endParaRPr lang="en-US" noProof="0" dirty="0"/>
          </a:p>
        </p:txBody>
      </p:sp>
      <p:sp>
        <p:nvSpPr>
          <p:cNvPr id="6" name="Slide Number Placeholder 5"/>
          <p:cNvSpPr>
            <a:spLocks noGrp="1"/>
          </p:cNvSpPr>
          <p:nvPr>
            <p:ph type="sldNum" sz="quarter" idx="12"/>
          </p:nvPr>
        </p:nvSpPr>
        <p:spPr/>
        <p:txBody>
          <a:bodyPr/>
          <a:lstStyle/>
          <a:p>
            <a:fld id="{7E74F4B1-9ADB-4B50-83D6-797B7B30BEA4}" type="slidenum">
              <a:rPr lang="en-US" noProof="0" smtClean="0"/>
              <a:t>21</a:t>
            </a:fld>
            <a:endParaRPr lang="en-US" noProof="0" dirty="0"/>
          </a:p>
        </p:txBody>
      </p:sp>
      <p:pic>
        <p:nvPicPr>
          <p:cNvPr id="7" name="Picture 6"/>
          <p:cNvPicPr>
            <a:picLocks noChangeAspect="1"/>
          </p:cNvPicPr>
          <p:nvPr/>
        </p:nvPicPr>
        <p:blipFill>
          <a:blip r:embed="rId2"/>
          <a:stretch>
            <a:fillRect/>
          </a:stretch>
        </p:blipFill>
        <p:spPr>
          <a:xfrm>
            <a:off x="-3631" y="1484784"/>
            <a:ext cx="12192000" cy="2997714"/>
          </a:xfrm>
          <a:prstGeom prst="rect">
            <a:avLst/>
          </a:prstGeom>
        </p:spPr>
      </p:pic>
    </p:spTree>
    <p:extLst>
      <p:ext uri="{BB962C8B-B14F-4D97-AF65-F5344CB8AC3E}">
        <p14:creationId xmlns:p14="http://schemas.microsoft.com/office/powerpoint/2010/main" val="1667700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txBox="1">
            <a:spLocks/>
          </p:cNvSpPr>
          <p:nvPr/>
        </p:nvSpPr>
        <p:spPr bwMode="auto">
          <a:xfrm>
            <a:off x="192088" y="548680"/>
            <a:ext cx="1142075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4409" rIns="0" bIns="44409" numCol="1" anchor="ctr" anchorCtr="0" compatLnSpc="1">
            <a:prstTxWarp prst="textNoShape">
              <a:avLst/>
            </a:prstTxWarp>
          </a:bodyPr>
          <a:lstStyle>
            <a:lvl1pPr algn="l" rtl="0" eaLnBrk="1" fontAlgn="base" hangingPunct="1">
              <a:lnSpc>
                <a:spcPct val="100000"/>
              </a:lnSpc>
              <a:spcBef>
                <a:spcPct val="0"/>
              </a:spcBef>
              <a:spcAft>
                <a:spcPct val="0"/>
              </a:spcAft>
              <a:defRPr sz="2250" b="1">
                <a:solidFill>
                  <a:srgbClr val="0F2B8E"/>
                </a:solidFill>
                <a:latin typeface="+mj-lt"/>
                <a:ea typeface="+mj-ea"/>
                <a:cs typeface="+mj-cs"/>
              </a:defRPr>
            </a:lvl1pPr>
            <a:lvl2pPr algn="l" rtl="0" eaLnBrk="1" fontAlgn="base" hangingPunct="1">
              <a:lnSpc>
                <a:spcPct val="90000"/>
              </a:lnSpc>
              <a:spcBef>
                <a:spcPct val="0"/>
              </a:spcBef>
              <a:spcAft>
                <a:spcPct val="0"/>
              </a:spcAft>
              <a:defRPr sz="2250" b="1">
                <a:solidFill>
                  <a:srgbClr val="0F2B8E"/>
                </a:solidFill>
                <a:latin typeface="Arial" charset="0"/>
              </a:defRPr>
            </a:lvl2pPr>
            <a:lvl3pPr algn="l" rtl="0" eaLnBrk="1" fontAlgn="base" hangingPunct="1">
              <a:lnSpc>
                <a:spcPct val="90000"/>
              </a:lnSpc>
              <a:spcBef>
                <a:spcPct val="0"/>
              </a:spcBef>
              <a:spcAft>
                <a:spcPct val="0"/>
              </a:spcAft>
              <a:defRPr sz="2250" b="1">
                <a:solidFill>
                  <a:srgbClr val="0F2B8E"/>
                </a:solidFill>
                <a:latin typeface="Arial" charset="0"/>
              </a:defRPr>
            </a:lvl3pPr>
            <a:lvl4pPr algn="l" rtl="0" eaLnBrk="1" fontAlgn="base" hangingPunct="1">
              <a:lnSpc>
                <a:spcPct val="90000"/>
              </a:lnSpc>
              <a:spcBef>
                <a:spcPct val="0"/>
              </a:spcBef>
              <a:spcAft>
                <a:spcPct val="0"/>
              </a:spcAft>
              <a:defRPr sz="2250" b="1">
                <a:solidFill>
                  <a:srgbClr val="0F2B8E"/>
                </a:solidFill>
                <a:latin typeface="Arial" charset="0"/>
              </a:defRPr>
            </a:lvl4pPr>
            <a:lvl5pPr algn="l" rtl="0" eaLnBrk="1" fontAlgn="base" hangingPunct="1">
              <a:lnSpc>
                <a:spcPct val="90000"/>
              </a:lnSpc>
              <a:spcBef>
                <a:spcPct val="0"/>
              </a:spcBef>
              <a:spcAft>
                <a:spcPct val="0"/>
              </a:spcAft>
              <a:defRPr sz="2250" b="1">
                <a:solidFill>
                  <a:srgbClr val="0F2B8E"/>
                </a:solidFill>
                <a:latin typeface="Arial" charset="0"/>
              </a:defRPr>
            </a:lvl5pPr>
            <a:lvl6pPr marL="342900" algn="l" rtl="0" eaLnBrk="1" fontAlgn="base" hangingPunct="1">
              <a:lnSpc>
                <a:spcPct val="90000"/>
              </a:lnSpc>
              <a:spcBef>
                <a:spcPct val="0"/>
              </a:spcBef>
              <a:spcAft>
                <a:spcPct val="0"/>
              </a:spcAft>
              <a:defRPr sz="2250" b="1">
                <a:solidFill>
                  <a:srgbClr val="0F2B8E"/>
                </a:solidFill>
                <a:latin typeface="Arial" charset="0"/>
              </a:defRPr>
            </a:lvl6pPr>
            <a:lvl7pPr marL="685800" algn="l" rtl="0" eaLnBrk="1" fontAlgn="base" hangingPunct="1">
              <a:lnSpc>
                <a:spcPct val="90000"/>
              </a:lnSpc>
              <a:spcBef>
                <a:spcPct val="0"/>
              </a:spcBef>
              <a:spcAft>
                <a:spcPct val="0"/>
              </a:spcAft>
              <a:defRPr sz="2250" b="1">
                <a:solidFill>
                  <a:srgbClr val="0F2B8E"/>
                </a:solidFill>
                <a:latin typeface="Arial" charset="0"/>
              </a:defRPr>
            </a:lvl7pPr>
            <a:lvl8pPr marL="1028700" algn="l" rtl="0" eaLnBrk="1" fontAlgn="base" hangingPunct="1">
              <a:lnSpc>
                <a:spcPct val="90000"/>
              </a:lnSpc>
              <a:spcBef>
                <a:spcPct val="0"/>
              </a:spcBef>
              <a:spcAft>
                <a:spcPct val="0"/>
              </a:spcAft>
              <a:defRPr sz="2250" b="1">
                <a:solidFill>
                  <a:srgbClr val="0F2B8E"/>
                </a:solidFill>
                <a:latin typeface="Arial" charset="0"/>
              </a:defRPr>
            </a:lvl8pPr>
            <a:lvl9pPr marL="1371600" algn="l" rtl="0" eaLnBrk="1" fontAlgn="base" hangingPunct="1">
              <a:lnSpc>
                <a:spcPct val="90000"/>
              </a:lnSpc>
              <a:spcBef>
                <a:spcPct val="0"/>
              </a:spcBef>
              <a:spcAft>
                <a:spcPct val="0"/>
              </a:spcAft>
              <a:defRPr sz="2250" b="1">
                <a:solidFill>
                  <a:srgbClr val="0F2B8E"/>
                </a:solidFill>
                <a:latin typeface="Arial" charset="0"/>
              </a:defRPr>
            </a:lvl9pPr>
          </a:lstStyle>
          <a:p>
            <a:r>
              <a:rPr lang="de-DE" sz="3200" dirty="0">
                <a:solidFill>
                  <a:schemeClr val="accent1"/>
                </a:solidFill>
              </a:rPr>
              <a:t>Lane</a:t>
            </a:r>
            <a:r>
              <a:rPr lang="de-DE" sz="3000" kern="0" dirty="0"/>
              <a:t> </a:t>
            </a:r>
            <a:r>
              <a:rPr lang="de-DE" sz="3200" dirty="0" err="1">
                <a:solidFill>
                  <a:schemeClr val="accent1"/>
                </a:solidFill>
              </a:rPr>
              <a:t>Keeping</a:t>
            </a:r>
            <a:r>
              <a:rPr lang="de-DE" sz="3000" kern="0" dirty="0"/>
              <a:t> </a:t>
            </a:r>
            <a:r>
              <a:rPr lang="de-DE" sz="3200" dirty="0">
                <a:solidFill>
                  <a:schemeClr val="accent1"/>
                </a:solidFill>
              </a:rPr>
              <a:t>Assist</a:t>
            </a:r>
            <a:endParaRPr lang="en-US" sz="3200" dirty="0">
              <a:solidFill>
                <a:schemeClr val="accent1"/>
              </a:solidFill>
            </a:endParaRPr>
          </a:p>
        </p:txBody>
      </p:sp>
      <p:sp>
        <p:nvSpPr>
          <p:cNvPr id="2" name="TextBox 1"/>
          <p:cNvSpPr txBox="1"/>
          <p:nvPr/>
        </p:nvSpPr>
        <p:spPr>
          <a:xfrm>
            <a:off x="3184357" y="1522457"/>
            <a:ext cx="7884747" cy="1362083"/>
          </a:xfrm>
          <a:prstGeom prst="rect">
            <a:avLst/>
          </a:prstGeom>
          <a:noFill/>
        </p:spPr>
        <p:txBody>
          <a:bodyPr wrap="square" rtlCol="0">
            <a:noAutofit/>
          </a:bodyPr>
          <a:lstStyle/>
          <a:p>
            <a:r>
              <a:rPr lang="en-US" sz="1400" i="1" dirty="0"/>
              <a:t>The principle task of Lane Departure Prevention is to help the driver to stay in lane by warning the driver and applying an additional steering wheel torque on the steering column when the vehicle is about to leave the lane shortly. Thus, Lane Departure Prevention is a safety system that aims at reducing critical situations caused by unintentional lane departures. </a:t>
            </a:r>
          </a:p>
        </p:txBody>
      </p:sp>
      <p:sp>
        <p:nvSpPr>
          <p:cNvPr id="55" name="TextBox 54"/>
          <p:cNvSpPr txBox="1"/>
          <p:nvPr/>
        </p:nvSpPr>
        <p:spPr>
          <a:xfrm>
            <a:off x="3184355" y="5601175"/>
            <a:ext cx="1362548" cy="420113"/>
          </a:xfrm>
          <a:prstGeom prst="rect">
            <a:avLst/>
          </a:prstGeom>
          <a:noFill/>
        </p:spPr>
        <p:txBody>
          <a:bodyPr wrap="square" rtlCol="0">
            <a:noAutofit/>
          </a:bodyPr>
          <a:lstStyle/>
          <a:p>
            <a:r>
              <a:rPr lang="de-DE" sz="1400" u="sng" dirty="0" err="1"/>
              <a:t>Architecture</a:t>
            </a:r>
            <a:endParaRPr lang="en-US" sz="1600" u="sng" dirty="0" err="1"/>
          </a:p>
        </p:txBody>
      </p:sp>
      <p:grpSp>
        <p:nvGrpSpPr>
          <p:cNvPr id="39" name="Group 38"/>
          <p:cNvGrpSpPr/>
          <p:nvPr/>
        </p:nvGrpSpPr>
        <p:grpSpPr>
          <a:xfrm>
            <a:off x="3184358" y="3260502"/>
            <a:ext cx="4302383" cy="2622412"/>
            <a:chOff x="5389148" y="2330818"/>
            <a:chExt cx="3563102" cy="2006903"/>
          </a:xfrm>
        </p:grpSpPr>
        <p:pic>
          <p:nvPicPr>
            <p:cNvPr id="40" name="Picture 39"/>
            <p:cNvPicPr>
              <a:picLocks noChangeAspect="1"/>
            </p:cNvPicPr>
            <p:nvPr/>
          </p:nvPicPr>
          <p:blipFill>
            <a:blip r:embed="rId3"/>
            <a:stretch>
              <a:fillRect/>
            </a:stretch>
          </p:blipFill>
          <p:spPr>
            <a:xfrm rot="16200000">
              <a:off x="6167247" y="1552719"/>
              <a:ext cx="2006903" cy="3563102"/>
            </a:xfrm>
            <a:prstGeom prst="rect">
              <a:avLst/>
            </a:prstGeom>
          </p:spPr>
        </p:pic>
        <p:sp>
          <p:nvSpPr>
            <p:cNvPr id="41" name="Isosceles Triangle 40"/>
            <p:cNvSpPr/>
            <p:nvPr/>
          </p:nvSpPr>
          <p:spPr bwMode="auto">
            <a:xfrm rot="5400000">
              <a:off x="6583031" y="3170596"/>
              <a:ext cx="273257" cy="244687"/>
            </a:xfrm>
            <a:prstGeom prst="triangle">
              <a:avLst/>
            </a:prstGeom>
            <a:solidFill>
              <a:schemeClr val="accent1">
                <a:lumMod val="40000"/>
                <a:lumOff val="60000"/>
              </a:schemeClr>
            </a:solidFill>
            <a:ln>
              <a:solidFill>
                <a:schemeClr val="accent1">
                  <a:lumMod val="40000"/>
                  <a:lumOff val="60000"/>
                </a:schemeClr>
              </a:solidFill>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
        <p:nvSpPr>
          <p:cNvPr id="5" name="TextBox 4"/>
          <p:cNvSpPr txBox="1"/>
          <p:nvPr/>
        </p:nvSpPr>
        <p:spPr>
          <a:xfrm>
            <a:off x="5475767" y="590487"/>
            <a:ext cx="914400" cy="914400"/>
          </a:xfrm>
          <a:prstGeom prst="rect">
            <a:avLst/>
          </a:prstGeom>
          <a:noFill/>
        </p:spPr>
        <p:txBody>
          <a:bodyPr wrap="none" rtlCol="0">
            <a:noAutofit/>
          </a:bodyPr>
          <a:lstStyle/>
          <a:p>
            <a:endParaRPr lang="en-US" sz="1800" dirty="0" err="1"/>
          </a:p>
        </p:txBody>
      </p:sp>
      <p:sp>
        <p:nvSpPr>
          <p:cNvPr id="29" name="TextBox 28"/>
          <p:cNvSpPr txBox="1"/>
          <p:nvPr/>
        </p:nvSpPr>
        <p:spPr>
          <a:xfrm>
            <a:off x="4573148" y="4399065"/>
            <a:ext cx="375294" cy="338350"/>
          </a:xfrm>
          <a:prstGeom prst="rect">
            <a:avLst/>
          </a:prstGeom>
          <a:noFill/>
        </p:spPr>
        <p:txBody>
          <a:bodyPr wrap="square" rtlCol="0">
            <a:noAutofit/>
          </a:bodyPr>
          <a:lstStyle/>
          <a:p>
            <a:r>
              <a:rPr lang="de-DE" sz="1200" b="1" dirty="0"/>
              <a:t>M</a:t>
            </a:r>
            <a:endParaRPr lang="en-US" sz="1200" b="1" dirty="0" err="1"/>
          </a:p>
        </p:txBody>
      </p:sp>
      <p:pic>
        <p:nvPicPr>
          <p:cNvPr id="52" name="Picture 51"/>
          <p:cNvPicPr>
            <a:picLocks noChangeAspect="1"/>
          </p:cNvPicPr>
          <p:nvPr/>
        </p:nvPicPr>
        <p:blipFill rotWithShape="1">
          <a:blip r:embed="rId4"/>
          <a:srcRect l="15938" t="20803" r="11475"/>
          <a:stretch/>
        </p:blipFill>
        <p:spPr>
          <a:xfrm>
            <a:off x="192088" y="1522456"/>
            <a:ext cx="2843212" cy="2061519"/>
          </a:xfrm>
          <a:prstGeom prst="rect">
            <a:avLst/>
          </a:prstGeom>
        </p:spPr>
      </p:pic>
      <p:sp>
        <p:nvSpPr>
          <p:cNvPr id="53" name="Oval 52"/>
          <p:cNvSpPr/>
          <p:nvPr/>
        </p:nvSpPr>
        <p:spPr bwMode="auto">
          <a:xfrm>
            <a:off x="4503846" y="4235217"/>
            <a:ext cx="513898" cy="564970"/>
          </a:xfrm>
          <a:prstGeom prst="ellipse">
            <a:avLst/>
          </a:prstGeom>
          <a:noFill/>
          <a:ln w="19050" cap="rnd"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19254989"/>
              </p:ext>
            </p:extLst>
          </p:nvPr>
        </p:nvGraphicFramePr>
        <p:xfrm>
          <a:off x="7896225" y="2826226"/>
          <a:ext cx="3890963" cy="2907030"/>
        </p:xfrm>
        <a:graphic>
          <a:graphicData uri="http://schemas.openxmlformats.org/drawingml/2006/table">
            <a:tbl>
              <a:tblPr firstRow="1" firstCol="1" bandRow="1"/>
              <a:tblGrid>
                <a:gridCol w="1945191">
                  <a:extLst>
                    <a:ext uri="{9D8B030D-6E8A-4147-A177-3AD203B41FA5}">
                      <a16:colId xmlns:a16="http://schemas.microsoft.com/office/drawing/2014/main" val="20000"/>
                    </a:ext>
                  </a:extLst>
                </a:gridCol>
                <a:gridCol w="1945772">
                  <a:extLst>
                    <a:ext uri="{9D8B030D-6E8A-4147-A177-3AD203B41FA5}">
                      <a16:colId xmlns:a16="http://schemas.microsoft.com/office/drawing/2014/main" val="20001"/>
                    </a:ext>
                  </a:extLst>
                </a:gridCol>
              </a:tblGrid>
              <a:tr h="0">
                <a:tc>
                  <a:txBody>
                    <a:bodyPr/>
                    <a:lstStyle/>
                    <a:p>
                      <a:pPr>
                        <a:spcAft>
                          <a:spcPts val="0"/>
                        </a:spcAft>
                      </a:pPr>
                      <a:r>
                        <a:rPr lang="en-US" sz="1100" b="1" dirty="0">
                          <a:solidFill>
                            <a:srgbClr val="FFFFFF"/>
                          </a:solidFill>
                          <a:effectLst/>
                          <a:latin typeface="Times New Roman" panose="02020603050405020304" pitchFamily="18" charset="0"/>
                          <a:ea typeface="Times New Roman" panose="02020603050405020304" pitchFamily="18" charset="0"/>
                        </a:rPr>
                        <a:t>Parameter</a:t>
                      </a:r>
                      <a:endParaRPr lang="en-US" sz="1100" dirty="0">
                        <a:effectLst/>
                        <a:latin typeface="Times New Roman" panose="02020603050405020304" pitchFamily="18" charset="0"/>
                        <a:ea typeface="Times New Roman" panose="02020603050405020304" pitchFamily="18" charset="0"/>
                      </a:endParaRPr>
                    </a:p>
                  </a:txBody>
                  <a:tcPr marL="68580" marR="68580" marT="36195" marB="36195" anchor="b">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spcAft>
                          <a:spcPts val="0"/>
                        </a:spcAft>
                      </a:pPr>
                      <a:r>
                        <a:rPr lang="en-US" sz="1100" b="1">
                          <a:solidFill>
                            <a:srgbClr val="FFFFFF"/>
                          </a:solidFill>
                          <a:effectLst/>
                          <a:latin typeface="Times New Roman" panose="02020603050405020304" pitchFamily="18" charset="0"/>
                          <a:ea typeface="Times New Roman" panose="02020603050405020304" pitchFamily="18" charset="0"/>
                        </a:rPr>
                        <a:t>Value</a:t>
                      </a:r>
                      <a:endParaRPr lang="en-US" sz="1100">
                        <a:effectLst/>
                        <a:latin typeface="Times New Roman" panose="02020603050405020304" pitchFamily="18" charset="0"/>
                        <a:ea typeface="Times New Roman" panose="02020603050405020304" pitchFamily="18" charset="0"/>
                      </a:endParaRPr>
                    </a:p>
                  </a:txBody>
                  <a:tcPr marL="68580" marR="68580" marT="36195" marB="36195" anchor="b">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0">
                <a:tc>
                  <a:txBody>
                    <a:bodyPr/>
                    <a:lstStyle/>
                    <a:p>
                      <a:pPr>
                        <a:spcAft>
                          <a:spcPts val="0"/>
                        </a:spcAft>
                      </a:pPr>
                      <a:r>
                        <a:rPr lang="en-US" sz="1100" b="1">
                          <a:effectLst/>
                          <a:latin typeface="Times New Roman" panose="02020603050405020304" pitchFamily="18" charset="0"/>
                          <a:ea typeface="Times New Roman" panose="02020603050405020304" pitchFamily="18" charset="0"/>
                        </a:rPr>
                        <a:t>Activation Range (Ego Vehicle Speed)</a:t>
                      </a:r>
                      <a:endParaRPr lang="en-US" sz="1100">
                        <a:effectLst/>
                        <a:latin typeface="Times New Roman" panose="02020603050405020304" pitchFamily="18" charset="0"/>
                        <a:ea typeface="Times New Roman" panose="02020603050405020304" pitchFamily="18" charset="0"/>
                      </a:endParaRP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100" dirty="0">
                          <a:effectLst/>
                          <a:latin typeface="Times New Roman" panose="02020603050405020304" pitchFamily="18" charset="0"/>
                          <a:ea typeface="Times New Roman" panose="02020603050405020304" pitchFamily="18" charset="0"/>
                        </a:rPr>
                        <a:t>60-130 </a:t>
                      </a:r>
                      <a:r>
                        <a:rPr lang="en-US" sz="1100" dirty="0" err="1">
                          <a:effectLst/>
                          <a:latin typeface="Times New Roman" panose="02020603050405020304" pitchFamily="18" charset="0"/>
                          <a:ea typeface="Times New Roman" panose="02020603050405020304" pitchFamily="18" charset="0"/>
                        </a:rPr>
                        <a:t>kph</a:t>
                      </a:r>
                      <a:endParaRPr lang="en-US" sz="1100" dirty="0">
                        <a:effectLst/>
                        <a:latin typeface="Times New Roman" panose="02020603050405020304" pitchFamily="18" charset="0"/>
                        <a:ea typeface="Times New Roman" panose="02020603050405020304" pitchFamily="18" charset="0"/>
                      </a:endParaRP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0001"/>
                  </a:ext>
                </a:extLst>
              </a:tr>
              <a:tr h="0">
                <a:tc>
                  <a:txBody>
                    <a:bodyPr/>
                    <a:lstStyle/>
                    <a:p>
                      <a:pPr>
                        <a:spcAft>
                          <a:spcPts val="0"/>
                        </a:spcAft>
                      </a:pPr>
                      <a:r>
                        <a:rPr lang="en-US" sz="1100" b="1">
                          <a:effectLst/>
                          <a:latin typeface="Times New Roman" panose="02020603050405020304" pitchFamily="18" charset="0"/>
                          <a:ea typeface="Times New Roman" panose="02020603050405020304" pitchFamily="18" charset="0"/>
                        </a:rPr>
                        <a:t>Lane marking type</a:t>
                      </a:r>
                      <a:endParaRPr lang="en-US" sz="1100">
                        <a:effectLst/>
                        <a:latin typeface="Times New Roman" panose="02020603050405020304" pitchFamily="18" charset="0"/>
                        <a:ea typeface="Times New Roman" panose="02020603050405020304" pitchFamily="18" charset="0"/>
                      </a:endParaRP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100" dirty="0">
                          <a:effectLst/>
                          <a:latin typeface="Times New Roman" panose="02020603050405020304" pitchFamily="18" charset="0"/>
                          <a:ea typeface="Times New Roman" panose="02020603050405020304" pitchFamily="18" charset="0"/>
                        </a:rPr>
                        <a:t>All lane markings</a:t>
                      </a: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spcAft>
                          <a:spcPts val="0"/>
                        </a:spcAft>
                      </a:pPr>
                      <a:r>
                        <a:rPr lang="en-US" sz="1100" b="1" dirty="0">
                          <a:effectLst/>
                          <a:latin typeface="Times New Roman" panose="02020603050405020304" pitchFamily="18" charset="0"/>
                          <a:ea typeface="Times New Roman" panose="02020603050405020304" pitchFamily="18" charset="0"/>
                        </a:rPr>
                        <a:t>Lane angle</a:t>
                      </a:r>
                      <a:endParaRPr lang="en-US" sz="1100" dirty="0">
                        <a:effectLst/>
                        <a:latin typeface="Times New Roman" panose="02020603050405020304" pitchFamily="18" charset="0"/>
                        <a:ea typeface="Times New Roman" panose="02020603050405020304" pitchFamily="18" charset="0"/>
                      </a:endParaRP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100" dirty="0">
                          <a:effectLst/>
                          <a:latin typeface="Times New Roman" panose="02020603050405020304" pitchFamily="18" charset="0"/>
                          <a:ea typeface="Times New Roman" panose="02020603050405020304" pitchFamily="18" charset="0"/>
                        </a:rPr>
                        <a:t>&lt;3 degrees</a:t>
                      </a: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0003"/>
                  </a:ext>
                </a:extLst>
              </a:tr>
              <a:tr h="0">
                <a:tc>
                  <a:txBody>
                    <a:bodyPr/>
                    <a:lstStyle/>
                    <a:p>
                      <a:pPr>
                        <a:spcAft>
                          <a:spcPts val="0"/>
                        </a:spcAft>
                      </a:pPr>
                      <a:r>
                        <a:rPr lang="en-US" sz="1100" b="1">
                          <a:effectLst/>
                          <a:latin typeface="Times New Roman" panose="02020603050405020304" pitchFamily="18" charset="0"/>
                          <a:ea typeface="Times New Roman" panose="02020603050405020304" pitchFamily="18" charset="0"/>
                        </a:rPr>
                        <a:t>Curve radius outer circle</a:t>
                      </a:r>
                      <a:endParaRPr lang="en-US" sz="1100">
                        <a:effectLst/>
                        <a:latin typeface="Times New Roman" panose="02020603050405020304" pitchFamily="18" charset="0"/>
                        <a:ea typeface="Times New Roman" panose="02020603050405020304" pitchFamily="18" charset="0"/>
                      </a:endParaRP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100" dirty="0">
                          <a:solidFill>
                            <a:schemeClr val="tx1"/>
                          </a:solidFill>
                          <a:effectLst/>
                          <a:latin typeface="Times New Roman" panose="02020603050405020304" pitchFamily="18" charset="0"/>
                          <a:ea typeface="Times New Roman" panose="02020603050405020304" pitchFamily="18" charset="0"/>
                        </a:rPr>
                        <a:t>&gt; 500 m</a:t>
                      </a: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spcAft>
                          <a:spcPts val="0"/>
                        </a:spcAft>
                      </a:pPr>
                      <a:r>
                        <a:rPr lang="en-US" sz="1100" b="1" dirty="0">
                          <a:effectLst/>
                          <a:latin typeface="Times New Roman" panose="02020603050405020304" pitchFamily="18" charset="0"/>
                          <a:ea typeface="Times New Roman" panose="02020603050405020304" pitchFamily="18" charset="0"/>
                        </a:rPr>
                        <a:t>Driver steering angle</a:t>
                      </a:r>
                      <a:endParaRPr lang="en-US" sz="1100" dirty="0">
                        <a:effectLst/>
                        <a:latin typeface="Times New Roman" panose="02020603050405020304" pitchFamily="18" charset="0"/>
                        <a:ea typeface="Times New Roman" panose="02020603050405020304" pitchFamily="18" charset="0"/>
                      </a:endParaRP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100" dirty="0">
                          <a:effectLst/>
                          <a:latin typeface="Times New Roman" panose="02020603050405020304" pitchFamily="18" charset="0"/>
                          <a:ea typeface="Times New Roman" panose="02020603050405020304" pitchFamily="18" charset="0"/>
                        </a:rPr>
                        <a:t>&lt; 20 degrees</a:t>
                      </a: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a:spcAft>
                          <a:spcPts val="0"/>
                        </a:spcAft>
                      </a:pPr>
                      <a:r>
                        <a:rPr lang="en-US" sz="1100" b="1">
                          <a:effectLst/>
                          <a:latin typeface="Times New Roman" panose="02020603050405020304" pitchFamily="18" charset="0"/>
                          <a:ea typeface="Times New Roman" panose="02020603050405020304" pitchFamily="18" charset="0"/>
                        </a:rPr>
                        <a:t>Driver steering torque</a:t>
                      </a:r>
                      <a:endParaRPr lang="en-US" sz="1100">
                        <a:effectLst/>
                        <a:latin typeface="Times New Roman" panose="02020603050405020304" pitchFamily="18" charset="0"/>
                        <a:ea typeface="Times New Roman" panose="02020603050405020304" pitchFamily="18" charset="0"/>
                      </a:endParaRP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100" dirty="0">
                          <a:effectLst/>
                          <a:latin typeface="Times New Roman" panose="02020603050405020304" pitchFamily="18" charset="0"/>
                          <a:ea typeface="Times New Roman" panose="02020603050405020304" pitchFamily="18" charset="0"/>
                        </a:rPr>
                        <a:t>&lt; </a:t>
                      </a:r>
                      <a:r>
                        <a:rPr lang="en-US" altLang="zh-CN" sz="1100" dirty="0">
                          <a:effectLst/>
                          <a:latin typeface="Times New Roman" panose="02020603050405020304" pitchFamily="18" charset="0"/>
                          <a:ea typeface="Times New Roman" panose="02020603050405020304" pitchFamily="18" charset="0"/>
                        </a:rPr>
                        <a:t>3 </a:t>
                      </a:r>
                      <a:r>
                        <a:rPr lang="en-US" sz="1100" dirty="0">
                          <a:effectLst/>
                          <a:latin typeface="Times New Roman" panose="02020603050405020304" pitchFamily="18" charset="0"/>
                          <a:ea typeface="Times New Roman" panose="02020603050405020304" pitchFamily="18" charset="0"/>
                        </a:rPr>
                        <a:t>Nm</a:t>
                      </a: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0007"/>
                  </a:ext>
                </a:extLst>
              </a:tr>
              <a:tr h="0">
                <a:tc>
                  <a:txBody>
                    <a:bodyPr/>
                    <a:lstStyle/>
                    <a:p>
                      <a:pPr>
                        <a:spcAft>
                          <a:spcPts val="0"/>
                        </a:spcAft>
                      </a:pPr>
                      <a:r>
                        <a:rPr lang="en-US" sz="1100" b="1" dirty="0">
                          <a:effectLst/>
                          <a:latin typeface="Times New Roman" panose="02020603050405020304" pitchFamily="18" charset="0"/>
                          <a:ea typeface="Times New Roman" panose="02020603050405020304" pitchFamily="18" charset="0"/>
                        </a:rPr>
                        <a:t>Relevant lane marking verified</a:t>
                      </a:r>
                      <a:endParaRPr lang="en-US" sz="1100" dirty="0">
                        <a:effectLst/>
                        <a:latin typeface="Times New Roman" panose="02020603050405020304" pitchFamily="18" charset="0"/>
                        <a:ea typeface="Times New Roman" panose="02020603050405020304" pitchFamily="18" charset="0"/>
                      </a:endParaRP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100" dirty="0">
                          <a:effectLst/>
                          <a:latin typeface="Times New Roman" panose="02020603050405020304" pitchFamily="18" charset="0"/>
                          <a:ea typeface="Times New Roman" panose="02020603050405020304" pitchFamily="18" charset="0"/>
                        </a:rPr>
                        <a:t>&gt; 0,3 x ego vehicle speed</a:t>
                      </a: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0008"/>
                  </a:ext>
                </a:extLst>
              </a:tr>
              <a:tr h="0">
                <a:tc>
                  <a:txBody>
                    <a:bodyPr/>
                    <a:lstStyle/>
                    <a:p>
                      <a:pPr>
                        <a:spcAft>
                          <a:spcPts val="0"/>
                        </a:spcAft>
                      </a:pPr>
                      <a:r>
                        <a:rPr lang="en-US" sz="1100" b="1" dirty="0">
                          <a:effectLst/>
                          <a:latin typeface="Times New Roman" panose="02020603050405020304" pitchFamily="18" charset="0"/>
                          <a:ea typeface="Times New Roman" panose="02020603050405020304" pitchFamily="18" charset="0"/>
                        </a:rPr>
                        <a:t>Road type/environment</a:t>
                      </a:r>
                      <a:endParaRPr lang="en-US" sz="1100" dirty="0">
                        <a:effectLst/>
                        <a:latin typeface="Times New Roman" panose="02020603050405020304" pitchFamily="18" charset="0"/>
                        <a:ea typeface="Times New Roman" panose="02020603050405020304" pitchFamily="18" charset="0"/>
                      </a:endParaRP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600"/>
                        </a:spcAft>
                      </a:pPr>
                      <a:r>
                        <a:rPr lang="en-US" sz="1100" dirty="0">
                          <a:effectLst/>
                          <a:latin typeface="Times New Roman" panose="02020603050405020304" pitchFamily="18" charset="0"/>
                          <a:ea typeface="Times New Roman" panose="02020603050405020304" pitchFamily="18" charset="0"/>
                        </a:rPr>
                        <a:t>highway/dual carriage road</a:t>
                      </a:r>
                    </a:p>
                    <a:p>
                      <a:pPr>
                        <a:spcAft>
                          <a:spcPts val="600"/>
                        </a:spcAft>
                      </a:pPr>
                      <a:r>
                        <a:rPr lang="en-US" sz="1100" dirty="0">
                          <a:effectLst/>
                          <a:latin typeface="Times New Roman" panose="02020603050405020304" pitchFamily="18" charset="0"/>
                          <a:ea typeface="Times New Roman" panose="02020603050405020304" pitchFamily="18" charset="0"/>
                        </a:rPr>
                        <a:t>well-marked country roads with zero to moderate curvature. </a:t>
                      </a:r>
                    </a:p>
                  </a:txBody>
                  <a:tcPr marL="68580" marR="68580" marT="36195" marB="36195">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995849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133" y="872840"/>
            <a:ext cx="11178000" cy="492443"/>
          </a:xfrm>
        </p:spPr>
        <p:txBody>
          <a:bodyPr/>
          <a:lstStyle/>
          <a:p>
            <a:pPr fontAlgn="base">
              <a:lnSpc>
                <a:spcPct val="100000"/>
              </a:lnSpc>
              <a:spcAft>
                <a:spcPct val="0"/>
              </a:spcAft>
            </a:pPr>
            <a:r>
              <a:rPr lang="en-US" altLang="zh-CN" b="1" dirty="0"/>
              <a:t>Intelligent</a:t>
            </a:r>
            <a:r>
              <a:rPr lang="en-US" altLang="zh-CN" sz="3000" b="1" kern="0" dirty="0">
                <a:solidFill>
                  <a:srgbClr val="0F2B8E"/>
                </a:solidFill>
              </a:rPr>
              <a:t> </a:t>
            </a:r>
            <a:r>
              <a:rPr lang="en-US" altLang="zh-CN" b="1" dirty="0"/>
              <a:t>High-Beam</a:t>
            </a:r>
            <a:r>
              <a:rPr lang="en-US" altLang="zh-CN" sz="3000" b="1" kern="0" dirty="0">
                <a:solidFill>
                  <a:srgbClr val="0F2B8E"/>
                </a:solidFill>
              </a:rPr>
              <a:t> </a:t>
            </a:r>
            <a:r>
              <a:rPr lang="en-US" altLang="zh-CN" b="1" dirty="0"/>
              <a:t>Control</a:t>
            </a:r>
            <a:r>
              <a:rPr lang="en-US" altLang="zh-CN" sz="3000" b="1" kern="0" dirty="0">
                <a:solidFill>
                  <a:srgbClr val="0F2B8E"/>
                </a:solidFill>
              </a:rPr>
              <a:t> </a:t>
            </a:r>
            <a:r>
              <a:rPr lang="en-US" altLang="zh-CN" b="1" dirty="0"/>
              <a:t>system (IHBC)</a:t>
            </a:r>
          </a:p>
        </p:txBody>
      </p:sp>
      <p:sp>
        <p:nvSpPr>
          <p:cNvPr id="3" name="Content Placeholder 2"/>
          <p:cNvSpPr>
            <a:spLocks noGrp="1"/>
          </p:cNvSpPr>
          <p:nvPr>
            <p:ph idx="1"/>
          </p:nvPr>
        </p:nvSpPr>
        <p:spPr>
          <a:xfrm>
            <a:off x="1215465" y="2064119"/>
            <a:ext cx="5563649" cy="2228977"/>
          </a:xfrm>
        </p:spPr>
        <p:txBody>
          <a:bodyPr>
            <a:noAutofit/>
          </a:bodyPr>
          <a:lstStyle/>
          <a:p>
            <a:r>
              <a:rPr lang="en-US" sz="1400" dirty="0"/>
              <a:t>Light source recognition</a:t>
            </a:r>
          </a:p>
          <a:p>
            <a:pPr lvl="1"/>
            <a:r>
              <a:rPr lang="en-US" sz="1400" dirty="0"/>
              <a:t>Detection and classification of light source</a:t>
            </a:r>
          </a:p>
          <a:p>
            <a:r>
              <a:rPr lang="en-US" sz="1400" dirty="0"/>
              <a:t>Situation Detection</a:t>
            </a:r>
          </a:p>
          <a:p>
            <a:pPr lvl="1"/>
            <a:r>
              <a:rPr lang="en-US" sz="1400" dirty="0"/>
              <a:t>City detection, motorway, </a:t>
            </a:r>
            <a:br>
              <a:rPr lang="en-US" sz="1400" dirty="0"/>
            </a:br>
            <a:r>
              <a:rPr lang="en-US" sz="1400" dirty="0"/>
              <a:t>tunnel detection, self-glare from traffic signs</a:t>
            </a:r>
          </a:p>
          <a:p>
            <a:r>
              <a:rPr lang="en-US" sz="1400" dirty="0"/>
              <a:t>High Beam Control/Marking Light</a:t>
            </a:r>
          </a:p>
        </p:txBody>
      </p:sp>
      <p:sp>
        <p:nvSpPr>
          <p:cNvPr id="4" name="TextBox 3"/>
          <p:cNvSpPr txBox="1"/>
          <p:nvPr/>
        </p:nvSpPr>
        <p:spPr>
          <a:xfrm>
            <a:off x="983432" y="1593060"/>
            <a:ext cx="9144000" cy="323165"/>
          </a:xfrm>
          <a:prstGeom prst="rect">
            <a:avLst/>
          </a:prstGeom>
          <a:solidFill>
            <a:srgbClr val="92D050"/>
          </a:solidFill>
        </p:spPr>
        <p:txBody>
          <a:bodyPr wrap="square" rtlCol="0">
            <a:spAutoFit/>
          </a:bodyPr>
          <a:lstStyle/>
          <a:p>
            <a:pPr eaLnBrk="0" fontAlgn="base" hangingPunct="0">
              <a:spcBef>
                <a:spcPct val="0"/>
              </a:spcBef>
              <a:spcAft>
                <a:spcPct val="0"/>
              </a:spcAft>
            </a:pPr>
            <a:r>
              <a:rPr lang="en-US" sz="1500" b="1" dirty="0">
                <a:solidFill>
                  <a:srgbClr val="000000"/>
                </a:solidFill>
              </a:rPr>
              <a:t>Available Functionality MVS Generation 3</a:t>
            </a:r>
          </a:p>
        </p:txBody>
      </p:sp>
      <p:pic>
        <p:nvPicPr>
          <p:cNvPr id="11" name="Grafik 1">
            <a:hlinkClick r:id="rId3" action="ppaction://hlinkfile"/>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7023706" y="2064120"/>
            <a:ext cx="2108609" cy="144143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3" name="Picture 12"/>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9672883" y="462843"/>
            <a:ext cx="714520" cy="489065"/>
          </a:xfrm>
          <a:prstGeom prst="rect">
            <a:avLst/>
          </a:prstGeom>
        </p:spPr>
      </p:pic>
    </p:spTree>
    <p:extLst>
      <p:ext uri="{BB962C8B-B14F-4D97-AF65-F5344CB8AC3E}">
        <p14:creationId xmlns:p14="http://schemas.microsoft.com/office/powerpoint/2010/main" val="3679494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2"/>
          <p:cNvSpPr txBox="1">
            <a:spLocks/>
          </p:cNvSpPr>
          <p:nvPr/>
        </p:nvSpPr>
        <p:spPr bwMode="auto">
          <a:xfrm>
            <a:off x="4648787" y="2085340"/>
            <a:ext cx="3427031" cy="189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7803" tIns="33307" rIns="67803" bIns="33307" numCol="1" anchor="t" anchorCtr="0" compatLnSpc="1">
            <a:prstTxWarp prst="textNoShape">
              <a:avLst/>
            </a:prstTxWarp>
            <a:noAutofit/>
          </a:bodyPr>
          <a:lstStyle>
            <a:lvl1pPr marL="234950" indent="-234950" algn="l" rtl="0" eaLnBrk="0" fontAlgn="base" hangingPunct="0">
              <a:spcBef>
                <a:spcPct val="20000"/>
              </a:spcBef>
              <a:spcAft>
                <a:spcPct val="0"/>
              </a:spcAft>
              <a:buClr>
                <a:schemeClr val="tx2"/>
              </a:buClr>
              <a:buSzPct val="125000"/>
              <a:buFont typeface="Wingdings" pitchFamily="2" charset="2"/>
              <a:buChar char="§"/>
              <a:defRPr sz="2400">
                <a:solidFill>
                  <a:schemeClr val="tx1"/>
                </a:solidFill>
                <a:latin typeface="+mn-lt"/>
                <a:ea typeface="+mn-ea"/>
                <a:cs typeface="+mn-cs"/>
              </a:defRPr>
            </a:lvl1pPr>
            <a:lvl2pPr marL="568325" indent="-219075" algn="l" rtl="0" eaLnBrk="0" fontAlgn="base" hangingPunct="0">
              <a:spcBef>
                <a:spcPct val="20000"/>
              </a:spcBef>
              <a:spcAft>
                <a:spcPct val="0"/>
              </a:spcAft>
              <a:buClr>
                <a:schemeClr val="tx2"/>
              </a:buClr>
              <a:buSzPct val="125000"/>
              <a:buFont typeface="Wingdings" pitchFamily="2" charset="2"/>
              <a:buChar char="§"/>
              <a:defRPr sz="2000">
                <a:solidFill>
                  <a:schemeClr val="tx1"/>
                </a:solidFill>
                <a:latin typeface="+mn-lt"/>
              </a:defRPr>
            </a:lvl2pPr>
            <a:lvl3pPr marL="914400" indent="-231775" algn="l" rtl="0" eaLnBrk="0" fontAlgn="base" hangingPunct="0">
              <a:spcBef>
                <a:spcPct val="20000"/>
              </a:spcBef>
              <a:spcAft>
                <a:spcPct val="0"/>
              </a:spcAft>
              <a:buClr>
                <a:schemeClr val="tx2"/>
              </a:buClr>
              <a:buSzPct val="125000"/>
              <a:buFont typeface="Wingdings" pitchFamily="2" charset="2"/>
              <a:buChar char="§"/>
              <a:defRPr>
                <a:solidFill>
                  <a:schemeClr val="tx1"/>
                </a:solidFill>
                <a:latin typeface="+mn-lt"/>
              </a:defRPr>
            </a:lvl3pPr>
            <a:lvl4pPr marL="1260475" indent="-231775" algn="l" rtl="0" eaLnBrk="0" fontAlgn="base" hangingPunct="0">
              <a:spcBef>
                <a:spcPct val="20000"/>
              </a:spcBef>
              <a:spcAft>
                <a:spcPct val="0"/>
              </a:spcAft>
              <a:buClr>
                <a:schemeClr val="tx2"/>
              </a:buClr>
              <a:buSzPct val="125000"/>
              <a:buFont typeface="Wingdings" pitchFamily="2" charset="2"/>
              <a:buChar char="§"/>
              <a:defRPr>
                <a:solidFill>
                  <a:schemeClr val="tx1"/>
                </a:solidFill>
                <a:latin typeface="+mn-lt"/>
              </a:defRPr>
            </a:lvl4pPr>
            <a:lvl5pPr marL="1606550" indent="-231775" algn="l" rtl="0" eaLnBrk="0" fontAlgn="base" hangingPunct="0">
              <a:spcBef>
                <a:spcPct val="20000"/>
              </a:spcBef>
              <a:spcAft>
                <a:spcPct val="0"/>
              </a:spcAft>
              <a:buClr>
                <a:schemeClr val="tx2"/>
              </a:buClr>
              <a:buSzPct val="125000"/>
              <a:buFont typeface="Wingdings" pitchFamily="2" charset="2"/>
              <a:buChar char="§"/>
              <a:defRPr sz="1600">
                <a:solidFill>
                  <a:schemeClr val="tx1"/>
                </a:solidFill>
                <a:latin typeface="+mn-lt"/>
              </a:defRPr>
            </a:lvl5pPr>
            <a:lvl6pPr marL="2063750" indent="-231775" algn="l" rtl="0" fontAlgn="base">
              <a:spcBef>
                <a:spcPct val="20000"/>
              </a:spcBef>
              <a:spcAft>
                <a:spcPct val="0"/>
              </a:spcAft>
              <a:buClr>
                <a:schemeClr val="tx2"/>
              </a:buClr>
              <a:buSzPct val="125000"/>
              <a:buFont typeface="Wingdings" pitchFamily="2" charset="2"/>
              <a:buChar char="§"/>
              <a:defRPr sz="1600">
                <a:solidFill>
                  <a:schemeClr val="tx1"/>
                </a:solidFill>
                <a:latin typeface="+mn-lt"/>
              </a:defRPr>
            </a:lvl6pPr>
            <a:lvl7pPr marL="2520950" indent="-231775" algn="l" rtl="0" fontAlgn="base">
              <a:spcBef>
                <a:spcPct val="20000"/>
              </a:spcBef>
              <a:spcAft>
                <a:spcPct val="0"/>
              </a:spcAft>
              <a:buClr>
                <a:schemeClr val="tx2"/>
              </a:buClr>
              <a:buSzPct val="125000"/>
              <a:buFont typeface="Wingdings" pitchFamily="2" charset="2"/>
              <a:buChar char="§"/>
              <a:defRPr sz="1600">
                <a:solidFill>
                  <a:schemeClr val="tx1"/>
                </a:solidFill>
                <a:latin typeface="+mn-lt"/>
              </a:defRPr>
            </a:lvl7pPr>
            <a:lvl8pPr marL="2978150" indent="-231775" algn="l" rtl="0" fontAlgn="base">
              <a:spcBef>
                <a:spcPct val="20000"/>
              </a:spcBef>
              <a:spcAft>
                <a:spcPct val="0"/>
              </a:spcAft>
              <a:buClr>
                <a:schemeClr val="tx2"/>
              </a:buClr>
              <a:buSzPct val="125000"/>
              <a:buFont typeface="Wingdings" pitchFamily="2" charset="2"/>
              <a:buChar char="§"/>
              <a:defRPr sz="1600">
                <a:solidFill>
                  <a:schemeClr val="tx1"/>
                </a:solidFill>
                <a:latin typeface="+mn-lt"/>
              </a:defRPr>
            </a:lvl8pPr>
            <a:lvl9pPr marL="3435350" indent="-231775" algn="l" rtl="0" fontAlgn="base">
              <a:spcBef>
                <a:spcPct val="20000"/>
              </a:spcBef>
              <a:spcAft>
                <a:spcPct val="0"/>
              </a:spcAft>
              <a:buClr>
                <a:schemeClr val="tx2"/>
              </a:buClr>
              <a:buSzPct val="125000"/>
              <a:buFont typeface="Wingdings" pitchFamily="2" charset="2"/>
              <a:buChar char="§"/>
              <a:defRPr sz="1600">
                <a:solidFill>
                  <a:schemeClr val="tx1"/>
                </a:solidFill>
                <a:latin typeface="+mn-lt"/>
              </a:defRPr>
            </a:lvl9pPr>
          </a:lstStyle>
          <a:p>
            <a:r>
              <a:rPr lang="en-US" sz="1600" kern="0" dirty="0"/>
              <a:t>Examples of detected signs</a:t>
            </a:r>
          </a:p>
          <a:p>
            <a:pPr lvl="1"/>
            <a:r>
              <a:rPr lang="en-US" sz="1200" kern="0" dirty="0"/>
              <a:t>Speed Limit</a:t>
            </a:r>
            <a:endParaRPr lang="en-US" sz="1600" kern="0" dirty="0"/>
          </a:p>
          <a:p>
            <a:endParaRPr lang="en-US" sz="1600" kern="0" dirty="0"/>
          </a:p>
          <a:p>
            <a:pPr lvl="1"/>
            <a:r>
              <a:rPr lang="en-US" sz="1200" kern="0" dirty="0"/>
              <a:t>Zone incl. </a:t>
            </a:r>
            <a:r>
              <a:rPr lang="sv-SE" sz="1200" kern="0" dirty="0"/>
              <a:t>”</a:t>
            </a:r>
            <a:r>
              <a:rPr lang="en-US" sz="1200" kern="0" dirty="0"/>
              <a:t>Zone-text</a:t>
            </a:r>
            <a:r>
              <a:rPr lang="sv-SE" sz="1200" kern="0" dirty="0"/>
              <a:t>”</a:t>
            </a:r>
          </a:p>
        </p:txBody>
      </p:sp>
      <p:sp>
        <p:nvSpPr>
          <p:cNvPr id="2" name="Title 1"/>
          <p:cNvSpPr>
            <a:spLocks noGrp="1"/>
          </p:cNvSpPr>
          <p:nvPr>
            <p:ph type="title"/>
          </p:nvPr>
        </p:nvSpPr>
        <p:spPr>
          <a:xfrm>
            <a:off x="377613" y="836712"/>
            <a:ext cx="11178000" cy="443198"/>
          </a:xfrm>
        </p:spPr>
        <p:txBody>
          <a:bodyPr/>
          <a:lstStyle/>
          <a:p>
            <a:pPr lvl="0"/>
            <a:r>
              <a:rPr lang="en-US" altLang="zh-CN" b="1" dirty="0"/>
              <a:t>Speed Limit Information (SLIF)</a:t>
            </a:r>
            <a:endParaRPr lang="zh-CN" altLang="zh-CN" b="1" dirty="0"/>
          </a:p>
        </p:txBody>
      </p:sp>
      <p:sp>
        <p:nvSpPr>
          <p:cNvPr id="3" name="Content Placeholder 2"/>
          <p:cNvSpPr>
            <a:spLocks noGrp="1"/>
          </p:cNvSpPr>
          <p:nvPr>
            <p:ph idx="1"/>
          </p:nvPr>
        </p:nvSpPr>
        <p:spPr>
          <a:xfrm>
            <a:off x="1352478" y="2014653"/>
            <a:ext cx="3103319" cy="3574587"/>
          </a:xfrm>
        </p:spPr>
        <p:txBody>
          <a:bodyPr>
            <a:normAutofit/>
          </a:bodyPr>
          <a:lstStyle/>
          <a:p>
            <a:r>
              <a:rPr lang="en-US" sz="1600" dirty="0"/>
              <a:t>Traffic Sign Recognition</a:t>
            </a:r>
          </a:p>
          <a:p>
            <a:pPr lvl="1"/>
            <a:r>
              <a:rPr lang="en-US" sz="1200" dirty="0"/>
              <a:t>Detection and classification of a wide range of traffic signs</a:t>
            </a:r>
          </a:p>
          <a:p>
            <a:r>
              <a:rPr lang="en-US" sz="1600" dirty="0"/>
              <a:t>Map Data Fusion</a:t>
            </a:r>
          </a:p>
          <a:p>
            <a:pPr lvl="1"/>
            <a:r>
              <a:rPr lang="en-US" sz="1200" dirty="0"/>
              <a:t>Electronic horizon reconstruction (ADASIS Interface)</a:t>
            </a:r>
          </a:p>
          <a:p>
            <a:r>
              <a:rPr lang="en-US" sz="1600" dirty="0"/>
              <a:t>Customer Functions</a:t>
            </a:r>
          </a:p>
          <a:p>
            <a:pPr lvl="1"/>
            <a:r>
              <a:rPr lang="en-US" sz="1200" dirty="0"/>
              <a:t>Display Traffic Signs</a:t>
            </a:r>
          </a:p>
          <a:p>
            <a:pPr lvl="1"/>
            <a:r>
              <a:rPr lang="en-US" sz="1200" dirty="0"/>
              <a:t>Speed Limit Assist</a:t>
            </a:r>
          </a:p>
        </p:txBody>
      </p:sp>
      <p:sp>
        <p:nvSpPr>
          <p:cNvPr id="4" name="TextBox 3"/>
          <p:cNvSpPr txBox="1"/>
          <p:nvPr/>
        </p:nvSpPr>
        <p:spPr>
          <a:xfrm>
            <a:off x="1127448" y="1556792"/>
            <a:ext cx="9144000" cy="323165"/>
          </a:xfrm>
          <a:prstGeom prst="rect">
            <a:avLst/>
          </a:prstGeom>
          <a:solidFill>
            <a:srgbClr val="92D050"/>
          </a:solidFill>
        </p:spPr>
        <p:txBody>
          <a:bodyPr wrap="square" rtlCol="0">
            <a:spAutoFit/>
          </a:bodyPr>
          <a:lstStyle/>
          <a:p>
            <a:r>
              <a:rPr lang="en-US" sz="1500" b="1" dirty="0"/>
              <a:t>Available Functionality MVS Generation 3</a:t>
            </a:r>
          </a:p>
        </p:txBody>
      </p:sp>
      <p:grpSp>
        <p:nvGrpSpPr>
          <p:cNvPr id="12" name="Gruppieren 96"/>
          <p:cNvGrpSpPr/>
          <p:nvPr/>
        </p:nvGrpSpPr>
        <p:grpSpPr>
          <a:xfrm>
            <a:off x="6891483" y="2443005"/>
            <a:ext cx="863519" cy="197750"/>
            <a:chOff x="7554308" y="1969296"/>
            <a:chExt cx="1151358" cy="263667"/>
          </a:xfrm>
        </p:grpSpPr>
        <p:pic>
          <p:nvPicPr>
            <p:cNvPr id="13" name="Picture 30" descr="ende_verbo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2936" y="1969296"/>
              <a:ext cx="252730" cy="2628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4" name="Picture 34" descr="ende_5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71864" y="1969296"/>
              <a:ext cx="261856" cy="263667"/>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Grafik 157" descr="200px-Zeichen_274-62.svg.png"/>
            <p:cNvPicPr>
              <a:picLocks noChangeAspect="1"/>
            </p:cNvPicPr>
            <p:nvPr/>
          </p:nvPicPr>
          <p:blipFill>
            <a:blip r:embed="rId5" cstate="print"/>
            <a:stretch>
              <a:fillRect/>
            </a:stretch>
          </p:blipFill>
          <p:spPr>
            <a:xfrm>
              <a:off x="7554308" y="1969296"/>
              <a:ext cx="262800" cy="262800"/>
            </a:xfrm>
            <a:prstGeom prst="rect">
              <a:avLst/>
            </a:prstGeom>
            <a:noFill/>
            <a:ln>
              <a:solidFill>
                <a:schemeClr val="tx1"/>
              </a:solidFill>
            </a:ln>
            <a:effectLst>
              <a:outerShdw blurRad="50800" dist="38100" dir="2700000" algn="tl" rotWithShape="0">
                <a:prstClr val="black">
                  <a:alpha val="40000"/>
                </a:prstClr>
              </a:outerShdw>
            </a:effectLst>
          </p:spPr>
        </p:pic>
        <p:pic>
          <p:nvPicPr>
            <p:cNvPr id="16" name="Picture 2" descr="C:\Users\rab\Desktop\80_led.png"/>
            <p:cNvPicPr>
              <a:picLocks noChangeAspect="1" noChangeArrowheads="1"/>
            </p:cNvPicPr>
            <p:nvPr/>
          </p:nvPicPr>
          <p:blipFill>
            <a:blip r:embed="rId6" cstate="print"/>
            <a:srcRect/>
            <a:stretch>
              <a:fillRect/>
            </a:stretch>
          </p:blipFill>
          <p:spPr bwMode="auto">
            <a:xfrm>
              <a:off x="7876873" y="1969296"/>
              <a:ext cx="260336" cy="262800"/>
            </a:xfrm>
            <a:prstGeom prst="rect">
              <a:avLst/>
            </a:prstGeom>
            <a:noFill/>
            <a:ln>
              <a:solidFill>
                <a:schemeClr val="tx1"/>
              </a:solidFill>
            </a:ln>
            <a:effectLst>
              <a:outerShdw blurRad="50800" dist="38100" dir="2700000" algn="tl" rotWithShape="0">
                <a:prstClr val="black">
                  <a:alpha val="40000"/>
                </a:prstClr>
              </a:outerShdw>
            </a:effectLst>
          </p:spPr>
        </p:pic>
      </p:grpSp>
      <p:grpSp>
        <p:nvGrpSpPr>
          <p:cNvPr id="17" name="Gruppieren 110"/>
          <p:cNvGrpSpPr/>
          <p:nvPr/>
        </p:nvGrpSpPr>
        <p:grpSpPr>
          <a:xfrm>
            <a:off x="7849357" y="2443005"/>
            <a:ext cx="497747" cy="283500"/>
            <a:chOff x="7524750" y="3780158"/>
            <a:chExt cx="663662" cy="378000"/>
          </a:xfrm>
        </p:grpSpPr>
        <p:pic>
          <p:nvPicPr>
            <p:cNvPr id="18" name="Picture 6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24750" y="3780333"/>
              <a:ext cx="304948" cy="377825"/>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9" name="Picture 263"/>
            <p:cNvPicPr>
              <a:picLocks noChangeAspect="1" noChangeArrowheads="1"/>
            </p:cNvPicPr>
            <p:nvPr/>
          </p:nvPicPr>
          <p:blipFill>
            <a:blip r:embed="rId8" cstate="print"/>
            <a:srcRect/>
            <a:stretch>
              <a:fillRect/>
            </a:stretch>
          </p:blipFill>
          <p:spPr bwMode="auto">
            <a:xfrm>
              <a:off x="7884368" y="3780158"/>
              <a:ext cx="304044" cy="378000"/>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p:spPr>
        </p:pic>
      </p:grpSp>
      <p:grpSp>
        <p:nvGrpSpPr>
          <p:cNvPr id="41" name="Gruppieren 80"/>
          <p:cNvGrpSpPr/>
          <p:nvPr/>
        </p:nvGrpSpPr>
        <p:grpSpPr>
          <a:xfrm>
            <a:off x="6896150" y="2918871"/>
            <a:ext cx="480863" cy="229914"/>
            <a:chOff x="7537865" y="2293405"/>
            <a:chExt cx="641150" cy="306552"/>
          </a:xfrm>
        </p:grpSpPr>
        <p:pic>
          <p:nvPicPr>
            <p:cNvPr id="42" name="Picture 3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37865" y="2293405"/>
              <a:ext cx="309466" cy="306552"/>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3" name="Picture 3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80658" y="2293405"/>
              <a:ext cx="298357" cy="300199"/>
            </a:xfrm>
            <a:prstGeom prst="rect">
              <a:avLst/>
            </a:prstGeom>
            <a:noFill/>
            <a:ln w="1">
              <a:solidFill>
                <a:srgbClr val="FFFFFF"/>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000000"/>
                  </a:solidFill>
                </a14:hiddenFill>
              </a:ext>
            </a:extLst>
          </p:spPr>
        </p:pic>
      </p:grpSp>
      <p:pic>
        <p:nvPicPr>
          <p:cNvPr id="32" name="Picture 31"/>
          <p:cNvPicPr>
            <a:picLocks noChangeAspect="1"/>
          </p:cNvPicPr>
          <p:nvPr/>
        </p:nvPicPr>
        <p:blipFill>
          <a:blip r:embed="rId11" cstate="screen">
            <a:extLst>
              <a:ext uri="{28A0092B-C50C-407E-A947-70E740481C1C}">
                <a14:useLocalDpi xmlns:a14="http://schemas.microsoft.com/office/drawing/2010/main" val="0"/>
              </a:ext>
            </a:extLst>
          </a:blip>
          <a:stretch>
            <a:fillRect/>
          </a:stretch>
        </p:blipFill>
        <p:spPr>
          <a:xfrm>
            <a:off x="9651626" y="475811"/>
            <a:ext cx="714520" cy="489065"/>
          </a:xfrm>
          <a:prstGeom prst="rect">
            <a:avLst/>
          </a:prstGeom>
        </p:spPr>
      </p:pic>
    </p:spTree>
    <p:extLst>
      <p:ext uri="{BB962C8B-B14F-4D97-AF65-F5344CB8AC3E}">
        <p14:creationId xmlns:p14="http://schemas.microsoft.com/office/powerpoint/2010/main" val="4241819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C065204-0EA4-455B-BE1E-72E754AE1468}"/>
              </a:ext>
            </a:extLst>
          </p:cNvPr>
          <p:cNvSpPr>
            <a:spLocks noGrp="1"/>
          </p:cNvSpPr>
          <p:nvPr>
            <p:ph type="title"/>
          </p:nvPr>
        </p:nvSpPr>
        <p:spPr/>
        <p:txBody>
          <a:bodyPr/>
          <a:lstStyle/>
          <a:p>
            <a:r>
              <a:rPr lang="en-US"/>
              <a:t>Thank You!</a:t>
            </a:r>
            <a:endParaRPr lang="en-US" dirty="0"/>
          </a:p>
        </p:txBody>
      </p:sp>
      <p:sp>
        <p:nvSpPr>
          <p:cNvPr id="15" name="Text Placeholder 14">
            <a:extLst>
              <a:ext uri="{FF2B5EF4-FFF2-40B4-BE49-F238E27FC236}">
                <a16:creationId xmlns:a16="http://schemas.microsoft.com/office/drawing/2014/main" id="{4FACD7A7-B9B4-45ED-83A8-4593E4F9F09A}"/>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D6165E9C-6D09-489D-8C7E-47906DEB6552}"/>
              </a:ext>
            </a:extLst>
          </p:cNvPr>
          <p:cNvSpPr>
            <a:spLocks noGrp="1"/>
          </p:cNvSpPr>
          <p:nvPr>
            <p:ph type="dt" sz="half" idx="10"/>
          </p:nvPr>
        </p:nvSpPr>
        <p:spPr/>
        <p:txBody>
          <a:bodyPr/>
          <a:lstStyle/>
          <a:p>
            <a:r>
              <a:rPr lang="en-US"/>
              <a:t>Month DD, YYYY</a:t>
            </a:r>
            <a:endParaRPr lang="en-US" dirty="0"/>
          </a:p>
        </p:txBody>
      </p:sp>
      <p:sp>
        <p:nvSpPr>
          <p:cNvPr id="5" name="Footer Placeholder 4">
            <a:extLst>
              <a:ext uri="{FF2B5EF4-FFF2-40B4-BE49-F238E27FC236}">
                <a16:creationId xmlns:a16="http://schemas.microsoft.com/office/drawing/2014/main" id="{86CF73BC-043E-4629-A623-87AA16B58048}"/>
              </a:ext>
            </a:extLst>
          </p:cNvPr>
          <p:cNvSpPr>
            <a:spLocks noGrp="1"/>
          </p:cNvSpPr>
          <p:nvPr>
            <p:ph type="ftr" sz="quarter" idx="11"/>
          </p:nvPr>
        </p:nvSpPr>
        <p:spPr/>
        <p:txBody>
          <a:bodyPr/>
          <a:lstStyle/>
          <a:p>
            <a:r>
              <a:rPr lang="en-US"/>
              <a:t>Name of presentation</a:t>
            </a:r>
            <a:endParaRPr lang="en-US" dirty="0"/>
          </a:p>
        </p:txBody>
      </p:sp>
      <p:sp>
        <p:nvSpPr>
          <p:cNvPr id="6" name="Slide Number Placeholder 5">
            <a:extLst>
              <a:ext uri="{FF2B5EF4-FFF2-40B4-BE49-F238E27FC236}">
                <a16:creationId xmlns:a16="http://schemas.microsoft.com/office/drawing/2014/main" id="{EBDF9957-70B9-4A40-B9DC-9A50BE0F7F01}"/>
              </a:ext>
            </a:extLst>
          </p:cNvPr>
          <p:cNvSpPr>
            <a:spLocks noGrp="1"/>
          </p:cNvSpPr>
          <p:nvPr>
            <p:ph type="sldNum" sz="quarter" idx="12"/>
          </p:nvPr>
        </p:nvSpPr>
        <p:spPr/>
        <p:txBody>
          <a:bodyPr/>
          <a:lstStyle/>
          <a:p>
            <a:fld id="{07CEE681-EA8A-4B77-829B-1539858EA44F}" type="slidenum">
              <a:rPr lang="en-US" smtClean="0"/>
              <a:pPr/>
              <a:t>25</a:t>
            </a:fld>
            <a:endParaRPr lang="en-US" dirty="0"/>
          </a:p>
        </p:txBody>
      </p:sp>
    </p:spTree>
    <p:extLst>
      <p:ext uri="{BB962C8B-B14F-4D97-AF65-F5344CB8AC3E}">
        <p14:creationId xmlns:p14="http://schemas.microsoft.com/office/powerpoint/2010/main" val="827481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897570"/>
            <a:ext cx="11090274" cy="443198"/>
          </a:xfrm>
        </p:spPr>
        <p:txBody>
          <a:bodyPr/>
          <a:lstStyle/>
          <a:p>
            <a:r>
              <a:rPr lang="en-US" dirty="0"/>
              <a:t>MVS3G Hardware </a:t>
            </a:r>
            <a:br>
              <a:rPr lang="en-US" dirty="0"/>
            </a:br>
            <a:r>
              <a:rPr lang="en-US" sz="2000" dirty="0"/>
              <a:t>Block Diagram</a:t>
            </a:r>
            <a:endParaRPr lang="en-US" sz="1800" dirty="0"/>
          </a:p>
        </p:txBody>
      </p:sp>
      <p:grpSp>
        <p:nvGrpSpPr>
          <p:cNvPr id="3" name="Group 2"/>
          <p:cNvGrpSpPr/>
          <p:nvPr/>
        </p:nvGrpSpPr>
        <p:grpSpPr>
          <a:xfrm>
            <a:off x="2135560" y="1700808"/>
            <a:ext cx="7384869" cy="4646023"/>
            <a:chOff x="612947" y="1688132"/>
            <a:chExt cx="6474620" cy="3807457"/>
          </a:xfrm>
        </p:grpSpPr>
        <p:sp>
          <p:nvSpPr>
            <p:cNvPr id="20" name="Rectangle 19"/>
            <p:cNvSpPr/>
            <p:nvPr/>
          </p:nvSpPr>
          <p:spPr bwMode="auto">
            <a:xfrm>
              <a:off x="2041698" y="1957387"/>
              <a:ext cx="2387203" cy="2871788"/>
            </a:xfrm>
            <a:prstGeom prst="rect">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2700000" scaled="1"/>
              <a:tileRect/>
            </a:gradFill>
            <a:ln w="12700" cap="flat" cmpd="sng" algn="ctr">
              <a:solidFill>
                <a:schemeClr val="tx1"/>
              </a:solidFill>
              <a:prstDash val="solid"/>
              <a:round/>
              <a:headEnd type="none" w="med" len="med"/>
              <a:tailEnd type="none" w="med" len="med"/>
            </a:ln>
            <a:effectLst/>
            <a:extLst/>
          </p:spPr>
          <p:txBody>
            <a:bodyPr/>
            <a:lstStyle/>
            <a:p>
              <a:pPr>
                <a:defRPr/>
              </a:pPr>
              <a:endParaRPr lang="en-US" sz="2100">
                <a:latin typeface="Arial" charset="0"/>
              </a:endParaRPr>
            </a:p>
          </p:txBody>
        </p:sp>
        <p:sp>
          <p:nvSpPr>
            <p:cNvPr id="25" name="Rectangle 24"/>
            <p:cNvSpPr/>
            <p:nvPr/>
          </p:nvSpPr>
          <p:spPr bwMode="auto">
            <a:xfrm>
              <a:off x="2188144" y="2060972"/>
              <a:ext cx="2118122" cy="1071563"/>
            </a:xfrm>
            <a:prstGeom prst="rect">
              <a:avLst/>
            </a:prstGeom>
            <a:solidFill>
              <a:schemeClr val="accent2">
                <a:lumMod val="75000"/>
              </a:schemeClr>
            </a:solidFill>
            <a:ln w="12700" cap="flat" cmpd="sng" algn="ctr">
              <a:solidFill>
                <a:schemeClr val="tx1"/>
              </a:solidFill>
              <a:prstDash val="solid"/>
              <a:round/>
              <a:headEnd type="none" w="med" len="med"/>
              <a:tailEnd type="none" w="med" len="med"/>
            </a:ln>
            <a:effectLst/>
            <a:extLst/>
          </p:spPr>
          <p:txBody>
            <a:bodyPr anchor="ctr"/>
            <a:lstStyle/>
            <a:p>
              <a:pPr algn="ctr">
                <a:defRPr/>
              </a:pPr>
              <a:r>
                <a:rPr lang="sv-SE" sz="1200" dirty="0">
                  <a:solidFill>
                    <a:schemeClr val="bg1"/>
                  </a:solidFill>
                  <a:latin typeface="Arial" charset="0"/>
                </a:rPr>
                <a:t>FPGA</a:t>
              </a:r>
              <a:endParaRPr lang="en-US" sz="1500" dirty="0">
                <a:solidFill>
                  <a:schemeClr val="bg1"/>
                </a:solidFill>
                <a:latin typeface="Arial" charset="0"/>
              </a:endParaRPr>
            </a:p>
          </p:txBody>
        </p:sp>
        <p:sp>
          <p:nvSpPr>
            <p:cNvPr id="26" name="Rectangle 5"/>
            <p:cNvSpPr>
              <a:spLocks noChangeArrowheads="1"/>
            </p:cNvSpPr>
            <p:nvPr/>
          </p:nvSpPr>
          <p:spPr bwMode="auto">
            <a:xfrm>
              <a:off x="2188144" y="3243263"/>
              <a:ext cx="826294" cy="1095375"/>
            </a:xfrm>
            <a:prstGeom prst="rect">
              <a:avLst/>
            </a:prstGeom>
            <a:solidFill>
              <a:srgbClr val="C7C2BA"/>
            </a:solidFill>
            <a:ln w="12700" algn="ctr">
              <a:solidFill>
                <a:schemeClr val="tx1"/>
              </a:solidFill>
              <a:round/>
              <a:headEnd/>
              <a:tailEnd/>
            </a:ln>
          </p:spPr>
          <p:txBody>
            <a:bodyPr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sv-SE" altLang="sv-SE" sz="1050" b="1" dirty="0"/>
                <a:t>VP2</a:t>
              </a:r>
            </a:p>
            <a:p>
              <a:pPr algn="ctr"/>
              <a:r>
                <a:rPr lang="sv-SE" altLang="sv-SE" sz="1050" dirty="0"/>
                <a:t>Cortex-R5 (2x)</a:t>
              </a:r>
              <a:endParaRPr lang="en-US" altLang="sv-SE" sz="1050" dirty="0"/>
            </a:p>
          </p:txBody>
        </p:sp>
        <p:sp>
          <p:nvSpPr>
            <p:cNvPr id="27" name="Rectangle 26"/>
            <p:cNvSpPr/>
            <p:nvPr/>
          </p:nvSpPr>
          <p:spPr bwMode="auto">
            <a:xfrm>
              <a:off x="3185887" y="3249216"/>
              <a:ext cx="1120379" cy="1095375"/>
            </a:xfrm>
            <a:prstGeom prst="rect">
              <a:avLst/>
            </a:prstGeom>
            <a:solidFill>
              <a:schemeClr val="accent2">
                <a:lumMod val="75000"/>
              </a:schemeClr>
            </a:solidFill>
            <a:ln w="12700" cap="flat" cmpd="sng" algn="ctr">
              <a:solidFill>
                <a:schemeClr val="tx1"/>
              </a:solidFill>
              <a:prstDash val="solid"/>
              <a:round/>
              <a:headEnd type="none" w="med" len="med"/>
              <a:tailEnd type="none" w="med" len="med"/>
            </a:ln>
            <a:effectLst/>
            <a:extLst/>
          </p:spPr>
          <p:txBody>
            <a:bodyPr anchor="ctr"/>
            <a:lstStyle/>
            <a:p>
              <a:pPr algn="ctr">
                <a:defRPr/>
              </a:pPr>
              <a:r>
                <a:rPr lang="sv-SE" sz="1050" b="1" dirty="0">
                  <a:solidFill>
                    <a:schemeClr val="bg1"/>
                  </a:solidFill>
                  <a:latin typeface="Arial" charset="0"/>
                </a:rPr>
                <a:t>VP1</a:t>
              </a:r>
            </a:p>
            <a:p>
              <a:pPr algn="ctr">
                <a:defRPr/>
              </a:pPr>
              <a:r>
                <a:rPr lang="sv-SE" sz="1050" dirty="0">
                  <a:solidFill>
                    <a:schemeClr val="bg1"/>
                  </a:solidFill>
                  <a:latin typeface="Arial" charset="0"/>
                </a:rPr>
                <a:t>Cortex-A53 </a:t>
              </a:r>
            </a:p>
            <a:p>
              <a:pPr algn="ctr">
                <a:defRPr/>
              </a:pPr>
              <a:r>
                <a:rPr lang="sv-SE" sz="1050" dirty="0">
                  <a:solidFill>
                    <a:schemeClr val="bg1"/>
                  </a:solidFill>
                  <a:latin typeface="Arial" charset="0"/>
                </a:rPr>
                <a:t>(4x)</a:t>
              </a:r>
              <a:endParaRPr lang="en-US" sz="1050" dirty="0">
                <a:solidFill>
                  <a:schemeClr val="bg1"/>
                </a:solidFill>
                <a:latin typeface="Arial" charset="0"/>
              </a:endParaRPr>
            </a:p>
          </p:txBody>
        </p:sp>
        <p:sp>
          <p:nvSpPr>
            <p:cNvPr id="28" name="Rectangle 27"/>
            <p:cNvSpPr/>
            <p:nvPr/>
          </p:nvSpPr>
          <p:spPr bwMode="auto">
            <a:xfrm>
              <a:off x="2188144" y="4412456"/>
              <a:ext cx="2118122" cy="348854"/>
            </a:xfrm>
            <a:prstGeom prst="rect">
              <a:avLst/>
            </a:prstGeom>
            <a:solidFill>
              <a:schemeClr val="accent2">
                <a:lumMod val="75000"/>
              </a:schemeClr>
            </a:solidFill>
            <a:ln w="12700" cap="flat" cmpd="sng" algn="ctr">
              <a:solidFill>
                <a:schemeClr val="tx1"/>
              </a:solidFill>
              <a:prstDash val="solid"/>
              <a:round/>
              <a:headEnd type="none" w="med" len="med"/>
              <a:tailEnd type="none" w="med" len="med"/>
            </a:ln>
            <a:effectLst/>
            <a:extLst/>
          </p:spPr>
          <p:txBody>
            <a:bodyPr anchor="ctr"/>
            <a:lstStyle/>
            <a:p>
              <a:pPr algn="ctr">
                <a:defRPr/>
              </a:pPr>
              <a:r>
                <a:rPr lang="sv-SE" sz="1200" dirty="0" err="1">
                  <a:solidFill>
                    <a:schemeClr val="bg1"/>
                  </a:solidFill>
                  <a:latin typeface="Arial" charset="0"/>
                </a:rPr>
                <a:t>Peripherals</a:t>
              </a:r>
              <a:endParaRPr lang="en-US" sz="1200" dirty="0">
                <a:solidFill>
                  <a:schemeClr val="bg1"/>
                </a:solidFill>
                <a:latin typeface="Arial" charset="0"/>
              </a:endParaRPr>
            </a:p>
          </p:txBody>
        </p:sp>
        <p:sp>
          <p:nvSpPr>
            <p:cNvPr id="29" name="Rectangle 8"/>
            <p:cNvSpPr>
              <a:spLocks noChangeArrowheads="1"/>
            </p:cNvSpPr>
            <p:nvPr/>
          </p:nvSpPr>
          <p:spPr bwMode="auto">
            <a:xfrm>
              <a:off x="4993257" y="1957387"/>
              <a:ext cx="2094310" cy="1787129"/>
            </a:xfrm>
            <a:prstGeom prst="rect">
              <a:avLst/>
            </a:prstGeom>
            <a:gradFill rotWithShape="1">
              <a:gsLst>
                <a:gs pos="0">
                  <a:srgbClr val="707474"/>
                </a:gs>
                <a:gs pos="50000">
                  <a:srgbClr val="A3A8A8"/>
                </a:gs>
                <a:gs pos="100000">
                  <a:srgbClr val="C3C8C8"/>
                </a:gs>
              </a:gsLst>
              <a:lin ang="5400000" scaled="1"/>
            </a:gradFill>
            <a:ln w="12700"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sv-SE" altLang="sv-SE" sz="2100"/>
            </a:p>
          </p:txBody>
        </p:sp>
        <p:sp>
          <p:nvSpPr>
            <p:cNvPr id="30" name="Rectangle 10"/>
            <p:cNvSpPr>
              <a:spLocks noChangeArrowheads="1"/>
            </p:cNvSpPr>
            <p:nvPr/>
          </p:nvSpPr>
          <p:spPr bwMode="auto">
            <a:xfrm>
              <a:off x="6087441" y="2060972"/>
              <a:ext cx="826294" cy="471488"/>
            </a:xfrm>
            <a:prstGeom prst="rect">
              <a:avLst/>
            </a:prstGeom>
            <a:solidFill>
              <a:srgbClr val="C7C2BA"/>
            </a:solidFill>
            <a:ln w="12700" algn="ctr">
              <a:solidFill>
                <a:schemeClr val="tx1"/>
              </a:solidFill>
              <a:round/>
              <a:headEnd/>
              <a:tailEnd/>
            </a:ln>
          </p:spPr>
          <p:txBody>
            <a:bodyPr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sv-SE" altLang="sv-SE" sz="1050"/>
                <a:t>Flash memory</a:t>
              </a:r>
              <a:endParaRPr lang="en-US" altLang="sv-SE" sz="1050"/>
            </a:p>
          </p:txBody>
        </p:sp>
        <p:sp>
          <p:nvSpPr>
            <p:cNvPr id="31" name="Rectangle 11"/>
            <p:cNvSpPr>
              <a:spLocks noChangeArrowheads="1"/>
            </p:cNvSpPr>
            <p:nvPr/>
          </p:nvSpPr>
          <p:spPr bwMode="auto">
            <a:xfrm>
              <a:off x="6087441" y="2658666"/>
              <a:ext cx="826294" cy="473869"/>
            </a:xfrm>
            <a:prstGeom prst="rect">
              <a:avLst/>
            </a:prstGeom>
            <a:solidFill>
              <a:srgbClr val="C7C2BA"/>
            </a:solidFill>
            <a:ln w="12700" algn="ctr">
              <a:solidFill>
                <a:schemeClr val="tx1"/>
              </a:solidFill>
              <a:round/>
              <a:headEnd/>
              <a:tailEnd/>
            </a:ln>
          </p:spPr>
          <p:txBody>
            <a:bodyPr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sv-SE" altLang="sv-SE" sz="1050"/>
                <a:t>RAM</a:t>
              </a:r>
              <a:endParaRPr lang="en-US" altLang="sv-SE" sz="1050"/>
            </a:p>
          </p:txBody>
        </p:sp>
        <p:sp>
          <p:nvSpPr>
            <p:cNvPr id="32" name="Rectangle 12"/>
            <p:cNvSpPr>
              <a:spLocks noChangeArrowheads="1"/>
            </p:cNvSpPr>
            <p:nvPr/>
          </p:nvSpPr>
          <p:spPr bwMode="auto">
            <a:xfrm>
              <a:off x="5132560" y="3249217"/>
              <a:ext cx="1781175" cy="354806"/>
            </a:xfrm>
            <a:prstGeom prst="rect">
              <a:avLst/>
            </a:prstGeom>
            <a:solidFill>
              <a:srgbClr val="C7C2BA"/>
            </a:solidFill>
            <a:ln w="12700" algn="ctr">
              <a:solidFill>
                <a:schemeClr val="tx1"/>
              </a:solidFill>
              <a:round/>
              <a:headEnd/>
              <a:tailEnd/>
            </a:ln>
          </p:spPr>
          <p:txBody>
            <a:bodyPr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sv-SE" altLang="sv-SE" sz="1050"/>
                <a:t>Peripherals</a:t>
              </a:r>
              <a:endParaRPr lang="en-US" altLang="sv-SE" sz="1050"/>
            </a:p>
          </p:txBody>
        </p:sp>
        <p:cxnSp>
          <p:nvCxnSpPr>
            <p:cNvPr id="33" name="Straight Arrow Connector 14"/>
            <p:cNvCxnSpPr>
              <a:cxnSpLocks noChangeShapeType="1"/>
              <a:endCxn id="29" idx="1"/>
            </p:cNvCxnSpPr>
            <p:nvPr/>
          </p:nvCxnSpPr>
          <p:spPr bwMode="auto">
            <a:xfrm>
              <a:off x="4428901" y="2851547"/>
              <a:ext cx="564356" cy="0"/>
            </a:xfrm>
            <a:prstGeom prst="straightConnector1">
              <a:avLst/>
            </a:prstGeom>
            <a:noFill/>
            <a:ln w="12700" algn="ctr">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Rectangle 33"/>
            <p:cNvSpPr/>
            <p:nvPr/>
          </p:nvSpPr>
          <p:spPr bwMode="auto">
            <a:xfrm>
              <a:off x="612947" y="2187179"/>
              <a:ext cx="1052513" cy="590550"/>
            </a:xfrm>
            <a:prstGeom prst="rect">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2700000" scaled="1"/>
              <a:tileRect/>
            </a:gradFill>
            <a:ln w="12700" cap="flat" cmpd="sng" algn="ctr">
              <a:solidFill>
                <a:schemeClr val="tx1"/>
              </a:solidFill>
              <a:prstDash val="solid"/>
              <a:round/>
              <a:headEnd type="none" w="med" len="med"/>
              <a:tailEnd type="none" w="med" len="med"/>
            </a:ln>
            <a:effectLst/>
            <a:extLst/>
          </p:spPr>
          <p:txBody>
            <a:bodyPr anchor="ctr"/>
            <a:lstStyle/>
            <a:p>
              <a:pPr algn="ctr">
                <a:defRPr/>
              </a:pPr>
              <a:r>
                <a:rPr lang="sv-SE" sz="1200" dirty="0">
                  <a:latin typeface="Arial" charset="0"/>
                </a:rPr>
                <a:t>Camera</a:t>
              </a:r>
              <a:endParaRPr lang="en-US" sz="1200" dirty="0">
                <a:latin typeface="Arial" charset="0"/>
              </a:endParaRPr>
            </a:p>
          </p:txBody>
        </p:sp>
        <p:cxnSp>
          <p:nvCxnSpPr>
            <p:cNvPr id="35" name="Straight Arrow Connector 20"/>
            <p:cNvCxnSpPr>
              <a:cxnSpLocks noChangeShapeType="1"/>
              <a:stCxn id="29" idx="2"/>
            </p:cNvCxnSpPr>
            <p:nvPr/>
          </p:nvCxnSpPr>
          <p:spPr bwMode="auto">
            <a:xfrm>
              <a:off x="6041006" y="3744516"/>
              <a:ext cx="0" cy="441722"/>
            </a:xfrm>
            <a:prstGeom prst="straightConnector1">
              <a:avLst/>
            </a:prstGeom>
            <a:noFill/>
            <a:ln w="12700" algn="ctr">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TextBox 21"/>
            <p:cNvSpPr txBox="1">
              <a:spLocks noChangeArrowheads="1"/>
            </p:cNvSpPr>
            <p:nvPr/>
          </p:nvSpPr>
          <p:spPr bwMode="auto">
            <a:xfrm>
              <a:off x="5724301" y="4256485"/>
              <a:ext cx="594381" cy="227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sv-SE" altLang="sv-SE" sz="1200" dirty="0" err="1"/>
                <a:t>Vehicle</a:t>
              </a:r>
              <a:endParaRPr lang="en-US" altLang="sv-SE" sz="1200" dirty="0"/>
            </a:p>
          </p:txBody>
        </p:sp>
        <p:sp>
          <p:nvSpPr>
            <p:cNvPr id="37" name="TextBox 22"/>
            <p:cNvSpPr txBox="1">
              <a:spLocks noChangeArrowheads="1"/>
            </p:cNvSpPr>
            <p:nvPr/>
          </p:nvSpPr>
          <p:spPr bwMode="auto">
            <a:xfrm>
              <a:off x="2114325" y="1688132"/>
              <a:ext cx="1560296" cy="26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sv-SE" altLang="sv-SE" sz="1500" dirty="0" err="1"/>
                <a:t>Xilinx</a:t>
              </a:r>
              <a:r>
                <a:rPr lang="sv-SE" altLang="sv-SE" sz="1500" dirty="0"/>
                <a:t> ZU3 </a:t>
              </a:r>
              <a:r>
                <a:rPr lang="sv-SE" altLang="sv-SE" sz="1500" dirty="0" err="1"/>
                <a:t>MPSoC</a:t>
              </a:r>
              <a:endParaRPr lang="en-US" altLang="sv-SE" sz="1500" dirty="0"/>
            </a:p>
          </p:txBody>
        </p:sp>
        <p:cxnSp>
          <p:nvCxnSpPr>
            <p:cNvPr id="38" name="Straight Arrow Connector 25"/>
            <p:cNvCxnSpPr>
              <a:cxnSpLocks noChangeShapeType="1"/>
              <a:stCxn id="34" idx="3"/>
            </p:cNvCxnSpPr>
            <p:nvPr/>
          </p:nvCxnSpPr>
          <p:spPr bwMode="auto">
            <a:xfrm>
              <a:off x="1665460" y="2482454"/>
              <a:ext cx="376238" cy="0"/>
            </a:xfrm>
            <a:prstGeom prst="straightConnector1">
              <a:avLst/>
            </a:prstGeom>
            <a:noFill/>
            <a:ln w="12700" algn="ctr">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Rectangle 26"/>
            <p:cNvSpPr>
              <a:spLocks noChangeArrowheads="1"/>
            </p:cNvSpPr>
            <p:nvPr/>
          </p:nvSpPr>
          <p:spPr bwMode="auto">
            <a:xfrm>
              <a:off x="5127798" y="2060972"/>
              <a:ext cx="826294" cy="1071563"/>
            </a:xfrm>
            <a:prstGeom prst="rect">
              <a:avLst/>
            </a:prstGeom>
            <a:solidFill>
              <a:srgbClr val="C7C2BA"/>
            </a:solidFill>
            <a:ln w="12700" algn="ctr">
              <a:solidFill>
                <a:schemeClr val="tx1"/>
              </a:solidFill>
              <a:round/>
              <a:headEnd/>
              <a:tailEnd/>
            </a:ln>
          </p:spPr>
          <p:txBody>
            <a:bodyPr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sv-SE" sz="1200" b="1" dirty="0"/>
                <a:t>MCU</a:t>
              </a:r>
            </a:p>
          </p:txBody>
        </p:sp>
        <p:sp>
          <p:nvSpPr>
            <p:cNvPr id="40" name="Rectangle 39"/>
            <p:cNvSpPr/>
            <p:nvPr/>
          </p:nvSpPr>
          <p:spPr bwMode="auto">
            <a:xfrm>
              <a:off x="2041697" y="5028009"/>
              <a:ext cx="1052513" cy="461626"/>
            </a:xfrm>
            <a:prstGeom prst="rect">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2700000" scaled="1"/>
              <a:tileRect/>
            </a:gradFill>
            <a:ln w="12700" cap="flat" cmpd="sng" algn="ctr">
              <a:solidFill>
                <a:schemeClr val="tx1"/>
              </a:solidFill>
              <a:prstDash val="solid"/>
              <a:round/>
              <a:headEnd type="none" w="med" len="med"/>
              <a:tailEnd type="none" w="med" len="med"/>
            </a:ln>
            <a:effectLst/>
            <a:extLst/>
          </p:spPr>
          <p:txBody>
            <a:bodyPr anchor="ctr"/>
            <a:lstStyle/>
            <a:p>
              <a:pPr algn="ctr">
                <a:defRPr/>
              </a:pPr>
              <a:r>
                <a:rPr lang="sv-SE" sz="1200" dirty="0">
                  <a:latin typeface="Arial" charset="0"/>
                </a:rPr>
                <a:t>Flash</a:t>
              </a:r>
              <a:endParaRPr lang="en-US" sz="1200" dirty="0">
                <a:latin typeface="Arial" charset="0"/>
              </a:endParaRPr>
            </a:p>
          </p:txBody>
        </p:sp>
        <p:sp>
          <p:nvSpPr>
            <p:cNvPr id="41" name="Rectangle 40"/>
            <p:cNvSpPr/>
            <p:nvPr/>
          </p:nvSpPr>
          <p:spPr bwMode="auto">
            <a:xfrm>
              <a:off x="3376387" y="5033963"/>
              <a:ext cx="1052513" cy="461626"/>
            </a:xfrm>
            <a:prstGeom prst="rect">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2700000" scaled="1"/>
              <a:tileRect/>
            </a:gradFill>
            <a:ln w="12700" cap="flat" cmpd="sng" algn="ctr">
              <a:solidFill>
                <a:schemeClr val="tx1"/>
              </a:solidFill>
              <a:prstDash val="solid"/>
              <a:round/>
              <a:headEnd type="none" w="med" len="med"/>
              <a:tailEnd type="none" w="med" len="med"/>
            </a:ln>
            <a:effectLst/>
            <a:extLst/>
          </p:spPr>
          <p:txBody>
            <a:bodyPr anchor="ctr"/>
            <a:lstStyle/>
            <a:p>
              <a:pPr algn="ctr">
                <a:defRPr/>
              </a:pPr>
              <a:r>
                <a:rPr lang="sv-SE" sz="1200" dirty="0">
                  <a:latin typeface="Arial" charset="0"/>
                </a:rPr>
                <a:t>LPDDR4</a:t>
              </a:r>
              <a:endParaRPr lang="en-US" sz="1200" dirty="0">
                <a:latin typeface="Arial" charset="0"/>
              </a:endParaRPr>
            </a:p>
          </p:txBody>
        </p:sp>
        <p:cxnSp>
          <p:nvCxnSpPr>
            <p:cNvPr id="42" name="Straight Arrow Connector 41"/>
            <p:cNvCxnSpPr>
              <a:stCxn id="40" idx="0"/>
            </p:cNvCxnSpPr>
            <p:nvPr/>
          </p:nvCxnSpPr>
          <p:spPr bwMode="auto">
            <a:xfrm flipV="1">
              <a:off x="2567954" y="4829175"/>
              <a:ext cx="0" cy="198834"/>
            </a:xfrm>
            <a:prstGeom prst="straightConnector1">
              <a:avLst/>
            </a:prstGeom>
            <a:solidFill>
              <a:schemeClr val="accent1"/>
            </a:solidFill>
            <a:ln w="12700"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Arrow Connector 42"/>
            <p:cNvCxnSpPr>
              <a:stCxn id="41" idx="0"/>
            </p:cNvCxnSpPr>
            <p:nvPr/>
          </p:nvCxnSpPr>
          <p:spPr bwMode="auto">
            <a:xfrm flipV="1">
              <a:off x="3902644" y="4829175"/>
              <a:ext cx="0" cy="204788"/>
            </a:xfrm>
            <a:prstGeom prst="straightConnector1">
              <a:avLst/>
            </a:prstGeom>
            <a:solidFill>
              <a:schemeClr val="accent1"/>
            </a:solidFill>
            <a:ln w="12700"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TextBox 21"/>
            <p:cNvSpPr txBox="1">
              <a:spLocks noChangeArrowheads="1"/>
            </p:cNvSpPr>
            <p:nvPr/>
          </p:nvSpPr>
          <p:spPr bwMode="auto">
            <a:xfrm>
              <a:off x="4494040" y="2597037"/>
              <a:ext cx="379745" cy="227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sv-SE" altLang="sv-SE" sz="1200" dirty="0"/>
                <a:t>SPI</a:t>
              </a:r>
              <a:endParaRPr lang="en-US" altLang="sv-SE" sz="1200" dirty="0"/>
            </a:p>
          </p:txBody>
        </p:sp>
        <p:sp>
          <p:nvSpPr>
            <p:cNvPr id="45" name="TextBox 22"/>
            <p:cNvSpPr txBox="1">
              <a:spLocks noChangeArrowheads="1"/>
            </p:cNvSpPr>
            <p:nvPr/>
          </p:nvSpPr>
          <p:spPr bwMode="auto">
            <a:xfrm>
              <a:off x="4914471" y="1693155"/>
              <a:ext cx="1304285" cy="26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sv-SE" altLang="sv-SE" sz="1500" dirty="0"/>
                <a:t>Infineon TC29x</a:t>
              </a:r>
              <a:endParaRPr lang="en-US" altLang="sv-SE" sz="1500" dirty="0"/>
            </a:p>
          </p:txBody>
        </p:sp>
      </p:grpSp>
      <p:pic>
        <p:nvPicPr>
          <p:cNvPr id="46" name="Picture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94402" y="764704"/>
            <a:ext cx="2278262" cy="1792614"/>
          </a:xfrm>
          <a:prstGeom prst="rect">
            <a:avLst/>
          </a:prstGeom>
        </p:spPr>
      </p:pic>
    </p:spTree>
    <p:extLst>
      <p:ext uri="{BB962C8B-B14F-4D97-AF65-F5344CB8AC3E}">
        <p14:creationId xmlns:p14="http://schemas.microsoft.com/office/powerpoint/2010/main" val="3743273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969578"/>
            <a:ext cx="11090274" cy="443198"/>
          </a:xfrm>
        </p:spPr>
        <p:txBody>
          <a:bodyPr/>
          <a:lstStyle/>
          <a:p>
            <a:r>
              <a:rPr lang="en-US" dirty="0"/>
              <a:t>MVS3G Description</a:t>
            </a:r>
            <a:br>
              <a:rPr lang="en-US" dirty="0"/>
            </a:br>
            <a:r>
              <a:rPr lang="en-US" sz="2000" dirty="0"/>
              <a:t>Key Parameters</a:t>
            </a:r>
          </a:p>
        </p:txBody>
      </p:sp>
      <p:graphicFrame>
        <p:nvGraphicFramePr>
          <p:cNvPr id="4" name="Content Placeholder 8"/>
          <p:cNvGraphicFramePr>
            <a:graphicFrameLocks noGrp="1"/>
          </p:cNvGraphicFramePr>
          <p:nvPr>
            <p:ph idx="1"/>
            <p:extLst>
              <p:ext uri="{D42A27DB-BD31-4B8C-83A1-F6EECF244321}">
                <p14:modId xmlns:p14="http://schemas.microsoft.com/office/powerpoint/2010/main" val="2169816809"/>
              </p:ext>
            </p:extLst>
          </p:nvPr>
        </p:nvGraphicFramePr>
        <p:xfrm>
          <a:off x="479376" y="1817596"/>
          <a:ext cx="5790810" cy="3195580"/>
        </p:xfrm>
        <a:graphic>
          <a:graphicData uri="http://schemas.openxmlformats.org/drawingml/2006/table">
            <a:tbl>
              <a:tblPr firstRow="1" bandRow="1">
                <a:tableStyleId>{5C22544A-7EE6-4342-B048-85BDC9FD1C3A}</a:tableStyleId>
              </a:tblPr>
              <a:tblGrid>
                <a:gridCol w="3919451">
                  <a:extLst>
                    <a:ext uri="{9D8B030D-6E8A-4147-A177-3AD203B41FA5}">
                      <a16:colId xmlns:a16="http://schemas.microsoft.com/office/drawing/2014/main" val="20000"/>
                    </a:ext>
                  </a:extLst>
                </a:gridCol>
                <a:gridCol w="1871359">
                  <a:extLst>
                    <a:ext uri="{9D8B030D-6E8A-4147-A177-3AD203B41FA5}">
                      <a16:colId xmlns:a16="http://schemas.microsoft.com/office/drawing/2014/main" val="20001"/>
                    </a:ext>
                  </a:extLst>
                </a:gridCol>
              </a:tblGrid>
              <a:tr h="344899">
                <a:tc>
                  <a:txBody>
                    <a:bodyPr/>
                    <a:lstStyle/>
                    <a:p>
                      <a:r>
                        <a:rPr lang="en-US" sz="1800" noProof="0" dirty="0"/>
                        <a:t>Parameter</a:t>
                      </a:r>
                    </a:p>
                  </a:txBody>
                  <a:tcPr/>
                </a:tc>
                <a:tc>
                  <a:txBody>
                    <a:bodyPr/>
                    <a:lstStyle/>
                    <a:p>
                      <a:pPr algn="ctr"/>
                      <a:r>
                        <a:rPr lang="en-US" sz="1800" noProof="0" dirty="0"/>
                        <a:t>CVM</a:t>
                      </a:r>
                    </a:p>
                  </a:txBody>
                  <a:tcPr/>
                </a:tc>
                <a:extLst>
                  <a:ext uri="{0D108BD9-81ED-4DB2-BD59-A6C34878D82A}">
                    <a16:rowId xmlns:a16="http://schemas.microsoft.com/office/drawing/2014/main" val="10000"/>
                  </a:ext>
                </a:extLst>
              </a:tr>
              <a:tr h="536508">
                <a:tc>
                  <a:txBody>
                    <a:bodyPr/>
                    <a:lstStyle/>
                    <a:p>
                      <a:pPr algn="l"/>
                      <a:r>
                        <a:rPr lang="en-US" sz="1600" noProof="0" dirty="0"/>
                        <a:t>Power consumption </a:t>
                      </a:r>
                      <a:br>
                        <a:rPr lang="en-US" sz="1600" noProof="0" dirty="0"/>
                      </a:br>
                      <a:r>
                        <a:rPr lang="en-US" sz="1600" noProof="0" dirty="0"/>
                        <a:t>(nominal</a:t>
                      </a:r>
                      <a:r>
                        <a:rPr lang="en-US" sz="1600" baseline="0" noProof="0" dirty="0"/>
                        <a:t>)</a:t>
                      </a:r>
                      <a:endParaRPr lang="en-US" sz="1600" noProof="0" dirty="0"/>
                    </a:p>
                  </a:txBody>
                  <a:tcPr/>
                </a:tc>
                <a:tc>
                  <a:txBody>
                    <a:bodyPr/>
                    <a:lstStyle/>
                    <a:p>
                      <a:pPr algn="ctr"/>
                      <a:r>
                        <a:rPr lang="en-US" sz="1600" noProof="0" dirty="0"/>
                        <a:t>~6 W</a:t>
                      </a:r>
                    </a:p>
                  </a:txBody>
                  <a:tcPr/>
                </a:tc>
                <a:extLst>
                  <a:ext uri="{0D108BD9-81ED-4DB2-BD59-A6C34878D82A}">
                    <a16:rowId xmlns:a16="http://schemas.microsoft.com/office/drawing/2014/main" val="10001"/>
                  </a:ext>
                </a:extLst>
              </a:tr>
              <a:tr h="325737">
                <a:tc>
                  <a:txBody>
                    <a:bodyPr/>
                    <a:lstStyle/>
                    <a:p>
                      <a:pPr algn="l"/>
                      <a:r>
                        <a:rPr lang="en-US" sz="1600" noProof="0" dirty="0"/>
                        <a:t>Weight (preliminary)</a:t>
                      </a:r>
                    </a:p>
                  </a:txBody>
                  <a:tcPr/>
                </a:tc>
                <a:tc>
                  <a:txBody>
                    <a:bodyPr/>
                    <a:lstStyle/>
                    <a:p>
                      <a:pPr algn="ctr"/>
                      <a:r>
                        <a:rPr lang="en-US" sz="1600" noProof="0" dirty="0">
                          <a:solidFill>
                            <a:schemeClr val="tx1"/>
                          </a:solidFill>
                        </a:rPr>
                        <a:t>~192 g</a:t>
                      </a:r>
                    </a:p>
                  </a:txBody>
                  <a:tcPr/>
                </a:tc>
                <a:extLst>
                  <a:ext uri="{0D108BD9-81ED-4DB2-BD59-A6C34878D82A}">
                    <a16:rowId xmlns:a16="http://schemas.microsoft.com/office/drawing/2014/main" val="10002"/>
                  </a:ext>
                </a:extLst>
              </a:tr>
              <a:tr h="536508">
                <a:tc>
                  <a:txBody>
                    <a:bodyPr/>
                    <a:lstStyle/>
                    <a:p>
                      <a:pPr marL="0" algn="l" defTabSz="914400" rtl="0" eaLnBrk="1" latinLnBrk="0" hangingPunct="1">
                        <a:spcAft>
                          <a:spcPts val="600"/>
                        </a:spcAft>
                      </a:pPr>
                      <a:r>
                        <a:rPr lang="en-US" sz="1600" kern="1200" noProof="0" dirty="0">
                          <a:solidFill>
                            <a:schemeClr val="dk1"/>
                          </a:solidFill>
                          <a:latin typeface="+mn-lt"/>
                          <a:ea typeface="+mn-ea"/>
                          <a:cs typeface="+mn-cs"/>
                        </a:rPr>
                        <a:t>Camera dimensions: </a:t>
                      </a:r>
                      <a:br>
                        <a:rPr lang="en-US" sz="1600" kern="1200" noProof="0" dirty="0">
                          <a:solidFill>
                            <a:schemeClr val="dk1"/>
                          </a:solidFill>
                          <a:latin typeface="+mn-lt"/>
                          <a:ea typeface="+mn-ea"/>
                          <a:cs typeface="+mn-cs"/>
                        </a:rPr>
                      </a:br>
                      <a:r>
                        <a:rPr lang="en-US" sz="1600" kern="1200" noProof="0" dirty="0">
                          <a:solidFill>
                            <a:schemeClr val="dk1"/>
                          </a:solidFill>
                          <a:latin typeface="+mn-lt"/>
                          <a:ea typeface="+mn-ea"/>
                          <a:cs typeface="+mn-cs"/>
                        </a:rPr>
                        <a:t>(W x D x H)</a:t>
                      </a:r>
                    </a:p>
                  </a:txBody>
                  <a:tcPr/>
                </a:tc>
                <a:tc>
                  <a:txBody>
                    <a:bodyPr/>
                    <a:lstStyle/>
                    <a:p>
                      <a:pPr marL="0" lvl="0" indent="0" algn="ctr">
                        <a:spcAft>
                          <a:spcPts val="600"/>
                        </a:spcAft>
                        <a:buFont typeface="Wingdings" panose="05000000000000000000" pitchFamily="2" charset="2"/>
                        <a:buNone/>
                        <a:tabLst>
                          <a:tab pos="228600" algn="l"/>
                        </a:tabLst>
                      </a:pPr>
                      <a:r>
                        <a:rPr lang="en-US" sz="1600" noProof="0" dirty="0">
                          <a:effectLst/>
                          <a:latin typeface="Arial" panose="020B0604020202020204" pitchFamily="34" charset="0"/>
                          <a:ea typeface="Times New Roman" panose="02020603050405020304" pitchFamily="18" charset="0"/>
                          <a:cs typeface="Times New Roman" panose="02020603050405020304" pitchFamily="18" charset="0"/>
                        </a:rPr>
                        <a:t>Generic</a:t>
                      </a:r>
                      <a:r>
                        <a:rPr lang="en-US" sz="1600" baseline="0" noProof="0" dirty="0">
                          <a:effectLst/>
                          <a:latin typeface="Arial" panose="020B0604020202020204" pitchFamily="34" charset="0"/>
                          <a:ea typeface="Times New Roman" panose="02020603050405020304" pitchFamily="18" charset="0"/>
                          <a:cs typeface="Times New Roman" panose="02020603050405020304" pitchFamily="18" charset="0"/>
                        </a:rPr>
                        <a:t> Design</a:t>
                      </a:r>
                      <a:br>
                        <a:rPr lang="en-US" sz="1600" noProof="0" dirty="0">
                          <a:effectLst/>
                          <a:latin typeface="Arial" panose="020B0604020202020204" pitchFamily="34" charset="0"/>
                          <a:ea typeface="Times New Roman" panose="02020603050405020304" pitchFamily="18" charset="0"/>
                          <a:cs typeface="Times New Roman" panose="02020603050405020304" pitchFamily="18" charset="0"/>
                        </a:rPr>
                      </a:br>
                      <a:r>
                        <a:rPr lang="en-US" sz="1600" noProof="0" dirty="0">
                          <a:effectLst/>
                          <a:latin typeface="Arial" panose="020B0604020202020204" pitchFamily="34" charset="0"/>
                          <a:ea typeface="Times New Roman" panose="02020603050405020304" pitchFamily="18" charset="0"/>
                          <a:cs typeface="Times New Roman" panose="02020603050405020304" pitchFamily="18" charset="0"/>
                        </a:rPr>
                        <a:t>99x77x33mm</a:t>
                      </a:r>
                    </a:p>
                  </a:txBody>
                  <a:tcPr/>
                </a:tc>
                <a:extLst>
                  <a:ext uri="{0D108BD9-81ED-4DB2-BD59-A6C34878D82A}">
                    <a16:rowId xmlns:a16="http://schemas.microsoft.com/office/drawing/2014/main" val="10003"/>
                  </a:ext>
                </a:extLst>
              </a:tr>
              <a:tr h="6681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noProof="0" dirty="0"/>
                        <a:t>Operating Temperature*</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noProof="0" dirty="0"/>
                        <a:t>(Unlimited Operation)</a:t>
                      </a:r>
                    </a:p>
                  </a:txBody>
                  <a:tcPr/>
                </a:tc>
                <a:tc>
                  <a:txBody>
                    <a:bodyPr/>
                    <a:lstStyle/>
                    <a:p>
                      <a:pPr marL="0" lvl="0" indent="0" algn="ctr">
                        <a:spcAft>
                          <a:spcPts val="600"/>
                        </a:spcAft>
                        <a:buFont typeface="Wingdings" panose="05000000000000000000" pitchFamily="2" charset="2"/>
                        <a:buNone/>
                        <a:tabLst>
                          <a:tab pos="228600" algn="l"/>
                        </a:tabLst>
                      </a:pPr>
                      <a:r>
                        <a:rPr lang="en-US" sz="1600" noProof="0" dirty="0">
                          <a:effectLst/>
                          <a:latin typeface="Arial" panose="020B0604020202020204" pitchFamily="34" charset="0"/>
                          <a:ea typeface="Times New Roman" panose="02020603050405020304" pitchFamily="18" charset="0"/>
                          <a:cs typeface="Times New Roman" panose="02020603050405020304" pitchFamily="18" charset="0"/>
                        </a:rPr>
                        <a:t>-</a:t>
                      </a:r>
                      <a:r>
                        <a:rPr lang="en-US" sz="1600" noProof="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40 to +85ºC</a:t>
                      </a:r>
                      <a:endParaRPr lang="en-US" sz="1600" noProof="0" dirty="0">
                        <a:solidFill>
                          <a:schemeClr val="tx1"/>
                        </a:solidFill>
                      </a:endParaRPr>
                    </a:p>
                  </a:txBody>
                  <a:tcPr/>
                </a:tc>
                <a:extLst>
                  <a:ext uri="{0D108BD9-81ED-4DB2-BD59-A6C34878D82A}">
                    <a16:rowId xmlns:a16="http://schemas.microsoft.com/office/drawing/2014/main" val="10004"/>
                  </a:ext>
                </a:extLst>
              </a:tr>
              <a:tr h="6681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noProof="0" dirty="0"/>
                        <a:t>Operating Temperature*</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noProof="0" dirty="0"/>
                        <a:t>(Network &amp; Diagnostics Operation </a:t>
                      </a:r>
                      <a:r>
                        <a:rPr lang="en-US" altLang="zh-CN" sz="1600" baseline="0" noProof="0" dirty="0"/>
                        <a:t>only</a:t>
                      </a:r>
                      <a:r>
                        <a:rPr lang="en-US" sz="1600" baseline="0" noProof="0" dirty="0"/>
                        <a:t>)</a:t>
                      </a:r>
                    </a:p>
                  </a:txBody>
                  <a:tcPr/>
                </a:tc>
                <a:tc>
                  <a:txBody>
                    <a:bodyPr/>
                    <a:lstStyle/>
                    <a:p>
                      <a:pPr marL="0" marR="0" lvl="0" indent="0" algn="ctr" defTabSz="914400" rtl="0" eaLnBrk="1" fontAlgn="auto" latinLnBrk="0" hangingPunct="1">
                        <a:lnSpc>
                          <a:spcPct val="100000"/>
                        </a:lnSpc>
                        <a:spcBef>
                          <a:spcPts val="0"/>
                        </a:spcBef>
                        <a:spcAft>
                          <a:spcPts val="600"/>
                        </a:spcAft>
                        <a:buClrTx/>
                        <a:buSzTx/>
                        <a:buFont typeface="Wingdings" panose="05000000000000000000" pitchFamily="2" charset="2"/>
                        <a:buNone/>
                        <a:tabLst>
                          <a:tab pos="228600" algn="l"/>
                        </a:tabLst>
                        <a:defRPr/>
                      </a:pPr>
                      <a:r>
                        <a:rPr lang="en-US" sz="1600" baseline="0" noProof="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+8</a:t>
                      </a:r>
                      <a:r>
                        <a:rPr lang="en-US" sz="1600" noProof="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5 to +105ºC</a:t>
                      </a:r>
                      <a:endParaRPr lang="en-US" sz="1600" noProof="0" dirty="0">
                        <a:solidFill>
                          <a:schemeClr val="tx1"/>
                        </a:solidFill>
                      </a:endParaRPr>
                    </a:p>
                  </a:txBody>
                  <a:tcPr/>
                </a:tc>
                <a:extLst>
                  <a:ext uri="{0D108BD9-81ED-4DB2-BD59-A6C34878D82A}">
                    <a16:rowId xmlns:a16="http://schemas.microsoft.com/office/drawing/2014/main" val="10005"/>
                  </a:ext>
                </a:extLst>
              </a:tr>
            </a:tbl>
          </a:graphicData>
        </a:graphic>
      </p:graphicFrame>
      <p:sp>
        <p:nvSpPr>
          <p:cNvPr id="6" name="TextBox 5"/>
          <p:cNvSpPr txBox="1"/>
          <p:nvPr/>
        </p:nvSpPr>
        <p:spPr>
          <a:xfrm>
            <a:off x="550333" y="5039598"/>
            <a:ext cx="5293602" cy="261610"/>
          </a:xfrm>
          <a:prstGeom prst="rect">
            <a:avLst/>
          </a:prstGeom>
          <a:noFill/>
        </p:spPr>
        <p:txBody>
          <a:bodyPr wrap="square" rtlCol="0">
            <a:spAutoFit/>
          </a:bodyPr>
          <a:lstStyle/>
          <a:p>
            <a:pPr eaLnBrk="0" fontAlgn="base" hangingPunct="0">
              <a:spcBef>
                <a:spcPct val="0"/>
              </a:spcBef>
              <a:spcAft>
                <a:spcPct val="0"/>
              </a:spcAft>
            </a:pPr>
            <a:r>
              <a:rPr lang="en-US" sz="1100" i="1" dirty="0">
                <a:solidFill>
                  <a:srgbClr val="000000"/>
                </a:solidFill>
              </a:rPr>
              <a:t>* Equivalent Test Chamber Air Temperature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4967" y="794383"/>
            <a:ext cx="2433215" cy="1914537"/>
          </a:xfrm>
          <a:prstGeom prst="rect">
            <a:avLst/>
          </a:prstGeom>
        </p:spPr>
      </p:pic>
      <p:pic>
        <p:nvPicPr>
          <p:cNvPr id="3" name="Picture 2"/>
          <p:cNvPicPr>
            <a:picLocks noChangeAspect="1"/>
          </p:cNvPicPr>
          <p:nvPr/>
        </p:nvPicPr>
        <p:blipFill>
          <a:blip r:embed="rId3"/>
          <a:stretch>
            <a:fillRect/>
          </a:stretch>
        </p:blipFill>
        <p:spPr>
          <a:xfrm>
            <a:off x="7896200" y="2801773"/>
            <a:ext cx="4132326" cy="3230014"/>
          </a:xfrm>
          <a:prstGeom prst="rect">
            <a:avLst/>
          </a:prstGeom>
        </p:spPr>
      </p:pic>
    </p:spTree>
    <p:extLst>
      <p:ext uri="{BB962C8B-B14F-4D97-AF65-F5344CB8AC3E}">
        <p14:creationId xmlns:p14="http://schemas.microsoft.com/office/powerpoint/2010/main" val="3015250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864" y="836712"/>
            <a:ext cx="11090274" cy="443198"/>
          </a:xfrm>
        </p:spPr>
        <p:txBody>
          <a:bodyPr/>
          <a:lstStyle/>
          <a:p>
            <a:r>
              <a:rPr lang="en-US" altLang="zh-CN" dirty="0"/>
              <a:t>EOL – </a:t>
            </a:r>
            <a:r>
              <a:rPr lang="en-US" altLang="zh-CN" dirty="0" err="1"/>
              <a:t>SeCAL</a:t>
            </a:r>
            <a:r>
              <a:rPr lang="en-US" altLang="zh-CN" dirty="0"/>
              <a:t> and </a:t>
            </a:r>
            <a:r>
              <a:rPr lang="en-US" altLang="zh-CN" dirty="0" err="1"/>
              <a:t>DeCAL</a:t>
            </a:r>
            <a:endParaRPr lang="zh-CN" altLang="en-US" dirty="0"/>
          </a:p>
        </p:txBody>
      </p:sp>
      <p:sp>
        <p:nvSpPr>
          <p:cNvPr id="3" name="Content Placeholder 2"/>
          <p:cNvSpPr>
            <a:spLocks noGrp="1"/>
          </p:cNvSpPr>
          <p:nvPr>
            <p:ph idx="1"/>
          </p:nvPr>
        </p:nvSpPr>
        <p:spPr>
          <a:xfrm>
            <a:off x="550864" y="2816324"/>
            <a:ext cx="11090274" cy="3997052"/>
          </a:xfrm>
        </p:spPr>
        <p:txBody>
          <a:bodyPr/>
          <a:lstStyle/>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endParaRPr lang="en-US" altLang="zh-CN" sz="1800" dirty="0"/>
          </a:p>
          <a:p>
            <a:endParaRPr lang="en-US" altLang="zh-CN" sz="1800" dirty="0"/>
          </a:p>
          <a:p>
            <a:r>
              <a:rPr lang="en-US" altLang="zh-CN" sz="1600" dirty="0"/>
              <a:t>As SECAL calibration is done, take a drive for 20 minutes with the camera on. This will activate and run dynamic calibration algorithms in the camera. The drive should include different types of roads, traffic and objects. E.g. city, highway, cars, trucks and pedestrians. </a:t>
            </a:r>
            <a:endParaRPr lang="zh-CN" altLang="en-US" sz="1600" dirty="0"/>
          </a:p>
        </p:txBody>
      </p:sp>
      <p:sp>
        <p:nvSpPr>
          <p:cNvPr id="4" name="Date Placeholder 3"/>
          <p:cNvSpPr>
            <a:spLocks noGrp="1"/>
          </p:cNvSpPr>
          <p:nvPr>
            <p:ph type="dt" sz="half" idx="4294967295"/>
          </p:nvPr>
        </p:nvSpPr>
        <p:spPr>
          <a:xfrm>
            <a:off x="591793" y="6431676"/>
            <a:ext cx="1224000" cy="216000"/>
          </a:xfrm>
          <a:prstGeom prst="rect">
            <a:avLst/>
          </a:prstGeom>
        </p:spPr>
        <p:txBody>
          <a:bodyPr/>
          <a:lstStyle/>
          <a:p>
            <a:r>
              <a:rPr lang="en-US" noProof="0" dirty="0"/>
              <a:t>Date</a:t>
            </a:r>
          </a:p>
        </p:txBody>
      </p:sp>
      <p:sp>
        <p:nvSpPr>
          <p:cNvPr id="5" name="Footer Placeholder 4"/>
          <p:cNvSpPr>
            <a:spLocks noGrp="1"/>
          </p:cNvSpPr>
          <p:nvPr>
            <p:ph type="ftr" sz="quarter" idx="4294967295"/>
          </p:nvPr>
        </p:nvSpPr>
        <p:spPr>
          <a:xfrm>
            <a:off x="1907465" y="6431676"/>
            <a:ext cx="3240000" cy="216000"/>
          </a:xfrm>
          <a:prstGeom prst="rect">
            <a:avLst/>
          </a:prstGeom>
        </p:spPr>
        <p:txBody>
          <a:bodyPr/>
          <a:lstStyle/>
          <a:p>
            <a:r>
              <a:rPr lang="en-US" noProof="0" dirty="0"/>
              <a:t>Name of presentation</a:t>
            </a:r>
          </a:p>
        </p:txBody>
      </p:sp>
      <p:sp>
        <p:nvSpPr>
          <p:cNvPr id="6" name="Slide Number Placeholder 5"/>
          <p:cNvSpPr>
            <a:spLocks noGrp="1"/>
          </p:cNvSpPr>
          <p:nvPr>
            <p:ph type="sldNum" sz="quarter" idx="4294967295"/>
          </p:nvPr>
        </p:nvSpPr>
        <p:spPr>
          <a:xfrm>
            <a:off x="116733" y="6431676"/>
            <a:ext cx="396000" cy="216000"/>
          </a:xfrm>
          <a:prstGeom prst="rect">
            <a:avLst/>
          </a:prstGeom>
        </p:spPr>
        <p:txBody>
          <a:bodyPr/>
          <a:lstStyle/>
          <a:p>
            <a:fld id="{7E74F4B1-9ADB-4B50-83D6-797B7B30BEA4}" type="slidenum">
              <a:rPr lang="en-US" noProof="0" smtClean="0"/>
              <a:t>5</a:t>
            </a:fld>
            <a:endParaRPr lang="en-US" noProof="0" dirty="0"/>
          </a:p>
        </p:txBody>
      </p:sp>
      <p:pic>
        <p:nvPicPr>
          <p:cNvPr id="7" name="Picture 6"/>
          <p:cNvPicPr>
            <a:picLocks noChangeAspect="1"/>
          </p:cNvPicPr>
          <p:nvPr/>
        </p:nvPicPr>
        <p:blipFill>
          <a:blip r:embed="rId2"/>
          <a:stretch>
            <a:fillRect/>
          </a:stretch>
        </p:blipFill>
        <p:spPr>
          <a:xfrm>
            <a:off x="6540176" y="1796301"/>
            <a:ext cx="5188157" cy="3220235"/>
          </a:xfrm>
          <a:prstGeom prst="rect">
            <a:avLst/>
          </a:prstGeom>
        </p:spPr>
      </p:pic>
      <p:pic>
        <p:nvPicPr>
          <p:cNvPr id="8" name="Picture 7"/>
          <p:cNvPicPr>
            <a:picLocks noChangeAspect="1"/>
          </p:cNvPicPr>
          <p:nvPr/>
        </p:nvPicPr>
        <p:blipFill>
          <a:blip r:embed="rId3"/>
          <a:stretch>
            <a:fillRect/>
          </a:stretch>
        </p:blipFill>
        <p:spPr>
          <a:xfrm>
            <a:off x="834111" y="1916506"/>
            <a:ext cx="6209260" cy="3384702"/>
          </a:xfrm>
          <a:prstGeom prst="rect">
            <a:avLst/>
          </a:prstGeom>
        </p:spPr>
      </p:pic>
      <p:sp>
        <p:nvSpPr>
          <p:cNvPr id="9" name="TextBox 8"/>
          <p:cNvSpPr txBox="1"/>
          <p:nvPr/>
        </p:nvSpPr>
        <p:spPr>
          <a:xfrm>
            <a:off x="335360" y="5224149"/>
            <a:ext cx="1344168" cy="365091"/>
          </a:xfrm>
          <a:prstGeom prst="rect">
            <a:avLst/>
          </a:prstGeom>
          <a:solidFill>
            <a:srgbClr val="FFFF00"/>
          </a:solidFill>
        </p:spPr>
        <p:txBody>
          <a:bodyPr wrap="square" lIns="36000" tIns="36000" rIns="36000" bIns="36000" rtlCol="0" anchor="ctr" anchorCtr="0">
            <a:spAutoFit/>
          </a:bodyPr>
          <a:lstStyle/>
          <a:p>
            <a:pPr marL="230400" indent="-230400">
              <a:lnSpc>
                <a:spcPct val="95000"/>
              </a:lnSpc>
              <a:buClr>
                <a:schemeClr val="accent1"/>
              </a:buClr>
              <a:buFont typeface="Wingdings" panose="05000000000000000000" pitchFamily="2" charset="2"/>
              <a:buChar char="§"/>
            </a:pPr>
            <a:r>
              <a:rPr lang="en-US" altLang="zh-CN" sz="2000" dirty="0" err="1"/>
              <a:t>DeCAL</a:t>
            </a:r>
            <a:endParaRPr lang="zh-CN" altLang="en-US" sz="2000" dirty="0" err="1">
              <a:solidFill>
                <a:schemeClr val="tx1">
                  <a:lumMod val="50000"/>
                </a:schemeClr>
              </a:solidFill>
            </a:endParaRPr>
          </a:p>
        </p:txBody>
      </p:sp>
      <p:sp>
        <p:nvSpPr>
          <p:cNvPr id="10" name="TextBox 9"/>
          <p:cNvSpPr txBox="1"/>
          <p:nvPr/>
        </p:nvSpPr>
        <p:spPr>
          <a:xfrm>
            <a:off x="431352" y="1479733"/>
            <a:ext cx="1344168" cy="365091"/>
          </a:xfrm>
          <a:prstGeom prst="rect">
            <a:avLst/>
          </a:prstGeom>
          <a:solidFill>
            <a:srgbClr val="FFFF00"/>
          </a:solidFill>
        </p:spPr>
        <p:txBody>
          <a:bodyPr wrap="square" lIns="36000" tIns="36000" rIns="36000" bIns="36000" rtlCol="0" anchor="ctr" anchorCtr="0">
            <a:spAutoFit/>
          </a:bodyPr>
          <a:lstStyle/>
          <a:p>
            <a:pPr marL="230400" indent="-230400">
              <a:lnSpc>
                <a:spcPct val="95000"/>
              </a:lnSpc>
              <a:buClr>
                <a:schemeClr val="accent1"/>
              </a:buClr>
              <a:buFont typeface="Wingdings" panose="05000000000000000000" pitchFamily="2" charset="2"/>
              <a:buChar char="§"/>
            </a:pPr>
            <a:r>
              <a:rPr lang="en-US" altLang="zh-CN" sz="2000" dirty="0" err="1"/>
              <a:t>SeCAL</a:t>
            </a:r>
            <a:endParaRPr lang="zh-CN" altLang="en-US" sz="2000" dirty="0" err="1">
              <a:solidFill>
                <a:schemeClr val="tx1">
                  <a:lumMod val="50000"/>
                </a:schemeClr>
              </a:solidFill>
            </a:endParaRPr>
          </a:p>
        </p:txBody>
      </p:sp>
    </p:spTree>
    <p:extLst>
      <p:ext uri="{BB962C8B-B14F-4D97-AF65-F5344CB8AC3E}">
        <p14:creationId xmlns:p14="http://schemas.microsoft.com/office/powerpoint/2010/main" val="252266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0608" y="1593256"/>
            <a:ext cx="11178000" cy="4140000"/>
          </a:xfrm>
        </p:spPr>
        <p:txBody>
          <a:bodyPr/>
          <a:lstStyle/>
          <a:p>
            <a:r>
              <a:rPr lang="de-DE" dirty="0" err="1"/>
              <a:t>Object</a:t>
            </a:r>
            <a:r>
              <a:rPr lang="de-DE" dirty="0"/>
              <a:t> Fusion </a:t>
            </a:r>
            <a:r>
              <a:rPr lang="de-DE" dirty="0" err="1"/>
              <a:t>processes</a:t>
            </a:r>
            <a:r>
              <a:rPr lang="de-DE" dirty="0"/>
              <a:t> all </a:t>
            </a:r>
            <a:r>
              <a:rPr lang="de-DE" dirty="0" err="1"/>
              <a:t>incoming</a:t>
            </a:r>
            <a:r>
              <a:rPr lang="de-DE" dirty="0"/>
              <a:t> </a:t>
            </a:r>
            <a:r>
              <a:rPr lang="de-DE" dirty="0" err="1"/>
              <a:t>sensor</a:t>
            </a:r>
            <a:r>
              <a:rPr lang="de-DE" dirty="0"/>
              <a:t> </a:t>
            </a:r>
            <a:r>
              <a:rPr lang="de-DE" dirty="0" err="1"/>
              <a:t>objects</a:t>
            </a:r>
            <a:r>
              <a:rPr lang="de-DE" dirty="0"/>
              <a:t> in an intelligent </a:t>
            </a:r>
            <a:r>
              <a:rPr lang="de-DE" dirty="0" err="1"/>
              <a:t>way</a:t>
            </a:r>
            <a:endParaRPr lang="de-DE" dirty="0"/>
          </a:p>
          <a:p>
            <a:pPr lvl="1"/>
            <a:r>
              <a:rPr lang="en-US" dirty="0" err="1"/>
              <a:t>Functionaly</a:t>
            </a:r>
            <a:r>
              <a:rPr lang="en-US" dirty="0"/>
              <a:t> support </a:t>
            </a:r>
            <a:endParaRPr lang="en-US" altLang="zh-CN" b="1" dirty="0">
              <a:solidFill>
                <a:srgbClr val="FF0000"/>
              </a:solidFill>
            </a:endParaRPr>
          </a:p>
          <a:p>
            <a:pPr lvl="1"/>
            <a:r>
              <a:rPr lang="en-US" altLang="zh-CN" dirty="0"/>
              <a:t>Describe environment surrounding the ego vehicle</a:t>
            </a:r>
          </a:p>
          <a:p>
            <a:pPr lvl="1"/>
            <a:r>
              <a:rPr lang="de-DE" dirty="0"/>
              <a:t>Sensor-</a:t>
            </a:r>
            <a:r>
              <a:rPr lang="de-DE" dirty="0" err="1"/>
              <a:t>specific</a:t>
            </a:r>
            <a:r>
              <a:rPr lang="de-DE" dirty="0"/>
              <a:t> </a:t>
            </a:r>
            <a:r>
              <a:rPr lang="de-DE" dirty="0" err="1"/>
              <a:t>tracking</a:t>
            </a:r>
            <a:r>
              <a:rPr lang="de-DE" dirty="0"/>
              <a:t> </a:t>
            </a:r>
            <a:r>
              <a:rPr lang="de-DE" dirty="0" err="1"/>
              <a:t>executed</a:t>
            </a:r>
            <a:r>
              <a:rPr lang="de-DE" dirty="0"/>
              <a:t> </a:t>
            </a:r>
            <a:r>
              <a:rPr lang="de-DE" dirty="0" err="1"/>
              <a:t>by</a:t>
            </a:r>
            <a:r>
              <a:rPr lang="de-DE" dirty="0"/>
              <a:t> </a:t>
            </a:r>
            <a:r>
              <a:rPr lang="de-DE" dirty="0" err="1"/>
              <a:t>sensor</a:t>
            </a:r>
            <a:r>
              <a:rPr lang="de-DE" dirty="0"/>
              <a:t> </a:t>
            </a:r>
            <a:r>
              <a:rPr lang="de-DE" dirty="0" err="1"/>
              <a:t>technologies</a:t>
            </a:r>
            <a:endParaRPr lang="en-US" altLang="zh-CN" dirty="0"/>
          </a:p>
          <a:p>
            <a:pPr lvl="1"/>
            <a:r>
              <a:rPr lang="en-US" altLang="zh-CN" dirty="0"/>
              <a:t>Independent of sensor type (High flexibility)</a:t>
            </a:r>
          </a:p>
          <a:p>
            <a:pPr lvl="1"/>
            <a:endParaRPr lang="en-US" altLang="zh-CN" dirty="0"/>
          </a:p>
          <a:p>
            <a:pPr lvl="1"/>
            <a:endParaRPr lang="en-US" dirty="0"/>
          </a:p>
        </p:txBody>
      </p:sp>
      <p:sp>
        <p:nvSpPr>
          <p:cNvPr id="12" name="Rubrik 11"/>
          <p:cNvSpPr>
            <a:spLocks noGrp="1"/>
          </p:cNvSpPr>
          <p:nvPr>
            <p:ph type="title"/>
          </p:nvPr>
        </p:nvSpPr>
        <p:spPr>
          <a:xfrm>
            <a:off x="370534" y="908720"/>
            <a:ext cx="11486106" cy="914400"/>
          </a:xfrm>
        </p:spPr>
        <p:txBody>
          <a:bodyPr/>
          <a:lstStyle/>
          <a:p>
            <a:r>
              <a:rPr lang="en-US" altLang="zh-CN" dirty="0"/>
              <a:t>Object Fusion</a:t>
            </a:r>
            <a:endParaRPr lang="en-US" dirty="0"/>
          </a:p>
        </p:txBody>
      </p:sp>
      <p:sp>
        <p:nvSpPr>
          <p:cNvPr id="5" name="Footer Placeholder 4"/>
          <p:cNvSpPr>
            <a:spLocks noGrp="1"/>
          </p:cNvSpPr>
          <p:nvPr>
            <p:ph type="ftr" sz="quarter" idx="4294967295"/>
          </p:nvPr>
        </p:nvSpPr>
        <p:spPr>
          <a:xfrm>
            <a:off x="1942337" y="6480000"/>
            <a:ext cx="4680000" cy="216000"/>
          </a:xfrm>
          <a:prstGeom prst="rect">
            <a:avLst/>
          </a:prstGeom>
        </p:spPr>
        <p:txBody>
          <a:bodyPr/>
          <a:lstStyle/>
          <a:p>
            <a:r>
              <a:rPr lang="en-US" noProof="0" dirty="0"/>
              <a:t>     </a:t>
            </a:r>
          </a:p>
        </p:txBody>
      </p:sp>
      <p:sp>
        <p:nvSpPr>
          <p:cNvPr id="6" name="Slide Number Placeholder 5"/>
          <p:cNvSpPr>
            <a:spLocks noGrp="1"/>
          </p:cNvSpPr>
          <p:nvPr>
            <p:ph type="sldNum" sz="quarter" idx="4294967295"/>
          </p:nvPr>
        </p:nvSpPr>
        <p:spPr>
          <a:xfrm>
            <a:off x="116733" y="6480000"/>
            <a:ext cx="396000" cy="216000"/>
          </a:xfrm>
          <a:prstGeom prst="rect">
            <a:avLst/>
          </a:prstGeom>
        </p:spPr>
        <p:txBody>
          <a:bodyPr/>
          <a:lstStyle/>
          <a:p>
            <a:r>
              <a:rPr lang="en-US" noProof="0" dirty="0"/>
              <a:t>    </a:t>
            </a:r>
          </a:p>
        </p:txBody>
      </p:sp>
      <p:sp>
        <p:nvSpPr>
          <p:cNvPr id="63" name="Date Placeholder 3"/>
          <p:cNvSpPr txBox="1">
            <a:spLocks/>
          </p:cNvSpPr>
          <p:nvPr/>
        </p:nvSpPr>
        <p:spPr>
          <a:xfrm>
            <a:off x="597535" y="6649496"/>
            <a:ext cx="1260000" cy="132304"/>
          </a:xfrm>
          <a:prstGeom prst="rect">
            <a:avLst/>
          </a:prstGeom>
        </p:spPr>
        <p:txBody>
          <a:bodyPr/>
          <a:lstStyle>
            <a:defPPr>
              <a:defRPr lang="en-US"/>
            </a:defPPr>
            <a:lvl1pPr algn="l" rtl="0" eaLnBrk="0" fontAlgn="base" hangingPunct="0">
              <a:spcBef>
                <a:spcPct val="0"/>
              </a:spcBef>
              <a:spcAft>
                <a:spcPct val="0"/>
              </a:spcAft>
              <a:defRPr sz="28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itchFamily="34" charset="0"/>
                <a:ea typeface="+mn-ea"/>
                <a:cs typeface="+mn-cs"/>
              </a:defRPr>
            </a:lvl5pPr>
            <a:lvl6pPr marL="2286000" algn="l" defTabSz="914400" rtl="0" eaLnBrk="1" latinLnBrk="0" hangingPunct="1">
              <a:defRPr sz="2800" kern="1200">
                <a:solidFill>
                  <a:schemeClr val="tx1"/>
                </a:solidFill>
                <a:latin typeface="Arial" pitchFamily="34" charset="0"/>
                <a:ea typeface="+mn-ea"/>
                <a:cs typeface="+mn-cs"/>
              </a:defRPr>
            </a:lvl6pPr>
            <a:lvl7pPr marL="2743200" algn="l" defTabSz="914400" rtl="0" eaLnBrk="1" latinLnBrk="0" hangingPunct="1">
              <a:defRPr sz="2800" kern="1200">
                <a:solidFill>
                  <a:schemeClr val="tx1"/>
                </a:solidFill>
                <a:latin typeface="Arial" pitchFamily="34" charset="0"/>
                <a:ea typeface="+mn-ea"/>
                <a:cs typeface="+mn-cs"/>
              </a:defRPr>
            </a:lvl7pPr>
            <a:lvl8pPr marL="3200400" algn="l" defTabSz="914400" rtl="0" eaLnBrk="1" latinLnBrk="0" hangingPunct="1">
              <a:defRPr sz="2800" kern="1200">
                <a:solidFill>
                  <a:schemeClr val="tx1"/>
                </a:solidFill>
                <a:latin typeface="Arial" pitchFamily="34" charset="0"/>
                <a:ea typeface="+mn-ea"/>
                <a:cs typeface="+mn-cs"/>
              </a:defRPr>
            </a:lvl8pPr>
            <a:lvl9pPr marL="3657600" algn="l" defTabSz="914400" rtl="0" eaLnBrk="1" latinLnBrk="0" hangingPunct="1">
              <a:defRPr sz="2800" kern="1200">
                <a:solidFill>
                  <a:schemeClr val="tx1"/>
                </a:solidFill>
                <a:latin typeface="Arial" pitchFamily="34" charset="0"/>
                <a:ea typeface="+mn-ea"/>
                <a:cs typeface="+mn-cs"/>
              </a:defRPr>
            </a:lvl9pPr>
          </a:lstStyle>
          <a:p>
            <a:endParaRPr lang="en-US" dirty="0"/>
          </a:p>
        </p:txBody>
      </p:sp>
      <p:sp>
        <p:nvSpPr>
          <p:cNvPr id="64" name="Footer Placeholder 4"/>
          <p:cNvSpPr txBox="1">
            <a:spLocks/>
          </p:cNvSpPr>
          <p:nvPr/>
        </p:nvSpPr>
        <p:spPr>
          <a:xfrm>
            <a:off x="2094737" y="6632400"/>
            <a:ext cx="4680000" cy="216000"/>
          </a:xfrm>
          <a:prstGeom prst="rect">
            <a:avLst/>
          </a:prstGeom>
        </p:spPr>
        <p:txBody>
          <a:bodyPr/>
          <a:lstStyle>
            <a:defPPr>
              <a:defRPr lang="en-US"/>
            </a:defPPr>
            <a:lvl1pPr algn="l" rtl="0" eaLnBrk="0" fontAlgn="base" hangingPunct="0">
              <a:spcBef>
                <a:spcPct val="0"/>
              </a:spcBef>
              <a:spcAft>
                <a:spcPct val="0"/>
              </a:spcAft>
              <a:defRPr sz="28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itchFamily="34" charset="0"/>
                <a:ea typeface="+mn-ea"/>
                <a:cs typeface="+mn-cs"/>
              </a:defRPr>
            </a:lvl5pPr>
            <a:lvl6pPr marL="2286000" algn="l" defTabSz="914400" rtl="0" eaLnBrk="1" latinLnBrk="0" hangingPunct="1">
              <a:defRPr sz="2800" kern="1200">
                <a:solidFill>
                  <a:schemeClr val="tx1"/>
                </a:solidFill>
                <a:latin typeface="Arial" pitchFamily="34" charset="0"/>
                <a:ea typeface="+mn-ea"/>
                <a:cs typeface="+mn-cs"/>
              </a:defRPr>
            </a:lvl6pPr>
            <a:lvl7pPr marL="2743200" algn="l" defTabSz="914400" rtl="0" eaLnBrk="1" latinLnBrk="0" hangingPunct="1">
              <a:defRPr sz="2800" kern="1200">
                <a:solidFill>
                  <a:schemeClr val="tx1"/>
                </a:solidFill>
                <a:latin typeface="Arial" pitchFamily="34" charset="0"/>
                <a:ea typeface="+mn-ea"/>
                <a:cs typeface="+mn-cs"/>
              </a:defRPr>
            </a:lvl7pPr>
            <a:lvl8pPr marL="3200400" algn="l" defTabSz="914400" rtl="0" eaLnBrk="1" latinLnBrk="0" hangingPunct="1">
              <a:defRPr sz="2800" kern="1200">
                <a:solidFill>
                  <a:schemeClr val="tx1"/>
                </a:solidFill>
                <a:latin typeface="Arial" pitchFamily="34" charset="0"/>
                <a:ea typeface="+mn-ea"/>
                <a:cs typeface="+mn-cs"/>
              </a:defRPr>
            </a:lvl8pPr>
            <a:lvl9pPr marL="3657600" algn="l" defTabSz="914400" rtl="0" eaLnBrk="1" latinLnBrk="0" hangingPunct="1">
              <a:defRPr sz="2800" kern="1200">
                <a:solidFill>
                  <a:schemeClr val="tx1"/>
                </a:solidFill>
                <a:latin typeface="Arial" pitchFamily="34" charset="0"/>
                <a:ea typeface="+mn-ea"/>
                <a:cs typeface="+mn-cs"/>
              </a:defRPr>
            </a:lvl9pPr>
          </a:lstStyle>
          <a:p>
            <a:endParaRPr lang="en-US" dirty="0"/>
          </a:p>
        </p:txBody>
      </p:sp>
      <p:grpSp>
        <p:nvGrpSpPr>
          <p:cNvPr id="65" name="Group 64"/>
          <p:cNvGrpSpPr/>
          <p:nvPr/>
        </p:nvGrpSpPr>
        <p:grpSpPr>
          <a:xfrm>
            <a:off x="1758006" y="3212976"/>
            <a:ext cx="7474107" cy="2472077"/>
            <a:chOff x="1049111" y="2016034"/>
            <a:chExt cx="7474107" cy="2472077"/>
          </a:xfrm>
        </p:grpSpPr>
        <p:pic>
          <p:nvPicPr>
            <p:cNvPr id="66" name="Picture 5" descr="C:\Users\TinLian.Abt\Desktop\Documentation\ALVSensors.png"/>
            <p:cNvPicPr>
              <a:picLocks noChangeAspect="1" noChangeArrowheads="1"/>
            </p:cNvPicPr>
            <p:nvPr/>
          </p:nvPicPr>
          <p:blipFill>
            <a:blip r:embed="rId3">
              <a:extLst>
                <a:ext uri="{28A0092B-C50C-407E-A947-70E740481C1C}">
                  <a14:useLocalDpi xmlns:a14="http://schemas.microsoft.com/office/drawing/2010/main" val="0"/>
                </a:ext>
              </a:extLst>
            </a:blip>
            <a:srcRect r="2292"/>
            <a:stretch>
              <a:fillRect/>
            </a:stretch>
          </p:blipFill>
          <p:spPr bwMode="auto">
            <a:xfrm>
              <a:off x="1049111" y="2999819"/>
              <a:ext cx="2226945" cy="1407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7" name="Group 66"/>
            <p:cNvGrpSpPr/>
            <p:nvPr/>
          </p:nvGrpSpPr>
          <p:grpSpPr>
            <a:xfrm rot="21061254">
              <a:off x="7490988" y="2016034"/>
              <a:ext cx="1032230" cy="2472077"/>
              <a:chOff x="7573367" y="2021464"/>
              <a:chExt cx="1032230" cy="2472077"/>
            </a:xfrm>
          </p:grpSpPr>
          <p:sp>
            <p:nvSpPr>
              <p:cNvPr id="77" name="Rectangle 52"/>
              <p:cNvSpPr/>
              <p:nvPr/>
            </p:nvSpPr>
            <p:spPr bwMode="auto">
              <a:xfrm rot="17580746">
                <a:off x="6726040" y="2868791"/>
                <a:ext cx="2452528" cy="757873"/>
              </a:xfrm>
              <a:prstGeom prst="rect">
                <a:avLst/>
              </a:prstGeom>
              <a:solidFill>
                <a:srgbClr val="FFFFFF">
                  <a:lumMod val="85000"/>
                </a:srgbClr>
              </a:solidFill>
              <a:ln w="12700" cap="flat" cmpd="sng" algn="ctr">
                <a:solidFill>
                  <a:srgbClr val="FFFFFF"/>
                </a:solidFill>
                <a:prstDash val="solid"/>
                <a:round/>
                <a:headEnd type="none" w="med" len="med"/>
                <a:tailEnd type="none" w="med" len="med"/>
              </a:ln>
              <a:effectLs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cs typeface="Arial"/>
                </a:endParaRPr>
              </a:p>
            </p:txBody>
          </p:sp>
          <p:cxnSp>
            <p:nvCxnSpPr>
              <p:cNvPr id="78" name="Straight Arrow Connector 53"/>
              <p:cNvCxnSpPr>
                <a:cxnSpLocks noChangeShapeType="1"/>
                <a:stCxn id="81" idx="0"/>
              </p:cNvCxnSpPr>
              <p:nvPr/>
            </p:nvCxnSpPr>
            <p:spPr bwMode="auto">
              <a:xfrm flipV="1">
                <a:off x="8542571" y="2203570"/>
                <a:ext cx="63026" cy="168105"/>
              </a:xfrm>
              <a:prstGeom prst="straightConnector1">
                <a:avLst/>
              </a:prstGeom>
              <a:noFill/>
              <a:ln w="25400" algn="ctr">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Straight Connector 54"/>
              <p:cNvCxnSpPr/>
              <p:nvPr/>
            </p:nvCxnSpPr>
            <p:spPr bwMode="auto">
              <a:xfrm rot="1380746" flipH="1" flipV="1">
                <a:off x="7981662" y="2041013"/>
                <a:ext cx="33337" cy="2452528"/>
              </a:xfrm>
              <a:prstGeom prst="line">
                <a:avLst/>
              </a:prstGeom>
              <a:solidFill>
                <a:srgbClr val="052B8E"/>
              </a:solidFill>
              <a:ln w="38100" cap="flat" cmpd="sng" algn="ctr">
                <a:solidFill>
                  <a:srgbClr val="FFFFFF"/>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0" name="Picture 31" descr="yellow_ca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7580746">
                <a:off x="7622918" y="3885165"/>
                <a:ext cx="455857" cy="252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Picture 32" descr="blue_ca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380746">
                <a:off x="8328078" y="2353719"/>
                <a:ext cx="252570" cy="451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Picture 32" descr="blue_ca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380746">
                <a:off x="7650202" y="2969391"/>
                <a:ext cx="252570" cy="451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 name="Isosceles Triangle 58"/>
              <p:cNvSpPr>
                <a:spLocks noChangeArrowheads="1"/>
              </p:cNvSpPr>
              <p:nvPr/>
            </p:nvSpPr>
            <p:spPr bwMode="auto">
              <a:xfrm rot="12180746">
                <a:off x="7924464" y="2757688"/>
                <a:ext cx="423489" cy="1083154"/>
              </a:xfrm>
              <a:prstGeom prst="triangle">
                <a:avLst>
                  <a:gd name="adj" fmla="val 50000"/>
                </a:avLst>
              </a:prstGeom>
              <a:solidFill>
                <a:srgbClr val="FFFF99">
                  <a:alpha val="41960"/>
                </a:srgbClr>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altLang="de-DE"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cxnSp>
            <p:nvCxnSpPr>
              <p:cNvPr id="84" name="Straight Arrow Connector 59"/>
              <p:cNvCxnSpPr>
                <a:cxnSpLocks noChangeShapeType="1"/>
                <a:stCxn id="82" idx="0"/>
              </p:cNvCxnSpPr>
              <p:nvPr/>
            </p:nvCxnSpPr>
            <p:spPr bwMode="auto">
              <a:xfrm flipV="1">
                <a:off x="7864695" y="2814353"/>
                <a:ext cx="69364" cy="172994"/>
              </a:xfrm>
              <a:prstGeom prst="straightConnector1">
                <a:avLst/>
              </a:prstGeom>
              <a:noFill/>
              <a:ln w="25400" algn="ctr">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Straight Arrow Connector 60"/>
              <p:cNvCxnSpPr>
                <a:cxnSpLocks noChangeShapeType="1"/>
              </p:cNvCxnSpPr>
              <p:nvPr/>
            </p:nvCxnSpPr>
            <p:spPr bwMode="auto">
              <a:xfrm rot="1380746" flipV="1">
                <a:off x="8002114" y="3450346"/>
                <a:ext cx="1" cy="348166"/>
              </a:xfrm>
              <a:prstGeom prst="straightConnector1">
                <a:avLst/>
              </a:prstGeom>
              <a:noFill/>
              <a:ln w="25400" algn="ctr">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8" name="Abgerundetes Rechteck 1"/>
            <p:cNvSpPr>
              <a:spLocks noChangeArrowheads="1"/>
            </p:cNvSpPr>
            <p:nvPr/>
          </p:nvSpPr>
          <p:spPr bwMode="auto">
            <a:xfrm>
              <a:off x="4073934" y="3252073"/>
              <a:ext cx="1864678" cy="794543"/>
            </a:xfrm>
            <a:prstGeom prst="roundRect">
              <a:avLst>
                <a:gd name="adj" fmla="val 16667"/>
              </a:avLst>
            </a:prstGeom>
            <a:solidFill>
              <a:srgbClr val="0070C0"/>
            </a:solidFill>
            <a:ln w="12700" algn="ctr">
              <a:solidFill>
                <a:srgbClr val="000000"/>
              </a:solidFill>
              <a:round/>
              <a:headEnd/>
              <a:tailEnd/>
            </a:ln>
            <a:effectLst/>
          </p:spPr>
          <p:txBody>
            <a:bodyPr wrap="none" anchor="ct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altLang="de-DE" sz="24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FUSION</a:t>
              </a:r>
            </a:p>
          </p:txBody>
        </p:sp>
        <p:cxnSp>
          <p:nvCxnSpPr>
            <p:cNvPr id="69" name="Gerade Verbindung mit Pfeil 7173"/>
            <p:cNvCxnSpPr>
              <a:cxnSpLocks noChangeShapeType="1"/>
            </p:cNvCxnSpPr>
            <p:nvPr/>
          </p:nvCxnSpPr>
          <p:spPr bwMode="auto">
            <a:xfrm>
              <a:off x="3321289" y="3573892"/>
              <a:ext cx="605631" cy="0"/>
            </a:xfrm>
            <a:prstGeom prst="straightConnector1">
              <a:avLst/>
            </a:prstGeom>
            <a:noFill/>
            <a:ln w="38100" algn="ctr">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Gerade Verbindung mit Pfeil 46"/>
            <p:cNvCxnSpPr>
              <a:cxnSpLocks noChangeShapeType="1"/>
            </p:cNvCxnSpPr>
            <p:nvPr/>
          </p:nvCxnSpPr>
          <p:spPr bwMode="auto">
            <a:xfrm>
              <a:off x="6023838" y="3649343"/>
              <a:ext cx="605632" cy="0"/>
            </a:xfrm>
            <a:prstGeom prst="straightConnector1">
              <a:avLst/>
            </a:prstGeom>
            <a:noFill/>
            <a:ln w="38100" algn="ctr">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Gerade Verbindung mit Pfeil 7173"/>
            <p:cNvCxnSpPr>
              <a:cxnSpLocks noChangeShapeType="1"/>
            </p:cNvCxnSpPr>
            <p:nvPr/>
          </p:nvCxnSpPr>
          <p:spPr bwMode="auto">
            <a:xfrm>
              <a:off x="3321289" y="3758431"/>
              <a:ext cx="605631" cy="0"/>
            </a:xfrm>
            <a:prstGeom prst="straightConnector1">
              <a:avLst/>
            </a:prstGeom>
            <a:noFill/>
            <a:ln w="38100" algn="ctr">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Gerade Verbindung mit Pfeil 7173"/>
            <p:cNvCxnSpPr>
              <a:cxnSpLocks noChangeShapeType="1"/>
            </p:cNvCxnSpPr>
            <p:nvPr/>
          </p:nvCxnSpPr>
          <p:spPr bwMode="auto">
            <a:xfrm>
              <a:off x="3321289" y="3387720"/>
              <a:ext cx="605631" cy="0"/>
            </a:xfrm>
            <a:prstGeom prst="straightConnector1">
              <a:avLst/>
            </a:prstGeom>
            <a:noFill/>
            <a:ln w="38100" algn="ctr">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Gerade Verbindung mit Pfeil 7173"/>
            <p:cNvCxnSpPr>
              <a:cxnSpLocks noChangeShapeType="1"/>
            </p:cNvCxnSpPr>
            <p:nvPr/>
          </p:nvCxnSpPr>
          <p:spPr bwMode="auto">
            <a:xfrm>
              <a:off x="3321289" y="3939664"/>
              <a:ext cx="605631" cy="0"/>
            </a:xfrm>
            <a:prstGeom prst="straightConnector1">
              <a:avLst/>
            </a:prstGeom>
            <a:noFill/>
            <a:ln w="38100" algn="ctr">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TextBox 73"/>
            <p:cNvSpPr txBox="1"/>
            <p:nvPr/>
          </p:nvSpPr>
          <p:spPr>
            <a:xfrm>
              <a:off x="2691964" y="3050672"/>
              <a:ext cx="752129" cy="523220"/>
            </a:xfrm>
            <a:prstGeom prst="rect">
              <a:avLst/>
            </a:prstGeom>
            <a:noFill/>
          </p:spPr>
          <p:txBody>
            <a:bodyPr wrap="none" rtlCol="0">
              <a:spAutoFit/>
            </a:bodyPr>
            <a:lstStyle/>
            <a:p>
              <a:pPr algn="ctr"/>
              <a:r>
                <a:rPr lang="de-DE" sz="1400" dirty="0"/>
                <a:t>Sensor</a:t>
              </a:r>
            </a:p>
            <a:p>
              <a:pPr algn="ctr"/>
              <a:r>
                <a:rPr lang="de-DE" sz="1400" dirty="0"/>
                <a:t>Data</a:t>
              </a:r>
              <a:endParaRPr lang="en-US" sz="1400" dirty="0"/>
            </a:p>
          </p:txBody>
        </p:sp>
        <p:sp>
          <p:nvSpPr>
            <p:cNvPr id="75" name="Oval 74"/>
            <p:cNvSpPr/>
            <p:nvPr/>
          </p:nvSpPr>
          <p:spPr>
            <a:xfrm>
              <a:off x="6672647" y="3252073"/>
              <a:ext cx="902985" cy="79454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de-DE" dirty="0" err="1"/>
                <a:t>SitA</a:t>
              </a:r>
              <a:endParaRPr lang="en-US" dirty="0"/>
            </a:p>
          </p:txBody>
        </p:sp>
        <p:sp>
          <p:nvSpPr>
            <p:cNvPr id="76" name="TextBox 75"/>
            <p:cNvSpPr txBox="1"/>
            <p:nvPr/>
          </p:nvSpPr>
          <p:spPr>
            <a:xfrm>
              <a:off x="5884183" y="3172338"/>
              <a:ext cx="681598" cy="523220"/>
            </a:xfrm>
            <a:prstGeom prst="rect">
              <a:avLst/>
            </a:prstGeom>
            <a:noFill/>
          </p:spPr>
          <p:txBody>
            <a:bodyPr wrap="none" rtlCol="0">
              <a:spAutoFit/>
            </a:bodyPr>
            <a:lstStyle/>
            <a:p>
              <a:pPr algn="ctr"/>
              <a:r>
                <a:rPr lang="de-DE" sz="1400" dirty="0" err="1"/>
                <a:t>Fused</a:t>
              </a:r>
              <a:endParaRPr lang="de-DE" sz="1400" dirty="0"/>
            </a:p>
            <a:p>
              <a:pPr algn="ctr"/>
              <a:r>
                <a:rPr lang="de-DE" sz="1400" dirty="0"/>
                <a:t>Data</a:t>
              </a:r>
              <a:endParaRPr lang="en-US" sz="1400" dirty="0"/>
            </a:p>
          </p:txBody>
        </p:sp>
      </p:grpSp>
    </p:spTree>
    <p:extLst>
      <p:ext uri="{BB962C8B-B14F-4D97-AF65-F5344CB8AC3E}">
        <p14:creationId xmlns:p14="http://schemas.microsoft.com/office/powerpoint/2010/main" val="2915707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2616" y="1809280"/>
            <a:ext cx="11178000" cy="4140000"/>
          </a:xfrm>
        </p:spPr>
        <p:txBody>
          <a:bodyPr/>
          <a:lstStyle/>
          <a:p>
            <a:r>
              <a:rPr lang="de-DE" dirty="0" err="1"/>
              <a:t>Object</a:t>
            </a:r>
            <a:r>
              <a:rPr lang="de-DE" dirty="0"/>
              <a:t> Fusion </a:t>
            </a:r>
            <a:r>
              <a:rPr lang="de-DE" dirty="0" err="1"/>
              <a:t>improvment</a:t>
            </a:r>
            <a:r>
              <a:rPr lang="de-DE" dirty="0"/>
              <a:t>:</a:t>
            </a:r>
          </a:p>
          <a:p>
            <a:pPr lvl="1"/>
            <a:r>
              <a:rPr lang="de-DE" dirty="0"/>
              <a:t>Field </a:t>
            </a:r>
            <a:r>
              <a:rPr lang="de-DE" dirty="0" err="1"/>
              <a:t>of</a:t>
            </a:r>
            <a:r>
              <a:rPr lang="de-DE" dirty="0"/>
              <a:t> </a:t>
            </a:r>
            <a:r>
              <a:rPr lang="de-DE" dirty="0" err="1"/>
              <a:t>view</a:t>
            </a:r>
            <a:endParaRPr lang="de-DE" dirty="0"/>
          </a:p>
          <a:p>
            <a:pPr lvl="1"/>
            <a:r>
              <a:rPr lang="de-DE" dirty="0" err="1"/>
              <a:t>Accuracy</a:t>
            </a:r>
            <a:endParaRPr lang="de-DE" dirty="0"/>
          </a:p>
          <a:p>
            <a:pPr lvl="1"/>
            <a:r>
              <a:rPr lang="de-DE" dirty="0" err="1"/>
              <a:t>Confidence</a:t>
            </a:r>
            <a:endParaRPr lang="de-DE" dirty="0"/>
          </a:p>
          <a:p>
            <a:pPr lvl="1"/>
            <a:r>
              <a:rPr lang="de-DE" dirty="0" err="1"/>
              <a:t>Stability</a:t>
            </a:r>
            <a:endParaRPr lang="de-DE" dirty="0"/>
          </a:p>
          <a:p>
            <a:pPr lvl="1"/>
            <a:r>
              <a:rPr lang="de-DE" dirty="0"/>
              <a:t>Type </a:t>
            </a:r>
            <a:r>
              <a:rPr lang="de-DE" dirty="0" err="1"/>
              <a:t>of</a:t>
            </a:r>
            <a:r>
              <a:rPr lang="de-DE" dirty="0"/>
              <a:t> </a:t>
            </a:r>
            <a:r>
              <a:rPr lang="de-DE" dirty="0" err="1"/>
              <a:t>information</a:t>
            </a:r>
            <a:endParaRPr lang="de-DE" dirty="0"/>
          </a:p>
          <a:p>
            <a:pPr lvl="1"/>
            <a:endParaRPr lang="de-DE" dirty="0"/>
          </a:p>
          <a:p>
            <a:pPr marL="0" indent="0">
              <a:buNone/>
            </a:pPr>
            <a:r>
              <a:rPr lang="de-DE" dirty="0"/>
              <a:t>    </a:t>
            </a:r>
          </a:p>
          <a:p>
            <a:pPr marL="0" indent="0">
              <a:buNone/>
            </a:pPr>
            <a:r>
              <a:rPr lang="de-DE" dirty="0"/>
              <a:t>     </a:t>
            </a:r>
            <a:endParaRPr lang="en-US" dirty="0"/>
          </a:p>
        </p:txBody>
      </p:sp>
      <p:sp>
        <p:nvSpPr>
          <p:cNvPr id="12" name="Rubrik 11"/>
          <p:cNvSpPr>
            <a:spLocks noGrp="1"/>
          </p:cNvSpPr>
          <p:nvPr>
            <p:ph type="title"/>
          </p:nvPr>
        </p:nvSpPr>
        <p:spPr>
          <a:xfrm>
            <a:off x="407368" y="969578"/>
            <a:ext cx="11090274" cy="443198"/>
          </a:xfrm>
        </p:spPr>
        <p:txBody>
          <a:bodyPr/>
          <a:lstStyle/>
          <a:p>
            <a:r>
              <a:rPr lang="en-US" altLang="zh-CN" dirty="0"/>
              <a:t>Object Fusion</a:t>
            </a:r>
            <a:endParaRPr lang="en-US" dirty="0"/>
          </a:p>
        </p:txBody>
      </p:sp>
      <p:sp>
        <p:nvSpPr>
          <p:cNvPr id="5" name="Footer Placeholder 4"/>
          <p:cNvSpPr>
            <a:spLocks noGrp="1"/>
          </p:cNvSpPr>
          <p:nvPr>
            <p:ph type="ftr" sz="quarter" idx="4294967295"/>
          </p:nvPr>
        </p:nvSpPr>
        <p:spPr>
          <a:xfrm>
            <a:off x="1942337" y="6480000"/>
            <a:ext cx="4680000" cy="216000"/>
          </a:xfrm>
          <a:prstGeom prst="rect">
            <a:avLst/>
          </a:prstGeom>
        </p:spPr>
        <p:txBody>
          <a:bodyPr/>
          <a:lstStyle/>
          <a:p>
            <a:r>
              <a:rPr lang="en-US" noProof="0" dirty="0"/>
              <a:t>     </a:t>
            </a:r>
          </a:p>
        </p:txBody>
      </p:sp>
      <p:sp>
        <p:nvSpPr>
          <p:cNvPr id="6" name="Slide Number Placeholder 5"/>
          <p:cNvSpPr>
            <a:spLocks noGrp="1"/>
          </p:cNvSpPr>
          <p:nvPr>
            <p:ph type="sldNum" sz="quarter" idx="4294967295"/>
          </p:nvPr>
        </p:nvSpPr>
        <p:spPr>
          <a:xfrm>
            <a:off x="116733" y="6480000"/>
            <a:ext cx="396000" cy="216000"/>
          </a:xfrm>
          <a:prstGeom prst="rect">
            <a:avLst/>
          </a:prstGeom>
        </p:spPr>
        <p:txBody>
          <a:bodyPr/>
          <a:lstStyle/>
          <a:p>
            <a:r>
              <a:rPr lang="en-US" noProof="0" dirty="0"/>
              <a:t>    </a:t>
            </a:r>
          </a:p>
        </p:txBody>
      </p:sp>
      <p:sp>
        <p:nvSpPr>
          <p:cNvPr id="63" name="Date Placeholder 3"/>
          <p:cNvSpPr txBox="1">
            <a:spLocks/>
          </p:cNvSpPr>
          <p:nvPr/>
        </p:nvSpPr>
        <p:spPr>
          <a:xfrm>
            <a:off x="597535" y="6649496"/>
            <a:ext cx="1260000" cy="132304"/>
          </a:xfrm>
          <a:prstGeom prst="rect">
            <a:avLst/>
          </a:prstGeom>
        </p:spPr>
        <p:txBody>
          <a:bodyPr/>
          <a:lstStyle>
            <a:defPPr>
              <a:defRPr lang="en-US"/>
            </a:defPPr>
            <a:lvl1pPr algn="l" rtl="0" eaLnBrk="0" fontAlgn="base" hangingPunct="0">
              <a:spcBef>
                <a:spcPct val="0"/>
              </a:spcBef>
              <a:spcAft>
                <a:spcPct val="0"/>
              </a:spcAft>
              <a:defRPr sz="28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itchFamily="34" charset="0"/>
                <a:ea typeface="+mn-ea"/>
                <a:cs typeface="+mn-cs"/>
              </a:defRPr>
            </a:lvl5pPr>
            <a:lvl6pPr marL="2286000" algn="l" defTabSz="914400" rtl="0" eaLnBrk="1" latinLnBrk="0" hangingPunct="1">
              <a:defRPr sz="2800" kern="1200">
                <a:solidFill>
                  <a:schemeClr val="tx1"/>
                </a:solidFill>
                <a:latin typeface="Arial" pitchFamily="34" charset="0"/>
                <a:ea typeface="+mn-ea"/>
                <a:cs typeface="+mn-cs"/>
              </a:defRPr>
            </a:lvl6pPr>
            <a:lvl7pPr marL="2743200" algn="l" defTabSz="914400" rtl="0" eaLnBrk="1" latinLnBrk="0" hangingPunct="1">
              <a:defRPr sz="2800" kern="1200">
                <a:solidFill>
                  <a:schemeClr val="tx1"/>
                </a:solidFill>
                <a:latin typeface="Arial" pitchFamily="34" charset="0"/>
                <a:ea typeface="+mn-ea"/>
                <a:cs typeface="+mn-cs"/>
              </a:defRPr>
            </a:lvl7pPr>
            <a:lvl8pPr marL="3200400" algn="l" defTabSz="914400" rtl="0" eaLnBrk="1" latinLnBrk="0" hangingPunct="1">
              <a:defRPr sz="2800" kern="1200">
                <a:solidFill>
                  <a:schemeClr val="tx1"/>
                </a:solidFill>
                <a:latin typeface="Arial" pitchFamily="34" charset="0"/>
                <a:ea typeface="+mn-ea"/>
                <a:cs typeface="+mn-cs"/>
              </a:defRPr>
            </a:lvl8pPr>
            <a:lvl9pPr marL="3657600" algn="l" defTabSz="914400" rtl="0" eaLnBrk="1" latinLnBrk="0" hangingPunct="1">
              <a:defRPr sz="2800" kern="1200">
                <a:solidFill>
                  <a:schemeClr val="tx1"/>
                </a:solidFill>
                <a:latin typeface="Arial" pitchFamily="34" charset="0"/>
                <a:ea typeface="+mn-ea"/>
                <a:cs typeface="+mn-cs"/>
              </a:defRPr>
            </a:lvl9pPr>
          </a:lstStyle>
          <a:p>
            <a:endParaRPr lang="en-US" dirty="0"/>
          </a:p>
        </p:txBody>
      </p:sp>
      <p:sp>
        <p:nvSpPr>
          <p:cNvPr id="64" name="Footer Placeholder 4"/>
          <p:cNvSpPr txBox="1">
            <a:spLocks/>
          </p:cNvSpPr>
          <p:nvPr/>
        </p:nvSpPr>
        <p:spPr>
          <a:xfrm>
            <a:off x="2094737" y="6632400"/>
            <a:ext cx="4680000" cy="216000"/>
          </a:xfrm>
          <a:prstGeom prst="rect">
            <a:avLst/>
          </a:prstGeom>
        </p:spPr>
        <p:txBody>
          <a:bodyPr/>
          <a:lstStyle>
            <a:defPPr>
              <a:defRPr lang="en-US"/>
            </a:defPPr>
            <a:lvl1pPr algn="l" rtl="0" eaLnBrk="0" fontAlgn="base" hangingPunct="0">
              <a:spcBef>
                <a:spcPct val="0"/>
              </a:spcBef>
              <a:spcAft>
                <a:spcPct val="0"/>
              </a:spcAft>
              <a:defRPr sz="28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itchFamily="34" charset="0"/>
                <a:ea typeface="+mn-ea"/>
                <a:cs typeface="+mn-cs"/>
              </a:defRPr>
            </a:lvl5pPr>
            <a:lvl6pPr marL="2286000" algn="l" defTabSz="914400" rtl="0" eaLnBrk="1" latinLnBrk="0" hangingPunct="1">
              <a:defRPr sz="2800" kern="1200">
                <a:solidFill>
                  <a:schemeClr val="tx1"/>
                </a:solidFill>
                <a:latin typeface="Arial" pitchFamily="34" charset="0"/>
                <a:ea typeface="+mn-ea"/>
                <a:cs typeface="+mn-cs"/>
              </a:defRPr>
            </a:lvl6pPr>
            <a:lvl7pPr marL="2743200" algn="l" defTabSz="914400" rtl="0" eaLnBrk="1" latinLnBrk="0" hangingPunct="1">
              <a:defRPr sz="2800" kern="1200">
                <a:solidFill>
                  <a:schemeClr val="tx1"/>
                </a:solidFill>
                <a:latin typeface="Arial" pitchFamily="34" charset="0"/>
                <a:ea typeface="+mn-ea"/>
                <a:cs typeface="+mn-cs"/>
              </a:defRPr>
            </a:lvl7pPr>
            <a:lvl8pPr marL="3200400" algn="l" defTabSz="914400" rtl="0" eaLnBrk="1" latinLnBrk="0" hangingPunct="1">
              <a:defRPr sz="2800" kern="1200">
                <a:solidFill>
                  <a:schemeClr val="tx1"/>
                </a:solidFill>
                <a:latin typeface="Arial" pitchFamily="34" charset="0"/>
                <a:ea typeface="+mn-ea"/>
                <a:cs typeface="+mn-cs"/>
              </a:defRPr>
            </a:lvl8pPr>
            <a:lvl9pPr marL="3657600" algn="l" defTabSz="914400" rtl="0" eaLnBrk="1" latinLnBrk="0" hangingPunct="1">
              <a:defRPr sz="2800" kern="1200">
                <a:solidFill>
                  <a:schemeClr val="tx1"/>
                </a:solidFill>
                <a:latin typeface="Arial" pitchFamily="34" charset="0"/>
                <a:ea typeface="+mn-ea"/>
                <a:cs typeface="+mn-cs"/>
              </a:defRPr>
            </a:lvl9pPr>
          </a:lstStyle>
          <a:p>
            <a:endParaRPr lang="en-US" dirty="0"/>
          </a:p>
        </p:txBody>
      </p:sp>
      <p:grpSp>
        <p:nvGrpSpPr>
          <p:cNvPr id="65" name="Group 64"/>
          <p:cNvGrpSpPr/>
          <p:nvPr/>
        </p:nvGrpSpPr>
        <p:grpSpPr>
          <a:xfrm>
            <a:off x="-3006912" y="1672069"/>
            <a:ext cx="14809665" cy="5565633"/>
            <a:chOff x="-3543300" y="1315921"/>
            <a:chExt cx="14809665" cy="5565633"/>
          </a:xfrm>
        </p:grpSpPr>
        <p:sp>
          <p:nvSpPr>
            <p:cNvPr id="66" name="Pie 131"/>
            <p:cNvSpPr/>
            <p:nvPr/>
          </p:nvSpPr>
          <p:spPr bwMode="auto">
            <a:xfrm>
              <a:off x="-3543300" y="1970807"/>
              <a:ext cx="14199576" cy="4255866"/>
            </a:xfrm>
            <a:prstGeom prst="pie">
              <a:avLst>
                <a:gd name="adj1" fmla="val 21038435"/>
                <a:gd name="adj2" fmla="val 495307"/>
              </a:avLst>
            </a:prstGeom>
            <a:solidFill>
              <a:schemeClr val="bg2">
                <a:lumMod val="20000"/>
                <a:lumOff val="80000"/>
              </a:schemeClr>
            </a:solidFill>
            <a:ln w="12700" cap="flat" cmpd="sng" algn="ctr">
              <a:noFill/>
              <a:prstDash val="sysDash"/>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685800">
                <a:defRPr/>
              </a:pPr>
              <a:endParaRPr lang="en-US" kern="0" dirty="0">
                <a:solidFill>
                  <a:srgbClr val="000000"/>
                </a:solidFill>
              </a:endParaRPr>
            </a:p>
          </p:txBody>
        </p:sp>
        <p:sp>
          <p:nvSpPr>
            <p:cNvPr id="67" name="TextBox 66"/>
            <p:cNvSpPr txBox="1"/>
            <p:nvPr/>
          </p:nvSpPr>
          <p:spPr>
            <a:xfrm>
              <a:off x="9534690" y="3057632"/>
              <a:ext cx="511355" cy="307778"/>
            </a:xfrm>
            <a:prstGeom prst="rect">
              <a:avLst/>
            </a:prstGeom>
            <a:noFill/>
          </p:spPr>
          <p:txBody>
            <a:bodyPr wrap="square" rtlCol="0">
              <a:spAutoFit/>
            </a:bodyPr>
            <a:lstStyle/>
            <a:p>
              <a:pPr defTabSz="685800">
                <a:defRPr/>
              </a:pPr>
              <a:r>
                <a:rPr lang="de-DE" sz="1400" b="1" kern="0" dirty="0">
                  <a:solidFill>
                    <a:schemeClr val="tx2"/>
                  </a:solidFill>
                </a:rPr>
                <a:t>18°</a:t>
              </a:r>
              <a:endParaRPr lang="en-US" sz="1400" b="1" kern="0" dirty="0">
                <a:solidFill>
                  <a:schemeClr val="tx2"/>
                </a:solidFill>
              </a:endParaRPr>
            </a:p>
          </p:txBody>
        </p:sp>
        <p:sp>
          <p:nvSpPr>
            <p:cNvPr id="68" name="Pie 155"/>
            <p:cNvSpPr/>
            <p:nvPr/>
          </p:nvSpPr>
          <p:spPr bwMode="auto">
            <a:xfrm>
              <a:off x="-476650" y="1315921"/>
              <a:ext cx="7010926" cy="5565633"/>
            </a:xfrm>
            <a:prstGeom prst="pie">
              <a:avLst>
                <a:gd name="adj1" fmla="val 18817448"/>
                <a:gd name="adj2" fmla="val 2827788"/>
              </a:avLst>
            </a:prstGeom>
            <a:solidFill>
              <a:schemeClr val="bg2">
                <a:lumMod val="20000"/>
                <a:lumOff val="80000"/>
              </a:schemeClr>
            </a:solidFill>
            <a:ln w="12700" cap="flat" cmpd="sng" algn="ctr">
              <a:solidFill>
                <a:srgbClr val="000000"/>
              </a:solidFill>
              <a:prstDash val="sysDash"/>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685800"/>
              <a:endParaRPr lang="en-US" kern="0" dirty="0">
                <a:solidFill>
                  <a:srgbClr val="000000"/>
                </a:solidFill>
              </a:endParaRPr>
            </a:p>
          </p:txBody>
        </p:sp>
        <p:pic>
          <p:nvPicPr>
            <p:cNvPr id="69" name="Picture 68"/>
            <p:cNvPicPr>
              <a:picLocks noChangeAspect="1"/>
            </p:cNvPicPr>
            <p:nvPr/>
          </p:nvPicPr>
          <p:blipFill>
            <a:blip r:embed="rId3">
              <a:duotone>
                <a:srgbClr val="6E81BC">
                  <a:shade val="45000"/>
                  <a:satMod val="135000"/>
                </a:srgbClr>
                <a:prstClr val="white"/>
              </a:duotone>
            </a:blip>
            <a:stretch>
              <a:fillRect/>
            </a:stretch>
          </p:blipFill>
          <p:spPr>
            <a:xfrm rot="5400000">
              <a:off x="2285089" y="3461433"/>
              <a:ext cx="816588" cy="1274614"/>
            </a:xfrm>
            <a:prstGeom prst="rect">
              <a:avLst/>
            </a:prstGeom>
          </p:spPr>
        </p:pic>
        <p:sp>
          <p:nvSpPr>
            <p:cNvPr id="70" name="TextBox 69"/>
            <p:cNvSpPr txBox="1"/>
            <p:nvPr/>
          </p:nvSpPr>
          <p:spPr>
            <a:xfrm>
              <a:off x="4991467" y="1972602"/>
              <a:ext cx="608644" cy="307778"/>
            </a:xfrm>
            <a:prstGeom prst="rect">
              <a:avLst/>
            </a:prstGeom>
            <a:noFill/>
          </p:spPr>
          <p:txBody>
            <a:bodyPr wrap="square" rtlCol="0">
              <a:spAutoFit/>
            </a:bodyPr>
            <a:lstStyle/>
            <a:p>
              <a:pPr defTabSz="685800" eaLnBrk="1" fontAlgn="auto" hangingPunct="1">
                <a:spcBef>
                  <a:spcPts val="0"/>
                </a:spcBef>
                <a:spcAft>
                  <a:spcPts val="0"/>
                </a:spcAft>
                <a:defRPr/>
              </a:pPr>
              <a:r>
                <a:rPr lang="de-DE" sz="1400" b="1" kern="0" dirty="0">
                  <a:solidFill>
                    <a:schemeClr val="tx2"/>
                  </a:solidFill>
                </a:rPr>
                <a:t>90°</a:t>
              </a:r>
              <a:endParaRPr lang="en-US" sz="1400" b="1" kern="0" dirty="0">
                <a:solidFill>
                  <a:schemeClr val="tx2"/>
                </a:solidFill>
              </a:endParaRPr>
            </a:p>
          </p:txBody>
        </p:sp>
        <p:sp>
          <p:nvSpPr>
            <p:cNvPr id="71" name="TextBox 70"/>
            <p:cNvSpPr txBox="1"/>
            <p:nvPr/>
          </p:nvSpPr>
          <p:spPr>
            <a:xfrm>
              <a:off x="5143338" y="5410476"/>
              <a:ext cx="456773" cy="307778"/>
            </a:xfrm>
            <a:prstGeom prst="rect">
              <a:avLst/>
            </a:prstGeom>
            <a:noFill/>
          </p:spPr>
          <p:txBody>
            <a:bodyPr wrap="square" rtlCol="0">
              <a:spAutoFit/>
            </a:bodyPr>
            <a:lstStyle/>
            <a:p>
              <a:pPr defTabSz="685800">
                <a:defRPr/>
              </a:pPr>
              <a:r>
                <a:rPr lang="de-DE" sz="1400" b="1" kern="0" dirty="0">
                  <a:solidFill>
                    <a:schemeClr val="bg1"/>
                  </a:solidFill>
                </a:rPr>
                <a:t>52°</a:t>
              </a:r>
              <a:endParaRPr lang="en-US" sz="1400" b="1" kern="0" dirty="0">
                <a:solidFill>
                  <a:schemeClr val="bg1"/>
                </a:solidFill>
              </a:endParaRPr>
            </a:p>
          </p:txBody>
        </p:sp>
        <p:sp>
          <p:nvSpPr>
            <p:cNvPr id="72" name="5-Point Star 4"/>
            <p:cNvSpPr/>
            <p:nvPr/>
          </p:nvSpPr>
          <p:spPr>
            <a:xfrm>
              <a:off x="9059561" y="3365410"/>
              <a:ext cx="174929" cy="202758"/>
            </a:xfrm>
            <a:prstGeom prst="star5">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2000" dirty="0" err="1">
                <a:solidFill>
                  <a:schemeClr val="bg1"/>
                </a:solidFill>
              </a:endParaRPr>
            </a:p>
          </p:txBody>
        </p:sp>
        <p:sp>
          <p:nvSpPr>
            <p:cNvPr id="73" name="5-Point Star 19"/>
            <p:cNvSpPr/>
            <p:nvPr/>
          </p:nvSpPr>
          <p:spPr>
            <a:xfrm>
              <a:off x="9234490" y="3408110"/>
              <a:ext cx="180000" cy="180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2000" dirty="0" err="1">
                <a:solidFill>
                  <a:schemeClr val="bg1"/>
                </a:solidFill>
              </a:endParaRPr>
            </a:p>
          </p:txBody>
        </p:sp>
        <p:sp>
          <p:nvSpPr>
            <p:cNvPr id="74" name="5-Point Star 4"/>
            <p:cNvSpPr/>
            <p:nvPr/>
          </p:nvSpPr>
          <p:spPr>
            <a:xfrm>
              <a:off x="7113237" y="3107528"/>
              <a:ext cx="174929" cy="202758"/>
            </a:xfrm>
            <a:prstGeom prst="star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2000" dirty="0" err="1">
                <a:solidFill>
                  <a:schemeClr val="bg1"/>
                </a:solidFill>
              </a:endParaRPr>
            </a:p>
          </p:txBody>
        </p:sp>
        <p:sp>
          <p:nvSpPr>
            <p:cNvPr id="75" name="5-Point Star 4"/>
            <p:cNvSpPr/>
            <p:nvPr/>
          </p:nvSpPr>
          <p:spPr>
            <a:xfrm>
              <a:off x="8457498" y="4464334"/>
              <a:ext cx="174929" cy="202758"/>
            </a:xfrm>
            <a:prstGeom prst="star5">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2000" dirty="0" err="1">
                <a:solidFill>
                  <a:schemeClr val="bg1"/>
                </a:solidFill>
              </a:endParaRPr>
            </a:p>
          </p:txBody>
        </p:sp>
        <p:sp>
          <p:nvSpPr>
            <p:cNvPr id="76" name="5-Point Star 19"/>
            <p:cNvSpPr/>
            <p:nvPr/>
          </p:nvSpPr>
          <p:spPr>
            <a:xfrm>
              <a:off x="8632427" y="4507034"/>
              <a:ext cx="180000" cy="180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2000" dirty="0" err="1">
                <a:solidFill>
                  <a:schemeClr val="bg1"/>
                </a:solidFill>
              </a:endParaRPr>
            </a:p>
          </p:txBody>
        </p:sp>
        <p:sp>
          <p:nvSpPr>
            <p:cNvPr id="77" name="5-Point Star 4"/>
            <p:cNvSpPr/>
            <p:nvPr/>
          </p:nvSpPr>
          <p:spPr>
            <a:xfrm>
              <a:off x="9465323" y="4484276"/>
              <a:ext cx="174929" cy="202758"/>
            </a:xfrm>
            <a:prstGeom prst="star5">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2000" dirty="0" err="1">
                <a:solidFill>
                  <a:schemeClr val="bg1"/>
                </a:solidFill>
              </a:endParaRPr>
            </a:p>
          </p:txBody>
        </p:sp>
        <p:sp>
          <p:nvSpPr>
            <p:cNvPr id="78" name="Pie 34"/>
            <p:cNvSpPr/>
            <p:nvPr/>
          </p:nvSpPr>
          <p:spPr bwMode="auto">
            <a:xfrm>
              <a:off x="-1159520" y="1656955"/>
              <a:ext cx="8818599" cy="4881876"/>
            </a:xfrm>
            <a:prstGeom prst="pie">
              <a:avLst>
                <a:gd name="adj1" fmla="val 19275019"/>
                <a:gd name="adj2" fmla="val 2171942"/>
              </a:avLst>
            </a:prstGeom>
            <a:solidFill>
              <a:schemeClr val="accent5">
                <a:lumMod val="20000"/>
                <a:lumOff val="80000"/>
              </a:schemeClr>
            </a:solidFill>
            <a:ln w="12700" cap="flat" cmpd="sng" algn="ctr">
              <a:solidFill>
                <a:srgbClr val="000000"/>
              </a:solidFill>
              <a:prstDash val="sysDash"/>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685800">
                <a:defRPr/>
              </a:pPr>
              <a:endParaRPr lang="en-US" kern="0">
                <a:solidFill>
                  <a:srgbClr val="000000"/>
                </a:solidFill>
              </a:endParaRPr>
            </a:p>
          </p:txBody>
        </p:sp>
        <p:sp>
          <p:nvSpPr>
            <p:cNvPr id="79" name="5-Point Star 19"/>
            <p:cNvSpPr/>
            <p:nvPr/>
          </p:nvSpPr>
          <p:spPr>
            <a:xfrm>
              <a:off x="9640252" y="4526976"/>
              <a:ext cx="180000" cy="180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2000" dirty="0" err="1">
                <a:solidFill>
                  <a:schemeClr val="bg1"/>
                </a:solidFill>
              </a:endParaRPr>
            </a:p>
          </p:txBody>
        </p:sp>
        <p:sp>
          <p:nvSpPr>
            <p:cNvPr id="80" name="TextBox 79"/>
            <p:cNvSpPr txBox="1"/>
            <p:nvPr/>
          </p:nvSpPr>
          <p:spPr>
            <a:xfrm>
              <a:off x="9587635" y="5000041"/>
              <a:ext cx="1678730" cy="307777"/>
            </a:xfrm>
            <a:prstGeom prst="rect">
              <a:avLst/>
            </a:prstGeom>
            <a:noFill/>
          </p:spPr>
          <p:txBody>
            <a:bodyPr wrap="square" rtlCol="0">
              <a:spAutoFit/>
            </a:bodyPr>
            <a:lstStyle/>
            <a:p>
              <a:pPr defTabSz="685800">
                <a:defRPr/>
              </a:pPr>
              <a:r>
                <a:rPr lang="de-DE" sz="1400" b="1" kern="0" dirty="0">
                  <a:solidFill>
                    <a:schemeClr val="tx2"/>
                  </a:solidFill>
                </a:rPr>
                <a:t>Radar FOV</a:t>
              </a:r>
              <a:endParaRPr lang="en-US" sz="1400" b="1" kern="0" dirty="0">
                <a:solidFill>
                  <a:schemeClr val="tx2"/>
                </a:solidFill>
              </a:endParaRPr>
            </a:p>
          </p:txBody>
        </p:sp>
        <p:sp>
          <p:nvSpPr>
            <p:cNvPr id="81" name="TextBox 80"/>
            <p:cNvSpPr txBox="1"/>
            <p:nvPr/>
          </p:nvSpPr>
          <p:spPr>
            <a:xfrm>
              <a:off x="5663524" y="2175228"/>
              <a:ext cx="608644" cy="307778"/>
            </a:xfrm>
            <a:prstGeom prst="rect">
              <a:avLst/>
            </a:prstGeom>
            <a:noFill/>
          </p:spPr>
          <p:txBody>
            <a:bodyPr wrap="square" rtlCol="0">
              <a:spAutoFit/>
            </a:bodyPr>
            <a:lstStyle/>
            <a:p>
              <a:pPr defTabSz="685800" eaLnBrk="1" fontAlgn="auto" hangingPunct="1">
                <a:spcBef>
                  <a:spcPts val="0"/>
                </a:spcBef>
                <a:spcAft>
                  <a:spcPts val="0"/>
                </a:spcAft>
                <a:defRPr/>
              </a:pPr>
              <a:r>
                <a:rPr lang="de-DE" sz="1400" b="1" kern="0" dirty="0">
                  <a:solidFill>
                    <a:schemeClr val="tx2"/>
                  </a:solidFill>
                </a:rPr>
                <a:t>50°</a:t>
              </a:r>
              <a:endParaRPr lang="en-US" sz="1400" b="1" kern="0" dirty="0">
                <a:solidFill>
                  <a:schemeClr val="tx2"/>
                </a:solidFill>
              </a:endParaRPr>
            </a:p>
          </p:txBody>
        </p:sp>
        <p:sp>
          <p:nvSpPr>
            <p:cNvPr id="82" name="5-Point Star 4"/>
            <p:cNvSpPr/>
            <p:nvPr/>
          </p:nvSpPr>
          <p:spPr>
            <a:xfrm>
              <a:off x="4968409" y="5905841"/>
              <a:ext cx="174929" cy="202758"/>
            </a:xfrm>
            <a:prstGeom prst="star5">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2000" dirty="0" err="1">
                <a:solidFill>
                  <a:schemeClr val="bg1"/>
                </a:solidFill>
              </a:endParaRPr>
            </a:p>
          </p:txBody>
        </p:sp>
        <p:sp>
          <p:nvSpPr>
            <p:cNvPr id="83" name="5-Point Star 19"/>
            <p:cNvSpPr/>
            <p:nvPr/>
          </p:nvSpPr>
          <p:spPr>
            <a:xfrm>
              <a:off x="5143338" y="5948541"/>
              <a:ext cx="180000" cy="180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2000" dirty="0" err="1">
                <a:solidFill>
                  <a:schemeClr val="bg1"/>
                </a:solidFill>
              </a:endParaRPr>
            </a:p>
          </p:txBody>
        </p:sp>
        <p:sp>
          <p:nvSpPr>
            <p:cNvPr id="84" name="5-Point Star 4"/>
            <p:cNvSpPr/>
            <p:nvPr/>
          </p:nvSpPr>
          <p:spPr>
            <a:xfrm>
              <a:off x="4793480" y="2196417"/>
              <a:ext cx="174929" cy="202758"/>
            </a:xfrm>
            <a:prstGeom prst="star5">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2000" dirty="0" err="1">
                <a:solidFill>
                  <a:schemeClr val="bg1"/>
                </a:solidFill>
              </a:endParaRPr>
            </a:p>
          </p:txBody>
        </p:sp>
        <p:sp>
          <p:nvSpPr>
            <p:cNvPr id="85" name="5-Point Star 19"/>
            <p:cNvSpPr/>
            <p:nvPr/>
          </p:nvSpPr>
          <p:spPr>
            <a:xfrm>
              <a:off x="4968409" y="2239117"/>
              <a:ext cx="180000" cy="180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2000" dirty="0" err="1">
                <a:solidFill>
                  <a:schemeClr val="bg1"/>
                </a:solidFill>
              </a:endParaRPr>
            </a:p>
          </p:txBody>
        </p:sp>
        <p:sp>
          <p:nvSpPr>
            <p:cNvPr id="86" name="5-Point Star 4"/>
            <p:cNvSpPr/>
            <p:nvPr/>
          </p:nvSpPr>
          <p:spPr>
            <a:xfrm>
              <a:off x="4268128" y="5207718"/>
              <a:ext cx="174929" cy="202758"/>
            </a:xfrm>
            <a:prstGeom prst="star5">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2000" dirty="0" err="1">
                <a:solidFill>
                  <a:schemeClr val="bg1"/>
                </a:solidFill>
              </a:endParaRPr>
            </a:p>
          </p:txBody>
        </p:sp>
        <p:sp>
          <p:nvSpPr>
            <p:cNvPr id="87" name="5-Point Star 19"/>
            <p:cNvSpPr/>
            <p:nvPr/>
          </p:nvSpPr>
          <p:spPr>
            <a:xfrm>
              <a:off x="4443057" y="5250418"/>
              <a:ext cx="180000" cy="180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2000" dirty="0" err="1">
                <a:solidFill>
                  <a:schemeClr val="bg1"/>
                </a:solidFill>
              </a:endParaRPr>
            </a:p>
          </p:txBody>
        </p:sp>
        <p:sp>
          <p:nvSpPr>
            <p:cNvPr id="88" name="5-Point Star 4"/>
            <p:cNvSpPr/>
            <p:nvPr/>
          </p:nvSpPr>
          <p:spPr>
            <a:xfrm>
              <a:off x="4699040" y="3997358"/>
              <a:ext cx="174929" cy="202758"/>
            </a:xfrm>
            <a:prstGeom prst="star5">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2000" dirty="0" err="1">
                <a:solidFill>
                  <a:schemeClr val="bg1"/>
                </a:solidFill>
              </a:endParaRPr>
            </a:p>
          </p:txBody>
        </p:sp>
        <p:sp>
          <p:nvSpPr>
            <p:cNvPr id="89" name="5-Point Star 19"/>
            <p:cNvSpPr/>
            <p:nvPr/>
          </p:nvSpPr>
          <p:spPr>
            <a:xfrm>
              <a:off x="4760626" y="4179472"/>
              <a:ext cx="180000" cy="180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2000" dirty="0" err="1">
                <a:solidFill>
                  <a:schemeClr val="bg1"/>
                </a:solidFill>
              </a:endParaRPr>
            </a:p>
          </p:txBody>
        </p:sp>
        <p:sp>
          <p:nvSpPr>
            <p:cNvPr id="90" name="5-Point Star 4"/>
            <p:cNvSpPr/>
            <p:nvPr/>
          </p:nvSpPr>
          <p:spPr>
            <a:xfrm>
              <a:off x="4423578" y="4168093"/>
              <a:ext cx="174929" cy="202758"/>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2000" dirty="0" err="1">
                <a:solidFill>
                  <a:schemeClr val="bg1"/>
                </a:solidFill>
              </a:endParaRPr>
            </a:p>
          </p:txBody>
        </p:sp>
        <p:sp>
          <p:nvSpPr>
            <p:cNvPr id="91" name="5-Point Star 4"/>
            <p:cNvSpPr/>
            <p:nvPr/>
          </p:nvSpPr>
          <p:spPr>
            <a:xfrm>
              <a:off x="5576059" y="3385352"/>
              <a:ext cx="174929" cy="202758"/>
            </a:xfrm>
            <a:prstGeom prst="star5">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2000" dirty="0" err="1">
                <a:solidFill>
                  <a:schemeClr val="bg1"/>
                </a:solidFill>
              </a:endParaRPr>
            </a:p>
          </p:txBody>
        </p:sp>
        <p:sp>
          <p:nvSpPr>
            <p:cNvPr id="92" name="5-Point Star 19"/>
            <p:cNvSpPr/>
            <p:nvPr/>
          </p:nvSpPr>
          <p:spPr>
            <a:xfrm>
              <a:off x="5637645" y="3567466"/>
              <a:ext cx="180000" cy="180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2000" dirty="0" err="1">
                <a:solidFill>
                  <a:schemeClr val="bg1"/>
                </a:solidFill>
              </a:endParaRPr>
            </a:p>
          </p:txBody>
        </p:sp>
        <p:sp>
          <p:nvSpPr>
            <p:cNvPr id="93" name="5-Point Star 4"/>
            <p:cNvSpPr/>
            <p:nvPr/>
          </p:nvSpPr>
          <p:spPr>
            <a:xfrm>
              <a:off x="5300597" y="3556087"/>
              <a:ext cx="174929" cy="202758"/>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2000" dirty="0" err="1">
                <a:solidFill>
                  <a:schemeClr val="bg1"/>
                </a:solidFill>
              </a:endParaRPr>
            </a:p>
          </p:txBody>
        </p:sp>
        <p:sp>
          <p:nvSpPr>
            <p:cNvPr id="94" name="5-Point Star 19"/>
            <p:cNvSpPr/>
            <p:nvPr/>
          </p:nvSpPr>
          <p:spPr>
            <a:xfrm>
              <a:off x="6869310" y="2970152"/>
              <a:ext cx="180000" cy="180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2000" dirty="0" err="1">
                <a:solidFill>
                  <a:schemeClr val="bg1"/>
                </a:solidFill>
              </a:endParaRPr>
            </a:p>
          </p:txBody>
        </p:sp>
        <p:sp>
          <p:nvSpPr>
            <p:cNvPr id="95" name="5-Point Star 4"/>
            <p:cNvSpPr/>
            <p:nvPr/>
          </p:nvSpPr>
          <p:spPr>
            <a:xfrm>
              <a:off x="6750310" y="2819198"/>
              <a:ext cx="174929" cy="202758"/>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2000" dirty="0" err="1">
                <a:solidFill>
                  <a:schemeClr val="bg1"/>
                </a:solidFill>
              </a:endParaRPr>
            </a:p>
          </p:txBody>
        </p:sp>
        <p:sp>
          <p:nvSpPr>
            <p:cNvPr id="96" name="5-Point Star 19"/>
            <p:cNvSpPr/>
            <p:nvPr/>
          </p:nvSpPr>
          <p:spPr>
            <a:xfrm>
              <a:off x="6098298" y="5809258"/>
              <a:ext cx="180000" cy="180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2000" dirty="0" err="1">
                <a:solidFill>
                  <a:schemeClr val="bg1"/>
                </a:solidFill>
              </a:endParaRPr>
            </a:p>
          </p:txBody>
        </p:sp>
        <p:sp>
          <p:nvSpPr>
            <p:cNvPr id="97" name="5-Point Star 4"/>
            <p:cNvSpPr/>
            <p:nvPr/>
          </p:nvSpPr>
          <p:spPr>
            <a:xfrm>
              <a:off x="5979298" y="5658304"/>
              <a:ext cx="174929" cy="202758"/>
            </a:xfrm>
            <a:prstGeom prst="star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2000" dirty="0" err="1">
                <a:solidFill>
                  <a:schemeClr val="bg1"/>
                </a:solidFill>
              </a:endParaRPr>
            </a:p>
          </p:txBody>
        </p:sp>
        <p:sp>
          <p:nvSpPr>
            <p:cNvPr id="98" name="TextBox 97"/>
            <p:cNvSpPr txBox="1"/>
            <p:nvPr/>
          </p:nvSpPr>
          <p:spPr>
            <a:xfrm>
              <a:off x="6555071" y="5591481"/>
              <a:ext cx="1678730" cy="307777"/>
            </a:xfrm>
            <a:prstGeom prst="rect">
              <a:avLst/>
            </a:prstGeom>
            <a:noFill/>
          </p:spPr>
          <p:txBody>
            <a:bodyPr wrap="square" rtlCol="0">
              <a:spAutoFit/>
            </a:bodyPr>
            <a:lstStyle/>
            <a:p>
              <a:pPr defTabSz="685800">
                <a:defRPr/>
              </a:pPr>
              <a:r>
                <a:rPr lang="de-DE" sz="1400" b="1" kern="0" dirty="0">
                  <a:solidFill>
                    <a:schemeClr val="tx2"/>
                  </a:solidFill>
                </a:rPr>
                <a:t>Vision FOV</a:t>
              </a:r>
              <a:endParaRPr lang="en-US" sz="1400" b="1" kern="0" dirty="0">
                <a:solidFill>
                  <a:schemeClr val="tx2"/>
                </a:solidFill>
              </a:endParaRPr>
            </a:p>
          </p:txBody>
        </p:sp>
        <p:sp>
          <p:nvSpPr>
            <p:cNvPr id="99" name="Oval 98"/>
            <p:cNvSpPr/>
            <p:nvPr/>
          </p:nvSpPr>
          <p:spPr>
            <a:xfrm>
              <a:off x="4268128" y="3989313"/>
              <a:ext cx="875210" cy="517721"/>
            </a:xfrm>
            <a:prstGeom prst="ellipse">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2000" dirty="0" err="1">
                <a:solidFill>
                  <a:schemeClr val="bg1"/>
                </a:solidFill>
              </a:endParaRPr>
            </a:p>
          </p:txBody>
        </p:sp>
        <p:sp>
          <p:nvSpPr>
            <p:cNvPr id="100" name="TextBox 99"/>
            <p:cNvSpPr txBox="1"/>
            <p:nvPr/>
          </p:nvSpPr>
          <p:spPr>
            <a:xfrm>
              <a:off x="4350081" y="4508980"/>
              <a:ext cx="1348693" cy="306613"/>
            </a:xfrm>
            <a:prstGeom prst="rect">
              <a:avLst/>
            </a:prstGeom>
            <a:noFill/>
          </p:spPr>
          <p:txBody>
            <a:bodyPr wrap="none" lIns="36000" tIns="36000" rIns="36000" bIns="36000" rtlCol="0" anchor="ctr" anchorCtr="0">
              <a:spAutoFit/>
            </a:bodyPr>
            <a:lstStyle/>
            <a:p>
              <a:pPr>
                <a:lnSpc>
                  <a:spcPct val="95000"/>
                </a:lnSpc>
                <a:buClr>
                  <a:schemeClr val="accent1"/>
                </a:buClr>
              </a:pPr>
              <a:r>
                <a:rPr lang="de-DE" sz="1600" dirty="0" err="1">
                  <a:solidFill>
                    <a:schemeClr val="tx1">
                      <a:lumMod val="50000"/>
                    </a:schemeClr>
                  </a:solidFill>
                </a:rPr>
                <a:t>Fused</a:t>
              </a:r>
              <a:r>
                <a:rPr lang="de-DE" sz="1600" dirty="0">
                  <a:solidFill>
                    <a:schemeClr val="tx1">
                      <a:lumMod val="50000"/>
                    </a:schemeClr>
                  </a:solidFill>
                </a:rPr>
                <a:t> </a:t>
              </a:r>
              <a:r>
                <a:rPr lang="de-DE" sz="1600" dirty="0" err="1">
                  <a:solidFill>
                    <a:schemeClr val="tx1">
                      <a:lumMod val="50000"/>
                    </a:schemeClr>
                  </a:solidFill>
                </a:rPr>
                <a:t>objects</a:t>
              </a:r>
              <a:endParaRPr lang="en-US" sz="1600" dirty="0" err="1">
                <a:solidFill>
                  <a:schemeClr val="tx1">
                    <a:lumMod val="50000"/>
                  </a:schemeClr>
                </a:solidFill>
              </a:endParaRPr>
            </a:p>
          </p:txBody>
        </p:sp>
        <p:sp>
          <p:nvSpPr>
            <p:cNvPr id="101" name="Oval 100"/>
            <p:cNvSpPr/>
            <p:nvPr/>
          </p:nvSpPr>
          <p:spPr>
            <a:xfrm>
              <a:off x="8279895" y="4359472"/>
              <a:ext cx="739541" cy="450157"/>
            </a:xfrm>
            <a:prstGeom prst="ellipse">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2000" dirty="0" err="1">
                <a:solidFill>
                  <a:schemeClr val="bg1"/>
                </a:solidFill>
              </a:endParaRPr>
            </a:p>
          </p:txBody>
        </p:sp>
        <p:sp>
          <p:nvSpPr>
            <p:cNvPr id="102" name="TextBox 101"/>
            <p:cNvSpPr txBox="1"/>
            <p:nvPr/>
          </p:nvSpPr>
          <p:spPr>
            <a:xfrm>
              <a:off x="8421897" y="4729890"/>
              <a:ext cx="1139628" cy="540524"/>
            </a:xfrm>
            <a:prstGeom prst="rect">
              <a:avLst/>
            </a:prstGeom>
            <a:noFill/>
          </p:spPr>
          <p:txBody>
            <a:bodyPr wrap="square" lIns="36000" tIns="36000" rIns="36000" bIns="36000" rtlCol="0" anchor="ctr" anchorCtr="0">
              <a:spAutoFit/>
            </a:bodyPr>
            <a:lstStyle/>
            <a:p>
              <a:pPr>
                <a:lnSpc>
                  <a:spcPct val="95000"/>
                </a:lnSpc>
                <a:buClr>
                  <a:schemeClr val="accent1"/>
                </a:buClr>
              </a:pPr>
              <a:r>
                <a:rPr lang="de-DE" sz="1600" dirty="0">
                  <a:solidFill>
                    <a:schemeClr val="tx1">
                      <a:lumMod val="50000"/>
                    </a:schemeClr>
                  </a:solidFill>
                </a:rPr>
                <a:t>Radar </a:t>
              </a:r>
              <a:r>
                <a:rPr lang="de-DE" sz="1600" dirty="0" err="1">
                  <a:solidFill>
                    <a:schemeClr val="tx1">
                      <a:lumMod val="50000"/>
                    </a:schemeClr>
                  </a:solidFill>
                </a:rPr>
                <a:t>only</a:t>
              </a:r>
              <a:r>
                <a:rPr lang="de-DE" sz="1600" dirty="0">
                  <a:solidFill>
                    <a:schemeClr val="tx1">
                      <a:lumMod val="50000"/>
                    </a:schemeClr>
                  </a:solidFill>
                </a:rPr>
                <a:t> </a:t>
              </a:r>
              <a:r>
                <a:rPr lang="de-DE" sz="1600" dirty="0" err="1">
                  <a:solidFill>
                    <a:schemeClr val="tx1">
                      <a:lumMod val="50000"/>
                    </a:schemeClr>
                  </a:solidFill>
                </a:rPr>
                <a:t>objects</a:t>
              </a:r>
              <a:endParaRPr lang="en-US" sz="1600" dirty="0" err="1">
                <a:solidFill>
                  <a:schemeClr val="tx1">
                    <a:lumMod val="50000"/>
                  </a:schemeClr>
                </a:solidFill>
              </a:endParaRPr>
            </a:p>
          </p:txBody>
        </p:sp>
        <p:sp>
          <p:nvSpPr>
            <p:cNvPr id="103" name="Oval 102"/>
            <p:cNvSpPr/>
            <p:nvPr/>
          </p:nvSpPr>
          <p:spPr>
            <a:xfrm>
              <a:off x="6496804" y="2735564"/>
              <a:ext cx="875210" cy="517721"/>
            </a:xfrm>
            <a:prstGeom prst="ellipse">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2000" dirty="0" err="1">
                <a:solidFill>
                  <a:schemeClr val="bg1"/>
                </a:solidFill>
              </a:endParaRPr>
            </a:p>
          </p:txBody>
        </p:sp>
        <p:sp>
          <p:nvSpPr>
            <p:cNvPr id="104" name="TextBox 103"/>
            <p:cNvSpPr txBox="1"/>
            <p:nvPr/>
          </p:nvSpPr>
          <p:spPr>
            <a:xfrm>
              <a:off x="6580147" y="3253285"/>
              <a:ext cx="938325" cy="540524"/>
            </a:xfrm>
            <a:prstGeom prst="rect">
              <a:avLst/>
            </a:prstGeom>
            <a:noFill/>
          </p:spPr>
          <p:txBody>
            <a:bodyPr wrap="none" lIns="36000" tIns="36000" rIns="36000" bIns="36000" rtlCol="0" anchor="ctr" anchorCtr="0">
              <a:spAutoFit/>
            </a:bodyPr>
            <a:lstStyle/>
            <a:p>
              <a:pPr>
                <a:lnSpc>
                  <a:spcPct val="95000"/>
                </a:lnSpc>
                <a:buClr>
                  <a:schemeClr val="accent1"/>
                </a:buClr>
              </a:pPr>
              <a:r>
                <a:rPr lang="de-DE" sz="1600" dirty="0">
                  <a:solidFill>
                    <a:schemeClr val="tx1">
                      <a:lumMod val="50000"/>
                    </a:schemeClr>
                  </a:solidFill>
                </a:rPr>
                <a:t>Cam </a:t>
              </a:r>
              <a:r>
                <a:rPr lang="de-DE" sz="1600" dirty="0" err="1">
                  <a:solidFill>
                    <a:schemeClr val="tx1">
                      <a:lumMod val="50000"/>
                    </a:schemeClr>
                  </a:solidFill>
                </a:rPr>
                <a:t>only</a:t>
              </a:r>
              <a:endParaRPr lang="de-DE" sz="1600" dirty="0">
                <a:solidFill>
                  <a:schemeClr val="tx1">
                    <a:lumMod val="50000"/>
                  </a:schemeClr>
                </a:solidFill>
              </a:endParaRPr>
            </a:p>
            <a:p>
              <a:pPr>
                <a:lnSpc>
                  <a:spcPct val="95000"/>
                </a:lnSpc>
                <a:buClr>
                  <a:schemeClr val="accent1"/>
                </a:buClr>
              </a:pPr>
              <a:r>
                <a:rPr lang="de-DE" sz="1600" dirty="0">
                  <a:solidFill>
                    <a:schemeClr val="tx1">
                      <a:lumMod val="50000"/>
                    </a:schemeClr>
                  </a:solidFill>
                </a:rPr>
                <a:t> </a:t>
              </a:r>
              <a:r>
                <a:rPr lang="de-DE" sz="1600" dirty="0" err="1">
                  <a:solidFill>
                    <a:schemeClr val="tx1">
                      <a:lumMod val="50000"/>
                    </a:schemeClr>
                  </a:solidFill>
                </a:rPr>
                <a:t>objects</a:t>
              </a:r>
              <a:endParaRPr lang="en-US" sz="1600" dirty="0" err="1">
                <a:solidFill>
                  <a:schemeClr val="tx1">
                    <a:lumMod val="50000"/>
                  </a:schemeClr>
                </a:solidFill>
              </a:endParaRPr>
            </a:p>
          </p:txBody>
        </p:sp>
      </p:grpSp>
      <p:grpSp>
        <p:nvGrpSpPr>
          <p:cNvPr id="105" name="Group 104"/>
          <p:cNvGrpSpPr/>
          <p:nvPr/>
        </p:nvGrpSpPr>
        <p:grpSpPr>
          <a:xfrm>
            <a:off x="10335983" y="2568645"/>
            <a:ext cx="1763184" cy="748530"/>
            <a:chOff x="7605990" y="1215792"/>
            <a:chExt cx="1763184" cy="748530"/>
          </a:xfrm>
        </p:grpSpPr>
        <p:sp>
          <p:nvSpPr>
            <p:cNvPr id="106" name="5-Point Star 4"/>
            <p:cNvSpPr/>
            <p:nvPr/>
          </p:nvSpPr>
          <p:spPr>
            <a:xfrm>
              <a:off x="7611061" y="1455042"/>
              <a:ext cx="174929" cy="202758"/>
            </a:xfrm>
            <a:prstGeom prst="star5">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2000" dirty="0" err="1">
                <a:solidFill>
                  <a:schemeClr val="bg1"/>
                </a:solidFill>
              </a:endParaRPr>
            </a:p>
          </p:txBody>
        </p:sp>
        <p:sp>
          <p:nvSpPr>
            <p:cNvPr id="107" name="TextBox 106"/>
            <p:cNvSpPr txBox="1"/>
            <p:nvPr/>
          </p:nvSpPr>
          <p:spPr>
            <a:xfrm>
              <a:off x="7868198" y="1215792"/>
              <a:ext cx="1393578" cy="306613"/>
            </a:xfrm>
            <a:prstGeom prst="rect">
              <a:avLst/>
            </a:prstGeom>
            <a:noFill/>
          </p:spPr>
          <p:txBody>
            <a:bodyPr wrap="none" lIns="36000" tIns="36000" rIns="36000" bIns="36000" rtlCol="0" anchor="ctr" anchorCtr="0">
              <a:spAutoFit/>
            </a:bodyPr>
            <a:lstStyle/>
            <a:p>
              <a:pPr>
                <a:lnSpc>
                  <a:spcPct val="95000"/>
                </a:lnSpc>
                <a:buClr>
                  <a:schemeClr val="accent1"/>
                </a:buClr>
              </a:pPr>
              <a:r>
                <a:rPr lang="de-DE" sz="1600" dirty="0">
                  <a:solidFill>
                    <a:schemeClr val="tx1">
                      <a:lumMod val="50000"/>
                    </a:schemeClr>
                  </a:solidFill>
                </a:rPr>
                <a:t>Fusion </a:t>
              </a:r>
              <a:r>
                <a:rPr lang="de-DE" sz="1600" dirty="0" err="1">
                  <a:solidFill>
                    <a:schemeClr val="tx1">
                      <a:lumMod val="50000"/>
                    </a:schemeClr>
                  </a:solidFill>
                </a:rPr>
                <a:t>objects</a:t>
              </a:r>
              <a:endParaRPr lang="en-US" sz="1600" dirty="0" err="1">
                <a:solidFill>
                  <a:schemeClr val="tx1">
                    <a:lumMod val="50000"/>
                  </a:schemeClr>
                </a:solidFill>
              </a:endParaRPr>
            </a:p>
          </p:txBody>
        </p:sp>
        <p:sp>
          <p:nvSpPr>
            <p:cNvPr id="108" name="5-Point Star 19"/>
            <p:cNvSpPr/>
            <p:nvPr/>
          </p:nvSpPr>
          <p:spPr>
            <a:xfrm>
              <a:off x="7605990" y="1275042"/>
              <a:ext cx="180000" cy="180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2000" dirty="0" err="1">
                <a:solidFill>
                  <a:schemeClr val="bg1"/>
                </a:solidFill>
              </a:endParaRPr>
            </a:p>
          </p:txBody>
        </p:sp>
        <p:sp>
          <p:nvSpPr>
            <p:cNvPr id="109" name="TextBox 108"/>
            <p:cNvSpPr txBox="1"/>
            <p:nvPr/>
          </p:nvSpPr>
          <p:spPr>
            <a:xfrm>
              <a:off x="7868198" y="1460057"/>
              <a:ext cx="1337473" cy="306613"/>
            </a:xfrm>
            <a:prstGeom prst="rect">
              <a:avLst/>
            </a:prstGeom>
            <a:noFill/>
          </p:spPr>
          <p:txBody>
            <a:bodyPr wrap="none" lIns="36000" tIns="36000" rIns="36000" bIns="36000" rtlCol="0" anchor="ctr" anchorCtr="0">
              <a:spAutoFit/>
            </a:bodyPr>
            <a:lstStyle/>
            <a:p>
              <a:pPr>
                <a:lnSpc>
                  <a:spcPct val="95000"/>
                </a:lnSpc>
                <a:buClr>
                  <a:schemeClr val="accent1"/>
                </a:buClr>
              </a:pPr>
              <a:r>
                <a:rPr lang="de-DE" sz="1600" dirty="0">
                  <a:solidFill>
                    <a:schemeClr val="tx1">
                      <a:lumMod val="50000"/>
                    </a:schemeClr>
                  </a:solidFill>
                </a:rPr>
                <a:t>Radar </a:t>
              </a:r>
              <a:r>
                <a:rPr lang="de-DE" sz="1600" dirty="0" err="1">
                  <a:solidFill>
                    <a:schemeClr val="tx1">
                      <a:lumMod val="50000"/>
                    </a:schemeClr>
                  </a:solidFill>
                </a:rPr>
                <a:t>objects</a:t>
              </a:r>
              <a:endParaRPr lang="en-US" sz="1600" dirty="0" err="1">
                <a:solidFill>
                  <a:schemeClr val="tx1">
                    <a:lumMod val="50000"/>
                  </a:schemeClr>
                </a:solidFill>
              </a:endParaRPr>
            </a:p>
          </p:txBody>
        </p:sp>
        <p:sp>
          <p:nvSpPr>
            <p:cNvPr id="110" name="5-Point Star 4"/>
            <p:cNvSpPr/>
            <p:nvPr/>
          </p:nvSpPr>
          <p:spPr>
            <a:xfrm>
              <a:off x="7611061" y="1654718"/>
              <a:ext cx="174929" cy="202758"/>
            </a:xfrm>
            <a:prstGeom prst="star5">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2000" dirty="0" err="1">
                <a:solidFill>
                  <a:schemeClr val="bg1"/>
                </a:solidFill>
              </a:endParaRPr>
            </a:p>
          </p:txBody>
        </p:sp>
        <p:sp>
          <p:nvSpPr>
            <p:cNvPr id="111" name="TextBox 110"/>
            <p:cNvSpPr txBox="1"/>
            <p:nvPr/>
          </p:nvSpPr>
          <p:spPr>
            <a:xfrm>
              <a:off x="7860180" y="1657709"/>
              <a:ext cx="1508994" cy="306613"/>
            </a:xfrm>
            <a:prstGeom prst="rect">
              <a:avLst/>
            </a:prstGeom>
            <a:noFill/>
          </p:spPr>
          <p:txBody>
            <a:bodyPr wrap="none" lIns="36000" tIns="36000" rIns="36000" bIns="36000" rtlCol="0" anchor="ctr" anchorCtr="0">
              <a:spAutoFit/>
            </a:bodyPr>
            <a:lstStyle/>
            <a:p>
              <a:pPr>
                <a:lnSpc>
                  <a:spcPct val="95000"/>
                </a:lnSpc>
                <a:buClr>
                  <a:schemeClr val="accent1"/>
                </a:buClr>
              </a:pPr>
              <a:r>
                <a:rPr lang="de-DE" sz="1600" dirty="0" err="1">
                  <a:solidFill>
                    <a:schemeClr val="tx1">
                      <a:lumMod val="50000"/>
                    </a:schemeClr>
                  </a:solidFill>
                </a:rPr>
                <a:t>Camera</a:t>
              </a:r>
              <a:r>
                <a:rPr lang="de-DE" sz="1600" dirty="0">
                  <a:solidFill>
                    <a:schemeClr val="tx1">
                      <a:lumMod val="50000"/>
                    </a:schemeClr>
                  </a:solidFill>
                </a:rPr>
                <a:t> </a:t>
              </a:r>
              <a:r>
                <a:rPr lang="de-DE" sz="1600" dirty="0" err="1">
                  <a:solidFill>
                    <a:schemeClr val="tx1">
                      <a:lumMod val="50000"/>
                    </a:schemeClr>
                  </a:solidFill>
                </a:rPr>
                <a:t>objects</a:t>
              </a:r>
              <a:endParaRPr lang="en-US" sz="1600" dirty="0" err="1">
                <a:solidFill>
                  <a:schemeClr val="tx1">
                    <a:lumMod val="50000"/>
                  </a:schemeClr>
                </a:solidFill>
              </a:endParaRPr>
            </a:p>
          </p:txBody>
        </p:sp>
      </p:grpSp>
    </p:spTree>
    <p:extLst>
      <p:ext uri="{BB962C8B-B14F-4D97-AF65-F5344CB8AC3E}">
        <p14:creationId xmlns:p14="http://schemas.microsoft.com/office/powerpoint/2010/main" val="314347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11455" y="836712"/>
            <a:ext cx="11090274" cy="443198"/>
          </a:xfrm>
        </p:spPr>
        <p:txBody>
          <a:bodyPr/>
          <a:lstStyle/>
          <a:p>
            <a:r>
              <a:rPr lang="en-US" altLang="zh-CN" dirty="0"/>
              <a:t>System Architecture</a:t>
            </a:r>
            <a:endParaRPr lang="zh-CN" altLang="en-US" dirty="0"/>
          </a:p>
        </p:txBody>
      </p:sp>
      <p:cxnSp>
        <p:nvCxnSpPr>
          <p:cNvPr id="57" name="Straight Connector 56"/>
          <p:cNvCxnSpPr/>
          <p:nvPr/>
        </p:nvCxnSpPr>
        <p:spPr>
          <a:xfrm>
            <a:off x="393192" y="4901184"/>
            <a:ext cx="10826496"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8169605" y="1685609"/>
            <a:ext cx="1995530" cy="1460561"/>
            <a:chOff x="7775448" y="704088"/>
            <a:chExt cx="2697480" cy="2331720"/>
          </a:xfrm>
        </p:grpSpPr>
        <p:sp>
          <p:nvSpPr>
            <p:cNvPr id="59" name="Rectangle 58"/>
            <p:cNvSpPr/>
            <p:nvPr/>
          </p:nvSpPr>
          <p:spPr>
            <a:xfrm>
              <a:off x="7775448" y="704088"/>
              <a:ext cx="2697480" cy="233172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60" name="TextBox 59"/>
            <p:cNvSpPr txBox="1"/>
            <p:nvPr/>
          </p:nvSpPr>
          <p:spPr>
            <a:xfrm>
              <a:off x="7917187" y="902550"/>
              <a:ext cx="1443282" cy="438182"/>
            </a:xfrm>
            <a:prstGeom prst="rect">
              <a:avLst/>
            </a:prstGeom>
            <a:noFill/>
          </p:spPr>
          <p:txBody>
            <a:bodyPr wrap="square" rtlCol="0">
              <a:spAutoFit/>
            </a:bodyPr>
            <a:lstStyle/>
            <a:p>
              <a:r>
                <a:rPr lang="en-US" altLang="zh-CN" sz="1200" b="1" i="1" dirty="0"/>
                <a:t>Front Radar</a:t>
              </a:r>
              <a:endParaRPr lang="zh-CN" altLang="en-US" sz="1200" b="1" i="1" dirty="0"/>
            </a:p>
          </p:txBody>
        </p:sp>
      </p:grpSp>
      <p:grpSp>
        <p:nvGrpSpPr>
          <p:cNvPr id="61" name="Group 60"/>
          <p:cNvGrpSpPr/>
          <p:nvPr/>
        </p:nvGrpSpPr>
        <p:grpSpPr>
          <a:xfrm>
            <a:off x="1212088" y="1507440"/>
            <a:ext cx="3288792" cy="1816351"/>
            <a:chOff x="813816" y="704088"/>
            <a:chExt cx="5084064" cy="2331720"/>
          </a:xfrm>
        </p:grpSpPr>
        <p:sp>
          <p:nvSpPr>
            <p:cNvPr id="62" name="Rectangle 61"/>
            <p:cNvSpPr/>
            <p:nvPr/>
          </p:nvSpPr>
          <p:spPr>
            <a:xfrm>
              <a:off x="813816" y="704088"/>
              <a:ext cx="5084064" cy="233172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63" name="TextBox 62"/>
            <p:cNvSpPr txBox="1"/>
            <p:nvPr/>
          </p:nvSpPr>
          <p:spPr>
            <a:xfrm>
              <a:off x="932688" y="804886"/>
              <a:ext cx="1216151" cy="355594"/>
            </a:xfrm>
            <a:prstGeom prst="rect">
              <a:avLst/>
            </a:prstGeom>
            <a:noFill/>
          </p:spPr>
          <p:txBody>
            <a:bodyPr wrap="square" rtlCol="0">
              <a:spAutoFit/>
            </a:bodyPr>
            <a:lstStyle/>
            <a:p>
              <a:r>
                <a:rPr lang="en-US" altLang="zh-CN" sz="1200" b="1" i="1" dirty="0"/>
                <a:t>Camera</a:t>
              </a:r>
              <a:endParaRPr lang="zh-CN" altLang="en-US" sz="1200" b="1" i="1" dirty="0"/>
            </a:p>
          </p:txBody>
        </p:sp>
        <p:grpSp>
          <p:nvGrpSpPr>
            <p:cNvPr id="64" name="Group 63"/>
            <p:cNvGrpSpPr/>
            <p:nvPr/>
          </p:nvGrpSpPr>
          <p:grpSpPr>
            <a:xfrm>
              <a:off x="978408" y="1367348"/>
              <a:ext cx="2646170" cy="1287530"/>
              <a:chOff x="978408" y="1367348"/>
              <a:chExt cx="2646170" cy="1287530"/>
            </a:xfrm>
          </p:grpSpPr>
          <p:sp>
            <p:nvSpPr>
              <p:cNvPr id="68" name="Rectangle 67"/>
              <p:cNvSpPr/>
              <p:nvPr/>
            </p:nvSpPr>
            <p:spPr>
              <a:xfrm>
                <a:off x="1005838" y="1367348"/>
                <a:ext cx="2618740" cy="128753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69" name="TextBox 68"/>
              <p:cNvSpPr txBox="1"/>
              <p:nvPr/>
            </p:nvSpPr>
            <p:spPr>
              <a:xfrm>
                <a:off x="978408" y="1624828"/>
                <a:ext cx="2502962" cy="829720"/>
              </a:xfrm>
              <a:prstGeom prst="rect">
                <a:avLst/>
              </a:prstGeom>
              <a:noFill/>
            </p:spPr>
            <p:txBody>
              <a:bodyPr wrap="square" rtlCol="0">
                <a:spAutoFit/>
              </a:bodyPr>
              <a:lstStyle/>
              <a:p>
                <a:r>
                  <a:rPr lang="en-US" altLang="zh-CN" sz="1200" dirty="0"/>
                  <a:t>Feature: LDW, LKA, SLIF, IHBC, FCW, AEB, ACC, TJA, ICA</a:t>
                </a:r>
                <a:endParaRPr lang="zh-CN" altLang="en-US" sz="1200" dirty="0"/>
              </a:p>
            </p:txBody>
          </p:sp>
        </p:grpSp>
        <p:grpSp>
          <p:nvGrpSpPr>
            <p:cNvPr id="65" name="Group 64"/>
            <p:cNvGrpSpPr/>
            <p:nvPr/>
          </p:nvGrpSpPr>
          <p:grpSpPr>
            <a:xfrm>
              <a:off x="4031212" y="2136740"/>
              <a:ext cx="1509628" cy="794166"/>
              <a:chOff x="4031212" y="2136740"/>
              <a:chExt cx="1509628" cy="794166"/>
            </a:xfrm>
          </p:grpSpPr>
          <p:sp>
            <p:nvSpPr>
              <p:cNvPr id="66" name="Rectangle 65"/>
              <p:cNvSpPr/>
              <p:nvPr/>
            </p:nvSpPr>
            <p:spPr>
              <a:xfrm>
                <a:off x="4031212" y="2136740"/>
                <a:ext cx="1509628" cy="79416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67" name="TextBox 66"/>
              <p:cNvSpPr txBox="1"/>
              <p:nvPr/>
            </p:nvSpPr>
            <p:spPr>
              <a:xfrm>
                <a:off x="4299840" y="2353077"/>
                <a:ext cx="1165432" cy="355594"/>
              </a:xfrm>
              <a:prstGeom prst="rect">
                <a:avLst/>
              </a:prstGeom>
              <a:noFill/>
            </p:spPr>
            <p:txBody>
              <a:bodyPr wrap="square" rtlCol="0">
                <a:spAutoFit/>
              </a:bodyPr>
              <a:lstStyle/>
              <a:p>
                <a:pPr algn="ctr"/>
                <a:r>
                  <a:rPr lang="en-US" altLang="zh-CN" sz="1200" dirty="0"/>
                  <a:t>Fusion</a:t>
                </a:r>
                <a:endParaRPr lang="zh-CN" altLang="en-US" sz="1200" dirty="0"/>
              </a:p>
            </p:txBody>
          </p:sp>
        </p:grpSp>
      </p:grpSp>
      <p:sp>
        <p:nvSpPr>
          <p:cNvPr id="70" name="TextBox 69"/>
          <p:cNvSpPr txBox="1"/>
          <p:nvPr/>
        </p:nvSpPr>
        <p:spPr>
          <a:xfrm>
            <a:off x="10273370" y="4656809"/>
            <a:ext cx="1157478" cy="276999"/>
          </a:xfrm>
          <a:prstGeom prst="rect">
            <a:avLst/>
          </a:prstGeom>
          <a:noFill/>
        </p:spPr>
        <p:txBody>
          <a:bodyPr wrap="square" rtlCol="0">
            <a:spAutoFit/>
          </a:bodyPr>
          <a:lstStyle/>
          <a:p>
            <a:r>
              <a:rPr lang="en-US" altLang="zh-CN" sz="1200" i="1" dirty="0">
                <a:solidFill>
                  <a:srgbClr val="0070C0"/>
                </a:solidFill>
              </a:rPr>
              <a:t>Vehicle CAN</a:t>
            </a:r>
            <a:endParaRPr lang="zh-CN" altLang="en-US" sz="1200" i="1" dirty="0">
              <a:solidFill>
                <a:srgbClr val="0070C0"/>
              </a:solidFill>
            </a:endParaRPr>
          </a:p>
        </p:txBody>
      </p:sp>
      <p:grpSp>
        <p:nvGrpSpPr>
          <p:cNvPr id="71" name="Group 70"/>
          <p:cNvGrpSpPr/>
          <p:nvPr/>
        </p:nvGrpSpPr>
        <p:grpSpPr>
          <a:xfrm>
            <a:off x="2753868" y="5614416"/>
            <a:ext cx="1078992" cy="685800"/>
            <a:chOff x="1892808" y="5596128"/>
            <a:chExt cx="1078992" cy="685800"/>
          </a:xfrm>
        </p:grpSpPr>
        <p:sp>
          <p:nvSpPr>
            <p:cNvPr id="72" name="Rectangle 71"/>
            <p:cNvSpPr/>
            <p:nvPr/>
          </p:nvSpPr>
          <p:spPr>
            <a:xfrm>
              <a:off x="1892808" y="5596128"/>
              <a:ext cx="1078992" cy="6858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73" name="TextBox 72"/>
            <p:cNvSpPr txBox="1"/>
            <p:nvPr/>
          </p:nvSpPr>
          <p:spPr>
            <a:xfrm>
              <a:off x="2182114" y="5789475"/>
              <a:ext cx="662940" cy="276999"/>
            </a:xfrm>
            <a:prstGeom prst="rect">
              <a:avLst/>
            </a:prstGeom>
            <a:noFill/>
          </p:spPr>
          <p:txBody>
            <a:bodyPr wrap="square" rtlCol="0">
              <a:spAutoFit/>
            </a:bodyPr>
            <a:lstStyle/>
            <a:p>
              <a:r>
                <a:rPr lang="en-US" altLang="zh-CN" sz="1200" b="1" i="1" dirty="0"/>
                <a:t>EPS</a:t>
              </a:r>
              <a:endParaRPr lang="zh-CN" altLang="en-US" sz="1200" b="1" i="1" dirty="0"/>
            </a:p>
          </p:txBody>
        </p:sp>
      </p:grpSp>
      <p:grpSp>
        <p:nvGrpSpPr>
          <p:cNvPr id="74" name="Group 73"/>
          <p:cNvGrpSpPr/>
          <p:nvPr/>
        </p:nvGrpSpPr>
        <p:grpSpPr>
          <a:xfrm>
            <a:off x="8948928" y="5614416"/>
            <a:ext cx="1078992" cy="685800"/>
            <a:chOff x="7677912" y="5596128"/>
            <a:chExt cx="1078992" cy="685800"/>
          </a:xfrm>
        </p:grpSpPr>
        <p:sp>
          <p:nvSpPr>
            <p:cNvPr id="75" name="Rectangle 74"/>
            <p:cNvSpPr/>
            <p:nvPr/>
          </p:nvSpPr>
          <p:spPr>
            <a:xfrm>
              <a:off x="7677912" y="5596128"/>
              <a:ext cx="1078992" cy="6858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76" name="TextBox 18"/>
            <p:cNvSpPr txBox="1"/>
            <p:nvPr/>
          </p:nvSpPr>
          <p:spPr>
            <a:xfrm>
              <a:off x="7841959" y="5809216"/>
              <a:ext cx="787146"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200" b="1" i="1" dirty="0"/>
                <a:t>EMS</a:t>
              </a:r>
              <a:endParaRPr lang="zh-CN" altLang="en-US" sz="1200" b="1" i="1" dirty="0"/>
            </a:p>
          </p:txBody>
        </p:sp>
      </p:grpSp>
      <p:grpSp>
        <p:nvGrpSpPr>
          <p:cNvPr id="77" name="Group 76"/>
          <p:cNvGrpSpPr/>
          <p:nvPr/>
        </p:nvGrpSpPr>
        <p:grpSpPr>
          <a:xfrm>
            <a:off x="5718048" y="5614416"/>
            <a:ext cx="1078992" cy="685800"/>
            <a:chOff x="4639056" y="5596128"/>
            <a:chExt cx="1078992" cy="685800"/>
          </a:xfrm>
        </p:grpSpPr>
        <p:sp>
          <p:nvSpPr>
            <p:cNvPr id="78" name="Rectangle 77"/>
            <p:cNvSpPr/>
            <p:nvPr/>
          </p:nvSpPr>
          <p:spPr>
            <a:xfrm>
              <a:off x="4639056" y="5596128"/>
              <a:ext cx="1078992" cy="6858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79" name="TextBox 18"/>
            <p:cNvSpPr txBox="1"/>
            <p:nvPr/>
          </p:nvSpPr>
          <p:spPr>
            <a:xfrm>
              <a:off x="4858922" y="5779121"/>
              <a:ext cx="649986" cy="276999"/>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200" b="1" i="1" dirty="0"/>
                <a:t>ESC</a:t>
              </a:r>
              <a:endParaRPr lang="zh-CN" altLang="en-US" sz="1200" b="1" i="1" dirty="0"/>
            </a:p>
          </p:txBody>
        </p:sp>
      </p:grpSp>
      <p:cxnSp>
        <p:nvCxnSpPr>
          <p:cNvPr id="81" name="Straight Arrow Connector 80"/>
          <p:cNvCxnSpPr>
            <a:endCxn id="59" idx="2"/>
          </p:cNvCxnSpPr>
          <p:nvPr/>
        </p:nvCxnSpPr>
        <p:spPr>
          <a:xfrm flipV="1">
            <a:off x="9167370" y="3146170"/>
            <a:ext cx="0" cy="1755014"/>
          </a:xfrm>
          <a:prstGeom prst="straightConnector1">
            <a:avLst/>
          </a:prstGeom>
          <a:ln w="2540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59" idx="1"/>
            <a:endCxn id="62" idx="3"/>
          </p:cNvCxnSpPr>
          <p:nvPr/>
        </p:nvCxnSpPr>
        <p:spPr>
          <a:xfrm flipH="1" flipV="1">
            <a:off x="4500880" y="2415616"/>
            <a:ext cx="3668725" cy="274"/>
          </a:xfrm>
          <a:prstGeom prst="straightConnector1">
            <a:avLst/>
          </a:prstGeom>
          <a:ln w="254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5759643" y="2074648"/>
            <a:ext cx="1966393" cy="276999"/>
          </a:xfrm>
          <a:prstGeom prst="rect">
            <a:avLst/>
          </a:prstGeom>
          <a:noFill/>
        </p:spPr>
        <p:txBody>
          <a:bodyPr wrap="square" rtlCol="0">
            <a:spAutoFit/>
          </a:bodyPr>
          <a:lstStyle/>
          <a:p>
            <a:r>
              <a:rPr lang="en-US" altLang="zh-CN" sz="1200" b="1" dirty="0"/>
              <a:t>Radar output</a:t>
            </a:r>
            <a:r>
              <a:rPr lang="en-US" altLang="zh-CN" sz="1200" dirty="0"/>
              <a:t>: obj. output</a:t>
            </a:r>
            <a:endParaRPr lang="zh-CN" altLang="en-US" sz="1200" dirty="0"/>
          </a:p>
        </p:txBody>
      </p:sp>
      <p:sp>
        <p:nvSpPr>
          <p:cNvPr id="84" name="TextBox 83"/>
          <p:cNvSpPr txBox="1"/>
          <p:nvPr/>
        </p:nvSpPr>
        <p:spPr>
          <a:xfrm>
            <a:off x="6161073" y="2454342"/>
            <a:ext cx="1075946" cy="276999"/>
          </a:xfrm>
          <a:prstGeom prst="rect">
            <a:avLst/>
          </a:prstGeom>
          <a:noFill/>
        </p:spPr>
        <p:txBody>
          <a:bodyPr wrap="square" rtlCol="0">
            <a:spAutoFit/>
          </a:bodyPr>
          <a:lstStyle/>
          <a:p>
            <a:r>
              <a:rPr lang="en-US" altLang="zh-CN" sz="1200" i="1" dirty="0">
                <a:solidFill>
                  <a:srgbClr val="C00000"/>
                </a:solidFill>
              </a:rPr>
              <a:t>Private CAN</a:t>
            </a:r>
            <a:endParaRPr lang="zh-CN" altLang="en-US" sz="1200" i="1" dirty="0">
              <a:solidFill>
                <a:srgbClr val="C00000"/>
              </a:solidFill>
            </a:endParaRPr>
          </a:p>
        </p:txBody>
      </p:sp>
      <p:cxnSp>
        <p:nvCxnSpPr>
          <p:cNvPr id="85" name="Straight Arrow Connector 84"/>
          <p:cNvCxnSpPr/>
          <p:nvPr/>
        </p:nvCxnSpPr>
        <p:spPr>
          <a:xfrm flipV="1">
            <a:off x="1952149" y="3323791"/>
            <a:ext cx="0" cy="1586750"/>
          </a:xfrm>
          <a:prstGeom prst="straightConnector1">
            <a:avLst/>
          </a:prstGeom>
          <a:ln w="2540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rot="16200000" flipV="1">
            <a:off x="724898" y="1827588"/>
            <a:ext cx="624238" cy="343663"/>
          </a:xfrm>
          <a:prstGeom prst="bentConnector3">
            <a:avLst>
              <a:gd name="adj1" fmla="val 195"/>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748599" y="1687301"/>
            <a:ext cx="2225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rot="5400000">
            <a:off x="736119" y="2840709"/>
            <a:ext cx="598879" cy="348996"/>
          </a:xfrm>
          <a:prstGeom prst="bentConnector3">
            <a:avLst>
              <a:gd name="adj1" fmla="val 2668"/>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722376" y="3314647"/>
            <a:ext cx="2948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771144" y="3401568"/>
            <a:ext cx="1828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789432" y="3502152"/>
            <a:ext cx="137160" cy="0"/>
          </a:xfrm>
          <a:prstGeom prst="line">
            <a:avLst/>
          </a:prstGeom>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611455" y="1426613"/>
            <a:ext cx="657394" cy="276999"/>
          </a:xfrm>
          <a:prstGeom prst="rect">
            <a:avLst/>
          </a:prstGeom>
          <a:noFill/>
        </p:spPr>
        <p:txBody>
          <a:bodyPr wrap="square" rtlCol="0">
            <a:spAutoFit/>
          </a:bodyPr>
          <a:lstStyle/>
          <a:p>
            <a:r>
              <a:rPr lang="en-US" altLang="zh-CN" sz="1200" dirty="0"/>
              <a:t>KL30</a:t>
            </a:r>
            <a:endParaRPr lang="zh-CN" altLang="en-US" sz="1200" dirty="0"/>
          </a:p>
        </p:txBody>
      </p:sp>
      <p:cxnSp>
        <p:nvCxnSpPr>
          <p:cNvPr id="93" name="Elbow Connector 92"/>
          <p:cNvCxnSpPr/>
          <p:nvPr/>
        </p:nvCxnSpPr>
        <p:spPr>
          <a:xfrm rot="5400000" flipH="1" flipV="1">
            <a:off x="10072324" y="1685774"/>
            <a:ext cx="532587" cy="367284"/>
          </a:xfrm>
          <a:prstGeom prst="bentConnector3">
            <a:avLst>
              <a:gd name="adj1" fmla="val -1508"/>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0411007" y="1592979"/>
            <a:ext cx="222504" cy="0"/>
          </a:xfrm>
          <a:prstGeom prst="line">
            <a:avLst/>
          </a:prstGeom>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10246415" y="1290669"/>
            <a:ext cx="661416" cy="276999"/>
          </a:xfrm>
          <a:prstGeom prst="rect">
            <a:avLst/>
          </a:prstGeom>
          <a:noFill/>
        </p:spPr>
        <p:txBody>
          <a:bodyPr wrap="square" rtlCol="0">
            <a:spAutoFit/>
          </a:bodyPr>
          <a:lstStyle/>
          <a:p>
            <a:r>
              <a:rPr lang="en-US" altLang="zh-CN" sz="1200" dirty="0"/>
              <a:t>KL15</a:t>
            </a:r>
            <a:endParaRPr lang="zh-CN" altLang="en-US" sz="1200" dirty="0"/>
          </a:p>
        </p:txBody>
      </p:sp>
      <p:cxnSp>
        <p:nvCxnSpPr>
          <p:cNvPr id="96" name="Elbow Connector 95"/>
          <p:cNvCxnSpPr/>
          <p:nvPr/>
        </p:nvCxnSpPr>
        <p:spPr>
          <a:xfrm rot="16200000" flipH="1">
            <a:off x="10049337" y="2801145"/>
            <a:ext cx="598880" cy="367284"/>
          </a:xfrm>
          <a:prstGeom prst="bentConnector3">
            <a:avLst>
              <a:gd name="adj1" fmla="val 1141"/>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0383067" y="3293371"/>
            <a:ext cx="2948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0431835" y="3380292"/>
            <a:ext cx="1828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0450123" y="3480876"/>
            <a:ext cx="1371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72" idx="0"/>
          </p:cNvCxnSpPr>
          <p:nvPr/>
        </p:nvCxnSpPr>
        <p:spPr>
          <a:xfrm flipV="1">
            <a:off x="3293364" y="4919472"/>
            <a:ext cx="0" cy="694944"/>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78" idx="0"/>
          </p:cNvCxnSpPr>
          <p:nvPr/>
        </p:nvCxnSpPr>
        <p:spPr>
          <a:xfrm flipV="1">
            <a:off x="6257544" y="4919472"/>
            <a:ext cx="0" cy="694944"/>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75" idx="0"/>
          </p:cNvCxnSpPr>
          <p:nvPr/>
        </p:nvCxnSpPr>
        <p:spPr>
          <a:xfrm flipV="1">
            <a:off x="9488424" y="4901184"/>
            <a:ext cx="0" cy="713232"/>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9221779" y="3772464"/>
            <a:ext cx="1886712" cy="646331"/>
          </a:xfrm>
          <a:prstGeom prst="rect">
            <a:avLst/>
          </a:prstGeom>
          <a:noFill/>
        </p:spPr>
        <p:txBody>
          <a:bodyPr wrap="square" rtlCol="0">
            <a:spAutoFit/>
          </a:bodyPr>
          <a:lstStyle/>
          <a:p>
            <a:r>
              <a:rPr lang="en-US" altLang="zh-CN" sz="1200" b="1" dirty="0"/>
              <a:t>Radar Input</a:t>
            </a:r>
            <a:r>
              <a:rPr lang="en-US" altLang="zh-CN" sz="1200" dirty="0"/>
              <a:t>: Vehicle Statue, ex. vehicle speed, steering angle, yaw rate</a:t>
            </a:r>
            <a:endParaRPr lang="zh-CN" altLang="en-US" sz="1200" dirty="0"/>
          </a:p>
        </p:txBody>
      </p:sp>
      <p:sp>
        <p:nvSpPr>
          <p:cNvPr id="104" name="TextBox 103"/>
          <p:cNvSpPr txBox="1"/>
          <p:nvPr/>
        </p:nvSpPr>
        <p:spPr>
          <a:xfrm>
            <a:off x="1951600" y="3242076"/>
            <a:ext cx="4636300" cy="1754326"/>
          </a:xfrm>
          <a:prstGeom prst="rect">
            <a:avLst/>
          </a:prstGeom>
          <a:noFill/>
        </p:spPr>
        <p:txBody>
          <a:bodyPr wrap="square" rtlCol="0">
            <a:spAutoFit/>
          </a:bodyPr>
          <a:lstStyle/>
          <a:p>
            <a:pPr>
              <a:lnSpc>
                <a:spcPct val="150000"/>
              </a:lnSpc>
            </a:pPr>
            <a:r>
              <a:rPr lang="en-US" altLang="zh-CN" sz="1200" b="1" dirty="0"/>
              <a:t>Camera output: </a:t>
            </a:r>
          </a:p>
          <a:p>
            <a:pPr>
              <a:lnSpc>
                <a:spcPct val="150000"/>
              </a:lnSpc>
            </a:pPr>
            <a:r>
              <a:rPr lang="en-US" altLang="zh-CN" sz="1200" dirty="0"/>
              <a:t>Lateral control: steering angle request</a:t>
            </a:r>
          </a:p>
          <a:p>
            <a:pPr>
              <a:lnSpc>
                <a:spcPct val="150000"/>
              </a:lnSpc>
            </a:pPr>
            <a:r>
              <a:rPr lang="en-US" altLang="zh-CN" sz="1200" dirty="0"/>
              <a:t>Longitudinal control: AEB deceleration, ACC deceleration, Engine torque request, other interface signals</a:t>
            </a:r>
          </a:p>
          <a:p>
            <a:pPr>
              <a:lnSpc>
                <a:spcPct val="150000"/>
              </a:lnSpc>
            </a:pPr>
            <a:endParaRPr lang="en-US" altLang="zh-CN" sz="1200" dirty="0"/>
          </a:p>
          <a:p>
            <a:pPr>
              <a:lnSpc>
                <a:spcPct val="150000"/>
              </a:lnSpc>
            </a:pPr>
            <a:r>
              <a:rPr lang="en-US" altLang="zh-CN" sz="1200" b="1" dirty="0"/>
              <a:t>Camera input</a:t>
            </a:r>
            <a:r>
              <a:rPr lang="en-US" altLang="zh-CN" sz="1200" dirty="0"/>
              <a:t>: Vehicle status</a:t>
            </a:r>
          </a:p>
        </p:txBody>
      </p:sp>
      <p:sp>
        <p:nvSpPr>
          <p:cNvPr id="56" name="Rectangle 55"/>
          <p:cNvSpPr/>
          <p:nvPr/>
        </p:nvSpPr>
        <p:spPr>
          <a:xfrm>
            <a:off x="3293365" y="1762298"/>
            <a:ext cx="976552" cy="64078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80" name="TextBox 79"/>
          <p:cNvSpPr txBox="1"/>
          <p:nvPr/>
        </p:nvSpPr>
        <p:spPr>
          <a:xfrm>
            <a:off x="3271306" y="1772816"/>
            <a:ext cx="1052328" cy="577081"/>
          </a:xfrm>
          <a:prstGeom prst="rect">
            <a:avLst/>
          </a:prstGeom>
          <a:noFill/>
        </p:spPr>
        <p:txBody>
          <a:bodyPr wrap="square" rtlCol="0">
            <a:spAutoFit/>
          </a:bodyPr>
          <a:lstStyle/>
          <a:p>
            <a:pPr algn="ctr"/>
            <a:r>
              <a:rPr lang="en-US" altLang="zh-CN" sz="1050" dirty="0"/>
              <a:t>VLC</a:t>
            </a:r>
          </a:p>
          <a:p>
            <a:pPr algn="ctr"/>
            <a:r>
              <a:rPr lang="en-US" altLang="zh-CN" sz="1050" dirty="0"/>
              <a:t>(or integrated in ESC)</a:t>
            </a:r>
            <a:endParaRPr lang="zh-CN" altLang="en-US" sz="1050" dirty="0"/>
          </a:p>
        </p:txBody>
      </p:sp>
    </p:spTree>
    <p:extLst>
      <p:ext uri="{BB962C8B-B14F-4D97-AF65-F5344CB8AC3E}">
        <p14:creationId xmlns:p14="http://schemas.microsoft.com/office/powerpoint/2010/main" val="1742606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805FCD6-6323-43B5-A355-302E3A9556EB}"/>
              </a:ext>
            </a:extLst>
          </p:cNvPr>
          <p:cNvSpPr>
            <a:spLocks noGrp="1"/>
          </p:cNvSpPr>
          <p:nvPr>
            <p:ph type="dt" sz="half" idx="10"/>
          </p:nvPr>
        </p:nvSpPr>
        <p:spPr/>
        <p:txBody>
          <a:bodyPr/>
          <a:lstStyle/>
          <a:p>
            <a:r>
              <a:rPr lang="en-US"/>
              <a:t>Month DD, YYYY</a:t>
            </a:r>
            <a:endParaRPr lang="en-US" dirty="0"/>
          </a:p>
        </p:txBody>
      </p:sp>
      <p:sp>
        <p:nvSpPr>
          <p:cNvPr id="5" name="Footer Placeholder 4">
            <a:extLst>
              <a:ext uri="{FF2B5EF4-FFF2-40B4-BE49-F238E27FC236}">
                <a16:creationId xmlns:a16="http://schemas.microsoft.com/office/drawing/2014/main" id="{AB4A5018-C697-44C8-96F3-0C5C26A1BF8E}"/>
              </a:ext>
            </a:extLst>
          </p:cNvPr>
          <p:cNvSpPr>
            <a:spLocks noGrp="1"/>
          </p:cNvSpPr>
          <p:nvPr>
            <p:ph type="ftr" sz="quarter" idx="11"/>
          </p:nvPr>
        </p:nvSpPr>
        <p:spPr/>
        <p:txBody>
          <a:bodyPr/>
          <a:lstStyle/>
          <a:p>
            <a:r>
              <a:rPr lang="en-US"/>
              <a:t>Name of presentation</a:t>
            </a:r>
            <a:endParaRPr lang="en-US" dirty="0"/>
          </a:p>
        </p:txBody>
      </p:sp>
      <p:sp>
        <p:nvSpPr>
          <p:cNvPr id="6" name="Slide Number Placeholder 5">
            <a:extLst>
              <a:ext uri="{FF2B5EF4-FFF2-40B4-BE49-F238E27FC236}">
                <a16:creationId xmlns:a16="http://schemas.microsoft.com/office/drawing/2014/main" id="{487CFCDF-412D-4F40-8C20-B54ABCC252F4}"/>
              </a:ext>
            </a:extLst>
          </p:cNvPr>
          <p:cNvSpPr>
            <a:spLocks noGrp="1"/>
          </p:cNvSpPr>
          <p:nvPr>
            <p:ph type="sldNum" sz="quarter" idx="12"/>
          </p:nvPr>
        </p:nvSpPr>
        <p:spPr/>
        <p:txBody>
          <a:bodyPr/>
          <a:lstStyle/>
          <a:p>
            <a:fld id="{07CEE681-EA8A-4B77-829B-1539858EA44F}" type="slidenum">
              <a:rPr lang="en-US" smtClean="0"/>
              <a:pPr/>
              <a:t>9</a:t>
            </a:fld>
            <a:endParaRPr lang="en-US" dirty="0"/>
          </a:p>
        </p:txBody>
      </p:sp>
      <p:cxnSp>
        <p:nvCxnSpPr>
          <p:cNvPr id="7" name="Straight Connector 6">
            <a:extLst>
              <a:ext uri="{FF2B5EF4-FFF2-40B4-BE49-F238E27FC236}">
                <a16:creationId xmlns:a16="http://schemas.microsoft.com/office/drawing/2014/main" id="{29E62700-98C9-4213-966D-AF647F7DB004}"/>
              </a:ext>
            </a:extLst>
          </p:cNvPr>
          <p:cNvCxnSpPr/>
          <p:nvPr/>
        </p:nvCxnSpPr>
        <p:spPr>
          <a:xfrm>
            <a:off x="2077823" y="2233215"/>
            <a:ext cx="5845433"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9F19D3E-9556-4098-ABA1-66D9EB367967}"/>
              </a:ext>
            </a:extLst>
          </p:cNvPr>
          <p:cNvSpPr txBox="1"/>
          <p:nvPr/>
        </p:nvSpPr>
        <p:spPr>
          <a:xfrm>
            <a:off x="6976938" y="1988840"/>
            <a:ext cx="1157478" cy="276999"/>
          </a:xfrm>
          <a:prstGeom prst="rect">
            <a:avLst/>
          </a:prstGeom>
          <a:noFill/>
        </p:spPr>
        <p:txBody>
          <a:bodyPr wrap="square" rtlCol="0">
            <a:spAutoFit/>
          </a:bodyPr>
          <a:lstStyle/>
          <a:p>
            <a:r>
              <a:rPr lang="en-US" altLang="zh-CN" sz="1200" i="1" dirty="0">
                <a:solidFill>
                  <a:srgbClr val="0070C0"/>
                </a:solidFill>
              </a:rPr>
              <a:t>Vehicle CAN</a:t>
            </a:r>
            <a:endParaRPr lang="zh-CN" altLang="en-US" sz="1200" i="1" dirty="0">
              <a:solidFill>
                <a:srgbClr val="0070C0"/>
              </a:solidFill>
            </a:endParaRPr>
          </a:p>
        </p:txBody>
      </p:sp>
      <p:cxnSp>
        <p:nvCxnSpPr>
          <p:cNvPr id="9" name="Straight Connector 8">
            <a:extLst>
              <a:ext uri="{FF2B5EF4-FFF2-40B4-BE49-F238E27FC236}">
                <a16:creationId xmlns:a16="http://schemas.microsoft.com/office/drawing/2014/main" id="{7CF050AB-A483-4984-AF9F-5B9068BC5839}"/>
              </a:ext>
            </a:extLst>
          </p:cNvPr>
          <p:cNvCxnSpPr>
            <a:stCxn id="24" idx="0"/>
          </p:cNvCxnSpPr>
          <p:nvPr/>
        </p:nvCxnSpPr>
        <p:spPr>
          <a:xfrm flipV="1">
            <a:off x="3585883" y="2246901"/>
            <a:ext cx="0" cy="1455102"/>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31C38DB-69F3-470B-84D0-3E5AA523191C}"/>
              </a:ext>
            </a:extLst>
          </p:cNvPr>
          <p:cNvCxnSpPr/>
          <p:nvPr/>
        </p:nvCxnSpPr>
        <p:spPr>
          <a:xfrm flipV="1">
            <a:off x="7192656" y="2233215"/>
            <a:ext cx="0" cy="1455101"/>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BE9983B-5175-4FBB-8444-257275D279F4}"/>
              </a:ext>
            </a:extLst>
          </p:cNvPr>
          <p:cNvSpPr txBox="1"/>
          <p:nvPr/>
        </p:nvSpPr>
        <p:spPr>
          <a:xfrm>
            <a:off x="7192656" y="2421070"/>
            <a:ext cx="2537246" cy="1015663"/>
          </a:xfrm>
          <a:prstGeom prst="rect">
            <a:avLst/>
          </a:prstGeom>
          <a:noFill/>
        </p:spPr>
        <p:txBody>
          <a:bodyPr wrap="square" rtlCol="0">
            <a:spAutoFit/>
          </a:bodyPr>
          <a:lstStyle/>
          <a:p>
            <a:r>
              <a:rPr lang="en-US" altLang="zh-CN" sz="1200" b="1" dirty="0"/>
              <a:t>Radar Input</a:t>
            </a:r>
            <a:r>
              <a:rPr lang="en-US" altLang="zh-CN" sz="1200" dirty="0"/>
              <a:t>: Vehicle Statue, ex. vehicle speed, steering angle, yaw rate</a:t>
            </a:r>
          </a:p>
          <a:p>
            <a:endParaRPr lang="en-US" altLang="zh-CN" sz="1200" dirty="0"/>
          </a:p>
          <a:p>
            <a:r>
              <a:rPr lang="en-US" altLang="zh-CN" sz="1200" b="1" dirty="0"/>
              <a:t>Radar Output</a:t>
            </a:r>
            <a:r>
              <a:rPr lang="en-US" altLang="zh-CN" sz="1200" dirty="0"/>
              <a:t>: Warning indicator</a:t>
            </a:r>
            <a:endParaRPr lang="zh-CN" altLang="en-US" sz="1200" dirty="0"/>
          </a:p>
        </p:txBody>
      </p:sp>
      <p:grpSp>
        <p:nvGrpSpPr>
          <p:cNvPr id="12" name="Group 11">
            <a:extLst>
              <a:ext uri="{FF2B5EF4-FFF2-40B4-BE49-F238E27FC236}">
                <a16:creationId xmlns:a16="http://schemas.microsoft.com/office/drawing/2014/main" id="{0F86FB95-EAAD-4ACC-B4B7-B95FF0158D59}"/>
              </a:ext>
            </a:extLst>
          </p:cNvPr>
          <p:cNvGrpSpPr/>
          <p:nvPr/>
        </p:nvGrpSpPr>
        <p:grpSpPr>
          <a:xfrm>
            <a:off x="6216681" y="3702216"/>
            <a:ext cx="2170883" cy="1185848"/>
            <a:chOff x="1892808" y="5596128"/>
            <a:chExt cx="1078992" cy="685800"/>
          </a:xfrm>
        </p:grpSpPr>
        <p:sp>
          <p:nvSpPr>
            <p:cNvPr id="13" name="Rectangle 12">
              <a:extLst>
                <a:ext uri="{FF2B5EF4-FFF2-40B4-BE49-F238E27FC236}">
                  <a16:creationId xmlns:a16="http://schemas.microsoft.com/office/drawing/2014/main" id="{219AE469-15E5-4736-BBA5-9F1F4AA5E5D6}"/>
                </a:ext>
              </a:extLst>
            </p:cNvPr>
            <p:cNvSpPr/>
            <p:nvPr/>
          </p:nvSpPr>
          <p:spPr>
            <a:xfrm>
              <a:off x="1892808" y="5596128"/>
              <a:ext cx="1078992" cy="6858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4" name="TextBox 13">
              <a:extLst>
                <a:ext uri="{FF2B5EF4-FFF2-40B4-BE49-F238E27FC236}">
                  <a16:creationId xmlns:a16="http://schemas.microsoft.com/office/drawing/2014/main" id="{92EE3740-E3AC-44DD-9807-D9B8A789A822}"/>
                </a:ext>
              </a:extLst>
            </p:cNvPr>
            <p:cNvSpPr txBox="1"/>
            <p:nvPr/>
          </p:nvSpPr>
          <p:spPr>
            <a:xfrm>
              <a:off x="1926293" y="5647812"/>
              <a:ext cx="1012021" cy="587379"/>
            </a:xfrm>
            <a:prstGeom prst="rect">
              <a:avLst/>
            </a:prstGeom>
            <a:noFill/>
          </p:spPr>
          <p:txBody>
            <a:bodyPr wrap="square" rtlCol="0">
              <a:spAutoFit/>
            </a:bodyPr>
            <a:lstStyle/>
            <a:p>
              <a:r>
                <a:rPr lang="en-US" altLang="zh-CN" sz="1200" b="1" i="1" dirty="0"/>
                <a:t>Right Rear Corner radar (Master)</a:t>
              </a:r>
            </a:p>
            <a:p>
              <a:endParaRPr lang="en-US" altLang="zh-CN" sz="1200" b="1" i="1" dirty="0"/>
            </a:p>
            <a:p>
              <a:r>
                <a:rPr lang="en-US" altLang="zh-CN" sz="1200" dirty="0"/>
                <a:t>Feature: BSD, LCA, RCTA</a:t>
              </a:r>
              <a:r>
                <a:rPr lang="zh-CN" altLang="en-US" sz="1200" dirty="0"/>
                <a:t>， </a:t>
              </a:r>
              <a:r>
                <a:rPr lang="en-US" altLang="zh-CN" sz="1200" dirty="0"/>
                <a:t>SDO</a:t>
              </a:r>
              <a:endParaRPr lang="zh-CN" altLang="en-US" sz="1200" dirty="0"/>
            </a:p>
          </p:txBody>
        </p:sp>
      </p:grpSp>
      <p:grpSp>
        <p:nvGrpSpPr>
          <p:cNvPr id="15" name="Group 14">
            <a:extLst>
              <a:ext uri="{FF2B5EF4-FFF2-40B4-BE49-F238E27FC236}">
                <a16:creationId xmlns:a16="http://schemas.microsoft.com/office/drawing/2014/main" id="{BCCD2ECC-E8AD-4F6D-BCB6-6EBA94CAB3FF}"/>
              </a:ext>
            </a:extLst>
          </p:cNvPr>
          <p:cNvGrpSpPr/>
          <p:nvPr/>
        </p:nvGrpSpPr>
        <p:grpSpPr>
          <a:xfrm>
            <a:off x="1919536" y="3215498"/>
            <a:ext cx="2735875" cy="2075539"/>
            <a:chOff x="2101836" y="3721805"/>
            <a:chExt cx="2735875" cy="2075539"/>
          </a:xfrm>
        </p:grpSpPr>
        <p:grpSp>
          <p:nvGrpSpPr>
            <p:cNvPr id="16" name="Group 15">
              <a:extLst>
                <a:ext uri="{FF2B5EF4-FFF2-40B4-BE49-F238E27FC236}">
                  <a16:creationId xmlns:a16="http://schemas.microsoft.com/office/drawing/2014/main" id="{753FF146-EEE3-4C1F-A523-FB260A7995C5}"/>
                </a:ext>
              </a:extLst>
            </p:cNvPr>
            <p:cNvGrpSpPr/>
            <p:nvPr/>
          </p:nvGrpSpPr>
          <p:grpSpPr>
            <a:xfrm>
              <a:off x="2698655" y="4208310"/>
              <a:ext cx="2139056" cy="1185848"/>
              <a:chOff x="1892808" y="5596128"/>
              <a:chExt cx="1078992" cy="685800"/>
            </a:xfrm>
          </p:grpSpPr>
          <p:sp>
            <p:nvSpPr>
              <p:cNvPr id="24" name="Rectangle 23">
                <a:extLst>
                  <a:ext uri="{FF2B5EF4-FFF2-40B4-BE49-F238E27FC236}">
                    <a16:creationId xmlns:a16="http://schemas.microsoft.com/office/drawing/2014/main" id="{2480ED33-558C-442B-A079-9B0E58F2BB65}"/>
                  </a:ext>
                </a:extLst>
              </p:cNvPr>
              <p:cNvSpPr/>
              <p:nvPr/>
            </p:nvSpPr>
            <p:spPr>
              <a:xfrm>
                <a:off x="1892808" y="5596128"/>
                <a:ext cx="1078992" cy="6858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5" name="TextBox 24">
                <a:extLst>
                  <a:ext uri="{FF2B5EF4-FFF2-40B4-BE49-F238E27FC236}">
                    <a16:creationId xmlns:a16="http://schemas.microsoft.com/office/drawing/2014/main" id="{53A6FF54-E295-4BF3-B888-D93C92FD14BD}"/>
                  </a:ext>
                </a:extLst>
              </p:cNvPr>
              <p:cNvSpPr txBox="1"/>
              <p:nvPr/>
            </p:nvSpPr>
            <p:spPr>
              <a:xfrm>
                <a:off x="1926293" y="5647812"/>
                <a:ext cx="1012021" cy="587379"/>
              </a:xfrm>
              <a:prstGeom prst="rect">
                <a:avLst/>
              </a:prstGeom>
              <a:noFill/>
            </p:spPr>
            <p:txBody>
              <a:bodyPr wrap="square" rtlCol="0">
                <a:spAutoFit/>
              </a:bodyPr>
              <a:lstStyle/>
              <a:p>
                <a:r>
                  <a:rPr lang="en-US" altLang="zh-CN" sz="1200" b="1" i="1" dirty="0"/>
                  <a:t>Left Rear Corner radar (Slave)</a:t>
                </a:r>
              </a:p>
              <a:p>
                <a:endParaRPr lang="en-US" altLang="zh-CN" sz="1200" b="1" i="1" dirty="0"/>
              </a:p>
              <a:p>
                <a:r>
                  <a:rPr lang="en-US" altLang="zh-CN" sz="1200" dirty="0"/>
                  <a:t>Feature: BSD, LCA, RCTA, SDO</a:t>
                </a:r>
                <a:endParaRPr lang="zh-CN" altLang="en-US" sz="1200" dirty="0"/>
              </a:p>
            </p:txBody>
          </p:sp>
        </p:grpSp>
        <p:cxnSp>
          <p:nvCxnSpPr>
            <p:cNvPr id="17" name="Elbow Connector 16">
              <a:extLst>
                <a:ext uri="{FF2B5EF4-FFF2-40B4-BE49-F238E27FC236}">
                  <a16:creationId xmlns:a16="http://schemas.microsoft.com/office/drawing/2014/main" id="{DA0B0B54-4DE2-4677-B314-F39D029D1C49}"/>
                </a:ext>
              </a:extLst>
            </p:cNvPr>
            <p:cNvCxnSpPr/>
            <p:nvPr/>
          </p:nvCxnSpPr>
          <p:spPr>
            <a:xfrm rot="16200000" flipV="1">
              <a:off x="2215279" y="4122780"/>
              <a:ext cx="624238" cy="343663"/>
            </a:xfrm>
            <a:prstGeom prst="bentConnector3">
              <a:avLst>
                <a:gd name="adj1" fmla="val 195"/>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B8C8410-DB32-4CA5-AE7B-9ED2FBACD141}"/>
                </a:ext>
              </a:extLst>
            </p:cNvPr>
            <p:cNvCxnSpPr/>
            <p:nvPr/>
          </p:nvCxnSpPr>
          <p:spPr>
            <a:xfrm>
              <a:off x="2238980" y="3982493"/>
              <a:ext cx="2225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8E527D7E-84AE-4FD5-A3F9-35A7D3F3D3DB}"/>
                </a:ext>
              </a:extLst>
            </p:cNvPr>
            <p:cNvCxnSpPr/>
            <p:nvPr/>
          </p:nvCxnSpPr>
          <p:spPr>
            <a:xfrm rot="5400000">
              <a:off x="2226500" y="5135901"/>
              <a:ext cx="598879" cy="348996"/>
            </a:xfrm>
            <a:prstGeom prst="bentConnector3">
              <a:avLst>
                <a:gd name="adj1" fmla="val 2668"/>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43A54C3-1C32-4BCA-A656-1FA5738FE498}"/>
                </a:ext>
              </a:extLst>
            </p:cNvPr>
            <p:cNvCxnSpPr/>
            <p:nvPr/>
          </p:nvCxnSpPr>
          <p:spPr>
            <a:xfrm>
              <a:off x="2212757" y="5609839"/>
              <a:ext cx="2948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BD3E85-EDDE-4A3D-89B2-C37BED2EE4F6}"/>
                </a:ext>
              </a:extLst>
            </p:cNvPr>
            <p:cNvCxnSpPr/>
            <p:nvPr/>
          </p:nvCxnSpPr>
          <p:spPr>
            <a:xfrm>
              <a:off x="2261525" y="5696760"/>
              <a:ext cx="1828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6F04F4C-7BB3-4913-8333-9B629DD06238}"/>
                </a:ext>
              </a:extLst>
            </p:cNvPr>
            <p:cNvCxnSpPr/>
            <p:nvPr/>
          </p:nvCxnSpPr>
          <p:spPr>
            <a:xfrm>
              <a:off x="2279813" y="5797344"/>
              <a:ext cx="13716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F3AABFB-03AC-42CD-B75F-27E2B883E963}"/>
                </a:ext>
              </a:extLst>
            </p:cNvPr>
            <p:cNvSpPr txBox="1"/>
            <p:nvPr/>
          </p:nvSpPr>
          <p:spPr>
            <a:xfrm>
              <a:off x="2101836" y="3721805"/>
              <a:ext cx="657394" cy="276999"/>
            </a:xfrm>
            <a:prstGeom prst="rect">
              <a:avLst/>
            </a:prstGeom>
            <a:noFill/>
          </p:spPr>
          <p:txBody>
            <a:bodyPr wrap="square" rtlCol="0">
              <a:spAutoFit/>
            </a:bodyPr>
            <a:lstStyle/>
            <a:p>
              <a:r>
                <a:rPr lang="en-US" altLang="zh-CN" sz="1200" dirty="0"/>
                <a:t>KL30</a:t>
              </a:r>
              <a:endParaRPr lang="zh-CN" altLang="en-US" sz="1200" dirty="0"/>
            </a:p>
          </p:txBody>
        </p:sp>
      </p:grpSp>
      <p:cxnSp>
        <p:nvCxnSpPr>
          <p:cNvPr id="26" name="Elbow Connector 23">
            <a:extLst>
              <a:ext uri="{FF2B5EF4-FFF2-40B4-BE49-F238E27FC236}">
                <a16:creationId xmlns:a16="http://schemas.microsoft.com/office/drawing/2014/main" id="{1CC70FF4-B72A-44A2-A50F-7741C2ED57DA}"/>
              </a:ext>
            </a:extLst>
          </p:cNvPr>
          <p:cNvCxnSpPr/>
          <p:nvPr/>
        </p:nvCxnSpPr>
        <p:spPr>
          <a:xfrm rot="16200000" flipV="1">
            <a:off x="5730015" y="3586475"/>
            <a:ext cx="624238" cy="343663"/>
          </a:xfrm>
          <a:prstGeom prst="bentConnector3">
            <a:avLst>
              <a:gd name="adj1" fmla="val 195"/>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F4DD652-9127-45A0-A2F5-B7B3ED45379A}"/>
              </a:ext>
            </a:extLst>
          </p:cNvPr>
          <p:cNvCxnSpPr/>
          <p:nvPr/>
        </p:nvCxnSpPr>
        <p:spPr>
          <a:xfrm>
            <a:off x="5753716" y="3446188"/>
            <a:ext cx="2225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Elbow Connector 25">
            <a:extLst>
              <a:ext uri="{FF2B5EF4-FFF2-40B4-BE49-F238E27FC236}">
                <a16:creationId xmlns:a16="http://schemas.microsoft.com/office/drawing/2014/main" id="{1239EA67-516F-4099-8FE1-4199644AEB47}"/>
              </a:ext>
            </a:extLst>
          </p:cNvPr>
          <p:cNvCxnSpPr/>
          <p:nvPr/>
        </p:nvCxnSpPr>
        <p:spPr>
          <a:xfrm rot="5400000">
            <a:off x="5741236" y="4599596"/>
            <a:ext cx="598879" cy="348996"/>
          </a:xfrm>
          <a:prstGeom prst="bentConnector3">
            <a:avLst>
              <a:gd name="adj1" fmla="val 2668"/>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CC46758-8C1A-4544-B39F-0879B8A91906}"/>
              </a:ext>
            </a:extLst>
          </p:cNvPr>
          <p:cNvCxnSpPr/>
          <p:nvPr/>
        </p:nvCxnSpPr>
        <p:spPr>
          <a:xfrm>
            <a:off x="5727493" y="5073534"/>
            <a:ext cx="2948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4CF3D4E-472D-4827-A905-ABFADEAA2662}"/>
              </a:ext>
            </a:extLst>
          </p:cNvPr>
          <p:cNvCxnSpPr/>
          <p:nvPr/>
        </p:nvCxnSpPr>
        <p:spPr>
          <a:xfrm>
            <a:off x="5776261" y="5160455"/>
            <a:ext cx="1828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52EB12-F979-4878-B8E9-37053F1A8547}"/>
              </a:ext>
            </a:extLst>
          </p:cNvPr>
          <p:cNvCxnSpPr/>
          <p:nvPr/>
        </p:nvCxnSpPr>
        <p:spPr>
          <a:xfrm>
            <a:off x="5794549" y="5261039"/>
            <a:ext cx="137160"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CF5FF05F-396D-4E57-9C40-B3F38E444CD2}"/>
              </a:ext>
            </a:extLst>
          </p:cNvPr>
          <p:cNvSpPr txBox="1"/>
          <p:nvPr/>
        </p:nvSpPr>
        <p:spPr>
          <a:xfrm>
            <a:off x="5616572" y="3185500"/>
            <a:ext cx="657394" cy="276999"/>
          </a:xfrm>
          <a:prstGeom prst="rect">
            <a:avLst/>
          </a:prstGeom>
          <a:noFill/>
        </p:spPr>
        <p:txBody>
          <a:bodyPr wrap="square" rtlCol="0">
            <a:spAutoFit/>
          </a:bodyPr>
          <a:lstStyle/>
          <a:p>
            <a:r>
              <a:rPr lang="en-US" altLang="zh-CN" sz="1200" dirty="0"/>
              <a:t>KL30</a:t>
            </a:r>
            <a:endParaRPr lang="zh-CN" altLang="en-US" sz="1200" dirty="0"/>
          </a:p>
        </p:txBody>
      </p:sp>
      <p:cxnSp>
        <p:nvCxnSpPr>
          <p:cNvPr id="33" name="Straight Arrow Connector 32">
            <a:extLst>
              <a:ext uri="{FF2B5EF4-FFF2-40B4-BE49-F238E27FC236}">
                <a16:creationId xmlns:a16="http://schemas.microsoft.com/office/drawing/2014/main" id="{4E4F20B0-D0FE-4D16-8418-A523812F35D2}"/>
              </a:ext>
            </a:extLst>
          </p:cNvPr>
          <p:cNvCxnSpPr>
            <a:stCxn id="13" idx="1"/>
            <a:endCxn id="24" idx="3"/>
          </p:cNvCxnSpPr>
          <p:nvPr/>
        </p:nvCxnSpPr>
        <p:spPr>
          <a:xfrm flipH="1" flipV="1">
            <a:off x="4655411" y="4294927"/>
            <a:ext cx="1561270" cy="213"/>
          </a:xfrm>
          <a:prstGeom prst="straightConnector1">
            <a:avLst/>
          </a:prstGeom>
          <a:ln w="254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ACD1C34-829B-44AD-A7B0-9061D785C4C5}"/>
              </a:ext>
            </a:extLst>
          </p:cNvPr>
          <p:cNvSpPr txBox="1"/>
          <p:nvPr/>
        </p:nvSpPr>
        <p:spPr>
          <a:xfrm>
            <a:off x="4727711" y="4331748"/>
            <a:ext cx="1075946" cy="276999"/>
          </a:xfrm>
          <a:prstGeom prst="rect">
            <a:avLst/>
          </a:prstGeom>
          <a:noFill/>
        </p:spPr>
        <p:txBody>
          <a:bodyPr wrap="square" rtlCol="0">
            <a:spAutoFit/>
          </a:bodyPr>
          <a:lstStyle/>
          <a:p>
            <a:r>
              <a:rPr lang="en-US" altLang="zh-CN" sz="1200" i="1" dirty="0">
                <a:solidFill>
                  <a:srgbClr val="C00000"/>
                </a:solidFill>
              </a:rPr>
              <a:t>Private CAN</a:t>
            </a:r>
            <a:endParaRPr lang="zh-CN" altLang="en-US" sz="1200" i="1" dirty="0">
              <a:solidFill>
                <a:srgbClr val="C00000"/>
              </a:solidFill>
            </a:endParaRPr>
          </a:p>
        </p:txBody>
      </p:sp>
      <p:sp>
        <p:nvSpPr>
          <p:cNvPr id="35" name="Title 7">
            <a:extLst>
              <a:ext uri="{FF2B5EF4-FFF2-40B4-BE49-F238E27FC236}">
                <a16:creationId xmlns:a16="http://schemas.microsoft.com/office/drawing/2014/main" id="{723BF876-25EB-4A9D-8427-6D7DD96B215F}"/>
              </a:ext>
            </a:extLst>
          </p:cNvPr>
          <p:cNvSpPr>
            <a:spLocks noGrp="1"/>
          </p:cNvSpPr>
          <p:nvPr>
            <p:ph type="title"/>
          </p:nvPr>
        </p:nvSpPr>
        <p:spPr>
          <a:xfrm>
            <a:off x="551384" y="908720"/>
            <a:ext cx="11090274" cy="443198"/>
          </a:xfrm>
        </p:spPr>
        <p:txBody>
          <a:bodyPr/>
          <a:lstStyle/>
          <a:p>
            <a:r>
              <a:rPr lang="en-US" altLang="zh-CN" dirty="0"/>
              <a:t>System Architecture</a:t>
            </a:r>
            <a:endParaRPr lang="zh-CN" altLang="en-US" dirty="0"/>
          </a:p>
        </p:txBody>
      </p:sp>
    </p:spTree>
    <p:extLst>
      <p:ext uri="{BB962C8B-B14F-4D97-AF65-F5344CB8AC3E}">
        <p14:creationId xmlns:p14="http://schemas.microsoft.com/office/powerpoint/2010/main" val="245122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OOTERLOCK" val="N"/>
</p:tagLst>
</file>

<file path=ppt/theme/theme1.xml><?xml version="1.0" encoding="utf-8"?>
<a:theme xmlns:a="http://schemas.openxmlformats.org/drawingml/2006/main" name="Veoneer">
  <a:themeElements>
    <a:clrScheme name="veoneer">
      <a:dk1>
        <a:srgbClr val="323232"/>
      </a:dk1>
      <a:lt1>
        <a:srgbClr val="FFFFFF"/>
      </a:lt1>
      <a:dk2>
        <a:srgbClr val="DADADA"/>
      </a:dk2>
      <a:lt2>
        <a:srgbClr val="9D9D9D"/>
      </a:lt2>
      <a:accent1>
        <a:srgbClr val="001F47"/>
      </a:accent1>
      <a:accent2>
        <a:srgbClr val="60799A"/>
      </a:accent2>
      <a:accent3>
        <a:srgbClr val="AABAD2"/>
      </a:accent3>
      <a:accent4>
        <a:srgbClr val="6BB7AF"/>
      </a:accent4>
      <a:accent5>
        <a:srgbClr val="A6D4CF"/>
      </a:accent5>
      <a:accent6>
        <a:srgbClr val="D3E7E3"/>
      </a:accent6>
      <a:hlink>
        <a:srgbClr val="60799A"/>
      </a:hlink>
      <a:folHlink>
        <a:srgbClr val="7F7F7F"/>
      </a:folHlink>
    </a:clrScheme>
    <a:fontScheme name="Veoneer">
      <a:majorFont>
        <a:latin typeface="Barlow SemiBold"/>
        <a:ea typeface=""/>
        <a:cs typeface=""/>
      </a:majorFont>
      <a:minorFont>
        <a:latin typeface="Barlo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accent4"/>
        </a:solidFill>
        <a:ln>
          <a:noFill/>
        </a:ln>
      </a:spPr>
      <a:bodyPr rtlCol="0" anchor="ctr">
        <a:noAutofit/>
      </a:bodyPr>
      <a:lstStyle>
        <a:defPPr algn="ctr">
          <a:spcBef>
            <a:spcPts val="600"/>
          </a:spcBef>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270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rtlCol="0">
        <a:spAutoFit/>
      </a:bodyPr>
      <a:lstStyle>
        <a:defPPr algn="l">
          <a:spcBef>
            <a:spcPts val="600"/>
          </a:spcBef>
          <a:buClr>
            <a:schemeClr val="accent4"/>
          </a:buClr>
          <a:defRPr dirty="0" smtClean="0"/>
        </a:defPPr>
      </a:lstStyle>
    </a:txDef>
  </a:objectDefaults>
  <a:extraClrSchemeLst/>
  <a:custClrLst>
    <a:custClr name="Black">
      <a:srgbClr val="000000"/>
    </a:custClr>
    <a:custClr name="2">
      <a:srgbClr val="8F0043"/>
    </a:custClr>
    <a:custClr name="3">
      <a:srgbClr val="BC668E"/>
    </a:custClr>
    <a:custClr name="4">
      <a:srgbClr val="D8A6BD"/>
    </a:custClr>
    <a:custClr name="5">
      <a:srgbClr val="EB5A50"/>
    </a:custClr>
    <a:custClr name="6">
      <a:srgbClr val="F39C96"/>
    </a:custClr>
    <a:custClr name="7">
      <a:srgbClr val="F9CECA"/>
    </a:custClr>
    <a:custClr name="8">
      <a:srgbClr val="FFC638"/>
    </a:custClr>
    <a:custClr name="9">
      <a:srgbClr val="FFDD88"/>
    </a:custClr>
    <a:custClr name="10">
      <a:srgbClr val="FFEBB9"/>
    </a:custClr>
  </a:custClrLst>
  <a:extLst>
    <a:ext uri="{05A4C25C-085E-4340-85A3-A5531E510DB2}">
      <thm15:themeFamily xmlns:thm15="http://schemas.microsoft.com/office/thememl/2012/main" name="Veoneer PPT-Mall 2018_3.potx" id="{5CEF7A95-253F-470F-9ED4-A8CA712387D4}" vid="{242A0A39-E301-4B15-B526-56D0DA0D703D}"/>
    </a:ext>
  </a:extLst>
</a:theme>
</file>

<file path=ppt/theme/theme2.xml><?xml version="1.0" encoding="utf-8"?>
<a:theme xmlns:a="http://schemas.openxmlformats.org/drawingml/2006/main" name="Office-tema">
  <a:themeElements>
    <a:clrScheme name="Veoneer">
      <a:dk1>
        <a:srgbClr val="323232"/>
      </a:dk1>
      <a:lt1>
        <a:srgbClr val="FFFFFF"/>
      </a:lt1>
      <a:dk2>
        <a:srgbClr val="DADADA"/>
      </a:dk2>
      <a:lt2>
        <a:srgbClr val="9D9D9D"/>
      </a:lt2>
      <a:accent1>
        <a:srgbClr val="001F47"/>
      </a:accent1>
      <a:accent2>
        <a:srgbClr val="60799A"/>
      </a:accent2>
      <a:accent3>
        <a:srgbClr val="AABAD2"/>
      </a:accent3>
      <a:accent4>
        <a:srgbClr val="6BB7AF"/>
      </a:accent4>
      <a:accent5>
        <a:srgbClr val="A6D4CF"/>
      </a:accent5>
      <a:accent6>
        <a:srgbClr val="D3E7E3"/>
      </a:accent6>
      <a:hlink>
        <a:srgbClr val="667991"/>
      </a:hlink>
      <a:folHlink>
        <a:srgbClr val="7F7F7F"/>
      </a:folHlink>
    </a:clrScheme>
    <a:fontScheme name="Anpassat 23">
      <a:majorFont>
        <a:latin typeface="Barlow SemiBold"/>
        <a:ea typeface=""/>
        <a:cs typeface=""/>
      </a:majorFont>
      <a:minorFont>
        <a:latin typeface="Barlo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ma">
  <a:themeElements>
    <a:clrScheme name="Veoneer">
      <a:dk1>
        <a:srgbClr val="323232"/>
      </a:dk1>
      <a:lt1>
        <a:srgbClr val="FFFFFF"/>
      </a:lt1>
      <a:dk2>
        <a:srgbClr val="DADADA"/>
      </a:dk2>
      <a:lt2>
        <a:srgbClr val="9D9D9D"/>
      </a:lt2>
      <a:accent1>
        <a:srgbClr val="001F47"/>
      </a:accent1>
      <a:accent2>
        <a:srgbClr val="60799A"/>
      </a:accent2>
      <a:accent3>
        <a:srgbClr val="AABAD2"/>
      </a:accent3>
      <a:accent4>
        <a:srgbClr val="6BB7AF"/>
      </a:accent4>
      <a:accent5>
        <a:srgbClr val="A6D4CF"/>
      </a:accent5>
      <a:accent6>
        <a:srgbClr val="D3E7E3"/>
      </a:accent6>
      <a:hlink>
        <a:srgbClr val="667991"/>
      </a:hlink>
      <a:folHlink>
        <a:srgbClr val="7F7F7F"/>
      </a:folHlink>
    </a:clrScheme>
    <a:fontScheme name="Anpassat 23">
      <a:majorFont>
        <a:latin typeface="Barlow SemiBold"/>
        <a:ea typeface=""/>
        <a:cs typeface=""/>
      </a:majorFont>
      <a:minorFont>
        <a:latin typeface="Barlo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226</TotalTime>
  <Words>2158</Words>
  <Application>Microsoft Office PowerPoint</Application>
  <PresentationFormat>Widescreen</PresentationFormat>
  <Paragraphs>445</Paragraphs>
  <Slides>25</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微软雅黑</vt:lpstr>
      <vt:lpstr>Arial</vt:lpstr>
      <vt:lpstr>Barlow</vt:lpstr>
      <vt:lpstr>Barlow SemiBold</vt:lpstr>
      <vt:lpstr>Calibri</vt:lpstr>
      <vt:lpstr>Times New Roman</vt:lpstr>
      <vt:lpstr>Wingdings</vt:lpstr>
      <vt:lpstr>Veoneer</vt:lpstr>
      <vt:lpstr>Technical KPI for MVS3G SX11</vt:lpstr>
      <vt:lpstr>MVS - Mono Vision Camera Generation 3</vt:lpstr>
      <vt:lpstr>MVS3G Hardware  Block Diagram</vt:lpstr>
      <vt:lpstr>MVS3G Description Key Parameters</vt:lpstr>
      <vt:lpstr>EOL – SeCAL and DeCAL</vt:lpstr>
      <vt:lpstr>Object Fusion</vt:lpstr>
      <vt:lpstr>Object Fusion</vt:lpstr>
      <vt:lpstr>System Architecture</vt:lpstr>
      <vt:lpstr>System Architecture</vt:lpstr>
      <vt:lpstr>对EMS功能方面的需求</vt:lpstr>
      <vt:lpstr>对EMS响应性能方面的需求</vt:lpstr>
      <vt:lpstr>对ESC功能方面的需求</vt:lpstr>
      <vt:lpstr>对ESC响应性能方面的需求</vt:lpstr>
      <vt:lpstr>PowerPoint Presentation</vt:lpstr>
      <vt:lpstr>PowerPoint Presentation</vt:lpstr>
      <vt:lpstr>PowerPoint Presentation</vt:lpstr>
      <vt:lpstr>Object Detection</vt:lpstr>
      <vt:lpstr>PowerPoint Presentation</vt:lpstr>
      <vt:lpstr>PowerPoint Presentation</vt:lpstr>
      <vt:lpstr>PowerPoint Presentation</vt:lpstr>
      <vt:lpstr>Change</vt:lpstr>
      <vt:lpstr>PowerPoint Presentation</vt:lpstr>
      <vt:lpstr>Intelligent High-Beam Control system (IHBC)</vt:lpstr>
      <vt:lpstr>Speed Limit Information (SLIF)</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MVS3G GEELY- RUN 644276300L</dc:title>
  <dc:creator>Axel Karlsson</dc:creator>
  <cp:lastModifiedBy>Ray Zhao</cp:lastModifiedBy>
  <cp:revision>48</cp:revision>
  <dcterms:created xsi:type="dcterms:W3CDTF">2018-07-13T06:05:13Z</dcterms:created>
  <dcterms:modified xsi:type="dcterms:W3CDTF">2018-08-20T02:54:04Z</dcterms:modified>
</cp:coreProperties>
</file>