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9" d="100"/>
          <a:sy n="19" d="100"/>
        </p:scale>
        <p:origin x="2424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9B72-2513-4802-B920-C6A9D6F98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E386-EAE3-4086-8D87-F714C4C4F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8CDC7-F0CB-425B-8BDF-94E759BF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F589-30B1-40ED-A4E8-F58B925C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7878-0522-4A8F-9CDA-E28590FD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E074-99D0-4CD2-BF63-1D5E37E2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1EDAB-64A9-4E0C-A202-00794296B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B61C-5B7B-43FC-B2B4-FA73EFD2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6752-823E-4E7A-A0B4-75F27CEE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1923-1C8D-4100-B2A6-7CFDF69E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7113-4E75-4B01-BA30-B572D50A7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683B3-9510-44EF-8BC1-8552CCFA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1CA7B-E0D5-40AA-B825-A4B094AA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E44C-07D7-46A6-8CA5-57A4D0A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B3EA-7FD9-4B87-B894-84B7B2D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327-93D2-46F9-B305-31C474F7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19BD-2AF3-455A-B387-6A2CA41F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8F45-BB5C-48B7-A432-9C13BFC0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EB9D-39CD-4FDE-8C53-08BEC94E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6515-2BBC-4A9C-BC17-022614C7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47C7-0E7A-47F7-BA2D-53C8244A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A088-3E5C-4CAD-85F5-8BE22278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DB3-1D29-4A93-A82A-BA43B7F6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5450-A163-4C61-B301-67B5DFED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22B2-2213-446D-9CAE-D283F2A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B24E-AA70-49A8-A363-A4A293B5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6D9F-38FE-4E14-BFB3-48A937481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AC3B9-96B4-41C6-9416-94BAEAE9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ACFE-3BC2-4242-9674-71460A0F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0326-A65A-4C4A-BAFB-2D9FCD98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AAE1-213E-4708-8F2B-C517D8D3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5BFC-C0E8-45DE-9902-70A45EB3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5E485-B4BA-4F1B-A8C0-9C48C31C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549A8-33EC-427A-9641-A00908178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EECCA-B8A4-488E-BBEF-392D4DECD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C7A9A-E82E-44F2-8B87-B5C967237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5D57A-76B1-45C1-ABD9-32D2775F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A75EB-EDA3-45A4-B686-56869BC8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A024C-59C9-4589-8F27-51C30197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B0AE-4938-4088-923B-EDD9E8C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21425-DFB7-404F-8D84-3C6C1F36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44307-9A20-4A04-B952-D34BFF8E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C3FBB-323D-40F5-8C08-D473F4D6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5E6D2-B1AD-47C2-8383-FEF3732A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163B6-C7CE-4006-9528-63ECA33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6811D-ED40-488D-8530-0D7A9348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CDE6-6ADA-46AA-9CFD-B2776C45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411E-8447-45F8-B0AC-D9D61568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00E4-CA1A-44F0-BD04-A90FF5464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0529-2F89-437A-97DF-6444E6C6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260B-1442-4188-91BA-8D97B726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AF92C-8606-4268-9425-0275B0EE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66A-5527-4E94-85EF-2BAC4229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DF4AA-58EE-46EA-AF42-9A6B21DE4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00A78-C08D-436F-81CC-D54B9876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E8DD-4A5B-45C7-8B0A-C8AAE067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9119-14F5-4C83-873F-F9999B80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01276-7766-4760-8CAA-A56E1242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D4901-108A-4AC3-96AB-809641C7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6E51-AA14-41D2-92F7-275CADD7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E713-FF6C-4891-8E6D-DF65B474D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5756-B95C-4DA5-8934-BAFC12EAA9D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CE51-3252-4E14-A909-862181B1A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9AB5-4FBB-46A4-AD83-6E10120E8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0D09-09AC-4E81-A5E6-C543D46E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3DE5-52B6-46E7-A2C5-3E9A5A12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C917-E9E8-4927-936B-EEAFA630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2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C6FB1EC-29D8-475A-81CD-92E29A65E5F3}"/>
              </a:ext>
            </a:extLst>
          </p:cNvPr>
          <p:cNvGrpSpPr/>
          <p:nvPr/>
        </p:nvGrpSpPr>
        <p:grpSpPr>
          <a:xfrm>
            <a:off x="4779814" y="0"/>
            <a:ext cx="7550732" cy="5569529"/>
            <a:chOff x="4779814" y="0"/>
            <a:chExt cx="7550732" cy="5569529"/>
          </a:xfrm>
          <a:blipFill>
            <a:blip r:embed="rId2"/>
            <a:stretch>
              <a:fillRect/>
            </a:stretch>
          </a:blip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BBF922-1C0B-46F7-B3B1-DA2AB7904E0B}"/>
                </a:ext>
              </a:extLst>
            </p:cNvPr>
            <p:cNvGrpSpPr/>
            <p:nvPr/>
          </p:nvGrpSpPr>
          <p:grpSpPr>
            <a:xfrm>
              <a:off x="4779814" y="0"/>
              <a:ext cx="2299856" cy="2105891"/>
              <a:chOff x="8409706" y="290946"/>
              <a:chExt cx="2299856" cy="2105891"/>
            </a:xfrm>
            <a:grpFill/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BA11321-84A7-4937-9FA8-14C5F885CBF8}"/>
                  </a:ext>
                </a:extLst>
              </p:cNvPr>
              <p:cNvSpPr/>
              <p:nvPr/>
            </p:nvSpPr>
            <p:spPr>
              <a:xfrm>
                <a:off x="8409706" y="803563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1C0887AD-6324-44DB-8F00-140353F02526}"/>
                  </a:ext>
                </a:extLst>
              </p:cNvPr>
              <p:cNvSpPr/>
              <p:nvPr/>
            </p:nvSpPr>
            <p:spPr>
              <a:xfrm>
                <a:off x="9559634" y="29094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AF795120-796D-47A9-B417-E77CAC8CCA28}"/>
                  </a:ext>
                </a:extLst>
              </p:cNvPr>
              <p:cNvSpPr/>
              <p:nvPr/>
            </p:nvSpPr>
            <p:spPr>
              <a:xfrm>
                <a:off x="9559634" y="1427019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E4D60C-2DE7-4FC9-BD3A-4BEB7DB08184}"/>
                </a:ext>
              </a:extLst>
            </p:cNvPr>
            <p:cNvGrpSpPr/>
            <p:nvPr/>
          </p:nvGrpSpPr>
          <p:grpSpPr>
            <a:xfrm>
              <a:off x="8728362" y="1731819"/>
              <a:ext cx="2299856" cy="2105891"/>
              <a:chOff x="8409706" y="290946"/>
              <a:chExt cx="2299856" cy="2105891"/>
            </a:xfrm>
            <a:grpFill/>
          </p:grpSpPr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46616268-626A-4215-92F2-0361488EEA75}"/>
                  </a:ext>
                </a:extLst>
              </p:cNvPr>
              <p:cNvSpPr/>
              <p:nvPr/>
            </p:nvSpPr>
            <p:spPr>
              <a:xfrm>
                <a:off x="8409706" y="803563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1B403CE7-A37B-4514-8235-C773323AC5AD}"/>
                  </a:ext>
                </a:extLst>
              </p:cNvPr>
              <p:cNvSpPr/>
              <p:nvPr/>
            </p:nvSpPr>
            <p:spPr>
              <a:xfrm>
                <a:off x="9559634" y="29094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08763FFC-34C4-45E4-AC9F-B839EB5D43AA}"/>
                  </a:ext>
                </a:extLst>
              </p:cNvPr>
              <p:cNvSpPr/>
              <p:nvPr/>
            </p:nvSpPr>
            <p:spPr>
              <a:xfrm>
                <a:off x="9559634" y="1427019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35C810-6C7B-4779-9FD4-FAA0230F3144}"/>
                </a:ext>
              </a:extLst>
            </p:cNvPr>
            <p:cNvGrpSpPr/>
            <p:nvPr/>
          </p:nvGrpSpPr>
          <p:grpSpPr>
            <a:xfrm>
              <a:off x="7578434" y="0"/>
              <a:ext cx="2299856" cy="2105891"/>
              <a:chOff x="8409706" y="290946"/>
              <a:chExt cx="2299856" cy="2105891"/>
            </a:xfrm>
            <a:grpFill/>
          </p:grpSpPr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C9DCC78C-CBAE-4B63-9F62-A20301F4946D}"/>
                  </a:ext>
                </a:extLst>
              </p:cNvPr>
              <p:cNvSpPr/>
              <p:nvPr/>
            </p:nvSpPr>
            <p:spPr>
              <a:xfrm>
                <a:off x="8409706" y="803563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9116528D-487B-4E7B-87A4-7ED3CE6738B6}"/>
                  </a:ext>
                </a:extLst>
              </p:cNvPr>
              <p:cNvSpPr/>
              <p:nvPr/>
            </p:nvSpPr>
            <p:spPr>
              <a:xfrm>
                <a:off x="9559634" y="29094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2371B61B-478C-4BEE-B2AF-B693DCC5B2EF}"/>
                  </a:ext>
                </a:extLst>
              </p:cNvPr>
              <p:cNvSpPr/>
              <p:nvPr/>
            </p:nvSpPr>
            <p:spPr>
              <a:xfrm>
                <a:off x="9559634" y="1427019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E294AD-4F3B-4601-A048-9185F0BB538F}"/>
                </a:ext>
              </a:extLst>
            </p:cNvPr>
            <p:cNvGrpSpPr/>
            <p:nvPr/>
          </p:nvGrpSpPr>
          <p:grpSpPr>
            <a:xfrm>
              <a:off x="5853542" y="1842656"/>
              <a:ext cx="2299856" cy="2105891"/>
              <a:chOff x="8409706" y="290946"/>
              <a:chExt cx="2299856" cy="2105891"/>
            </a:xfrm>
            <a:grpFill/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10FF0D12-32DA-491F-92FD-6F893D1A1108}"/>
                  </a:ext>
                </a:extLst>
              </p:cNvPr>
              <p:cNvSpPr/>
              <p:nvPr/>
            </p:nvSpPr>
            <p:spPr>
              <a:xfrm>
                <a:off x="8409706" y="803563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268B1ED0-F8DC-4407-A75E-CD1793475A3A}"/>
                  </a:ext>
                </a:extLst>
              </p:cNvPr>
              <p:cNvSpPr/>
              <p:nvPr/>
            </p:nvSpPr>
            <p:spPr>
              <a:xfrm>
                <a:off x="9559634" y="29094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70842159-99B3-42F2-8F2F-9696F508B820}"/>
                  </a:ext>
                </a:extLst>
              </p:cNvPr>
              <p:cNvSpPr/>
              <p:nvPr/>
            </p:nvSpPr>
            <p:spPr>
              <a:xfrm>
                <a:off x="9559634" y="1427019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FB1DCA-5FFA-4416-925B-A70BA27B036A}"/>
                </a:ext>
              </a:extLst>
            </p:cNvPr>
            <p:cNvGrpSpPr/>
            <p:nvPr/>
          </p:nvGrpSpPr>
          <p:grpSpPr>
            <a:xfrm>
              <a:off x="9878290" y="3463638"/>
              <a:ext cx="2299856" cy="2105891"/>
              <a:chOff x="8409706" y="290946"/>
              <a:chExt cx="2299856" cy="2105891"/>
            </a:xfrm>
            <a:grpFill/>
          </p:grpSpPr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802A0EDC-F278-40FD-9426-BEF66D7CB9DE}"/>
                  </a:ext>
                </a:extLst>
              </p:cNvPr>
              <p:cNvSpPr/>
              <p:nvPr/>
            </p:nvSpPr>
            <p:spPr>
              <a:xfrm>
                <a:off x="8409706" y="803563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B8441D2E-6FD6-4587-B1C1-9F6252D3298C}"/>
                  </a:ext>
                </a:extLst>
              </p:cNvPr>
              <p:cNvSpPr/>
              <p:nvPr/>
            </p:nvSpPr>
            <p:spPr>
              <a:xfrm>
                <a:off x="9559634" y="29094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DE2B732D-621B-42D4-A1BA-B63D59F1351B}"/>
                  </a:ext>
                </a:extLst>
              </p:cNvPr>
              <p:cNvSpPr/>
              <p:nvPr/>
            </p:nvSpPr>
            <p:spPr>
              <a:xfrm>
                <a:off x="9559634" y="1427019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CD1781-75FD-4FB7-B24B-A3246E48951F}"/>
                </a:ext>
              </a:extLst>
            </p:cNvPr>
            <p:cNvGrpSpPr/>
            <p:nvPr/>
          </p:nvGrpSpPr>
          <p:grpSpPr>
            <a:xfrm>
              <a:off x="7578434" y="3463638"/>
              <a:ext cx="2299856" cy="2105891"/>
              <a:chOff x="8409706" y="290946"/>
              <a:chExt cx="2299856" cy="2105891"/>
            </a:xfrm>
            <a:grpFill/>
          </p:grpSpPr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16EFF5CF-E31E-44FC-AD84-06150CD6463C}"/>
                  </a:ext>
                </a:extLst>
              </p:cNvPr>
              <p:cNvSpPr/>
              <p:nvPr/>
            </p:nvSpPr>
            <p:spPr>
              <a:xfrm>
                <a:off x="8409706" y="803563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D2AA4BC9-8E5B-48DC-BD8F-4642563C2314}"/>
                  </a:ext>
                </a:extLst>
              </p:cNvPr>
              <p:cNvSpPr/>
              <p:nvPr/>
            </p:nvSpPr>
            <p:spPr>
              <a:xfrm>
                <a:off x="9559634" y="29094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0E6C0F47-E098-4021-AB66-9D4B66855C53}"/>
                  </a:ext>
                </a:extLst>
              </p:cNvPr>
              <p:cNvSpPr/>
              <p:nvPr/>
            </p:nvSpPr>
            <p:spPr>
              <a:xfrm>
                <a:off x="9559634" y="1427019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7F9004-93ED-4481-BA6B-DE03A8B38886}"/>
                </a:ext>
              </a:extLst>
            </p:cNvPr>
            <p:cNvGrpSpPr/>
            <p:nvPr/>
          </p:nvGrpSpPr>
          <p:grpSpPr>
            <a:xfrm>
              <a:off x="9954490" y="263237"/>
              <a:ext cx="2376056" cy="2105891"/>
              <a:chOff x="8333506" y="290946"/>
              <a:chExt cx="2376056" cy="2105891"/>
            </a:xfrm>
            <a:grpFill/>
          </p:grpSpPr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3FB5CE1F-8D92-4B4D-8478-F35A169291D2}"/>
                  </a:ext>
                </a:extLst>
              </p:cNvPr>
              <p:cNvSpPr/>
              <p:nvPr/>
            </p:nvSpPr>
            <p:spPr>
              <a:xfrm>
                <a:off x="8333506" y="54032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424ED8FA-29B2-451D-80A0-AEBE397F0EDB}"/>
                  </a:ext>
                </a:extLst>
              </p:cNvPr>
              <p:cNvSpPr/>
              <p:nvPr/>
            </p:nvSpPr>
            <p:spPr>
              <a:xfrm>
                <a:off x="9559634" y="290946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F8451283-B2F5-4F77-AC07-16F50AFDF893}"/>
                  </a:ext>
                </a:extLst>
              </p:cNvPr>
              <p:cNvSpPr/>
              <p:nvPr/>
            </p:nvSpPr>
            <p:spPr>
              <a:xfrm>
                <a:off x="9559634" y="1427019"/>
                <a:ext cx="1149928" cy="96981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Hexagon 127">
            <a:extLst>
              <a:ext uri="{FF2B5EF4-FFF2-40B4-BE49-F238E27FC236}">
                <a16:creationId xmlns:a16="http://schemas.microsoft.com/office/drawing/2014/main" id="{BADEDDD5-76BF-432F-BF58-74BC2F11BE04}"/>
              </a:ext>
            </a:extLst>
          </p:cNvPr>
          <p:cNvSpPr/>
          <p:nvPr/>
        </p:nvSpPr>
        <p:spPr>
          <a:xfrm>
            <a:off x="4842160" y="1705842"/>
            <a:ext cx="1025237" cy="872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BDBC6BA-61C9-4212-B1F7-4BD7173DB696}"/>
              </a:ext>
            </a:extLst>
          </p:cNvPr>
          <p:cNvSpPr txBox="1"/>
          <p:nvPr/>
        </p:nvSpPr>
        <p:spPr>
          <a:xfrm>
            <a:off x="-103901" y="2355273"/>
            <a:ext cx="642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0000" b="1" i="1" dirty="0"/>
              <a:t>ინტენეტი</a:t>
            </a:r>
            <a:endParaRPr lang="en-US" sz="10000" b="1" i="1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EC3508F-3614-4A1E-8AFF-59CBAD423212}"/>
              </a:ext>
            </a:extLst>
          </p:cNvPr>
          <p:cNvSpPr/>
          <p:nvPr/>
        </p:nvSpPr>
        <p:spPr>
          <a:xfrm>
            <a:off x="-103901" y="-1949116"/>
            <a:ext cx="12295901" cy="178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D68359-B1F8-4D57-80D1-EAF6FCF2ABFF}"/>
              </a:ext>
            </a:extLst>
          </p:cNvPr>
          <p:cNvSpPr txBox="1"/>
          <p:nvPr/>
        </p:nvSpPr>
        <p:spPr>
          <a:xfrm>
            <a:off x="-5962736" y="471054"/>
            <a:ext cx="5269831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12C642-538F-43A7-8AA1-28B3E2052EE2}"/>
              </a:ext>
            </a:extLst>
          </p:cNvPr>
          <p:cNvSpPr txBox="1"/>
          <p:nvPr/>
        </p:nvSpPr>
        <p:spPr>
          <a:xfrm>
            <a:off x="-10762058" y="-206624"/>
            <a:ext cx="105958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0" b="1" dirty="0">
                <a:solidFill>
                  <a:schemeClr val="bg1"/>
                </a:solidFill>
              </a:rPr>
              <a:t>ინტერნეტი</a:t>
            </a:r>
            <a:endParaRPr lang="en-US" sz="15000" b="1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560C709-3730-4782-BED9-0670727CA544}"/>
              </a:ext>
            </a:extLst>
          </p:cNvPr>
          <p:cNvSpPr txBox="1"/>
          <p:nvPr/>
        </p:nvSpPr>
        <p:spPr>
          <a:xfrm>
            <a:off x="12753110" y="2578678"/>
            <a:ext cx="189659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sz="6000" dirty="0">
                <a:solidFill>
                  <a:schemeClr val="bg1"/>
                </a:solidFill>
              </a:rPr>
              <a:t>ინტერნეტის განმარტება და მიზნები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23000">
              <a:srgbClr val="3A3A3A"/>
            </a:gs>
            <a:gs pos="36000">
              <a:schemeClr val="tx1">
                <a:lumMod val="65000"/>
                <a:lumOff val="3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AD2567-EA24-48C3-BB99-B301B8839EC7}"/>
              </a:ext>
            </a:extLst>
          </p:cNvPr>
          <p:cNvSpPr txBox="1"/>
          <p:nvPr/>
        </p:nvSpPr>
        <p:spPr>
          <a:xfrm>
            <a:off x="798094" y="0"/>
            <a:ext cx="105958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0" b="1" dirty="0">
                <a:solidFill>
                  <a:schemeClr val="bg1"/>
                </a:solidFill>
              </a:rPr>
              <a:t>ინტერნეტი</a:t>
            </a:r>
            <a:endParaRPr lang="en-US" sz="15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266AC-70BE-4A38-A4EA-D1869E2E0164}"/>
              </a:ext>
            </a:extLst>
          </p:cNvPr>
          <p:cNvSpPr txBox="1"/>
          <p:nvPr/>
        </p:nvSpPr>
        <p:spPr>
          <a:xfrm>
            <a:off x="168443" y="2867383"/>
            <a:ext cx="120235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5500" dirty="0">
                <a:solidFill>
                  <a:schemeClr val="bg1"/>
                </a:solidFill>
              </a:rPr>
              <a:t>ინტერნეტის განმარტება და მიზნები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919B-103B-4C0F-87D6-2B77C3271E12}"/>
              </a:ext>
            </a:extLst>
          </p:cNvPr>
          <p:cNvSpPr txBox="1"/>
          <p:nvPr/>
        </p:nvSpPr>
        <p:spPr>
          <a:xfrm>
            <a:off x="352927" y="4003379"/>
            <a:ext cx="11839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500" i="1" dirty="0">
                <a:solidFill>
                  <a:schemeClr val="bg1"/>
                </a:solidFill>
              </a:rPr>
              <a:t>ინტერნეტი არის გლობალური კომპიუტერიზებული ქსელი, რომელიც შეერჩევა ინფორმაციის მიწოდებისთვის და კომუნიკაციისთვის სხვა ქსელებთან და კომპიუტერებს შორის</a:t>
            </a:r>
            <a:endParaRPr lang="en-US" sz="3500" i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FBAEC4-3172-4E26-8596-926C7F55A540}"/>
              </a:ext>
            </a:extLst>
          </p:cNvPr>
          <p:cNvGrpSpPr/>
          <p:nvPr/>
        </p:nvGrpSpPr>
        <p:grpSpPr>
          <a:xfrm>
            <a:off x="-103901" y="7146758"/>
            <a:ext cx="12631691" cy="8807116"/>
            <a:chOff x="-103901" y="7146758"/>
            <a:chExt cx="12631691" cy="8807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BF32E0-69F9-4C6C-9B67-771340A2D674}"/>
                </a:ext>
              </a:extLst>
            </p:cNvPr>
            <p:cNvSpPr/>
            <p:nvPr/>
          </p:nvSpPr>
          <p:spPr>
            <a:xfrm>
              <a:off x="-103901" y="7146758"/>
              <a:ext cx="12295901" cy="8807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D18E9A-6074-4849-B79D-C61077138ABB}"/>
                </a:ext>
              </a:extLst>
            </p:cNvPr>
            <p:cNvSpPr txBox="1"/>
            <p:nvPr/>
          </p:nvSpPr>
          <p:spPr>
            <a:xfrm>
              <a:off x="17135" y="8474904"/>
              <a:ext cx="12510655" cy="747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Let’s turn on some English</a:t>
              </a:r>
            </a:p>
            <a:p>
              <a:r>
                <a:rPr lang="en-US" sz="16000" dirty="0"/>
                <a:t>Words :D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BB1AD8-6478-40EE-8B56-E120F2FDF226}"/>
              </a:ext>
            </a:extLst>
          </p:cNvPr>
          <p:cNvSpPr txBox="1"/>
          <p:nvPr/>
        </p:nvSpPr>
        <p:spPr>
          <a:xfrm>
            <a:off x="-11821938" y="503229"/>
            <a:ext cx="11839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3D216-C525-41AA-82DB-40CDDBE2D0B5}"/>
              </a:ext>
            </a:extLst>
          </p:cNvPr>
          <p:cNvSpPr txBox="1"/>
          <p:nvPr/>
        </p:nvSpPr>
        <p:spPr>
          <a:xfrm>
            <a:off x="12527789" y="2033609"/>
            <a:ext cx="1059581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Web Server </a:t>
            </a:r>
            <a:r>
              <a:rPr lang="ka-GE" sz="5000" dirty="0">
                <a:solidFill>
                  <a:schemeClr val="bg1"/>
                </a:solidFill>
              </a:rPr>
              <a:t>არის პროგრამული აპლიკაცია, რომელიც უზრუნველყოფს საიტების მიწოდებას და სერვირებას ინტერნეტზე.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088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3A3A3A"/>
            </a:gs>
            <a:gs pos="0">
              <a:schemeClr val="tx1">
                <a:lumMod val="65000"/>
                <a:lumOff val="3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AB4B15-C742-40A5-9A7C-D7348A66B753}"/>
              </a:ext>
            </a:extLst>
          </p:cNvPr>
          <p:cNvGrpSpPr/>
          <p:nvPr/>
        </p:nvGrpSpPr>
        <p:grpSpPr>
          <a:xfrm>
            <a:off x="0" y="-9437132"/>
            <a:ext cx="12631691" cy="8807116"/>
            <a:chOff x="-103901" y="7146758"/>
            <a:chExt cx="12631691" cy="88071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59A0C8-A82A-48E3-AB0D-5A043126C258}"/>
                </a:ext>
              </a:extLst>
            </p:cNvPr>
            <p:cNvSpPr/>
            <p:nvPr/>
          </p:nvSpPr>
          <p:spPr>
            <a:xfrm>
              <a:off x="-103901" y="7146758"/>
              <a:ext cx="12295901" cy="8807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2DF56E-1416-4E16-9258-8DFAB9116721}"/>
                </a:ext>
              </a:extLst>
            </p:cNvPr>
            <p:cNvSpPr txBox="1"/>
            <p:nvPr/>
          </p:nvSpPr>
          <p:spPr>
            <a:xfrm>
              <a:off x="17135" y="8474904"/>
              <a:ext cx="12510655" cy="747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Let’s turn on </a:t>
              </a:r>
              <a:r>
                <a:rPr lang="en-US" sz="16000" dirty="0" err="1"/>
                <a:t>english</a:t>
              </a:r>
              <a:r>
                <a:rPr lang="en-US" sz="16000" dirty="0"/>
                <a:t> mode :D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E3A257-74D5-4AE6-8508-A01F05BDA244}"/>
              </a:ext>
            </a:extLst>
          </p:cNvPr>
          <p:cNvSpPr txBox="1"/>
          <p:nvPr/>
        </p:nvSpPr>
        <p:spPr>
          <a:xfrm>
            <a:off x="1894062" y="698130"/>
            <a:ext cx="11839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4E460-6206-4E66-8906-AF8372F6E945}"/>
              </a:ext>
            </a:extLst>
          </p:cNvPr>
          <p:cNvSpPr txBox="1"/>
          <p:nvPr/>
        </p:nvSpPr>
        <p:spPr>
          <a:xfrm>
            <a:off x="1596188" y="2637122"/>
            <a:ext cx="1059581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Web Server </a:t>
            </a:r>
            <a:r>
              <a:rPr lang="ka-GE" sz="5000" dirty="0">
                <a:solidFill>
                  <a:schemeClr val="bg1"/>
                </a:solidFill>
              </a:rPr>
              <a:t>არის პროგრამული აპლიკაცია, რომელიც უზრუნველყოფს საიტების მიწოდებას და სერვირებას ინტერნეტზე.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EEBBF9-2919-464D-A7CB-C6984E35AAE2}"/>
              </a:ext>
            </a:extLst>
          </p:cNvPr>
          <p:cNvSpPr/>
          <p:nvPr/>
        </p:nvSpPr>
        <p:spPr>
          <a:xfrm>
            <a:off x="12631691" y="0"/>
            <a:ext cx="1500812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Web Server-</a:t>
            </a:r>
            <a:r>
              <a:rPr lang="ka-GE" sz="5000" dirty="0"/>
              <a:t>ის ძირითადი მიზანია მომხმარებლებს საშუალება მოუსმინოს და ნახოს ერთმანეთის გვერდები, რომელიც მომსახურებს შერებას </a:t>
            </a:r>
            <a:r>
              <a:rPr lang="en-US" sz="5000" dirty="0"/>
              <a:t>HTTP </a:t>
            </a:r>
            <a:r>
              <a:rPr lang="ka-GE" sz="5000" dirty="0"/>
              <a:t>პროტოკოლის მეშვეობით</a:t>
            </a:r>
            <a:r>
              <a:rPr lang="ka-GE" dirty="0"/>
              <a:t>.</a:t>
            </a:r>
            <a:endParaRPr lang="en-US" dirty="0"/>
          </a:p>
          <a:p>
            <a:pPr algn="ctr"/>
            <a:r>
              <a:rPr lang="en-US" sz="5000" dirty="0"/>
              <a:t>https = </a:t>
            </a:r>
            <a:r>
              <a:rPr lang="en-US" sz="5000" dirty="0" err="1"/>
              <a:t>HyperText</a:t>
            </a:r>
            <a:r>
              <a:rPr lang="en-US" sz="5000" dirty="0"/>
              <a:t> Transfer  protocol</a:t>
            </a:r>
          </a:p>
          <a:p>
            <a:pPr algn="ctr"/>
            <a:endParaRPr lang="en-US" dirty="0">
              <a:noFill/>
            </a:endParaRPr>
          </a:p>
          <a:p>
            <a:pPr algn="ctr"/>
            <a:r>
              <a:rPr lang="en-US" dirty="0">
                <a:noFill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97683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3A3A3A"/>
            </a:gs>
            <a:gs pos="0">
              <a:schemeClr val="tx1">
                <a:lumMod val="65000"/>
                <a:lumOff val="3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AB4B15-C742-40A5-9A7C-D7348A66B753}"/>
              </a:ext>
            </a:extLst>
          </p:cNvPr>
          <p:cNvGrpSpPr/>
          <p:nvPr/>
        </p:nvGrpSpPr>
        <p:grpSpPr>
          <a:xfrm>
            <a:off x="0" y="-9437132"/>
            <a:ext cx="12631691" cy="8807116"/>
            <a:chOff x="-103901" y="7146758"/>
            <a:chExt cx="12631691" cy="88071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59A0C8-A82A-48E3-AB0D-5A043126C258}"/>
                </a:ext>
              </a:extLst>
            </p:cNvPr>
            <p:cNvSpPr/>
            <p:nvPr/>
          </p:nvSpPr>
          <p:spPr>
            <a:xfrm>
              <a:off x="-103901" y="7146758"/>
              <a:ext cx="12295901" cy="8807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2DF56E-1416-4E16-9258-8DFAB9116721}"/>
                </a:ext>
              </a:extLst>
            </p:cNvPr>
            <p:cNvSpPr txBox="1"/>
            <p:nvPr/>
          </p:nvSpPr>
          <p:spPr>
            <a:xfrm>
              <a:off x="17135" y="8474904"/>
              <a:ext cx="12510655" cy="747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0" dirty="0"/>
                <a:t>Let’s turn on </a:t>
              </a:r>
              <a:r>
                <a:rPr lang="en-US" sz="16000" dirty="0" err="1"/>
                <a:t>english</a:t>
              </a:r>
              <a:r>
                <a:rPr lang="en-US" sz="16000" dirty="0"/>
                <a:t> mode :D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57D76E-2ABD-45B5-9389-604BC2E635DC}"/>
              </a:ext>
            </a:extLst>
          </p:cNvPr>
          <p:cNvGrpSpPr/>
          <p:nvPr/>
        </p:nvGrpSpPr>
        <p:grpSpPr>
          <a:xfrm>
            <a:off x="-10914467" y="489734"/>
            <a:ext cx="12136947" cy="5878532"/>
            <a:chOff x="1596188" y="698130"/>
            <a:chExt cx="12136947" cy="58785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E3A257-74D5-4AE6-8508-A01F05BDA244}"/>
                </a:ext>
              </a:extLst>
            </p:cNvPr>
            <p:cNvSpPr txBox="1"/>
            <p:nvPr/>
          </p:nvSpPr>
          <p:spPr>
            <a:xfrm>
              <a:off x="1894062" y="698130"/>
              <a:ext cx="118390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bg1"/>
                  </a:solidFill>
                </a:rPr>
                <a:t>Web server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4E460-6206-4E66-8906-AF8372F6E945}"/>
                </a:ext>
              </a:extLst>
            </p:cNvPr>
            <p:cNvSpPr txBox="1"/>
            <p:nvPr/>
          </p:nvSpPr>
          <p:spPr>
            <a:xfrm>
              <a:off x="1596188" y="2637122"/>
              <a:ext cx="10595812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</a:rPr>
                <a:t>Web Server </a:t>
              </a:r>
              <a:r>
                <a:rPr lang="ka-GE" sz="5000" dirty="0">
                  <a:solidFill>
                    <a:schemeClr val="bg1"/>
                  </a:solidFill>
                </a:rPr>
                <a:t>არის პროგრამული აპლიკაცია, რომელიც უზრუნველყოფს საიტების მიწოდებას და სერვირებას ინტერნეტზე.</a:t>
              </a:r>
              <a:r>
                <a:rPr lang="en-US" sz="50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5D325BE-AE29-410B-ABAF-89A6DEDE40BB}"/>
              </a:ext>
            </a:extLst>
          </p:cNvPr>
          <p:cNvSpPr/>
          <p:nvPr/>
        </p:nvSpPr>
        <p:spPr>
          <a:xfrm>
            <a:off x="121036" y="0"/>
            <a:ext cx="1207096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Web Server-</a:t>
            </a:r>
            <a:r>
              <a:rPr lang="ka-GE" sz="5000" dirty="0"/>
              <a:t>ის ძირითადი მიზანია მომხმარებლებს საშუალება მოუსმინოს და ნახოს ერთმანეთის გვერდები, რომელიც მომსახურებს შერებას </a:t>
            </a:r>
            <a:r>
              <a:rPr lang="en-US" sz="5000" dirty="0"/>
              <a:t>HTTP </a:t>
            </a:r>
            <a:r>
              <a:rPr lang="ka-GE" sz="5000" dirty="0"/>
              <a:t>პროტოკოლის მეშვეობით</a:t>
            </a:r>
            <a:r>
              <a:rPr lang="ka-GE" dirty="0"/>
              <a:t>.</a:t>
            </a:r>
            <a:endParaRPr lang="en-US" dirty="0"/>
          </a:p>
          <a:p>
            <a:pPr algn="ctr"/>
            <a:r>
              <a:rPr lang="en-US" sz="5000" dirty="0"/>
              <a:t>https = </a:t>
            </a:r>
            <a:r>
              <a:rPr lang="en-US" sz="5000" dirty="0" err="1"/>
              <a:t>HyperText</a:t>
            </a:r>
            <a:r>
              <a:rPr lang="en-US" sz="5000" dirty="0"/>
              <a:t> Transfer  protocol</a:t>
            </a:r>
          </a:p>
          <a:p>
            <a:pPr algn="ctr"/>
            <a:endParaRPr lang="en-US" dirty="0">
              <a:noFill/>
            </a:endParaRPr>
          </a:p>
          <a:p>
            <a:pPr algn="ctr"/>
            <a:r>
              <a:rPr lang="en-US" dirty="0">
                <a:noFill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5200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85AA-B0C6-4EBD-9737-70BD0557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634"/>
            <a:ext cx="10515600" cy="1325563"/>
          </a:xfrm>
        </p:spPr>
        <p:txBody>
          <a:bodyPr/>
          <a:lstStyle/>
          <a:p>
            <a:r>
              <a:rPr lang="ka-GE" dirty="0"/>
              <a:t>მაინც არავინ ნახავს მაგრამ მადლოვა ყურადღებისთვის :</a:t>
            </a: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4802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მაინც არავინ ნახავს მაგრამ მადლოვა ყურადღებისთვის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2024-07-22T14:51:18Z</dcterms:created>
  <dcterms:modified xsi:type="dcterms:W3CDTF">2024-07-22T15:36:10Z</dcterms:modified>
</cp:coreProperties>
</file>