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8" r:id="rId3"/>
    <p:sldId id="259" r:id="rId4"/>
    <p:sldId id="297" r:id="rId5"/>
    <p:sldId id="298" r:id="rId6"/>
    <p:sldId id="261" r:id="rId7"/>
    <p:sldId id="260" r:id="rId8"/>
    <p:sldId id="262" r:id="rId9"/>
    <p:sldId id="263" r:id="rId10"/>
    <p:sldId id="290" r:id="rId11"/>
    <p:sldId id="264" r:id="rId12"/>
    <p:sldId id="265" r:id="rId13"/>
    <p:sldId id="267" r:id="rId14"/>
    <p:sldId id="301" r:id="rId15"/>
    <p:sldId id="300" r:id="rId16"/>
    <p:sldId id="302" r:id="rId17"/>
    <p:sldId id="273" r:id="rId18"/>
    <p:sldId id="303" r:id="rId19"/>
    <p:sldId id="305" r:id="rId20"/>
    <p:sldId id="304" r:id="rId21"/>
    <p:sldId id="275" r:id="rId22"/>
    <p:sldId id="268" r:id="rId23"/>
    <p:sldId id="310" r:id="rId24"/>
    <p:sldId id="276" r:id="rId25"/>
    <p:sldId id="270" r:id="rId26"/>
    <p:sldId id="277" r:id="rId27"/>
    <p:sldId id="278" r:id="rId28"/>
    <p:sldId id="309" r:id="rId29"/>
    <p:sldId id="307" r:id="rId30"/>
    <p:sldId id="308" r:id="rId31"/>
    <p:sldId id="306" r:id="rId32"/>
    <p:sldId id="311" r:id="rId33"/>
    <p:sldId id="312" r:id="rId34"/>
    <p:sldId id="284" r:id="rId35"/>
    <p:sldId id="285" r:id="rId36"/>
    <p:sldId id="286" r:id="rId37"/>
    <p:sldId id="287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FBFBF"/>
    <a:srgbClr val="9DB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67920-0372-4BFE-9B22-C649FB018C13}" type="doc">
      <dgm:prSet loTypeId="urn:microsoft.com/office/officeart/2005/8/layout/chevron1" loCatId="process" qsTypeId="urn:microsoft.com/office/officeart/2005/8/quickstyle/simple1" qsCatId="simple" csTypeId="urn:microsoft.com/office/officeart/2005/8/colors/accent5_3" csCatId="accent5" phldr="1"/>
      <dgm:spPr/>
    </dgm:pt>
    <dgm:pt modelId="{E3A4A3F4-ADA5-4440-A984-CABBFB0DC535}">
      <dgm:prSet phldrT="[Testo]" custT="1"/>
      <dgm:spPr/>
      <dgm:t>
        <a:bodyPr/>
        <a:lstStyle/>
        <a:p>
          <a:r>
            <a:rPr lang="it-IT" sz="3200" b="1"/>
            <a:t>Step 1</a:t>
          </a:r>
        </a:p>
        <a:p>
          <a:r>
            <a:rPr lang="it-IT" sz="1900" b="0" i="0">
              <a:effectLst/>
              <a:latin typeface="inherit"/>
            </a:rPr>
            <a:t>Viene generato il messaggio attraverso la funzione MSGS e viene inviato ai canali di output</a:t>
          </a:r>
          <a:endParaRPr lang="it-IT" sz="1900"/>
        </a:p>
      </dgm:t>
    </dgm:pt>
    <dgm:pt modelId="{4B6EEB01-EA21-4D56-B68D-949BCBFB2A7D}" type="parTrans" cxnId="{C361DD63-FFC8-4C07-AA07-272FCCFDE908}">
      <dgm:prSet/>
      <dgm:spPr/>
      <dgm:t>
        <a:bodyPr/>
        <a:lstStyle/>
        <a:p>
          <a:endParaRPr lang="it-IT"/>
        </a:p>
      </dgm:t>
    </dgm:pt>
    <dgm:pt modelId="{C49CB5BA-F868-4902-B5BB-0DECE0A727F1}" type="sibTrans" cxnId="{C361DD63-FFC8-4C07-AA07-272FCCFDE908}">
      <dgm:prSet/>
      <dgm:spPr/>
      <dgm:t>
        <a:bodyPr/>
        <a:lstStyle/>
        <a:p>
          <a:endParaRPr lang="it-IT"/>
        </a:p>
      </dgm:t>
    </dgm:pt>
    <dgm:pt modelId="{C7088D3E-57CB-421D-B6D2-5BDC5B2CA247}">
      <dgm:prSet phldrT="[Testo]" custT="1"/>
      <dgm:spPr/>
      <dgm:t>
        <a:bodyPr/>
        <a:lstStyle/>
        <a:p>
          <a:r>
            <a:rPr lang="it-IT" sz="3200" b="1"/>
            <a:t>Step 2</a:t>
          </a:r>
        </a:p>
        <a:p>
          <a:r>
            <a:rPr lang="it-IT" sz="1900" b="0" i="0">
              <a:effectLst/>
              <a:latin typeface="inherit"/>
            </a:rPr>
            <a:t>Viene applicata TRANS per calcolare il nuovo stato e vengono rimossi i messaggi dai canali </a:t>
          </a:r>
          <a:endParaRPr lang="it-IT" sz="1900"/>
        </a:p>
      </dgm:t>
    </dgm:pt>
    <dgm:pt modelId="{A9B19134-9C0E-488D-81D5-77CAACC8FA3E}" type="parTrans" cxnId="{3A3B0A72-58D5-40C1-95EE-E94861B7435C}">
      <dgm:prSet/>
      <dgm:spPr/>
      <dgm:t>
        <a:bodyPr/>
        <a:lstStyle/>
        <a:p>
          <a:endParaRPr lang="it-IT"/>
        </a:p>
      </dgm:t>
    </dgm:pt>
    <dgm:pt modelId="{0FB54674-01F8-4720-B8F6-A87ECEE6A51D}" type="sibTrans" cxnId="{3A3B0A72-58D5-40C1-95EE-E94861B7435C}">
      <dgm:prSet/>
      <dgm:spPr/>
      <dgm:t>
        <a:bodyPr/>
        <a:lstStyle/>
        <a:p>
          <a:endParaRPr lang="it-IT"/>
        </a:p>
      </dgm:t>
    </dgm:pt>
    <dgm:pt modelId="{1314BAB0-720A-4BB5-87E2-A1AB7BE481F9}" type="pres">
      <dgm:prSet presAssocID="{57367920-0372-4BFE-9B22-C649FB018C13}" presName="Name0" presStyleCnt="0">
        <dgm:presLayoutVars>
          <dgm:dir/>
          <dgm:animLvl val="lvl"/>
          <dgm:resizeHandles val="exact"/>
        </dgm:presLayoutVars>
      </dgm:prSet>
      <dgm:spPr/>
    </dgm:pt>
    <dgm:pt modelId="{02D82E26-8880-4C7D-8005-790CAA1C0A32}" type="pres">
      <dgm:prSet presAssocID="{E3A4A3F4-ADA5-4440-A984-CABBFB0DC535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C507CFA-A748-4B72-9D2D-D16B532017CB}" type="pres">
      <dgm:prSet presAssocID="{C49CB5BA-F868-4902-B5BB-0DECE0A727F1}" presName="parTxOnlySpace" presStyleCnt="0"/>
      <dgm:spPr/>
    </dgm:pt>
    <dgm:pt modelId="{C039758E-59ED-4A89-AFCC-45E4973B8453}" type="pres">
      <dgm:prSet presAssocID="{C7088D3E-57CB-421D-B6D2-5BDC5B2CA24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C361DD63-FFC8-4C07-AA07-272FCCFDE908}" srcId="{57367920-0372-4BFE-9B22-C649FB018C13}" destId="{E3A4A3F4-ADA5-4440-A984-CABBFB0DC535}" srcOrd="0" destOrd="0" parTransId="{4B6EEB01-EA21-4D56-B68D-949BCBFB2A7D}" sibTransId="{C49CB5BA-F868-4902-B5BB-0DECE0A727F1}"/>
    <dgm:cxn modelId="{0CBBCB50-9822-44C8-89FA-C83DE2295DD0}" type="presOf" srcId="{C7088D3E-57CB-421D-B6D2-5BDC5B2CA247}" destId="{C039758E-59ED-4A89-AFCC-45E4973B8453}" srcOrd="0" destOrd="0" presId="urn:microsoft.com/office/officeart/2005/8/layout/chevron1"/>
    <dgm:cxn modelId="{3A3B0A72-58D5-40C1-95EE-E94861B7435C}" srcId="{57367920-0372-4BFE-9B22-C649FB018C13}" destId="{C7088D3E-57CB-421D-B6D2-5BDC5B2CA247}" srcOrd="1" destOrd="0" parTransId="{A9B19134-9C0E-488D-81D5-77CAACC8FA3E}" sibTransId="{0FB54674-01F8-4720-B8F6-A87ECEE6A51D}"/>
    <dgm:cxn modelId="{E83926B2-BD8B-4191-B3F3-371AD5D660EE}" type="presOf" srcId="{57367920-0372-4BFE-9B22-C649FB018C13}" destId="{1314BAB0-720A-4BB5-87E2-A1AB7BE481F9}" srcOrd="0" destOrd="0" presId="urn:microsoft.com/office/officeart/2005/8/layout/chevron1"/>
    <dgm:cxn modelId="{D0D4C0B2-2305-4853-BC5D-9CB4C8278CD0}" type="presOf" srcId="{E3A4A3F4-ADA5-4440-A984-CABBFB0DC535}" destId="{02D82E26-8880-4C7D-8005-790CAA1C0A32}" srcOrd="0" destOrd="0" presId="urn:microsoft.com/office/officeart/2005/8/layout/chevron1"/>
    <dgm:cxn modelId="{C3978319-D3AB-47C3-9E2A-FE161D3E4A27}" type="presParOf" srcId="{1314BAB0-720A-4BB5-87E2-A1AB7BE481F9}" destId="{02D82E26-8880-4C7D-8005-790CAA1C0A32}" srcOrd="0" destOrd="0" presId="urn:microsoft.com/office/officeart/2005/8/layout/chevron1"/>
    <dgm:cxn modelId="{0F1A3BA6-5279-4889-BB6F-42DE75D8CB7E}" type="presParOf" srcId="{1314BAB0-720A-4BB5-87E2-A1AB7BE481F9}" destId="{8C507CFA-A748-4B72-9D2D-D16B532017CB}" srcOrd="1" destOrd="0" presId="urn:microsoft.com/office/officeart/2005/8/layout/chevron1"/>
    <dgm:cxn modelId="{6982DC28-0B45-4168-B95F-1EB8622B8A19}" type="presParOf" srcId="{1314BAB0-720A-4BB5-87E2-A1AB7BE481F9}" destId="{C039758E-59ED-4A89-AFCC-45E4973B845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Accordo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Choice>
      <mc:Fallback xmlns="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Fallback>
    </mc:AlternateConten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Choice>
      <mc:Fallback xmlns="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Fallback>
    </mc:AlternateConten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E32A6997-382E-4927-A50C-FF4CC9F80E41}">
      <dgm:prSet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Terminazione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82E26-8880-4C7D-8005-790CAA1C0A32}">
      <dsp:nvSpPr>
        <dsp:cNvPr id="0" name=""/>
        <dsp:cNvSpPr/>
      </dsp:nvSpPr>
      <dsp:spPr>
        <a:xfrm>
          <a:off x="8728" y="286879"/>
          <a:ext cx="5217864" cy="2087145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1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effectLst/>
              <a:latin typeface="inherit"/>
            </a:rPr>
            <a:t>Viene generato il messaggio attraverso la funzione MSGS e viene inviato ai canali di output</a:t>
          </a:r>
          <a:endParaRPr lang="it-IT" sz="1900" kern="1200"/>
        </a:p>
      </dsp:txBody>
      <dsp:txXfrm>
        <a:off x="1052301" y="286879"/>
        <a:ext cx="3130719" cy="2087145"/>
      </dsp:txXfrm>
    </dsp:sp>
    <dsp:sp modelId="{C039758E-59ED-4A89-AFCC-45E4973B8453}">
      <dsp:nvSpPr>
        <dsp:cNvPr id="0" name=""/>
        <dsp:cNvSpPr/>
      </dsp:nvSpPr>
      <dsp:spPr>
        <a:xfrm>
          <a:off x="4704806" y="286879"/>
          <a:ext cx="5217864" cy="2087145"/>
        </a:xfrm>
        <a:prstGeom prst="chevron">
          <a:avLst/>
        </a:prstGeom>
        <a:solidFill>
          <a:schemeClr val="accent5">
            <a:shade val="80000"/>
            <a:hueOff val="-155313"/>
            <a:satOff val="-6752"/>
            <a:lumOff val="265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2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effectLst/>
              <a:latin typeface="inherit"/>
            </a:rPr>
            <a:t>Viene applicata TRANS per calcolare il nuovo stato e vengono rimossi i messaggi dai canali </a:t>
          </a:r>
          <a:endParaRPr lang="it-IT" sz="1900" kern="1200"/>
        </a:p>
      </dsp:txBody>
      <dsp:txXfrm>
        <a:off x="5748379" y="286879"/>
        <a:ext cx="3130719" cy="2087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79943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 kern="1200">
            <a:latin typeface="+mn-lt"/>
          </a:endParaRPr>
        </a:p>
      </dsp:txBody>
      <dsp:txXfrm>
        <a:off x="0" y="1379943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1066162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Accordo</a:t>
          </a:r>
        </a:p>
      </dsp:txBody>
      <dsp:txXfrm>
        <a:off x="128236" y="1093814"/>
        <a:ext cx="6985576" cy="511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95453"/>
          <a:ext cx="10058399" cy="14300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95732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e tutti i messaggi vengono consegnati,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latin typeface="+mn-lt"/>
          </a:endParaRPr>
        </a:p>
      </dsp:txBody>
      <dsp:txXfrm>
        <a:off x="0" y="1395453"/>
        <a:ext cx="10058399" cy="1430044"/>
      </dsp:txXfrm>
    </dsp:sp>
    <dsp:sp modelId="{02D93A96-C45F-4182-8428-306BFECA0BD8}">
      <dsp:nvSpPr>
        <dsp:cNvPr id="0" name=""/>
        <dsp:cNvSpPr/>
      </dsp:nvSpPr>
      <dsp:spPr>
        <a:xfrm>
          <a:off x="118870" y="1079470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Validità</a:t>
          </a:r>
        </a:p>
      </dsp:txBody>
      <dsp:txXfrm>
        <a:off x="146522" y="1107122"/>
        <a:ext cx="6985576" cy="511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166393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 kern="1200">
            <a:latin typeface="+mn-lt"/>
          </a:endParaRPr>
        </a:p>
      </dsp:txBody>
      <dsp:txXfrm>
        <a:off x="0" y="1166393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858853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Terminazione</a:t>
          </a:r>
        </a:p>
      </dsp:txBody>
      <dsp:txXfrm>
        <a:off x="128236" y="886505"/>
        <a:ext cx="6985576" cy="511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1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84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07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2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0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3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36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29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46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8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3.xml"/><Relationship Id="rId18" Type="http://schemas.openxmlformats.org/officeDocument/2006/relationships/diagramQuickStyle" Target="../diagrams/quickStyle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Layout" Target="../diagrams/layout4.xml"/><Relationship Id="rId2" Type="http://schemas.openxmlformats.org/officeDocument/2006/relationships/diagramData" Target="../diagrams/data2.xml"/><Relationship Id="rId16" Type="http://schemas.openxmlformats.org/officeDocument/2006/relationships/diagramData" Target="../diagrams/data5.xml"/><Relationship Id="rId20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19" Type="http://schemas.openxmlformats.org/officeDocument/2006/relationships/diagramColors" Target="../diagrams/colors4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31.png"/><Relationship Id="rId7" Type="http://schemas.openxmlformats.org/officeDocument/2006/relationships/image" Target="../media/image23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71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30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3.png"/><Relationship Id="rId4" Type="http://schemas.openxmlformats.org/officeDocument/2006/relationships/image" Target="../media/image3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13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P-rGJKSZ3s&amp;t=147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8ADE6-3CC8-475F-A470-28466484A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908" y="2650815"/>
            <a:ext cx="9633435" cy="17235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Malfunzionamenti della comunicazione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EED0DB-8CEE-44E1-8148-098A4566C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909" y="4456660"/>
            <a:ext cx="9514563" cy="653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900">
                <a:solidFill>
                  <a:schemeClr val="tx1">
                    <a:lumMod val="75000"/>
                    <a:lumOff val="25000"/>
                  </a:schemeClr>
                </a:solidFill>
              </a:rPr>
              <a:t>Il problema dell’attacco coordinato</a:t>
            </a:r>
          </a:p>
        </p:txBody>
      </p:sp>
    </p:spTree>
    <p:extLst>
      <p:ext uri="{BB962C8B-B14F-4D97-AF65-F5344CB8AC3E}">
        <p14:creationId xmlns:p14="http://schemas.microsoft.com/office/powerpoint/2010/main" val="330134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C6C84-88D5-4A26-8B72-EC1E35B22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757598"/>
            <a:ext cx="10058400" cy="27079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it-IT" sz="2900">
              <a:latin typeface="inherit"/>
            </a:endParaRPr>
          </a:p>
          <a:p>
            <a:pPr marL="0" indent="0">
              <a:buNone/>
            </a:pPr>
            <a:endParaRPr lang="it-IT" sz="2900">
              <a:latin typeface="inherit"/>
            </a:endParaRPr>
          </a:p>
          <a:p>
            <a:r>
              <a:rPr lang="it-IT">
                <a:latin typeface="inherit"/>
              </a:rPr>
              <a:t>Questo modello è deterministico in quanto ad ogni pattern di input corrisponde un output calcolato deterministicamente e non ammette possibilità di disaccordo, tutti i processi devono infatti concordare, ma questo è impossibile e noi lo dimostreremo.</a:t>
            </a:r>
          </a:p>
          <a:p>
            <a:endParaRPr lang="it-IT">
              <a:latin typeface="inherit"/>
            </a:endParaRPr>
          </a:p>
          <a:p>
            <a:r>
              <a:rPr lang="it-IT">
                <a:latin typeface="inherit"/>
              </a:rPr>
              <a:t>Da qui in avanti considereremo due processi.</a:t>
            </a: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/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B5BE02DC-4A89-4201-86FB-A92AD62BC46C}"/>
              </a:ext>
            </a:extLst>
          </p:cNvPr>
          <p:cNvGrpSpPr/>
          <p:nvPr/>
        </p:nvGrpSpPr>
        <p:grpSpPr>
          <a:xfrm>
            <a:off x="3891127" y="4075105"/>
            <a:ext cx="4409746" cy="1514988"/>
            <a:chOff x="4115642" y="4503128"/>
            <a:chExt cx="4409746" cy="1514988"/>
          </a:xfrm>
        </p:grpSpPr>
        <p:pic>
          <p:nvPicPr>
            <p:cNvPr id="8" name="Elemento grafico 7" descr="Badge 1 con riempimento a tinta unita">
              <a:extLst>
                <a:ext uri="{FF2B5EF4-FFF2-40B4-BE49-F238E27FC236}">
                  <a16:creationId xmlns:a16="http://schemas.microsoft.com/office/drawing/2014/main" id="{BE29827A-69FA-40EE-9386-0C391D509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5642" y="4503128"/>
              <a:ext cx="1514988" cy="1514988"/>
            </a:xfrm>
            <a:prstGeom prst="rect">
              <a:avLst/>
            </a:prstGeom>
          </p:spPr>
        </p:pic>
        <p:pic>
          <p:nvPicPr>
            <p:cNvPr id="10" name="Elemento grafico 9" descr="Badge con riempimento a tinta unita">
              <a:extLst>
                <a:ext uri="{FF2B5EF4-FFF2-40B4-BE49-F238E27FC236}">
                  <a16:creationId xmlns:a16="http://schemas.microsoft.com/office/drawing/2014/main" id="{E261FEE5-F70A-48A4-AC6E-81D230FA4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10400" y="4503128"/>
              <a:ext cx="1514988" cy="1514988"/>
            </a:xfrm>
            <a:prstGeom prst="rect">
              <a:avLst/>
            </a:prstGeom>
          </p:spPr>
        </p:pic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85876341-ED28-4DC7-B7F1-996CB7EF9A15}"/>
                </a:ext>
              </a:extLst>
            </p:cNvPr>
            <p:cNvGrpSpPr/>
            <p:nvPr/>
          </p:nvGrpSpPr>
          <p:grpSpPr>
            <a:xfrm>
              <a:off x="5569054" y="4548679"/>
              <a:ext cx="1502923" cy="1423886"/>
              <a:chOff x="5666361" y="4548881"/>
              <a:chExt cx="1502923" cy="1423886"/>
            </a:xfrm>
          </p:grpSpPr>
          <p:pic>
            <p:nvPicPr>
              <p:cNvPr id="5" name="Elemento grafico 4" descr="Freccia a destra con riempimento a tinta unita">
                <a:extLst>
                  <a:ext uri="{FF2B5EF4-FFF2-40B4-BE49-F238E27FC236}">
                    <a16:creationId xmlns:a16="http://schemas.microsoft.com/office/drawing/2014/main" id="{89367239-50F8-455C-B394-48F5ABE1D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745803" y="4549286"/>
                <a:ext cx="1423481" cy="1423481"/>
              </a:xfrm>
              <a:prstGeom prst="rect">
                <a:avLst/>
              </a:prstGeom>
            </p:spPr>
          </p:pic>
          <p:pic>
            <p:nvPicPr>
              <p:cNvPr id="11" name="Elemento grafico 10" descr="Freccia a destra con riempimento a tinta unita">
                <a:extLst>
                  <a:ext uri="{FF2B5EF4-FFF2-40B4-BE49-F238E27FC236}">
                    <a16:creationId xmlns:a16="http://schemas.microsoft.com/office/drawing/2014/main" id="{5E06F286-D02B-43BA-A4D4-26957B72F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5666361" y="4548881"/>
                <a:ext cx="1423481" cy="142348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162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76958-B05B-46C9-B7FB-6EF1515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Condizioni del modello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10932694-833B-4215-AEEB-8203D2DD5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310971"/>
              </p:ext>
            </p:extLst>
          </p:nvPr>
        </p:nvGraphicFramePr>
        <p:xfrm>
          <a:off x="1097280" y="923544"/>
          <a:ext cx="10058400" cy="230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9564838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9564838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  <p:graphicFrame>
        <p:nvGraphicFramePr>
          <p:cNvPr id="11" name="Segnaposto contenuto 6">
            <a:extLst>
              <a:ext uri="{FF2B5EF4-FFF2-40B4-BE49-F238E27FC236}">
                <a16:creationId xmlns:a16="http://schemas.microsoft.com/office/drawing/2014/main" id="{D8E47E05-3705-4695-9F15-27D51D8FD7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075790"/>
              </p:ext>
            </p:extLst>
          </p:nvPr>
        </p:nvGraphicFramePr>
        <p:xfrm>
          <a:off x="1097280" y="4114799"/>
          <a:ext cx="10058400" cy="1889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111223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AF326D-7992-4634-8056-C549D3DE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Teorema di impossibilità del modello </a:t>
            </a:r>
            <a:r>
              <a:rPr lang="it-IT" b="1" err="1"/>
              <a:t>Determistico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il grafo composto dai nodi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connessi da un singolo arco. Non esiste un algoritmo che risolve il problema dell’attacco coordinato su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it-IT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blipFill>
                <a:blip r:embed="rId2"/>
                <a:stretch>
                  <a:fillRect r="-544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22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Dimostrazione(1)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85758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Supponiamo per assurdo che esista una soluzione e la chiamiamo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𝐴𝑙𝑔𝑜𝑟𝑖𝑡𝑚𝑜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/>
                  <a:t>.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Assumiamo che, per ogni processo, ci sia un solo stato iniziale contente ciascun valore di input e questo implica che il sistema ha esattamente un’esecuzione per un’assegnazione fissata di input e un pattern fisso di risultati riusciti.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857586"/>
              </a:xfrm>
              <a:blipFill>
                <a:blip r:embed="rId2"/>
                <a:stretch>
                  <a:fillRect l="-1515" t="-1639" r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82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745150"/>
                <a:ext cx="10058400" cy="943401"/>
              </a:xfrm>
            </p:spPr>
            <p:txBody>
              <a:bodyPr>
                <a:normAutofit/>
              </a:bodyPr>
              <a:lstStyle/>
              <a:p>
                <a:r>
                  <a:rPr lang="it-IT"/>
                  <a:t>Definiamo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l’esecuzione nella quale entrambi i processi hanno input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 tutti i messaggi sono consegnati; per la condizione di terminazione entrambi i processi dovranno decidere alla fine e per la condizione di validità entrambi dovranno decidere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supponiamo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rounds.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745150"/>
                <a:ext cx="10058400" cy="943401"/>
              </a:xfrm>
              <a:blipFill>
                <a:blip r:embed="rId2"/>
                <a:stretch>
                  <a:fillRect l="-606" t="-6452" b="-83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8969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4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𝜶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0908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6610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1F5B11-866F-4114-8B3D-E6BF5C959A72}"/>
              </a:ext>
            </a:extLst>
          </p:cNvPr>
          <p:cNvCxnSpPr>
            <a:cxnSpLocks/>
          </p:cNvCxnSpPr>
          <p:nvPr/>
        </p:nvCxnSpPr>
        <p:spPr>
          <a:xfrm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0932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663349"/>
            <a:ext cx="475580" cy="475580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600C9-F981-4991-964C-AC8132EC4B30}"/>
              </a:ext>
            </a:extLst>
          </p:cNvPr>
          <p:cNvCxnSpPr>
            <a:cxnSpLocks/>
          </p:cNvCxnSpPr>
          <p:nvPr/>
        </p:nvCxnSpPr>
        <p:spPr>
          <a:xfrm>
            <a:off x="8697480" y="3584756"/>
            <a:ext cx="1080000" cy="10800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A72DE94-0EDA-4143-8CD6-84E24E04A1C1}"/>
              </a:ext>
            </a:extLst>
          </p:cNvPr>
          <p:cNvCxnSpPr>
            <a:cxnSpLocks/>
          </p:cNvCxnSpPr>
          <p:nvPr/>
        </p:nvCxnSpPr>
        <p:spPr>
          <a:xfrm flipV="1">
            <a:off x="8697480" y="4004064"/>
            <a:ext cx="1080000" cy="108000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21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it-IT"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Definiamo</a:t>
                </a:r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uguale ad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 la differenza che tutti i messaggi dopo i primi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 vadano persi. Anche qui i processi decidono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rounds.</a:t>
                </a:r>
                <a:endParaRPr lang="it-IT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  <a:blipFill>
                <a:blip r:embed="rId2"/>
                <a:stretch>
                  <a:fillRect l="-606" t="-9402" b="-5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8969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155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0908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6610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1F5B11-866F-4114-8B3D-E6BF5C959A72}"/>
              </a:ext>
            </a:extLst>
          </p:cNvPr>
          <p:cNvCxnSpPr>
            <a:cxnSpLocks/>
          </p:cNvCxnSpPr>
          <p:nvPr/>
        </p:nvCxnSpPr>
        <p:spPr>
          <a:xfrm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0932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663349"/>
            <a:ext cx="475580" cy="4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0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/>
                  <a:t> con la differenza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viene smarrito.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  <a:blipFill>
                <a:blip r:embed="rId2"/>
                <a:stretch>
                  <a:fillRect l="-606" t="-5983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467438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2782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2782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14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26336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2038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6360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206149"/>
            <a:ext cx="475580" cy="475580"/>
          </a:xfrm>
          <a:prstGeom prst="rect">
            <a:avLst/>
          </a:prstGeom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18E4A984-C77F-40DA-B1F2-7885D2886220}"/>
              </a:ext>
            </a:extLst>
          </p:cNvPr>
          <p:cNvGrpSpPr/>
          <p:nvPr/>
        </p:nvGrpSpPr>
        <p:grpSpPr>
          <a:xfrm>
            <a:off x="5334381" y="4708916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0C49BC78-306E-43B0-9693-AE0171A7488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73CD9A54-1B7F-4F90-8151-9FB9031A8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3E84E15A-3D70-478C-9174-C39CD023FB42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F2A2C7C-7FE1-4659-94CD-D3679C0D9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7C192A-B2EF-4D47-8923-32F1DAE8E7BD}"/>
                  </a:ext>
                </a:extLst>
              </p:cNvPr>
              <p:cNvSpPr txBox="1"/>
              <p:nvPr/>
            </p:nvSpPr>
            <p:spPr>
              <a:xfrm>
                <a:off x="1133555" y="5026475"/>
                <a:ext cx="10058400" cy="1134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Dato 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ha deciso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allora deciderà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anche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per le condizioni di terminazione e di accordo, anche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dovrà scegliere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7C192A-B2EF-4D47-8923-32F1DAE8E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55" y="5026475"/>
                <a:ext cx="10058400" cy="1134541"/>
              </a:xfrm>
              <a:prstGeom prst="rect">
                <a:avLst/>
              </a:prstGeom>
              <a:blipFill>
                <a:blip r:embed="rId9"/>
                <a:stretch>
                  <a:fillRect l="-667" b="-86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Dimostrazione(5)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, tranne per il fatto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è smarrito, pertanto: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  <a:blipFill>
                <a:blip r:embed="rId2"/>
                <a:stretch>
                  <a:fillRect l="-606" t="-4688" b="-39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2F3EFA5E-0FAB-4083-869A-5639379A6E8E}"/>
              </a:ext>
            </a:extLst>
          </p:cNvPr>
          <p:cNvGrpSpPr/>
          <p:nvPr/>
        </p:nvGrpSpPr>
        <p:grpSpPr>
          <a:xfrm>
            <a:off x="5334381" y="2612029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69EE5F2-A0D1-413F-A65C-C55C92425C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𝟑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69EE5F2-A0D1-413F-A65C-C55C92425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14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8D90CAFB-7DF3-421C-AFD0-D9C5A4108D8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493224"/>
            <a:ext cx="475580" cy="47558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57F2DB2-342A-4C7C-AFCC-A8949459C92B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5063359"/>
            <a:ext cx="475580" cy="475580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02C394D-FFB5-4883-AA55-D1C5D5596795}"/>
              </a:ext>
            </a:extLst>
          </p:cNvPr>
          <p:cNvCxnSpPr>
            <a:cxnSpLocks/>
          </p:cNvCxnSpPr>
          <p:nvPr/>
        </p:nvCxnSpPr>
        <p:spPr>
          <a:xfrm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F417064-4E91-4056-B6FF-9EAF3B26F2E3}"/>
              </a:ext>
            </a:extLst>
          </p:cNvPr>
          <p:cNvCxnSpPr>
            <a:cxnSpLocks/>
          </p:cNvCxnSpPr>
          <p:nvPr/>
        </p:nvCxnSpPr>
        <p:spPr>
          <a:xfrm flipV="1"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C2B8E26-183E-4A62-90CE-A4AEC38A38CC}"/>
              </a:ext>
            </a:extLst>
          </p:cNvPr>
          <p:cNvCxnSpPr>
            <a:cxnSpLocks/>
          </p:cNvCxnSpPr>
          <p:nvPr/>
        </p:nvCxnSpPr>
        <p:spPr>
          <a:xfrm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81E785B-D685-4A90-9494-4F350BD641AE}"/>
              </a:ext>
            </a:extLst>
          </p:cNvPr>
          <p:cNvCxnSpPr>
            <a:cxnSpLocks/>
          </p:cNvCxnSpPr>
          <p:nvPr/>
        </p:nvCxnSpPr>
        <p:spPr>
          <a:xfrm flipV="1"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8D5E798-0D91-42DB-8CE0-A0F0F890E84A}"/>
              </a:ext>
            </a:extLst>
          </p:cNvPr>
          <p:cNvCxnSpPr>
            <a:cxnSpLocks/>
          </p:cNvCxnSpPr>
          <p:nvPr/>
        </p:nvCxnSpPr>
        <p:spPr>
          <a:xfrm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97AE1D2-A7E3-47C6-B405-4127E4AB84A1}"/>
              </a:ext>
            </a:extLst>
          </p:cNvPr>
          <p:cNvCxnSpPr>
            <a:cxnSpLocks/>
          </p:cNvCxnSpPr>
          <p:nvPr/>
        </p:nvCxnSpPr>
        <p:spPr>
          <a:xfrm flipV="1"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1B0E05BA-3F9A-43CB-B4FF-52D314F6C57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495550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ACD9FB17-2DEE-4379-BC16-6CE1E52B4AF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5065685"/>
            <a:ext cx="475580" cy="47558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3D0DEB13-0E6B-48CE-B1A4-59DBE0CB09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3299259"/>
            <a:ext cx="7880514" cy="24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5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Dimostrazione(6)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/>
              <p:nvPr/>
            </p:nvSpPr>
            <p:spPr>
              <a:xfrm>
                <a:off x="1097280" y="1797784"/>
                <a:ext cx="10058400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Continuando in questo modo, rimuovendo in modo alternato l’ultimo messaggio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raggiungiamo infine un’esecuzione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nella quale entrambi i processi iniziano con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nessun messaggio è consegnato. Per lo stesso ragionamento di prima, entrambi i processi sono forzati a decidere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questo caso.</a:t>
                </a:r>
              </a:p>
              <a:p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797784"/>
                <a:ext cx="10058400" cy="1631216"/>
              </a:xfrm>
              <a:prstGeom prst="rect">
                <a:avLst/>
              </a:prstGeom>
              <a:blipFill>
                <a:blip r:embed="rId2"/>
                <a:stretch>
                  <a:fillRect l="-606" t="-22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A24923F9-CAC3-4CEF-B819-34AE903559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A24923F9-CAC3-4CEF-B819-34AE90355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223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60AEA03D-C5BF-496B-92C4-863556F2B6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493224"/>
            <a:ext cx="475580" cy="47558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A249E0C-53D2-4902-9C4E-48E3461954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5063359"/>
            <a:ext cx="475580" cy="47558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F9F8782-F520-4EE6-B33D-B80DBFBF023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495550"/>
            <a:ext cx="475580" cy="47558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8822A5E-4EE9-47E6-8BDE-19F0AEDCC2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5065685"/>
            <a:ext cx="475580" cy="47558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F0C800A-E190-4C64-A73A-5BB5012998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3299259"/>
            <a:ext cx="7880514" cy="24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7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Dimostrazione(7)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it-IT"/>
                  <a:t>Consideriamo ora l’esecuzione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/>
                  <a:t>nella quale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inizia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inizia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 e nessun messaggio è consegnato.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  <a:blipFill>
                <a:blip r:embed="rId2"/>
                <a:stretch>
                  <a:fillRect l="-1515" r="-788" b="-19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/>
              <p:nvPr/>
            </p:nvSpPr>
            <p:spPr>
              <a:xfrm>
                <a:off x="1097280" y="5441526"/>
                <a:ext cx="10058400" cy="735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decide sempre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 le condizioni di accordo e terminazione, fa lo stesso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441526"/>
                <a:ext cx="10058400" cy="735586"/>
              </a:xfrm>
              <a:prstGeom prst="rect">
                <a:avLst/>
              </a:prstGeom>
              <a:blipFill>
                <a:blip r:embed="rId3"/>
                <a:stretch>
                  <a:fillRect l="-606" t="-4167" r="-788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8E161A91-9289-4F7D-BEF2-2E3B87BC9E3D}"/>
              </a:ext>
            </a:extLst>
          </p:cNvPr>
          <p:cNvGrpSpPr/>
          <p:nvPr/>
        </p:nvGrpSpPr>
        <p:grpSpPr>
          <a:xfrm>
            <a:off x="5334381" y="4818806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/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00AA8-B684-440F-AA19-00D149FE0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631747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504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76155A37-8F46-4ACA-AE21-EFFA96FE278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2825712"/>
            <a:ext cx="475580" cy="47558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5837B94-2E8F-49F2-A3C4-30FF0C8AEA4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828038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E09CA6-EF07-443C-B9A3-5EAA64D7120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398173"/>
            <a:ext cx="475580" cy="475580"/>
          </a:xfrm>
          <a:prstGeom prst="rect">
            <a:avLst/>
          </a:prstGeom>
        </p:spPr>
      </p:pic>
      <p:sp>
        <p:nvSpPr>
          <p:cNvPr id="24" name="Simbolo &quot;Non consentito&quot; 23">
            <a:extLst>
              <a:ext uri="{FF2B5EF4-FFF2-40B4-BE49-F238E27FC236}">
                <a16:creationId xmlns:a16="http://schemas.microsoft.com/office/drawing/2014/main" id="{B4928176-2EA7-4998-A223-18770846E9F8}"/>
              </a:ext>
            </a:extLst>
          </p:cNvPr>
          <p:cNvSpPr/>
          <p:nvPr/>
        </p:nvSpPr>
        <p:spPr>
          <a:xfrm>
            <a:off x="1746918" y="4398173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3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40C8F-E7F4-468A-9BEA-1B1C6F25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9171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Indice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17EB79-1F28-47CB-9D10-3244D8D5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2310"/>
            <a:ext cx="10058400" cy="431732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Illustrazione del problema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Concetti base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Modello sincrono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Esecuzioni ed indistinguibilità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deterministico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Condizioni del modello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di impossibilità con dimostrazione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randomizzato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 err="1"/>
              <a:t>Communication</a:t>
            </a:r>
            <a:r>
              <a:rPr lang="it-IT" sz="1600"/>
              <a:t> Pattern e Avversario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Notazione utilizzata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Algoritmo </a:t>
            </a:r>
            <a:r>
              <a:rPr lang="it-IT" sz="1600" err="1"/>
              <a:t>RandomAttack</a:t>
            </a:r>
            <a:endParaRPr lang="it-IT" sz="1600"/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</a:t>
            </a:r>
            <a:r>
              <a:rPr lang="it-IT" sz="1600" err="1"/>
              <a:t>RandomAttack</a:t>
            </a:r>
            <a:endParaRPr lang="it-IT" sz="1600"/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del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it-IT" sz="1600"/>
          </a:p>
          <a:p>
            <a:pPr lvl="1"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04100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Dimostrazione(8)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it-IT"/>
                  <a:t>Consideriamo ora l’esecuzione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/>
                  <a:t>nella quale entrambi i processi partono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 e nessun messaggio è consegnato. </a:t>
                </a: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  <a:blipFill>
                <a:blip r:embed="rId2"/>
                <a:stretch>
                  <a:fillRect l="-1515" b="-19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/>
              <p:nvPr/>
            </p:nvSpPr>
            <p:spPr>
              <a:xfrm>
                <a:off x="1097280" y="5441526"/>
                <a:ext cx="10058400" cy="761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decide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questo è assurdo perché contraddiciamo la prima condizione di validità, la quale vuole che entrambi i processi decidano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441526"/>
                <a:ext cx="10058400" cy="761362"/>
              </a:xfrm>
              <a:prstGeom prst="rect">
                <a:avLst/>
              </a:prstGeom>
              <a:blipFill>
                <a:blip r:embed="rId3"/>
                <a:stretch>
                  <a:fillRect l="-606" t="-1600" b="-13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8E161A91-9289-4F7D-BEF2-2E3B87BC9E3D}"/>
              </a:ext>
            </a:extLst>
          </p:cNvPr>
          <p:cNvGrpSpPr/>
          <p:nvPr/>
        </p:nvGrpSpPr>
        <p:grpSpPr>
          <a:xfrm>
            <a:off x="5334381" y="4818806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′′′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/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00AA8-B684-440F-AA19-00D149FE0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631747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′′′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786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75837B94-2E8F-49F2-A3C4-30FF0C8AEA4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828038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E09CA6-EF07-443C-B9A3-5EAA64D7120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398173"/>
            <a:ext cx="475580" cy="475580"/>
          </a:xfrm>
          <a:prstGeom prst="rect">
            <a:avLst/>
          </a:prstGeom>
        </p:spPr>
      </p:pic>
      <p:sp>
        <p:nvSpPr>
          <p:cNvPr id="24" name="Simbolo &quot;Non consentito&quot; 23">
            <a:extLst>
              <a:ext uri="{FF2B5EF4-FFF2-40B4-BE49-F238E27FC236}">
                <a16:creationId xmlns:a16="http://schemas.microsoft.com/office/drawing/2014/main" id="{B4928176-2EA7-4998-A223-18770846E9F8}"/>
              </a:ext>
            </a:extLst>
          </p:cNvPr>
          <p:cNvSpPr/>
          <p:nvPr/>
        </p:nvSpPr>
        <p:spPr>
          <a:xfrm>
            <a:off x="1746918" y="4398173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Simbolo &quot;Non consentito&quot; 14">
            <a:extLst>
              <a:ext uri="{FF2B5EF4-FFF2-40B4-BE49-F238E27FC236}">
                <a16:creationId xmlns:a16="http://schemas.microsoft.com/office/drawing/2014/main" id="{706EC5A9-8C5A-4056-9660-2801E49F97D6}"/>
              </a:ext>
            </a:extLst>
          </p:cNvPr>
          <p:cNvSpPr/>
          <p:nvPr/>
        </p:nvSpPr>
        <p:spPr>
          <a:xfrm>
            <a:off x="1746918" y="2828038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451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– Conclusione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Questo teorema descrive un limite fondamentale sulle capacità delle reti distribuite in caso di comunicazione inaffidabile. Tuttavia, alcune versioni di questo problema devono essere risolte in sistemi reali e per far fronte a queste limitazioni è necessario rafforzare il modello o allentare i requisiti del problema.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Un problema che risulta impossibile in un modello sincrono, allora lo è anche in un modello asincrono.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L’approccio che tratteremo si basa sul consentire ai processi di utilizzare la randomizzazione e consentire la possibilità di violazione delle condizioni di accordo e/o validità.</a:t>
            </a:r>
          </a:p>
        </p:txBody>
      </p:sp>
    </p:spTree>
    <p:extLst>
      <p:ext uri="{BB962C8B-B14F-4D97-AF65-F5344CB8AC3E}">
        <p14:creationId xmlns:p14="http://schemas.microsoft.com/office/powerpoint/2010/main" val="24339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266162-5CEB-4846-83B9-D52BF153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Concetti base modello randomizzato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57CF0-496C-4B27-944E-C6242088C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Riprendiamo il modello precedente, però adesso introduciamo la possibilità di un disaccordo, accettiamo che ci sia una probabilità ϵ che i processi siano in disaccordo.</a:t>
            </a:r>
          </a:p>
          <a:p>
            <a:pPr marL="0" indent="0">
              <a:buNone/>
            </a:pPr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2D6EBA8-970B-4FF4-A20C-2F79FCFF78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54" y="3163824"/>
            <a:ext cx="4067693" cy="22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15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err="1"/>
              <a:t>Communication</a:t>
            </a:r>
            <a:r>
              <a:rPr lang="it-IT" b="1"/>
              <a:t> Pattern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D955ED6-87C5-4904-B2EC-93F8D72B9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27446"/>
                <a:ext cx="10058400" cy="402336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Denotiamo un messaggio dal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/>
                  <a:t> inviato durante il round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/>
                  <a:t> e che viene correttamente consegnato con la tripletta: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it-IT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Definiamo poi un communication pattern come un sottoinsieme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/>
                  <a:t>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𝑠𝑜𝑡𝑡𝑜𝑖𝑛𝑠𝑖𝑒𝑚𝑒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𝑡𝑎𝑙𝑒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𝑐h𝑒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𝑠𝑜𝑛𝑜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𝑛𝑜𝑑𝑖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𝑔𝑟𝑎𝑓𝑜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𝑑𝑜𝑣𝑒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</m:oMath>
                  </m:oMathPara>
                </a14:m>
                <a:endParaRPr lang="it-IT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Un pattern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/>
                  <a:t> si dice </a:t>
                </a:r>
                <a:r>
                  <a:rPr lang="it-IT" b="1"/>
                  <a:t>buono</a:t>
                </a:r>
                <a:r>
                  <a:rPr lang="it-IT"/>
                  <a:t> 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, ovvero se rappresenta una sequenza di tutti i messaggi inviati da tutti i nodi del grafo dal round 1 al round r.</a:t>
                </a:r>
              </a:p>
              <a:p>
                <a:endParaRPr lang="it-IT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D955ED6-87C5-4904-B2EC-93F8D72B9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27446"/>
                <a:ext cx="10058400" cy="4023360"/>
              </a:xfrm>
              <a:blipFill>
                <a:blip r:embed="rId2"/>
                <a:stretch>
                  <a:fillRect l="-1455" t="-909" r="-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809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Definizione avversario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55ED6-87C5-4904-B2EC-93F8D72B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it-IT"/>
              <a:t>Un possibile avversario è una combinazione di: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/>
              <a:t> L’assegnamento di un input a tutti i processi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/>
              <a:t> Un pattern buono, ovvero una sequenza di messaggi su r rounds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16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≤ɣ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dirty="0"/>
              <a:t>Per prima cosa definiamo il una caratteristica del pattern ɣ, un ordinamento parziale ≤ɣ composto dalle coppie (</a:t>
            </a:r>
            <a:r>
              <a:rPr lang="it-IT" dirty="0" err="1"/>
              <a:t>i,k</a:t>
            </a:r>
            <a:r>
              <a:rPr lang="it-IT" dirty="0"/>
              <a:t>) che indicano un processo i  ad un dato tempo k.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dirty="0"/>
              <a:t>≤ɣ rappresenta la “quantità di informazione” ricevuta dai nodi (quante informazioni hanno sugli altri nodi).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 dirty="0"/>
              <a:t>( i, k) ≤ɣ ( i, k’) per ogni i se 1 ≤ i ≤ n e 0 ≤ k ≤ k’.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 dirty="0"/>
              <a:t>se ( i, j, k) appartiene a ɣ, ( i, k-1) ≤ɣ (j, k).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se (</a:t>
            </a:r>
            <a:r>
              <a:rPr lang="it-IT" dirty="0" err="1"/>
              <a:t>i,k</a:t>
            </a:r>
            <a:r>
              <a:rPr lang="it-IT" dirty="0"/>
              <a:t>) ≤ɣ (i’, k’) e (</a:t>
            </a:r>
            <a:r>
              <a:rPr lang="it-IT" dirty="0" err="1"/>
              <a:t>i’,k</a:t>
            </a:r>
            <a:r>
              <a:rPr lang="it-IT" dirty="0"/>
              <a:t>’) ≤ɣ (</a:t>
            </a:r>
            <a:r>
              <a:rPr lang="it-IT" dirty="0" err="1"/>
              <a:t>i’’,k</a:t>
            </a:r>
            <a:r>
              <a:rPr lang="it-IT" dirty="0"/>
              <a:t>’’) allora (</a:t>
            </a:r>
            <a:r>
              <a:rPr lang="it-IT" dirty="0" err="1"/>
              <a:t>i,k</a:t>
            </a:r>
            <a:r>
              <a:rPr lang="it-IT" dirty="0"/>
              <a:t>) ≤ɣ (</a:t>
            </a:r>
            <a:r>
              <a:rPr lang="it-IT" dirty="0" err="1"/>
              <a:t>i’’,k</a:t>
            </a:r>
            <a:r>
              <a:rPr lang="it-IT" dirty="0"/>
              <a:t>’’). “≤ɣ” è una operazione transitiva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3187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b="1"/>
                  <a:t>Definizione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it-IT" b="1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189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 fontAlgn="base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8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è un ordinamento parziale che può essere visto come “quantità di informazione” ricevuta dai processi.</a:t>
                </a:r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/>
                  <a:t> in quanto il processo non può aver ricevuto alcuna informazione</a:t>
                </a:r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𝑒𝑠𝑖𝑠𝑡𝑒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𝑡𝑎𝑙𝑒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𝑐h𝑒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≰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t-IT" dirty="0"/>
                  <a:t>La situazione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≰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dirty="0"/>
                  <a:t> si verifica solamente quando i rounds passano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 non riceve alcun messaggio e pertanto il suo livello non aumenta</a:t>
                </a:r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𝐴𝑁𝐷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𝑡𝑢𝑡𝑡𝑖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>
                        <a:latin typeface="Cambria Math" panose="02040503050406030204" pitchFamily="18" charset="0"/>
                      </a:rPr>
                      <m:t>=1+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𝑑𝑜𝑣𝑒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b="0" i="0">
                  <a:latin typeface="Cambria Math" panose="02040503050406030204" pitchFamily="18" charset="0"/>
                </a:endParaRPr>
              </a:p>
              <a:p>
                <a:pPr marL="201168" lvl="1" indent="0" fontAlgn="base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e>
                            <m:sub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it-IT" dirty="0">
                    <a:solidFill>
                      <a:srgbClr val="C00000"/>
                    </a:solidFill>
                  </a:rPr>
                </a:br>
                <a:r>
                  <a:rPr lang="it-IT" dirty="0"/>
                  <a:t>Ogni processo non può passare ad un livello successivo </a:t>
                </a:r>
                <a:r>
                  <a:rPr lang="it-IT" dirty="0" err="1"/>
                  <a:t>finchè</a:t>
                </a:r>
                <a:r>
                  <a:rPr lang="it-IT" dirty="0"/>
                  <a:t> non ha saputo che tutti gli altri processi hanno raggiunto il livello attuale.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419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136E7C26-004E-4ACF-8988-C87A674B5D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458472"/>
                <a:ext cx="10058400" cy="2195823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Per </a:t>
                </a:r>
                <a:r>
                  <a:rPr lang="en-US" dirty="0" err="1"/>
                  <a:t>ogni</a:t>
                </a:r>
                <a:r>
                  <a:rPr lang="en-US" dirty="0"/>
                  <a:t> communication pattern </a:t>
                </a:r>
                <a:r>
                  <a:rPr lang="en-US" dirty="0" err="1"/>
                  <a:t>buono</a:t>
                </a:r>
                <a:r>
                  <a:rPr lang="en-US" dirty="0"/>
                  <a:t> “</a:t>
                </a:r>
                <a14:m>
                  <m:oMath xmlns:m="http://schemas.openxmlformats.org/officeDocument/2006/math">
                    <m:r>
                      <a:rPr lang="it-IT" i="1" dirty="0" err="1">
                        <a:latin typeface="Cambria Math" panose="02040503050406030204" pitchFamily="18" charset="0"/>
                      </a:rPr>
                      <m:t>ɣ</m:t>
                    </m:r>
                  </m:oMath>
                </a14:m>
                <a:r>
                  <a:rPr lang="en-US" dirty="0"/>
                  <a:t>”, </a:t>
                </a:r>
                <a:r>
                  <a:rPr lang="en-US" dirty="0" err="1"/>
                  <a:t>posti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i="1" dirty="0"/>
                  <a:t>K</a:t>
                </a:r>
                <a:r>
                  <a:rPr lang="en-US" sz="2000" dirty="0"/>
                  <a:t> tale </a:t>
                </a:r>
                <a:r>
                  <a:rPr lang="en-US" sz="2000" dirty="0" err="1"/>
                  <a:t>che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e</a:t>
                </a:r>
                <a:r>
                  <a:rPr lang="en-US" sz="2000" i="1" dirty="0"/>
                  <a:t> j</a:t>
                </a:r>
                <a:r>
                  <a:rPr lang="en-US" sz="2000" dirty="0"/>
                  <a:t>, due </a:t>
                </a:r>
                <a:r>
                  <a:rPr lang="en-US" sz="2000" dirty="0" err="1"/>
                  <a:t>processi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qualsiasi</a:t>
                </a:r>
                <a:endParaRPr lang="en-US" sz="2000" dirty="0"/>
              </a:p>
              <a:p>
                <a:pPr lvl="1"/>
                <a:endParaRPr lang="en-US" sz="2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ɣ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ɣ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)|≤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136E7C26-004E-4ACF-8988-C87A674B5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58472"/>
                <a:ext cx="10058400" cy="2195823"/>
              </a:xfrm>
              <a:prstGeom prst="rect">
                <a:avLst/>
              </a:prstGeom>
              <a:blipFill>
                <a:blip r:embed="rId2"/>
                <a:stretch>
                  <a:fillRect l="-544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DD8AA0-2917-434A-9322-9BA438BBCEC6}"/>
              </a:ext>
            </a:extLst>
          </p:cNvPr>
          <p:cNvSpPr txBox="1"/>
          <p:nvPr/>
        </p:nvSpPr>
        <p:spPr>
          <a:xfrm>
            <a:off x="5300472" y="1965960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5.2</a:t>
            </a:r>
          </a:p>
        </p:txBody>
      </p:sp>
    </p:spTree>
    <p:extLst>
      <p:ext uri="{BB962C8B-B14F-4D97-AF65-F5344CB8AC3E}">
        <p14:creationId xmlns:p14="http://schemas.microsoft.com/office/powerpoint/2010/main" val="1835465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igura a mano libera: forma 34">
                <a:extLst>
                  <a:ext uri="{FF2B5EF4-FFF2-40B4-BE49-F238E27FC236}">
                    <a16:creationId xmlns:a16="http://schemas.microsoft.com/office/drawing/2014/main" id="{793F649C-1A45-4CD3-A6BD-F0CB7C1E4D35}"/>
                  </a:ext>
                </a:extLst>
              </p:cNvPr>
              <p:cNvSpPr/>
              <p:nvPr/>
            </p:nvSpPr>
            <p:spPr>
              <a:xfrm>
                <a:off x="10687696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Figura a mano libera: forma 34">
                <a:extLst>
                  <a:ext uri="{FF2B5EF4-FFF2-40B4-BE49-F238E27FC236}">
                    <a16:creationId xmlns:a16="http://schemas.microsoft.com/office/drawing/2014/main" id="{793F649C-1A45-4CD3-A6BD-F0CB7C1E4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igura a mano libera: forma 35">
                <a:extLst>
                  <a:ext uri="{FF2B5EF4-FFF2-40B4-BE49-F238E27FC236}">
                    <a16:creationId xmlns:a16="http://schemas.microsoft.com/office/drawing/2014/main" id="{F184D4C0-C9AC-4BCE-AD7E-5C2A54D11D8B}"/>
                  </a:ext>
                </a:extLst>
              </p:cNvPr>
              <p:cNvSpPr/>
              <p:nvPr/>
            </p:nvSpPr>
            <p:spPr>
              <a:xfrm>
                <a:off x="10687696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Figura a mano libera: forma 35">
                <a:extLst>
                  <a:ext uri="{FF2B5EF4-FFF2-40B4-BE49-F238E27FC236}">
                    <a16:creationId xmlns:a16="http://schemas.microsoft.com/office/drawing/2014/main" id="{F184D4C0-C9AC-4BCE-AD7E-5C2A54D11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igura a mano libera: forma 54">
                <a:extLst>
                  <a:ext uri="{FF2B5EF4-FFF2-40B4-BE49-F238E27FC236}">
                    <a16:creationId xmlns:a16="http://schemas.microsoft.com/office/drawing/2014/main" id="{ECEAD489-47F7-4E60-85FA-2A3C47EEA373}"/>
                  </a:ext>
                </a:extLst>
              </p:cNvPr>
              <p:cNvSpPr/>
              <p:nvPr/>
            </p:nvSpPr>
            <p:spPr>
              <a:xfrm>
                <a:off x="8856408" y="2173122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Figura a mano libera: forma 54">
                <a:extLst>
                  <a:ext uri="{FF2B5EF4-FFF2-40B4-BE49-F238E27FC236}">
                    <a16:creationId xmlns:a16="http://schemas.microsoft.com/office/drawing/2014/main" id="{ECEAD489-47F7-4E60-85FA-2A3C47EEA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173122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informale</a:t>
            </a:r>
          </a:p>
        </p:txBody>
      </p:sp>
      <p:sp>
        <p:nvSpPr>
          <p:cNvPr id="47" name="Figura a mano libera: forma 46">
            <a:extLst>
              <a:ext uri="{FF2B5EF4-FFF2-40B4-BE49-F238E27FC236}">
                <a16:creationId xmlns:a16="http://schemas.microsoft.com/office/drawing/2014/main" id="{4308004C-EDB6-4ADE-9DDB-A74A85533122}"/>
              </a:ext>
            </a:extLst>
          </p:cNvPr>
          <p:cNvSpPr/>
          <p:nvPr/>
        </p:nvSpPr>
        <p:spPr>
          <a:xfrm>
            <a:off x="8203657" y="3696695"/>
            <a:ext cx="687718" cy="1110985"/>
          </a:xfrm>
          <a:custGeom>
            <a:avLst/>
            <a:gdLst>
              <a:gd name="connsiteX0" fmla="*/ 148981 w 687718"/>
              <a:gd name="connsiteY0" fmla="*/ 1076381 h 1110985"/>
              <a:gd name="connsiteX1" fmla="*/ 145703 w 687718"/>
              <a:gd name="connsiteY1" fmla="*/ 1001708 h 1110985"/>
              <a:gd name="connsiteX2" fmla="*/ 687718 w 687718"/>
              <a:gd name="connsiteY2" fmla="*/ 145703 h 1110985"/>
              <a:gd name="connsiteX3" fmla="*/ 656756 w 687718"/>
              <a:gd name="connsiteY3" fmla="*/ 0 h 1110985"/>
              <a:gd name="connsiteX4" fmla="*/ 0 w 687718"/>
              <a:gd name="connsiteY4" fmla="*/ 1001708 h 1110985"/>
              <a:gd name="connsiteX5" fmla="*/ 5464 w 687718"/>
              <a:gd name="connsiteY5" fmla="*/ 1110986 h 1110985"/>
              <a:gd name="connsiteX6" fmla="*/ 148981 w 687718"/>
              <a:gd name="connsiteY6" fmla="*/ 1076381 h 111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718" h="1110985">
                <a:moveTo>
                  <a:pt x="148981" y="1076381"/>
                </a:moveTo>
                <a:cubicBezTo>
                  <a:pt x="145703" y="1051612"/>
                  <a:pt x="145703" y="1026842"/>
                  <a:pt x="145703" y="1001708"/>
                </a:cubicBezTo>
                <a:cubicBezTo>
                  <a:pt x="145732" y="635593"/>
                  <a:pt x="356779" y="302286"/>
                  <a:pt x="687718" y="145703"/>
                </a:cubicBezTo>
                <a:cubicBezTo>
                  <a:pt x="669003" y="99304"/>
                  <a:pt x="658527" y="49998"/>
                  <a:pt x="656756" y="0"/>
                </a:cubicBezTo>
                <a:cubicBezTo>
                  <a:pt x="258036" y="173496"/>
                  <a:pt x="124" y="566880"/>
                  <a:pt x="0" y="1001708"/>
                </a:cubicBezTo>
                <a:cubicBezTo>
                  <a:pt x="0" y="1038863"/>
                  <a:pt x="1821" y="1075289"/>
                  <a:pt x="5464" y="1110986"/>
                </a:cubicBezTo>
                <a:cubicBezTo>
                  <a:pt x="50956" y="1091279"/>
                  <a:pt x="99508" y="1079576"/>
                  <a:pt x="148981" y="107638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8F53B8-CBC9-46BA-AB0A-1346EA576CB1}"/>
              </a:ext>
            </a:extLst>
          </p:cNvPr>
          <p:cNvSpPr/>
          <p:nvPr/>
        </p:nvSpPr>
        <p:spPr>
          <a:xfrm>
            <a:off x="9702577" y="3696695"/>
            <a:ext cx="686625" cy="1110985"/>
          </a:xfrm>
          <a:custGeom>
            <a:avLst/>
            <a:gdLst>
              <a:gd name="connsiteX0" fmla="*/ 540923 w 686625"/>
              <a:gd name="connsiteY0" fmla="*/ 1001708 h 1110985"/>
              <a:gd name="connsiteX1" fmla="*/ 537644 w 686625"/>
              <a:gd name="connsiteY1" fmla="*/ 1074560 h 1110985"/>
              <a:gd name="connsiteX2" fmla="*/ 681162 w 686625"/>
              <a:gd name="connsiteY2" fmla="*/ 1110986 h 1110985"/>
              <a:gd name="connsiteX3" fmla="*/ 686626 w 686625"/>
              <a:gd name="connsiteY3" fmla="*/ 1001708 h 1110985"/>
              <a:gd name="connsiteX4" fmla="*/ 30962 w 686625"/>
              <a:gd name="connsiteY4" fmla="*/ 0 h 1110985"/>
              <a:gd name="connsiteX5" fmla="*/ 0 w 686625"/>
              <a:gd name="connsiteY5" fmla="*/ 145703 h 1110985"/>
              <a:gd name="connsiteX6" fmla="*/ 540923 w 686625"/>
              <a:gd name="connsiteY6" fmla="*/ 1001708 h 111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625" h="1110985">
                <a:moveTo>
                  <a:pt x="540923" y="1001708"/>
                </a:moveTo>
                <a:cubicBezTo>
                  <a:pt x="540923" y="1026842"/>
                  <a:pt x="540923" y="1051612"/>
                  <a:pt x="537644" y="1074560"/>
                </a:cubicBezTo>
                <a:cubicBezTo>
                  <a:pt x="587227" y="1078330"/>
                  <a:pt x="635783" y="1090653"/>
                  <a:pt x="681162" y="1110986"/>
                </a:cubicBezTo>
                <a:cubicBezTo>
                  <a:pt x="684804" y="1074560"/>
                  <a:pt x="686626" y="1038134"/>
                  <a:pt x="686626" y="1001708"/>
                </a:cubicBezTo>
                <a:cubicBezTo>
                  <a:pt x="686691" y="567138"/>
                  <a:pt x="429252" y="173827"/>
                  <a:pt x="30962" y="0"/>
                </a:cubicBezTo>
                <a:cubicBezTo>
                  <a:pt x="29192" y="49998"/>
                  <a:pt x="18715" y="99304"/>
                  <a:pt x="0" y="145703"/>
                </a:cubicBezTo>
                <a:cubicBezTo>
                  <a:pt x="330513" y="302603"/>
                  <a:pt x="541094" y="635844"/>
                  <a:pt x="540923" y="100170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9" name="Figura a mano libera: forma 48">
            <a:extLst>
              <a:ext uri="{FF2B5EF4-FFF2-40B4-BE49-F238E27FC236}">
                <a16:creationId xmlns:a16="http://schemas.microsoft.com/office/drawing/2014/main" id="{B18D48EF-BCE1-44CF-9994-C808495B4DC3}"/>
              </a:ext>
            </a:extLst>
          </p:cNvPr>
          <p:cNvSpPr/>
          <p:nvPr/>
        </p:nvSpPr>
        <p:spPr>
          <a:xfrm>
            <a:off x="8634574" y="5463344"/>
            <a:ext cx="1323712" cy="327431"/>
          </a:xfrm>
          <a:custGeom>
            <a:avLst/>
            <a:gdLst>
              <a:gd name="connsiteX0" fmla="*/ 1218442 w 1323712"/>
              <a:gd name="connsiteY0" fmla="*/ 0 h 327431"/>
              <a:gd name="connsiteX1" fmla="*/ 105270 w 1323712"/>
              <a:gd name="connsiteY1" fmla="*/ 0 h 327431"/>
              <a:gd name="connsiteX2" fmla="*/ 0 w 1323712"/>
              <a:gd name="connsiteY2" fmla="*/ 103449 h 327431"/>
              <a:gd name="connsiteX3" fmla="*/ 1323712 w 1323712"/>
              <a:gd name="connsiteY3" fmla="*/ 103449 h 327431"/>
              <a:gd name="connsiteX4" fmla="*/ 1218442 w 1323712"/>
              <a:gd name="connsiteY4" fmla="*/ 0 h 32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3712" h="327431">
                <a:moveTo>
                  <a:pt x="1218442" y="0"/>
                </a:moveTo>
                <a:cubicBezTo>
                  <a:pt x="886956" y="242348"/>
                  <a:pt x="436756" y="242348"/>
                  <a:pt x="105270" y="0"/>
                </a:cubicBezTo>
                <a:cubicBezTo>
                  <a:pt x="76297" y="40199"/>
                  <a:pt x="40699" y="75183"/>
                  <a:pt x="0" y="103449"/>
                </a:cubicBezTo>
                <a:cubicBezTo>
                  <a:pt x="390703" y="402093"/>
                  <a:pt x="933009" y="402093"/>
                  <a:pt x="1323712" y="103449"/>
                </a:cubicBezTo>
                <a:cubicBezTo>
                  <a:pt x="1283014" y="75183"/>
                  <a:pt x="1247415" y="40199"/>
                  <a:pt x="121844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0" name="Figura a mano libera: forma 49">
            <a:extLst>
              <a:ext uri="{FF2B5EF4-FFF2-40B4-BE49-F238E27FC236}">
                <a16:creationId xmlns:a16="http://schemas.microsoft.com/office/drawing/2014/main" id="{5A481334-1550-4E71-9447-8930814BF5B3}"/>
              </a:ext>
            </a:extLst>
          </p:cNvPr>
          <p:cNvSpPr/>
          <p:nvPr/>
        </p:nvSpPr>
        <p:spPr>
          <a:xfrm>
            <a:off x="9005024" y="3387076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1" name="Figura a mano libera: forma 50">
            <a:extLst>
              <a:ext uri="{FF2B5EF4-FFF2-40B4-BE49-F238E27FC236}">
                <a16:creationId xmlns:a16="http://schemas.microsoft.com/office/drawing/2014/main" id="{AC3400DD-3E0E-4409-B9A6-BE2BD3F56150}"/>
              </a:ext>
            </a:extLst>
          </p:cNvPr>
          <p:cNvSpPr/>
          <p:nvPr/>
        </p:nvSpPr>
        <p:spPr>
          <a:xfrm>
            <a:off x="9915668" y="4916958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2" name="Figura a mano libera: forma 51">
            <a:extLst>
              <a:ext uri="{FF2B5EF4-FFF2-40B4-BE49-F238E27FC236}">
                <a16:creationId xmlns:a16="http://schemas.microsoft.com/office/drawing/2014/main" id="{671F5552-5A46-4AF2-B9C8-0D981229B178}"/>
              </a:ext>
            </a:extLst>
          </p:cNvPr>
          <p:cNvSpPr/>
          <p:nvPr/>
        </p:nvSpPr>
        <p:spPr>
          <a:xfrm>
            <a:off x="8094380" y="4916958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1676758A-5CCE-4A49-B3A8-4D9061F76A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889" y="5041063"/>
            <a:ext cx="350481" cy="35048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07885A4-3EBC-4208-8542-1007E03F8BC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61" y="5041062"/>
            <a:ext cx="350481" cy="350481"/>
          </a:xfrm>
          <a:prstGeom prst="rect">
            <a:avLst/>
          </a:prstGeom>
        </p:spPr>
      </p:pic>
      <p:sp>
        <p:nvSpPr>
          <p:cNvPr id="20" name="Simbolo &quot;Non consentito&quot; 19">
            <a:extLst>
              <a:ext uri="{FF2B5EF4-FFF2-40B4-BE49-F238E27FC236}">
                <a16:creationId xmlns:a16="http://schemas.microsoft.com/office/drawing/2014/main" id="{D55776B3-4556-43A7-82AF-5A96EE184C9B}"/>
              </a:ext>
            </a:extLst>
          </p:cNvPr>
          <p:cNvSpPr/>
          <p:nvPr/>
        </p:nvSpPr>
        <p:spPr>
          <a:xfrm>
            <a:off x="9121132" y="3508156"/>
            <a:ext cx="350536" cy="350441"/>
          </a:xfrm>
          <a:prstGeom prst="noSmoking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A5E03A14-4101-4D43-B157-71911D5BF229}"/>
                  </a:ext>
                </a:extLst>
              </p:cNvPr>
              <p:cNvSpPr/>
              <p:nvPr/>
            </p:nvSpPr>
            <p:spPr>
              <a:xfrm>
                <a:off x="7026952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A5E03A14-4101-4D43-B157-71911D5BF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58814A90-7F1F-446E-8A52-FBEE98B1EC4A}"/>
                  </a:ext>
                </a:extLst>
              </p:cNvPr>
              <p:cNvSpPr/>
              <p:nvPr/>
            </p:nvSpPr>
            <p:spPr>
              <a:xfrm>
                <a:off x="7026952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58814A90-7F1F-446E-8A52-FBEE98B1E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igura a mano libera: forma 25">
                <a:extLst>
                  <a:ext uri="{FF2B5EF4-FFF2-40B4-BE49-F238E27FC236}">
                    <a16:creationId xmlns:a16="http://schemas.microsoft.com/office/drawing/2014/main" id="{DC02BB0A-FF85-467F-8349-272126CBB3A9}"/>
                  </a:ext>
                </a:extLst>
              </p:cNvPr>
              <p:cNvSpPr/>
              <p:nvPr/>
            </p:nvSpPr>
            <p:spPr>
              <a:xfrm>
                <a:off x="7026952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Figura a mano libera: forma 25">
                <a:extLst>
                  <a:ext uri="{FF2B5EF4-FFF2-40B4-BE49-F238E27FC236}">
                    <a16:creationId xmlns:a16="http://schemas.microsoft.com/office/drawing/2014/main" id="{DC02BB0A-FF85-467F-8349-272126CBB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159A5BA-7926-4BFC-80D1-F4AA246D0FFA}"/>
                  </a:ext>
                </a:extLst>
              </p:cNvPr>
              <p:cNvSpPr txBox="1"/>
              <p:nvPr/>
            </p:nvSpPr>
            <p:spPr>
              <a:xfrm>
                <a:off x="7311495" y="4275367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159A5BA-7926-4BFC-80D1-F4AA246D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495" y="4275367"/>
                <a:ext cx="310896" cy="461665"/>
              </a:xfrm>
              <a:prstGeom prst="rect">
                <a:avLst/>
              </a:prstGeom>
              <a:blipFill>
                <a:blip r:embed="rId9"/>
                <a:stretch>
                  <a:fillRect l="-3922" r="-39216"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igura a mano libera: forma 29">
                <a:extLst>
                  <a:ext uri="{FF2B5EF4-FFF2-40B4-BE49-F238E27FC236}">
                    <a16:creationId xmlns:a16="http://schemas.microsoft.com/office/drawing/2014/main" id="{B860829B-D0B9-4205-8000-530E234AEB6D}"/>
                  </a:ext>
                </a:extLst>
              </p:cNvPr>
              <p:cNvSpPr/>
              <p:nvPr/>
            </p:nvSpPr>
            <p:spPr>
              <a:xfrm>
                <a:off x="8856408" y="217328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Figura a mano libera: forma 29">
                <a:extLst>
                  <a:ext uri="{FF2B5EF4-FFF2-40B4-BE49-F238E27FC236}">
                    <a16:creationId xmlns:a16="http://schemas.microsoft.com/office/drawing/2014/main" id="{B860829B-D0B9-4205-8000-530E234AE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17328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igura a mano libera: forma 30">
                <a:extLst>
                  <a:ext uri="{FF2B5EF4-FFF2-40B4-BE49-F238E27FC236}">
                    <a16:creationId xmlns:a16="http://schemas.microsoft.com/office/drawing/2014/main" id="{88478B3C-E5AD-474E-AEE7-65A990F7C4F4}"/>
                  </a:ext>
                </a:extLst>
              </p:cNvPr>
              <p:cNvSpPr/>
              <p:nvPr/>
            </p:nvSpPr>
            <p:spPr>
              <a:xfrm>
                <a:off x="8856408" y="2574807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Figura a mano libera: forma 30">
                <a:extLst>
                  <a:ext uri="{FF2B5EF4-FFF2-40B4-BE49-F238E27FC236}">
                    <a16:creationId xmlns:a16="http://schemas.microsoft.com/office/drawing/2014/main" id="{88478B3C-E5AD-474E-AEE7-65A990F7C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574807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igura a mano libera: forma 31">
                <a:extLst>
                  <a:ext uri="{FF2B5EF4-FFF2-40B4-BE49-F238E27FC236}">
                    <a16:creationId xmlns:a16="http://schemas.microsoft.com/office/drawing/2014/main" id="{FA47F6A4-0F94-468E-9E44-3BB34A17BD07}"/>
                  </a:ext>
                </a:extLst>
              </p:cNvPr>
              <p:cNvSpPr/>
              <p:nvPr/>
            </p:nvSpPr>
            <p:spPr>
              <a:xfrm>
                <a:off x="8856408" y="295804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Figura a mano libera: forma 31">
                <a:extLst>
                  <a:ext uri="{FF2B5EF4-FFF2-40B4-BE49-F238E27FC236}">
                    <a16:creationId xmlns:a16="http://schemas.microsoft.com/office/drawing/2014/main" id="{FA47F6A4-0F94-468E-9E44-3BB34A17B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95804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2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500A11A-DBFA-4F1B-8088-E3D40FCB5954}"/>
                  </a:ext>
                </a:extLst>
              </p:cNvPr>
              <p:cNvSpPr txBox="1"/>
              <p:nvPr/>
            </p:nvSpPr>
            <p:spPr>
              <a:xfrm>
                <a:off x="9140951" y="1737360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500A11A-DBFA-4F1B-8088-E3D40FCB5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951" y="1737360"/>
                <a:ext cx="310896" cy="461665"/>
              </a:xfrm>
              <a:prstGeom prst="rect">
                <a:avLst/>
              </a:prstGeom>
              <a:blipFill>
                <a:blip r:embed="rId13"/>
                <a:stretch>
                  <a:fillRect l="-3922" r="-41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igura a mano libera: forma 36">
                <a:extLst>
                  <a:ext uri="{FF2B5EF4-FFF2-40B4-BE49-F238E27FC236}">
                    <a16:creationId xmlns:a16="http://schemas.microsoft.com/office/drawing/2014/main" id="{70E7541E-8E39-49BA-B192-3C3FAA5E8D7B}"/>
                  </a:ext>
                </a:extLst>
              </p:cNvPr>
              <p:cNvSpPr/>
              <p:nvPr/>
            </p:nvSpPr>
            <p:spPr>
              <a:xfrm>
                <a:off x="10687696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Figura a mano libera: forma 36">
                <a:extLst>
                  <a:ext uri="{FF2B5EF4-FFF2-40B4-BE49-F238E27FC236}">
                    <a16:creationId xmlns:a16="http://schemas.microsoft.com/office/drawing/2014/main" id="{70E7541E-8E39-49BA-B192-3C3FAA5E8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4C37E9A-E29C-4D9D-81E2-6C3EF5001DF4}"/>
                  </a:ext>
                </a:extLst>
              </p:cNvPr>
              <p:cNvSpPr txBox="1"/>
              <p:nvPr/>
            </p:nvSpPr>
            <p:spPr>
              <a:xfrm>
                <a:off x="10972239" y="4275367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4C37E9A-E29C-4D9D-81E2-6C3EF5001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239" y="4275367"/>
                <a:ext cx="310896" cy="461665"/>
              </a:xfrm>
              <a:prstGeom prst="rect">
                <a:avLst/>
              </a:prstGeom>
              <a:blipFill>
                <a:blip r:embed="rId15"/>
                <a:stretch>
                  <a:fillRect l="-5882" r="-41176"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00457D9-7EED-4CA7-94AB-CD2959BF4DB4}"/>
                  </a:ext>
                </a:extLst>
              </p:cNvPr>
              <p:cNvSpPr txBox="1"/>
              <p:nvPr/>
            </p:nvSpPr>
            <p:spPr>
              <a:xfrm>
                <a:off x="8179457" y="5400102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00457D9-7EED-4CA7-94AB-CD2959BF4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457" y="5400102"/>
                <a:ext cx="310896" cy="461665"/>
              </a:xfrm>
              <a:prstGeom prst="rect">
                <a:avLst/>
              </a:prstGeom>
              <a:blipFill>
                <a:blip r:embed="rId16"/>
                <a:stretch>
                  <a:fillRect l="-588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C909ACA-4D44-4006-B08D-ACB1052A5086}"/>
                  </a:ext>
                </a:extLst>
              </p:cNvPr>
              <p:cNvSpPr txBox="1"/>
              <p:nvPr/>
            </p:nvSpPr>
            <p:spPr>
              <a:xfrm>
                <a:off x="9113519" y="3911630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C909ACA-4D44-4006-B08D-ACB1052A5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519" y="3911630"/>
                <a:ext cx="310896" cy="461665"/>
              </a:xfrm>
              <a:prstGeom prst="rect">
                <a:avLst/>
              </a:prstGeom>
              <a:blipFill>
                <a:blip r:embed="rId17"/>
                <a:stretch>
                  <a:fillRect l="-392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F5F4BF0-9B2C-45F4-AE9B-3C138CFC9C53}"/>
                  </a:ext>
                </a:extLst>
              </p:cNvPr>
              <p:cNvSpPr txBox="1"/>
              <p:nvPr/>
            </p:nvSpPr>
            <p:spPr>
              <a:xfrm>
                <a:off x="10009436" y="5400102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F5F4BF0-9B2C-45F4-AE9B-3C138CFC9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436" y="5400102"/>
                <a:ext cx="310896" cy="461665"/>
              </a:xfrm>
              <a:prstGeom prst="rect">
                <a:avLst/>
              </a:prstGeom>
              <a:blipFill>
                <a:blip r:embed="rId18"/>
                <a:stretch>
                  <a:fillRect l="-588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egnaposto contenuto 2">
                <a:extLst>
                  <a:ext uri="{FF2B5EF4-FFF2-40B4-BE49-F238E27FC236}">
                    <a16:creationId xmlns:a16="http://schemas.microsoft.com/office/drawing/2014/main" id="{76C6EC54-607D-4B96-B694-6C20FCBC7C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801133" cy="351265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Ogni processo tiene traccia del proprio livello, del livello degli altri e di un valore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/>
                  <a:t>, il quale è un intero compreso tra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e viene deciso dal processo numero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inoltre ogni processo tiene traccia di tutti i valori di decisione iniziali degli altri processi.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/>
                  <a:t> sono diffusi tra un processo e l’altro, piggybacked nei messaggi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Dopo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 rounds ogni processo decide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se e solo se: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sz="2000"/>
                  <a:t>il suo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 sz="2000"/>
                  <a:t> è maggiore o uguale del valore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it-IT" sz="200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 Tutti gli input iniziali dei processi sono uguali a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45" name="Segnaposto contenuto 2">
                <a:extLst>
                  <a:ext uri="{FF2B5EF4-FFF2-40B4-BE49-F238E27FC236}">
                    <a16:creationId xmlns:a16="http://schemas.microsoft.com/office/drawing/2014/main" id="{76C6EC54-607D-4B96-B694-6C20FCBC7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801133" cy="3512650"/>
              </a:xfrm>
              <a:blipFill>
                <a:blip r:embed="rId19"/>
                <a:stretch>
                  <a:fillRect l="-2521" t="-19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Figura a mano libera: forma 53">
                <a:extLst>
                  <a:ext uri="{FF2B5EF4-FFF2-40B4-BE49-F238E27FC236}">
                    <a16:creationId xmlns:a16="http://schemas.microsoft.com/office/drawing/2014/main" id="{5821548D-C4AD-48B9-B5EF-88EBC0CD1A7C}"/>
                  </a:ext>
                </a:extLst>
              </p:cNvPr>
              <p:cNvSpPr/>
              <p:nvPr/>
            </p:nvSpPr>
            <p:spPr>
              <a:xfrm>
                <a:off x="7032155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Figura a mano libera: forma 53">
                <a:extLst>
                  <a:ext uri="{FF2B5EF4-FFF2-40B4-BE49-F238E27FC236}">
                    <a16:creationId xmlns:a16="http://schemas.microsoft.com/office/drawing/2014/main" id="{5821548D-C4AD-48B9-B5EF-88EBC0CD1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55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0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Figura a mano libera: forma 55">
                <a:extLst>
                  <a:ext uri="{FF2B5EF4-FFF2-40B4-BE49-F238E27FC236}">
                    <a16:creationId xmlns:a16="http://schemas.microsoft.com/office/drawing/2014/main" id="{6C1DBF9C-8516-4075-9432-580F93902D68}"/>
                  </a:ext>
                </a:extLst>
              </p:cNvPr>
              <p:cNvSpPr/>
              <p:nvPr/>
            </p:nvSpPr>
            <p:spPr>
              <a:xfrm>
                <a:off x="8856407" y="2575656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Figura a mano libera: forma 55">
                <a:extLst>
                  <a:ext uri="{FF2B5EF4-FFF2-40B4-BE49-F238E27FC236}">
                    <a16:creationId xmlns:a16="http://schemas.microsoft.com/office/drawing/2014/main" id="{6C1DBF9C-8516-4075-9432-580F93902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7" y="2575656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1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56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139 L 0.15078 -0.3722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-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0.15065 0.3724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1865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0.15065 0.370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7" grpId="0" animBg="1"/>
      <p:bldP spid="54" grpId="0" animBg="1"/>
      <p:bldP spid="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140696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𝑆𝑡𝑎𝑡𝑒𝑠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𝑢𝑛𝑘𝑛𝑜𝑤𝑛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𝑒𝑠𝑠𝑒𝑟𝑒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𝑡𝑟𝑎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𝑢𝑛𝑘𝑜𝑤𝑛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,0,1</m:t>
                          </m:r>
                        </m:e>
                      </m:d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𝑢𝑛𝑑𝑒𝑓𝑖𝑛𝑒𝑑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𝑝𝑟𝑖𝑚𝑜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𝑟𝑎𝑑𝑜𝑚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𝑎𝑙𝑡𝑟𝑖𝑚𝑒𝑛𝑡𝑖</m:t>
                      </m:r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𝑣𝑒𝑡𝑡𝑜𝑟𝑒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𝑐𝑜𝑛𝑡𝑒𝑛𝑒𝑛𝑡𝑒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𝑙𝑖𝑣𝑒𝑙𝑙𝑖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𝑞𝑢𝑎𝑙𝑖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𝑡𝑟𝑜𝑣𝑎𝑛𝑜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𝑖𝑛𝑖𝑧𝑖𝑎𝑙𝑖𝑧𝑧𝑎𝑧𝑖𝑜𝑛𝑒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𝑠𝑒𝑔𝑢𝑒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𝑙𝑖𝑣𝑒𝑙𝑙𝑜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𝑝𝑟𝑖𝑚𝑜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𝑝𝑟𝑜𝑐𝑒𝑠𝑠𝑜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è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𝑝𝑜𝑠𝑡𝑜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𝑙𝑖𝑣𝑒𝑙𝑙𝑖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𝑑𝑒𝑔𝑙𝑖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𝑎𝑙𝑡𝑟𝑖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𝑝𝑟𝑜𝑐𝑒𝑠𝑠𝑖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𝑠𝑜𝑛𝑜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𝑝𝑜𝑠𝑡𝑖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it-IT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𝑣𝑒𝑡𝑡𝑜𝑟𝑒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𝑐𝑜𝑛𝑡𝑒𝑛𝑒𝑛𝑡𝑒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𝑣𝑎𝑙𝑜𝑟𝑖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𝑜𝑔𝑛𝑖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𝑖𝑛𝑖𝑧𝑖𝑎𝑙𝑖𝑧𝑧𝑎𝑧𝑖𝑜𝑛𝑒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𝑠𝑒𝑔𝑢𝑒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𝑣𝑎𝑙𝑜𝑟𝑒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𝑖𝑛𝑖𝑧𝑖𝑎𝑙𝑒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b="0"/>
              </a:p>
              <a:p>
                <a:pPr lvl="1"/>
                <a:endParaRPr lang="it-IT"/>
              </a:p>
            </p:txBody>
          </p:sp>
        </mc:Choice>
        <mc:Fallback xmlns="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140696" cy="4023360"/>
              </a:xfrm>
              <a:blipFill>
                <a:blip r:embed="rId2"/>
                <a:stretch>
                  <a:fillRect l="-1502" t="-1970" r="-1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5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A96A9-DC01-48B7-9787-CD3B4FB4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Illustrazione del problema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A45FE8-DBFB-4B14-848A-21C369753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32" y="3443827"/>
            <a:ext cx="2420937" cy="2420937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35097A2-2383-4687-B610-609476305EF2}"/>
              </a:ext>
            </a:extLst>
          </p:cNvPr>
          <p:cNvSpPr txBox="1">
            <a:spLocks/>
          </p:cNvSpPr>
          <p:nvPr/>
        </p:nvSpPr>
        <p:spPr>
          <a:xfrm>
            <a:off x="1225296" y="1918886"/>
            <a:ext cx="99303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/>
              <a:t>Un </a:t>
            </a:r>
            <a:r>
              <a:rPr lang="en-US" b="1"/>
              <a:t>problema del consenso </a:t>
            </a:r>
            <a:r>
              <a:rPr lang="en-US"/>
              <a:t>in una rete </a:t>
            </a:r>
            <a:r>
              <a:rPr lang="en-US" err="1"/>
              <a:t>distribuita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ha quando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processi</a:t>
            </a:r>
            <a:r>
              <a:rPr lang="en-US"/>
              <a:t> </a:t>
            </a:r>
            <a:r>
              <a:rPr lang="en-US" err="1"/>
              <a:t>coinvolti</a:t>
            </a:r>
            <a:r>
              <a:rPr lang="en-US"/>
              <a:t> </a:t>
            </a:r>
            <a:r>
              <a:rPr lang="en-US" err="1"/>
              <a:t>devono</a:t>
            </a:r>
            <a:r>
              <a:rPr lang="en-US"/>
              <a:t> </a:t>
            </a:r>
            <a:r>
              <a:rPr lang="en-US" err="1"/>
              <a:t>concordare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 un </a:t>
            </a:r>
            <a:r>
              <a:rPr lang="en-US" err="1"/>
              <a:t>determinato</a:t>
            </a:r>
            <a:r>
              <a:rPr lang="en-US"/>
              <a:t> </a:t>
            </a:r>
            <a:r>
              <a:rPr lang="en-US" err="1"/>
              <a:t>valore</a:t>
            </a:r>
            <a:r>
              <a:rPr lang="en-US"/>
              <a:t> di output partendo da input arbitrari.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/>
              <a:t>I</a:t>
            </a:r>
            <a:r>
              <a:rPr lang="it-IT"/>
              <a:t>n genere esiste una condizione di validità che descrive i valori di output consentiti per ogni pattern di input. </a:t>
            </a:r>
          </a:p>
        </p:txBody>
      </p:sp>
    </p:spTree>
    <p:extLst>
      <p:ext uri="{BB962C8B-B14F-4D97-AF65-F5344CB8AC3E}">
        <p14:creationId xmlns:p14="http://schemas.microsoft.com/office/powerpoint/2010/main" val="2024905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140696" cy="450020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𝑚𝑠𝑔𝑠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𝑖𝑛𝑣𝑖𝑎𝑡𝑜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𝑡𝑢𝑡𝑡𝑖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𝑝𝑟𝑜𝑐𝑒𝑠𝑠𝑖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𝑑𝑜𝑣𝑒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sz="1400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𝑣𝑒𝑡𝑡𝑜𝑟𝑒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endParaRPr lang="it-IT" sz="1100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𝑣𝑒𝑡𝑡𝑜𝑟𝑒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it-IT" sz="1100" b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it-IT" sz="1100" b="0"/>
                  <a:t>K</a:t>
                </a: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it-IT" sz="11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140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𝑢𝑛𝑑𝑒𝑓𝑖𝑛𝑒𝑑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i="1">
                    <a:latin typeface="Cambria Math" panose="02040503050406030204" pitchFamily="18" charset="0"/>
                  </a:rPr>
                  <a:t>foreach message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𝑑𝑜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/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i="1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/>
                  <a:t>	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𝑚𝑒𝑠𝑠𝑎𝑔𝑒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≔1+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  <m:d>
                            <m:d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i="1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==1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𝑑𝑒𝑐𝑖𝑠𝑖𝑜𝑛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≔1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𝑒𝑙𝑠𝑒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𝑑𝑒𝑐𝑖𝑠𝑖𝑜𝑛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≔0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endParaRPr lang="it-IT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140696" cy="45002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38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4704" cy="1450757"/>
          </a:xfrm>
        </p:spPr>
        <p:txBody>
          <a:bodyPr/>
          <a:lstStyle/>
          <a:p>
            <a:r>
              <a:rPr lang="it-IT" b="1"/>
              <a:t>Teorema algoritmo RandomAttack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0432" y="2806530"/>
                <a:ext cx="10058400" cy="1692317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L'Algoritmo RandomAttack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risolve la versione randomizzata del problema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dell’attacco coordinato con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 </a:t>
                </a:r>
                <a14:m>
                  <m:oMath xmlns:m="http://schemas.openxmlformats.org/officeDocument/2006/math">
                    <m:r>
                      <a:rPr lang="it-IT" sz="24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it-IT" sz="24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 </m:t>
                    </m:r>
                    <m:f>
                      <m:fPr>
                        <m:ctrlP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è il numero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 rounds.</a:t>
                </a:r>
                <a:endParaRPr lang="it-IT" sz="2400" i="1" dirty="0">
                  <a:solidFill>
                    <a:srgbClr val="404040"/>
                  </a:solidFill>
                  <a:latin typeface="Corbel" panose="020B0503020204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2806530"/>
                <a:ext cx="10058400" cy="1692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75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Dimostrazione informale Teorema algoritmo RandomAttack(1)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it-IT" sz="2400"/>
                  <a:t>Definiamo: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it-IT" sz="2400"/>
                  <a:t>Possiamo avere tre casi:</a:t>
                </a:r>
              </a:p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it-IT" sz="210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it-I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2100" dirty="0"/>
                  <a:t>: </a:t>
                </a:r>
                <a:r>
                  <a:rPr lang="it-IT" sz="2100"/>
                  <a:t>tutti sono d’accordo in quanto tutti hanno superato </a:t>
                </a:r>
                <a14:m>
                  <m:oMath xmlns:m="http://schemas.openxmlformats.org/officeDocument/2006/math">
                    <m:r>
                      <a:rPr lang="it-IT" sz="21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 sz="2100" dirty="0"/>
                  <a:t> </a:t>
                </a:r>
                <a:r>
                  <a:rPr lang="it-IT" sz="2100"/>
                  <a:t>e ogni processo conosce le informazioni degli altri processi</a:t>
                </a:r>
              </a:p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m:rPr>
                        <m:sty m:val="p"/>
                      </m:rPr>
                      <a:rPr lang="it-IT" sz="21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it-I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2100" dirty="0"/>
                  <a:t>: </a:t>
                </a:r>
                <a:r>
                  <a:rPr lang="it-IT" sz="2100"/>
                  <a:t>viene deciso </a:t>
                </a:r>
                <a14:m>
                  <m:oMath xmlns:m="http://schemas.openxmlformats.org/officeDocument/2006/math">
                    <m:r>
                      <a:rPr lang="it-IT" sz="21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100" dirty="0"/>
                  <a:t> </a:t>
                </a:r>
                <a:r>
                  <a:rPr lang="it-IT" sz="2100"/>
                  <a:t>come output in quanto nessun processo ha raggiunto il livello necessario</a:t>
                </a:r>
              </a:p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:r>
                  <a:rPr lang="it-IT" sz="210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sz="21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it-IT" sz="210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2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1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sz="2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sz="2100" i="1" dirty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it-IT" sz="2100" i="1" dirty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it-I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1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2100" i="1" dirty="0"/>
                  <a:t>: </a:t>
                </a:r>
                <a:r>
                  <a:rPr lang="it-IT" sz="2100"/>
                  <a:t>questa è l’unica situazione nella quale i processi possono essere in disaccordo, ovvero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100"/>
                  <a:t>non è lo stesso per tutti i processi e </a:t>
                </a:r>
                <a14:m>
                  <m:oMath xmlns:m="http://schemas.openxmlformats.org/officeDocument/2006/math">
                    <m:r>
                      <a:rPr lang="it-IT" sz="2100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 sz="2100"/>
                  <a:t> è compresso tra il valore più grande e il valore più piccolo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2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382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Dimostrazione informale Teorema algoritmo RandomAttack(2)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33561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it-IT"/>
                  <a:t>Il </a:t>
                </a:r>
                <a:r>
                  <a:rPr lang="it-IT" b="1"/>
                  <a:t>lemma 5.2</a:t>
                </a:r>
                <a:r>
                  <a:rPr lang="it-IT"/>
                  <a:t> ci ha assicurato che i diversi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/>
                  <a:t> di ogni processo si possono distaccare al massimo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 pertanto scrivere:</a:t>
                </a:r>
              </a:p>
              <a:p>
                <a:pPr marL="0" indent="0">
                  <a:buNone/>
                </a:pPr>
                <a:endParaRPr lang="it-IT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0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000" i="1" dirty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/>
              </a:p>
              <a:p>
                <a:pPr marL="0" indent="0">
                  <a:buNone/>
                </a:pPr>
                <a:endParaRPr lang="it-IT"/>
              </a:p>
              <a:p>
                <a:pPr marL="0" indent="0">
                  <a:buNone/>
                </a:pPr>
                <a:r>
                  <a:rPr lang="it-IT"/>
                  <a:t>È uguale a scrivere:</a:t>
                </a:r>
              </a:p>
              <a:p>
                <a:pPr marL="0" indent="0">
                  <a:buNone/>
                </a:pPr>
                <a:endParaRPr lang="it-IT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𝑚𝑎</m:t>
                      </m:r>
                      <m:func>
                        <m:func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it-IT" sz="2000" dirty="0"/>
              </a:p>
              <a:p>
                <a:pPr marL="0" indent="0">
                  <a:buNone/>
                </a:pPr>
                <a:endParaRPr lang="it-IT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it-IT"/>
                  <a:t>Noi sappiamo che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/>
                  <a:t> è un valore random compreso tra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/>
                  <a:t>e per questo motivo la probabilitò che sia </a:t>
                </a:r>
                <a:r>
                  <a:rPr lang="it-IT" dirty="0"/>
                  <a:t>esattamente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𝑚𝑎</m:t>
                    </m:r>
                    <m:func>
                      <m:func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𝑥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it-IT" dirty="0"/>
                  <a:t> 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335610"/>
              </a:xfrm>
              <a:blipFill>
                <a:blip r:embed="rId2"/>
                <a:stretch>
                  <a:fillRect l="-1455" t="-1828" r="-10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145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4704" cy="1450757"/>
          </a:xfrm>
        </p:spPr>
        <p:txBody>
          <a:bodyPr/>
          <a:lstStyle/>
          <a:p>
            <a:r>
              <a:rPr lang="it-IT" b="1"/>
              <a:t>Teorema del limite inferiore sul disaccordo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Ogni algoritmo r-round per il problema dell’attacco coordinato randomizzato presenta una probabilità di disaccordo di al minimo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</m:t>
                        </m:r>
                      </m:den>
                    </m:f>
                  </m:oMath>
                </a14:m>
                <a:endParaRPr lang="it-IT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845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avversario </a:t>
            </a:r>
            <a:r>
              <a:rPr lang="it-IT" b="1" err="1"/>
              <a:t>pruned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semplicemente “elimina” le informazioni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ha ricevuto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it-IT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è definito come segue:</a:t>
                </a:r>
              </a:p>
              <a:p>
                <a:pPr marL="800100" lvl="1" indent="-342900">
                  <a:lnSpc>
                    <a:spcPct val="107000"/>
                  </a:lnSpc>
                  <a:buFont typeface="Wingdings" panose="05000000000000000000" pitchFamily="2" charset="2"/>
                  <a:buChar char="v"/>
                </a:pPr>
                <a:r>
                  <a:rPr lang="it-IT" sz="2000"/>
                  <a:t>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, allora l’input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2000"/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è lo stesso che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, altrimenti è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it-IT" sz="2000"/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Una tripla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 è nel pattern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esattamente se è nello schema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 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Questo vuol dire che 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include tutti i messaggi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, ma non altri, 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specifica che tutti gli input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 sono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.</a:t>
                </a:r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758" r="-1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926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Lemmi necessari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960"/>
            <a:ext cx="10058400" cy="46166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sono due avversari,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è un processo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d>
                      <m:d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p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allora: 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it-IT" sz="40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qualsiasi avversario per il quale tutti i valori inziali sono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processo qualsiasi, allora: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𝜖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blipFill>
                <a:blip r:embed="rId3"/>
                <a:stretch>
                  <a:fillRect t="-2899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4C1EF9-263D-431B-A997-CC753CDB09EA}"/>
              </a:ext>
            </a:extLst>
          </p:cNvPr>
          <p:cNvSpPr txBox="1"/>
          <p:nvPr/>
        </p:nvSpPr>
        <p:spPr>
          <a:xfrm>
            <a:off x="5300472" y="1965960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3D7943-97B9-42A1-B907-73A1ACC95A41}"/>
              </a:ext>
            </a:extLst>
          </p:cNvPr>
          <p:cNvSpPr txBox="1"/>
          <p:nvPr/>
        </p:nvSpPr>
        <p:spPr>
          <a:xfrm>
            <a:off x="5300472" y="4143985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5.7</a:t>
            </a:r>
          </a:p>
        </p:txBody>
      </p:sp>
    </p:spTree>
    <p:extLst>
      <p:ext uri="{BB962C8B-B14F-4D97-AF65-F5344CB8AC3E}">
        <p14:creationId xmlns:p14="http://schemas.microsoft.com/office/powerpoint/2010/main" val="2890494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del teorema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/>
                  <a:t>Sia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200"/>
                  <a:t> l’avversario per il quale tutti gli inputs sono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e nessun messaggio è perduto, la probabilità che tutti i processi decidano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è, per il lemma 5.7, al massimo: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2200"/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  <a:blipFill>
                <a:blip r:embed="rId2"/>
                <a:stretch>
                  <a:fillRect l="-788" t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/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sz="2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it-IT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/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Per rispettare la condizione di validità tutti i processi devono decidere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perciò, la probabilità che tutti decidano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deve essere esattamente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questo implica che: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blipFill>
                <a:blip r:embed="rId4"/>
                <a:stretch>
                  <a:fillRect l="-788" t="-3788" b="-14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/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it-IT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it-IT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  <m:r>
                        <a:rPr lang="it-IT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it-IT" sz="28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it-IT" sz="28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233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Bibliografia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45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/>
              <a:t> </a:t>
            </a:r>
            <a:r>
              <a:rPr lang="en-US" sz="2200"/>
              <a:t>Lynch, Nancy A. Distributed algorithms. Elsevier, 1996.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2200"/>
              <a:t> </a:t>
            </a:r>
            <a:r>
              <a:rPr lang="it-IT" sz="22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– The two generals’ problem, </a:t>
            </a:r>
            <a:r>
              <a:rPr lang="it-IT" sz="22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</a:t>
            </a:r>
            <a:r>
              <a:rPr lang="it-IT" sz="22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Scott</a:t>
            </a:r>
            <a:endParaRPr lang="it-IT" sz="22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05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1248"/>
            <a:ext cx="12192000" cy="896112"/>
          </a:xfrm>
        </p:spPr>
        <p:txBody>
          <a:bodyPr/>
          <a:lstStyle/>
          <a:p>
            <a:pPr algn="ctr"/>
            <a:r>
              <a:rPr lang="it-IT" b="1"/>
              <a:t>Grazie per 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38628"/>
            <a:ext cx="10058400" cy="1380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200"/>
              <a:t>Vittorio Fiscale</a:t>
            </a:r>
          </a:p>
          <a:p>
            <a:pPr marL="0" indent="0" algn="ctr">
              <a:buNone/>
            </a:pPr>
            <a:r>
              <a:rPr lang="it-IT" sz="2200"/>
              <a:t>Lorenzo Dentis</a:t>
            </a:r>
          </a:p>
          <a:p>
            <a:pPr marL="0" indent="0" algn="ctr">
              <a:buNone/>
            </a:pPr>
            <a:r>
              <a:rPr lang="it-IT" sz="2200"/>
              <a:t>Mario Bove</a:t>
            </a:r>
          </a:p>
        </p:txBody>
      </p:sp>
    </p:spTree>
    <p:extLst>
      <p:ext uri="{BB962C8B-B14F-4D97-AF65-F5344CB8AC3E}">
        <p14:creationId xmlns:p14="http://schemas.microsoft.com/office/powerpoint/2010/main" val="135074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739732"/>
            <a:ext cx="10058400" cy="1857586"/>
          </a:xfrm>
        </p:spPr>
        <p:txBody>
          <a:bodyPr>
            <a:normAutofit/>
          </a:bodyPr>
          <a:lstStyle/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i="1">
                <a:solidFill>
                  <a:srgbClr val="404040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Diversi generali stanno pianificando un attacco coordinato da diverse direzioni contro un obiettivo comune e sanno che l’unico modo per avere successo è che tutti i generali attacchino allo stesso momento, altrimenti la sconfitta sarà certa. Ogni generale ha un parere iniziale sul fatto che il proprio esercito sia pronto ad attaccare o meno.</a:t>
            </a:r>
            <a:endParaRPr lang="it-IT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16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86656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2A08B489-504C-4399-99DA-90A0E65D61E1}"/>
              </a:ext>
            </a:extLst>
          </p:cNvPr>
          <p:cNvGrpSpPr/>
          <p:nvPr/>
        </p:nvGrpSpPr>
        <p:grpSpPr>
          <a:xfrm>
            <a:off x="806703" y="4839744"/>
            <a:ext cx="804163" cy="665967"/>
            <a:chOff x="806703" y="4839744"/>
            <a:chExt cx="804163" cy="665967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F220798-43B1-480C-A66F-89BBA1B3B8ED}"/>
                </a:ext>
              </a:extLst>
            </p:cNvPr>
            <p:cNvSpPr/>
            <p:nvPr/>
          </p:nvSpPr>
          <p:spPr>
            <a:xfrm>
              <a:off x="1082801" y="486970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593F2BCB-3A31-4C4D-B3BF-C71415CE0698}"/>
                </a:ext>
              </a:extLst>
            </p:cNvPr>
            <p:cNvSpPr/>
            <p:nvPr/>
          </p:nvSpPr>
          <p:spPr>
            <a:xfrm>
              <a:off x="806703" y="5033249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A2AC0CF4-2442-446C-8AB7-FE615DA19D6E}"/>
                </a:ext>
              </a:extLst>
            </p:cNvPr>
            <p:cNvSpPr/>
            <p:nvPr/>
          </p:nvSpPr>
          <p:spPr>
            <a:xfrm>
              <a:off x="1046479" y="525477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F8D64C79-A77A-4726-9DFD-72B6379081D4}"/>
                </a:ext>
              </a:extLst>
            </p:cNvPr>
            <p:cNvSpPr/>
            <p:nvPr/>
          </p:nvSpPr>
          <p:spPr>
            <a:xfrm>
              <a:off x="1358899" y="483974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0B61E97E-4C4B-4F4B-A94A-467CEAA461BF}"/>
                </a:ext>
              </a:extLst>
            </p:cNvPr>
            <p:cNvSpPr/>
            <p:nvPr/>
          </p:nvSpPr>
          <p:spPr>
            <a:xfrm>
              <a:off x="1358899" y="5152312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2F3F7B72-D046-4D88-B035-C2C9D2F6F55E}"/>
              </a:ext>
            </a:extLst>
          </p:cNvPr>
          <p:cNvGrpSpPr/>
          <p:nvPr/>
        </p:nvGrpSpPr>
        <p:grpSpPr>
          <a:xfrm>
            <a:off x="10110725" y="4224343"/>
            <a:ext cx="804163" cy="665967"/>
            <a:chOff x="10110725" y="4224343"/>
            <a:chExt cx="804163" cy="665967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6A268B83-9EA6-4967-AB4D-CAF6FBB81F9C}"/>
                </a:ext>
              </a:extLst>
            </p:cNvPr>
            <p:cNvSpPr/>
            <p:nvPr/>
          </p:nvSpPr>
          <p:spPr>
            <a:xfrm>
              <a:off x="10386823" y="425430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054F2C-BE72-498B-B30E-5D98ABD37F93}"/>
                </a:ext>
              </a:extLst>
            </p:cNvPr>
            <p:cNvSpPr/>
            <p:nvPr/>
          </p:nvSpPr>
          <p:spPr>
            <a:xfrm>
              <a:off x="10110725" y="4417848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8E50C16E-03A8-4FB1-A2B2-39509F3997BF}"/>
                </a:ext>
              </a:extLst>
            </p:cNvPr>
            <p:cNvSpPr/>
            <p:nvPr/>
          </p:nvSpPr>
          <p:spPr>
            <a:xfrm>
              <a:off x="10350501" y="463937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99D7566A-C6E5-41CA-BC4B-D74985AA2768}"/>
                </a:ext>
              </a:extLst>
            </p:cNvPr>
            <p:cNvSpPr/>
            <p:nvPr/>
          </p:nvSpPr>
          <p:spPr>
            <a:xfrm>
              <a:off x="10662921" y="422434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9BF72550-A190-4607-B06A-3E6BA455340E}"/>
                </a:ext>
              </a:extLst>
            </p:cNvPr>
            <p:cNvSpPr/>
            <p:nvPr/>
          </p:nvSpPr>
          <p:spPr>
            <a:xfrm>
              <a:off x="10662921" y="4536911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9" name="Elemento grafico 8" descr="Nuvola con riempimento a tinta unita">
            <a:extLst>
              <a:ext uri="{FF2B5EF4-FFF2-40B4-BE49-F238E27FC236}">
                <a16:creationId xmlns:a16="http://schemas.microsoft.com/office/drawing/2014/main" id="{70279E8B-99AF-41A6-887A-33EEC76B9B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249" y="4983387"/>
            <a:ext cx="914400" cy="914400"/>
          </a:xfrm>
          <a:prstGeom prst="rect">
            <a:avLst/>
          </a:prstGeom>
        </p:spPr>
      </p:pic>
      <p:pic>
        <p:nvPicPr>
          <p:cNvPr id="30" name="Elemento grafico 29" descr="Nuvola con riempimento a tinta unita">
            <a:extLst>
              <a:ext uri="{FF2B5EF4-FFF2-40B4-BE49-F238E27FC236}">
                <a16:creationId xmlns:a16="http://schemas.microsoft.com/office/drawing/2014/main" id="{0FCB908F-1641-4AC4-BC07-B79DA39612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121" y="5212656"/>
            <a:ext cx="914400" cy="914400"/>
          </a:xfrm>
          <a:prstGeom prst="rect">
            <a:avLst/>
          </a:prstGeom>
        </p:spPr>
      </p:pic>
      <p:pic>
        <p:nvPicPr>
          <p:cNvPr id="31" name="Elemento grafico 30" descr="Nuvola con riempimento a tinta unita">
            <a:extLst>
              <a:ext uri="{FF2B5EF4-FFF2-40B4-BE49-F238E27FC236}">
                <a16:creationId xmlns:a16="http://schemas.microsoft.com/office/drawing/2014/main" id="{F7007146-15A2-41BC-BB28-61B0B3C26F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900088"/>
            <a:ext cx="914400" cy="914400"/>
          </a:xfrm>
          <a:prstGeom prst="rect">
            <a:avLst/>
          </a:prstGeom>
        </p:spPr>
      </p:pic>
      <p:pic>
        <p:nvPicPr>
          <p:cNvPr id="32" name="Elemento grafico 31" descr="Nuvola con riempimento a tinta unita">
            <a:extLst>
              <a:ext uri="{FF2B5EF4-FFF2-40B4-BE49-F238E27FC236}">
                <a16:creationId xmlns:a16="http://schemas.microsoft.com/office/drawing/2014/main" id="{D439F2F7-0468-41A0-BDD9-08D1E7F782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7965" y="5252351"/>
            <a:ext cx="813337" cy="813337"/>
          </a:xfrm>
          <a:prstGeom prst="rect">
            <a:avLst/>
          </a:prstGeom>
        </p:spPr>
      </p:pic>
      <p:pic>
        <p:nvPicPr>
          <p:cNvPr id="33" name="Elemento grafico 32" descr="Nuvola con riempimento a tinta unita">
            <a:extLst>
              <a:ext uri="{FF2B5EF4-FFF2-40B4-BE49-F238E27FC236}">
                <a16:creationId xmlns:a16="http://schemas.microsoft.com/office/drawing/2014/main" id="{D31C60E5-F7C1-43DC-A401-E7909D9B6C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950619"/>
            <a:ext cx="905260" cy="905260"/>
          </a:xfrm>
          <a:prstGeom prst="rect">
            <a:avLst/>
          </a:prstGeom>
        </p:spPr>
      </p:pic>
      <p:pic>
        <p:nvPicPr>
          <p:cNvPr id="34" name="Elemento grafico 33" descr="Nuvola con riempimento a tinta unita">
            <a:extLst>
              <a:ext uri="{FF2B5EF4-FFF2-40B4-BE49-F238E27FC236}">
                <a16:creationId xmlns:a16="http://schemas.microsoft.com/office/drawing/2014/main" id="{B59D3260-E33A-49F6-B35E-D7D0F601C4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919" y="4916236"/>
            <a:ext cx="914400" cy="914400"/>
          </a:xfrm>
          <a:prstGeom prst="rect">
            <a:avLst/>
          </a:prstGeom>
        </p:spPr>
      </p:pic>
      <p:pic>
        <p:nvPicPr>
          <p:cNvPr id="35" name="Elemento grafico 34" descr="Nuvola con riempimento a tinta unita">
            <a:extLst>
              <a:ext uri="{FF2B5EF4-FFF2-40B4-BE49-F238E27FC236}">
                <a16:creationId xmlns:a16="http://schemas.microsoft.com/office/drawing/2014/main" id="{AC5EC3A7-D2EA-454F-AAFC-71A0897C0A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2791" y="5145505"/>
            <a:ext cx="914400" cy="914400"/>
          </a:xfrm>
          <a:prstGeom prst="rect">
            <a:avLst/>
          </a:prstGeom>
        </p:spPr>
      </p:pic>
      <p:pic>
        <p:nvPicPr>
          <p:cNvPr id="36" name="Elemento grafico 35" descr="Nuvola con riempimento a tinta unita">
            <a:extLst>
              <a:ext uri="{FF2B5EF4-FFF2-40B4-BE49-F238E27FC236}">
                <a16:creationId xmlns:a16="http://schemas.microsoft.com/office/drawing/2014/main" id="{DC4DEBAD-B2C8-4B51-94E5-D44B4DD2A3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832937"/>
            <a:ext cx="914400" cy="914400"/>
          </a:xfrm>
          <a:prstGeom prst="rect">
            <a:avLst/>
          </a:prstGeom>
        </p:spPr>
      </p:pic>
      <p:pic>
        <p:nvPicPr>
          <p:cNvPr id="37" name="Elemento grafico 36" descr="Nuvola con riempimento a tinta unita">
            <a:extLst>
              <a:ext uri="{FF2B5EF4-FFF2-40B4-BE49-F238E27FC236}">
                <a16:creationId xmlns:a16="http://schemas.microsoft.com/office/drawing/2014/main" id="{B0ABEF99-03A1-423E-8E21-B9F131986F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2635" y="5185200"/>
            <a:ext cx="813337" cy="813337"/>
          </a:xfrm>
          <a:prstGeom prst="rect">
            <a:avLst/>
          </a:prstGeom>
        </p:spPr>
      </p:pic>
      <p:pic>
        <p:nvPicPr>
          <p:cNvPr id="38" name="Elemento grafico 37" descr="Nuvola con riempimento a tinta unita">
            <a:extLst>
              <a:ext uri="{FF2B5EF4-FFF2-40B4-BE49-F238E27FC236}">
                <a16:creationId xmlns:a16="http://schemas.microsoft.com/office/drawing/2014/main" id="{DD9FA269-7610-4EDB-A6CB-80FD3215D0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883468"/>
            <a:ext cx="905260" cy="90526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0C86794-7FCE-48CC-9500-0205178C655C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64" y="3604455"/>
            <a:ext cx="619888" cy="619888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17CB30F8-646B-4084-9DE8-98306E353645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5633" y="3130436"/>
            <a:ext cx="619888" cy="619888"/>
          </a:xfrm>
          <a:prstGeom prst="rect">
            <a:avLst/>
          </a:prstGeom>
        </p:spPr>
      </p:pic>
      <p:grpSp>
        <p:nvGrpSpPr>
          <p:cNvPr id="40" name="Gruppo 39">
            <a:extLst>
              <a:ext uri="{FF2B5EF4-FFF2-40B4-BE49-F238E27FC236}">
                <a16:creationId xmlns:a16="http://schemas.microsoft.com/office/drawing/2014/main" id="{64E5B419-5B99-4607-B130-099A5BA3D044}"/>
              </a:ext>
            </a:extLst>
          </p:cNvPr>
          <p:cNvGrpSpPr/>
          <p:nvPr/>
        </p:nvGrpSpPr>
        <p:grpSpPr>
          <a:xfrm>
            <a:off x="819975" y="4832937"/>
            <a:ext cx="804163" cy="665967"/>
            <a:chOff x="806703" y="4839744"/>
            <a:chExt cx="804163" cy="665967"/>
          </a:xfrm>
        </p:grpSpPr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0B8254DA-79EE-48D7-9AA2-9483EB70D7F6}"/>
                </a:ext>
              </a:extLst>
            </p:cNvPr>
            <p:cNvSpPr/>
            <p:nvPr/>
          </p:nvSpPr>
          <p:spPr>
            <a:xfrm>
              <a:off x="1082801" y="486970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13FE57D4-73D4-42F0-A6D2-18DE77113A64}"/>
                </a:ext>
              </a:extLst>
            </p:cNvPr>
            <p:cNvSpPr/>
            <p:nvPr/>
          </p:nvSpPr>
          <p:spPr>
            <a:xfrm>
              <a:off x="806703" y="5033249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48BAD9B-226B-4C4B-96F3-8074F697FD21}"/>
                </a:ext>
              </a:extLst>
            </p:cNvPr>
            <p:cNvSpPr/>
            <p:nvPr/>
          </p:nvSpPr>
          <p:spPr>
            <a:xfrm>
              <a:off x="1046479" y="525477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A3F19DE-DA9D-48A8-ADDE-477D0DDAC6DE}"/>
                </a:ext>
              </a:extLst>
            </p:cNvPr>
            <p:cNvSpPr/>
            <p:nvPr/>
          </p:nvSpPr>
          <p:spPr>
            <a:xfrm>
              <a:off x="1358899" y="483974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D71F861-26D0-44C8-91B8-3E155840E50D}"/>
                </a:ext>
              </a:extLst>
            </p:cNvPr>
            <p:cNvSpPr/>
            <p:nvPr/>
          </p:nvSpPr>
          <p:spPr>
            <a:xfrm>
              <a:off x="1358899" y="5152312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1047580-DD64-4F54-A79F-6C25F97E1250}"/>
              </a:ext>
            </a:extLst>
          </p:cNvPr>
          <p:cNvGrpSpPr/>
          <p:nvPr/>
        </p:nvGrpSpPr>
        <p:grpSpPr>
          <a:xfrm>
            <a:off x="10110725" y="4238759"/>
            <a:ext cx="804163" cy="665967"/>
            <a:chOff x="10110725" y="4224343"/>
            <a:chExt cx="804163" cy="665967"/>
          </a:xfrm>
        </p:grpSpPr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1BE6B0C0-CA94-4231-97E2-67A2055A57A6}"/>
                </a:ext>
              </a:extLst>
            </p:cNvPr>
            <p:cNvSpPr/>
            <p:nvPr/>
          </p:nvSpPr>
          <p:spPr>
            <a:xfrm>
              <a:off x="10386823" y="425430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566F7753-EA65-4DBB-B8F9-E68B1E10C810}"/>
                </a:ext>
              </a:extLst>
            </p:cNvPr>
            <p:cNvSpPr/>
            <p:nvPr/>
          </p:nvSpPr>
          <p:spPr>
            <a:xfrm>
              <a:off x="10110725" y="4417848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666EA750-0114-4513-B6AE-F9BA64A27C3A}"/>
                </a:ext>
              </a:extLst>
            </p:cNvPr>
            <p:cNvSpPr/>
            <p:nvPr/>
          </p:nvSpPr>
          <p:spPr>
            <a:xfrm>
              <a:off x="10350501" y="463937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B28AAE47-250A-48F4-87B7-99AB3171FB98}"/>
                </a:ext>
              </a:extLst>
            </p:cNvPr>
            <p:cNvSpPr/>
            <p:nvPr/>
          </p:nvSpPr>
          <p:spPr>
            <a:xfrm>
              <a:off x="10662921" y="422434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D9295BA2-266E-4A61-BD4C-CE43648D1E48}"/>
                </a:ext>
              </a:extLst>
            </p:cNvPr>
            <p:cNvSpPr/>
            <p:nvPr/>
          </p:nvSpPr>
          <p:spPr>
            <a:xfrm>
              <a:off x="10662921" y="4536911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52" name="Immagine 51">
            <a:extLst>
              <a:ext uri="{FF2B5EF4-FFF2-40B4-BE49-F238E27FC236}">
                <a16:creationId xmlns:a16="http://schemas.microsoft.com/office/drawing/2014/main" id="{087A3056-EC0F-42AA-BF09-DEA3EF47D29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33" y="3599281"/>
            <a:ext cx="619888" cy="619888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8F3B567E-0B1F-48AD-A8AD-FA245278CC34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8420" y="3123048"/>
            <a:ext cx="619888" cy="619888"/>
          </a:xfrm>
          <a:prstGeom prst="rect">
            <a:avLst/>
          </a:prstGeom>
        </p:spPr>
      </p:pic>
      <p:pic>
        <p:nvPicPr>
          <p:cNvPr id="54" name="Elemento grafico 53" descr="Nuvola con riempimento a tinta unita">
            <a:extLst>
              <a:ext uri="{FF2B5EF4-FFF2-40B4-BE49-F238E27FC236}">
                <a16:creationId xmlns:a16="http://schemas.microsoft.com/office/drawing/2014/main" id="{1DFD9539-F3F9-46D4-87EC-B34B39E68B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249" y="4666533"/>
            <a:ext cx="914400" cy="914400"/>
          </a:xfrm>
          <a:prstGeom prst="rect">
            <a:avLst/>
          </a:prstGeom>
        </p:spPr>
      </p:pic>
      <p:pic>
        <p:nvPicPr>
          <p:cNvPr id="55" name="Elemento grafico 54" descr="Nuvola con riempimento a tinta unita">
            <a:extLst>
              <a:ext uri="{FF2B5EF4-FFF2-40B4-BE49-F238E27FC236}">
                <a16:creationId xmlns:a16="http://schemas.microsoft.com/office/drawing/2014/main" id="{4EF1266B-9142-437B-AEEF-B0E3D2150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121" y="4895802"/>
            <a:ext cx="914400" cy="914400"/>
          </a:xfrm>
          <a:prstGeom prst="rect">
            <a:avLst/>
          </a:prstGeom>
        </p:spPr>
      </p:pic>
      <p:pic>
        <p:nvPicPr>
          <p:cNvPr id="56" name="Elemento grafico 55" descr="Nuvola con riempimento a tinta unita">
            <a:extLst>
              <a:ext uri="{FF2B5EF4-FFF2-40B4-BE49-F238E27FC236}">
                <a16:creationId xmlns:a16="http://schemas.microsoft.com/office/drawing/2014/main" id="{AD926F96-9EC8-43A7-9179-8140070839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583234"/>
            <a:ext cx="914400" cy="914400"/>
          </a:xfrm>
          <a:prstGeom prst="rect">
            <a:avLst/>
          </a:prstGeom>
        </p:spPr>
      </p:pic>
      <p:pic>
        <p:nvPicPr>
          <p:cNvPr id="57" name="Elemento grafico 56" descr="Nuvola con riempimento a tinta unita">
            <a:extLst>
              <a:ext uri="{FF2B5EF4-FFF2-40B4-BE49-F238E27FC236}">
                <a16:creationId xmlns:a16="http://schemas.microsoft.com/office/drawing/2014/main" id="{70FC4D87-2919-4D96-87D0-5A7FAD8C69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7965" y="4935497"/>
            <a:ext cx="813337" cy="813337"/>
          </a:xfrm>
          <a:prstGeom prst="rect">
            <a:avLst/>
          </a:prstGeom>
        </p:spPr>
      </p:pic>
      <p:pic>
        <p:nvPicPr>
          <p:cNvPr id="58" name="Elemento grafico 57" descr="Nuvola con riempimento a tinta unita">
            <a:extLst>
              <a:ext uri="{FF2B5EF4-FFF2-40B4-BE49-F238E27FC236}">
                <a16:creationId xmlns:a16="http://schemas.microsoft.com/office/drawing/2014/main" id="{930F9F4D-64B0-4FC6-91B1-DD07443096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633765"/>
            <a:ext cx="905260" cy="905260"/>
          </a:xfrm>
          <a:prstGeom prst="rect">
            <a:avLst/>
          </a:prstGeom>
        </p:spPr>
      </p:pic>
      <p:pic>
        <p:nvPicPr>
          <p:cNvPr id="59" name="Elemento grafico 58" descr="Nuvola con riempimento a tinta unita">
            <a:extLst>
              <a:ext uri="{FF2B5EF4-FFF2-40B4-BE49-F238E27FC236}">
                <a16:creationId xmlns:a16="http://schemas.microsoft.com/office/drawing/2014/main" id="{5500F3E7-A7BA-411C-817A-60A1F359C2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919" y="4599382"/>
            <a:ext cx="914400" cy="914400"/>
          </a:xfrm>
          <a:prstGeom prst="rect">
            <a:avLst/>
          </a:prstGeom>
        </p:spPr>
      </p:pic>
      <p:pic>
        <p:nvPicPr>
          <p:cNvPr id="60" name="Elemento grafico 59" descr="Nuvola con riempimento a tinta unita">
            <a:extLst>
              <a:ext uri="{FF2B5EF4-FFF2-40B4-BE49-F238E27FC236}">
                <a16:creationId xmlns:a16="http://schemas.microsoft.com/office/drawing/2014/main" id="{E34436DE-33B1-43AD-A8CA-B321EDE76E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2791" y="4828651"/>
            <a:ext cx="914400" cy="914400"/>
          </a:xfrm>
          <a:prstGeom prst="rect">
            <a:avLst/>
          </a:prstGeom>
        </p:spPr>
      </p:pic>
      <p:pic>
        <p:nvPicPr>
          <p:cNvPr id="61" name="Elemento grafico 60" descr="Nuvola con riempimento a tinta unita">
            <a:extLst>
              <a:ext uri="{FF2B5EF4-FFF2-40B4-BE49-F238E27FC236}">
                <a16:creationId xmlns:a16="http://schemas.microsoft.com/office/drawing/2014/main" id="{09274DE8-FCD0-4907-8503-2DC62A5134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516083"/>
            <a:ext cx="914400" cy="914400"/>
          </a:xfrm>
          <a:prstGeom prst="rect">
            <a:avLst/>
          </a:prstGeom>
        </p:spPr>
      </p:pic>
      <p:pic>
        <p:nvPicPr>
          <p:cNvPr id="62" name="Elemento grafico 61" descr="Nuvola con riempimento a tinta unita">
            <a:extLst>
              <a:ext uri="{FF2B5EF4-FFF2-40B4-BE49-F238E27FC236}">
                <a16:creationId xmlns:a16="http://schemas.microsoft.com/office/drawing/2014/main" id="{DE2F20F0-B51B-4510-9E69-149A6B72CC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2635" y="4868346"/>
            <a:ext cx="813337" cy="813337"/>
          </a:xfrm>
          <a:prstGeom prst="rect">
            <a:avLst/>
          </a:prstGeom>
        </p:spPr>
      </p:pic>
      <p:pic>
        <p:nvPicPr>
          <p:cNvPr id="63" name="Elemento grafico 62" descr="Nuvola con riempimento a tinta unita">
            <a:extLst>
              <a:ext uri="{FF2B5EF4-FFF2-40B4-BE49-F238E27FC236}">
                <a16:creationId xmlns:a16="http://schemas.microsoft.com/office/drawing/2014/main" id="{7B34AAAF-A34A-489E-B243-A78FA857E1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566614"/>
            <a:ext cx="905260" cy="905260"/>
          </a:xfrm>
          <a:prstGeom prst="rect">
            <a:avLst/>
          </a:prstGeom>
        </p:spPr>
      </p:pic>
      <p:pic>
        <p:nvPicPr>
          <p:cNvPr id="65" name="Elemento grafico 64" descr="Ghirlanda con riempimento a tinta unita">
            <a:extLst>
              <a:ext uri="{FF2B5EF4-FFF2-40B4-BE49-F238E27FC236}">
                <a16:creationId xmlns:a16="http://schemas.microsoft.com/office/drawing/2014/main" id="{F629B9CC-4E76-4781-9C0A-6636D1EB40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27250" y="3537363"/>
            <a:ext cx="1879526" cy="18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6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0.09779 0.0618 C 0.11823 0.07523 0.14922 0.0868 0.18216 0.09421 C 0.2194 0.10231 0.25 0.10393 0.27161 0.09953 L 0.37513 0.08194 " pathEditMode="relative" rAng="420000" ptsTypes="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67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250"/>
                            </p:stCondLst>
                            <p:childTnLst>
                              <p:par>
                                <p:cTn id="8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7956 0.07894 C -0.09596 0.09607 -0.12227 0.11343 -0.14961 0.12662 C -0.18125 0.1419 -0.20729 0.14908 -0.2263 0.14885 L -0.31693 0.1507 " pathEditMode="relative" rAng="20700000" ptsTypes="AAAAA">
                                      <p:cBhvr>
                                        <p:cTn id="8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1013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00"/>
                            </p:stCondLst>
                            <p:childTnLst>
                              <p:par>
                                <p:cTn id="1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000"/>
                            </p:stCondLst>
                            <p:childTnLst>
                              <p:par>
                                <p:cTn id="15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0.09779 0.06181 C 0.11823 0.07523 0.14922 0.08634 0.18216 0.09421 C 0.2194 0.10232 0.25013 0.10347 0.27162 0.09907 L 0.37513 0.08195 " pathEditMode="relative" rAng="420000" ptsTypes="AAAAA">
                                      <p:cBhvr>
                                        <p:cTn id="15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6759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7956 0.07893 C -0.09596 0.09606 -0.12227 0.11342 -0.14961 0.12662 C -0.18125 0.14189 -0.20729 0.14907 -0.2263 0.14884 L -0.31693 0.15069 " pathEditMode="relative" rAng="20700000" ptsTypes="AAAAA">
                                      <p:cBhvr>
                                        <p:cTn id="16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10139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739732"/>
            <a:ext cx="10058400" cy="1857586"/>
          </a:xfrm>
        </p:spPr>
        <p:txBody>
          <a:bodyPr>
            <a:norm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it-IT" i="1">
                <a:solidFill>
                  <a:srgbClr val="404040"/>
                </a:solidFill>
                <a:effectLst/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generali si trovano in luoghi diversi e quelli nelle vicinanze possono comunicare utilizzando messaggeri che viaggiano a piedi, i quali possono perdersi o essere catturati dal nemico e in questi i casi il messaggio andrà perduto. Utilizzando solo questo inaffidabile mezzo di comunicazione, i generali devono mettersi d’accordo sul fatto di attaccare o meno, inoltre, loro dovrebbero cercare di attaccare se possibile.</a:t>
            </a:r>
            <a:endParaRPr lang="it-IT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16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86656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Ovale 66">
            <a:extLst>
              <a:ext uri="{FF2B5EF4-FFF2-40B4-BE49-F238E27FC236}">
                <a16:creationId xmlns:a16="http://schemas.microsoft.com/office/drawing/2014/main" id="{77D05E3A-195A-44AC-B13A-C82AC01AC81C}"/>
              </a:ext>
            </a:extLst>
          </p:cNvPr>
          <p:cNvSpPr/>
          <p:nvPr/>
        </p:nvSpPr>
        <p:spPr>
          <a:xfrm>
            <a:off x="1096073" y="4862897"/>
            <a:ext cx="251967" cy="250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0" name="Elemento grafico 69" descr="Segna Pollice su con riempimento a tinta unita">
            <a:extLst>
              <a:ext uri="{FF2B5EF4-FFF2-40B4-BE49-F238E27FC236}">
                <a16:creationId xmlns:a16="http://schemas.microsoft.com/office/drawing/2014/main" id="{B399C77F-956D-429B-B232-BD22063B9C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72207" y="2602468"/>
            <a:ext cx="785384" cy="785384"/>
          </a:xfrm>
          <a:prstGeom prst="rect">
            <a:avLst/>
          </a:prstGeom>
        </p:spPr>
      </p:pic>
      <p:sp>
        <p:nvSpPr>
          <p:cNvPr id="71" name="Ovale 70">
            <a:extLst>
              <a:ext uri="{FF2B5EF4-FFF2-40B4-BE49-F238E27FC236}">
                <a16:creationId xmlns:a16="http://schemas.microsoft.com/office/drawing/2014/main" id="{D3F078DD-880F-4C35-BDFC-E202DCD97752}"/>
              </a:ext>
            </a:extLst>
          </p:cNvPr>
          <p:cNvSpPr/>
          <p:nvPr/>
        </p:nvSpPr>
        <p:spPr>
          <a:xfrm>
            <a:off x="1087109" y="4867380"/>
            <a:ext cx="251967" cy="250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Nuvola con riempimento a tinta unita">
            <a:extLst>
              <a:ext uri="{FF2B5EF4-FFF2-40B4-BE49-F238E27FC236}">
                <a16:creationId xmlns:a16="http://schemas.microsoft.com/office/drawing/2014/main" id="{5C13E48D-F1FE-4F93-81A6-449DA10032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8736" y="5481456"/>
            <a:ext cx="914400" cy="914400"/>
          </a:xfrm>
          <a:prstGeom prst="rect">
            <a:avLst/>
          </a:prstGeom>
        </p:spPr>
      </p:pic>
      <p:pic>
        <p:nvPicPr>
          <p:cNvPr id="75" name="Elemento grafico 74" descr="Nuvola con riempimento a tinta unita">
            <a:extLst>
              <a:ext uri="{FF2B5EF4-FFF2-40B4-BE49-F238E27FC236}">
                <a16:creationId xmlns:a16="http://schemas.microsoft.com/office/drawing/2014/main" id="{9A4A3BFC-EC4A-47C5-AC38-B95CD4D0F7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69280" y="5563809"/>
            <a:ext cx="914400" cy="914400"/>
          </a:xfrm>
          <a:prstGeom prst="rect">
            <a:avLst/>
          </a:prstGeom>
        </p:spPr>
      </p:pic>
      <p:pic>
        <p:nvPicPr>
          <p:cNvPr id="81" name="Immagine 80">
            <a:extLst>
              <a:ext uri="{FF2B5EF4-FFF2-40B4-BE49-F238E27FC236}">
                <a16:creationId xmlns:a16="http://schemas.microsoft.com/office/drawing/2014/main" id="{042AEA36-EF6D-4B61-9B38-52A6BCDDF285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005389"/>
            <a:ext cx="914400" cy="914400"/>
          </a:xfrm>
          <a:prstGeom prst="rect">
            <a:avLst/>
          </a:prstGeom>
        </p:spPr>
      </p:pic>
      <p:pic>
        <p:nvPicPr>
          <p:cNvPr id="82" name="Immagine 81">
            <a:extLst>
              <a:ext uri="{FF2B5EF4-FFF2-40B4-BE49-F238E27FC236}">
                <a16:creationId xmlns:a16="http://schemas.microsoft.com/office/drawing/2014/main" id="{FFD03A13-21FF-4C89-8AD4-7F235AAB29DC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0156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1862 0.12268 C 0.26419 0.15138 0.33138 0.16134 0.4013 0.15277 C 0.4806 0.14282 0.54336 0.1162 0.58633 0.07708 L 0.79336 -0.09862 " pathEditMode="relative" rAng="21360000" ptsTypes="AAAAA">
                                      <p:cBhvr>
                                        <p:cTn id="17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65" y="513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1862 0.12268 C 0.26419 0.15138 0.33138 0.16134 0.4013 0.15277 C 0.4806 0.14282 0.54336 0.1162 0.58633 0.07708 L 0.79336 -0.09862 " pathEditMode="relative" rAng="21360000" ptsTypes="AAAAA">
                                      <p:cBhvr>
                                        <p:cTn id="19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65" y="513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0612 0.08843 C 0.12812 0.10833 0.16263 0.12662 0.19896 0.13935 C 0.24062 0.15393 0.27474 0.15856 0.29922 0.15555 L 0.4168 0.14352 " pathEditMode="relative" rAng="660000" ptsTypes="AAAAA">
                                      <p:cBhvr>
                                        <p:cTn id="48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057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0612 0.08843 C 0.12812 0.10833 0.16263 0.12662 0.19896 0.13935 C 0.24062 0.15393 0.27474 0.15856 0.29922 0.15555 L 0.4168 0.14352 " pathEditMode="relative" rAng="660000" ptsTypes="AAAAA">
                                      <p:cBhvr>
                                        <p:cTn id="50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057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7" grpId="2" animBg="1"/>
      <p:bldP spid="71" grpId="0" animBg="1"/>
      <p:bldP spid="71" grpId="1" animBg="1"/>
      <p:bldP spid="7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D4EC0-4169-4052-B928-6D303C6F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/>
                  <a:t>Ogni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è modellato attraverso una quaterna:</a:t>
                </a:r>
              </a:p>
              <a:p>
                <a:pPr marL="0" indent="0">
                  <a:buNone/>
                </a:pPr>
                <a:endParaRPr lang="it-IT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𝑆𝑡𝑎𝑡𝑒𝑠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𝑆𝑡𝑎𝑟𝑡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𝑀𝑆𝐺𝑆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𝑇𝑅𝐴𝑁𝑆</m:t>
                          </m:r>
                        </m:e>
                      </m:d>
                    </m:oMath>
                  </m:oMathPara>
                </a14:m>
                <a:endParaRPr lang="it-IT"/>
              </a:p>
              <a:p>
                <a:pPr marL="0" indent="0">
                  <a:buNone/>
                </a:pPr>
                <a:endParaRPr lang="it-IT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States:</a:t>
                </a:r>
                <a:r>
                  <a:rPr lang="it-IT"/>
                  <a:t> insieme degli stati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Start:</a:t>
                </a:r>
                <a:r>
                  <a:rPr lang="it-IT"/>
                  <a:t> insieme degli stati iniziali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MSGS:</a:t>
                </a:r>
                <a:r>
                  <a:rPr lang="it-IT"/>
                  <a:t> funzione di generazione messaggi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TRANS:</a:t>
                </a:r>
                <a:r>
                  <a:rPr lang="it-IT"/>
                  <a:t> funzione di transizione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52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6CAB-4137-4B33-ADFC-17DF6F2D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829FEB-52AB-4C91-AA1E-1543E2DF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lnSpc>
                <a:spcPct val="100000"/>
              </a:lnSpc>
              <a:buNone/>
            </a:pPr>
            <a:r>
              <a:rPr lang="it-IT" b="0" i="0">
                <a:effectLst/>
                <a:latin typeface="inherit"/>
              </a:rPr>
              <a:t>Nel modello sincrono, l’esecuzione procede in </a:t>
            </a:r>
            <a:r>
              <a:rPr lang="it-IT" b="1" i="0">
                <a:effectLst/>
                <a:latin typeface="inherit"/>
              </a:rPr>
              <a:t>fasi</a:t>
            </a:r>
            <a:r>
              <a:rPr lang="it-IT" b="0" i="0">
                <a:effectLst/>
                <a:latin typeface="inherit"/>
              </a:rPr>
              <a:t> (rounds) e ognuna di queste è costituita da due </a:t>
            </a:r>
            <a:r>
              <a:rPr lang="it-IT" b="1" i="0">
                <a:effectLst/>
                <a:latin typeface="inherit"/>
              </a:rPr>
              <a:t>steps</a:t>
            </a:r>
            <a:r>
              <a:rPr lang="it-IT" b="0" i="0">
                <a:effectLst/>
                <a:latin typeface="inherit"/>
              </a:rPr>
              <a:t>, per ogni processo si ha:</a:t>
            </a:r>
          </a:p>
          <a:p>
            <a:endParaRPr lang="it-IT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B3BABE8-4CF1-44DA-9D5D-DD81C8377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305811"/>
              </p:ext>
            </p:extLst>
          </p:nvPr>
        </p:nvGraphicFramePr>
        <p:xfrm>
          <a:off x="1130300" y="2798064"/>
          <a:ext cx="9931400" cy="2660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51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AB9B8-71C2-46A6-B935-F5DC7524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Esecuzioni ed indistinguibilità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710CEC3-C823-4AE5-B000-9FA986AA6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25321"/>
                <a:ext cx="10058400" cy="122161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it-IT"/>
                  <a:t>Se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sono due esecuzioni di un sistema, si dice che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è indistinguibile da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rispetto ad un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se quest’ultimo ha la stessa sequenza di stati, la stessa sequenza di messaggi in uscita e la stessa sequenza di messaggi in entrata in</a:t>
                </a:r>
                <a:r>
                  <a:rPr lang="it-IT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it-IT"/>
                  <a:t> e questo si indica con la notazione: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710CEC3-C823-4AE5-B000-9FA986AA6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25321"/>
                <a:ext cx="10058400" cy="1221614"/>
              </a:xfrm>
              <a:blipFill>
                <a:blip r:embed="rId2"/>
                <a:stretch>
                  <a:fillRect l="-606" t="-3000" r="-16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>
            <a:extLst>
              <a:ext uri="{FF2B5EF4-FFF2-40B4-BE49-F238E27FC236}">
                <a16:creationId xmlns:a16="http://schemas.microsoft.com/office/drawing/2014/main" id="{5ECAA5ED-2592-441D-8156-1677DE096E28}"/>
              </a:ext>
            </a:extLst>
          </p:cNvPr>
          <p:cNvGrpSpPr/>
          <p:nvPr/>
        </p:nvGrpSpPr>
        <p:grpSpPr>
          <a:xfrm>
            <a:off x="5334381" y="5246351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36F4F552-43CF-4C62-BFF2-DC38BF7F3073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36F4F552-43CF-4C62-BFF2-DC38BF7F3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5FC1710-6D8C-44C7-A310-F0A6371F0493}"/>
                    </a:ext>
                  </a:extLst>
                </p:cNvPr>
                <p:cNvSpPr txBox="1"/>
                <p:nvPr/>
              </p:nvSpPr>
              <p:spPr>
                <a:xfrm>
                  <a:off x="582688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5FC1710-6D8C-44C7-A310-F0A6371F0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889" y="4139077"/>
                  <a:ext cx="51435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1A835D90-9336-4DFF-9CDA-0A5FEEDB24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1958874"/>
                <a:ext cx="10058400" cy="217900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base">
                  <a:lnSpc>
                    <a:spcPct val="100000"/>
                  </a:lnSpc>
                  <a:buFont typeface="Calibri" panose="020F0502020204030204" pitchFamily="34" charset="0"/>
                  <a:buNone/>
                </a:pPr>
                <a:r>
                  <a:rPr lang="it-IT"/>
                  <a:t>Un’esecuzione del sistema è definita come una sequenza infinita:</a:t>
                </a:r>
              </a:p>
              <a:p>
                <a:pPr marL="0" indent="0" fontAlgn="base">
                  <a:lnSpc>
                    <a:spcPct val="150000"/>
                  </a:lnSpc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it-IT"/>
              </a:p>
              <a:p>
                <a:pPr marL="0" indent="0" fontAlgn="base">
                  <a:lnSpc>
                    <a:spcPct val="100000"/>
                  </a:lnSpc>
                  <a:buNone/>
                </a:pPr>
                <a:r>
                  <a:rPr lang="it-IT"/>
                  <a:t>Dove: </a:t>
                </a:r>
              </a:p>
              <a:p>
                <a:pPr lvl="1" fontAlgn="base"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rappresenta lo stato del sistema dopo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rounds</a:t>
                </a:r>
              </a:p>
              <a:p>
                <a:pPr lvl="1" fontAlgn="base"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rappresentano rispettivamente i messaggi che vengono inviati e ricevuti al round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it-IT"/>
              </a:p>
              <a:p>
                <a:endParaRPr lang="it-IT"/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1A835D90-9336-4DFF-9CDA-0A5FEEDB2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958874"/>
                <a:ext cx="10058400" cy="2179003"/>
              </a:xfrm>
              <a:prstGeom prst="rect">
                <a:avLst/>
              </a:prstGeom>
              <a:blipFill>
                <a:blip r:embed="rId5"/>
                <a:stretch>
                  <a:fillRect l="-1515" t="-13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66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it-IT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4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it-IT" sz="26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D01FF038-1002-4097-ADCA-F03FAF91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487" y="3008374"/>
            <a:ext cx="702325" cy="702325"/>
          </a:xfrm>
          <a:prstGeom prst="rect">
            <a:avLst/>
          </a:prstGeom>
        </p:spPr>
      </p:pic>
      <p:sp>
        <p:nvSpPr>
          <p:cNvPr id="10" name="Simbolo &quot;Non consentito&quot; 9">
            <a:extLst>
              <a:ext uri="{FF2B5EF4-FFF2-40B4-BE49-F238E27FC236}">
                <a16:creationId xmlns:a16="http://schemas.microsoft.com/office/drawing/2014/main" id="{4D8FE60B-EDC8-4B83-BC3E-D241D1AE854A}"/>
              </a:ext>
            </a:extLst>
          </p:cNvPr>
          <p:cNvSpPr/>
          <p:nvPr/>
        </p:nvSpPr>
        <p:spPr>
          <a:xfrm>
            <a:off x="4118189" y="3008374"/>
            <a:ext cx="702326" cy="702325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C220FDC-AECC-4BA0-B165-5676BEB809EC}"/>
              </a:ext>
            </a:extLst>
          </p:cNvPr>
          <p:cNvSpPr txBox="1">
            <a:spLocks/>
          </p:cNvSpPr>
          <p:nvPr/>
        </p:nvSpPr>
        <p:spPr>
          <a:xfrm>
            <a:off x="3492468" y="3621024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Non 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BE60ABD-A26D-48E7-A94E-64113A96CCAE}"/>
              </a:ext>
            </a:extLst>
          </p:cNvPr>
          <p:cNvSpPr txBox="1">
            <a:spLocks/>
          </p:cNvSpPr>
          <p:nvPr/>
        </p:nvSpPr>
        <p:spPr>
          <a:xfrm>
            <a:off x="6745765" y="3615775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/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Consideriamo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processi indicizzati da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che compongono un grafo non orientato, ognuno di questi può avere i seguenti valori come input: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blipFill>
                <a:blip r:embed="rId4"/>
                <a:stretch>
                  <a:fillRect l="-606" r="-606" b="-128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/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Può accadere che un qualsiasi numero di messaggi vada perso e l’obiettivo è quello che tutti i processi alla fine concordino un valore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l’attacco viene effettuato solamente se tutti i processi decidono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1200">
                    <a:latin typeface="inherit"/>
                  </a:rPr>
                  <a:t>.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blipFill>
                <a:blip r:embed="rId5"/>
                <a:stretch>
                  <a:fillRect l="-606" b="-82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3412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2676</Words>
  <Application>Microsoft Office PowerPoint</Application>
  <PresentationFormat>Widescreen</PresentationFormat>
  <Paragraphs>255</Paragraphs>
  <Slides>39</Slides>
  <Notes>0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Comic Sans MS</vt:lpstr>
      <vt:lpstr>Corbel</vt:lpstr>
      <vt:lpstr>inherit</vt:lpstr>
      <vt:lpstr>Wingdings</vt:lpstr>
      <vt:lpstr>Retrospettivo</vt:lpstr>
      <vt:lpstr>Malfunzionamenti della comunicazione</vt:lpstr>
      <vt:lpstr>Indice</vt:lpstr>
      <vt:lpstr>Illustrazione del problema</vt:lpstr>
      <vt:lpstr>Problema dell’attacco coordinato</vt:lpstr>
      <vt:lpstr>Problema dell’attacco coordinato</vt:lpstr>
      <vt:lpstr>Modello sincrono</vt:lpstr>
      <vt:lpstr>Modello sincrono</vt:lpstr>
      <vt:lpstr>Esecuzioni ed indistinguibilità</vt:lpstr>
      <vt:lpstr>Modello deterministico</vt:lpstr>
      <vt:lpstr>Modello deterministico</vt:lpstr>
      <vt:lpstr>Condizioni del modello</vt:lpstr>
      <vt:lpstr>Teorema di impossibilità del modello Determistico</vt:lpstr>
      <vt:lpstr>Dimostrazione(1)</vt:lpstr>
      <vt:lpstr>Dimostrazione(2)</vt:lpstr>
      <vt:lpstr>Dimostrazione(3)</vt:lpstr>
      <vt:lpstr>Dimostrazione(4)</vt:lpstr>
      <vt:lpstr>Dimostrazione(5)</vt:lpstr>
      <vt:lpstr>Dimostrazione(6)</vt:lpstr>
      <vt:lpstr>Dimostrazione(7)</vt:lpstr>
      <vt:lpstr>Dimostrazione(8)</vt:lpstr>
      <vt:lpstr>Dimostrazione – Conclusione</vt:lpstr>
      <vt:lpstr>Concetti base modello randomizzato</vt:lpstr>
      <vt:lpstr>Communication Pattern</vt:lpstr>
      <vt:lpstr>Definizione avversario</vt:lpstr>
      <vt:lpstr>Definizione ≤ɣ</vt:lpstr>
      <vt:lpstr>Definizione 〖level〗_γ (i,k)</vt:lpstr>
      <vt:lpstr>Lemma</vt:lpstr>
      <vt:lpstr>Algoritmo informale</vt:lpstr>
      <vt:lpstr>Algoritmo formale(1)</vt:lpstr>
      <vt:lpstr>Algoritmo formale(2)</vt:lpstr>
      <vt:lpstr>Teorema algoritmo RandomAttack</vt:lpstr>
      <vt:lpstr>Dimostrazione informale Teorema algoritmo RandomAttack(1)</vt:lpstr>
      <vt:lpstr>Dimostrazione informale Teorema algoritmo RandomAttack(2)</vt:lpstr>
      <vt:lpstr>Teorema del limite inferiore sul disaccordo</vt:lpstr>
      <vt:lpstr>Definizione avversario pruned</vt:lpstr>
      <vt:lpstr>Lemmi necessari</vt:lpstr>
      <vt:lpstr>Dimostrazione del teorema</vt:lpstr>
      <vt:lpstr>Bibliografia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Vittorio Fiscale</dc:creator>
  <cp:lastModifiedBy>Vittorio Fiscale</cp:lastModifiedBy>
  <cp:revision>323</cp:revision>
  <dcterms:created xsi:type="dcterms:W3CDTF">2022-01-02T13:46:20Z</dcterms:created>
  <dcterms:modified xsi:type="dcterms:W3CDTF">2022-01-06T15:55:43Z</dcterms:modified>
</cp:coreProperties>
</file>