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310" r:id="rId24"/>
    <p:sldId id="276" r:id="rId25"/>
    <p:sldId id="270" r:id="rId26"/>
    <p:sldId id="277" r:id="rId27"/>
    <p:sldId id="313" r:id="rId28"/>
    <p:sldId id="278" r:id="rId29"/>
    <p:sldId id="309" r:id="rId30"/>
    <p:sldId id="307" r:id="rId31"/>
    <p:sldId id="308" r:id="rId32"/>
    <p:sldId id="306" r:id="rId33"/>
    <p:sldId id="311" r:id="rId34"/>
    <p:sldId id="312" r:id="rId35"/>
    <p:sldId id="314" r:id="rId36"/>
    <p:sldId id="284" r:id="rId37"/>
    <p:sldId id="285" r:id="rId38"/>
    <p:sldId id="286" r:id="rId39"/>
    <p:sldId id="287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es Margaria" initials="IM" lastIdx="5" clrIdx="0">
    <p:extLst>
      <p:ext uri="{19B8F6BF-5375-455C-9EA6-DF929625EA0E}">
        <p15:presenceInfo xmlns:p15="http://schemas.microsoft.com/office/powerpoint/2012/main" userId="Ines Marga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66227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66227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52446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80098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71.png"/><Relationship Id="rId9" Type="http://schemas.openxmlformats.org/officeDocument/2006/relationships/image" Target="../media/image3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7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1.png"/><Relationship Id="rId2" Type="http://schemas.openxmlformats.org/officeDocument/2006/relationships/image" Target="../media/image46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49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90.png"/><Relationship Id="rId18" Type="http://schemas.openxmlformats.org/officeDocument/2006/relationships/image" Target="../media/image640.png"/><Relationship Id="rId3" Type="http://schemas.openxmlformats.org/officeDocument/2006/relationships/image" Target="../media/image490.png"/><Relationship Id="rId21" Type="http://schemas.openxmlformats.org/officeDocument/2006/relationships/image" Target="../media/image670.png"/><Relationship Id="rId7" Type="http://schemas.openxmlformats.org/officeDocument/2006/relationships/image" Target="../media/image530.png"/><Relationship Id="rId12" Type="http://schemas.openxmlformats.org/officeDocument/2006/relationships/image" Target="../media/image580.png"/><Relationship Id="rId17" Type="http://schemas.openxmlformats.org/officeDocument/2006/relationships/image" Target="../media/image630.png"/><Relationship Id="rId2" Type="http://schemas.openxmlformats.org/officeDocument/2006/relationships/image" Target="../media/image480.png"/><Relationship Id="rId16" Type="http://schemas.openxmlformats.org/officeDocument/2006/relationships/image" Target="../media/image620.png"/><Relationship Id="rId20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570.png"/><Relationship Id="rId5" Type="http://schemas.openxmlformats.org/officeDocument/2006/relationships/image" Target="../media/image72.png"/><Relationship Id="rId15" Type="http://schemas.openxmlformats.org/officeDocument/2006/relationships/image" Target="../media/image610.png"/><Relationship Id="rId10" Type="http://schemas.openxmlformats.org/officeDocument/2006/relationships/image" Target="../media/image560.png"/><Relationship Id="rId19" Type="http://schemas.openxmlformats.org/officeDocument/2006/relationships/image" Target="../media/image73.png"/><Relationship Id="rId4" Type="http://schemas.openxmlformats.org/officeDocument/2006/relationships/image" Target="../media/image510.png"/><Relationship Id="rId9" Type="http://schemas.openxmlformats.org/officeDocument/2006/relationships/image" Target="../media/image550.png"/><Relationship Id="rId1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0.png"/><Relationship Id="rId16" Type="http://schemas.openxmlformats.org/officeDocument/2006/relationships/image" Target="../media/image87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10" Type="http://schemas.openxmlformats.org/officeDocument/2006/relationships/image" Target="../media/image81.png"/><Relationship Id="rId19" Type="http://schemas.openxmlformats.org/officeDocument/2006/relationships/image" Target="../media/image32.png"/><Relationship Id="rId4" Type="http://schemas.openxmlformats.org/officeDocument/2006/relationships/image" Target="../media/image47.png"/><Relationship Id="rId9" Type="http://schemas.openxmlformats.org/officeDocument/2006/relationships/image" Target="../media/image79.png"/><Relationship Id="rId14" Type="http://schemas.openxmlformats.org/officeDocument/2006/relationships/image" Target="../media/image85.png"/><Relationship Id="rId22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8" y="2650815"/>
            <a:ext cx="9633435" cy="17235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ad ogni pattern di input corrisponde un output calcolato deterministicamente e non ammette possibilità di disaccordo, tutti i processi devono infatti concordare,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5265"/>
            <a:ext cx="10058400" cy="1450757"/>
          </a:xfrm>
        </p:spPr>
        <p:txBody>
          <a:bodyPr/>
          <a:lstStyle/>
          <a:p>
            <a:r>
              <a:rPr lang="it-IT" b="1" dirty="0"/>
              <a:t>Condizioni di correttezza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399920"/>
              </p:ext>
            </p:extLst>
          </p:nvPr>
        </p:nvGraphicFramePr>
        <p:xfrm>
          <a:off x="1097280" y="950976"/>
          <a:ext cx="10058400" cy="227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Teorema di impossibilità della versione deterministica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per assurdo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67438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F0C800A-E190-4C64-A73A-5BB5012998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Esecuzioni ed 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possibilità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algoritmo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2D6EBA8-970B-4FF4-A20C-2F79FCFF7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54" y="3163824"/>
            <a:ext cx="4067693" cy="22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dirty="0"/>
                  <a:t>Denotiamo un messaggio dal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 inviato durante il round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e che viene correttamente consegnato con la tripletta: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dirty="0"/>
                  <a:t>Definiamo poi un </a:t>
                </a:r>
                <a:r>
                  <a:rPr lang="it-IT" dirty="0" err="1"/>
                  <a:t>communication</a:t>
                </a:r>
                <a:r>
                  <a:rPr lang="it-IT" dirty="0"/>
                  <a:t> pattern come un sottoinsieme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𝑠𝑜𝑡𝑡𝑜𝑖𝑛𝑠𝑖𝑒𝑚𝑒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𝑠𝑜𝑛𝑜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𝑔𝑟𝑎𝑓𝑜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dirty="0"/>
                  <a:t>Un pattern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 si dice </a:t>
                </a:r>
                <a:r>
                  <a:rPr lang="it-IT" b="1" dirty="0"/>
                  <a:t>buono</a:t>
                </a:r>
                <a:r>
                  <a:rPr lang="it-IT" dirty="0"/>
                  <a:t> 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, ovvero se rappresenta una sequenza di tutti i messaggi inviati da tutti i nodi del grafo dal round 1 al round r.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  <a:blipFill>
                <a:blip r:embed="rId2"/>
                <a:stretch>
                  <a:fillRect l="-1455" t="-909" r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80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L’assegnamento di un input a tutti i processi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Un pattern buono, ovvero una sequenza di messaggi su r rounds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it-IT"/>
          </a:p>
          <a:p>
            <a:pPr marL="0" indent="0">
              <a:buNone/>
            </a:pPr>
            <a:r>
              <a:rPr lang="it-IT" sz="1800"/>
              <a:t>L'avversario permette di provare la correttezza nel peggiore dei casi in quanto cerca di metterci in difficoltà e per questo permette la dimostrazione senza fornire tutti gli scenari possibili.</a:t>
            </a:r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166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8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un ordinamento parziale che può essere visto come “quantità di informazione” ricevuta dai processi.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in quanto il processo 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non riceve alcun messaggio e pertanto il suo livello non aumenta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=1+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0">
                  <a:latin typeface="Cambria Math" panose="02040503050406030204" pitchFamily="18" charset="0"/>
                </a:endParaRPr>
              </a:p>
              <a:p>
                <a:pPr marL="201168" lvl="1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/>
                  <a:t>Ogni processo non può passare ad un livello successivo </a:t>
                </a:r>
                <a:r>
                  <a:rPr lang="it-IT" dirty="0" err="1"/>
                  <a:t>finchè</a:t>
                </a:r>
                <a:r>
                  <a:rPr lang="it-IT" dirty="0"/>
                  <a:t> non ha saputo che tutti gli altri processi hanno raggiunto il livello attuale.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Esempio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EDBEB2E-09DA-4732-ABB6-935496A73F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2508" y="3290115"/>
            <a:ext cx="7875049" cy="2488894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9F004FF-1E06-4615-A209-F1B5F5B9FC43}"/>
              </a:ext>
            </a:extLst>
          </p:cNvPr>
          <p:cNvCxnSpPr>
            <a:cxnSpLocks/>
          </p:cNvCxnSpPr>
          <p:nvPr/>
        </p:nvCxnSpPr>
        <p:spPr>
          <a:xfrm>
            <a:off x="2884121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C9260FB-3848-46CF-A815-7A8B00180105}"/>
              </a:ext>
            </a:extLst>
          </p:cNvPr>
          <p:cNvCxnSpPr>
            <a:cxnSpLocks/>
          </p:cNvCxnSpPr>
          <p:nvPr/>
        </p:nvCxnSpPr>
        <p:spPr>
          <a:xfrm>
            <a:off x="3759198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A09FFA3-5F6F-42B7-B98C-775F237D753B}"/>
              </a:ext>
            </a:extLst>
          </p:cNvPr>
          <p:cNvCxnSpPr>
            <a:cxnSpLocks/>
          </p:cNvCxnSpPr>
          <p:nvPr/>
        </p:nvCxnSpPr>
        <p:spPr>
          <a:xfrm flipV="1">
            <a:off x="3759198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ABA0CDC-5563-419D-9D97-23DA96E12BF3}"/>
              </a:ext>
            </a:extLst>
          </p:cNvPr>
          <p:cNvCxnSpPr>
            <a:cxnSpLocks/>
          </p:cNvCxnSpPr>
          <p:nvPr/>
        </p:nvCxnSpPr>
        <p:spPr>
          <a:xfrm>
            <a:off x="4634275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AF8D2F60-AB92-4903-A830-833F46B9230D}"/>
              </a:ext>
            </a:extLst>
          </p:cNvPr>
          <p:cNvCxnSpPr>
            <a:cxnSpLocks/>
          </p:cNvCxnSpPr>
          <p:nvPr/>
        </p:nvCxnSpPr>
        <p:spPr>
          <a:xfrm flipV="1">
            <a:off x="5509352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CEFACD-CD79-4F5A-BBF0-13D0FCEC6C2B}"/>
              </a:ext>
            </a:extLst>
          </p:cNvPr>
          <p:cNvCxnSpPr>
            <a:cxnSpLocks/>
          </p:cNvCxnSpPr>
          <p:nvPr/>
        </p:nvCxnSpPr>
        <p:spPr>
          <a:xfrm>
            <a:off x="6384429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F546032C-E134-4C20-BA1F-A7C4C0EDD7BF}"/>
              </a:ext>
            </a:extLst>
          </p:cNvPr>
          <p:cNvCxnSpPr>
            <a:cxnSpLocks/>
          </p:cNvCxnSpPr>
          <p:nvPr/>
        </p:nvCxnSpPr>
        <p:spPr>
          <a:xfrm flipV="1">
            <a:off x="6384429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231A539-B067-4132-B147-9E127AA6C83F}"/>
              </a:ext>
            </a:extLst>
          </p:cNvPr>
          <p:cNvCxnSpPr>
            <a:cxnSpLocks/>
          </p:cNvCxnSpPr>
          <p:nvPr/>
        </p:nvCxnSpPr>
        <p:spPr>
          <a:xfrm>
            <a:off x="7259506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FBB32E0-8D1F-48CB-83E4-BE9C700F1C20}"/>
                  </a:ext>
                </a:extLst>
              </p:cNvPr>
              <p:cNvSpPr txBox="1"/>
              <p:nvPr/>
            </p:nvSpPr>
            <p:spPr>
              <a:xfrm>
                <a:off x="2686001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FBB32E0-8D1F-48CB-83E4-BE9C700F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01" y="5594343"/>
                <a:ext cx="3962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02D0E29-C012-4C20-9B16-2EE1A112A51F}"/>
                  </a:ext>
                </a:extLst>
              </p:cNvPr>
              <p:cNvSpPr txBox="1"/>
              <p:nvPr/>
            </p:nvSpPr>
            <p:spPr>
              <a:xfrm>
                <a:off x="2686001" y="349152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02D0E29-C012-4C20-9B16-2EE1A112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01" y="3491529"/>
                <a:ext cx="396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BE117A4-721B-461D-8AD6-4B14F5461F7E}"/>
                  </a:ext>
                </a:extLst>
              </p:cNvPr>
              <p:cNvSpPr txBox="1"/>
              <p:nvPr/>
            </p:nvSpPr>
            <p:spPr>
              <a:xfrm>
                <a:off x="3561078" y="349710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BE117A4-721B-461D-8AD6-4B14F5461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78" y="3497101"/>
                <a:ext cx="3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F45C76D-3FD3-4A04-9A9F-570D715B03B3}"/>
                  </a:ext>
                </a:extLst>
              </p:cNvPr>
              <p:cNvSpPr txBox="1"/>
              <p:nvPr/>
            </p:nvSpPr>
            <p:spPr>
              <a:xfrm>
                <a:off x="4436155" y="350267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F45C76D-3FD3-4A04-9A9F-570D715B0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55" y="3502673"/>
                <a:ext cx="3962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79A9133-47A4-4EE0-8E88-4D77EB921708}"/>
                  </a:ext>
                </a:extLst>
              </p:cNvPr>
              <p:cNvSpPr txBox="1"/>
              <p:nvPr/>
            </p:nvSpPr>
            <p:spPr>
              <a:xfrm>
                <a:off x="5311232" y="350824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79A9133-47A4-4EE0-8E88-4D77EB92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32" y="3508245"/>
                <a:ext cx="396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4327488-0A44-4D5F-966C-1196F6B114A6}"/>
                  </a:ext>
                </a:extLst>
              </p:cNvPr>
              <p:cNvSpPr txBox="1"/>
              <p:nvPr/>
            </p:nvSpPr>
            <p:spPr>
              <a:xfrm>
                <a:off x="6186309" y="351381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4327488-0A44-4D5F-966C-1196F6B11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09" y="3513817"/>
                <a:ext cx="396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D5328D0-4DE4-416C-BC4F-AC1C11672C26}"/>
                  </a:ext>
                </a:extLst>
              </p:cNvPr>
              <p:cNvSpPr txBox="1"/>
              <p:nvPr/>
            </p:nvSpPr>
            <p:spPr>
              <a:xfrm>
                <a:off x="7061386" y="351938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D5328D0-4DE4-416C-BC4F-AC1C11672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6" y="3519389"/>
                <a:ext cx="396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19BB8D2-90D2-4821-B87F-815C2425D22C}"/>
                  </a:ext>
                </a:extLst>
              </p:cNvPr>
              <p:cNvSpPr txBox="1"/>
              <p:nvPr/>
            </p:nvSpPr>
            <p:spPr>
              <a:xfrm>
                <a:off x="7936463" y="352496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19BB8D2-90D2-4821-B87F-815C2425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63" y="3524961"/>
                <a:ext cx="396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2EEBC150-043E-4F49-961C-FD0ADD1AE238}"/>
                  </a:ext>
                </a:extLst>
              </p:cNvPr>
              <p:cNvSpPr txBox="1"/>
              <p:nvPr/>
            </p:nvSpPr>
            <p:spPr>
              <a:xfrm>
                <a:off x="3561078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2EEBC150-043E-4F49-961C-FD0ADD1AE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78" y="5594343"/>
                <a:ext cx="3962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A055FCA-CBBA-4025-B9A4-AEBE28B8BDB0}"/>
                  </a:ext>
                </a:extLst>
              </p:cNvPr>
              <p:cNvSpPr txBox="1"/>
              <p:nvPr/>
            </p:nvSpPr>
            <p:spPr>
              <a:xfrm>
                <a:off x="4436155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A055FCA-CBBA-4025-B9A4-AEBE28B8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55" y="5594343"/>
                <a:ext cx="396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B226A898-EC41-4434-A9FA-E141E9CF02B5}"/>
                  </a:ext>
                </a:extLst>
              </p:cNvPr>
              <p:cNvSpPr txBox="1"/>
              <p:nvPr/>
            </p:nvSpPr>
            <p:spPr>
              <a:xfrm>
                <a:off x="5311232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B226A898-EC41-4434-A9FA-E141E9CF0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32" y="5594343"/>
                <a:ext cx="396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E31C68B4-89F5-4D73-A174-E1BB14AFC5CC}"/>
                  </a:ext>
                </a:extLst>
              </p:cNvPr>
              <p:cNvSpPr txBox="1"/>
              <p:nvPr/>
            </p:nvSpPr>
            <p:spPr>
              <a:xfrm>
                <a:off x="6186309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E31C68B4-89F5-4D73-A174-E1BB14AFC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09" y="5594343"/>
                <a:ext cx="3962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44489CB-98EE-40B3-A52B-4E253F1898D9}"/>
                  </a:ext>
                </a:extLst>
              </p:cNvPr>
              <p:cNvSpPr txBox="1"/>
              <p:nvPr/>
            </p:nvSpPr>
            <p:spPr>
              <a:xfrm>
                <a:off x="7061386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44489CB-98EE-40B3-A52B-4E253F18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6" y="5594343"/>
                <a:ext cx="3962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55AE5FBE-541F-443B-A916-109B825F3E44}"/>
                  </a:ext>
                </a:extLst>
              </p:cNvPr>
              <p:cNvSpPr txBox="1"/>
              <p:nvPr/>
            </p:nvSpPr>
            <p:spPr>
              <a:xfrm>
                <a:off x="7936463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55AE5FBE-541F-443B-A916-109B825F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63" y="5594343"/>
                <a:ext cx="396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7D44780-C32C-4A99-B9BC-4CCF8C5E6D59}"/>
                  </a:ext>
                </a:extLst>
              </p:cNvPr>
              <p:cNvSpPr txBox="1"/>
              <p:nvPr/>
            </p:nvSpPr>
            <p:spPr>
              <a:xfrm>
                <a:off x="1011972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7D44780-C32C-4A99-B9BC-4CCF8C5E6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72" y="2355742"/>
                <a:ext cx="134955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91154F-77E6-40C8-960E-FE955459C159}"/>
                  </a:ext>
                </a:extLst>
              </p:cNvPr>
              <p:cNvSpPr txBox="1"/>
              <p:nvPr/>
            </p:nvSpPr>
            <p:spPr>
              <a:xfrm>
                <a:off x="2281123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91154F-77E6-40C8-960E-FE955459C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23" y="2355742"/>
                <a:ext cx="13495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9454FAF-8934-49BF-8029-7852F1D09E56}"/>
                  </a:ext>
                </a:extLst>
              </p:cNvPr>
              <p:cNvSpPr txBox="1"/>
              <p:nvPr/>
            </p:nvSpPr>
            <p:spPr>
              <a:xfrm>
                <a:off x="3550274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9454FAF-8934-49BF-8029-7852F1D0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274" y="2355742"/>
                <a:ext cx="134955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71237C8-5853-4724-A655-4CE010CC79E7}"/>
                  </a:ext>
                </a:extLst>
              </p:cNvPr>
              <p:cNvSpPr txBox="1"/>
              <p:nvPr/>
            </p:nvSpPr>
            <p:spPr>
              <a:xfrm>
                <a:off x="4819425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71237C8-5853-4724-A655-4CE010CC7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25" y="2355742"/>
                <a:ext cx="134955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96A0C41-C4EE-4E3D-8B77-D25998EE3684}"/>
                  </a:ext>
                </a:extLst>
              </p:cNvPr>
              <p:cNvSpPr txBox="1"/>
              <p:nvPr/>
            </p:nvSpPr>
            <p:spPr>
              <a:xfrm>
                <a:off x="6088576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96A0C41-C4EE-4E3D-8B77-D25998EE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76" y="2355742"/>
                <a:ext cx="1349552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F037986-E9BD-442F-A80A-C6328A45A2B4}"/>
                  </a:ext>
                </a:extLst>
              </p:cNvPr>
              <p:cNvSpPr txBox="1"/>
              <p:nvPr/>
            </p:nvSpPr>
            <p:spPr>
              <a:xfrm>
                <a:off x="7357727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F037986-E9BD-442F-A80A-C6328A45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7" y="2355742"/>
                <a:ext cx="134955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01D85E3-0140-483E-A2E6-209C23BC34AB}"/>
                  </a:ext>
                </a:extLst>
              </p:cNvPr>
              <p:cNvSpPr txBox="1"/>
              <p:nvPr/>
            </p:nvSpPr>
            <p:spPr>
              <a:xfrm>
                <a:off x="8626878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01D85E3-0140-483E-A2E6-209C23BC3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78" y="2355742"/>
                <a:ext cx="1349552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80641B3-C0BD-4DC5-B40A-C9E3635AD6FD}"/>
                  </a:ext>
                </a:extLst>
              </p:cNvPr>
              <p:cNvSpPr txBox="1"/>
              <p:nvPr/>
            </p:nvSpPr>
            <p:spPr>
              <a:xfrm>
                <a:off x="9896029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80641B3-C0BD-4DC5-B40A-C9E3635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029" y="2355742"/>
                <a:ext cx="134955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2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dirty="0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dirty="0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, inoltre ogni processo tiene traccia di tutti i valori </a:t>
                </a:r>
                <a:r>
                  <a:rPr lang="it-IT" dirty="0" err="1"/>
                  <a:t>niziali</a:t>
                </a:r>
                <a:r>
                  <a:rPr lang="it-IT" dirty="0"/>
                  <a:t>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dirty="0"/>
                  <a:t> sono diffusi tra un processo e l’altro, </a:t>
                </a:r>
                <a:r>
                  <a:rPr lang="it-IT" dirty="0" err="1"/>
                  <a:t>piggybacked</a:t>
                </a:r>
                <a:r>
                  <a:rPr lang="it-IT" dirty="0"/>
                  <a:t>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dirty="0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 </a:t>
                </a:r>
                <a:r>
                  <a:rPr lang="it-IT" dirty="0" err="1"/>
                  <a:t>rounds</a:t>
                </a:r>
                <a:r>
                  <a:rPr lang="it-IT" dirty="0"/>
                  <a:t>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dirty="0"/>
                  <a:t> </a:t>
                </a:r>
                <a:r>
                  <a:rPr lang="it-IT" sz="2000" dirty="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 dirty="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 dirty="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 r="-5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3443827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del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 partendo da input arbitrari.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I</a:t>
            </a:r>
            <a:r>
              <a:rPr lang="it-IT"/>
              <a:t>n genere esiste una condizione di validità che descrive i valori di output consentiti per ogni pattern di input. </a:t>
            </a:r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foreach message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it-IT" sz="2400"/>
                  <a:t>Definiamo: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400"/>
                  <a:t>Possiamo avere tre casi: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tutti sono d’accordo in quanto tutti hanno superato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e ogni processo conosce le informazioni degli altri processi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viene deciso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come output in quanto nessun processo ha raggiunto il livello necessario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it-IT" sz="210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sz="210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2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i="1" dirty="0"/>
                  <a:t>: </a:t>
                </a:r>
                <a:r>
                  <a:rPr lang="it-IT" sz="2100"/>
                  <a:t>questa è l’unica situazione nella quale i processi possono essere in disaccordo, ovvero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100"/>
                  <a:t>non è lo stesso per tutti i processi e </a:t>
                </a:r>
                <a14:m>
                  <m:oMath xmlns:m="http://schemas.openxmlformats.org/officeDocument/2006/math">
                    <m:r>
                      <a:rPr lang="it-IT" sz="21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/>
                  <a:t> è compresso tra il valore più grande e il valore più piccolo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82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/>
                  <a:t>Il </a:t>
                </a:r>
                <a:r>
                  <a:rPr lang="it-IT" b="1" dirty="0"/>
                  <a:t>lemma 5.2</a:t>
                </a:r>
                <a:r>
                  <a:rPr lang="it-IT" dirty="0"/>
                  <a:t> ci ha assicurato che i diversi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di ogni processo si possono distaccare al massimo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e pertanto scrivere: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È uguale a scrivere: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</m:t>
                      </m:r>
                      <m:func>
                        <m:func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it-IT" dirty="0"/>
                  <a:t>Noi sappiamo che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dirty="0"/>
                  <a:t> è un valore random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per questo motivo la probabilità che sia esattamente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  <a:blipFill>
                <a:blip r:embed="rId2"/>
                <a:stretch>
                  <a:fillRect l="-1455" t="-1828" r="-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4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Esempio algoritmo randomizzato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FDBC14B-323F-4D57-B06E-3FB2678F5D08}"/>
                  </a:ext>
                </a:extLst>
              </p:cNvPr>
              <p:cNvSpPr txBox="1"/>
              <p:nvPr/>
            </p:nvSpPr>
            <p:spPr>
              <a:xfrm>
                <a:off x="3261476" y="1920987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FDBC14B-323F-4D57-B06E-3FB2678F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76" y="1920987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4B36C-4E32-47B5-968E-85B50AAE4CA9}"/>
                  </a:ext>
                </a:extLst>
              </p:cNvPr>
              <p:cNvSpPr txBox="1"/>
              <p:nvPr/>
            </p:nvSpPr>
            <p:spPr>
              <a:xfrm>
                <a:off x="5369224" y="1928584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4B36C-4E32-47B5-968E-85B50AAE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24" y="1928584"/>
                <a:ext cx="12504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>
            <a:extLst>
              <a:ext uri="{FF2B5EF4-FFF2-40B4-BE49-F238E27FC236}">
                <a16:creationId xmlns:a16="http://schemas.microsoft.com/office/drawing/2014/main" id="{11EAF71A-CB36-4A69-9607-BD8F490B44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8475" y="2631747"/>
            <a:ext cx="7875049" cy="2488894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16F359D-CE9E-4B8B-A4B8-B35F883E87FD}"/>
              </a:ext>
            </a:extLst>
          </p:cNvPr>
          <p:cNvCxnSpPr>
            <a:cxnSpLocks/>
          </p:cNvCxnSpPr>
          <p:nvPr/>
        </p:nvCxnSpPr>
        <p:spPr>
          <a:xfrm>
            <a:off x="2990088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7C7BACC-2BB9-4EEF-A230-B918C41A5479}"/>
              </a:ext>
            </a:extLst>
          </p:cNvPr>
          <p:cNvCxnSpPr>
            <a:cxnSpLocks/>
          </p:cNvCxnSpPr>
          <p:nvPr/>
        </p:nvCxnSpPr>
        <p:spPr>
          <a:xfrm>
            <a:off x="3865165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63FDF70-C737-46A0-8373-D0037798583C}"/>
              </a:ext>
            </a:extLst>
          </p:cNvPr>
          <p:cNvCxnSpPr>
            <a:cxnSpLocks/>
          </p:cNvCxnSpPr>
          <p:nvPr/>
        </p:nvCxnSpPr>
        <p:spPr>
          <a:xfrm flipV="1">
            <a:off x="3865165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93EE1E2-CD81-4180-B6F0-104D26A0EC98}"/>
              </a:ext>
            </a:extLst>
          </p:cNvPr>
          <p:cNvCxnSpPr>
            <a:cxnSpLocks/>
          </p:cNvCxnSpPr>
          <p:nvPr/>
        </p:nvCxnSpPr>
        <p:spPr>
          <a:xfrm>
            <a:off x="4740242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19F3EC1-0086-4F33-9A15-2ABED41FE14A}"/>
              </a:ext>
            </a:extLst>
          </p:cNvPr>
          <p:cNvCxnSpPr>
            <a:cxnSpLocks/>
          </p:cNvCxnSpPr>
          <p:nvPr/>
        </p:nvCxnSpPr>
        <p:spPr>
          <a:xfrm flipV="1">
            <a:off x="5615319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862C1AE-C684-408C-A377-B9C4549680F6}"/>
              </a:ext>
            </a:extLst>
          </p:cNvPr>
          <p:cNvCxnSpPr>
            <a:cxnSpLocks/>
          </p:cNvCxnSpPr>
          <p:nvPr/>
        </p:nvCxnSpPr>
        <p:spPr>
          <a:xfrm>
            <a:off x="6490396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78E787B-EC44-4796-ADDC-206C5C35DA44}"/>
              </a:ext>
            </a:extLst>
          </p:cNvPr>
          <p:cNvCxnSpPr>
            <a:cxnSpLocks/>
          </p:cNvCxnSpPr>
          <p:nvPr/>
        </p:nvCxnSpPr>
        <p:spPr>
          <a:xfrm flipV="1">
            <a:off x="6490396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4EFFB4D-FE24-4045-9771-FD269C7E460E}"/>
              </a:ext>
            </a:extLst>
          </p:cNvPr>
          <p:cNvCxnSpPr>
            <a:cxnSpLocks/>
          </p:cNvCxnSpPr>
          <p:nvPr/>
        </p:nvCxnSpPr>
        <p:spPr>
          <a:xfrm>
            <a:off x="7365473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9FC3183-D32E-4B22-873D-75CB7D07A916}"/>
                  </a:ext>
                </a:extLst>
              </p:cNvPr>
              <p:cNvSpPr txBox="1"/>
              <p:nvPr/>
            </p:nvSpPr>
            <p:spPr>
              <a:xfrm>
                <a:off x="2791968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9FC3183-D32E-4B22-873D-75CB7D07A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4935975"/>
                <a:ext cx="396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5D4438AB-C73E-4D07-82D6-B2B2194BBD8F}"/>
                  </a:ext>
                </a:extLst>
              </p:cNvPr>
              <p:cNvSpPr txBox="1"/>
              <p:nvPr/>
            </p:nvSpPr>
            <p:spPr>
              <a:xfrm>
                <a:off x="2791968" y="283316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5D4438AB-C73E-4D07-82D6-B2B2194B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2833161"/>
                <a:ext cx="3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23BF18F-E521-471C-A251-09C1AFA5308C}"/>
                  </a:ext>
                </a:extLst>
              </p:cNvPr>
              <p:cNvSpPr txBox="1"/>
              <p:nvPr/>
            </p:nvSpPr>
            <p:spPr>
              <a:xfrm>
                <a:off x="3667045" y="283873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23BF18F-E521-471C-A251-09C1AFA5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45" y="2838733"/>
                <a:ext cx="3962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DEDE502-17B1-4149-9140-25FFE2268759}"/>
                  </a:ext>
                </a:extLst>
              </p:cNvPr>
              <p:cNvSpPr txBox="1"/>
              <p:nvPr/>
            </p:nvSpPr>
            <p:spPr>
              <a:xfrm>
                <a:off x="4542122" y="284430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DEDE502-17B1-4149-9140-25FFE2268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22" y="2844305"/>
                <a:ext cx="396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9A4A12B-28BB-4636-9C44-E75224A69CF5}"/>
                  </a:ext>
                </a:extLst>
              </p:cNvPr>
              <p:cNvSpPr txBox="1"/>
              <p:nvPr/>
            </p:nvSpPr>
            <p:spPr>
              <a:xfrm>
                <a:off x="5417199" y="284987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9A4A12B-28BB-4636-9C44-E75224A6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99" y="2849877"/>
                <a:ext cx="396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B1A480C-915B-4A05-909D-F3117092F43D}"/>
                  </a:ext>
                </a:extLst>
              </p:cNvPr>
              <p:cNvSpPr txBox="1"/>
              <p:nvPr/>
            </p:nvSpPr>
            <p:spPr>
              <a:xfrm>
                <a:off x="6292276" y="285544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B1A480C-915B-4A05-909D-F3117092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76" y="2855449"/>
                <a:ext cx="396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B176425-AA4D-46DF-B32F-FC186C3962AC}"/>
                  </a:ext>
                </a:extLst>
              </p:cNvPr>
              <p:cNvSpPr txBox="1"/>
              <p:nvPr/>
            </p:nvSpPr>
            <p:spPr>
              <a:xfrm>
                <a:off x="7167353" y="286102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B176425-AA4D-46DF-B32F-FC186C39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53" y="2861021"/>
                <a:ext cx="396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EAF1897-EFB5-4B2E-BD72-54C2FC044E0D}"/>
                  </a:ext>
                </a:extLst>
              </p:cNvPr>
              <p:cNvSpPr txBox="1"/>
              <p:nvPr/>
            </p:nvSpPr>
            <p:spPr>
              <a:xfrm>
                <a:off x="8042430" y="286659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EAF1897-EFB5-4B2E-BD72-54C2FC04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30" y="2866593"/>
                <a:ext cx="3962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C55C90-6DA6-4C2C-BAEC-6C6F7E55ED0A}"/>
                  </a:ext>
                </a:extLst>
              </p:cNvPr>
              <p:cNvSpPr txBox="1"/>
              <p:nvPr/>
            </p:nvSpPr>
            <p:spPr>
              <a:xfrm>
                <a:off x="3667045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C55C90-6DA6-4C2C-BAEC-6C6F7E55E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45" y="4935975"/>
                <a:ext cx="396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2FCA637-7079-45F6-B437-8C0C56D2C779}"/>
                  </a:ext>
                </a:extLst>
              </p:cNvPr>
              <p:cNvSpPr txBox="1"/>
              <p:nvPr/>
            </p:nvSpPr>
            <p:spPr>
              <a:xfrm>
                <a:off x="4542122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2FCA637-7079-45F6-B437-8C0C56D2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22" y="4935975"/>
                <a:ext cx="396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941FE28-D5F6-4F87-A0BC-BCE1F3C242F5}"/>
                  </a:ext>
                </a:extLst>
              </p:cNvPr>
              <p:cNvSpPr txBox="1"/>
              <p:nvPr/>
            </p:nvSpPr>
            <p:spPr>
              <a:xfrm>
                <a:off x="5417199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941FE28-D5F6-4F87-A0BC-BCE1F3C2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99" y="4935975"/>
                <a:ext cx="3962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5210B53-9636-4D3C-920E-FB1256CFBD71}"/>
                  </a:ext>
                </a:extLst>
              </p:cNvPr>
              <p:cNvSpPr txBox="1"/>
              <p:nvPr/>
            </p:nvSpPr>
            <p:spPr>
              <a:xfrm>
                <a:off x="6292276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5210B53-9636-4D3C-920E-FB1256CF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76" y="4935975"/>
                <a:ext cx="3962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E30452E-6543-4C6C-B676-583CE68CF815}"/>
                  </a:ext>
                </a:extLst>
              </p:cNvPr>
              <p:cNvSpPr txBox="1"/>
              <p:nvPr/>
            </p:nvSpPr>
            <p:spPr>
              <a:xfrm>
                <a:off x="7167353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E30452E-6543-4C6C-B676-583CE68C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53" y="4935975"/>
                <a:ext cx="396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1635782-3B2F-4805-B4D4-EF5156F5FC5C}"/>
                  </a:ext>
                </a:extLst>
              </p:cNvPr>
              <p:cNvSpPr txBox="1"/>
              <p:nvPr/>
            </p:nvSpPr>
            <p:spPr>
              <a:xfrm>
                <a:off x="8042430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1635782-3B2F-4805-B4D4-EF5156F5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30" y="4935975"/>
                <a:ext cx="3962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Immagine 53">
            <a:extLst>
              <a:ext uri="{FF2B5EF4-FFF2-40B4-BE49-F238E27FC236}">
                <a16:creationId xmlns:a16="http://schemas.microsoft.com/office/drawing/2014/main" id="{4DC5D1A4-7CB0-4B59-9698-E0275D2CB10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2738057"/>
            <a:ext cx="475580" cy="475580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0FE2D284-0CCC-4D89-B233-8A0559A7154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4308192"/>
            <a:ext cx="475580" cy="47558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C4981C86-4782-485A-8730-FD3C67828A6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08" y="2773173"/>
            <a:ext cx="475580" cy="47558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2E9A2198-16DA-4D14-8B5B-C6F2908ED10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08" y="4343308"/>
            <a:ext cx="475580" cy="475580"/>
          </a:xfrm>
          <a:prstGeom prst="rect">
            <a:avLst/>
          </a:prstGeom>
        </p:spPr>
      </p:pic>
      <p:sp>
        <p:nvSpPr>
          <p:cNvPr id="58" name="Simbolo &quot;Non consentito&quot; 57">
            <a:extLst>
              <a:ext uri="{FF2B5EF4-FFF2-40B4-BE49-F238E27FC236}">
                <a16:creationId xmlns:a16="http://schemas.microsoft.com/office/drawing/2014/main" id="{27D7D115-7093-4004-8983-A35E0F589A32}"/>
              </a:ext>
            </a:extLst>
          </p:cNvPr>
          <p:cNvSpPr/>
          <p:nvPr/>
        </p:nvSpPr>
        <p:spPr>
          <a:xfrm>
            <a:off x="10163408" y="434330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9" name="Simbolo &quot;Non consentito&quot; 58">
            <a:extLst>
              <a:ext uri="{FF2B5EF4-FFF2-40B4-BE49-F238E27FC236}">
                <a16:creationId xmlns:a16="http://schemas.microsoft.com/office/drawing/2014/main" id="{62500683-4947-43E4-8293-5C5AE02604ED}"/>
              </a:ext>
            </a:extLst>
          </p:cNvPr>
          <p:cNvSpPr/>
          <p:nvPr/>
        </p:nvSpPr>
        <p:spPr>
          <a:xfrm>
            <a:off x="10163408" y="2778304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6911D53-0D09-462F-A775-E58005BCD9D5}"/>
                  </a:ext>
                </a:extLst>
              </p:cNvPr>
              <p:cNvSpPr txBox="1"/>
              <p:nvPr/>
            </p:nvSpPr>
            <p:spPr>
              <a:xfrm>
                <a:off x="7680083" y="1739302"/>
                <a:ext cx="125044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it-IT" sz="2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6911D53-0D09-462F-A775-E58005BC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83" y="1739302"/>
                <a:ext cx="1250442" cy="9017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A3BDC01-F044-4EB0-80B3-2B019EF1BB00}"/>
                  </a:ext>
                </a:extLst>
              </p:cNvPr>
              <p:cNvSpPr txBox="1"/>
              <p:nvPr/>
            </p:nvSpPr>
            <p:spPr>
              <a:xfrm>
                <a:off x="4525738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A3BDC01-F044-4EB0-80B3-2B019EF1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38" y="5611612"/>
                <a:ext cx="2937411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C6AE2BA-1978-4C3B-9296-C99B1AFB42F7}"/>
                  </a:ext>
                </a:extLst>
              </p:cNvPr>
              <p:cNvSpPr txBox="1"/>
              <p:nvPr/>
            </p:nvSpPr>
            <p:spPr>
              <a:xfrm>
                <a:off x="4525739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C6AE2BA-1978-4C3B-9296-C99B1AFB4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39" y="5611612"/>
                <a:ext cx="2937411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947D4F00-5ACD-4111-A60A-608C30778F24}"/>
                  </a:ext>
                </a:extLst>
              </p:cNvPr>
              <p:cNvSpPr txBox="1"/>
              <p:nvPr/>
            </p:nvSpPr>
            <p:spPr>
              <a:xfrm>
                <a:off x="4511918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947D4F00-5ACD-4111-A60A-608C3077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18" y="5611612"/>
                <a:ext cx="2937411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e 63">
            <a:extLst>
              <a:ext uri="{FF2B5EF4-FFF2-40B4-BE49-F238E27FC236}">
                <a16:creationId xmlns:a16="http://schemas.microsoft.com/office/drawing/2014/main" id="{0BB19419-53B6-4348-817C-61014F73F715}"/>
              </a:ext>
            </a:extLst>
          </p:cNvPr>
          <p:cNvSpPr/>
          <p:nvPr/>
        </p:nvSpPr>
        <p:spPr>
          <a:xfrm>
            <a:off x="8007187" y="2821029"/>
            <a:ext cx="479588" cy="453937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58E324CA-75D8-4113-828F-410C4211BED2}"/>
              </a:ext>
            </a:extLst>
          </p:cNvPr>
          <p:cNvSpPr/>
          <p:nvPr/>
        </p:nvSpPr>
        <p:spPr>
          <a:xfrm>
            <a:off x="8010281" y="4886376"/>
            <a:ext cx="479588" cy="45393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3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59" grpId="1" animBg="1"/>
      <p:bldP spid="59" grpId="2" animBg="1"/>
      <p:bldP spid="61" grpId="0"/>
      <p:bldP spid="61" grpId="1"/>
      <p:bldP spid="62" grpId="0"/>
      <p:bldP spid="62" grpId="1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Dove: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concordino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2759</Words>
  <Application>Microsoft Office PowerPoint</Application>
  <PresentationFormat>Widescreen</PresentationFormat>
  <Paragraphs>301</Paragraphs>
  <Slides>41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Malfunzionamenti della comunicazione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di correttezza</vt:lpstr>
      <vt:lpstr>Teorema di impossibilità della versione deterministica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algoritmo randomizzato</vt:lpstr>
      <vt:lpstr>Communication Pattern</vt:lpstr>
      <vt:lpstr>Definizione avversario</vt:lpstr>
      <vt:lpstr>Definizione ≤ɣ</vt:lpstr>
      <vt:lpstr>Definizione 〖level〗_γ (i,k)</vt:lpstr>
      <vt:lpstr>Esempio 〖level〗_γ (i,k)</vt:lpstr>
      <vt:lpstr>Lemma</vt:lpstr>
      <vt:lpstr>Algoritmo informale</vt:lpstr>
      <vt:lpstr>Algoritmo formale(1)</vt:lpstr>
      <vt:lpstr>Algoritmo formale(2)</vt:lpstr>
      <vt:lpstr>Teorema algoritmo RandomAttack</vt:lpstr>
      <vt:lpstr>Dimostrazione informale Teorema algoritmo RandomAttack(1)</vt:lpstr>
      <vt:lpstr>Dimostrazione informale Teorema algoritmo RandomAttack(2)</vt:lpstr>
      <vt:lpstr>Esempio algoritmo randomizzato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Lorenzo Dentis</cp:lastModifiedBy>
  <cp:revision>346</cp:revision>
  <dcterms:created xsi:type="dcterms:W3CDTF">2022-01-02T13:46:20Z</dcterms:created>
  <dcterms:modified xsi:type="dcterms:W3CDTF">2022-01-11T12:37:06Z</dcterms:modified>
</cp:coreProperties>
</file>