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88" r:id="rId3"/>
    <p:sldId id="259" r:id="rId4"/>
    <p:sldId id="297" r:id="rId5"/>
    <p:sldId id="298" r:id="rId6"/>
    <p:sldId id="261" r:id="rId7"/>
    <p:sldId id="260" r:id="rId8"/>
    <p:sldId id="262" r:id="rId9"/>
    <p:sldId id="263" r:id="rId10"/>
    <p:sldId id="290" r:id="rId11"/>
    <p:sldId id="264" r:id="rId12"/>
    <p:sldId id="265" r:id="rId13"/>
    <p:sldId id="267" r:id="rId14"/>
    <p:sldId id="301" r:id="rId15"/>
    <p:sldId id="300" r:id="rId16"/>
    <p:sldId id="302" r:id="rId17"/>
    <p:sldId id="273" r:id="rId18"/>
    <p:sldId id="303" r:id="rId19"/>
    <p:sldId id="305" r:id="rId20"/>
    <p:sldId id="304" r:id="rId21"/>
    <p:sldId id="275" r:id="rId22"/>
    <p:sldId id="268" r:id="rId23"/>
    <p:sldId id="310" r:id="rId24"/>
    <p:sldId id="276" r:id="rId25"/>
    <p:sldId id="270" r:id="rId26"/>
    <p:sldId id="277" r:id="rId27"/>
    <p:sldId id="313" r:id="rId28"/>
    <p:sldId id="278" r:id="rId29"/>
    <p:sldId id="309" r:id="rId30"/>
    <p:sldId id="307" r:id="rId31"/>
    <p:sldId id="308" r:id="rId32"/>
    <p:sldId id="306" r:id="rId33"/>
    <p:sldId id="311" r:id="rId34"/>
    <p:sldId id="312" r:id="rId35"/>
    <p:sldId id="314" r:id="rId36"/>
    <p:sldId id="284" r:id="rId37"/>
    <p:sldId id="285" r:id="rId38"/>
    <p:sldId id="286" r:id="rId39"/>
    <p:sldId id="287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FBFBF"/>
    <a:srgbClr val="9DB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67920-0372-4BFE-9B22-C649FB018C13}" type="doc">
      <dgm:prSet loTypeId="urn:microsoft.com/office/officeart/2005/8/layout/chevron1" loCatId="process" qsTypeId="urn:microsoft.com/office/officeart/2005/8/quickstyle/simple1" qsCatId="simple" csTypeId="urn:microsoft.com/office/officeart/2005/8/colors/accent5_3" csCatId="accent5" phldr="1"/>
      <dgm:spPr/>
    </dgm:pt>
    <dgm:pt modelId="{E3A4A3F4-ADA5-4440-A984-CABBFB0DC535}">
      <dgm:prSet phldrT="[Testo]" custT="1"/>
      <dgm:spPr/>
      <dgm:t>
        <a:bodyPr/>
        <a:lstStyle/>
        <a:p>
          <a:r>
            <a:rPr lang="it-IT" sz="3200" b="1"/>
            <a:t>Step 1</a:t>
          </a:r>
        </a:p>
        <a:p>
          <a:r>
            <a:rPr lang="it-IT" sz="1900" b="0" i="0">
              <a:effectLst/>
              <a:latin typeface="inherit"/>
            </a:rPr>
            <a:t>Viene generato il messaggio attraverso la funzione MSGS e viene inviato ai canali di output</a:t>
          </a:r>
          <a:endParaRPr lang="it-IT" sz="1900"/>
        </a:p>
      </dgm:t>
    </dgm:pt>
    <dgm:pt modelId="{4B6EEB01-EA21-4D56-B68D-949BCBFB2A7D}" type="parTrans" cxnId="{C361DD63-FFC8-4C07-AA07-272FCCFDE908}">
      <dgm:prSet/>
      <dgm:spPr/>
      <dgm:t>
        <a:bodyPr/>
        <a:lstStyle/>
        <a:p>
          <a:endParaRPr lang="it-IT"/>
        </a:p>
      </dgm:t>
    </dgm:pt>
    <dgm:pt modelId="{C49CB5BA-F868-4902-B5BB-0DECE0A727F1}" type="sibTrans" cxnId="{C361DD63-FFC8-4C07-AA07-272FCCFDE908}">
      <dgm:prSet/>
      <dgm:spPr/>
      <dgm:t>
        <a:bodyPr/>
        <a:lstStyle/>
        <a:p>
          <a:endParaRPr lang="it-IT"/>
        </a:p>
      </dgm:t>
    </dgm:pt>
    <dgm:pt modelId="{C7088D3E-57CB-421D-B6D2-5BDC5B2CA247}">
      <dgm:prSet phldrT="[Testo]" custT="1"/>
      <dgm:spPr/>
      <dgm:t>
        <a:bodyPr/>
        <a:lstStyle/>
        <a:p>
          <a:r>
            <a:rPr lang="it-IT" sz="3200" b="1"/>
            <a:t>Step 2</a:t>
          </a:r>
        </a:p>
        <a:p>
          <a:r>
            <a:rPr lang="it-IT" sz="1900" b="0" i="0">
              <a:effectLst/>
              <a:latin typeface="inherit"/>
            </a:rPr>
            <a:t>Viene applicata TRANS per calcolare il nuovo stato e vengono rimossi i messaggi dai canali </a:t>
          </a:r>
          <a:endParaRPr lang="it-IT" sz="1900"/>
        </a:p>
      </dgm:t>
    </dgm:pt>
    <dgm:pt modelId="{A9B19134-9C0E-488D-81D5-77CAACC8FA3E}" type="parTrans" cxnId="{3A3B0A72-58D5-40C1-95EE-E94861B7435C}">
      <dgm:prSet/>
      <dgm:spPr/>
      <dgm:t>
        <a:bodyPr/>
        <a:lstStyle/>
        <a:p>
          <a:endParaRPr lang="it-IT"/>
        </a:p>
      </dgm:t>
    </dgm:pt>
    <dgm:pt modelId="{0FB54674-01F8-4720-B8F6-A87ECEE6A51D}" type="sibTrans" cxnId="{3A3B0A72-58D5-40C1-95EE-E94861B7435C}">
      <dgm:prSet/>
      <dgm:spPr/>
      <dgm:t>
        <a:bodyPr/>
        <a:lstStyle/>
        <a:p>
          <a:endParaRPr lang="it-IT"/>
        </a:p>
      </dgm:t>
    </dgm:pt>
    <dgm:pt modelId="{1314BAB0-720A-4BB5-87E2-A1AB7BE481F9}" type="pres">
      <dgm:prSet presAssocID="{57367920-0372-4BFE-9B22-C649FB018C13}" presName="Name0" presStyleCnt="0">
        <dgm:presLayoutVars>
          <dgm:dir/>
          <dgm:animLvl val="lvl"/>
          <dgm:resizeHandles val="exact"/>
        </dgm:presLayoutVars>
      </dgm:prSet>
      <dgm:spPr/>
    </dgm:pt>
    <dgm:pt modelId="{02D82E26-8880-4C7D-8005-790CAA1C0A32}" type="pres">
      <dgm:prSet presAssocID="{E3A4A3F4-ADA5-4440-A984-CABBFB0DC535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C507CFA-A748-4B72-9D2D-D16B532017CB}" type="pres">
      <dgm:prSet presAssocID="{C49CB5BA-F868-4902-B5BB-0DECE0A727F1}" presName="parTxOnlySpace" presStyleCnt="0"/>
      <dgm:spPr/>
    </dgm:pt>
    <dgm:pt modelId="{C039758E-59ED-4A89-AFCC-45E4973B8453}" type="pres">
      <dgm:prSet presAssocID="{C7088D3E-57CB-421D-B6D2-5BDC5B2CA24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C361DD63-FFC8-4C07-AA07-272FCCFDE908}" srcId="{57367920-0372-4BFE-9B22-C649FB018C13}" destId="{E3A4A3F4-ADA5-4440-A984-CABBFB0DC535}" srcOrd="0" destOrd="0" parTransId="{4B6EEB01-EA21-4D56-B68D-949BCBFB2A7D}" sibTransId="{C49CB5BA-F868-4902-B5BB-0DECE0A727F1}"/>
    <dgm:cxn modelId="{0CBBCB50-9822-44C8-89FA-C83DE2295DD0}" type="presOf" srcId="{C7088D3E-57CB-421D-B6D2-5BDC5B2CA247}" destId="{C039758E-59ED-4A89-AFCC-45E4973B8453}" srcOrd="0" destOrd="0" presId="urn:microsoft.com/office/officeart/2005/8/layout/chevron1"/>
    <dgm:cxn modelId="{3A3B0A72-58D5-40C1-95EE-E94861B7435C}" srcId="{57367920-0372-4BFE-9B22-C649FB018C13}" destId="{C7088D3E-57CB-421D-B6D2-5BDC5B2CA247}" srcOrd="1" destOrd="0" parTransId="{A9B19134-9C0E-488D-81D5-77CAACC8FA3E}" sibTransId="{0FB54674-01F8-4720-B8F6-A87ECEE6A51D}"/>
    <dgm:cxn modelId="{E83926B2-BD8B-4191-B3F3-371AD5D660EE}" type="presOf" srcId="{57367920-0372-4BFE-9B22-C649FB018C13}" destId="{1314BAB0-720A-4BB5-87E2-A1AB7BE481F9}" srcOrd="0" destOrd="0" presId="urn:microsoft.com/office/officeart/2005/8/layout/chevron1"/>
    <dgm:cxn modelId="{D0D4C0B2-2305-4853-BC5D-9CB4C8278CD0}" type="presOf" srcId="{E3A4A3F4-ADA5-4440-A984-CABBFB0DC535}" destId="{02D82E26-8880-4C7D-8005-790CAA1C0A32}" srcOrd="0" destOrd="0" presId="urn:microsoft.com/office/officeart/2005/8/layout/chevron1"/>
    <dgm:cxn modelId="{C3978319-D3AB-47C3-9E2A-FE161D3E4A27}" type="presParOf" srcId="{1314BAB0-720A-4BB5-87E2-A1AB7BE481F9}" destId="{02D82E26-8880-4C7D-8005-790CAA1C0A32}" srcOrd="0" destOrd="0" presId="urn:microsoft.com/office/officeart/2005/8/layout/chevron1"/>
    <dgm:cxn modelId="{0F1A3BA6-5279-4889-BB6F-42DE75D8CB7E}" type="presParOf" srcId="{1314BAB0-720A-4BB5-87E2-A1AB7BE481F9}" destId="{8C507CFA-A748-4B72-9D2D-D16B532017CB}" srcOrd="1" destOrd="0" presId="urn:microsoft.com/office/officeart/2005/8/layout/chevron1"/>
    <dgm:cxn modelId="{6982DC28-0B45-4168-B95F-1EB8622B8A19}" type="presParOf" srcId="{1314BAB0-720A-4BB5-87E2-A1AB7BE481F9}" destId="{C039758E-59ED-4A89-AFCC-45E4973B845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Accordo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2000"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 Non esistono due processi che decidono valori differenti</a:t>
          </a:r>
          <a:endParaRPr lang="it-IT" sz="2000" b="0">
            <a:latin typeface="+mn-lt"/>
          </a:endParaRP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80000" custLinFactNeighborY="432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41002" custLinFactNeighborY="74115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Validità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CE140BF1-77EC-42E9-82F8-F6E5E21F562C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0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, allora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0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Choice>
      <mc:Fallback xmlns="">
        <dgm:pt modelId="{CE140BF1-77EC-42E9-82F8-F6E5E21F562C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0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, allora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0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Fallback>
    </mc:AlternateConten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E32A6997-382E-4927-A50C-FF4CC9F80E41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1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e tutti i messaggi vengono consegnati, allora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1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Choice>
      <mc:Fallback xmlns="">
        <dgm:pt modelId="{E32A6997-382E-4927-A50C-FF4CC9F80E41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1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e tutti i messaggi vengono consegnati, allora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1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Fallback>
    </mc:AlternateContent>
    <dgm:pt modelId="{650DC6E1-DE1B-48BD-B210-48720AF3D5E7}" type="parTrans" cxnId="{C4C03837-ADED-4C55-8413-2EA61296E63A}">
      <dgm:prSet/>
      <dgm:spPr/>
      <dgm:t>
        <a:bodyPr/>
        <a:lstStyle/>
        <a:p>
          <a:endParaRPr lang="it-IT"/>
        </a:p>
      </dgm:t>
    </dgm:pt>
    <dgm:pt modelId="{53B57979-B40B-404B-A9B2-BB0CB5CF3EDB}" type="sibTrans" cxnId="{C4C03837-ADED-4C55-8413-2EA61296E63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76364" custLinFactNeighborY="-10943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60370" custLinFactNeighborY="51598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C4C03837-ADED-4C55-8413-2EA61296E63A}" srcId="{C53C86DF-2456-416F-96F7-BBC0B261CB0D}" destId="{E32A6997-382E-4927-A50C-FF4CC9F80E41}" srcOrd="1" destOrd="0" parTransId="{650DC6E1-DE1B-48BD-B210-48720AF3D5E7}" sibTransId="{53B57979-B40B-404B-A9B2-BB0CB5CF3EDB}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B46EC9CA-158B-4F26-AFB1-72B4C9A3D0C7}" type="presOf" srcId="{E32A6997-382E-4927-A50C-FF4CC9F80E41}" destId="{78F216E4-BB6A-4499-9733-C96B7778E512}" srcOrd="0" destOrd="1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Validità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E32A6997-382E-4927-A50C-FF4CC9F80E41}">
      <dgm:prSet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650DC6E1-DE1B-48BD-B210-48720AF3D5E7}" type="parTrans" cxnId="{C4C03837-ADED-4C55-8413-2EA61296E63A}">
      <dgm:prSet/>
      <dgm:spPr/>
      <dgm:t>
        <a:bodyPr/>
        <a:lstStyle/>
        <a:p>
          <a:endParaRPr lang="it-IT"/>
        </a:p>
      </dgm:t>
    </dgm:pt>
    <dgm:pt modelId="{53B57979-B40B-404B-A9B2-BB0CB5CF3EDB}" type="sibTrans" cxnId="{C4C03837-ADED-4C55-8413-2EA61296E63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76364" custLinFactNeighborY="-10943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60370" custLinFactNeighborY="51598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C4C03837-ADED-4C55-8413-2EA61296E63A}" srcId="{C53C86DF-2456-416F-96F7-BBC0B261CB0D}" destId="{E32A6997-382E-4927-A50C-FF4CC9F80E41}" srcOrd="1" destOrd="0" parTransId="{650DC6E1-DE1B-48BD-B210-48720AF3D5E7}" sibTransId="{53B57979-B40B-404B-A9B2-BB0CB5CF3EDB}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B46EC9CA-158B-4F26-AFB1-72B4C9A3D0C7}" type="presOf" srcId="{E32A6997-382E-4927-A50C-FF4CC9F80E41}" destId="{78F216E4-BB6A-4499-9733-C96B7778E512}" srcOrd="0" destOrd="1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Terminazione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2000"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rPr>
            <a:t> Tutti i processi alla fine decidono</a:t>
          </a:r>
          <a:endParaRPr lang="it-IT" sz="2000" b="0">
            <a:latin typeface="+mn-lt"/>
          </a:endParaRP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80000" custLinFactNeighborY="432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41002" custLinFactNeighborY="74115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82E26-8880-4C7D-8005-790CAA1C0A32}">
      <dsp:nvSpPr>
        <dsp:cNvPr id="0" name=""/>
        <dsp:cNvSpPr/>
      </dsp:nvSpPr>
      <dsp:spPr>
        <a:xfrm>
          <a:off x="8728" y="286879"/>
          <a:ext cx="5217864" cy="2087145"/>
        </a:xfrm>
        <a:prstGeom prst="chevr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/>
            <a:t>Step 1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i="0" kern="1200">
              <a:effectLst/>
              <a:latin typeface="inherit"/>
            </a:rPr>
            <a:t>Viene generato il messaggio attraverso la funzione MSGS e viene inviato ai canali di output</a:t>
          </a:r>
          <a:endParaRPr lang="it-IT" sz="1900" kern="1200"/>
        </a:p>
      </dsp:txBody>
      <dsp:txXfrm>
        <a:off x="1052301" y="286879"/>
        <a:ext cx="3130719" cy="2087145"/>
      </dsp:txXfrm>
    </dsp:sp>
    <dsp:sp modelId="{C039758E-59ED-4A89-AFCC-45E4973B8453}">
      <dsp:nvSpPr>
        <dsp:cNvPr id="0" name=""/>
        <dsp:cNvSpPr/>
      </dsp:nvSpPr>
      <dsp:spPr>
        <a:xfrm>
          <a:off x="4704806" y="286879"/>
          <a:ext cx="5217864" cy="2087145"/>
        </a:xfrm>
        <a:prstGeom prst="chevron">
          <a:avLst/>
        </a:prstGeom>
        <a:solidFill>
          <a:schemeClr val="accent5">
            <a:shade val="80000"/>
            <a:hueOff val="-155313"/>
            <a:satOff val="-6752"/>
            <a:lumOff val="265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/>
            <a:t>Step 2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i="0" kern="1200">
              <a:effectLst/>
              <a:latin typeface="inherit"/>
            </a:rPr>
            <a:t>Viene applicata TRANS per calcolare il nuovo stato e vengono rimossi i messaggi dai canali </a:t>
          </a:r>
          <a:endParaRPr lang="it-IT" sz="1900" kern="1200"/>
        </a:p>
      </dsp:txBody>
      <dsp:txXfrm>
        <a:off x="5748379" y="286879"/>
        <a:ext cx="3130719" cy="2087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366227"/>
          <a:ext cx="10058399" cy="72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 Non esistono due processi che decidono valori differenti</a:t>
          </a:r>
          <a:endParaRPr lang="it-IT" sz="2000" b="0" kern="1200">
            <a:latin typeface="+mn-lt"/>
          </a:endParaRPr>
        </a:p>
      </dsp:txBody>
      <dsp:txXfrm>
        <a:off x="0" y="1366227"/>
        <a:ext cx="10058399" cy="723275"/>
      </dsp:txXfrm>
    </dsp:sp>
    <dsp:sp modelId="{02D93A96-C45F-4182-8428-306BFECA0BD8}">
      <dsp:nvSpPr>
        <dsp:cNvPr id="0" name=""/>
        <dsp:cNvSpPr/>
      </dsp:nvSpPr>
      <dsp:spPr>
        <a:xfrm>
          <a:off x="100584" y="1052446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Accordo</a:t>
          </a:r>
        </a:p>
      </dsp:txBody>
      <dsp:txXfrm>
        <a:off x="128236" y="1080098"/>
        <a:ext cx="6985576" cy="511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395453"/>
          <a:ext cx="10058399" cy="14300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95732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Se tutti i processi iniziano con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0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, allora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0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è l’unico valore di decisione possibile</a:t>
          </a:r>
          <a:endParaRPr lang="it-IT" sz="2000" b="0" kern="120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Se tutti i processi iniziano con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1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e tutti i messaggi vengono consegnati, allora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1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è l’unico valore di decisione possibile</a:t>
          </a:r>
          <a:endParaRPr lang="it-IT" sz="2000" b="0" kern="1200">
            <a:latin typeface="+mn-lt"/>
          </a:endParaRPr>
        </a:p>
      </dsp:txBody>
      <dsp:txXfrm>
        <a:off x="0" y="1395453"/>
        <a:ext cx="10058399" cy="1430044"/>
      </dsp:txXfrm>
    </dsp:sp>
    <dsp:sp modelId="{02D93A96-C45F-4182-8428-306BFECA0BD8}">
      <dsp:nvSpPr>
        <dsp:cNvPr id="0" name=""/>
        <dsp:cNvSpPr/>
      </dsp:nvSpPr>
      <dsp:spPr>
        <a:xfrm>
          <a:off x="118870" y="1079470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Validità</a:t>
          </a:r>
        </a:p>
      </dsp:txBody>
      <dsp:txXfrm>
        <a:off x="146522" y="1107122"/>
        <a:ext cx="6985576" cy="511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166393"/>
          <a:ext cx="10058399" cy="72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rPr>
            <a:t> Tutti i processi alla fine decidono</a:t>
          </a:r>
          <a:endParaRPr lang="it-IT" sz="2000" b="0" kern="1200">
            <a:latin typeface="+mn-lt"/>
          </a:endParaRPr>
        </a:p>
      </dsp:txBody>
      <dsp:txXfrm>
        <a:off x="0" y="1166393"/>
        <a:ext cx="10058399" cy="723275"/>
      </dsp:txXfrm>
    </dsp:sp>
    <dsp:sp modelId="{02D93A96-C45F-4182-8428-306BFECA0BD8}">
      <dsp:nvSpPr>
        <dsp:cNvPr id="0" name=""/>
        <dsp:cNvSpPr/>
      </dsp:nvSpPr>
      <dsp:spPr>
        <a:xfrm>
          <a:off x="100584" y="858853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Terminazione</a:t>
          </a:r>
        </a:p>
      </dsp:txBody>
      <dsp:txXfrm>
        <a:off x="128236" y="886505"/>
        <a:ext cx="6985576" cy="511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1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84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07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2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0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2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36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36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829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146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48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3.xml"/><Relationship Id="rId18" Type="http://schemas.openxmlformats.org/officeDocument/2006/relationships/diagramQuickStyle" Target="../diagrams/quickStyle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Layout" Target="../diagrams/layout4.xml"/><Relationship Id="rId2" Type="http://schemas.openxmlformats.org/officeDocument/2006/relationships/diagramData" Target="../diagrams/data2.xml"/><Relationship Id="rId16" Type="http://schemas.openxmlformats.org/officeDocument/2006/relationships/diagramData" Target="../diagrams/data5.xml"/><Relationship Id="rId20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19" Type="http://schemas.openxmlformats.org/officeDocument/2006/relationships/diagramColors" Target="../diagrams/colors4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31.png"/><Relationship Id="rId7" Type="http://schemas.openxmlformats.org/officeDocument/2006/relationships/image" Target="../media/image230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71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30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3.png"/><Relationship Id="rId4" Type="http://schemas.openxmlformats.org/officeDocument/2006/relationships/image" Target="../media/image3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7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1.png"/><Relationship Id="rId2" Type="http://schemas.openxmlformats.org/officeDocument/2006/relationships/image" Target="../media/image46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5" Type="http://schemas.openxmlformats.org/officeDocument/2006/relationships/image" Target="../media/image49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8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13" Type="http://schemas.openxmlformats.org/officeDocument/2006/relationships/image" Target="../media/image590.png"/><Relationship Id="rId18" Type="http://schemas.openxmlformats.org/officeDocument/2006/relationships/image" Target="../media/image640.png"/><Relationship Id="rId3" Type="http://schemas.openxmlformats.org/officeDocument/2006/relationships/image" Target="../media/image490.png"/><Relationship Id="rId21" Type="http://schemas.openxmlformats.org/officeDocument/2006/relationships/image" Target="../media/image670.png"/><Relationship Id="rId7" Type="http://schemas.openxmlformats.org/officeDocument/2006/relationships/image" Target="../media/image530.png"/><Relationship Id="rId12" Type="http://schemas.openxmlformats.org/officeDocument/2006/relationships/image" Target="../media/image580.png"/><Relationship Id="rId17" Type="http://schemas.openxmlformats.org/officeDocument/2006/relationships/image" Target="../media/image630.png"/><Relationship Id="rId2" Type="http://schemas.openxmlformats.org/officeDocument/2006/relationships/image" Target="../media/image480.png"/><Relationship Id="rId16" Type="http://schemas.openxmlformats.org/officeDocument/2006/relationships/image" Target="../media/image620.png"/><Relationship Id="rId20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11" Type="http://schemas.openxmlformats.org/officeDocument/2006/relationships/image" Target="../media/image570.png"/><Relationship Id="rId5" Type="http://schemas.openxmlformats.org/officeDocument/2006/relationships/image" Target="../media/image13.png"/><Relationship Id="rId15" Type="http://schemas.openxmlformats.org/officeDocument/2006/relationships/image" Target="../media/image610.png"/><Relationship Id="rId10" Type="http://schemas.openxmlformats.org/officeDocument/2006/relationships/image" Target="../media/image560.png"/><Relationship Id="rId19" Type="http://schemas.openxmlformats.org/officeDocument/2006/relationships/image" Target="../media/image650.png"/><Relationship Id="rId4" Type="http://schemas.openxmlformats.org/officeDocument/2006/relationships/image" Target="../media/image510.png"/><Relationship Id="rId9" Type="http://schemas.openxmlformats.org/officeDocument/2006/relationships/image" Target="../media/image550.png"/><Relationship Id="rId14" Type="http://schemas.openxmlformats.org/officeDocument/2006/relationships/image" Target="../media/image60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3" Type="http://schemas.openxmlformats.org/officeDocument/2006/relationships/image" Target="../media/image74.pn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2.png"/><Relationship Id="rId5" Type="http://schemas.openxmlformats.org/officeDocument/2006/relationships/image" Target="../media/image75.png"/><Relationship Id="rId15" Type="http://schemas.openxmlformats.org/officeDocument/2006/relationships/image" Target="../media/image86.png"/><Relationship Id="rId23" Type="http://schemas.openxmlformats.org/officeDocument/2006/relationships/image" Target="../media/image93.png"/><Relationship Id="rId10" Type="http://schemas.openxmlformats.org/officeDocument/2006/relationships/image" Target="../media/image81.png"/><Relationship Id="rId19" Type="http://schemas.openxmlformats.org/officeDocument/2006/relationships/image" Target="../media/image13.png"/><Relationship Id="rId4" Type="http://schemas.openxmlformats.org/officeDocument/2006/relationships/image" Target="../media/image47.png"/><Relationship Id="rId9" Type="http://schemas.openxmlformats.org/officeDocument/2006/relationships/image" Target="../media/image79.png"/><Relationship Id="rId14" Type="http://schemas.openxmlformats.org/officeDocument/2006/relationships/image" Target="../media/image85.png"/><Relationship Id="rId22" Type="http://schemas.openxmlformats.org/officeDocument/2006/relationships/image" Target="../media/image9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P-rGJKSZ3s&amp;t=147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sv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A8ADE6-3CC8-475F-A470-28466484A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908" y="2650815"/>
            <a:ext cx="9633435" cy="17235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800" b="1">
                <a:solidFill>
                  <a:schemeClr val="tx1">
                    <a:lumMod val="75000"/>
                    <a:lumOff val="25000"/>
                  </a:schemeClr>
                </a:solidFill>
              </a:rPr>
              <a:t>Malfunzionamenti della comunicazione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EED0DB-8CEE-44E1-8148-098A4566C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909" y="4456660"/>
            <a:ext cx="9514563" cy="653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900">
                <a:solidFill>
                  <a:schemeClr val="tx1">
                    <a:lumMod val="75000"/>
                    <a:lumOff val="25000"/>
                  </a:schemeClr>
                </a:solidFill>
              </a:rPr>
              <a:t>Il problema dell’attacco coordinato</a:t>
            </a:r>
          </a:p>
        </p:txBody>
      </p:sp>
    </p:spTree>
    <p:extLst>
      <p:ext uri="{BB962C8B-B14F-4D97-AF65-F5344CB8AC3E}">
        <p14:creationId xmlns:p14="http://schemas.microsoft.com/office/powerpoint/2010/main" val="330134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F5B05-3EFE-444B-BA64-8824DA55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deterministico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C6C84-88D5-4A26-8B72-EC1E35B22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757598"/>
            <a:ext cx="10058400" cy="27079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it-IT" sz="2900">
              <a:latin typeface="inherit"/>
            </a:endParaRPr>
          </a:p>
          <a:p>
            <a:pPr marL="0" indent="0">
              <a:buNone/>
            </a:pPr>
            <a:endParaRPr lang="it-IT" sz="2900">
              <a:latin typeface="inherit"/>
            </a:endParaRPr>
          </a:p>
          <a:p>
            <a:r>
              <a:rPr lang="it-IT">
                <a:latin typeface="inherit"/>
              </a:rPr>
              <a:t>Questo modello è deterministico in quanto ad ogni pattern di input corrisponde un output calcolato deterministicamente e non ammette possibilità di disaccordo, tutti i processi devono infatti concordare, ma questo è impossibile e noi lo dimostreremo.</a:t>
            </a:r>
          </a:p>
          <a:p>
            <a:endParaRPr lang="it-IT">
              <a:latin typeface="inherit"/>
            </a:endParaRPr>
          </a:p>
          <a:p>
            <a:r>
              <a:rPr lang="it-IT">
                <a:latin typeface="inherit"/>
              </a:rPr>
              <a:t>Da qui in avanti considereremo due processi.</a:t>
            </a: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0369D5B-ACAE-4ED9-BE03-54B347DB2C97}"/>
                  </a:ext>
                </a:extLst>
              </p:cNvPr>
              <p:cNvSpPr txBox="1"/>
              <p:nvPr/>
            </p:nvSpPr>
            <p:spPr>
              <a:xfrm>
                <a:off x="5501259" y="3413351"/>
                <a:ext cx="12504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0369D5B-ACAE-4ED9-BE03-54B347DB2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59" y="3413351"/>
                <a:ext cx="125044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B5BE02DC-4A89-4201-86FB-A92AD62BC46C}"/>
              </a:ext>
            </a:extLst>
          </p:cNvPr>
          <p:cNvGrpSpPr/>
          <p:nvPr/>
        </p:nvGrpSpPr>
        <p:grpSpPr>
          <a:xfrm>
            <a:off x="3891127" y="4075105"/>
            <a:ext cx="4409746" cy="1514988"/>
            <a:chOff x="4115642" y="4503128"/>
            <a:chExt cx="4409746" cy="1514988"/>
          </a:xfrm>
        </p:grpSpPr>
        <p:pic>
          <p:nvPicPr>
            <p:cNvPr id="8" name="Elemento grafico 7" descr="Badge 1 con riempimento a tinta unita">
              <a:extLst>
                <a:ext uri="{FF2B5EF4-FFF2-40B4-BE49-F238E27FC236}">
                  <a16:creationId xmlns:a16="http://schemas.microsoft.com/office/drawing/2014/main" id="{BE29827A-69FA-40EE-9386-0C391D509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5642" y="4503128"/>
              <a:ext cx="1514988" cy="1514988"/>
            </a:xfrm>
            <a:prstGeom prst="rect">
              <a:avLst/>
            </a:prstGeom>
          </p:spPr>
        </p:pic>
        <p:pic>
          <p:nvPicPr>
            <p:cNvPr id="10" name="Elemento grafico 9" descr="Badge con riempimento a tinta unita">
              <a:extLst>
                <a:ext uri="{FF2B5EF4-FFF2-40B4-BE49-F238E27FC236}">
                  <a16:creationId xmlns:a16="http://schemas.microsoft.com/office/drawing/2014/main" id="{E261FEE5-F70A-48A4-AC6E-81D230FA4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10400" y="4503128"/>
              <a:ext cx="1514988" cy="1514988"/>
            </a:xfrm>
            <a:prstGeom prst="rect">
              <a:avLst/>
            </a:prstGeom>
          </p:spPr>
        </p:pic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85876341-ED28-4DC7-B7F1-996CB7EF9A15}"/>
                </a:ext>
              </a:extLst>
            </p:cNvPr>
            <p:cNvGrpSpPr/>
            <p:nvPr/>
          </p:nvGrpSpPr>
          <p:grpSpPr>
            <a:xfrm>
              <a:off x="5569054" y="4548679"/>
              <a:ext cx="1502923" cy="1423886"/>
              <a:chOff x="5666361" y="4548881"/>
              <a:chExt cx="1502923" cy="1423886"/>
            </a:xfrm>
          </p:grpSpPr>
          <p:pic>
            <p:nvPicPr>
              <p:cNvPr id="5" name="Elemento grafico 4" descr="Freccia a destra con riempimento a tinta unita">
                <a:extLst>
                  <a:ext uri="{FF2B5EF4-FFF2-40B4-BE49-F238E27FC236}">
                    <a16:creationId xmlns:a16="http://schemas.microsoft.com/office/drawing/2014/main" id="{89367239-50F8-455C-B394-48F5ABE1D3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745803" y="4549286"/>
                <a:ext cx="1423481" cy="1423481"/>
              </a:xfrm>
              <a:prstGeom prst="rect">
                <a:avLst/>
              </a:prstGeom>
            </p:spPr>
          </p:pic>
          <p:pic>
            <p:nvPicPr>
              <p:cNvPr id="11" name="Elemento grafico 10" descr="Freccia a destra con riempimento a tinta unita">
                <a:extLst>
                  <a:ext uri="{FF2B5EF4-FFF2-40B4-BE49-F238E27FC236}">
                    <a16:creationId xmlns:a16="http://schemas.microsoft.com/office/drawing/2014/main" id="{5E06F286-D02B-43BA-A4D4-26957B72F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flipH="1">
                <a:off x="5666361" y="4548881"/>
                <a:ext cx="1423481" cy="142348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162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76958-B05B-46C9-B7FB-6EF1515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Condizioni del modello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10932694-833B-4215-AEEB-8203D2DD5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399920"/>
              </p:ext>
            </p:extLst>
          </p:nvPr>
        </p:nvGraphicFramePr>
        <p:xfrm>
          <a:off x="1097280" y="950976"/>
          <a:ext cx="10058400" cy="2276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Segnaposto contenuto 6">
                <a:extLst>
                  <a:ext uri="{FF2B5EF4-FFF2-40B4-BE49-F238E27FC236}">
                    <a16:creationId xmlns:a16="http://schemas.microsoft.com/office/drawing/2014/main" id="{99575FF4-824B-45E2-AC01-8D06FA6FD4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9564838"/>
                  </p:ext>
                </p:extLst>
              </p:nvPr>
            </p:nvGraphicFramePr>
            <p:xfrm>
              <a:off x="1097280" y="2029968"/>
              <a:ext cx="10058400" cy="3246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 xmlns="">
          <p:graphicFrame>
            <p:nvGraphicFramePr>
              <p:cNvPr id="10" name="Segnaposto contenuto 6">
                <a:extLst>
                  <a:ext uri="{FF2B5EF4-FFF2-40B4-BE49-F238E27FC236}">
                    <a16:creationId xmlns:a16="http://schemas.microsoft.com/office/drawing/2014/main" id="{99575FF4-824B-45E2-AC01-8D06FA6FD4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9564838"/>
                  </p:ext>
                </p:extLst>
              </p:nvPr>
            </p:nvGraphicFramePr>
            <p:xfrm>
              <a:off x="1097280" y="2029968"/>
              <a:ext cx="10058400" cy="3246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Fallback>
      </mc:AlternateContent>
      <p:graphicFrame>
        <p:nvGraphicFramePr>
          <p:cNvPr id="11" name="Segnaposto contenuto 6">
            <a:extLst>
              <a:ext uri="{FF2B5EF4-FFF2-40B4-BE49-F238E27FC236}">
                <a16:creationId xmlns:a16="http://schemas.microsoft.com/office/drawing/2014/main" id="{D8E47E05-3705-4695-9F15-27D51D8FD7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075790"/>
              </p:ext>
            </p:extLst>
          </p:nvPr>
        </p:nvGraphicFramePr>
        <p:xfrm>
          <a:off x="1097280" y="4114799"/>
          <a:ext cx="10058400" cy="1889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111223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AF326D-7992-4634-8056-C549D3DE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Teorema di impossibilità del modello </a:t>
            </a:r>
            <a:r>
              <a:rPr lang="it-IT" b="1" err="1"/>
              <a:t>Determistico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BCA93D-DF95-4125-A69B-6A8E8D62E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806531"/>
                <a:ext cx="10058400" cy="1244938"/>
              </a:xfr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il grafo composto dai nodi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connessi da un singolo arco. Non esiste un algoritmo che risolve il problema dell’attacco coordinato su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it-IT" sz="2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BCA93D-DF95-4125-A69B-6A8E8D62E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806531"/>
                <a:ext cx="10058400" cy="1244938"/>
              </a:xfrm>
              <a:blipFill>
                <a:blip r:embed="rId2"/>
                <a:stretch>
                  <a:fillRect r="-544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22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Dimostrazione(1)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85758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Supponiamo per assurdo che esista una soluzione e la chiamiamo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𝐴𝑙𝑔𝑜𝑟𝑖𝑡𝑚𝑜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/>
                  <a:t>.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Assumiamo che, per ogni processo, ci sia un solo stato iniziale contente ciascun valore di input e questo implica che il sistema ha esattamente un’esecuzione per un’assegnazione fissata di input e un pattern fisso di risultati riusciti.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857586"/>
              </a:xfrm>
              <a:blipFill>
                <a:blip r:embed="rId2"/>
                <a:stretch>
                  <a:fillRect l="-1515" t="-1639" r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82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745150"/>
                <a:ext cx="10058400" cy="943401"/>
              </a:xfrm>
            </p:spPr>
            <p:txBody>
              <a:bodyPr>
                <a:normAutofit/>
              </a:bodyPr>
              <a:lstStyle/>
              <a:p>
                <a:r>
                  <a:rPr lang="it-IT"/>
                  <a:t>Definiamo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l’esecuzione nella quale entrambi i processi hanno input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 tutti i messaggi sono consegnati; per la condizione di terminazione entrambi i processi dovranno decidere alla fine e per la condizione di validità entrambi dovranno decidere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, supponiamo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rounds.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745150"/>
                <a:ext cx="10058400" cy="943401"/>
              </a:xfrm>
              <a:blipFill>
                <a:blip r:embed="rId2"/>
                <a:stretch>
                  <a:fillRect l="-606" t="-6452" b="-83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896923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4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𝜶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0908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6610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F1F5B11-866F-4114-8B3D-E6BF5C959A72}"/>
              </a:ext>
            </a:extLst>
          </p:cNvPr>
          <p:cNvCxnSpPr>
            <a:cxnSpLocks/>
          </p:cNvCxnSpPr>
          <p:nvPr/>
        </p:nvCxnSpPr>
        <p:spPr>
          <a:xfrm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0932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663349"/>
            <a:ext cx="475580" cy="475580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600C9-F981-4991-964C-AC8132EC4B30}"/>
              </a:ext>
            </a:extLst>
          </p:cNvPr>
          <p:cNvCxnSpPr>
            <a:cxnSpLocks/>
          </p:cNvCxnSpPr>
          <p:nvPr/>
        </p:nvCxnSpPr>
        <p:spPr>
          <a:xfrm>
            <a:off x="8697480" y="3584756"/>
            <a:ext cx="1080000" cy="10800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A72DE94-0EDA-4143-8CD6-84E24E04A1C1}"/>
              </a:ext>
            </a:extLst>
          </p:cNvPr>
          <p:cNvCxnSpPr>
            <a:cxnSpLocks/>
          </p:cNvCxnSpPr>
          <p:nvPr/>
        </p:nvCxnSpPr>
        <p:spPr>
          <a:xfrm flipV="1">
            <a:off x="8697480" y="4004064"/>
            <a:ext cx="1080000" cy="1080000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21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it-IT"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Definiamo</a:t>
                </a:r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uguale ad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con la differenza che tutti i messaggi dopo i primi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rounds vadano persi. Anche qui i processi decidono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rounds.</a:t>
                </a:r>
                <a:endParaRPr lang="it-IT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  <a:blipFill>
                <a:blip r:embed="rId2"/>
                <a:stretch>
                  <a:fillRect l="-606" t="-9402" b="-5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896923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155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0908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6610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F1F5B11-866F-4114-8B3D-E6BF5C959A72}"/>
              </a:ext>
            </a:extLst>
          </p:cNvPr>
          <p:cNvCxnSpPr>
            <a:cxnSpLocks/>
          </p:cNvCxnSpPr>
          <p:nvPr/>
        </p:nvCxnSpPr>
        <p:spPr>
          <a:xfrm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0932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663349"/>
            <a:ext cx="475580" cy="4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0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 un’esecuzione uguale 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/>
                  <a:t> con la differenza che l’ultimo messaggio dal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viene smarrito.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  <a:blipFill>
                <a:blip r:embed="rId2"/>
                <a:stretch>
                  <a:fillRect l="-606" t="-5983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467438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2782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2782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145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26336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2038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6360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206149"/>
            <a:ext cx="475580" cy="475580"/>
          </a:xfrm>
          <a:prstGeom prst="rect">
            <a:avLst/>
          </a:prstGeom>
        </p:spPr>
      </p:pic>
      <p:grpSp>
        <p:nvGrpSpPr>
          <p:cNvPr id="19" name="Gruppo 18">
            <a:extLst>
              <a:ext uri="{FF2B5EF4-FFF2-40B4-BE49-F238E27FC236}">
                <a16:creationId xmlns:a16="http://schemas.microsoft.com/office/drawing/2014/main" id="{18E4A984-C77F-40DA-B1F2-7885D2886220}"/>
              </a:ext>
            </a:extLst>
          </p:cNvPr>
          <p:cNvGrpSpPr/>
          <p:nvPr/>
        </p:nvGrpSpPr>
        <p:grpSpPr>
          <a:xfrm>
            <a:off x="5334381" y="4708916"/>
            <a:ext cx="1523238" cy="695872"/>
            <a:chOff x="5364861" y="4166509"/>
            <a:chExt cx="1523238" cy="695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0C49BC78-306E-43B0-9693-AE0171A7488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73CD9A54-1B7F-4F90-8151-9FB9031A85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3E84E15A-3D70-478C-9174-C39CD023FB42}"/>
                    </a:ext>
                  </a:extLst>
                </p:cNvPr>
                <p:cNvSpPr txBox="1"/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7F2A2C7C-7FE1-4659-94CD-D3679C0D9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57C192A-B2EF-4D47-8923-32F1DAE8E7BD}"/>
                  </a:ext>
                </a:extLst>
              </p:cNvPr>
              <p:cNvSpPr txBox="1"/>
              <p:nvPr/>
            </p:nvSpPr>
            <p:spPr>
              <a:xfrm>
                <a:off x="1133555" y="5026475"/>
                <a:ext cx="10058400" cy="1134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 </a:t>
                </a:r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Dato che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ha deciso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allora deciderà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anche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 per le condizioni di terminazione e di accordo, anche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dovrà scegliere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57C192A-B2EF-4D47-8923-32F1DAE8E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55" y="5026475"/>
                <a:ext cx="10058400" cy="1134541"/>
              </a:xfrm>
              <a:prstGeom prst="rect">
                <a:avLst/>
              </a:prstGeom>
              <a:blipFill>
                <a:blip r:embed="rId9"/>
                <a:stretch>
                  <a:fillRect l="-667" b="-86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5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Dimostrazione(5)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7859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it-IT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/>
                  <a:t> un’esecuzione uguale 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, tranne per il fatto che l’ultimo messaggio dal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è smarrito, pertanto: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78594"/>
              </a:xfrm>
              <a:blipFill>
                <a:blip r:embed="rId2"/>
                <a:stretch>
                  <a:fillRect l="-606" t="-4688" b="-39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2F3EFA5E-0FAB-4083-869A-5639379A6E8E}"/>
              </a:ext>
            </a:extLst>
          </p:cNvPr>
          <p:cNvGrpSpPr/>
          <p:nvPr/>
        </p:nvGrpSpPr>
        <p:grpSpPr>
          <a:xfrm>
            <a:off x="5334381" y="2612029"/>
            <a:ext cx="1523238" cy="695872"/>
            <a:chOff x="5364861" y="4166509"/>
            <a:chExt cx="1523238" cy="695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37331E7-B561-443C-99BC-A66CAFE78BEC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37331E7-B561-443C-99BC-A66CAFE78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3EFA42-15C3-4EF2-A572-3CF482C1362F}"/>
                    </a:ext>
                  </a:extLst>
                </p:cNvPr>
                <p:cNvSpPr txBox="1"/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3EFA42-15C3-4EF2-A572-3CF482C13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69EE5F2-A0D1-413F-A65C-C55C92425C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𝟑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69EE5F2-A0D1-413F-A65C-C55C92425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145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8D90CAFB-7DF3-421C-AFD0-D9C5A4108D8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493224"/>
            <a:ext cx="475580" cy="47558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57F2DB2-342A-4C7C-AFCC-A8949459C92B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5063359"/>
            <a:ext cx="475580" cy="475580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02C394D-FFB5-4883-AA55-D1C5D5596795}"/>
              </a:ext>
            </a:extLst>
          </p:cNvPr>
          <p:cNvCxnSpPr>
            <a:cxnSpLocks/>
          </p:cNvCxnSpPr>
          <p:nvPr/>
        </p:nvCxnSpPr>
        <p:spPr>
          <a:xfrm>
            <a:off x="3056843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F417064-4E91-4056-B6FF-9EAF3B26F2E3}"/>
              </a:ext>
            </a:extLst>
          </p:cNvPr>
          <p:cNvCxnSpPr>
            <a:cxnSpLocks/>
          </p:cNvCxnSpPr>
          <p:nvPr/>
        </p:nvCxnSpPr>
        <p:spPr>
          <a:xfrm flipV="1">
            <a:off x="3056843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C2B8E26-183E-4A62-90CE-A4AEC38A38CC}"/>
              </a:ext>
            </a:extLst>
          </p:cNvPr>
          <p:cNvCxnSpPr>
            <a:cxnSpLocks/>
          </p:cNvCxnSpPr>
          <p:nvPr/>
        </p:nvCxnSpPr>
        <p:spPr>
          <a:xfrm>
            <a:off x="4465019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81E785B-D685-4A90-9494-4F350BD641AE}"/>
              </a:ext>
            </a:extLst>
          </p:cNvPr>
          <p:cNvCxnSpPr>
            <a:cxnSpLocks/>
          </p:cNvCxnSpPr>
          <p:nvPr/>
        </p:nvCxnSpPr>
        <p:spPr>
          <a:xfrm flipV="1">
            <a:off x="4465019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8D5E798-0D91-42DB-8CE0-A0F0F890E84A}"/>
              </a:ext>
            </a:extLst>
          </p:cNvPr>
          <p:cNvCxnSpPr>
            <a:cxnSpLocks/>
          </p:cNvCxnSpPr>
          <p:nvPr/>
        </p:nvCxnSpPr>
        <p:spPr>
          <a:xfrm>
            <a:off x="5873195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97AE1D2-A7E3-47C6-B405-4127E4AB84A1}"/>
              </a:ext>
            </a:extLst>
          </p:cNvPr>
          <p:cNvCxnSpPr>
            <a:cxnSpLocks/>
          </p:cNvCxnSpPr>
          <p:nvPr/>
        </p:nvCxnSpPr>
        <p:spPr>
          <a:xfrm flipV="1">
            <a:off x="5873195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1B0E05BA-3F9A-43CB-B4FF-52D314F6C57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495550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ACD9FB17-2DEE-4379-BC16-6CE1E52B4AF1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5065685"/>
            <a:ext cx="475580" cy="47558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3D0DEB13-0E6B-48CE-B1A4-59DBE0CB09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3299259"/>
            <a:ext cx="7880514" cy="24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5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Dimostrazione(6)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04879F6-C466-4110-A56A-09EEA52C338D}"/>
                  </a:ext>
                </a:extLst>
              </p:cNvPr>
              <p:cNvSpPr txBox="1"/>
              <p:nvPr/>
            </p:nvSpPr>
            <p:spPr>
              <a:xfrm>
                <a:off x="1097280" y="1797784"/>
                <a:ext cx="10058400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Continuando in questo modo, rimuovendo in modo alternato l’ultimo messaggio dal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dal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raggiungiamo infine un’esecuzione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nella quale entrambi i processi iniziano con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nessun messaggio è consegnato. Per lo stesso ragionamento di prima, entrambi i processi sono forzati a decidere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questo caso.</a:t>
                </a:r>
              </a:p>
              <a:p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04879F6-C466-4110-A56A-09EEA52C3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797784"/>
                <a:ext cx="10058400" cy="1631216"/>
              </a:xfrm>
              <a:prstGeom prst="rect">
                <a:avLst/>
              </a:prstGeom>
              <a:blipFill>
                <a:blip r:embed="rId2"/>
                <a:stretch>
                  <a:fillRect l="-606" t="-22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egnaposto contenuto 2">
                <a:extLst>
                  <a:ext uri="{FF2B5EF4-FFF2-40B4-BE49-F238E27FC236}">
                    <a16:creationId xmlns:a16="http://schemas.microsoft.com/office/drawing/2014/main" id="{A24923F9-CAC3-4CEF-B819-34AE903559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Segnaposto contenuto 2">
                <a:extLst>
                  <a:ext uri="{FF2B5EF4-FFF2-40B4-BE49-F238E27FC236}">
                    <a16:creationId xmlns:a16="http://schemas.microsoft.com/office/drawing/2014/main" id="{A24923F9-CAC3-4CEF-B819-34AE90355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223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60AEA03D-C5BF-496B-92C4-863556F2B6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493224"/>
            <a:ext cx="475580" cy="47558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A249E0C-53D2-4902-9C4E-48E3461954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5063359"/>
            <a:ext cx="475580" cy="47558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DF9F8782-F520-4EE6-B33D-B80DBFBF023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495550"/>
            <a:ext cx="475580" cy="47558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48822A5E-4EE9-47E6-8BDE-19F0AEDCC2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5065685"/>
            <a:ext cx="475580" cy="47558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F0C800A-E190-4C64-A73A-5BB5012998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3299259"/>
            <a:ext cx="7880514" cy="24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7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Dimostrazione(7)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r>
                  <a:rPr lang="it-IT"/>
                  <a:t>Consideriamo ora l’esecuzione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it-IT"/>
                  <a:t>nella quale il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inizia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ed il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inizia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 e nessun messaggio è consegnato.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  <a:blipFill>
                <a:blip r:embed="rId2"/>
                <a:stretch>
                  <a:fillRect l="-1515" r="-788" b="-192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/>
              <p:nvPr/>
            </p:nvSpPr>
            <p:spPr>
              <a:xfrm>
                <a:off x="1097280" y="5441526"/>
                <a:ext cx="10058400" cy="735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decide sempre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e, per le condizioni di accordo e terminazione, fa lo stesso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441526"/>
                <a:ext cx="10058400" cy="735586"/>
              </a:xfrm>
              <a:prstGeom prst="rect">
                <a:avLst/>
              </a:prstGeom>
              <a:blipFill>
                <a:blip r:embed="rId3"/>
                <a:stretch>
                  <a:fillRect l="-606" t="-4167" r="-788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o 7">
            <a:extLst>
              <a:ext uri="{FF2B5EF4-FFF2-40B4-BE49-F238E27FC236}">
                <a16:creationId xmlns:a16="http://schemas.microsoft.com/office/drawing/2014/main" id="{8E161A91-9289-4F7D-BEF2-2E3B87BC9E3D}"/>
              </a:ext>
            </a:extLst>
          </p:cNvPr>
          <p:cNvGrpSpPr/>
          <p:nvPr/>
        </p:nvGrpSpPr>
        <p:grpSpPr>
          <a:xfrm>
            <a:off x="5334381" y="4818806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/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E4B00AA8-B684-440F-AA19-00D149FE0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631747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504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76155A37-8F46-4ACA-AE21-EFFA96FE278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2825712"/>
            <a:ext cx="475580" cy="47558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75837B94-2E8F-49F2-A3C4-30FF0C8AEA4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828038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74E09CA6-EF07-443C-B9A3-5EAA64D7120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398173"/>
            <a:ext cx="475580" cy="475580"/>
          </a:xfrm>
          <a:prstGeom prst="rect">
            <a:avLst/>
          </a:prstGeom>
        </p:spPr>
      </p:pic>
      <p:sp>
        <p:nvSpPr>
          <p:cNvPr id="24" name="Simbolo &quot;Non consentito&quot; 23">
            <a:extLst>
              <a:ext uri="{FF2B5EF4-FFF2-40B4-BE49-F238E27FC236}">
                <a16:creationId xmlns:a16="http://schemas.microsoft.com/office/drawing/2014/main" id="{B4928176-2EA7-4998-A223-18770846E9F8}"/>
              </a:ext>
            </a:extLst>
          </p:cNvPr>
          <p:cNvSpPr/>
          <p:nvPr/>
        </p:nvSpPr>
        <p:spPr>
          <a:xfrm>
            <a:off x="1746918" y="4398173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3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540C8F-E7F4-468A-9BEA-1B1C6F25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9171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Indice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D17EB79-1F28-47CB-9D10-3244D8D5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2310"/>
            <a:ext cx="10058400" cy="431732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Illustrazione del problema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Concetti base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Modello sincrono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Esecuzioni ed indistinguibilità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Modello deterministico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Condizioni del modello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di impossibilità con dimostrazione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Modello randomizzato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 err="1"/>
              <a:t>Communication</a:t>
            </a:r>
            <a:r>
              <a:rPr lang="it-IT" sz="1600"/>
              <a:t> Pattern e Avversario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Notazione utilizzata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Algoritmo </a:t>
            </a:r>
            <a:r>
              <a:rPr lang="it-IT" sz="1600" err="1"/>
              <a:t>RandomAttack</a:t>
            </a:r>
            <a:endParaRPr lang="it-IT" sz="1600"/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</a:t>
            </a:r>
            <a:r>
              <a:rPr lang="it-IT" sz="1600" err="1"/>
              <a:t>RandomAttack</a:t>
            </a:r>
            <a:endParaRPr lang="it-IT" sz="1600"/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Limite inferiore sul disaccordo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del limite inferiore sul disaccordo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it-IT" sz="1600"/>
          </a:p>
          <a:p>
            <a:pPr lvl="1">
              <a:buFont typeface="Wingdings" panose="05000000000000000000" pitchFamily="2" charset="2"/>
              <a:buChar char="v"/>
            </a:pPr>
            <a:endParaRPr lang="it-IT" b="1"/>
          </a:p>
          <a:p>
            <a:pPr>
              <a:buFont typeface="Wingdings" panose="05000000000000000000" pitchFamily="2" charset="2"/>
              <a:buChar char="v"/>
            </a:pPr>
            <a:endParaRPr lang="it-IT" b="1"/>
          </a:p>
          <a:p>
            <a:pPr>
              <a:buFont typeface="Wingdings" panose="05000000000000000000" pitchFamily="2" charset="2"/>
              <a:buChar char="v"/>
            </a:pP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04100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Dimostrazione(8)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r>
                  <a:rPr lang="it-IT"/>
                  <a:t>Consideriamo ora l’esecuzione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it-IT"/>
                  <a:t>nella quale entrambi i processi partono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 e nessun messaggio è consegnato. </a:t>
                </a:r>
                <a:endParaRPr lang="it-I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  <a:blipFill>
                <a:blip r:embed="rId2"/>
                <a:stretch>
                  <a:fillRect l="-1515" b="-192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/>
              <p:nvPr/>
            </p:nvSpPr>
            <p:spPr>
              <a:xfrm>
                <a:off x="1097280" y="5441526"/>
                <a:ext cx="10058400" cy="761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decide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 questo è assurdo perché contraddiciamo la prima condizione di validità, la quale vuole che entrambi i processi decidano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441526"/>
                <a:ext cx="10058400" cy="761362"/>
              </a:xfrm>
              <a:prstGeom prst="rect">
                <a:avLst/>
              </a:prstGeom>
              <a:blipFill>
                <a:blip r:embed="rId3"/>
                <a:stretch>
                  <a:fillRect l="-606" t="-1600" b="-136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o 7">
            <a:extLst>
              <a:ext uri="{FF2B5EF4-FFF2-40B4-BE49-F238E27FC236}">
                <a16:creationId xmlns:a16="http://schemas.microsoft.com/office/drawing/2014/main" id="{8E161A91-9289-4F7D-BEF2-2E3B87BC9E3D}"/>
              </a:ext>
            </a:extLst>
          </p:cNvPr>
          <p:cNvGrpSpPr/>
          <p:nvPr/>
        </p:nvGrpSpPr>
        <p:grpSpPr>
          <a:xfrm>
            <a:off x="5334381" y="4818806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′′′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/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E4B00AA8-B684-440F-AA19-00D149FE0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631747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′′′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786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magine 20">
            <a:extLst>
              <a:ext uri="{FF2B5EF4-FFF2-40B4-BE49-F238E27FC236}">
                <a16:creationId xmlns:a16="http://schemas.microsoft.com/office/drawing/2014/main" id="{75837B94-2E8F-49F2-A3C4-30FF0C8AEA4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828038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74E09CA6-EF07-443C-B9A3-5EAA64D7120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398173"/>
            <a:ext cx="475580" cy="475580"/>
          </a:xfrm>
          <a:prstGeom prst="rect">
            <a:avLst/>
          </a:prstGeom>
        </p:spPr>
      </p:pic>
      <p:sp>
        <p:nvSpPr>
          <p:cNvPr id="24" name="Simbolo &quot;Non consentito&quot; 23">
            <a:extLst>
              <a:ext uri="{FF2B5EF4-FFF2-40B4-BE49-F238E27FC236}">
                <a16:creationId xmlns:a16="http://schemas.microsoft.com/office/drawing/2014/main" id="{B4928176-2EA7-4998-A223-18770846E9F8}"/>
              </a:ext>
            </a:extLst>
          </p:cNvPr>
          <p:cNvSpPr/>
          <p:nvPr/>
        </p:nvSpPr>
        <p:spPr>
          <a:xfrm>
            <a:off x="1746918" y="4398173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Simbolo &quot;Non consentito&quot; 14">
            <a:extLst>
              <a:ext uri="{FF2B5EF4-FFF2-40B4-BE49-F238E27FC236}">
                <a16:creationId xmlns:a16="http://schemas.microsoft.com/office/drawing/2014/main" id="{706EC5A9-8C5A-4056-9660-2801E49F97D6}"/>
              </a:ext>
            </a:extLst>
          </p:cNvPr>
          <p:cNvSpPr/>
          <p:nvPr/>
        </p:nvSpPr>
        <p:spPr>
          <a:xfrm>
            <a:off x="1746918" y="2828038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451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– Conclusione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490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Questo teorema descrive un limite fondamentale sulle capacità delle reti distribuite in caso di comunicazione inaffidabile. Tuttavia, alcune versioni di questo problema devono essere risolte in sistemi reali e per far fronte a queste limitazioni è necessario rafforzare il modello o allentare i requisiti del problema.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Un problema che risulta impossibile in un modello sincrono, allora lo è anche in un modello asincrono.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L’approccio che tratteremo si basa sul consentire ai processi di utilizzare la randomizzazione e consentire la possibilità di violazione delle condizioni di accordo e/o validità.</a:t>
            </a:r>
          </a:p>
        </p:txBody>
      </p:sp>
    </p:spTree>
    <p:extLst>
      <p:ext uri="{BB962C8B-B14F-4D97-AF65-F5344CB8AC3E}">
        <p14:creationId xmlns:p14="http://schemas.microsoft.com/office/powerpoint/2010/main" val="243391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266162-5CEB-4846-83B9-D52BF153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Concetti base algoritmo randomizzato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757CF0-496C-4B27-944E-C6242088C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Riprendiamo il modello precedente, però adesso introduciamo la possibilità di un disaccordo, accettiamo che ci sia una probabilità ϵ che i processi siano in disaccordo.</a:t>
            </a:r>
          </a:p>
          <a:p>
            <a:pPr marL="0" indent="0">
              <a:buNone/>
            </a:pPr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2D6EBA8-970B-4FF4-A20C-2F79FCFF78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54" y="3163824"/>
            <a:ext cx="4067693" cy="22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15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F6B4-5ABC-499B-A171-04942D8D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err="1"/>
              <a:t>Communication</a:t>
            </a:r>
            <a:r>
              <a:rPr lang="it-IT" b="1"/>
              <a:t> Pattern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D955ED6-87C5-4904-B2EC-93F8D72B9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27446"/>
                <a:ext cx="10058400" cy="402336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Denotiamo un messaggio dal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al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/>
                  <a:t> inviato durante il round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/>
                  <a:t> e che viene correttamente consegnato con la tripletta: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it-IT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Definiamo poi un communication pattern come un sottoinsieme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/>
                  <a:t>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𝑠𝑜𝑡𝑡𝑜𝑖𝑛𝑠𝑖𝑒𝑚𝑒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𝑡𝑎𝑙𝑒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𝑐h𝑒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𝑠𝑜𝑛𝑜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𝑛𝑜𝑑𝑖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𝑔𝑟𝑎𝑓𝑜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𝑑𝑜𝑣𝑒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</m:oMath>
                  </m:oMathPara>
                </a14:m>
                <a:endParaRPr lang="it-IT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Un pattern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/>
                  <a:t> si dice </a:t>
                </a:r>
                <a:r>
                  <a:rPr lang="it-IT" b="1"/>
                  <a:t>buono</a:t>
                </a:r>
                <a:r>
                  <a:rPr lang="it-IT"/>
                  <a:t> se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, ovvero se rappresenta una sequenza di tutti i messaggi inviati da tutti i nodi del grafo dal round 1 al round r.</a:t>
                </a:r>
              </a:p>
              <a:p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D955ED6-87C5-4904-B2EC-93F8D72B9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27446"/>
                <a:ext cx="10058400" cy="4023360"/>
              </a:xfrm>
              <a:blipFill>
                <a:blip r:embed="rId2"/>
                <a:stretch>
                  <a:fillRect l="-1455" t="-909" r="-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809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F6B4-5ABC-499B-A171-04942D8D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Definizione avversario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955ED6-87C5-4904-B2EC-93F8D72B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it-IT"/>
              <a:t>Un possibile avversario è una combinazione di: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it-IT"/>
              <a:t> L’assegnamento di un input a tutti i processi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it-IT"/>
              <a:t> Un pattern buono, ovvero una sequenza di messaggi su r rounds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it-IT"/>
          </a:p>
          <a:p>
            <a:pPr marL="0" indent="0">
              <a:buNone/>
            </a:pPr>
            <a:r>
              <a:rPr lang="it-IT" sz="1800"/>
              <a:t>L'avversario permette di provare la correttezza nel peggiore dei casi in quanto cerca di metterci in difficoltà e per questo permette la dimostrazione senza fornire tutti gli scenari possibili.</a:t>
            </a:r>
          </a:p>
        </p:txBody>
      </p:sp>
    </p:spTree>
    <p:extLst>
      <p:ext uri="{BB962C8B-B14F-4D97-AF65-F5344CB8AC3E}">
        <p14:creationId xmlns:p14="http://schemas.microsoft.com/office/powerpoint/2010/main" val="283516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Definizione ≤ɣ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3166"/>
            <a:ext cx="1005840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dirty="0"/>
              <a:t>Per prima cosa definiamo il una caratteristica del pattern ɣ, un ordinamento parziale ≤ɣ composto dalle coppie (</a:t>
            </a:r>
            <a:r>
              <a:rPr lang="it-IT" dirty="0" err="1"/>
              <a:t>i,k</a:t>
            </a:r>
            <a:r>
              <a:rPr lang="it-IT" dirty="0"/>
              <a:t>) che indicano un processo i  ad un dato tempo k.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dirty="0"/>
              <a:t>≤ɣ rappresenta la “quantità di informazione” ricevuta dai nodi (quante informazioni hanno sugli altri nodi).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it-IT" dirty="0"/>
              <a:t>( i, k) ≤ɣ ( i, k’) per ogni i se 1 ≤ i ≤ n e 0 ≤ k ≤ k’.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it-IT" dirty="0"/>
              <a:t>se ( i, j, k) appartiene a ɣ, ( i, k-1) ≤ɣ (j, k).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se (</a:t>
            </a:r>
            <a:r>
              <a:rPr lang="it-IT" dirty="0" err="1"/>
              <a:t>i,k</a:t>
            </a:r>
            <a:r>
              <a:rPr lang="it-IT" dirty="0"/>
              <a:t>) ≤ɣ (i’, k’) e (</a:t>
            </a:r>
            <a:r>
              <a:rPr lang="it-IT" dirty="0" err="1"/>
              <a:t>i’,k</a:t>
            </a:r>
            <a:r>
              <a:rPr lang="it-IT" dirty="0"/>
              <a:t>’) ≤ɣ (</a:t>
            </a:r>
            <a:r>
              <a:rPr lang="it-IT" dirty="0" err="1"/>
              <a:t>i’’,k</a:t>
            </a:r>
            <a:r>
              <a:rPr lang="it-IT" dirty="0"/>
              <a:t>’’) allora (</a:t>
            </a:r>
            <a:r>
              <a:rPr lang="it-IT" dirty="0" err="1"/>
              <a:t>i,k</a:t>
            </a:r>
            <a:r>
              <a:rPr lang="it-IT" dirty="0"/>
              <a:t>) ≤ɣ (</a:t>
            </a:r>
            <a:r>
              <a:rPr lang="it-IT" dirty="0" err="1"/>
              <a:t>i’’,k</a:t>
            </a:r>
            <a:r>
              <a:rPr lang="it-IT" dirty="0"/>
              <a:t>’’). “≤ɣ” è una operazione transitiva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3187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EDD1682-8A20-4872-92A5-6C62A4EF49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b="1"/>
                  <a:t>Definizione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it-IT" b="1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EDD1682-8A20-4872-92A5-6C62A4EF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189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 fontAlgn="base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8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è un ordinamento parziale che può essere visto come “quantità di informazione” ricevuta dai processi.</a:t>
                </a:r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/>
                  <a:t> in quanto il processo non può aver ricevuto alcuna informazione</a:t>
                </a:r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𝑒𝑠𝑖𝑠𝑡𝑒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𝑡𝑎𝑙𝑒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𝑐h𝑒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≰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it-IT" dirty="0"/>
                  <a:t>La situazione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≰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dirty="0"/>
                  <a:t> si verifica solamente quando i rounds passano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 non riceve alcun messaggio e pertanto il suo livello non aumenta</a:t>
                </a:r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𝐴𝑁𝐷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𝑡𝑢𝑡𝑡𝑖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>
                        <a:latin typeface="Cambria Math" panose="02040503050406030204" pitchFamily="18" charset="0"/>
                      </a:rPr>
                      <m:t>=1+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𝑑𝑜𝑣𝑒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b="0" i="0">
                  <a:latin typeface="Cambria Math" panose="02040503050406030204" pitchFamily="18" charset="0"/>
                </a:endParaRPr>
              </a:p>
              <a:p>
                <a:pPr marL="201168" lvl="1" indent="0" fontAlgn="base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e>
                            <m:sub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lang="it-IT" dirty="0">
                    <a:solidFill>
                      <a:srgbClr val="C00000"/>
                    </a:solidFill>
                  </a:rPr>
                </a:br>
                <a:r>
                  <a:rPr lang="it-IT" dirty="0"/>
                  <a:t>Ogni processo non può passare ad un livello successivo </a:t>
                </a:r>
                <a:r>
                  <a:rPr lang="it-IT" dirty="0" err="1"/>
                  <a:t>finchè</a:t>
                </a:r>
                <a:r>
                  <a:rPr lang="it-IT" dirty="0"/>
                  <a:t> non ha saputo che tutti gli altri processi hanno raggiunto il livello attuale.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419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EDD1682-8A20-4872-92A5-6C62A4EF49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b="1"/>
                  <a:t>Esempio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it-IT" b="1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EDD1682-8A20-4872-92A5-6C62A4EF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189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7EDBEB2E-09DA-4732-ABB6-935496A73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2508" y="3290115"/>
            <a:ext cx="7875049" cy="2488894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9F004FF-1E06-4615-A209-F1B5F5B9FC43}"/>
              </a:ext>
            </a:extLst>
          </p:cNvPr>
          <p:cNvCxnSpPr>
            <a:cxnSpLocks/>
          </p:cNvCxnSpPr>
          <p:nvPr/>
        </p:nvCxnSpPr>
        <p:spPr>
          <a:xfrm>
            <a:off x="2884121" y="3977948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C9260FB-3848-46CF-A815-7A8B00180105}"/>
              </a:ext>
            </a:extLst>
          </p:cNvPr>
          <p:cNvCxnSpPr>
            <a:cxnSpLocks/>
          </p:cNvCxnSpPr>
          <p:nvPr/>
        </p:nvCxnSpPr>
        <p:spPr>
          <a:xfrm>
            <a:off x="3759198" y="3977948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7A09FFA3-5F6F-42B7-B98C-775F237D753B}"/>
              </a:ext>
            </a:extLst>
          </p:cNvPr>
          <p:cNvCxnSpPr>
            <a:cxnSpLocks/>
          </p:cNvCxnSpPr>
          <p:nvPr/>
        </p:nvCxnSpPr>
        <p:spPr>
          <a:xfrm flipV="1">
            <a:off x="3759198" y="3977948"/>
            <a:ext cx="875077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0ABA0CDC-5563-419D-9D97-23DA96E12BF3}"/>
              </a:ext>
            </a:extLst>
          </p:cNvPr>
          <p:cNvCxnSpPr>
            <a:cxnSpLocks/>
          </p:cNvCxnSpPr>
          <p:nvPr/>
        </p:nvCxnSpPr>
        <p:spPr>
          <a:xfrm>
            <a:off x="4634275" y="3977948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AF8D2F60-AB92-4903-A830-833F46B9230D}"/>
              </a:ext>
            </a:extLst>
          </p:cNvPr>
          <p:cNvCxnSpPr>
            <a:cxnSpLocks/>
          </p:cNvCxnSpPr>
          <p:nvPr/>
        </p:nvCxnSpPr>
        <p:spPr>
          <a:xfrm flipV="1">
            <a:off x="5509352" y="3977948"/>
            <a:ext cx="875077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A1CEFACD-CD79-4F5A-BBF0-13D0FCEC6C2B}"/>
              </a:ext>
            </a:extLst>
          </p:cNvPr>
          <p:cNvCxnSpPr>
            <a:cxnSpLocks/>
          </p:cNvCxnSpPr>
          <p:nvPr/>
        </p:nvCxnSpPr>
        <p:spPr>
          <a:xfrm>
            <a:off x="6384429" y="3977948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F546032C-E134-4C20-BA1F-A7C4C0EDD7BF}"/>
              </a:ext>
            </a:extLst>
          </p:cNvPr>
          <p:cNvCxnSpPr>
            <a:cxnSpLocks/>
          </p:cNvCxnSpPr>
          <p:nvPr/>
        </p:nvCxnSpPr>
        <p:spPr>
          <a:xfrm flipV="1">
            <a:off x="6384429" y="3977948"/>
            <a:ext cx="875077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0231A539-B067-4132-B147-9E127AA6C83F}"/>
              </a:ext>
            </a:extLst>
          </p:cNvPr>
          <p:cNvCxnSpPr>
            <a:cxnSpLocks/>
          </p:cNvCxnSpPr>
          <p:nvPr/>
        </p:nvCxnSpPr>
        <p:spPr>
          <a:xfrm>
            <a:off x="7259506" y="3977948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2FBB32E0-8D1F-48CB-83E4-BE9C700F1C20}"/>
                  </a:ext>
                </a:extLst>
              </p:cNvPr>
              <p:cNvSpPr txBox="1"/>
              <p:nvPr/>
            </p:nvSpPr>
            <p:spPr>
              <a:xfrm>
                <a:off x="2686001" y="559434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2FBB32E0-8D1F-48CB-83E4-BE9C700F1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01" y="5594343"/>
                <a:ext cx="3962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A02D0E29-C012-4C20-9B16-2EE1A112A51F}"/>
                  </a:ext>
                </a:extLst>
              </p:cNvPr>
              <p:cNvSpPr txBox="1"/>
              <p:nvPr/>
            </p:nvSpPr>
            <p:spPr>
              <a:xfrm>
                <a:off x="2686001" y="3491529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A02D0E29-C012-4C20-9B16-2EE1A112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01" y="3491529"/>
                <a:ext cx="3962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FBE117A4-721B-461D-8AD6-4B14F5461F7E}"/>
                  </a:ext>
                </a:extLst>
              </p:cNvPr>
              <p:cNvSpPr txBox="1"/>
              <p:nvPr/>
            </p:nvSpPr>
            <p:spPr>
              <a:xfrm>
                <a:off x="3561078" y="3497101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FBE117A4-721B-461D-8AD6-4B14F5461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078" y="3497101"/>
                <a:ext cx="3962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AF45C76D-3FD3-4A04-9A9F-570D715B03B3}"/>
                  </a:ext>
                </a:extLst>
              </p:cNvPr>
              <p:cNvSpPr txBox="1"/>
              <p:nvPr/>
            </p:nvSpPr>
            <p:spPr>
              <a:xfrm>
                <a:off x="4436155" y="350267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AF45C76D-3FD3-4A04-9A9F-570D715B0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155" y="3502673"/>
                <a:ext cx="3962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679A9133-47A4-4EE0-8E88-4D77EB921708}"/>
                  </a:ext>
                </a:extLst>
              </p:cNvPr>
              <p:cNvSpPr txBox="1"/>
              <p:nvPr/>
            </p:nvSpPr>
            <p:spPr>
              <a:xfrm>
                <a:off x="5311232" y="350824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679A9133-47A4-4EE0-8E88-4D77EB921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232" y="3508245"/>
                <a:ext cx="3962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E4327488-0A44-4D5F-966C-1196F6B114A6}"/>
                  </a:ext>
                </a:extLst>
              </p:cNvPr>
              <p:cNvSpPr txBox="1"/>
              <p:nvPr/>
            </p:nvSpPr>
            <p:spPr>
              <a:xfrm>
                <a:off x="6186309" y="3513817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E4327488-0A44-4D5F-966C-1196F6B11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09" y="3513817"/>
                <a:ext cx="3962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DD5328D0-4DE4-416C-BC4F-AC1C11672C26}"/>
                  </a:ext>
                </a:extLst>
              </p:cNvPr>
              <p:cNvSpPr txBox="1"/>
              <p:nvPr/>
            </p:nvSpPr>
            <p:spPr>
              <a:xfrm>
                <a:off x="7061386" y="3519389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DD5328D0-4DE4-416C-BC4F-AC1C11672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386" y="3519389"/>
                <a:ext cx="3962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719BB8D2-90D2-4821-B87F-815C2425D22C}"/>
                  </a:ext>
                </a:extLst>
              </p:cNvPr>
              <p:cNvSpPr txBox="1"/>
              <p:nvPr/>
            </p:nvSpPr>
            <p:spPr>
              <a:xfrm>
                <a:off x="7936463" y="3524961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719BB8D2-90D2-4821-B87F-815C2425D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463" y="3524961"/>
                <a:ext cx="3962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2EEBC150-043E-4F49-961C-FD0ADD1AE238}"/>
                  </a:ext>
                </a:extLst>
              </p:cNvPr>
              <p:cNvSpPr txBox="1"/>
              <p:nvPr/>
            </p:nvSpPr>
            <p:spPr>
              <a:xfrm>
                <a:off x="3561078" y="559434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2EEBC150-043E-4F49-961C-FD0ADD1AE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078" y="5594343"/>
                <a:ext cx="39624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FA055FCA-CBBA-4025-B9A4-AEBE28B8BDB0}"/>
                  </a:ext>
                </a:extLst>
              </p:cNvPr>
              <p:cNvSpPr txBox="1"/>
              <p:nvPr/>
            </p:nvSpPr>
            <p:spPr>
              <a:xfrm>
                <a:off x="4436155" y="559434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FA055FCA-CBBA-4025-B9A4-AEBE28B8B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155" y="5594343"/>
                <a:ext cx="3962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B226A898-EC41-4434-A9FA-E141E9CF02B5}"/>
                  </a:ext>
                </a:extLst>
              </p:cNvPr>
              <p:cNvSpPr txBox="1"/>
              <p:nvPr/>
            </p:nvSpPr>
            <p:spPr>
              <a:xfrm>
                <a:off x="5311232" y="559434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B226A898-EC41-4434-A9FA-E141E9CF0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232" y="5594343"/>
                <a:ext cx="3962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E31C68B4-89F5-4D73-A174-E1BB14AFC5CC}"/>
                  </a:ext>
                </a:extLst>
              </p:cNvPr>
              <p:cNvSpPr txBox="1"/>
              <p:nvPr/>
            </p:nvSpPr>
            <p:spPr>
              <a:xfrm>
                <a:off x="6186309" y="559434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E31C68B4-89F5-4D73-A174-E1BB14AFC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09" y="5594343"/>
                <a:ext cx="39624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E44489CB-98EE-40B3-A52B-4E253F1898D9}"/>
                  </a:ext>
                </a:extLst>
              </p:cNvPr>
              <p:cNvSpPr txBox="1"/>
              <p:nvPr/>
            </p:nvSpPr>
            <p:spPr>
              <a:xfrm>
                <a:off x="7061386" y="559434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E44489CB-98EE-40B3-A52B-4E253F189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386" y="5594343"/>
                <a:ext cx="39624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55AE5FBE-541F-443B-A916-109B825F3E44}"/>
                  </a:ext>
                </a:extLst>
              </p:cNvPr>
              <p:cNvSpPr txBox="1"/>
              <p:nvPr/>
            </p:nvSpPr>
            <p:spPr>
              <a:xfrm>
                <a:off x="7936463" y="559434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55AE5FBE-541F-443B-A916-109B825F3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463" y="5594343"/>
                <a:ext cx="3962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E7D44780-C32C-4A99-B9BC-4CCF8C5E6D59}"/>
                  </a:ext>
                </a:extLst>
              </p:cNvPr>
              <p:cNvSpPr txBox="1"/>
              <p:nvPr/>
            </p:nvSpPr>
            <p:spPr>
              <a:xfrm>
                <a:off x="1011972" y="2355742"/>
                <a:ext cx="13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it-IT" b="1"/>
              </a:p>
            </p:txBody>
          </p:sp>
        </mc:Choice>
        <mc:Fallback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E7D44780-C32C-4A99-B9BC-4CCF8C5E6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72" y="2355742"/>
                <a:ext cx="1349552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CB91154F-77E6-40C8-960E-FE955459C159}"/>
                  </a:ext>
                </a:extLst>
              </p:cNvPr>
              <p:cNvSpPr txBox="1"/>
              <p:nvPr/>
            </p:nvSpPr>
            <p:spPr>
              <a:xfrm>
                <a:off x="2281123" y="2355742"/>
                <a:ext cx="13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it-IT" b="1"/>
              </a:p>
            </p:txBody>
          </p:sp>
        </mc:Choice>
        <mc:Fallback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CB91154F-77E6-40C8-960E-FE955459C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123" y="2355742"/>
                <a:ext cx="1349552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9454FAF-8934-49BF-8029-7852F1D09E56}"/>
                  </a:ext>
                </a:extLst>
              </p:cNvPr>
              <p:cNvSpPr txBox="1"/>
              <p:nvPr/>
            </p:nvSpPr>
            <p:spPr>
              <a:xfrm>
                <a:off x="3550274" y="2355742"/>
                <a:ext cx="13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it-IT" b="1"/>
              </a:p>
            </p:txBody>
          </p:sp>
        </mc:Choice>
        <mc:Fallback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9454FAF-8934-49BF-8029-7852F1D09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274" y="2355742"/>
                <a:ext cx="1349552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C71237C8-5853-4724-A655-4CE010CC79E7}"/>
                  </a:ext>
                </a:extLst>
              </p:cNvPr>
              <p:cNvSpPr txBox="1"/>
              <p:nvPr/>
            </p:nvSpPr>
            <p:spPr>
              <a:xfrm>
                <a:off x="4819425" y="2355742"/>
                <a:ext cx="13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it-IT" b="1"/>
              </a:p>
            </p:txBody>
          </p:sp>
        </mc:Choice>
        <mc:Fallback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C71237C8-5853-4724-A655-4CE010CC7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425" y="2355742"/>
                <a:ext cx="1349552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796A0C41-C4EE-4E3D-8B77-D25998EE3684}"/>
                  </a:ext>
                </a:extLst>
              </p:cNvPr>
              <p:cNvSpPr txBox="1"/>
              <p:nvPr/>
            </p:nvSpPr>
            <p:spPr>
              <a:xfrm>
                <a:off x="6088576" y="2355742"/>
                <a:ext cx="13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it-IT" b="1"/>
              </a:p>
            </p:txBody>
          </p:sp>
        </mc:Choice>
        <mc:Fallback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796A0C41-C4EE-4E3D-8B77-D25998EE3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576" y="2355742"/>
                <a:ext cx="1349552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9F037986-E9BD-442F-A80A-C6328A45A2B4}"/>
                  </a:ext>
                </a:extLst>
              </p:cNvPr>
              <p:cNvSpPr txBox="1"/>
              <p:nvPr/>
            </p:nvSpPr>
            <p:spPr>
              <a:xfrm>
                <a:off x="7357727" y="2355742"/>
                <a:ext cx="13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it-IT" b="1"/>
              </a:p>
            </p:txBody>
          </p:sp>
        </mc:Choice>
        <mc:Fallback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9F037986-E9BD-442F-A80A-C6328A45A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727" y="2355742"/>
                <a:ext cx="1349552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701D85E3-0140-483E-A2E6-209C23BC34AB}"/>
                  </a:ext>
                </a:extLst>
              </p:cNvPr>
              <p:cNvSpPr txBox="1"/>
              <p:nvPr/>
            </p:nvSpPr>
            <p:spPr>
              <a:xfrm>
                <a:off x="8626878" y="2355742"/>
                <a:ext cx="13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it-IT" b="1"/>
              </a:p>
            </p:txBody>
          </p:sp>
        </mc:Choice>
        <mc:Fallback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701D85E3-0140-483E-A2E6-209C23BC3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878" y="2355742"/>
                <a:ext cx="1349552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C80641B3-C0BD-4DC5-B40A-C9E3635AD6FD}"/>
                  </a:ext>
                </a:extLst>
              </p:cNvPr>
              <p:cNvSpPr txBox="1"/>
              <p:nvPr/>
            </p:nvSpPr>
            <p:spPr>
              <a:xfrm>
                <a:off x="9896029" y="2355742"/>
                <a:ext cx="13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</m:oMath>
                  </m:oMathPara>
                </a14:m>
                <a:endParaRPr lang="it-IT" b="1"/>
              </a:p>
            </p:txBody>
          </p:sp>
        </mc:Choice>
        <mc:Fallback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C80641B3-C0BD-4DC5-B40A-C9E3635AD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029" y="2355742"/>
                <a:ext cx="1349552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29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136E7C26-004E-4ACF-8988-C87A674B5D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2458472"/>
                <a:ext cx="10058400" cy="2195823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Per </a:t>
                </a:r>
                <a:r>
                  <a:rPr lang="en-US" dirty="0" err="1"/>
                  <a:t>ogni</a:t>
                </a:r>
                <a:r>
                  <a:rPr lang="en-US" dirty="0"/>
                  <a:t> communication pattern </a:t>
                </a:r>
                <a:r>
                  <a:rPr lang="en-US" dirty="0" err="1"/>
                  <a:t>buono</a:t>
                </a:r>
                <a:r>
                  <a:rPr lang="en-US" dirty="0"/>
                  <a:t> “</a:t>
                </a:r>
                <a14:m>
                  <m:oMath xmlns:m="http://schemas.openxmlformats.org/officeDocument/2006/math">
                    <m:r>
                      <a:rPr lang="it-IT" i="1" dirty="0" err="1">
                        <a:latin typeface="Cambria Math" panose="02040503050406030204" pitchFamily="18" charset="0"/>
                      </a:rPr>
                      <m:t>ɣ</m:t>
                    </m:r>
                  </m:oMath>
                </a14:m>
                <a:r>
                  <a:rPr lang="en-US" dirty="0"/>
                  <a:t>”, </a:t>
                </a:r>
                <a:r>
                  <a:rPr lang="en-US" dirty="0" err="1"/>
                  <a:t>posti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i="1" dirty="0"/>
                  <a:t>K</a:t>
                </a:r>
                <a:r>
                  <a:rPr lang="en-US" sz="2000" dirty="0"/>
                  <a:t> tale </a:t>
                </a:r>
                <a:r>
                  <a:rPr lang="en-US" sz="2000" dirty="0" err="1"/>
                  <a:t>che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e</a:t>
                </a:r>
                <a:r>
                  <a:rPr lang="en-US" sz="2000" i="1" dirty="0"/>
                  <a:t> j</a:t>
                </a:r>
                <a:r>
                  <a:rPr lang="en-US" sz="2000" dirty="0"/>
                  <a:t>, due </a:t>
                </a:r>
                <a:r>
                  <a:rPr lang="en-US" sz="2000" dirty="0" err="1"/>
                  <a:t>processi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qualsiasi</a:t>
                </a:r>
                <a:endParaRPr lang="en-US" sz="2000" dirty="0"/>
              </a:p>
              <a:p>
                <a:pPr lvl="1"/>
                <a:endParaRPr lang="en-US" sz="20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ɣ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ɣ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)|≤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136E7C26-004E-4ACF-8988-C87A674B5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58472"/>
                <a:ext cx="10058400" cy="2195823"/>
              </a:xfrm>
              <a:prstGeom prst="rect">
                <a:avLst/>
              </a:prstGeom>
              <a:blipFill>
                <a:blip r:embed="rId2"/>
                <a:stretch>
                  <a:fillRect l="-544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DD8AA0-2917-434A-9322-9BA438BBCEC6}"/>
              </a:ext>
            </a:extLst>
          </p:cNvPr>
          <p:cNvSpPr txBox="1"/>
          <p:nvPr/>
        </p:nvSpPr>
        <p:spPr>
          <a:xfrm>
            <a:off x="5300472" y="1965960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5.2</a:t>
            </a:r>
          </a:p>
        </p:txBody>
      </p:sp>
    </p:spTree>
    <p:extLst>
      <p:ext uri="{BB962C8B-B14F-4D97-AF65-F5344CB8AC3E}">
        <p14:creationId xmlns:p14="http://schemas.microsoft.com/office/powerpoint/2010/main" val="1835465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igura a mano libera: forma 34">
                <a:extLst>
                  <a:ext uri="{FF2B5EF4-FFF2-40B4-BE49-F238E27FC236}">
                    <a16:creationId xmlns:a16="http://schemas.microsoft.com/office/drawing/2014/main" id="{793F649C-1A45-4CD3-A6BD-F0CB7C1E4D35}"/>
                  </a:ext>
                </a:extLst>
              </p:cNvPr>
              <p:cNvSpPr/>
              <p:nvPr/>
            </p:nvSpPr>
            <p:spPr>
              <a:xfrm>
                <a:off x="10687696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Figura a mano libera: forma 34">
                <a:extLst>
                  <a:ext uri="{FF2B5EF4-FFF2-40B4-BE49-F238E27FC236}">
                    <a16:creationId xmlns:a16="http://schemas.microsoft.com/office/drawing/2014/main" id="{793F649C-1A45-4CD3-A6BD-F0CB7C1E4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igura a mano libera: forma 35">
                <a:extLst>
                  <a:ext uri="{FF2B5EF4-FFF2-40B4-BE49-F238E27FC236}">
                    <a16:creationId xmlns:a16="http://schemas.microsoft.com/office/drawing/2014/main" id="{F184D4C0-C9AC-4BCE-AD7E-5C2A54D11D8B}"/>
                  </a:ext>
                </a:extLst>
              </p:cNvPr>
              <p:cNvSpPr/>
              <p:nvPr/>
            </p:nvSpPr>
            <p:spPr>
              <a:xfrm>
                <a:off x="10687696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Figura a mano libera: forma 35">
                <a:extLst>
                  <a:ext uri="{FF2B5EF4-FFF2-40B4-BE49-F238E27FC236}">
                    <a16:creationId xmlns:a16="http://schemas.microsoft.com/office/drawing/2014/main" id="{F184D4C0-C9AC-4BCE-AD7E-5C2A54D11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Figura a mano libera: forma 54">
                <a:extLst>
                  <a:ext uri="{FF2B5EF4-FFF2-40B4-BE49-F238E27FC236}">
                    <a16:creationId xmlns:a16="http://schemas.microsoft.com/office/drawing/2014/main" id="{ECEAD489-47F7-4E60-85FA-2A3C47EEA373}"/>
                  </a:ext>
                </a:extLst>
              </p:cNvPr>
              <p:cNvSpPr/>
              <p:nvPr/>
            </p:nvSpPr>
            <p:spPr>
              <a:xfrm>
                <a:off x="8856408" y="2173122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Figura a mano libera: forma 54">
                <a:extLst>
                  <a:ext uri="{FF2B5EF4-FFF2-40B4-BE49-F238E27FC236}">
                    <a16:creationId xmlns:a16="http://schemas.microsoft.com/office/drawing/2014/main" id="{ECEAD489-47F7-4E60-85FA-2A3C47EEA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173122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informale</a:t>
            </a:r>
          </a:p>
        </p:txBody>
      </p:sp>
      <p:sp>
        <p:nvSpPr>
          <p:cNvPr id="47" name="Figura a mano libera: forma 46">
            <a:extLst>
              <a:ext uri="{FF2B5EF4-FFF2-40B4-BE49-F238E27FC236}">
                <a16:creationId xmlns:a16="http://schemas.microsoft.com/office/drawing/2014/main" id="{4308004C-EDB6-4ADE-9DDB-A74A85533122}"/>
              </a:ext>
            </a:extLst>
          </p:cNvPr>
          <p:cNvSpPr/>
          <p:nvPr/>
        </p:nvSpPr>
        <p:spPr>
          <a:xfrm>
            <a:off x="8203657" y="3696695"/>
            <a:ext cx="687718" cy="1110985"/>
          </a:xfrm>
          <a:custGeom>
            <a:avLst/>
            <a:gdLst>
              <a:gd name="connsiteX0" fmla="*/ 148981 w 687718"/>
              <a:gd name="connsiteY0" fmla="*/ 1076381 h 1110985"/>
              <a:gd name="connsiteX1" fmla="*/ 145703 w 687718"/>
              <a:gd name="connsiteY1" fmla="*/ 1001708 h 1110985"/>
              <a:gd name="connsiteX2" fmla="*/ 687718 w 687718"/>
              <a:gd name="connsiteY2" fmla="*/ 145703 h 1110985"/>
              <a:gd name="connsiteX3" fmla="*/ 656756 w 687718"/>
              <a:gd name="connsiteY3" fmla="*/ 0 h 1110985"/>
              <a:gd name="connsiteX4" fmla="*/ 0 w 687718"/>
              <a:gd name="connsiteY4" fmla="*/ 1001708 h 1110985"/>
              <a:gd name="connsiteX5" fmla="*/ 5464 w 687718"/>
              <a:gd name="connsiteY5" fmla="*/ 1110986 h 1110985"/>
              <a:gd name="connsiteX6" fmla="*/ 148981 w 687718"/>
              <a:gd name="connsiteY6" fmla="*/ 1076381 h 111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718" h="1110985">
                <a:moveTo>
                  <a:pt x="148981" y="1076381"/>
                </a:moveTo>
                <a:cubicBezTo>
                  <a:pt x="145703" y="1051612"/>
                  <a:pt x="145703" y="1026842"/>
                  <a:pt x="145703" y="1001708"/>
                </a:cubicBezTo>
                <a:cubicBezTo>
                  <a:pt x="145732" y="635593"/>
                  <a:pt x="356779" y="302286"/>
                  <a:pt x="687718" y="145703"/>
                </a:cubicBezTo>
                <a:cubicBezTo>
                  <a:pt x="669003" y="99304"/>
                  <a:pt x="658527" y="49998"/>
                  <a:pt x="656756" y="0"/>
                </a:cubicBezTo>
                <a:cubicBezTo>
                  <a:pt x="258036" y="173496"/>
                  <a:pt x="124" y="566880"/>
                  <a:pt x="0" y="1001708"/>
                </a:cubicBezTo>
                <a:cubicBezTo>
                  <a:pt x="0" y="1038863"/>
                  <a:pt x="1821" y="1075289"/>
                  <a:pt x="5464" y="1110986"/>
                </a:cubicBezTo>
                <a:cubicBezTo>
                  <a:pt x="50956" y="1091279"/>
                  <a:pt x="99508" y="1079576"/>
                  <a:pt x="148981" y="107638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8F53B8-CBC9-46BA-AB0A-1346EA576CB1}"/>
              </a:ext>
            </a:extLst>
          </p:cNvPr>
          <p:cNvSpPr/>
          <p:nvPr/>
        </p:nvSpPr>
        <p:spPr>
          <a:xfrm>
            <a:off x="9702577" y="3696695"/>
            <a:ext cx="686625" cy="1110985"/>
          </a:xfrm>
          <a:custGeom>
            <a:avLst/>
            <a:gdLst>
              <a:gd name="connsiteX0" fmla="*/ 540923 w 686625"/>
              <a:gd name="connsiteY0" fmla="*/ 1001708 h 1110985"/>
              <a:gd name="connsiteX1" fmla="*/ 537644 w 686625"/>
              <a:gd name="connsiteY1" fmla="*/ 1074560 h 1110985"/>
              <a:gd name="connsiteX2" fmla="*/ 681162 w 686625"/>
              <a:gd name="connsiteY2" fmla="*/ 1110986 h 1110985"/>
              <a:gd name="connsiteX3" fmla="*/ 686626 w 686625"/>
              <a:gd name="connsiteY3" fmla="*/ 1001708 h 1110985"/>
              <a:gd name="connsiteX4" fmla="*/ 30962 w 686625"/>
              <a:gd name="connsiteY4" fmla="*/ 0 h 1110985"/>
              <a:gd name="connsiteX5" fmla="*/ 0 w 686625"/>
              <a:gd name="connsiteY5" fmla="*/ 145703 h 1110985"/>
              <a:gd name="connsiteX6" fmla="*/ 540923 w 686625"/>
              <a:gd name="connsiteY6" fmla="*/ 1001708 h 111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625" h="1110985">
                <a:moveTo>
                  <a:pt x="540923" y="1001708"/>
                </a:moveTo>
                <a:cubicBezTo>
                  <a:pt x="540923" y="1026842"/>
                  <a:pt x="540923" y="1051612"/>
                  <a:pt x="537644" y="1074560"/>
                </a:cubicBezTo>
                <a:cubicBezTo>
                  <a:pt x="587227" y="1078330"/>
                  <a:pt x="635783" y="1090653"/>
                  <a:pt x="681162" y="1110986"/>
                </a:cubicBezTo>
                <a:cubicBezTo>
                  <a:pt x="684804" y="1074560"/>
                  <a:pt x="686626" y="1038134"/>
                  <a:pt x="686626" y="1001708"/>
                </a:cubicBezTo>
                <a:cubicBezTo>
                  <a:pt x="686691" y="567138"/>
                  <a:pt x="429252" y="173827"/>
                  <a:pt x="30962" y="0"/>
                </a:cubicBezTo>
                <a:cubicBezTo>
                  <a:pt x="29192" y="49998"/>
                  <a:pt x="18715" y="99304"/>
                  <a:pt x="0" y="145703"/>
                </a:cubicBezTo>
                <a:cubicBezTo>
                  <a:pt x="330513" y="302603"/>
                  <a:pt x="541094" y="635844"/>
                  <a:pt x="540923" y="100170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9" name="Figura a mano libera: forma 48">
            <a:extLst>
              <a:ext uri="{FF2B5EF4-FFF2-40B4-BE49-F238E27FC236}">
                <a16:creationId xmlns:a16="http://schemas.microsoft.com/office/drawing/2014/main" id="{B18D48EF-BCE1-44CF-9994-C808495B4DC3}"/>
              </a:ext>
            </a:extLst>
          </p:cNvPr>
          <p:cNvSpPr/>
          <p:nvPr/>
        </p:nvSpPr>
        <p:spPr>
          <a:xfrm>
            <a:off x="8634574" y="5463344"/>
            <a:ext cx="1323712" cy="327431"/>
          </a:xfrm>
          <a:custGeom>
            <a:avLst/>
            <a:gdLst>
              <a:gd name="connsiteX0" fmla="*/ 1218442 w 1323712"/>
              <a:gd name="connsiteY0" fmla="*/ 0 h 327431"/>
              <a:gd name="connsiteX1" fmla="*/ 105270 w 1323712"/>
              <a:gd name="connsiteY1" fmla="*/ 0 h 327431"/>
              <a:gd name="connsiteX2" fmla="*/ 0 w 1323712"/>
              <a:gd name="connsiteY2" fmla="*/ 103449 h 327431"/>
              <a:gd name="connsiteX3" fmla="*/ 1323712 w 1323712"/>
              <a:gd name="connsiteY3" fmla="*/ 103449 h 327431"/>
              <a:gd name="connsiteX4" fmla="*/ 1218442 w 1323712"/>
              <a:gd name="connsiteY4" fmla="*/ 0 h 32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3712" h="327431">
                <a:moveTo>
                  <a:pt x="1218442" y="0"/>
                </a:moveTo>
                <a:cubicBezTo>
                  <a:pt x="886956" y="242348"/>
                  <a:pt x="436756" y="242348"/>
                  <a:pt x="105270" y="0"/>
                </a:cubicBezTo>
                <a:cubicBezTo>
                  <a:pt x="76297" y="40199"/>
                  <a:pt x="40699" y="75183"/>
                  <a:pt x="0" y="103449"/>
                </a:cubicBezTo>
                <a:cubicBezTo>
                  <a:pt x="390703" y="402093"/>
                  <a:pt x="933009" y="402093"/>
                  <a:pt x="1323712" y="103449"/>
                </a:cubicBezTo>
                <a:cubicBezTo>
                  <a:pt x="1283014" y="75183"/>
                  <a:pt x="1247415" y="40199"/>
                  <a:pt x="121844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0" name="Figura a mano libera: forma 49">
            <a:extLst>
              <a:ext uri="{FF2B5EF4-FFF2-40B4-BE49-F238E27FC236}">
                <a16:creationId xmlns:a16="http://schemas.microsoft.com/office/drawing/2014/main" id="{5A481334-1550-4E71-9447-8930814BF5B3}"/>
              </a:ext>
            </a:extLst>
          </p:cNvPr>
          <p:cNvSpPr/>
          <p:nvPr/>
        </p:nvSpPr>
        <p:spPr>
          <a:xfrm>
            <a:off x="9005024" y="3387076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1" name="Figura a mano libera: forma 50">
            <a:extLst>
              <a:ext uri="{FF2B5EF4-FFF2-40B4-BE49-F238E27FC236}">
                <a16:creationId xmlns:a16="http://schemas.microsoft.com/office/drawing/2014/main" id="{AC3400DD-3E0E-4409-B9A6-BE2BD3F56150}"/>
              </a:ext>
            </a:extLst>
          </p:cNvPr>
          <p:cNvSpPr/>
          <p:nvPr/>
        </p:nvSpPr>
        <p:spPr>
          <a:xfrm>
            <a:off x="9915668" y="4916958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2" name="Figura a mano libera: forma 51">
            <a:extLst>
              <a:ext uri="{FF2B5EF4-FFF2-40B4-BE49-F238E27FC236}">
                <a16:creationId xmlns:a16="http://schemas.microsoft.com/office/drawing/2014/main" id="{671F5552-5A46-4AF2-B9C8-0D981229B178}"/>
              </a:ext>
            </a:extLst>
          </p:cNvPr>
          <p:cNvSpPr/>
          <p:nvPr/>
        </p:nvSpPr>
        <p:spPr>
          <a:xfrm>
            <a:off x="8094380" y="4916958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1676758A-5CCE-4A49-B3A8-4D9061F76AE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889" y="5041063"/>
            <a:ext cx="350481" cy="35048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07885A4-3EBC-4208-8542-1007E03F8BC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61" y="5041062"/>
            <a:ext cx="350481" cy="350481"/>
          </a:xfrm>
          <a:prstGeom prst="rect">
            <a:avLst/>
          </a:prstGeom>
        </p:spPr>
      </p:pic>
      <p:sp>
        <p:nvSpPr>
          <p:cNvPr id="20" name="Simbolo &quot;Non consentito&quot; 19">
            <a:extLst>
              <a:ext uri="{FF2B5EF4-FFF2-40B4-BE49-F238E27FC236}">
                <a16:creationId xmlns:a16="http://schemas.microsoft.com/office/drawing/2014/main" id="{D55776B3-4556-43A7-82AF-5A96EE184C9B}"/>
              </a:ext>
            </a:extLst>
          </p:cNvPr>
          <p:cNvSpPr/>
          <p:nvPr/>
        </p:nvSpPr>
        <p:spPr>
          <a:xfrm>
            <a:off x="9121132" y="3508156"/>
            <a:ext cx="350536" cy="350441"/>
          </a:xfrm>
          <a:prstGeom prst="noSmoking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igura a mano libera: forma 23">
                <a:extLst>
                  <a:ext uri="{FF2B5EF4-FFF2-40B4-BE49-F238E27FC236}">
                    <a16:creationId xmlns:a16="http://schemas.microsoft.com/office/drawing/2014/main" id="{A5E03A14-4101-4D43-B157-71911D5BF229}"/>
                  </a:ext>
                </a:extLst>
              </p:cNvPr>
              <p:cNvSpPr/>
              <p:nvPr/>
            </p:nvSpPr>
            <p:spPr>
              <a:xfrm>
                <a:off x="7026952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Figura a mano libera: forma 23">
                <a:extLst>
                  <a:ext uri="{FF2B5EF4-FFF2-40B4-BE49-F238E27FC236}">
                    <a16:creationId xmlns:a16="http://schemas.microsoft.com/office/drawing/2014/main" id="{A5E03A14-4101-4D43-B157-71911D5BF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Figura a mano libera: forma 24">
                <a:extLst>
                  <a:ext uri="{FF2B5EF4-FFF2-40B4-BE49-F238E27FC236}">
                    <a16:creationId xmlns:a16="http://schemas.microsoft.com/office/drawing/2014/main" id="{58814A90-7F1F-446E-8A52-FBEE98B1EC4A}"/>
                  </a:ext>
                </a:extLst>
              </p:cNvPr>
              <p:cNvSpPr/>
              <p:nvPr/>
            </p:nvSpPr>
            <p:spPr>
              <a:xfrm>
                <a:off x="7026952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Figura a mano libera: forma 24">
                <a:extLst>
                  <a:ext uri="{FF2B5EF4-FFF2-40B4-BE49-F238E27FC236}">
                    <a16:creationId xmlns:a16="http://schemas.microsoft.com/office/drawing/2014/main" id="{58814A90-7F1F-446E-8A52-FBEE98B1E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Figura a mano libera: forma 25">
                <a:extLst>
                  <a:ext uri="{FF2B5EF4-FFF2-40B4-BE49-F238E27FC236}">
                    <a16:creationId xmlns:a16="http://schemas.microsoft.com/office/drawing/2014/main" id="{DC02BB0A-FF85-467F-8349-272126CBB3A9}"/>
                  </a:ext>
                </a:extLst>
              </p:cNvPr>
              <p:cNvSpPr/>
              <p:nvPr/>
            </p:nvSpPr>
            <p:spPr>
              <a:xfrm>
                <a:off x="7026952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Figura a mano libera: forma 25">
                <a:extLst>
                  <a:ext uri="{FF2B5EF4-FFF2-40B4-BE49-F238E27FC236}">
                    <a16:creationId xmlns:a16="http://schemas.microsoft.com/office/drawing/2014/main" id="{DC02BB0A-FF85-467F-8349-272126CBB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159A5BA-7926-4BFC-80D1-F4AA246D0FFA}"/>
                  </a:ext>
                </a:extLst>
              </p:cNvPr>
              <p:cNvSpPr txBox="1"/>
              <p:nvPr/>
            </p:nvSpPr>
            <p:spPr>
              <a:xfrm>
                <a:off x="7311495" y="4275367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159A5BA-7926-4BFC-80D1-F4AA246D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495" y="4275367"/>
                <a:ext cx="310896" cy="461665"/>
              </a:xfrm>
              <a:prstGeom prst="rect">
                <a:avLst/>
              </a:prstGeom>
              <a:blipFill>
                <a:blip r:embed="rId9"/>
                <a:stretch>
                  <a:fillRect l="-3922" r="-39216" b="-1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igura a mano libera: forma 29">
                <a:extLst>
                  <a:ext uri="{FF2B5EF4-FFF2-40B4-BE49-F238E27FC236}">
                    <a16:creationId xmlns:a16="http://schemas.microsoft.com/office/drawing/2014/main" id="{B860829B-D0B9-4205-8000-530E234AEB6D}"/>
                  </a:ext>
                </a:extLst>
              </p:cNvPr>
              <p:cNvSpPr/>
              <p:nvPr/>
            </p:nvSpPr>
            <p:spPr>
              <a:xfrm>
                <a:off x="8856408" y="217328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Figura a mano libera: forma 29">
                <a:extLst>
                  <a:ext uri="{FF2B5EF4-FFF2-40B4-BE49-F238E27FC236}">
                    <a16:creationId xmlns:a16="http://schemas.microsoft.com/office/drawing/2014/main" id="{B860829B-D0B9-4205-8000-530E234AE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17328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igura a mano libera: forma 30">
                <a:extLst>
                  <a:ext uri="{FF2B5EF4-FFF2-40B4-BE49-F238E27FC236}">
                    <a16:creationId xmlns:a16="http://schemas.microsoft.com/office/drawing/2014/main" id="{88478B3C-E5AD-474E-AEE7-65A990F7C4F4}"/>
                  </a:ext>
                </a:extLst>
              </p:cNvPr>
              <p:cNvSpPr/>
              <p:nvPr/>
            </p:nvSpPr>
            <p:spPr>
              <a:xfrm>
                <a:off x="8856408" y="2574807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Figura a mano libera: forma 30">
                <a:extLst>
                  <a:ext uri="{FF2B5EF4-FFF2-40B4-BE49-F238E27FC236}">
                    <a16:creationId xmlns:a16="http://schemas.microsoft.com/office/drawing/2014/main" id="{88478B3C-E5AD-474E-AEE7-65A990F7C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574807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1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igura a mano libera: forma 31">
                <a:extLst>
                  <a:ext uri="{FF2B5EF4-FFF2-40B4-BE49-F238E27FC236}">
                    <a16:creationId xmlns:a16="http://schemas.microsoft.com/office/drawing/2014/main" id="{FA47F6A4-0F94-468E-9E44-3BB34A17BD07}"/>
                  </a:ext>
                </a:extLst>
              </p:cNvPr>
              <p:cNvSpPr/>
              <p:nvPr/>
            </p:nvSpPr>
            <p:spPr>
              <a:xfrm>
                <a:off x="8856408" y="295804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Figura a mano libera: forma 31">
                <a:extLst>
                  <a:ext uri="{FF2B5EF4-FFF2-40B4-BE49-F238E27FC236}">
                    <a16:creationId xmlns:a16="http://schemas.microsoft.com/office/drawing/2014/main" id="{FA47F6A4-0F94-468E-9E44-3BB34A17B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95804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2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500A11A-DBFA-4F1B-8088-E3D40FCB5954}"/>
                  </a:ext>
                </a:extLst>
              </p:cNvPr>
              <p:cNvSpPr txBox="1"/>
              <p:nvPr/>
            </p:nvSpPr>
            <p:spPr>
              <a:xfrm>
                <a:off x="9140951" y="1737360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500A11A-DBFA-4F1B-8088-E3D40FCB5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951" y="1737360"/>
                <a:ext cx="310896" cy="461665"/>
              </a:xfrm>
              <a:prstGeom prst="rect">
                <a:avLst/>
              </a:prstGeom>
              <a:blipFill>
                <a:blip r:embed="rId13"/>
                <a:stretch>
                  <a:fillRect l="-3922" r="-411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Figura a mano libera: forma 36">
                <a:extLst>
                  <a:ext uri="{FF2B5EF4-FFF2-40B4-BE49-F238E27FC236}">
                    <a16:creationId xmlns:a16="http://schemas.microsoft.com/office/drawing/2014/main" id="{70E7541E-8E39-49BA-B192-3C3FAA5E8D7B}"/>
                  </a:ext>
                </a:extLst>
              </p:cNvPr>
              <p:cNvSpPr/>
              <p:nvPr/>
            </p:nvSpPr>
            <p:spPr>
              <a:xfrm>
                <a:off x="10687696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Figura a mano libera: forma 36">
                <a:extLst>
                  <a:ext uri="{FF2B5EF4-FFF2-40B4-BE49-F238E27FC236}">
                    <a16:creationId xmlns:a16="http://schemas.microsoft.com/office/drawing/2014/main" id="{70E7541E-8E39-49BA-B192-3C3FAA5E8D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4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74C37E9A-E29C-4D9D-81E2-6C3EF5001DF4}"/>
                  </a:ext>
                </a:extLst>
              </p:cNvPr>
              <p:cNvSpPr txBox="1"/>
              <p:nvPr/>
            </p:nvSpPr>
            <p:spPr>
              <a:xfrm>
                <a:off x="10972239" y="4275367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74C37E9A-E29C-4D9D-81E2-6C3EF5001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239" y="4275367"/>
                <a:ext cx="310896" cy="461665"/>
              </a:xfrm>
              <a:prstGeom prst="rect">
                <a:avLst/>
              </a:prstGeom>
              <a:blipFill>
                <a:blip r:embed="rId15"/>
                <a:stretch>
                  <a:fillRect l="-5882" r="-41176" b="-1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000457D9-7EED-4CA7-94AB-CD2959BF4DB4}"/>
                  </a:ext>
                </a:extLst>
              </p:cNvPr>
              <p:cNvSpPr txBox="1"/>
              <p:nvPr/>
            </p:nvSpPr>
            <p:spPr>
              <a:xfrm>
                <a:off x="8179457" y="5400102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000457D9-7EED-4CA7-94AB-CD2959BF4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457" y="5400102"/>
                <a:ext cx="310896" cy="461665"/>
              </a:xfrm>
              <a:prstGeom prst="rect">
                <a:avLst/>
              </a:prstGeom>
              <a:blipFill>
                <a:blip r:embed="rId16"/>
                <a:stretch>
                  <a:fillRect l="-588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8C909ACA-4D44-4006-B08D-ACB1052A5086}"/>
                  </a:ext>
                </a:extLst>
              </p:cNvPr>
              <p:cNvSpPr txBox="1"/>
              <p:nvPr/>
            </p:nvSpPr>
            <p:spPr>
              <a:xfrm>
                <a:off x="9113519" y="3911630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8C909ACA-4D44-4006-B08D-ACB1052A5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519" y="3911630"/>
                <a:ext cx="310896" cy="461665"/>
              </a:xfrm>
              <a:prstGeom prst="rect">
                <a:avLst/>
              </a:prstGeom>
              <a:blipFill>
                <a:blip r:embed="rId17"/>
                <a:stretch>
                  <a:fillRect l="-392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9F5F4BF0-9B2C-45F4-AE9B-3C138CFC9C53}"/>
                  </a:ext>
                </a:extLst>
              </p:cNvPr>
              <p:cNvSpPr txBox="1"/>
              <p:nvPr/>
            </p:nvSpPr>
            <p:spPr>
              <a:xfrm>
                <a:off x="10009436" y="5400102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9F5F4BF0-9B2C-45F4-AE9B-3C138CFC9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436" y="5400102"/>
                <a:ext cx="310896" cy="461665"/>
              </a:xfrm>
              <a:prstGeom prst="rect">
                <a:avLst/>
              </a:prstGeom>
              <a:blipFill>
                <a:blip r:embed="rId18"/>
                <a:stretch>
                  <a:fillRect l="-588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Segnaposto contenuto 2">
                <a:extLst>
                  <a:ext uri="{FF2B5EF4-FFF2-40B4-BE49-F238E27FC236}">
                    <a16:creationId xmlns:a16="http://schemas.microsoft.com/office/drawing/2014/main" id="{76C6EC54-607D-4B96-B694-6C20FCBC7C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801133" cy="351265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Ogni processo tiene traccia del proprio livello, del livello degli altri e di un valore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it-IT"/>
                  <a:t>, il quale è un intero compreso tra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e viene deciso dal processo numero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, inoltre ogni processo tiene traccia di tutti i valori di decisione iniziali degli altri processi.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it-IT"/>
                  <a:t> sono diffusi tra un processo e l’altro, piggybacked nei messaggi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Dopo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 rounds ogni processo decide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se e solo se: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sz="2000"/>
                  <a:t>il suo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it-IT" sz="2000"/>
                  <a:t> è maggiore o uguale del valore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it-IT" sz="200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 sz="2000"/>
                  <a:t> Tutti gli input iniziali dei processi sono uguali a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45" name="Segnaposto contenuto 2">
                <a:extLst>
                  <a:ext uri="{FF2B5EF4-FFF2-40B4-BE49-F238E27FC236}">
                    <a16:creationId xmlns:a16="http://schemas.microsoft.com/office/drawing/2014/main" id="{76C6EC54-607D-4B96-B694-6C20FCBC7C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801133" cy="3512650"/>
              </a:xfrm>
              <a:blipFill>
                <a:blip r:embed="rId19"/>
                <a:stretch>
                  <a:fillRect l="-2521" t="-19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Figura a mano libera: forma 53">
                <a:extLst>
                  <a:ext uri="{FF2B5EF4-FFF2-40B4-BE49-F238E27FC236}">
                    <a16:creationId xmlns:a16="http://schemas.microsoft.com/office/drawing/2014/main" id="{5821548D-C4AD-48B9-B5EF-88EBC0CD1A7C}"/>
                  </a:ext>
                </a:extLst>
              </p:cNvPr>
              <p:cNvSpPr/>
              <p:nvPr/>
            </p:nvSpPr>
            <p:spPr>
              <a:xfrm>
                <a:off x="7032155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Figura a mano libera: forma 53">
                <a:extLst>
                  <a:ext uri="{FF2B5EF4-FFF2-40B4-BE49-F238E27FC236}">
                    <a16:creationId xmlns:a16="http://schemas.microsoft.com/office/drawing/2014/main" id="{5821548D-C4AD-48B9-B5EF-88EBC0CD1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55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0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Figura a mano libera: forma 55">
                <a:extLst>
                  <a:ext uri="{FF2B5EF4-FFF2-40B4-BE49-F238E27FC236}">
                    <a16:creationId xmlns:a16="http://schemas.microsoft.com/office/drawing/2014/main" id="{6C1DBF9C-8516-4075-9432-580F93902D68}"/>
                  </a:ext>
                </a:extLst>
              </p:cNvPr>
              <p:cNvSpPr/>
              <p:nvPr/>
            </p:nvSpPr>
            <p:spPr>
              <a:xfrm>
                <a:off x="8856407" y="2575656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Figura a mano libera: forma 55">
                <a:extLst>
                  <a:ext uri="{FF2B5EF4-FFF2-40B4-BE49-F238E27FC236}">
                    <a16:creationId xmlns:a16="http://schemas.microsoft.com/office/drawing/2014/main" id="{6C1DBF9C-8516-4075-9432-580F93902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7" y="2575656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1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56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139 L 0.15078 -0.3722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83" y="-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0.15065 0.3724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1865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85185E-6 L 0.15065 0.370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47" grpId="0" animBg="1"/>
      <p:bldP spid="54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A96A9-DC01-48B7-9787-CD3B4FB4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Illustrazione del problema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A45FE8-DBFB-4B14-848A-21C369753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32" y="3443827"/>
            <a:ext cx="2420937" cy="2420937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35097A2-2383-4687-B610-609476305EF2}"/>
              </a:ext>
            </a:extLst>
          </p:cNvPr>
          <p:cNvSpPr txBox="1">
            <a:spLocks/>
          </p:cNvSpPr>
          <p:nvPr/>
        </p:nvSpPr>
        <p:spPr>
          <a:xfrm>
            <a:off x="1225296" y="1918886"/>
            <a:ext cx="99303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/>
              <a:t>Un </a:t>
            </a:r>
            <a:r>
              <a:rPr lang="en-US" b="1"/>
              <a:t>problema del consenso </a:t>
            </a:r>
            <a:r>
              <a:rPr lang="en-US"/>
              <a:t>in una rete </a:t>
            </a:r>
            <a:r>
              <a:rPr lang="en-US" err="1"/>
              <a:t>distribuita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ha quando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processi</a:t>
            </a:r>
            <a:r>
              <a:rPr lang="en-US"/>
              <a:t> </a:t>
            </a:r>
            <a:r>
              <a:rPr lang="en-US" err="1"/>
              <a:t>coinvolti</a:t>
            </a:r>
            <a:r>
              <a:rPr lang="en-US"/>
              <a:t> </a:t>
            </a:r>
            <a:r>
              <a:rPr lang="en-US" err="1"/>
              <a:t>devono</a:t>
            </a:r>
            <a:r>
              <a:rPr lang="en-US"/>
              <a:t> </a:t>
            </a:r>
            <a:r>
              <a:rPr lang="en-US" err="1"/>
              <a:t>concordare</a:t>
            </a:r>
            <a:r>
              <a:rPr lang="en-US"/>
              <a:t> </a:t>
            </a:r>
            <a:r>
              <a:rPr lang="en-US" err="1"/>
              <a:t>su</a:t>
            </a:r>
            <a:r>
              <a:rPr lang="en-US"/>
              <a:t> un </a:t>
            </a:r>
            <a:r>
              <a:rPr lang="en-US" err="1"/>
              <a:t>determinato</a:t>
            </a:r>
            <a:r>
              <a:rPr lang="en-US"/>
              <a:t> </a:t>
            </a:r>
            <a:r>
              <a:rPr lang="en-US" err="1"/>
              <a:t>valore</a:t>
            </a:r>
            <a:r>
              <a:rPr lang="en-US"/>
              <a:t> di output partendo da input arbitrari.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/>
              <a:t>I</a:t>
            </a:r>
            <a:r>
              <a:rPr lang="it-IT"/>
              <a:t>n genere esiste una condizione di validità che descrive i valori di output consentiti per ogni pattern di input. </a:t>
            </a:r>
          </a:p>
        </p:txBody>
      </p:sp>
    </p:spTree>
    <p:extLst>
      <p:ext uri="{BB962C8B-B14F-4D97-AF65-F5344CB8AC3E}">
        <p14:creationId xmlns:p14="http://schemas.microsoft.com/office/powerpoint/2010/main" val="2024905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formale(1)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140696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𝑆𝑡𝑎𝑡𝑒𝑠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𝑢𝑛𝑘𝑛𝑜𝑤𝑛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𝑑𝑒𝑣𝑒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𝑒𝑠𝑠𝑒𝑟𝑒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𝑡𝑟𝑎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𝑢𝑛𝑘𝑜𝑤𝑛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,0,1</m:t>
                          </m:r>
                        </m:e>
                      </m:d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𝑢𝑛𝑑𝑒𝑓𝑖𝑛𝑒𝑑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𝑝𝑟𝑖𝑚𝑜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𝑟𝑎𝑑𝑜𝑚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𝑎𝑙𝑡𝑟𝑖𝑚𝑒𝑛𝑡𝑖</m:t>
                      </m:r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𝑣𝑒𝑡𝑡𝑜𝑟𝑒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𝑐𝑜𝑛𝑡𝑒𝑛𝑒𝑛𝑡𝑒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𝑙𝑖𝑣𝑒𝑙𝑙𝑖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𝑞𝑢𝑎𝑙𝑖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𝑡𝑟𝑜𝑣𝑎𝑛𝑜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𝑖𝑛𝑖𝑧𝑖𝑎𝑙𝑖𝑧𝑧𝑎𝑧𝑖𝑜𝑛𝑒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𝑠𝑒𝑔𝑢𝑒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𝑙𝑖𝑣𝑒𝑙𝑙𝑜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𝑝𝑟𝑖𝑚𝑜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𝑝𝑟𝑜𝑐𝑒𝑠𝑠𝑜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è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𝑝𝑜𝑠𝑡𝑜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𝑙𝑖𝑣𝑒𝑙𝑙𝑖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𝑑𝑒𝑔𝑙𝑖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𝑎𝑙𝑡𝑟𝑖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𝑝𝑟𝑜𝑐𝑒𝑠𝑠𝑖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𝑠𝑜𝑛𝑜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𝑝𝑜𝑠𝑡𝑖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it-IT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𝑣𝑒𝑡𝑡𝑜𝑟𝑒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𝑐𝑜𝑛𝑡𝑒𝑛𝑒𝑛𝑡𝑒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𝑣𝑎𝑙𝑜𝑟𝑖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𝑜𝑔𝑛𝑖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𝑖𝑛𝑖𝑧𝑖𝑎𝑙𝑖𝑧𝑧𝑎𝑧𝑖𝑜𝑛𝑒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𝑠𝑒𝑔𝑢𝑒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𝑣𝑎𝑙𝑜𝑟𝑒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𝑖𝑛𝑖𝑧𝑖𝑎𝑙𝑒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b="0"/>
              </a:p>
              <a:p>
                <a:pPr lvl="1"/>
                <a:endParaRPr lang="it-IT"/>
              </a:p>
            </p:txBody>
          </p:sp>
        </mc:Choice>
        <mc:Fallback xmlns="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140696" cy="4023360"/>
              </a:xfrm>
              <a:blipFill>
                <a:blip r:embed="rId2"/>
                <a:stretch>
                  <a:fillRect l="-1502" t="-1970" r="-1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351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formale(2)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140696" cy="4500202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𝑚𝑠𝑔𝑠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1600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𝑖𝑛𝑣𝑖𝑎𝑡𝑜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𝑡𝑢𝑡𝑡𝑖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𝑝𝑟𝑜𝑐𝑒𝑠𝑠𝑖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𝑑𝑜𝑣𝑒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sz="1400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𝑣𝑒𝑡𝑡𝑜𝑟𝑒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endParaRPr lang="it-IT" sz="1100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𝑣𝑒𝑡𝑡𝑜𝑟𝑒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it-IT" sz="1100" b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it-IT" sz="1100" b="0"/>
                  <a:t>K</a:t>
                </a: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it-IT" sz="11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1600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140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𝑢𝑛𝑑𝑒𝑓𝑖𝑛𝑒𝑑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𝑘𝑒𝑦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i="1">
                    <a:latin typeface="Cambria Math" panose="02040503050406030204" pitchFamily="18" charset="0"/>
                  </a:rPr>
                  <a:t>foreach message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𝑑𝑜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b="0"/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i="1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b="0"/>
                  <a:t>	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𝑚𝑒𝑠𝑠𝑎𝑔𝑒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𝑙𝑒𝑣𝑒𝑙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≔1+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𝑙𝑒𝑣𝑒𝑙</m:t>
                          </m:r>
                          <m:d>
                            <m:d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i="1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==1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𝑑𝑒𝑐𝑖𝑠𝑖𝑜𝑛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≔1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b="0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𝑒𝑙𝑠𝑒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𝑑𝑒𝑐𝑖𝑠𝑖𝑜𝑛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≔0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endParaRPr lang="it-IT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140696" cy="45002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38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04704" cy="1450757"/>
          </a:xfrm>
        </p:spPr>
        <p:txBody>
          <a:bodyPr/>
          <a:lstStyle/>
          <a:p>
            <a:r>
              <a:rPr lang="it-IT" b="1"/>
              <a:t>Teorema algoritmo RandomAttack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0432" y="2806530"/>
                <a:ext cx="10058400" cy="1692317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L'Algoritmo RandomAttack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risolve la versione randomizzata del problema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dell’attacco coordinato con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 </a:t>
                </a:r>
                <a14:m>
                  <m:oMath xmlns:m="http://schemas.openxmlformats.org/officeDocument/2006/math">
                    <m:r>
                      <a:rPr lang="it-IT" sz="24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𝜖</m:t>
                    </m:r>
                    <m:r>
                      <a:rPr lang="it-IT" sz="24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= </m:t>
                    </m:r>
                    <m:f>
                      <m:fPr>
                        <m:ctrlPr>
                          <a:rPr lang="it-IT" sz="24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it-IT" sz="24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it-IT" sz="24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è il numero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 rounds.</a:t>
                </a:r>
                <a:endParaRPr lang="it-IT" sz="2400" i="1" dirty="0">
                  <a:solidFill>
                    <a:srgbClr val="404040"/>
                  </a:solidFill>
                  <a:latin typeface="Corbel" panose="020B0503020204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2806530"/>
                <a:ext cx="10058400" cy="16923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75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Dimostrazione informale Teorema algoritmo RandomAttack(1)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it-IT" sz="2400"/>
                  <a:t>Definiamo: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𝑙𝑒𝑣𝑒𝑙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it-IT" sz="2400"/>
                  <a:t>Possiamo avere tre casi:</a:t>
                </a:r>
              </a:p>
              <a:p>
                <a:pPr lvl="1">
                  <a:lnSpc>
                    <a:spcPct val="12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it-IT" sz="2100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it-IT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sz="2100" dirty="0"/>
                  <a:t>: </a:t>
                </a:r>
                <a:r>
                  <a:rPr lang="it-IT" sz="2100"/>
                  <a:t>tutti sono d’accordo in quanto tutti hanno superato </a:t>
                </a:r>
                <a14:m>
                  <m:oMath xmlns:m="http://schemas.openxmlformats.org/officeDocument/2006/math">
                    <m:r>
                      <a:rPr lang="it-IT" sz="21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it-IT" sz="2100" dirty="0"/>
                  <a:t> </a:t>
                </a:r>
                <a:r>
                  <a:rPr lang="it-IT" sz="2100"/>
                  <a:t>e ogni processo conosce le informazioni degli altri processi</a:t>
                </a:r>
              </a:p>
              <a:p>
                <a:pPr lvl="1">
                  <a:lnSpc>
                    <a:spcPct val="12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m:rPr>
                        <m:sty m:val="p"/>
                      </m:rPr>
                      <a:rPr lang="it-IT" sz="21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it-IT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sz="2100" dirty="0"/>
                  <a:t>: </a:t>
                </a:r>
                <a:r>
                  <a:rPr lang="it-IT" sz="2100"/>
                  <a:t>viene deciso </a:t>
                </a:r>
                <a14:m>
                  <m:oMath xmlns:m="http://schemas.openxmlformats.org/officeDocument/2006/math">
                    <m:r>
                      <a:rPr lang="it-IT" sz="21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100" dirty="0"/>
                  <a:t> </a:t>
                </a:r>
                <a:r>
                  <a:rPr lang="it-IT" sz="2100"/>
                  <a:t>come output in quanto nessun processo ha raggiunto il livello necessario</a:t>
                </a:r>
              </a:p>
              <a:p>
                <a:pPr lvl="1">
                  <a:lnSpc>
                    <a:spcPct val="120000"/>
                  </a:lnSpc>
                  <a:buFont typeface="Wingdings" panose="05000000000000000000" pitchFamily="2" charset="2"/>
                  <a:buChar char="v"/>
                </a:pPr>
                <a:r>
                  <a:rPr lang="it-IT" sz="210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sz="21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it-IT" sz="210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2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1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sz="2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sz="2100" i="1" dirty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it-IT" sz="2100" i="1" dirty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it-IT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1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sz="2100" i="1" dirty="0"/>
                  <a:t>: </a:t>
                </a:r>
                <a:r>
                  <a:rPr lang="it-IT" sz="2100"/>
                  <a:t>questa è l’unica situazione nella quale i processi possono essere in disaccordo, ovvero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100"/>
                  <a:t>non è lo stesso per tutti i processi e </a:t>
                </a:r>
                <a14:m>
                  <m:oMath xmlns:m="http://schemas.openxmlformats.org/officeDocument/2006/math">
                    <m:r>
                      <a:rPr lang="it-IT" sz="2100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it-IT" sz="2100"/>
                  <a:t> è compresso tra il valore più grande e il valore più piccolo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22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382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Dimostrazione informale Teorema algoritmo RandomAttack(2)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33561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it-IT"/>
                  <a:t>Il </a:t>
                </a:r>
                <a:r>
                  <a:rPr lang="it-IT" b="1"/>
                  <a:t>lemma 5.2</a:t>
                </a:r>
                <a:r>
                  <a:rPr lang="it-IT"/>
                  <a:t> ci ha assicurato che i diversi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/>
                  <a:t> di ogni processo si possono distaccare al massimo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 pertanto scrivere:</a:t>
                </a:r>
              </a:p>
              <a:p>
                <a:pPr marL="0" indent="0">
                  <a:buNone/>
                </a:pPr>
                <a:endParaRPr lang="it-IT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0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2000" i="1" dirty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sz="2000" i="1" dirty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it-IT" sz="2000" i="1" dirty="0">
                          <a:latin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000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/>
              </a:p>
              <a:p>
                <a:pPr marL="0" indent="0">
                  <a:buNone/>
                </a:pPr>
                <a:endParaRPr lang="it-IT"/>
              </a:p>
              <a:p>
                <a:pPr marL="0" indent="0">
                  <a:buNone/>
                </a:pPr>
                <a:r>
                  <a:rPr lang="it-IT"/>
                  <a:t>È uguale a scrivere:</a:t>
                </a:r>
              </a:p>
              <a:p>
                <a:pPr marL="0" indent="0">
                  <a:buNone/>
                </a:pPr>
                <a:endParaRPr lang="it-IT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i="1" dirty="0">
                          <a:latin typeface="Cambria Math" panose="02040503050406030204" pitchFamily="18" charset="0"/>
                        </a:rPr>
                        <m:t>𝑚𝑎</m:t>
                      </m:r>
                      <m:func>
                        <m:func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it-IT" sz="2000" dirty="0"/>
              </a:p>
              <a:p>
                <a:pPr marL="0" indent="0">
                  <a:buNone/>
                </a:pPr>
                <a:endParaRPr lang="it-IT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it-IT"/>
                  <a:t>Noi sappiamo che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it-IT"/>
                  <a:t> è un valore random compreso tra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/>
                  <a:t>e per questo motivo la probabilità che sia </a:t>
                </a:r>
                <a:r>
                  <a:rPr lang="it-IT" dirty="0"/>
                  <a:t>esattamente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𝑚𝑎</m:t>
                    </m:r>
                    <m:func>
                      <m:func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𝑥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it-IT" dirty="0"/>
                  <a:t> 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335610"/>
              </a:xfrm>
              <a:blipFill>
                <a:blip r:embed="rId2"/>
                <a:stretch>
                  <a:fillRect l="-1455" t="-1828" r="-9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145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Esempio algoritmo randomizzato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FDBC14B-323F-4D57-B06E-3FB2678F5D08}"/>
                  </a:ext>
                </a:extLst>
              </p:cNvPr>
              <p:cNvSpPr txBox="1"/>
              <p:nvPr/>
            </p:nvSpPr>
            <p:spPr>
              <a:xfrm>
                <a:off x="3261476" y="1920987"/>
                <a:ext cx="12504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FDBC14B-323F-4D57-B06E-3FB2678F5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476" y="1920987"/>
                <a:ext cx="125044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914B36C-4E32-47B5-968E-85B50AAE4CA9}"/>
                  </a:ext>
                </a:extLst>
              </p:cNvPr>
              <p:cNvSpPr txBox="1"/>
              <p:nvPr/>
            </p:nvSpPr>
            <p:spPr>
              <a:xfrm>
                <a:off x="5369224" y="1928584"/>
                <a:ext cx="12504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914B36C-4E32-47B5-968E-85B50AAE4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224" y="1928584"/>
                <a:ext cx="12504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Immagine 30">
            <a:extLst>
              <a:ext uri="{FF2B5EF4-FFF2-40B4-BE49-F238E27FC236}">
                <a16:creationId xmlns:a16="http://schemas.microsoft.com/office/drawing/2014/main" id="{11EAF71A-CB36-4A69-9607-BD8F490B4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8475" y="2631747"/>
            <a:ext cx="7875049" cy="2488894"/>
          </a:xfrm>
          <a:prstGeom prst="rect">
            <a:avLst/>
          </a:prstGeom>
        </p:spPr>
      </p:pic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D16F359D-CE9E-4B8B-A4B8-B35F883E87FD}"/>
              </a:ext>
            </a:extLst>
          </p:cNvPr>
          <p:cNvCxnSpPr>
            <a:cxnSpLocks/>
          </p:cNvCxnSpPr>
          <p:nvPr/>
        </p:nvCxnSpPr>
        <p:spPr>
          <a:xfrm>
            <a:off x="2990088" y="3319580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77C7BACC-2BB9-4EEF-A230-B918C41A5479}"/>
              </a:ext>
            </a:extLst>
          </p:cNvPr>
          <p:cNvCxnSpPr>
            <a:cxnSpLocks/>
          </p:cNvCxnSpPr>
          <p:nvPr/>
        </p:nvCxnSpPr>
        <p:spPr>
          <a:xfrm>
            <a:off x="3865165" y="3319580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763FDF70-C737-46A0-8373-D0037798583C}"/>
              </a:ext>
            </a:extLst>
          </p:cNvPr>
          <p:cNvCxnSpPr>
            <a:cxnSpLocks/>
          </p:cNvCxnSpPr>
          <p:nvPr/>
        </p:nvCxnSpPr>
        <p:spPr>
          <a:xfrm flipV="1">
            <a:off x="3865165" y="3319580"/>
            <a:ext cx="875077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093EE1E2-CD81-4180-B6F0-104D26A0EC98}"/>
              </a:ext>
            </a:extLst>
          </p:cNvPr>
          <p:cNvCxnSpPr>
            <a:cxnSpLocks/>
          </p:cNvCxnSpPr>
          <p:nvPr/>
        </p:nvCxnSpPr>
        <p:spPr>
          <a:xfrm>
            <a:off x="4740242" y="3319580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19F3EC1-0086-4F33-9A15-2ABED41FE14A}"/>
              </a:ext>
            </a:extLst>
          </p:cNvPr>
          <p:cNvCxnSpPr>
            <a:cxnSpLocks/>
          </p:cNvCxnSpPr>
          <p:nvPr/>
        </p:nvCxnSpPr>
        <p:spPr>
          <a:xfrm flipV="1">
            <a:off x="5615319" y="3319580"/>
            <a:ext cx="875077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1862C1AE-C684-408C-A377-B9C4549680F6}"/>
              </a:ext>
            </a:extLst>
          </p:cNvPr>
          <p:cNvCxnSpPr>
            <a:cxnSpLocks/>
          </p:cNvCxnSpPr>
          <p:nvPr/>
        </p:nvCxnSpPr>
        <p:spPr>
          <a:xfrm>
            <a:off x="6490396" y="3319580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E78E787B-EC44-4796-ADDC-206C5C35DA44}"/>
              </a:ext>
            </a:extLst>
          </p:cNvPr>
          <p:cNvCxnSpPr>
            <a:cxnSpLocks/>
          </p:cNvCxnSpPr>
          <p:nvPr/>
        </p:nvCxnSpPr>
        <p:spPr>
          <a:xfrm flipV="1">
            <a:off x="6490396" y="3319580"/>
            <a:ext cx="875077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D4EFFB4D-FE24-4045-9771-FD269C7E460E}"/>
              </a:ext>
            </a:extLst>
          </p:cNvPr>
          <p:cNvCxnSpPr>
            <a:cxnSpLocks/>
          </p:cNvCxnSpPr>
          <p:nvPr/>
        </p:nvCxnSpPr>
        <p:spPr>
          <a:xfrm>
            <a:off x="7365473" y="3319580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39FC3183-D32E-4B22-873D-75CB7D07A916}"/>
                  </a:ext>
                </a:extLst>
              </p:cNvPr>
              <p:cNvSpPr txBox="1"/>
              <p:nvPr/>
            </p:nvSpPr>
            <p:spPr>
              <a:xfrm>
                <a:off x="2791968" y="493597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39FC3183-D32E-4B22-873D-75CB7D07A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968" y="4935975"/>
                <a:ext cx="3962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5D4438AB-C73E-4D07-82D6-B2B2194BBD8F}"/>
                  </a:ext>
                </a:extLst>
              </p:cNvPr>
              <p:cNvSpPr txBox="1"/>
              <p:nvPr/>
            </p:nvSpPr>
            <p:spPr>
              <a:xfrm>
                <a:off x="2791968" y="2833161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5D4438AB-C73E-4D07-82D6-B2B2194BB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968" y="2833161"/>
                <a:ext cx="3962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323BF18F-E521-471C-A251-09C1AFA5308C}"/>
                  </a:ext>
                </a:extLst>
              </p:cNvPr>
              <p:cNvSpPr txBox="1"/>
              <p:nvPr/>
            </p:nvSpPr>
            <p:spPr>
              <a:xfrm>
                <a:off x="3667045" y="283873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323BF18F-E521-471C-A251-09C1AFA53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045" y="2838733"/>
                <a:ext cx="3962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6DEDE502-17B1-4149-9140-25FFE2268759}"/>
                  </a:ext>
                </a:extLst>
              </p:cNvPr>
              <p:cNvSpPr txBox="1"/>
              <p:nvPr/>
            </p:nvSpPr>
            <p:spPr>
              <a:xfrm>
                <a:off x="4542122" y="284430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6DEDE502-17B1-4149-9140-25FFE2268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122" y="2844305"/>
                <a:ext cx="3962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E9A4A12B-28BB-4636-9C44-E75224A69CF5}"/>
                  </a:ext>
                </a:extLst>
              </p:cNvPr>
              <p:cNvSpPr txBox="1"/>
              <p:nvPr/>
            </p:nvSpPr>
            <p:spPr>
              <a:xfrm>
                <a:off x="5417199" y="2849877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E9A4A12B-28BB-4636-9C44-E75224A69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199" y="2849877"/>
                <a:ext cx="3962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B1A480C-915B-4A05-909D-F3117092F43D}"/>
                  </a:ext>
                </a:extLst>
              </p:cNvPr>
              <p:cNvSpPr txBox="1"/>
              <p:nvPr/>
            </p:nvSpPr>
            <p:spPr>
              <a:xfrm>
                <a:off x="6292276" y="2855449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B1A480C-915B-4A05-909D-F3117092F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276" y="2855449"/>
                <a:ext cx="3962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2B176425-AA4D-46DF-B32F-FC186C3962AC}"/>
                  </a:ext>
                </a:extLst>
              </p:cNvPr>
              <p:cNvSpPr txBox="1"/>
              <p:nvPr/>
            </p:nvSpPr>
            <p:spPr>
              <a:xfrm>
                <a:off x="7167353" y="2861021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2B176425-AA4D-46DF-B32F-FC186C396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353" y="2861021"/>
                <a:ext cx="3962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2EAF1897-EFB5-4B2E-BD72-54C2FC044E0D}"/>
                  </a:ext>
                </a:extLst>
              </p:cNvPr>
              <p:cNvSpPr txBox="1"/>
              <p:nvPr/>
            </p:nvSpPr>
            <p:spPr>
              <a:xfrm>
                <a:off x="8042430" y="286659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2EAF1897-EFB5-4B2E-BD72-54C2FC044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430" y="2866593"/>
                <a:ext cx="39624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DEC55C90-6DA6-4C2C-BAEC-6C6F7E55ED0A}"/>
                  </a:ext>
                </a:extLst>
              </p:cNvPr>
              <p:cNvSpPr txBox="1"/>
              <p:nvPr/>
            </p:nvSpPr>
            <p:spPr>
              <a:xfrm>
                <a:off x="3667045" y="493597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DEC55C90-6DA6-4C2C-BAEC-6C6F7E55E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045" y="4935975"/>
                <a:ext cx="3962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42FCA637-7079-45F6-B437-8C0C56D2C779}"/>
                  </a:ext>
                </a:extLst>
              </p:cNvPr>
              <p:cNvSpPr txBox="1"/>
              <p:nvPr/>
            </p:nvSpPr>
            <p:spPr>
              <a:xfrm>
                <a:off x="4542122" y="493597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42FCA637-7079-45F6-B437-8C0C56D2C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122" y="4935975"/>
                <a:ext cx="3962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F941FE28-D5F6-4F87-A0BC-BCE1F3C242F5}"/>
                  </a:ext>
                </a:extLst>
              </p:cNvPr>
              <p:cNvSpPr txBox="1"/>
              <p:nvPr/>
            </p:nvSpPr>
            <p:spPr>
              <a:xfrm>
                <a:off x="5417199" y="493597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F941FE28-D5F6-4F87-A0BC-BCE1F3C24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199" y="4935975"/>
                <a:ext cx="39624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65210B53-9636-4D3C-920E-FB1256CFBD71}"/>
                  </a:ext>
                </a:extLst>
              </p:cNvPr>
              <p:cNvSpPr txBox="1"/>
              <p:nvPr/>
            </p:nvSpPr>
            <p:spPr>
              <a:xfrm>
                <a:off x="6292276" y="493597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65210B53-9636-4D3C-920E-FB1256CFB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276" y="4935975"/>
                <a:ext cx="39624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1E30452E-6543-4C6C-B676-583CE68CF815}"/>
                  </a:ext>
                </a:extLst>
              </p:cNvPr>
              <p:cNvSpPr txBox="1"/>
              <p:nvPr/>
            </p:nvSpPr>
            <p:spPr>
              <a:xfrm>
                <a:off x="7167353" y="493597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1E30452E-6543-4C6C-B676-583CE68CF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353" y="4935975"/>
                <a:ext cx="3962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1635782-3B2F-4805-B4D4-EF5156F5FC5C}"/>
                  </a:ext>
                </a:extLst>
              </p:cNvPr>
              <p:cNvSpPr txBox="1"/>
              <p:nvPr/>
            </p:nvSpPr>
            <p:spPr>
              <a:xfrm>
                <a:off x="8042430" y="493597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1635782-3B2F-4805-B4D4-EF5156F5F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430" y="4935975"/>
                <a:ext cx="39624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Immagine 53">
            <a:extLst>
              <a:ext uri="{FF2B5EF4-FFF2-40B4-BE49-F238E27FC236}">
                <a16:creationId xmlns:a16="http://schemas.microsoft.com/office/drawing/2014/main" id="{4DC5D1A4-7CB0-4B59-9698-E0275D2CB10E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38" y="2738057"/>
            <a:ext cx="475580" cy="475580"/>
          </a:xfrm>
          <a:prstGeom prst="rect">
            <a:avLst/>
          </a:prstGeom>
        </p:spPr>
      </p:pic>
      <p:pic>
        <p:nvPicPr>
          <p:cNvPr id="55" name="Immagine 54">
            <a:extLst>
              <a:ext uri="{FF2B5EF4-FFF2-40B4-BE49-F238E27FC236}">
                <a16:creationId xmlns:a16="http://schemas.microsoft.com/office/drawing/2014/main" id="{0FE2D284-0CCC-4D89-B233-8A0559A7154B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38" y="4308192"/>
            <a:ext cx="475580" cy="475580"/>
          </a:xfrm>
          <a:prstGeom prst="rect">
            <a:avLst/>
          </a:prstGeom>
        </p:spPr>
      </p:pic>
      <p:pic>
        <p:nvPicPr>
          <p:cNvPr id="56" name="Immagine 55">
            <a:extLst>
              <a:ext uri="{FF2B5EF4-FFF2-40B4-BE49-F238E27FC236}">
                <a16:creationId xmlns:a16="http://schemas.microsoft.com/office/drawing/2014/main" id="{C4981C86-4782-485A-8730-FD3C67828A64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408" y="2773173"/>
            <a:ext cx="475580" cy="475580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2E9A2198-16DA-4D14-8B5B-C6F2908ED104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408" y="4343308"/>
            <a:ext cx="475580" cy="475580"/>
          </a:xfrm>
          <a:prstGeom prst="rect">
            <a:avLst/>
          </a:prstGeom>
        </p:spPr>
      </p:pic>
      <p:sp>
        <p:nvSpPr>
          <p:cNvPr id="58" name="Simbolo &quot;Non consentito&quot; 57">
            <a:extLst>
              <a:ext uri="{FF2B5EF4-FFF2-40B4-BE49-F238E27FC236}">
                <a16:creationId xmlns:a16="http://schemas.microsoft.com/office/drawing/2014/main" id="{27D7D115-7093-4004-8983-A35E0F589A32}"/>
              </a:ext>
            </a:extLst>
          </p:cNvPr>
          <p:cNvSpPr/>
          <p:nvPr/>
        </p:nvSpPr>
        <p:spPr>
          <a:xfrm>
            <a:off x="10163408" y="4343308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9" name="Simbolo &quot;Non consentito&quot; 58">
            <a:extLst>
              <a:ext uri="{FF2B5EF4-FFF2-40B4-BE49-F238E27FC236}">
                <a16:creationId xmlns:a16="http://schemas.microsoft.com/office/drawing/2014/main" id="{62500683-4947-43E4-8293-5C5AE02604ED}"/>
              </a:ext>
            </a:extLst>
          </p:cNvPr>
          <p:cNvSpPr/>
          <p:nvPr/>
        </p:nvSpPr>
        <p:spPr>
          <a:xfrm>
            <a:off x="10163408" y="2778304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06911D53-0D09-462F-A775-E58005BCD9D5}"/>
                  </a:ext>
                </a:extLst>
              </p:cNvPr>
              <p:cNvSpPr txBox="1"/>
              <p:nvPr/>
            </p:nvSpPr>
            <p:spPr>
              <a:xfrm>
                <a:off x="7680083" y="1739302"/>
                <a:ext cx="1250442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it-IT" sz="28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06911D53-0D09-462F-A775-E58005BCD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083" y="1739302"/>
                <a:ext cx="1250442" cy="90178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EA3BDC01-F044-4EB0-80B3-2B019EF1BB00}"/>
                  </a:ext>
                </a:extLst>
              </p:cNvPr>
              <p:cNvSpPr txBox="1"/>
              <p:nvPr/>
            </p:nvSpPr>
            <p:spPr>
              <a:xfrm>
                <a:off x="4525738" y="5611612"/>
                <a:ext cx="293741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EA3BDC01-F044-4EB0-80B3-2B019EF1B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738" y="5611612"/>
                <a:ext cx="2937411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FC6AE2BA-1978-4C3B-9296-C99B1AFB42F7}"/>
                  </a:ext>
                </a:extLst>
              </p:cNvPr>
              <p:cNvSpPr txBox="1"/>
              <p:nvPr/>
            </p:nvSpPr>
            <p:spPr>
              <a:xfrm>
                <a:off x="4525739" y="5611612"/>
                <a:ext cx="293741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FC6AE2BA-1978-4C3B-9296-C99B1AFB4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739" y="5611612"/>
                <a:ext cx="2937411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947D4F00-5ACD-4111-A60A-608C30778F24}"/>
                  </a:ext>
                </a:extLst>
              </p:cNvPr>
              <p:cNvSpPr txBox="1"/>
              <p:nvPr/>
            </p:nvSpPr>
            <p:spPr>
              <a:xfrm>
                <a:off x="4511918" y="5611612"/>
                <a:ext cx="293741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947D4F00-5ACD-4111-A60A-608C30778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918" y="5611612"/>
                <a:ext cx="2937411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e 63">
            <a:extLst>
              <a:ext uri="{FF2B5EF4-FFF2-40B4-BE49-F238E27FC236}">
                <a16:creationId xmlns:a16="http://schemas.microsoft.com/office/drawing/2014/main" id="{0BB19419-53B6-4348-817C-61014F73F715}"/>
              </a:ext>
            </a:extLst>
          </p:cNvPr>
          <p:cNvSpPr/>
          <p:nvPr/>
        </p:nvSpPr>
        <p:spPr>
          <a:xfrm>
            <a:off x="8007187" y="2821029"/>
            <a:ext cx="479588" cy="453937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58E324CA-75D8-4113-828F-410C4211BED2}"/>
              </a:ext>
            </a:extLst>
          </p:cNvPr>
          <p:cNvSpPr/>
          <p:nvPr/>
        </p:nvSpPr>
        <p:spPr>
          <a:xfrm>
            <a:off x="8010281" y="4886376"/>
            <a:ext cx="479588" cy="453937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35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59" grpId="1" animBg="1"/>
      <p:bldP spid="59" grpId="2" animBg="1"/>
      <p:bldP spid="61" grpId="0"/>
      <p:bldP spid="61" grpId="1"/>
      <p:bldP spid="62" grpId="0"/>
      <p:bldP spid="62" grpId="1"/>
      <p:bldP spid="6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04704" cy="1450757"/>
          </a:xfrm>
        </p:spPr>
        <p:txBody>
          <a:bodyPr/>
          <a:lstStyle/>
          <a:p>
            <a:r>
              <a:rPr lang="it-IT" b="1"/>
              <a:t>Teorema del limite inferiore sul disaccordo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0432" y="2806531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Ogni algoritmo r-round per il problema dell’attacco coordinato randomizzato presenta una probabilità di disaccordo di al minimo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𝜖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+1</m:t>
                        </m:r>
                      </m:den>
                    </m:f>
                  </m:oMath>
                </a14:m>
                <a:endParaRPr lang="it-IT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2806531"/>
                <a:ext cx="10058400" cy="1244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845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Definizione avversario </a:t>
            </a:r>
            <a:r>
              <a:rPr lang="it-IT" b="1" err="1"/>
              <a:t>pruned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L’avversario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/>
                  <a:t> semplicemente “elimina” le informazioni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non ha ricevuto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it-IT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/>
                  <a:t> è definito come segue:</a:t>
                </a:r>
              </a:p>
              <a:p>
                <a:pPr marL="800100" lvl="1" indent="-342900">
                  <a:lnSpc>
                    <a:spcPct val="107000"/>
                  </a:lnSpc>
                  <a:buFont typeface="Wingdings" panose="05000000000000000000" pitchFamily="2" charset="2"/>
                  <a:buChar char="v"/>
                </a:pPr>
                <a:r>
                  <a:rPr lang="it-IT" sz="2000"/>
                  <a:t>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/>
                  <a:t>, allora l’input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sz="2000"/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/>
                  <a:t> è lo stesso che in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000"/>
                  <a:t>, altrimenti è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it-IT" sz="2000"/>
              </a:p>
              <a:p>
                <a:pPr marL="800100" lvl="1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 sz="2000"/>
                  <a:t>Una tripla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it-IT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/>
                  <a:t> è nel pattern di comunicazione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/>
                  <a:t> esattamente se è nello schema di comunicazione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000"/>
                  <a:t> 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Questo vuol dire che l’avversario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include tutti i messaggi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conosce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, ma non altri, 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specifica che tutti gli input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non conosce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 sono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.</a:t>
                </a:r>
              </a:p>
              <a:p>
                <a:pPr marL="0" indent="0">
                  <a:buNone/>
                </a:pPr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758" r="-1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926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Lemmi necessari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5960"/>
            <a:ext cx="10058400" cy="46166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F5AA241-8CBE-40C1-88E8-7F982BECF2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2458473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sono due avversari,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è un processo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𝑝𝑟𝑢𝑛𝑒</m:t>
                    </m:r>
                    <m:d>
                      <m:dPr>
                        <m:ctrlP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</m:t>
                        </m:r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𝑝𝑟𝑢𝑛𝑒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p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allora: </a:t>
                </a:r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</m:oMath>
                  </m:oMathPara>
                </a14:m>
                <a:endParaRPr lang="it-IT" sz="40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F5AA241-8CBE-40C1-88E8-7F982BECF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58473"/>
                <a:ext cx="10058400" cy="1244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9AAB7211-DA6A-49CE-A68E-F39EA807E6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4625601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un qualsiasi avversario per il quale tutti i valori inziali sono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sia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un processo qualsiasi, allora:</a:t>
                </a:r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𝜖</m:t>
                      </m:r>
                      <m:d>
                        <m:d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9AAB7211-DA6A-49CE-A68E-F39EA807E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625601"/>
                <a:ext cx="10058400" cy="1244938"/>
              </a:xfrm>
              <a:prstGeom prst="rect">
                <a:avLst/>
              </a:prstGeom>
              <a:blipFill>
                <a:blip r:embed="rId3"/>
                <a:stretch>
                  <a:fillRect t="-2899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4C1EF9-263D-431B-A997-CC753CDB09EA}"/>
              </a:ext>
            </a:extLst>
          </p:cNvPr>
          <p:cNvSpPr txBox="1"/>
          <p:nvPr/>
        </p:nvSpPr>
        <p:spPr>
          <a:xfrm>
            <a:off x="5300472" y="1965960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5.6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3D7943-97B9-42A1-B907-73A1ACC95A41}"/>
              </a:ext>
            </a:extLst>
          </p:cNvPr>
          <p:cNvSpPr txBox="1"/>
          <p:nvPr/>
        </p:nvSpPr>
        <p:spPr>
          <a:xfrm>
            <a:off x="5300472" y="4143985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5.7</a:t>
            </a:r>
          </a:p>
        </p:txBody>
      </p:sp>
    </p:spTree>
    <p:extLst>
      <p:ext uri="{BB962C8B-B14F-4D97-AF65-F5344CB8AC3E}">
        <p14:creationId xmlns:p14="http://schemas.microsoft.com/office/powerpoint/2010/main" val="2890494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del teorema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87917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200"/>
                  <a:t>Sia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200"/>
                  <a:t> l’avversario per il quale tutti gli inputs sono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/>
                  <a:t> e nessun messaggio è perduto, la probabilità che tutti i processi decidano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/>
                  <a:t> è, per il lemma 5.7, al massimo: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it-IT" sz="2200"/>
              </a:p>
              <a:p>
                <a:pPr marL="0" indent="0">
                  <a:buNone/>
                </a:pPr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879178"/>
              </a:xfrm>
              <a:blipFill>
                <a:blip r:embed="rId2"/>
                <a:stretch>
                  <a:fillRect l="-788" t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A3913BE-800A-4084-99A4-511A78FEFB2C}"/>
                  </a:ext>
                </a:extLst>
              </p:cNvPr>
              <p:cNvSpPr txBox="1"/>
              <p:nvPr/>
            </p:nvSpPr>
            <p:spPr>
              <a:xfrm>
                <a:off x="2974086" y="2724912"/>
                <a:ext cx="6094476" cy="5900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it-IT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it-IT" sz="2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it-IT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A3913BE-800A-4084-99A4-511A78FEF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86" y="2724912"/>
                <a:ext cx="6094476" cy="5900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E7EF35A-0D09-4143-8AD0-CCFBE4316562}"/>
                  </a:ext>
                </a:extLst>
              </p:cNvPr>
              <p:cNvSpPr txBox="1"/>
              <p:nvPr/>
            </p:nvSpPr>
            <p:spPr>
              <a:xfrm>
                <a:off x="1097280" y="3354816"/>
                <a:ext cx="10058400" cy="800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Per rispettare la condizione di validità tutti i processi devono decidere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e, perciò, la probabilità che tutti decidano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deve essere esattamente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questo implica che: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E7EF35A-0D09-4143-8AD0-CCFBE4316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354816"/>
                <a:ext cx="10058400" cy="800027"/>
              </a:xfrm>
              <a:prstGeom prst="rect">
                <a:avLst/>
              </a:prstGeom>
              <a:blipFill>
                <a:blip r:embed="rId4"/>
                <a:stretch>
                  <a:fillRect l="-788" t="-3788" b="-143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5835613-B46E-4F9F-90DA-22FC0FB815C3}"/>
                  </a:ext>
                </a:extLst>
              </p:cNvPr>
              <p:cNvSpPr txBox="1"/>
              <p:nvPr/>
            </p:nvSpPr>
            <p:spPr>
              <a:xfrm>
                <a:off x="3845243" y="4614812"/>
                <a:ext cx="4501515" cy="1011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it-IT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it-IT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it-IT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𝛜</m:t>
                      </m:r>
                      <m:r>
                        <a:rPr lang="it-IT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it-IT" sz="28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it-IT" sz="28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5835613-B46E-4F9F-90DA-22FC0FB8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243" y="4614812"/>
                <a:ext cx="4501515" cy="10115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23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Problema dell’attacco coordinato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739732"/>
            <a:ext cx="10058400" cy="1857586"/>
          </a:xfrm>
        </p:spPr>
        <p:txBody>
          <a:bodyPr>
            <a:normAutofit/>
          </a:bodyPr>
          <a:lstStyle/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i="1">
                <a:solidFill>
                  <a:srgbClr val="404040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Diversi generali stanno pianificando un attacco coordinato da diverse direzioni contro un obiettivo comune e sanno che l’unico modo per avere successo è che tutti i generali attacchino allo stesso momento, altrimenti la sconfitta sarà certa. Ogni generale ha un parere iniziale sul fatto che il proprio esercito sia pronto ad attaccare o meno.</a:t>
            </a:r>
            <a:endParaRPr lang="it-IT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216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486656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2A08B489-504C-4399-99DA-90A0E65D61E1}"/>
              </a:ext>
            </a:extLst>
          </p:cNvPr>
          <p:cNvGrpSpPr/>
          <p:nvPr/>
        </p:nvGrpSpPr>
        <p:grpSpPr>
          <a:xfrm>
            <a:off x="806703" y="4839744"/>
            <a:ext cx="804163" cy="665967"/>
            <a:chOff x="806703" y="4839744"/>
            <a:chExt cx="804163" cy="665967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F220798-43B1-480C-A66F-89BBA1B3B8ED}"/>
                </a:ext>
              </a:extLst>
            </p:cNvPr>
            <p:cNvSpPr/>
            <p:nvPr/>
          </p:nvSpPr>
          <p:spPr>
            <a:xfrm>
              <a:off x="1082801" y="486970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593F2BCB-3A31-4C4D-B3BF-C71415CE0698}"/>
                </a:ext>
              </a:extLst>
            </p:cNvPr>
            <p:cNvSpPr/>
            <p:nvPr/>
          </p:nvSpPr>
          <p:spPr>
            <a:xfrm>
              <a:off x="806703" y="5033249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A2AC0CF4-2442-446C-8AB7-FE615DA19D6E}"/>
                </a:ext>
              </a:extLst>
            </p:cNvPr>
            <p:cNvSpPr/>
            <p:nvPr/>
          </p:nvSpPr>
          <p:spPr>
            <a:xfrm>
              <a:off x="1046479" y="525477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F8D64C79-A77A-4726-9DFD-72B6379081D4}"/>
                </a:ext>
              </a:extLst>
            </p:cNvPr>
            <p:cNvSpPr/>
            <p:nvPr/>
          </p:nvSpPr>
          <p:spPr>
            <a:xfrm>
              <a:off x="1358899" y="483974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0B61E97E-4C4B-4F4B-A94A-467CEAA461BF}"/>
                </a:ext>
              </a:extLst>
            </p:cNvPr>
            <p:cNvSpPr/>
            <p:nvPr/>
          </p:nvSpPr>
          <p:spPr>
            <a:xfrm>
              <a:off x="1358899" y="5152312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2F3F7B72-D046-4D88-B035-C2C9D2F6F55E}"/>
              </a:ext>
            </a:extLst>
          </p:cNvPr>
          <p:cNvGrpSpPr/>
          <p:nvPr/>
        </p:nvGrpSpPr>
        <p:grpSpPr>
          <a:xfrm>
            <a:off x="10110725" y="4224343"/>
            <a:ext cx="804163" cy="665967"/>
            <a:chOff x="10110725" y="4224343"/>
            <a:chExt cx="804163" cy="665967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6A268B83-9EA6-4967-AB4D-CAF6FBB81F9C}"/>
                </a:ext>
              </a:extLst>
            </p:cNvPr>
            <p:cNvSpPr/>
            <p:nvPr/>
          </p:nvSpPr>
          <p:spPr>
            <a:xfrm>
              <a:off x="10386823" y="425430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054F2C-BE72-498B-B30E-5D98ABD37F93}"/>
                </a:ext>
              </a:extLst>
            </p:cNvPr>
            <p:cNvSpPr/>
            <p:nvPr/>
          </p:nvSpPr>
          <p:spPr>
            <a:xfrm>
              <a:off x="10110725" y="4417848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8E50C16E-03A8-4FB1-A2B2-39509F3997BF}"/>
                </a:ext>
              </a:extLst>
            </p:cNvPr>
            <p:cNvSpPr/>
            <p:nvPr/>
          </p:nvSpPr>
          <p:spPr>
            <a:xfrm>
              <a:off x="10350501" y="463937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99D7566A-C6E5-41CA-BC4B-D74985AA2768}"/>
                </a:ext>
              </a:extLst>
            </p:cNvPr>
            <p:cNvSpPr/>
            <p:nvPr/>
          </p:nvSpPr>
          <p:spPr>
            <a:xfrm>
              <a:off x="10662921" y="422434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9BF72550-A190-4607-B06A-3E6BA455340E}"/>
                </a:ext>
              </a:extLst>
            </p:cNvPr>
            <p:cNvSpPr/>
            <p:nvPr/>
          </p:nvSpPr>
          <p:spPr>
            <a:xfrm>
              <a:off x="10662921" y="4536911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9" name="Elemento grafico 8" descr="Nuvola con riempimento a tinta unita">
            <a:extLst>
              <a:ext uri="{FF2B5EF4-FFF2-40B4-BE49-F238E27FC236}">
                <a16:creationId xmlns:a16="http://schemas.microsoft.com/office/drawing/2014/main" id="{70279E8B-99AF-41A6-887A-33EEC76B9B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9249" y="4983387"/>
            <a:ext cx="914400" cy="914400"/>
          </a:xfrm>
          <a:prstGeom prst="rect">
            <a:avLst/>
          </a:prstGeom>
        </p:spPr>
      </p:pic>
      <p:pic>
        <p:nvPicPr>
          <p:cNvPr id="30" name="Elemento grafico 29" descr="Nuvola con riempimento a tinta unita">
            <a:extLst>
              <a:ext uri="{FF2B5EF4-FFF2-40B4-BE49-F238E27FC236}">
                <a16:creationId xmlns:a16="http://schemas.microsoft.com/office/drawing/2014/main" id="{0FCB908F-1641-4AC4-BC07-B79DA39612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48121" y="5212656"/>
            <a:ext cx="914400" cy="914400"/>
          </a:xfrm>
          <a:prstGeom prst="rect">
            <a:avLst/>
          </a:prstGeom>
        </p:spPr>
      </p:pic>
      <p:pic>
        <p:nvPicPr>
          <p:cNvPr id="31" name="Elemento grafico 30" descr="Nuvola con riempimento a tinta unita">
            <a:extLst>
              <a:ext uri="{FF2B5EF4-FFF2-40B4-BE49-F238E27FC236}">
                <a16:creationId xmlns:a16="http://schemas.microsoft.com/office/drawing/2014/main" id="{F7007146-15A2-41BC-BB28-61B0B3C26F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900088"/>
            <a:ext cx="914400" cy="914400"/>
          </a:xfrm>
          <a:prstGeom prst="rect">
            <a:avLst/>
          </a:prstGeom>
        </p:spPr>
      </p:pic>
      <p:pic>
        <p:nvPicPr>
          <p:cNvPr id="32" name="Elemento grafico 31" descr="Nuvola con riempimento a tinta unita">
            <a:extLst>
              <a:ext uri="{FF2B5EF4-FFF2-40B4-BE49-F238E27FC236}">
                <a16:creationId xmlns:a16="http://schemas.microsoft.com/office/drawing/2014/main" id="{D439F2F7-0468-41A0-BDD9-08D1E7F782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7965" y="5252351"/>
            <a:ext cx="813337" cy="813337"/>
          </a:xfrm>
          <a:prstGeom prst="rect">
            <a:avLst/>
          </a:prstGeom>
        </p:spPr>
      </p:pic>
      <p:pic>
        <p:nvPicPr>
          <p:cNvPr id="33" name="Elemento grafico 32" descr="Nuvola con riempimento a tinta unita">
            <a:extLst>
              <a:ext uri="{FF2B5EF4-FFF2-40B4-BE49-F238E27FC236}">
                <a16:creationId xmlns:a16="http://schemas.microsoft.com/office/drawing/2014/main" id="{D31C60E5-F7C1-43DC-A401-E7909D9B6C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950619"/>
            <a:ext cx="905260" cy="905260"/>
          </a:xfrm>
          <a:prstGeom prst="rect">
            <a:avLst/>
          </a:prstGeom>
        </p:spPr>
      </p:pic>
      <p:pic>
        <p:nvPicPr>
          <p:cNvPr id="34" name="Elemento grafico 33" descr="Nuvola con riempimento a tinta unita">
            <a:extLst>
              <a:ext uri="{FF2B5EF4-FFF2-40B4-BE49-F238E27FC236}">
                <a16:creationId xmlns:a16="http://schemas.microsoft.com/office/drawing/2014/main" id="{B59D3260-E33A-49F6-B35E-D7D0F601C4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3919" y="4916236"/>
            <a:ext cx="914400" cy="914400"/>
          </a:xfrm>
          <a:prstGeom prst="rect">
            <a:avLst/>
          </a:prstGeom>
        </p:spPr>
      </p:pic>
      <p:pic>
        <p:nvPicPr>
          <p:cNvPr id="35" name="Elemento grafico 34" descr="Nuvola con riempimento a tinta unita">
            <a:extLst>
              <a:ext uri="{FF2B5EF4-FFF2-40B4-BE49-F238E27FC236}">
                <a16:creationId xmlns:a16="http://schemas.microsoft.com/office/drawing/2014/main" id="{AC5EC3A7-D2EA-454F-AAFC-71A0897C0A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52791" y="5145505"/>
            <a:ext cx="914400" cy="914400"/>
          </a:xfrm>
          <a:prstGeom prst="rect">
            <a:avLst/>
          </a:prstGeom>
        </p:spPr>
      </p:pic>
      <p:pic>
        <p:nvPicPr>
          <p:cNvPr id="36" name="Elemento grafico 35" descr="Nuvola con riempimento a tinta unita">
            <a:extLst>
              <a:ext uri="{FF2B5EF4-FFF2-40B4-BE49-F238E27FC236}">
                <a16:creationId xmlns:a16="http://schemas.microsoft.com/office/drawing/2014/main" id="{DC4DEBAD-B2C8-4B51-94E5-D44B4DD2A3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832937"/>
            <a:ext cx="914400" cy="914400"/>
          </a:xfrm>
          <a:prstGeom prst="rect">
            <a:avLst/>
          </a:prstGeom>
        </p:spPr>
      </p:pic>
      <p:pic>
        <p:nvPicPr>
          <p:cNvPr id="37" name="Elemento grafico 36" descr="Nuvola con riempimento a tinta unita">
            <a:extLst>
              <a:ext uri="{FF2B5EF4-FFF2-40B4-BE49-F238E27FC236}">
                <a16:creationId xmlns:a16="http://schemas.microsoft.com/office/drawing/2014/main" id="{B0ABEF99-03A1-423E-8E21-B9F131986F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2635" y="5185200"/>
            <a:ext cx="813337" cy="813337"/>
          </a:xfrm>
          <a:prstGeom prst="rect">
            <a:avLst/>
          </a:prstGeom>
        </p:spPr>
      </p:pic>
      <p:pic>
        <p:nvPicPr>
          <p:cNvPr id="38" name="Elemento grafico 37" descr="Nuvola con riempimento a tinta unita">
            <a:extLst>
              <a:ext uri="{FF2B5EF4-FFF2-40B4-BE49-F238E27FC236}">
                <a16:creationId xmlns:a16="http://schemas.microsoft.com/office/drawing/2014/main" id="{DD9FA269-7610-4EDB-A6CB-80FD3215D0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883468"/>
            <a:ext cx="905260" cy="90526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0C86794-7FCE-48CC-9500-0205178C655C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64" y="3604455"/>
            <a:ext cx="619888" cy="619888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17CB30F8-646B-4084-9DE8-98306E353645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5633" y="3130436"/>
            <a:ext cx="619888" cy="619888"/>
          </a:xfrm>
          <a:prstGeom prst="rect">
            <a:avLst/>
          </a:prstGeom>
        </p:spPr>
      </p:pic>
      <p:grpSp>
        <p:nvGrpSpPr>
          <p:cNvPr id="40" name="Gruppo 39">
            <a:extLst>
              <a:ext uri="{FF2B5EF4-FFF2-40B4-BE49-F238E27FC236}">
                <a16:creationId xmlns:a16="http://schemas.microsoft.com/office/drawing/2014/main" id="{64E5B419-5B99-4607-B130-099A5BA3D044}"/>
              </a:ext>
            </a:extLst>
          </p:cNvPr>
          <p:cNvGrpSpPr/>
          <p:nvPr/>
        </p:nvGrpSpPr>
        <p:grpSpPr>
          <a:xfrm>
            <a:off x="819975" y="4832937"/>
            <a:ext cx="804163" cy="665967"/>
            <a:chOff x="806703" y="4839744"/>
            <a:chExt cx="804163" cy="665967"/>
          </a:xfrm>
        </p:grpSpPr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0B8254DA-79EE-48D7-9AA2-9483EB70D7F6}"/>
                </a:ext>
              </a:extLst>
            </p:cNvPr>
            <p:cNvSpPr/>
            <p:nvPr/>
          </p:nvSpPr>
          <p:spPr>
            <a:xfrm>
              <a:off x="1082801" y="486970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13FE57D4-73D4-42F0-A6D2-18DE77113A64}"/>
                </a:ext>
              </a:extLst>
            </p:cNvPr>
            <p:cNvSpPr/>
            <p:nvPr/>
          </p:nvSpPr>
          <p:spPr>
            <a:xfrm>
              <a:off x="806703" y="5033249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48BAD9B-226B-4C4B-96F3-8074F697FD21}"/>
                </a:ext>
              </a:extLst>
            </p:cNvPr>
            <p:cNvSpPr/>
            <p:nvPr/>
          </p:nvSpPr>
          <p:spPr>
            <a:xfrm>
              <a:off x="1046479" y="525477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A3F19DE-DA9D-48A8-ADDE-477D0DDAC6DE}"/>
                </a:ext>
              </a:extLst>
            </p:cNvPr>
            <p:cNvSpPr/>
            <p:nvPr/>
          </p:nvSpPr>
          <p:spPr>
            <a:xfrm>
              <a:off x="1358899" y="483974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D71F861-26D0-44C8-91B8-3E155840E50D}"/>
                </a:ext>
              </a:extLst>
            </p:cNvPr>
            <p:cNvSpPr/>
            <p:nvPr/>
          </p:nvSpPr>
          <p:spPr>
            <a:xfrm>
              <a:off x="1358899" y="5152312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1047580-DD64-4F54-A79F-6C25F97E1250}"/>
              </a:ext>
            </a:extLst>
          </p:cNvPr>
          <p:cNvGrpSpPr/>
          <p:nvPr/>
        </p:nvGrpSpPr>
        <p:grpSpPr>
          <a:xfrm>
            <a:off x="10110725" y="4238759"/>
            <a:ext cx="804163" cy="665967"/>
            <a:chOff x="10110725" y="4224343"/>
            <a:chExt cx="804163" cy="665967"/>
          </a:xfrm>
        </p:grpSpPr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1BE6B0C0-CA94-4231-97E2-67A2055A57A6}"/>
                </a:ext>
              </a:extLst>
            </p:cNvPr>
            <p:cNvSpPr/>
            <p:nvPr/>
          </p:nvSpPr>
          <p:spPr>
            <a:xfrm>
              <a:off x="10386823" y="425430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566F7753-EA65-4DBB-B8F9-E68B1E10C810}"/>
                </a:ext>
              </a:extLst>
            </p:cNvPr>
            <p:cNvSpPr/>
            <p:nvPr/>
          </p:nvSpPr>
          <p:spPr>
            <a:xfrm>
              <a:off x="10110725" y="4417848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666EA750-0114-4513-B6AE-F9BA64A27C3A}"/>
                </a:ext>
              </a:extLst>
            </p:cNvPr>
            <p:cNvSpPr/>
            <p:nvPr/>
          </p:nvSpPr>
          <p:spPr>
            <a:xfrm>
              <a:off x="10350501" y="463937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B28AAE47-250A-48F4-87B7-99AB3171FB98}"/>
                </a:ext>
              </a:extLst>
            </p:cNvPr>
            <p:cNvSpPr/>
            <p:nvPr/>
          </p:nvSpPr>
          <p:spPr>
            <a:xfrm>
              <a:off x="10662921" y="422434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D9295BA2-266E-4A61-BD4C-CE43648D1E48}"/>
                </a:ext>
              </a:extLst>
            </p:cNvPr>
            <p:cNvSpPr/>
            <p:nvPr/>
          </p:nvSpPr>
          <p:spPr>
            <a:xfrm>
              <a:off x="10662921" y="4536911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52" name="Immagine 51">
            <a:extLst>
              <a:ext uri="{FF2B5EF4-FFF2-40B4-BE49-F238E27FC236}">
                <a16:creationId xmlns:a16="http://schemas.microsoft.com/office/drawing/2014/main" id="{087A3056-EC0F-42AA-BF09-DEA3EF47D291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33" y="3599281"/>
            <a:ext cx="619888" cy="619888"/>
          </a:xfrm>
          <a:prstGeom prst="rect">
            <a:avLst/>
          </a:prstGeom>
        </p:spPr>
      </p:pic>
      <p:pic>
        <p:nvPicPr>
          <p:cNvPr id="53" name="Immagine 52">
            <a:extLst>
              <a:ext uri="{FF2B5EF4-FFF2-40B4-BE49-F238E27FC236}">
                <a16:creationId xmlns:a16="http://schemas.microsoft.com/office/drawing/2014/main" id="{8F3B567E-0B1F-48AD-A8AD-FA245278CC34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8420" y="3123048"/>
            <a:ext cx="619888" cy="619888"/>
          </a:xfrm>
          <a:prstGeom prst="rect">
            <a:avLst/>
          </a:prstGeom>
        </p:spPr>
      </p:pic>
      <p:pic>
        <p:nvPicPr>
          <p:cNvPr id="54" name="Elemento grafico 53" descr="Nuvola con riempimento a tinta unita">
            <a:extLst>
              <a:ext uri="{FF2B5EF4-FFF2-40B4-BE49-F238E27FC236}">
                <a16:creationId xmlns:a16="http://schemas.microsoft.com/office/drawing/2014/main" id="{1DFD9539-F3F9-46D4-87EC-B34B39E68B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9249" y="4666533"/>
            <a:ext cx="914400" cy="914400"/>
          </a:xfrm>
          <a:prstGeom prst="rect">
            <a:avLst/>
          </a:prstGeom>
        </p:spPr>
      </p:pic>
      <p:pic>
        <p:nvPicPr>
          <p:cNvPr id="55" name="Elemento grafico 54" descr="Nuvola con riempimento a tinta unita">
            <a:extLst>
              <a:ext uri="{FF2B5EF4-FFF2-40B4-BE49-F238E27FC236}">
                <a16:creationId xmlns:a16="http://schemas.microsoft.com/office/drawing/2014/main" id="{4EF1266B-9142-437B-AEEF-B0E3D21509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48121" y="4895802"/>
            <a:ext cx="914400" cy="914400"/>
          </a:xfrm>
          <a:prstGeom prst="rect">
            <a:avLst/>
          </a:prstGeom>
        </p:spPr>
      </p:pic>
      <p:pic>
        <p:nvPicPr>
          <p:cNvPr id="56" name="Elemento grafico 55" descr="Nuvola con riempimento a tinta unita">
            <a:extLst>
              <a:ext uri="{FF2B5EF4-FFF2-40B4-BE49-F238E27FC236}">
                <a16:creationId xmlns:a16="http://schemas.microsoft.com/office/drawing/2014/main" id="{AD926F96-9EC8-43A7-9179-8140070839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583234"/>
            <a:ext cx="914400" cy="914400"/>
          </a:xfrm>
          <a:prstGeom prst="rect">
            <a:avLst/>
          </a:prstGeom>
        </p:spPr>
      </p:pic>
      <p:pic>
        <p:nvPicPr>
          <p:cNvPr id="57" name="Elemento grafico 56" descr="Nuvola con riempimento a tinta unita">
            <a:extLst>
              <a:ext uri="{FF2B5EF4-FFF2-40B4-BE49-F238E27FC236}">
                <a16:creationId xmlns:a16="http://schemas.microsoft.com/office/drawing/2014/main" id="{70FC4D87-2919-4D96-87D0-5A7FAD8C69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7965" y="4935497"/>
            <a:ext cx="813337" cy="813337"/>
          </a:xfrm>
          <a:prstGeom prst="rect">
            <a:avLst/>
          </a:prstGeom>
        </p:spPr>
      </p:pic>
      <p:pic>
        <p:nvPicPr>
          <p:cNvPr id="58" name="Elemento grafico 57" descr="Nuvola con riempimento a tinta unita">
            <a:extLst>
              <a:ext uri="{FF2B5EF4-FFF2-40B4-BE49-F238E27FC236}">
                <a16:creationId xmlns:a16="http://schemas.microsoft.com/office/drawing/2014/main" id="{930F9F4D-64B0-4FC6-91B1-DD07443096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633765"/>
            <a:ext cx="905260" cy="905260"/>
          </a:xfrm>
          <a:prstGeom prst="rect">
            <a:avLst/>
          </a:prstGeom>
        </p:spPr>
      </p:pic>
      <p:pic>
        <p:nvPicPr>
          <p:cNvPr id="59" name="Elemento grafico 58" descr="Nuvola con riempimento a tinta unita">
            <a:extLst>
              <a:ext uri="{FF2B5EF4-FFF2-40B4-BE49-F238E27FC236}">
                <a16:creationId xmlns:a16="http://schemas.microsoft.com/office/drawing/2014/main" id="{5500F3E7-A7BA-411C-817A-60A1F359C2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3919" y="4599382"/>
            <a:ext cx="914400" cy="914400"/>
          </a:xfrm>
          <a:prstGeom prst="rect">
            <a:avLst/>
          </a:prstGeom>
        </p:spPr>
      </p:pic>
      <p:pic>
        <p:nvPicPr>
          <p:cNvPr id="60" name="Elemento grafico 59" descr="Nuvola con riempimento a tinta unita">
            <a:extLst>
              <a:ext uri="{FF2B5EF4-FFF2-40B4-BE49-F238E27FC236}">
                <a16:creationId xmlns:a16="http://schemas.microsoft.com/office/drawing/2014/main" id="{E34436DE-33B1-43AD-A8CA-B321EDE76E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52791" y="4828651"/>
            <a:ext cx="914400" cy="914400"/>
          </a:xfrm>
          <a:prstGeom prst="rect">
            <a:avLst/>
          </a:prstGeom>
        </p:spPr>
      </p:pic>
      <p:pic>
        <p:nvPicPr>
          <p:cNvPr id="61" name="Elemento grafico 60" descr="Nuvola con riempimento a tinta unita">
            <a:extLst>
              <a:ext uri="{FF2B5EF4-FFF2-40B4-BE49-F238E27FC236}">
                <a16:creationId xmlns:a16="http://schemas.microsoft.com/office/drawing/2014/main" id="{09274DE8-FCD0-4907-8503-2DC62A5134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516083"/>
            <a:ext cx="914400" cy="914400"/>
          </a:xfrm>
          <a:prstGeom prst="rect">
            <a:avLst/>
          </a:prstGeom>
        </p:spPr>
      </p:pic>
      <p:pic>
        <p:nvPicPr>
          <p:cNvPr id="62" name="Elemento grafico 61" descr="Nuvola con riempimento a tinta unita">
            <a:extLst>
              <a:ext uri="{FF2B5EF4-FFF2-40B4-BE49-F238E27FC236}">
                <a16:creationId xmlns:a16="http://schemas.microsoft.com/office/drawing/2014/main" id="{DE2F20F0-B51B-4510-9E69-149A6B72CC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2635" y="4868346"/>
            <a:ext cx="813337" cy="813337"/>
          </a:xfrm>
          <a:prstGeom prst="rect">
            <a:avLst/>
          </a:prstGeom>
        </p:spPr>
      </p:pic>
      <p:pic>
        <p:nvPicPr>
          <p:cNvPr id="63" name="Elemento grafico 62" descr="Nuvola con riempimento a tinta unita">
            <a:extLst>
              <a:ext uri="{FF2B5EF4-FFF2-40B4-BE49-F238E27FC236}">
                <a16:creationId xmlns:a16="http://schemas.microsoft.com/office/drawing/2014/main" id="{7B34AAAF-A34A-489E-B243-A78FA857E1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566614"/>
            <a:ext cx="905260" cy="905260"/>
          </a:xfrm>
          <a:prstGeom prst="rect">
            <a:avLst/>
          </a:prstGeom>
        </p:spPr>
      </p:pic>
      <p:pic>
        <p:nvPicPr>
          <p:cNvPr id="65" name="Elemento grafico 64" descr="Ghirlanda con riempimento a tinta unita">
            <a:extLst>
              <a:ext uri="{FF2B5EF4-FFF2-40B4-BE49-F238E27FC236}">
                <a16:creationId xmlns:a16="http://schemas.microsoft.com/office/drawing/2014/main" id="{F629B9CC-4E76-4781-9C0A-6636D1EB40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27250" y="3537363"/>
            <a:ext cx="1879526" cy="187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6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33333E-6 L 0.09779 0.0618 C 0.11823 0.07523 0.14922 0.0868 0.18216 0.09421 C 0.2194 0.10231 0.25 0.10393 0.27161 0.09953 L 0.37513 0.08194 " pathEditMode="relative" rAng="420000" ptsTypes="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67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250"/>
                            </p:stCondLst>
                            <p:childTnLst>
                              <p:par>
                                <p:cTn id="82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-0.07956 0.07894 C -0.09596 0.09607 -0.12227 0.11343 -0.14961 0.12662 C -0.18125 0.1419 -0.20729 0.14908 -0.2263 0.14885 L -0.31693 0.1507 " pathEditMode="relative" rAng="20700000" ptsTypes="AAAAA">
                                      <p:cBhvr>
                                        <p:cTn id="8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1013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500"/>
                            </p:stCondLst>
                            <p:childTnLst>
                              <p:par>
                                <p:cTn id="1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000"/>
                            </p:stCondLst>
                            <p:childTnLst>
                              <p:par>
                                <p:cTn id="15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0.09779 0.06181 C 0.11823 0.07523 0.14922 0.08634 0.18216 0.09421 C 0.2194 0.10232 0.25013 0.10347 0.27162 0.09907 L 0.37513 0.08195 " pathEditMode="relative" rAng="420000" ptsTypes="AAAAA">
                                      <p:cBhvr>
                                        <p:cTn id="15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6759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-0.07956 0.07893 C -0.09596 0.09606 -0.12227 0.11342 -0.14961 0.12662 C -0.18125 0.14189 -0.20729 0.14907 -0.2263 0.14884 L -0.31693 0.15069 " pathEditMode="relative" rAng="20700000" ptsTypes="AAAAA">
                                      <p:cBhvr>
                                        <p:cTn id="16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10139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3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8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3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Bibliografia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145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/>
              <a:t> </a:t>
            </a:r>
            <a:r>
              <a:rPr lang="en-US" sz="2200"/>
              <a:t>Lynch, Nancy A. Distributed algorithms. Elsevier, 1996.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sz="2200"/>
              <a:t> </a:t>
            </a:r>
            <a:r>
              <a:rPr lang="it-IT" sz="220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– The two generals’ problem, </a:t>
            </a:r>
            <a:r>
              <a:rPr lang="it-IT" sz="22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Tom</a:t>
            </a:r>
            <a:r>
              <a:rPr lang="it-IT" sz="220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Scott</a:t>
            </a:r>
            <a:endParaRPr lang="it-IT" sz="22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05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1248"/>
            <a:ext cx="12192000" cy="896112"/>
          </a:xfrm>
        </p:spPr>
        <p:txBody>
          <a:bodyPr/>
          <a:lstStyle/>
          <a:p>
            <a:pPr algn="ctr"/>
            <a:r>
              <a:rPr lang="it-IT" b="1"/>
              <a:t>Grazie per l’attenzione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38628"/>
            <a:ext cx="10058400" cy="13807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200"/>
              <a:t>Vittorio Fiscale</a:t>
            </a:r>
          </a:p>
          <a:p>
            <a:pPr marL="0" indent="0" algn="ctr">
              <a:buNone/>
            </a:pPr>
            <a:r>
              <a:rPr lang="it-IT" sz="2200"/>
              <a:t>Lorenzo Dentis</a:t>
            </a:r>
          </a:p>
          <a:p>
            <a:pPr marL="0" indent="0" algn="ctr">
              <a:buNone/>
            </a:pPr>
            <a:r>
              <a:rPr lang="it-IT" sz="2200"/>
              <a:t>Mario Bove</a:t>
            </a:r>
          </a:p>
        </p:txBody>
      </p:sp>
    </p:spTree>
    <p:extLst>
      <p:ext uri="{BB962C8B-B14F-4D97-AF65-F5344CB8AC3E}">
        <p14:creationId xmlns:p14="http://schemas.microsoft.com/office/powerpoint/2010/main" val="135074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Problema dell’attacco coordinato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739732"/>
            <a:ext cx="10058400" cy="1857586"/>
          </a:xfrm>
        </p:spPr>
        <p:txBody>
          <a:bodyPr>
            <a:normAutofit/>
          </a:bodyPr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it-IT" i="1">
                <a:solidFill>
                  <a:srgbClr val="404040"/>
                </a:solidFill>
                <a:effectLst/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generali si trovano in luoghi diversi e quelli nelle vicinanze possono comunicare utilizzando messaggeri che viaggiano a piedi, i quali possono perdersi o essere catturati dal nemico e in questi i casi il messaggio andrà perduto. Utilizzando solo questo inaffidabile mezzo di comunicazione, i generali devono mettersi d’accordo sul fatto di attaccare o meno, inoltre, loro dovrebbero cercare di attaccare se possibile.</a:t>
            </a:r>
            <a:endParaRPr lang="it-IT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216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486656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Ovale 66">
            <a:extLst>
              <a:ext uri="{FF2B5EF4-FFF2-40B4-BE49-F238E27FC236}">
                <a16:creationId xmlns:a16="http://schemas.microsoft.com/office/drawing/2014/main" id="{77D05E3A-195A-44AC-B13A-C82AC01AC81C}"/>
              </a:ext>
            </a:extLst>
          </p:cNvPr>
          <p:cNvSpPr/>
          <p:nvPr/>
        </p:nvSpPr>
        <p:spPr>
          <a:xfrm>
            <a:off x="1096073" y="4862897"/>
            <a:ext cx="251967" cy="250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0" name="Elemento grafico 69" descr="Segna Pollice su con riempimento a tinta unita">
            <a:extLst>
              <a:ext uri="{FF2B5EF4-FFF2-40B4-BE49-F238E27FC236}">
                <a16:creationId xmlns:a16="http://schemas.microsoft.com/office/drawing/2014/main" id="{B399C77F-956D-429B-B232-BD22063B9C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72207" y="2602468"/>
            <a:ext cx="785384" cy="785384"/>
          </a:xfrm>
          <a:prstGeom prst="rect">
            <a:avLst/>
          </a:prstGeom>
        </p:spPr>
      </p:pic>
      <p:sp>
        <p:nvSpPr>
          <p:cNvPr id="71" name="Ovale 70">
            <a:extLst>
              <a:ext uri="{FF2B5EF4-FFF2-40B4-BE49-F238E27FC236}">
                <a16:creationId xmlns:a16="http://schemas.microsoft.com/office/drawing/2014/main" id="{D3F078DD-880F-4C35-BDFC-E202DCD97752}"/>
              </a:ext>
            </a:extLst>
          </p:cNvPr>
          <p:cNvSpPr/>
          <p:nvPr/>
        </p:nvSpPr>
        <p:spPr>
          <a:xfrm>
            <a:off x="1087109" y="4867380"/>
            <a:ext cx="251967" cy="250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4" name="Elemento grafico 73" descr="Nuvola con riempimento a tinta unita">
            <a:extLst>
              <a:ext uri="{FF2B5EF4-FFF2-40B4-BE49-F238E27FC236}">
                <a16:creationId xmlns:a16="http://schemas.microsoft.com/office/drawing/2014/main" id="{5C13E48D-F1FE-4F93-81A6-449DA10032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8736" y="5481456"/>
            <a:ext cx="914400" cy="914400"/>
          </a:xfrm>
          <a:prstGeom prst="rect">
            <a:avLst/>
          </a:prstGeom>
        </p:spPr>
      </p:pic>
      <p:pic>
        <p:nvPicPr>
          <p:cNvPr id="75" name="Elemento grafico 74" descr="Nuvola con riempimento a tinta unita">
            <a:extLst>
              <a:ext uri="{FF2B5EF4-FFF2-40B4-BE49-F238E27FC236}">
                <a16:creationId xmlns:a16="http://schemas.microsoft.com/office/drawing/2014/main" id="{9A4A3BFC-EC4A-47C5-AC38-B95CD4D0F7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69280" y="5563809"/>
            <a:ext cx="914400" cy="914400"/>
          </a:xfrm>
          <a:prstGeom prst="rect">
            <a:avLst/>
          </a:prstGeom>
        </p:spPr>
      </p:pic>
      <p:pic>
        <p:nvPicPr>
          <p:cNvPr id="81" name="Immagine 80">
            <a:extLst>
              <a:ext uri="{FF2B5EF4-FFF2-40B4-BE49-F238E27FC236}">
                <a16:creationId xmlns:a16="http://schemas.microsoft.com/office/drawing/2014/main" id="{042AEA36-EF6D-4B61-9B38-52A6BCDDF285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6" y="4005389"/>
            <a:ext cx="914400" cy="914400"/>
          </a:xfrm>
          <a:prstGeom prst="rect">
            <a:avLst/>
          </a:prstGeom>
        </p:spPr>
      </p:pic>
      <p:pic>
        <p:nvPicPr>
          <p:cNvPr id="82" name="Immagine 81">
            <a:extLst>
              <a:ext uri="{FF2B5EF4-FFF2-40B4-BE49-F238E27FC236}">
                <a16:creationId xmlns:a16="http://schemas.microsoft.com/office/drawing/2014/main" id="{FFD03A13-21FF-4C89-8AD4-7F235AAB29DC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6" y="40156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3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1862 0.12268 C 0.26419 0.15138 0.33138 0.16134 0.4013 0.15277 C 0.4806 0.14282 0.54336 0.1162 0.58633 0.07708 L 0.79336 -0.09862 " pathEditMode="relative" rAng="21360000" ptsTypes="AAAAA">
                                      <p:cBhvr>
                                        <p:cTn id="17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65" y="513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1862 0.12268 C 0.26419 0.15138 0.33138 0.16134 0.4013 0.15277 C 0.4806 0.14282 0.54336 0.1162 0.58633 0.07708 L 0.79336 -0.09862 " pathEditMode="relative" rAng="21360000" ptsTypes="AAAAA">
                                      <p:cBhvr>
                                        <p:cTn id="19" dur="3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65" y="513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0612 0.08843 C 0.12812 0.10833 0.16263 0.12662 0.19896 0.13935 C 0.24062 0.15393 0.27474 0.15856 0.29922 0.15555 L 0.4168 0.14352 " pathEditMode="relative" rAng="660000" ptsTypes="AAAAA">
                                      <p:cBhvr>
                                        <p:cTn id="48" dur="3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1057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0612 0.08843 C 0.12812 0.10833 0.16263 0.12662 0.19896 0.13935 C 0.24062 0.15393 0.27474 0.15856 0.29922 0.15555 L 0.4168 0.14352 " pathEditMode="relative" rAng="660000" ptsTypes="AAAAA">
                                      <p:cBhvr>
                                        <p:cTn id="50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1057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7" grpId="2" animBg="1"/>
      <p:bldP spid="71" grpId="0" animBg="1"/>
      <p:bldP spid="71" grpId="1" animBg="1"/>
      <p:bldP spid="71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D4EC0-4169-4052-B928-6D303C6F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sincrono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F9FD97D-0452-4AC8-9322-FDE3EB58C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/>
                  <a:t>Ogni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è modellato attraverso una quaterna:</a:t>
                </a:r>
              </a:p>
              <a:p>
                <a:pPr marL="0" indent="0">
                  <a:buNone/>
                </a:pPr>
                <a:endParaRPr lang="it-IT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𝑆𝑡𝑎𝑡𝑒𝑠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𝑆𝑡𝑎𝑟𝑡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𝑀𝑆𝐺𝑆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𝑇𝑅𝐴𝑁𝑆</m:t>
                          </m:r>
                        </m:e>
                      </m:d>
                    </m:oMath>
                  </m:oMathPara>
                </a14:m>
                <a:endParaRPr lang="it-IT"/>
              </a:p>
              <a:p>
                <a:pPr marL="0" indent="0">
                  <a:buNone/>
                </a:pPr>
                <a:endParaRPr lang="it-IT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States:</a:t>
                </a:r>
                <a:r>
                  <a:rPr lang="it-IT"/>
                  <a:t> insieme degli stati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Start:</a:t>
                </a:r>
                <a:r>
                  <a:rPr lang="it-IT"/>
                  <a:t> insieme degli stati iniziali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MSGS:</a:t>
                </a:r>
                <a:r>
                  <a:rPr lang="it-IT"/>
                  <a:t> funzione di generazione messaggi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TRANS:</a:t>
                </a:r>
                <a:r>
                  <a:rPr lang="it-IT"/>
                  <a:t> funzione di transizione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F9FD97D-0452-4AC8-9322-FDE3EB58C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52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F6CAB-4137-4B33-ADFC-17DF6F2D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sincrono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829FEB-52AB-4C91-AA1E-1543E2DF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lnSpc>
                <a:spcPct val="100000"/>
              </a:lnSpc>
              <a:buNone/>
            </a:pPr>
            <a:r>
              <a:rPr lang="it-IT" b="0" i="0">
                <a:effectLst/>
                <a:latin typeface="inherit"/>
              </a:rPr>
              <a:t>Nel modello sincrono, l’esecuzione procede in </a:t>
            </a:r>
            <a:r>
              <a:rPr lang="it-IT" b="1" i="0">
                <a:effectLst/>
                <a:latin typeface="inherit"/>
              </a:rPr>
              <a:t>fasi</a:t>
            </a:r>
            <a:r>
              <a:rPr lang="it-IT" b="0" i="0">
                <a:effectLst/>
                <a:latin typeface="inherit"/>
              </a:rPr>
              <a:t> (rounds) e ognuna di queste è costituita da due </a:t>
            </a:r>
            <a:r>
              <a:rPr lang="it-IT" b="1" i="0">
                <a:effectLst/>
                <a:latin typeface="inherit"/>
              </a:rPr>
              <a:t>steps</a:t>
            </a:r>
            <a:r>
              <a:rPr lang="it-IT" b="0" i="0">
                <a:effectLst/>
                <a:latin typeface="inherit"/>
              </a:rPr>
              <a:t>, per ogni processo si ha:</a:t>
            </a:r>
          </a:p>
          <a:p>
            <a:endParaRPr lang="it-IT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9B3BABE8-4CF1-44DA-9D5D-DD81C8377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5305811"/>
              </p:ext>
            </p:extLst>
          </p:nvPr>
        </p:nvGraphicFramePr>
        <p:xfrm>
          <a:off x="1130300" y="2798064"/>
          <a:ext cx="9931400" cy="2660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551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AB9B8-71C2-46A6-B935-F5DC7524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Esecuzioni ed indistinguibilità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710CEC3-C823-4AE5-B000-9FA986AA60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125321"/>
                <a:ext cx="10058400" cy="122161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it-IT"/>
                  <a:t>Se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sono due esecuzioni di un sistema, si dice che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è indistinguibile da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rispetto ad un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se quest’ultimo ha la stessa sequenza di stati, la stessa sequenza di messaggi in uscita e la stessa sequenza di messaggi in entrata in</a:t>
                </a:r>
                <a:r>
                  <a:rPr lang="it-IT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it-IT"/>
                  <a:t> e questo si indica con la notazione: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710CEC3-C823-4AE5-B000-9FA986AA6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125321"/>
                <a:ext cx="10058400" cy="1221614"/>
              </a:xfrm>
              <a:blipFill>
                <a:blip r:embed="rId2"/>
                <a:stretch>
                  <a:fillRect l="-606" t="-3000" r="-16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o 4">
            <a:extLst>
              <a:ext uri="{FF2B5EF4-FFF2-40B4-BE49-F238E27FC236}">
                <a16:creationId xmlns:a16="http://schemas.microsoft.com/office/drawing/2014/main" id="{5ECAA5ED-2592-441D-8156-1677DE096E28}"/>
              </a:ext>
            </a:extLst>
          </p:cNvPr>
          <p:cNvGrpSpPr/>
          <p:nvPr/>
        </p:nvGrpSpPr>
        <p:grpSpPr>
          <a:xfrm>
            <a:off x="5334381" y="5246351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36F4F552-43CF-4C62-BFF2-DC38BF7F3073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36F4F552-43CF-4C62-BFF2-DC38BF7F30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5FC1710-6D8C-44C7-A310-F0A6371F0493}"/>
                    </a:ext>
                  </a:extLst>
                </p:cNvPr>
                <p:cNvSpPr txBox="1"/>
                <p:nvPr/>
              </p:nvSpPr>
              <p:spPr>
                <a:xfrm>
                  <a:off x="582688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5FC1710-6D8C-44C7-A310-F0A6371F04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889" y="4139077"/>
                  <a:ext cx="51435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1A835D90-9336-4DFF-9CDA-0A5FEEDB24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1958874"/>
                <a:ext cx="10058400" cy="217900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base">
                  <a:lnSpc>
                    <a:spcPct val="100000"/>
                  </a:lnSpc>
                  <a:buFont typeface="Calibri" panose="020F0502020204030204" pitchFamily="34" charset="0"/>
                  <a:buNone/>
                </a:pPr>
                <a:r>
                  <a:rPr lang="it-IT"/>
                  <a:t>Un’esecuzione del sistema è definita come una sequenza infinita:</a:t>
                </a:r>
              </a:p>
              <a:p>
                <a:pPr marL="0" indent="0" fontAlgn="base">
                  <a:lnSpc>
                    <a:spcPct val="150000"/>
                  </a:lnSpc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it-IT"/>
              </a:p>
              <a:p>
                <a:pPr marL="0" indent="0" fontAlgn="base">
                  <a:lnSpc>
                    <a:spcPct val="100000"/>
                  </a:lnSpc>
                  <a:buNone/>
                </a:pPr>
                <a:r>
                  <a:rPr lang="it-IT"/>
                  <a:t>Dove: </a:t>
                </a:r>
              </a:p>
              <a:p>
                <a:pPr lvl="1" fontAlgn="base">
                  <a:lnSpc>
                    <a:spcPct val="10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rappresenta lo stato del sistema dopo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rounds</a:t>
                </a:r>
              </a:p>
              <a:p>
                <a:pPr lvl="1" fontAlgn="base">
                  <a:lnSpc>
                    <a:spcPct val="10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rappresentano rispettivamente i messaggi che vengono inviati e ricevuti al round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it-IT"/>
              </a:p>
              <a:p>
                <a:endParaRPr lang="it-IT"/>
              </a:p>
            </p:txBody>
          </p:sp>
        </mc:Choice>
        <mc:Fallback xmlns="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1A835D90-9336-4DFF-9CDA-0A5FEEDB2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958874"/>
                <a:ext cx="10058400" cy="2179003"/>
              </a:xfrm>
              <a:prstGeom prst="rect">
                <a:avLst/>
              </a:prstGeom>
              <a:blipFill>
                <a:blip r:embed="rId5"/>
                <a:stretch>
                  <a:fillRect l="-1515" t="-13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66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F5B05-3EFE-444B-BA64-8824DA55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deterministico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95C6C84-88D5-4A26-8B72-EC1E35B22A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6236" y="2889504"/>
                <a:ext cx="1292352" cy="100584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it-IT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4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it-IT" sz="2600">
                  <a:latin typeface="inherit"/>
                </a:endParaRPr>
              </a:p>
              <a:p>
                <a:pPr marL="0" indent="0">
                  <a:buNone/>
                </a:pPr>
                <a:endParaRPr lang="it-IT" sz="2900">
                  <a:latin typeface="inherit"/>
                </a:endParaRPr>
              </a:p>
              <a:p>
                <a:pPr marL="0" indent="0">
                  <a:buNone/>
                </a:pPr>
                <a:endParaRPr lang="it-IT" sz="2900">
                  <a:latin typeface="inherit"/>
                </a:endParaRPr>
              </a:p>
              <a:p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95C6C84-88D5-4A26-8B72-EC1E35B22A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6236" y="2889504"/>
                <a:ext cx="1292352" cy="10058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D01FF038-1002-4097-ADCA-F03FAF91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487" y="3008374"/>
            <a:ext cx="702325" cy="702325"/>
          </a:xfrm>
          <a:prstGeom prst="rect">
            <a:avLst/>
          </a:prstGeom>
        </p:spPr>
      </p:pic>
      <p:sp>
        <p:nvSpPr>
          <p:cNvPr id="10" name="Simbolo &quot;Non consentito&quot; 9">
            <a:extLst>
              <a:ext uri="{FF2B5EF4-FFF2-40B4-BE49-F238E27FC236}">
                <a16:creationId xmlns:a16="http://schemas.microsoft.com/office/drawing/2014/main" id="{4D8FE60B-EDC8-4B83-BC3E-D241D1AE854A}"/>
              </a:ext>
            </a:extLst>
          </p:cNvPr>
          <p:cNvSpPr/>
          <p:nvPr/>
        </p:nvSpPr>
        <p:spPr>
          <a:xfrm>
            <a:off x="4118189" y="3008374"/>
            <a:ext cx="702326" cy="702325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C220FDC-AECC-4BA0-B165-5676BEB809EC}"/>
              </a:ext>
            </a:extLst>
          </p:cNvPr>
          <p:cNvSpPr txBox="1">
            <a:spLocks/>
          </p:cNvSpPr>
          <p:nvPr/>
        </p:nvSpPr>
        <p:spPr>
          <a:xfrm>
            <a:off x="3492468" y="3621024"/>
            <a:ext cx="1953768" cy="48598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it-IT" sz="2600">
                <a:latin typeface="inherit"/>
              </a:rPr>
              <a:t>Non attaccare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EBE60ABD-A26D-48E7-A94E-64113A96CCAE}"/>
              </a:ext>
            </a:extLst>
          </p:cNvPr>
          <p:cNvSpPr txBox="1">
            <a:spLocks/>
          </p:cNvSpPr>
          <p:nvPr/>
        </p:nvSpPr>
        <p:spPr>
          <a:xfrm>
            <a:off x="6745765" y="3615775"/>
            <a:ext cx="1953768" cy="48598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it-IT" sz="2600">
                <a:latin typeface="inherit"/>
              </a:rPr>
              <a:t>Attaccare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DE1EE18-D2D7-46E7-A58C-24695B3E3E68}"/>
                  </a:ext>
                </a:extLst>
              </p:cNvPr>
              <p:cNvSpPr txBox="1"/>
              <p:nvPr/>
            </p:nvSpPr>
            <p:spPr>
              <a:xfrm>
                <a:off x="1097280" y="1846474"/>
                <a:ext cx="10058400" cy="806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Consideriamo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 processi indicizzati da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 che compongono un grafo non orientato, ognuno di questi può avere i seguenti valori come input: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DE1EE18-D2D7-46E7-A58C-24695B3E3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6474"/>
                <a:ext cx="10058400" cy="806375"/>
              </a:xfrm>
              <a:prstGeom prst="rect">
                <a:avLst/>
              </a:prstGeom>
              <a:blipFill>
                <a:blip r:embed="rId4"/>
                <a:stretch>
                  <a:fillRect l="-606" r="-606" b="-128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8FEC373-7279-4457-9D74-9759FA18113E}"/>
                  </a:ext>
                </a:extLst>
              </p:cNvPr>
              <p:cNvSpPr txBox="1"/>
              <p:nvPr/>
            </p:nvSpPr>
            <p:spPr>
              <a:xfrm>
                <a:off x="1097280" y="4201490"/>
                <a:ext cx="10058400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Può accadere che un qualsiasi numero di messaggi vada perso e l’obiettivo è quello che tutti i processi alla fine concordino un valore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l’attacco viene effettuato solamente se tutti i processi decidono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1200">
                    <a:latin typeface="inherit"/>
                  </a:rPr>
                  <a:t>.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8FEC373-7279-4457-9D74-9759FA18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201490"/>
                <a:ext cx="10058400" cy="1175706"/>
              </a:xfrm>
              <a:prstGeom prst="rect">
                <a:avLst/>
              </a:prstGeom>
              <a:blipFill>
                <a:blip r:embed="rId5"/>
                <a:stretch>
                  <a:fillRect l="-606" b="-82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3412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2766</Words>
  <Application>Microsoft Office PowerPoint</Application>
  <PresentationFormat>Widescreen</PresentationFormat>
  <Paragraphs>301</Paragraphs>
  <Slides>41</Slides>
  <Notes>0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Comic Sans MS</vt:lpstr>
      <vt:lpstr>Corbel</vt:lpstr>
      <vt:lpstr>inherit</vt:lpstr>
      <vt:lpstr>Wingdings</vt:lpstr>
      <vt:lpstr>Retrospettivo</vt:lpstr>
      <vt:lpstr>Malfunzionamenti della comunicazione</vt:lpstr>
      <vt:lpstr>Indice</vt:lpstr>
      <vt:lpstr>Illustrazione del problema</vt:lpstr>
      <vt:lpstr>Problema dell’attacco coordinato</vt:lpstr>
      <vt:lpstr>Problema dell’attacco coordinato</vt:lpstr>
      <vt:lpstr>Modello sincrono</vt:lpstr>
      <vt:lpstr>Modello sincrono</vt:lpstr>
      <vt:lpstr>Esecuzioni ed indistinguibilità</vt:lpstr>
      <vt:lpstr>Modello deterministico</vt:lpstr>
      <vt:lpstr>Modello deterministico</vt:lpstr>
      <vt:lpstr>Condizioni del modello</vt:lpstr>
      <vt:lpstr>Teorema di impossibilità del modello Determistico</vt:lpstr>
      <vt:lpstr>Dimostrazione(1)</vt:lpstr>
      <vt:lpstr>Dimostrazione(2)</vt:lpstr>
      <vt:lpstr>Dimostrazione(3)</vt:lpstr>
      <vt:lpstr>Dimostrazione(4)</vt:lpstr>
      <vt:lpstr>Dimostrazione(5)</vt:lpstr>
      <vt:lpstr>Dimostrazione(6)</vt:lpstr>
      <vt:lpstr>Dimostrazione(7)</vt:lpstr>
      <vt:lpstr>Dimostrazione(8)</vt:lpstr>
      <vt:lpstr>Dimostrazione – Conclusione</vt:lpstr>
      <vt:lpstr>Concetti base algoritmo randomizzato</vt:lpstr>
      <vt:lpstr>Communication Pattern</vt:lpstr>
      <vt:lpstr>Definizione avversario</vt:lpstr>
      <vt:lpstr>Definizione ≤ɣ</vt:lpstr>
      <vt:lpstr>Definizione 〖level〗_γ (i,k)</vt:lpstr>
      <vt:lpstr>Esempio 〖level〗_γ (i,k)</vt:lpstr>
      <vt:lpstr>Lemma</vt:lpstr>
      <vt:lpstr>Algoritmo informale</vt:lpstr>
      <vt:lpstr>Algoritmo formale(1)</vt:lpstr>
      <vt:lpstr>Algoritmo formale(2)</vt:lpstr>
      <vt:lpstr>Teorema algoritmo RandomAttack</vt:lpstr>
      <vt:lpstr>Dimostrazione informale Teorema algoritmo RandomAttack(1)</vt:lpstr>
      <vt:lpstr>Dimostrazione informale Teorema algoritmo RandomAttack(2)</vt:lpstr>
      <vt:lpstr>Esempio algoritmo randomizzato</vt:lpstr>
      <vt:lpstr>Teorema del limite inferiore sul disaccordo</vt:lpstr>
      <vt:lpstr>Definizione avversario pruned</vt:lpstr>
      <vt:lpstr>Lemmi necessari</vt:lpstr>
      <vt:lpstr>Dimostrazione del teorema</vt:lpstr>
      <vt:lpstr>Bibliografia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Vittorio Fiscale</dc:creator>
  <cp:lastModifiedBy>Vittorio Fiscale</cp:lastModifiedBy>
  <cp:revision>342</cp:revision>
  <dcterms:created xsi:type="dcterms:W3CDTF">2022-01-02T13:46:20Z</dcterms:created>
  <dcterms:modified xsi:type="dcterms:W3CDTF">2022-01-08T11:13:50Z</dcterms:modified>
</cp:coreProperties>
</file>