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1" r:id="rId14"/>
    <p:sldId id="272" r:id="rId15"/>
    <p:sldId id="273" r:id="rId16"/>
    <p:sldId id="274" r:id="rId17"/>
    <p:sldId id="275" r:id="rId18"/>
    <p:sldId id="268" r:id="rId19"/>
    <p:sldId id="269" r:id="rId20"/>
    <p:sldId id="276" r:id="rId21"/>
    <p:sldId id="270" r:id="rId22"/>
    <p:sldId id="277" r:id="rId23"/>
    <p:sldId id="278" r:id="rId24"/>
    <p:sldId id="282" r:id="rId25"/>
    <p:sldId id="279" r:id="rId26"/>
    <p:sldId id="280" r:id="rId27"/>
    <p:sldId id="281" r:id="rId28"/>
    <p:sldId id="283" r:id="rId29"/>
    <p:sldId id="284" r:id="rId30"/>
    <p:sldId id="285" r:id="rId31"/>
    <p:sldId id="286" r:id="rId32"/>
    <p:sldId id="287"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BD8BC69-9270-4432-A09F-8FDDC06D8A5A}">
          <p14:sldIdLst>
            <p14:sldId id="256"/>
            <p14:sldId id="257"/>
            <p14:sldId id="258"/>
            <p14:sldId id="259"/>
            <p14:sldId id="261"/>
            <p14:sldId id="260"/>
            <p14:sldId id="262"/>
            <p14:sldId id="263"/>
            <p14:sldId id="264"/>
            <p14:sldId id="265"/>
            <p14:sldId id="266"/>
            <p14:sldId id="267"/>
            <p14:sldId id="271"/>
            <p14:sldId id="272"/>
            <p14:sldId id="273"/>
            <p14:sldId id="274"/>
            <p14:sldId id="275"/>
            <p14:sldId id="268"/>
            <p14:sldId id="269"/>
            <p14:sldId id="276"/>
            <p14:sldId id="270"/>
            <p14:sldId id="277"/>
            <p14:sldId id="278"/>
            <p14:sldId id="282"/>
            <p14:sldId id="279"/>
          </p14:sldIdLst>
        </p14:section>
        <p14:section name="Sezione senza titolo" id="{C4120F42-F27A-45C6-82EA-9F7FF4464E1E}">
          <p14:sldIdLst>
            <p14:sldId id="280"/>
            <p14:sldId id="281"/>
            <p14:sldId id="283"/>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6" d="100"/>
          <a:sy n="106"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F54554-5500-4027-BDA1-20CD53B105C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03F5FEC-088E-47E2-846A-2B212F11D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B27DBBB-3485-49EC-A25B-72CED6173B0A}"/>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1EEE1BE9-E743-45D9-9F12-EF23F18A594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B6B89C-7D98-4599-A18D-4DB7E4B170F9}"/>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16793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26DF0-AFA3-425F-B24D-E16E1687DEA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BB2D788-99C3-4F48-9D99-77D5A1F3DA4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9C080B-84C2-4EFE-8840-F54856886C1B}"/>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51C46168-834D-4BAE-8598-713CD8C5C4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6589A4F-047D-471B-844C-75D8434A4E37}"/>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251413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C5AD06-3407-4B7B-89D4-9EFDCD0BE1B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BD2C18-E873-41E7-B903-71333BEA440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D2E237-4EFD-4F65-B8D5-CF230DCDB395}"/>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6ACCB512-0278-4F8A-8187-DFBEBC66F7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881329-02FD-417E-8D7F-2D39D7E1C0E7}"/>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80782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89814-3507-4D70-9599-E2BCDAF8982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851E2E-B4B5-4A43-B502-37BF58FC206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63455C-E686-40F4-9A05-6882D311E26E}"/>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875E5F34-0F0B-4C49-8055-FB3B9C7C23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0A3E8B-09F4-48DF-A4E0-B03CCFE83392}"/>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205369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0642C-D42D-4020-B6E4-AF142F5D73A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1C2822D-C54B-4570-88F2-50FEBB2A2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0FFAD81-395D-402F-9DE3-3E36396590FD}"/>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89461BBE-FAC6-4666-8D88-C10F6CBCA4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2FDBCE-A006-48CB-B9A7-CBD62B324076}"/>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64505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1A1DC9-10F1-4315-8130-16C202EB9AB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2F4B49-40DF-4E2F-AA0C-62DB8A234FE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5CD697C-0B18-4932-B2E8-567DD94CF3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01F9B4C-8138-49A3-AC72-A1EE3F94D094}"/>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6" name="Segnaposto piè di pagina 5">
            <a:extLst>
              <a:ext uri="{FF2B5EF4-FFF2-40B4-BE49-F238E27FC236}">
                <a16:creationId xmlns:a16="http://schemas.microsoft.com/office/drawing/2014/main" id="{D23CB90C-8BD8-4E25-B425-CE183E95BF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C1E023F-2B09-4D94-B8BB-2CD49C8260B1}"/>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211131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2F3073-CE83-40EF-91F4-30D01A8CF98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5D1BDC8-29FA-4884-9EAC-7DE2E154F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CF31EF2-9941-4949-A01A-CFB11B1F4B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5717541-0515-4527-92BE-F709319C5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CA6A712-08B8-4222-B1B9-F5DFC7B8AA7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65EA2A0-F371-4AAA-A13D-D7C0ECEE1D3D}"/>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8" name="Segnaposto piè di pagina 7">
            <a:extLst>
              <a:ext uri="{FF2B5EF4-FFF2-40B4-BE49-F238E27FC236}">
                <a16:creationId xmlns:a16="http://schemas.microsoft.com/office/drawing/2014/main" id="{5562005B-33C5-4556-92DE-A7EAD92B7E0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B8A3596-8789-4506-BB36-994011AC961D}"/>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7228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551B60-561A-435D-A2E3-DC283DE060D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EEFCF24-E257-445B-91D9-A7D9FFD4C8F3}"/>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4" name="Segnaposto piè di pagina 3">
            <a:extLst>
              <a:ext uri="{FF2B5EF4-FFF2-40B4-BE49-F238E27FC236}">
                <a16:creationId xmlns:a16="http://schemas.microsoft.com/office/drawing/2014/main" id="{F84A3829-9822-45F9-86A4-E632E65CA08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3C65D4A-442C-49EE-99AA-8F4EC459065C}"/>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61869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21FA233-6DA3-46BE-9639-824441E9D686}"/>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3" name="Segnaposto piè di pagina 2">
            <a:extLst>
              <a:ext uri="{FF2B5EF4-FFF2-40B4-BE49-F238E27FC236}">
                <a16:creationId xmlns:a16="http://schemas.microsoft.com/office/drawing/2014/main" id="{E7DA9B4F-1638-489C-8859-9D00E131DAE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18B7D93-75C9-4A52-BD8D-F3CC3657E9F1}"/>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107264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D0988-E213-42C9-B307-90A83DC0A0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DEE3C1F-82EF-4B1C-A8EA-D5EEFA5B9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56C4E8F-148B-40DD-8C5C-A56AF0B20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7A85B50-5E6C-402E-ACB0-97F6017DBE04}"/>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6" name="Segnaposto piè di pagina 5">
            <a:extLst>
              <a:ext uri="{FF2B5EF4-FFF2-40B4-BE49-F238E27FC236}">
                <a16:creationId xmlns:a16="http://schemas.microsoft.com/office/drawing/2014/main" id="{FD93AE8E-40EF-4895-9FBD-82EE45F3C19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C495D8-FCEB-4D0B-9DA2-71BB45B10ABE}"/>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0245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B5FD1A-638F-416C-B43A-A772F429F06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96DD6F6-C2EF-4BBF-9A0B-97F8A6F86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BAA96F3-C674-4B9F-AD47-FA0D9DD4C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F42C62-DB57-46D7-9891-C7EB74ADA10E}"/>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6" name="Segnaposto piè di pagina 5">
            <a:extLst>
              <a:ext uri="{FF2B5EF4-FFF2-40B4-BE49-F238E27FC236}">
                <a16:creationId xmlns:a16="http://schemas.microsoft.com/office/drawing/2014/main" id="{3ABDB929-B0CE-4EFD-A53C-D6940314CF8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58B8E5-1413-447E-AD2A-B1CD154B5572}"/>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43430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2A5A0CD-9C2F-4869-B017-A6AA4B579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FC5C45D-7D2E-4AA2-A32E-699D7B7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E09053-E8F1-47F6-92CC-0767B4082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0B480260-FCD7-4E45-A116-5A82B86E4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0BBB399-0936-460D-9AB5-670156BA8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757D-6A41-4809-B5BF-2481E1A9B0BB}" type="slidenum">
              <a:rPr lang="it-IT" smtClean="0"/>
              <a:t>‹N›</a:t>
            </a:fld>
            <a:endParaRPr lang="it-IT"/>
          </a:p>
        </p:txBody>
      </p:sp>
    </p:spTree>
    <p:extLst>
      <p:ext uri="{BB962C8B-B14F-4D97-AF65-F5344CB8AC3E}">
        <p14:creationId xmlns:p14="http://schemas.microsoft.com/office/powerpoint/2010/main" val="1383086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A8ADE6-3CC8-475F-A470-28466484A197}"/>
              </a:ext>
            </a:extLst>
          </p:cNvPr>
          <p:cNvSpPr>
            <a:spLocks noGrp="1"/>
          </p:cNvSpPr>
          <p:nvPr>
            <p:ph type="ctrTitle"/>
          </p:nvPr>
        </p:nvSpPr>
        <p:spPr/>
        <p:txBody>
          <a:bodyPr/>
          <a:lstStyle/>
          <a:p>
            <a:r>
              <a:rPr lang="it-IT" dirty="0"/>
              <a:t>Il problema dell’attacco coordinato</a:t>
            </a:r>
          </a:p>
        </p:txBody>
      </p:sp>
      <p:sp>
        <p:nvSpPr>
          <p:cNvPr id="3" name="Sottotitolo 2">
            <a:extLst>
              <a:ext uri="{FF2B5EF4-FFF2-40B4-BE49-F238E27FC236}">
                <a16:creationId xmlns:a16="http://schemas.microsoft.com/office/drawing/2014/main" id="{D2EED0DB-8CEE-44E1-8148-098A4566C3F9}"/>
              </a:ext>
            </a:extLst>
          </p:cNvPr>
          <p:cNvSpPr>
            <a:spLocks noGrp="1"/>
          </p:cNvSpPr>
          <p:nvPr>
            <p:ph type="subTitle" idx="1"/>
          </p:nvPr>
        </p:nvSpPr>
        <p:spPr/>
        <p:txBody>
          <a:bodyPr/>
          <a:lstStyle/>
          <a:p>
            <a:r>
              <a:rPr lang="it-IT" dirty="0"/>
              <a:t>Trova sottotitolo sui malfunzionamenti della comunicazione</a:t>
            </a:r>
          </a:p>
        </p:txBody>
      </p:sp>
    </p:spTree>
    <p:extLst>
      <p:ext uri="{BB962C8B-B14F-4D97-AF65-F5344CB8AC3E}">
        <p14:creationId xmlns:p14="http://schemas.microsoft.com/office/powerpoint/2010/main" val="33013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F326D-7992-4634-8056-C549D3DE89AC}"/>
              </a:ext>
            </a:extLst>
          </p:cNvPr>
          <p:cNvSpPr>
            <a:spLocks noGrp="1"/>
          </p:cNvSpPr>
          <p:nvPr>
            <p:ph type="title"/>
          </p:nvPr>
        </p:nvSpPr>
        <p:spPr/>
        <p:txBody>
          <a:bodyPr/>
          <a:lstStyle/>
          <a:p>
            <a:r>
              <a:rPr lang="it-IT" dirty="0"/>
              <a:t>Teorema di impossibilità del modello </a:t>
            </a:r>
            <a:r>
              <a:rPr lang="it-IT" dirty="0" err="1"/>
              <a:t>Determistico</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8BCA93D-DF95-4125-A69B-6A8E8D62E7CE}"/>
                  </a:ext>
                </a:extLst>
              </p:cNvPr>
              <p:cNvSpPr>
                <a:spLocks noGrp="1"/>
              </p:cNvSpPr>
              <p:nvPr>
                <p:ph idx="1"/>
              </p:nvPr>
            </p:nvSpPr>
            <p:spPr/>
            <p:txBody>
              <a:bodyPr/>
              <a:lstStyle/>
              <a:p>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Sia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𝐺</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il grafo composto dai nodi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connessi da un singolo arco. Non esiste un algoritmo che risolve il problema dell’attacco coordinato su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𝐺</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3" name="Segnaposto contenuto 2">
                <a:extLst>
                  <a:ext uri="{FF2B5EF4-FFF2-40B4-BE49-F238E27FC236}">
                    <a16:creationId xmlns:a16="http://schemas.microsoft.com/office/drawing/2014/main" id="{48BCA93D-DF95-4125-A69B-6A8E8D62E7CE}"/>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it-IT">
                    <a:noFill/>
                  </a:rPr>
                  <a:t> </a:t>
                </a:r>
              </a:p>
            </p:txBody>
          </p:sp>
        </mc:Fallback>
      </mc:AlternateContent>
    </p:spTree>
    <p:extLst>
      <p:ext uri="{BB962C8B-B14F-4D97-AF65-F5344CB8AC3E}">
        <p14:creationId xmlns:p14="http://schemas.microsoft.com/office/powerpoint/2010/main" val="294522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3B8D0-B93C-4ADE-BDC2-D53ADDD3A23C}"/>
              </a:ext>
            </a:extLst>
          </p:cNvPr>
          <p:cNvSpPr>
            <a:spLocks noGrp="1"/>
          </p:cNvSpPr>
          <p:nvPr>
            <p:ph type="title"/>
          </p:nvPr>
        </p:nvSpPr>
        <p:spPr/>
        <p:txBody>
          <a:bodyPr/>
          <a:lstStyle/>
          <a:p>
            <a:r>
              <a:rPr lang="it-IT" dirty="0"/>
              <a:t>Dimostrazione Teorema - 1</a:t>
            </a:r>
          </a:p>
        </p:txBody>
      </p:sp>
      <p:sp>
        <p:nvSpPr>
          <p:cNvPr id="3" name="Segnaposto contenuto 2">
            <a:extLst>
              <a:ext uri="{FF2B5EF4-FFF2-40B4-BE49-F238E27FC236}">
                <a16:creationId xmlns:a16="http://schemas.microsoft.com/office/drawing/2014/main" id="{AFE00361-262D-4F04-AA40-801194D17765}"/>
              </a:ext>
            </a:extLst>
          </p:cNvPr>
          <p:cNvSpPr>
            <a:spLocks noGrp="1"/>
          </p:cNvSpPr>
          <p:nvPr>
            <p:ph idx="1"/>
          </p:nvPr>
        </p:nvSpPr>
        <p:spPr/>
        <p:txBody>
          <a:bodyPr/>
          <a:lstStyle/>
          <a:p>
            <a:r>
              <a:rPr lang="it-IT" dirty="0"/>
              <a:t>Intro</a:t>
            </a:r>
          </a:p>
        </p:txBody>
      </p:sp>
    </p:spTree>
    <p:extLst>
      <p:ext uri="{BB962C8B-B14F-4D97-AF65-F5344CB8AC3E}">
        <p14:creationId xmlns:p14="http://schemas.microsoft.com/office/powerpoint/2010/main" val="369571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r>
              <a:rPr lang="it-IT" dirty="0"/>
              <a:t>Alfa 1</a:t>
            </a:r>
          </a:p>
        </p:txBody>
      </p:sp>
    </p:spTree>
    <p:extLst>
      <p:ext uri="{BB962C8B-B14F-4D97-AF65-F5344CB8AC3E}">
        <p14:creationId xmlns:p14="http://schemas.microsoft.com/office/powerpoint/2010/main" val="355182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r>
              <a:rPr lang="it-IT" dirty="0"/>
              <a:t>Alfa 2</a:t>
            </a:r>
          </a:p>
        </p:txBody>
      </p:sp>
    </p:spTree>
    <p:extLst>
      <p:ext uri="{BB962C8B-B14F-4D97-AF65-F5344CB8AC3E}">
        <p14:creationId xmlns:p14="http://schemas.microsoft.com/office/powerpoint/2010/main" val="35441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r>
              <a:rPr lang="it-IT" dirty="0"/>
              <a:t>Alfa 3</a:t>
            </a:r>
          </a:p>
        </p:txBody>
      </p:sp>
    </p:spTree>
    <p:extLst>
      <p:ext uri="{BB962C8B-B14F-4D97-AF65-F5344CB8AC3E}">
        <p14:creationId xmlns:p14="http://schemas.microsoft.com/office/powerpoint/2010/main" val="99900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Continuando in questo modo, rimuovendo in modo alternato l’ultimo messaggio dal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dal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raggiungiamo infine un’esecuzione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nella quale entrambi i processi iniziano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consegnato. Per lo stesso ragionamento di prima, entrambi i processi sono forzati a decidere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questo caso.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C3DC624B-B3E6-430B-A06D-7985624A888B}"/>
                  </a:ext>
                </a:extLst>
              </p:cNvPr>
              <p:cNvSpPr>
                <a:spLocks noGrp="1" noRot="1" noChangeAspect="1" noMove="1" noResize="1" noEditPoints="1" noAdjustHandles="1" noChangeArrowheads="1" noChangeShapeType="1" noTextEdit="1"/>
              </p:cNvSpPr>
              <p:nvPr>
                <p:ph idx="1"/>
              </p:nvPr>
            </p:nvSpPr>
            <p:spPr>
              <a:blipFill>
                <a:blip r:embed="rId2"/>
                <a:stretch>
                  <a:fillRect l="-522" t="-560" r="-812"/>
                </a:stretch>
              </a:blipFill>
            </p:spPr>
            <p:txBody>
              <a:bodyPr/>
              <a:lstStyle/>
              <a:p>
                <a:r>
                  <a:rPr lang="it-IT">
                    <a:noFill/>
                  </a:rPr>
                  <a:t> </a:t>
                </a:r>
              </a:p>
            </p:txBody>
          </p:sp>
        </mc:Fallback>
      </mc:AlternateContent>
    </p:spTree>
    <p:extLst>
      <p:ext uri="{BB962C8B-B14F-4D97-AF65-F5344CB8AC3E}">
        <p14:creationId xmlns:p14="http://schemas.microsoft.com/office/powerpoint/2010/main" val="78825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Alfa secondo e alfa terzo</a:t>
                </a:r>
              </a:p>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Consideriamo ora l’esecuzione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nella quale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inizia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ed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inizia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consegnato. Abbiamo che per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quindi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decide sempre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e, per le condizioni di accordo e terminazione, fa lo stesso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Ma per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si ha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dove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l’esecuzione nella quale entrambi i processi partono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consegnato.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decide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e questo è assurdo perché contraddiciamo la prima condizione di validità, la quale vuole che entrambi i processi decidano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C3DC624B-B3E6-430B-A06D-7985624A888B}"/>
                  </a:ext>
                </a:extLst>
              </p:cNvPr>
              <p:cNvSpPr>
                <a:spLocks noGrp="1" noRot="1" noChangeAspect="1" noMove="1" noResize="1" noEditPoints="1" noAdjustHandles="1" noChangeArrowheads="1" noChangeShapeType="1" noTextEdit="1"/>
              </p:cNvSpPr>
              <p:nvPr>
                <p:ph idx="1"/>
              </p:nvPr>
            </p:nvSpPr>
            <p:spPr>
              <a:blipFill>
                <a:blip r:embed="rId2"/>
                <a:stretch>
                  <a:fillRect l="-522" t="-560"/>
                </a:stretch>
              </a:blipFill>
            </p:spPr>
            <p:txBody>
              <a:bodyPr/>
              <a:lstStyle/>
              <a:p>
                <a:r>
                  <a:rPr lang="it-IT">
                    <a:noFill/>
                  </a:rPr>
                  <a:t> </a:t>
                </a:r>
              </a:p>
            </p:txBody>
          </p:sp>
        </mc:Fallback>
      </mc:AlternateContent>
    </p:spTree>
    <p:extLst>
      <p:ext uri="{BB962C8B-B14F-4D97-AF65-F5344CB8AC3E}">
        <p14:creationId xmlns:p14="http://schemas.microsoft.com/office/powerpoint/2010/main" val="152905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Conclusione</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Impossibile per modello sincrono = impossibile per modello asincrono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latin typeface="Calibri" panose="020F0502020204030204" pitchFamily="34" charset="0"/>
                <a:ea typeface="Calibri" panose="020F0502020204030204" pitchFamily="34" charset="0"/>
                <a:cs typeface="Times New Roman" panose="02020603050405020304" pitchFamily="18" charset="0"/>
              </a:rPr>
              <a:t>Passaggio del testimone alla versione randomizzata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39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266162-5CEB-4846-83B9-D52BF153F600}"/>
              </a:ext>
            </a:extLst>
          </p:cNvPr>
          <p:cNvSpPr>
            <a:spLocks noGrp="1"/>
          </p:cNvSpPr>
          <p:nvPr>
            <p:ph type="title"/>
          </p:nvPr>
        </p:nvSpPr>
        <p:spPr/>
        <p:txBody>
          <a:bodyPr/>
          <a:lstStyle/>
          <a:p>
            <a:r>
              <a:rPr lang="it-IT" dirty="0"/>
              <a:t>Concetti base modello randomizzato</a:t>
            </a:r>
          </a:p>
        </p:txBody>
      </p:sp>
      <p:sp>
        <p:nvSpPr>
          <p:cNvPr id="3" name="Segnaposto contenuto 2">
            <a:extLst>
              <a:ext uri="{FF2B5EF4-FFF2-40B4-BE49-F238E27FC236}">
                <a16:creationId xmlns:a16="http://schemas.microsoft.com/office/drawing/2014/main" id="{05757CF0-496C-4B27-944E-C6242088C492}"/>
              </a:ext>
            </a:extLst>
          </p:cNvPr>
          <p:cNvSpPr>
            <a:spLocks noGrp="1"/>
          </p:cNvSpPr>
          <p:nvPr>
            <p:ph idx="1"/>
          </p:nvPr>
        </p:nvSpPr>
        <p:spPr/>
        <p:txBody>
          <a:bodyPr/>
          <a:lstStyle/>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Riprendiamo il modello precedente, però adesso introduciamo la possibilità di un disaccordo, accettiamo che ci sia una probabilità ϵ che i processi siano in disaccordo.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ϵ indica quanto è probabile che i processi siano in disaccordo.</a:t>
            </a: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Tree>
    <p:extLst>
      <p:ext uri="{BB962C8B-B14F-4D97-AF65-F5344CB8AC3E}">
        <p14:creationId xmlns:p14="http://schemas.microsoft.com/office/powerpoint/2010/main" val="368071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EDF6B4-5ABC-499B-A171-04942D8DF373}"/>
              </a:ext>
            </a:extLst>
          </p:cNvPr>
          <p:cNvSpPr>
            <a:spLocks noGrp="1"/>
          </p:cNvSpPr>
          <p:nvPr>
            <p:ph type="title"/>
          </p:nvPr>
        </p:nvSpPr>
        <p:spPr/>
        <p:txBody>
          <a:bodyPr/>
          <a:lstStyle/>
          <a:p>
            <a:r>
              <a:rPr lang="it-IT" dirty="0" err="1"/>
              <a:t>Communication</a:t>
            </a:r>
            <a:r>
              <a:rPr lang="it-IT" dirty="0"/>
              <a:t> Pattern</a:t>
            </a:r>
          </a:p>
        </p:txBody>
      </p:sp>
      <p:sp>
        <p:nvSpPr>
          <p:cNvPr id="3" name="Segnaposto contenuto 2">
            <a:extLst>
              <a:ext uri="{FF2B5EF4-FFF2-40B4-BE49-F238E27FC236}">
                <a16:creationId xmlns:a16="http://schemas.microsoft.com/office/drawing/2014/main" id="{5D955ED6-87C5-4904-B2EC-93F8D72B9A69}"/>
              </a:ext>
            </a:extLst>
          </p:cNvPr>
          <p:cNvSpPr>
            <a:spLocks noGrp="1"/>
          </p:cNvSpPr>
          <p:nvPr>
            <p:ph idx="1"/>
          </p:nvPr>
        </p:nvSpPr>
        <p:spPr/>
        <p:txBody>
          <a:bodyPr/>
          <a:lstStyle/>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Dire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i,j,k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significa dire che è stato inviato un messaggio da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durante il round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ed il messaggio è arrivato senza perdersi.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Definiamo un </a:t>
            </a:r>
            <a:r>
              <a:rPr lang="it-IT" sz="1800"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communication</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pattern</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come un sottoinsieme ɣ:</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sottoinsieme di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j, 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t.c</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 j</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sono nodi del grafo, e 1 ≤ k, ove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è un turno}.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 diciamo che il pattern ɣ è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“buono”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k ≤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ovvero una sequenza di tutti i “messaggi” inviati da tutti i nodi del grafo dal round 1 al round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02630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40C8F-E7F4-468A-9BEA-1B1C6F25BF21}"/>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7C276BC7-3D0D-445F-9E74-64E329954A63}"/>
              </a:ext>
            </a:extLst>
          </p:cNvPr>
          <p:cNvSpPr>
            <a:spLocks noGrp="1"/>
          </p:cNvSpPr>
          <p:nvPr>
            <p:ph idx="1"/>
          </p:nvPr>
        </p:nvSpPr>
        <p:spPr>
          <a:xfrm>
            <a:off x="838200" y="1825624"/>
            <a:ext cx="10515600" cy="4918075"/>
          </a:xfrm>
        </p:spPr>
        <p:txBody>
          <a:bodyPr/>
          <a:lstStyle/>
          <a:p>
            <a:r>
              <a:rPr lang="it-IT" sz="1200" dirty="0"/>
              <a:t>Illustrazione del problema</a:t>
            </a:r>
          </a:p>
          <a:p>
            <a:r>
              <a:rPr lang="it-IT" sz="1200" dirty="0"/>
              <a:t>Parte introduttiva – illustrazione concetti base</a:t>
            </a:r>
          </a:p>
          <a:p>
            <a:pPr lvl="1"/>
            <a:r>
              <a:rPr lang="it-IT" sz="1100" dirty="0"/>
              <a:t>Modello sincrono</a:t>
            </a:r>
          </a:p>
          <a:p>
            <a:pPr lvl="1"/>
            <a:r>
              <a:rPr lang="it-IT" sz="1100" dirty="0"/>
              <a:t>(definizione indistinguibilità)</a:t>
            </a:r>
          </a:p>
          <a:p>
            <a:r>
              <a:rPr lang="it-IT" sz="1200" dirty="0"/>
              <a:t>Modello deterministico</a:t>
            </a:r>
          </a:p>
          <a:p>
            <a:pPr lvl="1"/>
            <a:r>
              <a:rPr lang="it-IT" sz="1100" dirty="0"/>
              <a:t>Sottolineare impossibilità ed il perché il modello deterministico</a:t>
            </a:r>
          </a:p>
          <a:p>
            <a:pPr lvl="1"/>
            <a:r>
              <a:rPr lang="it-IT" sz="1100" dirty="0">
                <a:solidFill>
                  <a:schemeClr val="tx1">
                    <a:lumMod val="75000"/>
                    <a:lumOff val="25000"/>
                  </a:schemeClr>
                </a:solidFill>
              </a:rPr>
              <a:t>Condizioni di accordo, validità e terminazione</a:t>
            </a:r>
          </a:p>
          <a:p>
            <a:pPr lvl="1"/>
            <a:r>
              <a:rPr lang="it-IT" sz="1100" b="1" dirty="0"/>
              <a:t>Teorema 5.1 e dimostrazione Conclusione (se è impossibile per il modello sincrono, lo è anche per l’asincrono)</a:t>
            </a:r>
          </a:p>
          <a:p>
            <a:r>
              <a:rPr lang="it-IT" sz="1400" dirty="0"/>
              <a:t>Modello randomizzato</a:t>
            </a:r>
          </a:p>
          <a:p>
            <a:pPr lvl="1"/>
            <a:r>
              <a:rPr lang="it-IT" sz="1100" dirty="0"/>
              <a:t>Definizione </a:t>
            </a:r>
            <a:r>
              <a:rPr lang="it-IT" sz="1100" dirty="0" err="1"/>
              <a:t>communication</a:t>
            </a:r>
            <a:r>
              <a:rPr lang="it-IT" sz="1100" dirty="0"/>
              <a:t> pattern e avversario</a:t>
            </a:r>
          </a:p>
          <a:p>
            <a:pPr lvl="1"/>
            <a:r>
              <a:rPr lang="it-IT" sz="1100" dirty="0"/>
              <a:t>Spiegazione notazione (</a:t>
            </a:r>
            <a:r>
              <a:rPr lang="it-IT" sz="1100" dirty="0" err="1"/>
              <a:t>level</a:t>
            </a:r>
            <a:r>
              <a:rPr lang="it-IT" sz="1100" dirty="0"/>
              <a:t> e &lt;= gamma) e lemmi</a:t>
            </a:r>
          </a:p>
          <a:p>
            <a:pPr lvl="1"/>
            <a:r>
              <a:rPr lang="it-IT" sz="1100" b="1" dirty="0"/>
              <a:t>Spiegazione algoritmo sia formale che informale</a:t>
            </a:r>
          </a:p>
          <a:p>
            <a:pPr lvl="1"/>
            <a:r>
              <a:rPr lang="it-IT" sz="1100" dirty="0"/>
              <a:t>Teorema 5.4 con spiegazione</a:t>
            </a:r>
          </a:p>
          <a:p>
            <a:r>
              <a:rPr lang="it-IT" sz="1400" dirty="0"/>
              <a:t>Limite inferiore sul disaccordo</a:t>
            </a:r>
          </a:p>
          <a:p>
            <a:pPr lvl="1"/>
            <a:r>
              <a:rPr lang="it-IT" sz="1000" dirty="0"/>
              <a:t>Spiegazione avversario </a:t>
            </a:r>
            <a:r>
              <a:rPr lang="it-IT" sz="1000" dirty="0" err="1"/>
              <a:t>Pruned</a:t>
            </a:r>
            <a:endParaRPr lang="it-IT" sz="1000" dirty="0"/>
          </a:p>
          <a:p>
            <a:pPr lvl="1"/>
            <a:r>
              <a:rPr lang="it-IT" sz="1100" dirty="0"/>
              <a:t>Teorema 5.5</a:t>
            </a:r>
          </a:p>
          <a:p>
            <a:pPr lvl="1"/>
            <a:r>
              <a:rPr lang="it-IT" sz="1100" dirty="0"/>
              <a:t>Lemmi 5.6 e 5.7 (senza dimostrazioni)</a:t>
            </a:r>
          </a:p>
          <a:p>
            <a:pPr lvl="1"/>
            <a:r>
              <a:rPr lang="it-IT" sz="1100" dirty="0"/>
              <a:t>Dimostrazione 5.5</a:t>
            </a:r>
          </a:p>
          <a:p>
            <a:r>
              <a:rPr lang="it-IT" sz="1500" dirty="0"/>
              <a:t>Bibliografia e fine</a:t>
            </a:r>
          </a:p>
          <a:p>
            <a:pPr lvl="1"/>
            <a:endParaRPr lang="it-IT" sz="1100" dirty="0"/>
          </a:p>
          <a:p>
            <a:pPr lvl="1"/>
            <a:endParaRPr lang="it-IT" sz="1400" dirty="0"/>
          </a:p>
          <a:p>
            <a:pPr lvl="1"/>
            <a:endParaRPr lang="it-IT" sz="1400" dirty="0"/>
          </a:p>
          <a:p>
            <a:pPr lvl="1"/>
            <a:endParaRPr lang="it-IT" dirty="0"/>
          </a:p>
          <a:p>
            <a:pPr lvl="1"/>
            <a:endParaRPr lang="it-IT" dirty="0"/>
          </a:p>
        </p:txBody>
      </p:sp>
    </p:spTree>
    <p:extLst>
      <p:ext uri="{BB962C8B-B14F-4D97-AF65-F5344CB8AC3E}">
        <p14:creationId xmlns:p14="http://schemas.microsoft.com/office/powerpoint/2010/main" val="98500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EDF6B4-5ABC-499B-A171-04942D8DF373}"/>
              </a:ext>
            </a:extLst>
          </p:cNvPr>
          <p:cNvSpPr>
            <a:spLocks noGrp="1"/>
          </p:cNvSpPr>
          <p:nvPr>
            <p:ph type="title"/>
          </p:nvPr>
        </p:nvSpPr>
        <p:spPr/>
        <p:txBody>
          <a:bodyPr/>
          <a:lstStyle/>
          <a:p>
            <a:r>
              <a:rPr lang="it-IT" dirty="0"/>
              <a:t>Definizione avversario</a:t>
            </a:r>
          </a:p>
        </p:txBody>
      </p:sp>
      <p:sp>
        <p:nvSpPr>
          <p:cNvPr id="3" name="Segnaposto contenuto 2">
            <a:extLst>
              <a:ext uri="{FF2B5EF4-FFF2-40B4-BE49-F238E27FC236}">
                <a16:creationId xmlns:a16="http://schemas.microsoft.com/office/drawing/2014/main" id="{5D955ED6-87C5-4904-B2EC-93F8D72B9A69}"/>
              </a:ext>
            </a:extLst>
          </p:cNvPr>
          <p:cNvSpPr>
            <a:spLocks noGrp="1"/>
          </p:cNvSpPr>
          <p:nvPr>
            <p:ph idx="1"/>
          </p:nvPr>
        </p:nvSpPr>
        <p:spPr/>
        <p:txBody>
          <a:bodyPr/>
          <a:lstStyle/>
          <a:p>
            <a:pPr marL="0" indent="0">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 possibile avversario è una combinazione di: </a:t>
            </a:r>
          </a:p>
          <a:p>
            <a:pPr marL="342900" indent="-342900">
              <a:buFont typeface="+mj-lt"/>
              <a:buAutoNum type="arabicPeriod"/>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l’assegnamento di un input a tutti i processi,</a:t>
            </a:r>
          </a:p>
          <a:p>
            <a:pPr marL="342900" indent="-342900">
              <a:buFont typeface="+mj-lt"/>
              <a:buAutoNum type="arabicPeriod"/>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 pattern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buono</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pratica una sequenza di messaggi su r rounds</a:t>
            </a:r>
            <a:endParaRPr lang="it-IT" dirty="0"/>
          </a:p>
        </p:txBody>
      </p:sp>
    </p:spTree>
    <p:extLst>
      <p:ext uri="{BB962C8B-B14F-4D97-AF65-F5344CB8AC3E}">
        <p14:creationId xmlns:p14="http://schemas.microsoft.com/office/powerpoint/2010/main" val="28351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Definizione ≤ɣ</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 prima cosa definiamo il una caratteristica del pattern ɣ, un ordinamento parziale ≤ɣ composto dalle coppie (</a:t>
            </a:r>
            <a:r>
              <a:rPr lang="it-IT" sz="1800"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 indicano un processo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ad un dato tempo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≤ɣ rappresenta la “quantità di informazione” ricevuta dai nodi (quante informazioni hanno sugli altri nodi).</a:t>
            </a: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rPr>
              <a:t>( i, k) ≤ɣ ( i, k’) per ogni i se 1 ≤ i ≤ n e 0 ≤ k ≤ k’.</a:t>
            </a: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rPr>
              <a:t>se ( i, j, k) appartiene a ɣ, ( i, k-1) ≤ɣ (j, k).</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(i’, k’) e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allora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è una operazione transitiva</a:t>
            </a:r>
            <a:endPar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81318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Definizione </a:t>
            </a:r>
            <a:r>
              <a:rPr lang="it-IT" sz="1800" i="1" dirty="0" err="1">
                <a:solidFill>
                  <a:srgbClr val="000000"/>
                </a:solidFill>
                <a:effectLst/>
                <a:latin typeface="Arial" panose="020B0604020202020204" pitchFamily="34" charset="0"/>
                <a:ea typeface="Times New Roman" panose="02020603050405020304" pitchFamily="18" charset="0"/>
              </a:rPr>
              <a:t>level</a:t>
            </a:r>
            <a:r>
              <a:rPr lang="it-IT" sz="1800" dirty="0" err="1">
                <a:solidFill>
                  <a:srgbClr val="000000"/>
                </a:solidFill>
                <a:effectLst/>
                <a:latin typeface="Arial" panose="020B0604020202020204" pitchFamily="34" charset="0"/>
                <a:ea typeface="Times New Roman" panose="02020603050405020304" pitchFamily="18" charset="0"/>
              </a:rPr>
              <a:t>ɣ</a:t>
            </a:r>
            <a:r>
              <a:rPr lang="it-IT" sz="1800" dirty="0">
                <a:solidFill>
                  <a:srgbClr val="000000"/>
                </a:solidFill>
                <a:effectLst/>
                <a:latin typeface="Arial" panose="020B0604020202020204" pitchFamily="34" charset="0"/>
                <a:ea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rPr>
              <a:t>).</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342900" lvl="0" indent="-342900" fontAlgn="base">
              <a:lnSpc>
                <a:spcPct val="107000"/>
              </a:lnSpc>
              <a:spcAft>
                <a:spcPts val="800"/>
              </a:spcAft>
              <a:buFont typeface="+mj-lt"/>
              <a:buAutoNum type="arabicPeriod"/>
              <a:tabLst>
                <a:tab pos="457200" algn="l"/>
              </a:tabLs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k = 0.</a:t>
            </a:r>
            <a:b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 il nodo non può aver ricevuto alcuna informazione</a:t>
            </a:r>
            <a:endPar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k &gt;0 ed esiste un j != i tale che (j,0)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 la situazione (j,0)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si verifica solamente quando i round passano ma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 riceve alcun messaggio, perciò se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 riceve messaggi il suo livello non aumenta.</a:t>
            </a:r>
            <a:endParaRPr lang="it-IT" sz="18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     </a:t>
            </a:r>
            <a:r>
              <a:rPr lang="it-IT" sz="1800" dirty="0">
                <a:solidFill>
                  <a:srgbClr val="000000"/>
                </a:solidFill>
                <a:effectLst/>
                <a:latin typeface="Arial" panose="020B0604020202020204" pitchFamily="34" charset="0"/>
                <a:ea typeface="Times New Roman" panose="02020603050405020304" pitchFamily="18" charset="0"/>
              </a:rPr>
              <a:t>se k &gt;0 e (j,0) ≤ɣ (</a:t>
            </a:r>
            <a:r>
              <a:rPr lang="it-IT" sz="1800" dirty="0" err="1">
                <a:solidFill>
                  <a:srgbClr val="000000"/>
                </a:solidFill>
                <a:effectLst/>
                <a:latin typeface="Arial" panose="020B0604020202020204" pitchFamily="34" charset="0"/>
                <a:ea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rPr>
              <a:t>) per tutti i </a:t>
            </a:r>
            <a:r>
              <a:rPr lang="it-IT" sz="1800" i="1" dirty="0">
                <a:solidFill>
                  <a:srgbClr val="000000"/>
                </a:solidFill>
                <a:effectLst/>
                <a:latin typeface="Arial" panose="020B0604020202020204" pitchFamily="34" charset="0"/>
                <a:ea typeface="Times New Roman" panose="02020603050405020304" pitchFamily="18" charset="0"/>
              </a:rPr>
              <a:t>j </a:t>
            </a:r>
            <a:r>
              <a:rPr lang="it-IT" sz="1800" dirty="0">
                <a:solidFill>
                  <a:srgbClr val="000000"/>
                </a:solidFill>
                <a:effectLst/>
                <a:latin typeface="Arial" panose="020B0604020202020204" pitchFamily="34" charset="0"/>
                <a:ea typeface="Times New Roman" panose="02020603050405020304" pitchFamily="18" charset="0"/>
              </a:rPr>
              <a:t>!= </a:t>
            </a:r>
            <a:r>
              <a:rPr lang="it-IT" sz="1800" i="1" dirty="0">
                <a:solidFill>
                  <a:srgbClr val="000000"/>
                </a:solidFill>
                <a:effectLst/>
                <a:latin typeface="Arial" panose="020B0604020202020204" pitchFamily="34" charset="0"/>
                <a:ea typeface="Times New Roman" panose="02020603050405020304" pitchFamily="18" charset="0"/>
              </a:rPr>
              <a:t>i </a:t>
            </a:r>
            <a:r>
              <a:rPr lang="it-IT" sz="1800" dirty="0" err="1">
                <a:solidFill>
                  <a:srgbClr val="000000"/>
                </a:solidFill>
                <a:effectLst/>
                <a:latin typeface="Arial" panose="020B0604020202020204" pitchFamily="34" charset="0"/>
                <a:ea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rPr>
              <a:t>) = 1 + min{ max{</a:t>
            </a:r>
            <a:r>
              <a:rPr lang="it-IT" sz="1800" dirty="0" err="1">
                <a:solidFill>
                  <a:srgbClr val="000000"/>
                </a:solidFill>
                <a:effectLst/>
                <a:latin typeface="Arial" panose="020B0604020202020204" pitchFamily="34" charset="0"/>
                <a:ea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rPr>
              <a:t>j,k</a:t>
            </a:r>
            <a:r>
              <a:rPr lang="it-IT" sz="1800" dirty="0">
                <a:solidFill>
                  <a:srgbClr val="000000"/>
                </a:solidFill>
                <a:effectLst/>
                <a:latin typeface="Arial" panose="020B0604020202020204" pitchFamily="34" charset="0"/>
                <a:ea typeface="Times New Roman" panose="02020603050405020304" pitchFamily="18" charset="0"/>
              </a:rPr>
              <a:t>), considerando tutti i k} , considerando tutti i j != i}. In pratica ogni processo non può passare ad un livello successivo </a:t>
            </a:r>
            <a:r>
              <a:rPr lang="it-IT" sz="1800" dirty="0" err="1">
                <a:solidFill>
                  <a:srgbClr val="000000"/>
                </a:solidFill>
                <a:effectLst/>
                <a:latin typeface="Arial" panose="020B0604020202020204" pitchFamily="34" charset="0"/>
                <a:ea typeface="Times New Roman" panose="02020603050405020304" pitchFamily="18" charset="0"/>
              </a:rPr>
              <a:t>finchè</a:t>
            </a:r>
            <a:r>
              <a:rPr lang="it-IT" sz="1800" dirty="0">
                <a:solidFill>
                  <a:srgbClr val="000000"/>
                </a:solidFill>
                <a:effectLst/>
                <a:latin typeface="Arial" panose="020B0604020202020204" pitchFamily="34" charset="0"/>
                <a:ea typeface="Times New Roman" panose="02020603050405020304" pitchFamily="18" charset="0"/>
              </a:rPr>
              <a:t> non ha saputo che tutti gli altri processi hanno raggiunto il livello attuale.</a:t>
            </a:r>
            <a:endParaRPr lang="it-IT" dirty="0"/>
          </a:p>
        </p:txBody>
      </p:sp>
    </p:spTree>
    <p:extLst>
      <p:ext uri="{BB962C8B-B14F-4D97-AF65-F5344CB8AC3E}">
        <p14:creationId xmlns:p14="http://schemas.microsoft.com/office/powerpoint/2010/main" val="109641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Lemma 5.2</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a:xfrm>
            <a:off x="838200" y="1816100"/>
            <a:ext cx="10515600" cy="4351338"/>
          </a:xfrm>
        </p:spPr>
        <p:txBody>
          <a:bodyPr/>
          <a:lstStyle/>
          <a:p>
            <a:r>
              <a:rPr lang="en-US" dirty="0"/>
              <a:t>Lemma 5.2 Per </a:t>
            </a:r>
            <a:r>
              <a:rPr lang="en-US" dirty="0" err="1"/>
              <a:t>ogni</a:t>
            </a:r>
            <a:r>
              <a:rPr lang="en-US" dirty="0"/>
              <a:t> communication pattern </a:t>
            </a:r>
            <a:r>
              <a:rPr lang="en-US" dirty="0" err="1"/>
              <a:t>buono</a:t>
            </a:r>
            <a:r>
              <a:rPr lang="en-US" dirty="0"/>
              <a:t> ~/, </a:t>
            </a:r>
            <a:r>
              <a:rPr lang="en-US" dirty="0" err="1"/>
              <a:t>posti</a:t>
            </a:r>
            <a:r>
              <a:rPr lang="en-US" dirty="0"/>
              <a:t>:</a:t>
            </a:r>
          </a:p>
          <a:p>
            <a:pPr lvl="1"/>
            <a:r>
              <a:rPr lang="en-US" dirty="0"/>
              <a:t>K tale </a:t>
            </a:r>
            <a:r>
              <a:rPr lang="en-US" dirty="0" err="1"/>
              <a:t>che</a:t>
            </a:r>
            <a:r>
              <a:rPr lang="en-US" dirty="0"/>
              <a:t> 0 &lt;_ k &lt;_ r</a:t>
            </a:r>
          </a:p>
          <a:p>
            <a:pPr lvl="1"/>
            <a:r>
              <a:rPr lang="en-US" dirty="0" err="1"/>
              <a:t>i</a:t>
            </a:r>
            <a:r>
              <a:rPr lang="en-US" dirty="0"/>
              <a:t> e j, due </a:t>
            </a:r>
            <a:r>
              <a:rPr lang="en-US" dirty="0" err="1"/>
              <a:t>processi</a:t>
            </a:r>
            <a:r>
              <a:rPr lang="en-US" dirty="0"/>
              <a:t> </a:t>
            </a:r>
            <a:r>
              <a:rPr lang="en-US" dirty="0" err="1"/>
              <a:t>qualsiasi</a:t>
            </a:r>
            <a:endParaRPr lang="en-US" dirty="0"/>
          </a:p>
          <a:p>
            <a:pPr lvl="1"/>
            <a:endParaRPr lang="en-US" dirty="0"/>
          </a:p>
          <a:p>
            <a:pPr marL="457200" lvl="1" indent="0" algn="ctr">
              <a:buNone/>
            </a:pPr>
            <a:r>
              <a:rPr lang="en-US" dirty="0"/>
              <a:t>]level~(</a:t>
            </a:r>
            <a:r>
              <a:rPr lang="en-US" dirty="0" err="1"/>
              <a:t>i</a:t>
            </a:r>
            <a:r>
              <a:rPr lang="en-US" dirty="0"/>
              <a:t>, k) - level~(j, k)] &lt;_ 1.</a:t>
            </a:r>
          </a:p>
          <a:p>
            <a:pPr marL="0" indent="0">
              <a:buNone/>
            </a:pPr>
            <a:endParaRPr lang="en-US" dirty="0"/>
          </a:p>
        </p:txBody>
      </p:sp>
    </p:spTree>
    <p:extLst>
      <p:ext uri="{BB962C8B-B14F-4D97-AF65-F5344CB8AC3E}">
        <p14:creationId xmlns:p14="http://schemas.microsoft.com/office/powerpoint/2010/main" val="183546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Lemma 5.3</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a:xfrm>
            <a:off x="838200" y="1816100"/>
            <a:ext cx="10515600" cy="4351338"/>
          </a:xfrm>
        </p:spPr>
        <p:txBody>
          <a:bodyPr/>
          <a:lstStyle/>
          <a:p>
            <a:pPr marL="0" indent="0">
              <a:buNone/>
            </a:pPr>
            <a:r>
              <a:rPr lang="en-US" dirty="0"/>
              <a:t>Se tutti </a:t>
            </a:r>
            <a:r>
              <a:rPr lang="en-US" dirty="0" err="1"/>
              <a:t>i</a:t>
            </a:r>
            <a:r>
              <a:rPr lang="en-US" dirty="0"/>
              <a:t> </a:t>
            </a:r>
            <a:r>
              <a:rPr lang="en-US" dirty="0" err="1"/>
              <a:t>messaggi</a:t>
            </a:r>
            <a:r>
              <a:rPr lang="en-US" dirty="0"/>
              <a:t> </a:t>
            </a:r>
            <a:r>
              <a:rPr lang="en-US" dirty="0" err="1"/>
              <a:t>sono</a:t>
            </a:r>
            <a:r>
              <a:rPr lang="en-US" dirty="0"/>
              <a:t> </a:t>
            </a:r>
            <a:r>
              <a:rPr lang="en-US" dirty="0" err="1"/>
              <a:t>stati</a:t>
            </a:r>
            <a:r>
              <a:rPr lang="en-US" dirty="0"/>
              <a:t> </a:t>
            </a:r>
            <a:r>
              <a:rPr lang="en-US" dirty="0" err="1"/>
              <a:t>ricevuti</a:t>
            </a:r>
            <a:r>
              <a:rPr lang="en-US" dirty="0"/>
              <a:t>, </a:t>
            </a:r>
            <a:r>
              <a:rPr lang="en-US" dirty="0" err="1"/>
              <a:t>dato</a:t>
            </a:r>
            <a:r>
              <a:rPr lang="en-US" dirty="0"/>
              <a:t> un </a:t>
            </a:r>
            <a:r>
              <a:rPr lang="en-US" dirty="0" err="1"/>
              <a:t>numero</a:t>
            </a:r>
            <a:r>
              <a:rPr lang="en-US" dirty="0"/>
              <a:t> di rounds k, </a:t>
            </a:r>
            <a:r>
              <a:rPr lang="en-US" dirty="0" err="1"/>
              <a:t>si</a:t>
            </a:r>
            <a:r>
              <a:rPr lang="en-US" dirty="0"/>
              <a:t> ha </a:t>
            </a:r>
            <a:r>
              <a:rPr lang="en-US" dirty="0" err="1"/>
              <a:t>che</a:t>
            </a:r>
            <a:r>
              <a:rPr lang="en-US" dirty="0"/>
              <a:t>:</a:t>
            </a:r>
          </a:p>
          <a:p>
            <a:pPr marL="457200" lvl="1" indent="0" algn="ctr">
              <a:buNone/>
            </a:pPr>
            <a:r>
              <a:rPr lang="it-IT" dirty="0" err="1"/>
              <a:t>levelγ</a:t>
            </a:r>
            <a:r>
              <a:rPr lang="it-IT" dirty="0"/>
              <a:t>(i, k)=k</a:t>
            </a:r>
          </a:p>
          <a:p>
            <a:pPr marL="457200" lvl="1" indent="0" algn="ctr">
              <a:buNone/>
            </a:pPr>
            <a:endParaRPr lang="it-IT" dirty="0"/>
          </a:p>
        </p:txBody>
      </p:sp>
      <p:pic>
        <p:nvPicPr>
          <p:cNvPr id="4" name="Immagine 3">
            <a:extLst>
              <a:ext uri="{FF2B5EF4-FFF2-40B4-BE49-F238E27FC236}">
                <a16:creationId xmlns:a16="http://schemas.microsoft.com/office/drawing/2014/main" id="{8EA79D77-E0BF-461F-B01A-108A0A8C7F68}"/>
              </a:ext>
            </a:extLst>
          </p:cNvPr>
          <p:cNvPicPr>
            <a:picLocks noChangeAspect="1"/>
          </p:cNvPicPr>
          <p:nvPr/>
        </p:nvPicPr>
        <p:blipFill rotWithShape="1">
          <a:blip r:embed="rId2"/>
          <a:srcRect t="10158"/>
          <a:stretch/>
        </p:blipFill>
        <p:spPr>
          <a:xfrm>
            <a:off x="4850676" y="3225800"/>
            <a:ext cx="3212670" cy="3429000"/>
          </a:xfrm>
          <a:prstGeom prst="rect">
            <a:avLst/>
          </a:prstGeom>
        </p:spPr>
      </p:pic>
      <p:sp>
        <p:nvSpPr>
          <p:cNvPr id="5" name="CasellaDiTesto 4">
            <a:extLst>
              <a:ext uri="{FF2B5EF4-FFF2-40B4-BE49-F238E27FC236}">
                <a16:creationId xmlns:a16="http://schemas.microsoft.com/office/drawing/2014/main" id="{48856159-2715-4FEE-9EEC-3B15D8E16DA3}"/>
              </a:ext>
            </a:extLst>
          </p:cNvPr>
          <p:cNvSpPr txBox="1"/>
          <p:nvPr/>
        </p:nvSpPr>
        <p:spPr>
          <a:xfrm>
            <a:off x="5273964" y="2915722"/>
            <a:ext cx="317716" cy="369332"/>
          </a:xfrm>
          <a:prstGeom prst="rect">
            <a:avLst/>
          </a:prstGeom>
          <a:noFill/>
        </p:spPr>
        <p:txBody>
          <a:bodyPr wrap="none" rtlCol="0">
            <a:spAutoFit/>
          </a:bodyPr>
          <a:lstStyle/>
          <a:p>
            <a:r>
              <a:rPr lang="it-IT" dirty="0"/>
              <a:t>A</a:t>
            </a:r>
          </a:p>
        </p:txBody>
      </p:sp>
      <p:sp>
        <p:nvSpPr>
          <p:cNvPr id="6" name="CasellaDiTesto 5">
            <a:extLst>
              <a:ext uri="{FF2B5EF4-FFF2-40B4-BE49-F238E27FC236}">
                <a16:creationId xmlns:a16="http://schemas.microsoft.com/office/drawing/2014/main" id="{890E4386-71E8-494D-96E7-3323E0E514FF}"/>
              </a:ext>
            </a:extLst>
          </p:cNvPr>
          <p:cNvSpPr txBox="1"/>
          <p:nvPr/>
        </p:nvSpPr>
        <p:spPr>
          <a:xfrm>
            <a:off x="7005782" y="2929247"/>
            <a:ext cx="317716" cy="369332"/>
          </a:xfrm>
          <a:prstGeom prst="rect">
            <a:avLst/>
          </a:prstGeom>
          <a:noFill/>
        </p:spPr>
        <p:txBody>
          <a:bodyPr wrap="none" rtlCol="0">
            <a:spAutoFit/>
          </a:bodyPr>
          <a:lstStyle/>
          <a:p>
            <a:r>
              <a:rPr lang="it-IT" dirty="0"/>
              <a:t>B</a:t>
            </a:r>
          </a:p>
        </p:txBody>
      </p:sp>
      <p:sp>
        <p:nvSpPr>
          <p:cNvPr id="7" name="CasellaDiTesto 6">
            <a:extLst>
              <a:ext uri="{FF2B5EF4-FFF2-40B4-BE49-F238E27FC236}">
                <a16:creationId xmlns:a16="http://schemas.microsoft.com/office/drawing/2014/main" id="{EB3B4030-E39C-4C1A-9EC8-08D7F9C91E22}"/>
              </a:ext>
            </a:extLst>
          </p:cNvPr>
          <p:cNvSpPr txBox="1"/>
          <p:nvPr/>
        </p:nvSpPr>
        <p:spPr>
          <a:xfrm>
            <a:off x="7323498" y="4110182"/>
            <a:ext cx="301686" cy="369332"/>
          </a:xfrm>
          <a:prstGeom prst="rect">
            <a:avLst/>
          </a:prstGeom>
          <a:noFill/>
        </p:spPr>
        <p:txBody>
          <a:bodyPr wrap="none" rtlCol="0">
            <a:spAutoFit/>
          </a:bodyPr>
          <a:lstStyle/>
          <a:p>
            <a:r>
              <a:rPr lang="it-IT" dirty="0"/>
              <a:t>2</a:t>
            </a:r>
          </a:p>
        </p:txBody>
      </p:sp>
      <p:sp>
        <p:nvSpPr>
          <p:cNvPr id="8" name="CasellaDiTesto 7">
            <a:extLst>
              <a:ext uri="{FF2B5EF4-FFF2-40B4-BE49-F238E27FC236}">
                <a16:creationId xmlns:a16="http://schemas.microsoft.com/office/drawing/2014/main" id="{DC57A9C1-C654-4775-8535-7267783BA3F3}"/>
              </a:ext>
            </a:extLst>
          </p:cNvPr>
          <p:cNvSpPr txBox="1"/>
          <p:nvPr/>
        </p:nvSpPr>
        <p:spPr>
          <a:xfrm>
            <a:off x="4972278" y="4128594"/>
            <a:ext cx="301686" cy="369332"/>
          </a:xfrm>
          <a:prstGeom prst="rect">
            <a:avLst/>
          </a:prstGeom>
          <a:noFill/>
        </p:spPr>
        <p:txBody>
          <a:bodyPr wrap="none" rtlCol="0">
            <a:spAutoFit/>
          </a:bodyPr>
          <a:lstStyle/>
          <a:p>
            <a:r>
              <a:rPr lang="it-IT" dirty="0"/>
              <a:t>2</a:t>
            </a:r>
          </a:p>
        </p:txBody>
      </p:sp>
      <p:sp>
        <p:nvSpPr>
          <p:cNvPr id="9" name="CasellaDiTesto 8">
            <a:extLst>
              <a:ext uri="{FF2B5EF4-FFF2-40B4-BE49-F238E27FC236}">
                <a16:creationId xmlns:a16="http://schemas.microsoft.com/office/drawing/2014/main" id="{5E848DB3-6FFA-4D05-930C-3C310314B009}"/>
              </a:ext>
            </a:extLst>
          </p:cNvPr>
          <p:cNvSpPr txBox="1"/>
          <p:nvPr/>
        </p:nvSpPr>
        <p:spPr>
          <a:xfrm>
            <a:off x="7323498" y="4994564"/>
            <a:ext cx="301686" cy="369332"/>
          </a:xfrm>
          <a:prstGeom prst="rect">
            <a:avLst/>
          </a:prstGeom>
          <a:noFill/>
        </p:spPr>
        <p:txBody>
          <a:bodyPr wrap="none" rtlCol="0">
            <a:spAutoFit/>
          </a:bodyPr>
          <a:lstStyle/>
          <a:p>
            <a:r>
              <a:rPr lang="it-IT" dirty="0"/>
              <a:t>3</a:t>
            </a:r>
          </a:p>
        </p:txBody>
      </p:sp>
      <p:sp>
        <p:nvSpPr>
          <p:cNvPr id="10" name="CasellaDiTesto 9">
            <a:extLst>
              <a:ext uri="{FF2B5EF4-FFF2-40B4-BE49-F238E27FC236}">
                <a16:creationId xmlns:a16="http://schemas.microsoft.com/office/drawing/2014/main" id="{05A32073-5BBE-4341-8CBA-70EE444F06B1}"/>
              </a:ext>
            </a:extLst>
          </p:cNvPr>
          <p:cNvSpPr txBox="1"/>
          <p:nvPr/>
        </p:nvSpPr>
        <p:spPr>
          <a:xfrm>
            <a:off x="4972278" y="5031388"/>
            <a:ext cx="301686" cy="369332"/>
          </a:xfrm>
          <a:prstGeom prst="rect">
            <a:avLst/>
          </a:prstGeom>
          <a:noFill/>
        </p:spPr>
        <p:txBody>
          <a:bodyPr wrap="none" rtlCol="0">
            <a:spAutoFit/>
          </a:bodyPr>
          <a:lstStyle/>
          <a:p>
            <a:r>
              <a:rPr lang="it-IT" dirty="0"/>
              <a:t>3</a:t>
            </a:r>
          </a:p>
        </p:txBody>
      </p:sp>
      <p:sp>
        <p:nvSpPr>
          <p:cNvPr id="11" name="CasellaDiTesto 10">
            <a:extLst>
              <a:ext uri="{FF2B5EF4-FFF2-40B4-BE49-F238E27FC236}">
                <a16:creationId xmlns:a16="http://schemas.microsoft.com/office/drawing/2014/main" id="{5C387E84-8DCD-4EC7-B2A8-B21FF86A6BBE}"/>
              </a:ext>
            </a:extLst>
          </p:cNvPr>
          <p:cNvSpPr txBox="1"/>
          <p:nvPr/>
        </p:nvSpPr>
        <p:spPr>
          <a:xfrm>
            <a:off x="7313793" y="5896080"/>
            <a:ext cx="301686" cy="369332"/>
          </a:xfrm>
          <a:prstGeom prst="rect">
            <a:avLst/>
          </a:prstGeom>
          <a:noFill/>
        </p:spPr>
        <p:txBody>
          <a:bodyPr wrap="none" rtlCol="0">
            <a:spAutoFit/>
          </a:bodyPr>
          <a:lstStyle/>
          <a:p>
            <a:r>
              <a:rPr lang="it-IT" dirty="0"/>
              <a:t>4</a:t>
            </a:r>
          </a:p>
        </p:txBody>
      </p:sp>
      <p:sp>
        <p:nvSpPr>
          <p:cNvPr id="12" name="CasellaDiTesto 11">
            <a:extLst>
              <a:ext uri="{FF2B5EF4-FFF2-40B4-BE49-F238E27FC236}">
                <a16:creationId xmlns:a16="http://schemas.microsoft.com/office/drawing/2014/main" id="{02CA2C69-DE86-40F6-8EB0-F87F693DB8C8}"/>
              </a:ext>
            </a:extLst>
          </p:cNvPr>
          <p:cNvSpPr txBox="1"/>
          <p:nvPr/>
        </p:nvSpPr>
        <p:spPr>
          <a:xfrm>
            <a:off x="4976192" y="5933168"/>
            <a:ext cx="301686" cy="369332"/>
          </a:xfrm>
          <a:prstGeom prst="rect">
            <a:avLst/>
          </a:prstGeom>
          <a:noFill/>
        </p:spPr>
        <p:txBody>
          <a:bodyPr wrap="none" rtlCol="0">
            <a:spAutoFit/>
          </a:bodyPr>
          <a:lstStyle/>
          <a:p>
            <a:r>
              <a:rPr lang="it-IT" dirty="0"/>
              <a:t>4</a:t>
            </a:r>
          </a:p>
        </p:txBody>
      </p:sp>
    </p:spTree>
    <p:extLst>
      <p:ext uri="{BB962C8B-B14F-4D97-AF65-F5344CB8AC3E}">
        <p14:creationId xmlns:p14="http://schemas.microsoft.com/office/powerpoint/2010/main" val="2429441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Algoritmo informale</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normAutofit/>
          </a:bodyPr>
          <a:lstStyle/>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ogni processo tiene traccia del suo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livello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 di quello degli altri), e di un valore “key”.</a:t>
            </a: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Ogni nodo tiene traccia di tutti i valori di decisione iniziali degli altri nodi.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è un intero compreso tra 1 ed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deciso dal processo n°1</a:t>
            </a:r>
          </a:p>
          <a:p>
            <a:pPr>
              <a:lnSpc>
                <a:spcPct val="107000"/>
              </a:lnSpc>
              <a:spcAft>
                <a:spcPts val="800"/>
              </a:spcAft>
            </a:pPr>
            <a:r>
              <a:rPr lang="it-IT"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Key, </a:t>
            </a:r>
            <a:r>
              <a:rPr lang="it-IT" sz="18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value</a:t>
            </a:r>
            <a:r>
              <a:rPr lang="it-IT"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 </a:t>
            </a:r>
            <a:r>
              <a:rPr lang="it-IT" sz="18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level</a:t>
            </a:r>
            <a:r>
              <a:rPr lang="it-IT"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sono diffusi tra un nodo e l’altro, </a:t>
            </a:r>
            <a:r>
              <a:rPr lang="it-IT" sz="18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piggybacked</a:t>
            </a:r>
            <a:r>
              <a:rPr lang="it-IT"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nei messaggi</a:t>
            </a:r>
            <a:endPar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Dopo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round ogni processo decide 1 se e solo se il suo livello è &gt;= al valore key e tutti gli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initial</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values</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dei nodi sono = 1 </a:t>
            </a:r>
            <a:endParaRPr lang="it-IT" dirty="0"/>
          </a:p>
        </p:txBody>
      </p:sp>
    </p:spTree>
    <p:extLst>
      <p:ext uri="{BB962C8B-B14F-4D97-AF65-F5344CB8AC3E}">
        <p14:creationId xmlns:p14="http://schemas.microsoft.com/office/powerpoint/2010/main" val="89515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Algoritmo formale</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normAutofit/>
          </a:bodyPr>
          <a:lstStyle/>
          <a:p>
            <a:pPr marL="0" indent="0">
              <a:lnSpc>
                <a:spcPct val="50000"/>
              </a:lnSpc>
              <a:buNone/>
            </a:pPr>
            <a:r>
              <a:rPr lang="it-IT" sz="1400" dirty="0" err="1"/>
              <a:t>states</a:t>
            </a:r>
            <a:r>
              <a:rPr lang="it-IT" sz="1400" dirty="0"/>
              <a:t>:</a:t>
            </a:r>
          </a:p>
          <a:p>
            <a:pPr marL="0" indent="0">
              <a:lnSpc>
                <a:spcPct val="50000"/>
              </a:lnSpc>
              <a:buNone/>
            </a:pPr>
            <a:r>
              <a:rPr lang="it-IT" sz="1400" dirty="0"/>
              <a:t>rounds = 0</a:t>
            </a:r>
          </a:p>
          <a:p>
            <a:pPr marL="0" indent="0">
              <a:lnSpc>
                <a:spcPct val="50000"/>
              </a:lnSpc>
              <a:buNone/>
            </a:pPr>
            <a:r>
              <a:rPr lang="it-IT" sz="1400" dirty="0" err="1"/>
              <a:t>decision</a:t>
            </a:r>
            <a:r>
              <a:rPr lang="it-IT" sz="1400" dirty="0"/>
              <a:t> = </a:t>
            </a:r>
            <a:r>
              <a:rPr lang="it-IT" sz="1400" dirty="0" err="1"/>
              <a:t>unknown</a:t>
            </a:r>
            <a:r>
              <a:rPr lang="it-IT" sz="1400" dirty="0"/>
              <a:t>. Può essere: {</a:t>
            </a:r>
            <a:r>
              <a:rPr lang="it-IT" sz="1400" dirty="0" err="1"/>
              <a:t>unknown</a:t>
            </a:r>
            <a:r>
              <a:rPr lang="it-IT" sz="1400" dirty="0"/>
              <a:t>, 0, 1}</a:t>
            </a:r>
          </a:p>
          <a:p>
            <a:pPr marL="0" indent="0">
              <a:lnSpc>
                <a:spcPct val="50000"/>
              </a:lnSpc>
              <a:buNone/>
            </a:pPr>
            <a:r>
              <a:rPr lang="it-IT" sz="1400" dirty="0"/>
              <a:t>key = </a:t>
            </a:r>
            <a:r>
              <a:rPr lang="it-IT" sz="1400" dirty="0" err="1"/>
              <a:t>undefined</a:t>
            </a:r>
            <a:r>
              <a:rPr lang="it-IT" sz="1400" dirty="0"/>
              <a:t> se il processo </a:t>
            </a:r>
            <a:r>
              <a:rPr lang="it-IT" sz="1400" i="1" dirty="0"/>
              <a:t> i </a:t>
            </a:r>
            <a:r>
              <a:rPr lang="it-IT" sz="1400" dirty="0"/>
              <a:t> non è il processo n°1, un valore random tra [1,r] altrimenti</a:t>
            </a:r>
          </a:p>
          <a:p>
            <a:pPr marL="0" indent="0">
              <a:lnSpc>
                <a:spcPct val="50000"/>
              </a:lnSpc>
              <a:buNone/>
            </a:pPr>
            <a:r>
              <a:rPr lang="it-IT" sz="1400" dirty="0" err="1"/>
              <a:t>level</a:t>
            </a:r>
            <a:r>
              <a:rPr lang="it-IT" sz="1400" dirty="0"/>
              <a:t>. Un vettore contenente il livello a cui si trova ogni processo. </a:t>
            </a:r>
            <a:r>
              <a:rPr lang="it-IT" sz="1400" dirty="0" err="1"/>
              <a:t>Inizalmente</a:t>
            </a:r>
            <a:r>
              <a:rPr lang="it-IT" sz="1400" dirty="0"/>
              <a:t> </a:t>
            </a:r>
            <a:r>
              <a:rPr lang="it-IT" sz="1400" dirty="0" err="1"/>
              <a:t>level</a:t>
            </a:r>
            <a:r>
              <a:rPr lang="it-IT" sz="1400" dirty="0"/>
              <a:t>(</a:t>
            </a:r>
            <a:r>
              <a:rPr lang="it-IT" sz="1400" i="1" dirty="0"/>
              <a:t>i</a:t>
            </a:r>
            <a:r>
              <a:rPr lang="it-IT" sz="1400" dirty="0"/>
              <a:t>) = 0, tutti gli altri valori = -1</a:t>
            </a:r>
          </a:p>
          <a:p>
            <a:pPr marL="0" indent="0">
              <a:lnSpc>
                <a:spcPct val="50000"/>
              </a:lnSpc>
              <a:buNone/>
            </a:pPr>
            <a:r>
              <a:rPr lang="it-IT" sz="1400" dirty="0" err="1"/>
              <a:t>value</a:t>
            </a:r>
            <a:r>
              <a:rPr lang="it-IT" sz="1400" dirty="0"/>
              <a:t>. Un vettore contenente i valori iniziali di ogni processo. </a:t>
            </a:r>
            <a:r>
              <a:rPr lang="it-IT" sz="1400" dirty="0" err="1"/>
              <a:t>Inizalmente</a:t>
            </a:r>
            <a:r>
              <a:rPr lang="it-IT" sz="1400" dirty="0"/>
              <a:t> </a:t>
            </a:r>
            <a:r>
              <a:rPr lang="it-IT" sz="1400" dirty="0" err="1"/>
              <a:t>value</a:t>
            </a:r>
            <a:r>
              <a:rPr lang="it-IT" sz="1400" dirty="0"/>
              <a:t>(</a:t>
            </a:r>
            <a:r>
              <a:rPr lang="it-IT" sz="1400" i="1" dirty="0"/>
              <a:t>i</a:t>
            </a:r>
            <a:r>
              <a:rPr lang="it-IT" sz="1400" dirty="0"/>
              <a:t>) = valore iniziale di </a:t>
            </a:r>
            <a:r>
              <a:rPr lang="it-IT" sz="1400" i="1" dirty="0"/>
              <a:t>i</a:t>
            </a:r>
            <a:r>
              <a:rPr lang="it-IT" sz="1400" dirty="0"/>
              <a:t>, tutti gli altri valori = </a:t>
            </a:r>
            <a:r>
              <a:rPr lang="it-IT" sz="1400" dirty="0" err="1"/>
              <a:t>undefined</a:t>
            </a:r>
            <a:endParaRPr lang="it-IT" sz="1400" dirty="0"/>
          </a:p>
          <a:p>
            <a:pPr marL="0" indent="0">
              <a:lnSpc>
                <a:spcPct val="50000"/>
              </a:lnSpc>
              <a:buNone/>
            </a:pPr>
            <a:endParaRPr lang="it-IT" sz="1400" dirty="0"/>
          </a:p>
          <a:p>
            <a:pPr marL="0" indent="0">
              <a:lnSpc>
                <a:spcPct val="50000"/>
              </a:lnSpc>
              <a:buNone/>
            </a:pPr>
            <a:r>
              <a:rPr lang="it-IT" sz="1400" dirty="0" err="1"/>
              <a:t>msgsi</a:t>
            </a:r>
            <a:r>
              <a:rPr lang="it-IT" sz="1400" dirty="0"/>
              <a:t>:</a:t>
            </a:r>
          </a:p>
          <a:p>
            <a:pPr marL="0" indent="0">
              <a:lnSpc>
                <a:spcPct val="50000"/>
              </a:lnSpc>
              <a:buNone/>
            </a:pPr>
            <a:r>
              <a:rPr lang="it-IT" sz="1400" dirty="0"/>
              <a:t>	</a:t>
            </a:r>
            <a:r>
              <a:rPr lang="it-IT" sz="1400" dirty="0" err="1"/>
              <a:t>message</a:t>
            </a:r>
            <a:r>
              <a:rPr lang="it-IT" sz="1400" dirty="0"/>
              <a:t> = (L, V ,K) inviato a tutti i nodi, dove L è il vettore </a:t>
            </a:r>
            <a:r>
              <a:rPr lang="it-IT" sz="1400" dirty="0" err="1"/>
              <a:t>level</a:t>
            </a:r>
            <a:r>
              <a:rPr lang="it-IT" sz="1400" dirty="0"/>
              <a:t> e V il vettore </a:t>
            </a:r>
            <a:r>
              <a:rPr lang="it-IT" sz="1400" dirty="0" err="1"/>
              <a:t>value</a:t>
            </a:r>
            <a:r>
              <a:rPr lang="it-IT" sz="1400" dirty="0"/>
              <a:t>, K è la key</a:t>
            </a:r>
          </a:p>
          <a:p>
            <a:pPr marL="0" indent="0">
              <a:lnSpc>
                <a:spcPct val="50000"/>
              </a:lnSpc>
              <a:buNone/>
            </a:pPr>
            <a:r>
              <a:rPr lang="it-IT" sz="1400" dirty="0"/>
              <a:t>transi:</a:t>
            </a:r>
          </a:p>
          <a:p>
            <a:pPr marL="457200" lvl="1" indent="0">
              <a:lnSpc>
                <a:spcPct val="50000"/>
              </a:lnSpc>
              <a:buNone/>
            </a:pPr>
            <a:r>
              <a:rPr lang="it-IT" sz="1000" dirty="0"/>
              <a:t>rounds := rounds + 1</a:t>
            </a:r>
          </a:p>
          <a:p>
            <a:pPr marL="457200" lvl="1" indent="0">
              <a:lnSpc>
                <a:spcPct val="50000"/>
              </a:lnSpc>
              <a:buNone/>
            </a:pPr>
            <a:r>
              <a:rPr lang="it-IT" sz="1000" dirty="0" err="1"/>
              <a:t>If</a:t>
            </a:r>
            <a:r>
              <a:rPr lang="it-IT" sz="1000" dirty="0"/>
              <a:t> K != </a:t>
            </a:r>
            <a:r>
              <a:rPr lang="it-IT" sz="1000" dirty="0" err="1"/>
              <a:t>undefined</a:t>
            </a:r>
            <a:r>
              <a:rPr lang="it-IT" sz="1000" dirty="0"/>
              <a:t> key=K #se la chiave te l’ha detta qualcuno che la sa te la salvi</a:t>
            </a:r>
          </a:p>
          <a:p>
            <a:pPr marL="457200" lvl="1" indent="0">
              <a:lnSpc>
                <a:spcPct val="50000"/>
              </a:lnSpc>
              <a:buNone/>
            </a:pPr>
            <a:r>
              <a:rPr lang="it-IT" sz="1000" dirty="0" err="1"/>
              <a:t>Foreach</a:t>
            </a:r>
            <a:r>
              <a:rPr lang="it-IT" sz="1000" dirty="0"/>
              <a:t> </a:t>
            </a:r>
            <a:r>
              <a:rPr lang="it-IT" sz="1000" dirty="0" err="1"/>
              <a:t>message</a:t>
            </a:r>
            <a:r>
              <a:rPr lang="it-IT" sz="1000" dirty="0"/>
              <a:t> do</a:t>
            </a:r>
          </a:p>
          <a:p>
            <a:pPr marL="457200" lvl="1" indent="0">
              <a:lnSpc>
                <a:spcPct val="50000"/>
              </a:lnSpc>
              <a:buNone/>
            </a:pPr>
            <a:r>
              <a:rPr lang="it-IT" sz="1000" dirty="0"/>
              <a:t>	for j != i</a:t>
            </a:r>
          </a:p>
          <a:p>
            <a:pPr marL="457200" lvl="1" indent="0">
              <a:lnSpc>
                <a:spcPct val="50000"/>
              </a:lnSpc>
              <a:buNone/>
            </a:pPr>
            <a:r>
              <a:rPr lang="it-IT" sz="1000" dirty="0"/>
              <a:t>	        </a:t>
            </a:r>
            <a:r>
              <a:rPr lang="it-IT" sz="1000" dirty="0" err="1"/>
              <a:t>value</a:t>
            </a:r>
            <a:r>
              <a:rPr lang="it-IT" sz="1000" dirty="0"/>
              <a:t>(j) == </a:t>
            </a:r>
            <a:r>
              <a:rPr lang="it-IT" sz="1000" dirty="0" err="1"/>
              <a:t>undefined</a:t>
            </a:r>
            <a:r>
              <a:rPr lang="it-IT" sz="1000" dirty="0"/>
              <a:t> </a:t>
            </a:r>
            <a:r>
              <a:rPr lang="it-IT" sz="1000" dirty="0" err="1"/>
              <a:t>then</a:t>
            </a:r>
            <a:r>
              <a:rPr lang="it-IT" sz="1000" dirty="0"/>
              <a:t> val( j ) := V( j )</a:t>
            </a:r>
          </a:p>
          <a:p>
            <a:pPr marL="457200" lvl="1" indent="0">
              <a:lnSpc>
                <a:spcPct val="50000"/>
              </a:lnSpc>
              <a:buNone/>
            </a:pPr>
            <a:r>
              <a:rPr lang="it-IT" sz="1000" dirty="0"/>
              <a:t>	        </a:t>
            </a:r>
            <a:r>
              <a:rPr lang="it-IT" sz="1000" dirty="0" err="1"/>
              <a:t>if</a:t>
            </a:r>
            <a:r>
              <a:rPr lang="it-IT" sz="1000" dirty="0"/>
              <a:t> L( j ) &gt; </a:t>
            </a:r>
            <a:r>
              <a:rPr lang="it-IT" sz="1000" dirty="0" err="1"/>
              <a:t>level</a:t>
            </a:r>
            <a:r>
              <a:rPr lang="it-IT" sz="1000" dirty="0"/>
              <a:t>( j ) </a:t>
            </a:r>
            <a:r>
              <a:rPr lang="it-IT" sz="1000" dirty="0" err="1"/>
              <a:t>then</a:t>
            </a:r>
            <a:r>
              <a:rPr lang="it-IT" sz="1000" dirty="0"/>
              <a:t> </a:t>
            </a:r>
            <a:r>
              <a:rPr lang="it-IT" sz="1000" dirty="0" err="1"/>
              <a:t>level</a:t>
            </a:r>
            <a:r>
              <a:rPr lang="it-IT" sz="1000" dirty="0"/>
              <a:t>( j ):= L( j )</a:t>
            </a:r>
          </a:p>
          <a:p>
            <a:pPr marL="457200" lvl="1" indent="0">
              <a:lnSpc>
                <a:spcPct val="50000"/>
              </a:lnSpc>
              <a:buNone/>
            </a:pPr>
            <a:r>
              <a:rPr lang="it-IT" sz="1000" dirty="0" err="1"/>
              <a:t>level</a:t>
            </a:r>
            <a:r>
              <a:rPr lang="it-IT" sz="1000" dirty="0"/>
              <a:t>(i) := 1 + min {</a:t>
            </a:r>
            <a:r>
              <a:rPr lang="it-IT" sz="1000" dirty="0" err="1"/>
              <a:t>level</a:t>
            </a:r>
            <a:r>
              <a:rPr lang="it-IT" sz="1000" dirty="0"/>
              <a:t>(j): j != i}</a:t>
            </a:r>
          </a:p>
          <a:p>
            <a:pPr marL="457200" lvl="1" indent="0">
              <a:lnSpc>
                <a:spcPct val="50000"/>
              </a:lnSpc>
              <a:buNone/>
            </a:pPr>
            <a:r>
              <a:rPr lang="it-IT" sz="1000" dirty="0" err="1"/>
              <a:t>if</a:t>
            </a:r>
            <a:r>
              <a:rPr lang="it-IT" sz="1000" dirty="0"/>
              <a:t> rounds = r </a:t>
            </a:r>
            <a:r>
              <a:rPr lang="it-IT" sz="1000" dirty="0" err="1"/>
              <a:t>then</a:t>
            </a:r>
            <a:endParaRPr lang="it-IT" sz="1000" dirty="0"/>
          </a:p>
          <a:p>
            <a:pPr marL="457200" lvl="1" indent="0">
              <a:lnSpc>
                <a:spcPct val="50000"/>
              </a:lnSpc>
              <a:buNone/>
            </a:pPr>
            <a:r>
              <a:rPr lang="it-IT" sz="1000" dirty="0"/>
              <a:t>	</a:t>
            </a:r>
            <a:r>
              <a:rPr lang="it-IT" sz="1000" dirty="0" err="1"/>
              <a:t>if</a:t>
            </a:r>
            <a:r>
              <a:rPr lang="it-IT" sz="1000" dirty="0"/>
              <a:t> key != </a:t>
            </a:r>
            <a:r>
              <a:rPr lang="it-IT" sz="1000" dirty="0" err="1"/>
              <a:t>undefined</a:t>
            </a:r>
            <a:r>
              <a:rPr lang="it-IT" sz="1000" dirty="0"/>
              <a:t> and </a:t>
            </a:r>
            <a:r>
              <a:rPr lang="it-IT" sz="1000" dirty="0" err="1"/>
              <a:t>level</a:t>
            </a:r>
            <a:r>
              <a:rPr lang="it-IT" sz="1000" dirty="0"/>
              <a:t>(i) &gt;= key and val(j) = 1 for </a:t>
            </a:r>
            <a:r>
              <a:rPr lang="it-IT" sz="1000" dirty="0" err="1"/>
              <a:t>all</a:t>
            </a:r>
            <a:r>
              <a:rPr lang="it-IT" sz="1000" dirty="0"/>
              <a:t> </a:t>
            </a:r>
            <a:r>
              <a:rPr lang="it-IT" sz="1000" dirty="0" err="1"/>
              <a:t>then</a:t>
            </a:r>
            <a:endParaRPr lang="it-IT" sz="1000" dirty="0"/>
          </a:p>
          <a:p>
            <a:pPr marL="457200" lvl="1" indent="0">
              <a:lnSpc>
                <a:spcPct val="50000"/>
              </a:lnSpc>
              <a:buNone/>
            </a:pPr>
            <a:r>
              <a:rPr lang="it-IT" sz="1000" dirty="0"/>
              <a:t>		</a:t>
            </a:r>
            <a:r>
              <a:rPr lang="it-IT" sz="1000" dirty="0" err="1"/>
              <a:t>decision</a:t>
            </a:r>
            <a:r>
              <a:rPr lang="it-IT" sz="1000" dirty="0"/>
              <a:t> := 1	</a:t>
            </a:r>
          </a:p>
          <a:p>
            <a:pPr marL="457200" lvl="1" indent="0">
              <a:lnSpc>
                <a:spcPct val="50000"/>
              </a:lnSpc>
              <a:buNone/>
            </a:pPr>
            <a:r>
              <a:rPr lang="it-IT" sz="1000" dirty="0"/>
              <a:t>	else </a:t>
            </a:r>
            <a:r>
              <a:rPr lang="it-IT" sz="1000" dirty="0" err="1"/>
              <a:t>decision</a:t>
            </a:r>
            <a:r>
              <a:rPr lang="it-IT" sz="1000" dirty="0"/>
              <a:t> := 0</a:t>
            </a:r>
          </a:p>
          <a:p>
            <a:pPr marL="0" indent="0">
              <a:lnSpc>
                <a:spcPct val="50000"/>
              </a:lnSpc>
              <a:buNone/>
            </a:pPr>
            <a:endParaRPr lang="it-IT" sz="1400" dirty="0"/>
          </a:p>
          <a:p>
            <a:endParaRPr lang="it-IT" dirty="0"/>
          </a:p>
        </p:txBody>
      </p:sp>
    </p:spTree>
    <p:extLst>
      <p:ext uri="{BB962C8B-B14F-4D97-AF65-F5344CB8AC3E}">
        <p14:creationId xmlns:p14="http://schemas.microsoft.com/office/powerpoint/2010/main" val="20199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Teorema algoritmo </a:t>
            </a:r>
            <a:r>
              <a:rPr lang="it-IT" sz="4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RandomAttack</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L'Algoritmo del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RandomAttack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risolve la versione randomizzata del problema dell’attacco coordinato (versione randomica)  con un ϵ = 1/r ove r è il numero di round</a:t>
            </a: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016011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Dimostrazione informale </a:t>
            </a:r>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Teorema algoritmo </a:t>
            </a:r>
            <a:r>
              <a:rPr lang="it-IT" sz="4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RandomAttack</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0" indent="0">
              <a:buNone/>
            </a:pPr>
            <a:r>
              <a:rPr lang="it-IT" dirty="0"/>
              <a:t>Li = </a:t>
            </a:r>
            <a:r>
              <a:rPr lang="it-IT" dirty="0" err="1"/>
              <a:t>level</a:t>
            </a:r>
            <a:r>
              <a:rPr lang="it-IT" dirty="0"/>
              <a:t>(</a:t>
            </a:r>
            <a:r>
              <a:rPr lang="it-IT" i="1" dirty="0"/>
              <a:t>i) </a:t>
            </a:r>
            <a:r>
              <a:rPr lang="it-IT" dirty="0"/>
              <a:t>al round </a:t>
            </a:r>
            <a:r>
              <a:rPr lang="it-IT" i="1" dirty="0"/>
              <a:t>r, </a:t>
            </a:r>
            <a:r>
              <a:rPr lang="it-IT" dirty="0"/>
              <a:t>quando </a:t>
            </a:r>
            <a:r>
              <a:rPr lang="it-IT" i="1" dirty="0"/>
              <a:t>i </a:t>
            </a:r>
            <a:r>
              <a:rPr lang="it-IT" dirty="0"/>
              <a:t>deve prendere una decisione</a:t>
            </a:r>
          </a:p>
          <a:p>
            <a:pPr marL="0" indent="0">
              <a:buNone/>
            </a:pPr>
            <a:endParaRPr lang="it-IT" dirty="0"/>
          </a:p>
          <a:p>
            <a:pPr marL="0" indent="0">
              <a:buNone/>
            </a:pPr>
            <a:r>
              <a:rPr lang="it-IT" sz="1800" dirty="0">
                <a:solidFill>
                  <a:srgbClr val="000000"/>
                </a:solidFill>
                <a:effectLst/>
                <a:latin typeface="Arial" panose="020B0604020202020204" pitchFamily="34" charset="0"/>
                <a:ea typeface="Times New Roman" panose="02020603050405020304" pitchFamily="18" charset="0"/>
              </a:rPr>
              <a:t>Se key ≤ min{ </a:t>
            </a:r>
            <a:r>
              <a:rPr lang="it-IT" sz="1800" i="1" dirty="0">
                <a:solidFill>
                  <a:srgbClr val="000000"/>
                </a:solidFill>
                <a:effectLst/>
                <a:latin typeface="Arial" panose="020B0604020202020204" pitchFamily="34" charset="0"/>
                <a:ea typeface="Times New Roman" panose="02020603050405020304" pitchFamily="18" charset="0"/>
              </a:rPr>
              <a:t>l</a:t>
            </a:r>
            <a:r>
              <a:rPr lang="it-IT" sz="1800" i="1" baseline="-25000" dirty="0">
                <a:solidFill>
                  <a:srgbClr val="000000"/>
                </a:solidFill>
                <a:effectLst/>
                <a:latin typeface="Arial" panose="020B0604020202020204" pitchFamily="34" charset="0"/>
                <a:ea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rPr>
              <a:t> </a:t>
            </a:r>
            <a:r>
              <a:rPr lang="it-IT" sz="1800" dirty="0">
                <a:solidFill>
                  <a:srgbClr val="000000"/>
                </a:solidFill>
                <a:effectLst/>
                <a:latin typeface="Arial" panose="020B0604020202020204" pitchFamily="34" charset="0"/>
                <a:ea typeface="Times New Roman" panose="02020603050405020304" pitchFamily="18" charset="0"/>
              </a:rPr>
              <a:t>} tutti sono d’accordo </a:t>
            </a:r>
            <a:r>
              <a:rPr lang="it-IT" sz="1800" dirty="0" err="1">
                <a:solidFill>
                  <a:srgbClr val="000000"/>
                </a:solidFill>
                <a:effectLst/>
                <a:latin typeface="Arial" panose="020B0604020202020204" pitchFamily="34" charset="0"/>
                <a:ea typeface="Times New Roman" panose="02020603050405020304" pitchFamily="18" charset="0"/>
              </a:rPr>
              <a:t>perchè</a:t>
            </a:r>
            <a:r>
              <a:rPr lang="it-IT" sz="1800" dirty="0">
                <a:solidFill>
                  <a:srgbClr val="000000"/>
                </a:solidFill>
                <a:effectLst/>
                <a:latin typeface="Arial" panose="020B0604020202020204" pitchFamily="34" charset="0"/>
                <a:ea typeface="Times New Roman" panose="02020603050405020304" pitchFamily="18" charset="0"/>
              </a:rPr>
              <a:t> tutti hanno superato </a:t>
            </a:r>
            <a:r>
              <a:rPr lang="it-IT" sz="1800" i="1" dirty="0">
                <a:solidFill>
                  <a:srgbClr val="000000"/>
                </a:solidFill>
                <a:effectLst/>
                <a:latin typeface="Arial" panose="020B0604020202020204" pitchFamily="34" charset="0"/>
                <a:ea typeface="Times New Roman" panose="02020603050405020304" pitchFamily="18" charset="0"/>
              </a:rPr>
              <a:t>key</a:t>
            </a:r>
          </a:p>
          <a:p>
            <a:pPr marL="0" indent="0">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invece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 &gt; max{ l</a:t>
            </a:r>
            <a:r>
              <a:rPr lang="it-IT" sz="1800" i="1" baseline="-25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 decide 0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perchè</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non si è raggiunto il livello necessario.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L’unica situazione in cui i processi possono essere in disaccordo è quando min{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t>
            </a:r>
            <a:r>
              <a:rPr lang="it-IT" sz="1800" i="1" baseline="-25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 ≤ max{ l</a:t>
            </a:r>
            <a:r>
              <a:rPr lang="it-IT" sz="1800" i="1" baseline="-25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cioè quando il valore di </a:t>
            </a:r>
            <a:r>
              <a:rPr lang="it-IT" sz="1800"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level</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 è lo stesso per tutti i processi e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è più grande del valore più piccolo.</a:t>
            </a:r>
          </a:p>
          <a:p>
            <a:pPr marL="0" indent="0">
              <a:buNone/>
            </a:pPr>
            <a:r>
              <a:rPr lang="it-IT" sz="1800" dirty="0">
                <a:solidFill>
                  <a:srgbClr val="000000"/>
                </a:solidFill>
                <a:latin typeface="Arial" panose="020B0604020202020204" pitchFamily="34" charset="0"/>
                <a:ea typeface="Calibri" panose="020F0502020204030204" pitchFamily="34" charset="0"/>
                <a:cs typeface="Times New Roman" panose="02020603050405020304" pitchFamily="18" charset="0"/>
              </a:rPr>
              <a:t>Ma i diversi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t>
            </a:r>
            <a:r>
              <a:rPr lang="it-IT" sz="1800" i="1" baseline="-25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latin typeface="Arial" panose="020B0604020202020204" pitchFamily="34" charset="0"/>
                <a:cs typeface="Times New Roman" panose="02020603050405020304" pitchFamily="18" charset="0"/>
              </a:rPr>
              <a:t>(uno per ogni nodo) si possono distaccare al massimo di 1 per quanto detto nel Lemma 5.2 quindi:</a:t>
            </a:r>
          </a:p>
          <a:p>
            <a:pPr marL="0" indent="0">
              <a:buNone/>
            </a:pPr>
            <a:r>
              <a:rPr lang="it-IT" sz="1800" dirty="0">
                <a:solidFill>
                  <a:srgbClr val="000000"/>
                </a:solidFill>
                <a:effectLst/>
                <a:latin typeface="Arial" panose="020B0604020202020204" pitchFamily="34" charset="0"/>
                <a:ea typeface="Times New Roman" panose="02020603050405020304" pitchFamily="18" charset="0"/>
              </a:rPr>
              <a:t>Dire min{ </a:t>
            </a:r>
            <a:r>
              <a:rPr lang="it-IT" sz="1800" i="1" dirty="0">
                <a:solidFill>
                  <a:srgbClr val="000000"/>
                </a:solidFill>
                <a:effectLst/>
                <a:latin typeface="Arial" panose="020B0604020202020204" pitchFamily="34" charset="0"/>
                <a:ea typeface="Times New Roman" panose="02020603050405020304" pitchFamily="18" charset="0"/>
              </a:rPr>
              <a:t>l</a:t>
            </a:r>
            <a:r>
              <a:rPr lang="it-IT" sz="1800" i="1" baseline="-25000" dirty="0">
                <a:solidFill>
                  <a:srgbClr val="000000"/>
                </a:solidFill>
                <a:effectLst/>
                <a:latin typeface="Arial" panose="020B0604020202020204" pitchFamily="34" charset="0"/>
                <a:ea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rPr>
              <a:t> } </a:t>
            </a:r>
            <a:r>
              <a:rPr lang="it-IT" sz="1800" dirty="0">
                <a:solidFill>
                  <a:srgbClr val="000000"/>
                </a:solidFill>
                <a:effectLst/>
                <a:latin typeface="Arial" panose="020B0604020202020204" pitchFamily="34" charset="0"/>
                <a:ea typeface="Times New Roman" panose="02020603050405020304" pitchFamily="18" charset="0"/>
              </a:rPr>
              <a:t>&lt; </a:t>
            </a:r>
            <a:r>
              <a:rPr lang="it-IT" sz="1800" i="1" dirty="0">
                <a:solidFill>
                  <a:srgbClr val="000000"/>
                </a:solidFill>
                <a:effectLst/>
                <a:latin typeface="Arial" panose="020B0604020202020204" pitchFamily="34" charset="0"/>
                <a:ea typeface="Times New Roman" panose="02020603050405020304" pitchFamily="18" charset="0"/>
              </a:rPr>
              <a:t>key ≤ max{ l</a:t>
            </a:r>
            <a:r>
              <a:rPr lang="it-IT" sz="1800" i="1" baseline="-25000" dirty="0">
                <a:solidFill>
                  <a:srgbClr val="000000"/>
                </a:solidFill>
                <a:effectLst/>
                <a:latin typeface="Arial" panose="020B0604020202020204" pitchFamily="34" charset="0"/>
                <a:ea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rPr>
              <a:t> }</a:t>
            </a:r>
            <a:r>
              <a:rPr lang="it-IT" sz="1800" dirty="0">
                <a:solidFill>
                  <a:srgbClr val="000000"/>
                </a:solidFill>
                <a:effectLst/>
                <a:latin typeface="Arial" panose="020B0604020202020204" pitchFamily="34" charset="0"/>
                <a:ea typeface="Times New Roman" panose="02020603050405020304" pitchFamily="18" charset="0"/>
              </a:rPr>
              <a:t> è come dire </a:t>
            </a:r>
            <a:r>
              <a:rPr lang="it-IT" sz="1800" i="1" dirty="0">
                <a:solidFill>
                  <a:srgbClr val="000000"/>
                </a:solidFill>
                <a:effectLst/>
                <a:latin typeface="Arial" panose="020B0604020202020204" pitchFamily="34" charset="0"/>
                <a:ea typeface="Times New Roman" panose="02020603050405020304" pitchFamily="18" charset="0"/>
              </a:rPr>
              <a:t>key</a:t>
            </a:r>
            <a:r>
              <a:rPr lang="it-IT" sz="1800" dirty="0">
                <a:solidFill>
                  <a:srgbClr val="000000"/>
                </a:solidFill>
                <a:effectLst/>
                <a:latin typeface="Arial" panose="020B0604020202020204" pitchFamily="34" charset="0"/>
                <a:ea typeface="Times New Roman" panose="02020603050405020304" pitchFamily="18" charset="0"/>
              </a:rPr>
              <a:t> = max { </a:t>
            </a:r>
            <a:r>
              <a:rPr lang="it-IT" sz="1800" i="1" dirty="0">
                <a:solidFill>
                  <a:srgbClr val="000000"/>
                </a:solidFill>
                <a:effectLst/>
                <a:latin typeface="Arial" panose="020B0604020202020204" pitchFamily="34" charset="0"/>
                <a:ea typeface="Times New Roman" panose="02020603050405020304" pitchFamily="18" charset="0"/>
              </a:rPr>
              <a:t>l</a:t>
            </a:r>
            <a:r>
              <a:rPr lang="it-IT" sz="1800" i="1" baseline="-25000" dirty="0">
                <a:solidFill>
                  <a:srgbClr val="000000"/>
                </a:solidFill>
                <a:effectLst/>
                <a:latin typeface="Arial" panose="020B0604020202020204" pitchFamily="34" charset="0"/>
                <a:ea typeface="Times New Roman" panose="02020603050405020304" pitchFamily="18" charset="0"/>
              </a:rPr>
              <a:t>i</a:t>
            </a:r>
            <a:r>
              <a:rPr lang="it-IT" sz="1800" i="1" dirty="0">
                <a:solidFill>
                  <a:srgbClr val="000000"/>
                </a:solidFill>
                <a:effectLst/>
                <a:latin typeface="Arial" panose="020B0604020202020204" pitchFamily="34" charset="0"/>
                <a:ea typeface="Times New Roman" panose="02020603050405020304" pitchFamily="18" charset="0"/>
              </a:rPr>
              <a:t> </a:t>
            </a:r>
            <a:r>
              <a:rPr lang="it-IT" sz="1800" dirty="0">
                <a:solidFill>
                  <a:srgbClr val="000000"/>
                </a:solidFill>
                <a:effectLst/>
                <a:latin typeface="Arial" panose="020B0604020202020204" pitchFamily="34" charset="0"/>
                <a:ea typeface="Times New Roman" panose="02020603050405020304" pitchFamily="18" charset="0"/>
              </a:rPr>
              <a:t>}. Dato che </a:t>
            </a:r>
            <a:r>
              <a:rPr lang="it-IT" sz="1800" i="1" dirty="0">
                <a:solidFill>
                  <a:srgbClr val="000000"/>
                </a:solidFill>
                <a:effectLst/>
                <a:latin typeface="Arial" panose="020B0604020202020204" pitchFamily="34" charset="0"/>
                <a:ea typeface="Times New Roman" panose="02020603050405020304" pitchFamily="18" charset="0"/>
              </a:rPr>
              <a:t>key </a:t>
            </a:r>
            <a:r>
              <a:rPr lang="it-IT" sz="1800" dirty="0">
                <a:solidFill>
                  <a:srgbClr val="000000"/>
                </a:solidFill>
                <a:effectLst/>
                <a:latin typeface="Arial" panose="020B0604020202020204" pitchFamily="34" charset="0"/>
                <a:ea typeface="Times New Roman" panose="02020603050405020304" pitchFamily="18" charset="0"/>
              </a:rPr>
              <a:t>è un valore randomico tra 1 ed </a:t>
            </a:r>
            <a:r>
              <a:rPr lang="it-IT" sz="1800" i="1" dirty="0">
                <a:solidFill>
                  <a:srgbClr val="000000"/>
                </a:solidFill>
                <a:effectLst/>
                <a:latin typeface="Arial" panose="020B0604020202020204" pitchFamily="34" charset="0"/>
                <a:ea typeface="Times New Roman" panose="02020603050405020304" pitchFamily="18" charset="0"/>
              </a:rPr>
              <a:t>r </a:t>
            </a:r>
            <a:r>
              <a:rPr lang="it-IT" sz="1800" dirty="0">
                <a:solidFill>
                  <a:srgbClr val="000000"/>
                </a:solidFill>
                <a:effectLst/>
                <a:latin typeface="Arial" panose="020B0604020202020204" pitchFamily="34" charset="0"/>
                <a:ea typeface="Times New Roman" panose="02020603050405020304" pitchFamily="18" charset="0"/>
              </a:rPr>
              <a:t>la probabilità che ciò succeda è 1/</a:t>
            </a:r>
            <a:r>
              <a:rPr lang="it-IT" sz="1800" i="1" dirty="0">
                <a:solidFill>
                  <a:srgbClr val="000000"/>
                </a:solidFill>
                <a:effectLst/>
                <a:latin typeface="Arial" panose="020B0604020202020204" pitchFamily="34" charset="0"/>
                <a:ea typeface="Times New Roman" panose="02020603050405020304" pitchFamily="18" charset="0"/>
              </a:rPr>
              <a:t>r</a:t>
            </a:r>
            <a:endParaRPr lang="it-IT" sz="180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56350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Teorema del limite inferiore sul disaccordo</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endParaRPr lang="it-IT" sz="1800" i="1" dirty="0">
                  <a:solidFill>
                    <a:srgbClr val="404040"/>
                  </a:solidFill>
                  <a:latin typeface="Corbel" panose="020B0503020204020204" pitchFamily="34" charset="0"/>
                  <a:ea typeface="Calibri" panose="020F0502020204030204" pitchFamily="34" charset="0"/>
                  <a:cs typeface="Calibri" panose="020F0502020204030204" pitchFamily="34" charset="0"/>
                </a:endParaRPr>
              </a:p>
              <a:p>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Ogni algoritmo r-round per il problema dell’attacco coordinato randomizzato presenta una probabilità di disaccordo di al minimo </a:t>
                </a:r>
                <a14:m>
                  <m:oMath xmlns:m="http://schemas.openxmlformats.org/officeDocument/2006/math">
                    <m:f>
                      <m:fPr>
                        <m:ctrlP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fPr>
                      <m:num>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1</m:t>
                        </m:r>
                      </m:num>
                      <m:den>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m:t>
                        </m:r>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+1</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it-IT">
                    <a:noFill/>
                  </a:rPr>
                  <a:t> </a:t>
                </a:r>
              </a:p>
            </p:txBody>
          </p:sp>
        </mc:Fallback>
      </mc:AlternateContent>
    </p:spTree>
    <p:extLst>
      <p:ext uri="{BB962C8B-B14F-4D97-AF65-F5344CB8AC3E}">
        <p14:creationId xmlns:p14="http://schemas.microsoft.com/office/powerpoint/2010/main" val="306584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8173BF-C6FA-4907-B030-29B542207353}"/>
              </a:ext>
            </a:extLst>
          </p:cNvPr>
          <p:cNvSpPr>
            <a:spLocks noGrp="1"/>
          </p:cNvSpPr>
          <p:nvPr>
            <p:ph type="title"/>
          </p:nvPr>
        </p:nvSpPr>
        <p:spPr/>
        <p:txBody>
          <a:bodyPr/>
          <a:lstStyle/>
          <a:p>
            <a:r>
              <a:rPr lang="it-IT" dirty="0"/>
              <a:t>Questionario</a:t>
            </a:r>
          </a:p>
        </p:txBody>
      </p:sp>
      <p:sp>
        <p:nvSpPr>
          <p:cNvPr id="3" name="Segnaposto contenuto 2">
            <a:extLst>
              <a:ext uri="{FF2B5EF4-FFF2-40B4-BE49-F238E27FC236}">
                <a16:creationId xmlns:a16="http://schemas.microsoft.com/office/drawing/2014/main" id="{F6E7414D-3B53-4160-A0EB-98D67B1C58B6}"/>
              </a:ext>
            </a:extLst>
          </p:cNvPr>
          <p:cNvSpPr>
            <a:spLocks noGrp="1"/>
          </p:cNvSpPr>
          <p:nvPr>
            <p:ph idx="1"/>
          </p:nvPr>
        </p:nvSpPr>
        <p:spPr/>
        <p:txBody>
          <a:bodyPr/>
          <a:lstStyle/>
          <a:p>
            <a:r>
              <a:rPr lang="it-IT" dirty="0"/>
              <a:t>Domande aperte</a:t>
            </a:r>
          </a:p>
          <a:p>
            <a:pPr lvl="1"/>
            <a:r>
              <a:rPr lang="it-IT" dirty="0"/>
              <a:t>Quali sono i vincoli su cui si basa la versione deterministica?</a:t>
            </a:r>
          </a:p>
          <a:p>
            <a:pPr lvl="1"/>
            <a:r>
              <a:rPr lang="it-IT" dirty="0"/>
              <a:t>Che cosa è un avversario?</a:t>
            </a:r>
          </a:p>
          <a:p>
            <a:pPr lvl="1"/>
            <a:endParaRPr lang="it-IT" dirty="0"/>
          </a:p>
          <a:p>
            <a:r>
              <a:rPr lang="it-IT" dirty="0"/>
              <a:t>Domande chiuse</a:t>
            </a:r>
          </a:p>
          <a:p>
            <a:pPr lvl="1"/>
            <a:r>
              <a:rPr lang="it-IT" dirty="0"/>
              <a:t>Quale è il limite inferiore più basso possibile per la versione randomizzata?</a:t>
            </a:r>
          </a:p>
          <a:p>
            <a:pPr lvl="1"/>
            <a:r>
              <a:rPr lang="it-IT" dirty="0"/>
              <a:t>Avendo dimostrato l’impossibilità per il modello sincrono, questa vale anche per quello asincrono. V o F</a:t>
            </a:r>
          </a:p>
          <a:p>
            <a:pPr lvl="1"/>
            <a:r>
              <a:rPr lang="it-IT" dirty="0">
                <a:solidFill>
                  <a:srgbClr val="C00000"/>
                </a:solidFill>
              </a:rPr>
              <a:t>Che cosa è contenuto nella variabile </a:t>
            </a:r>
            <a:r>
              <a:rPr lang="it-IT" dirty="0" err="1">
                <a:solidFill>
                  <a:srgbClr val="C00000"/>
                </a:solidFill>
              </a:rPr>
              <a:t>value</a:t>
            </a:r>
            <a:r>
              <a:rPr lang="it-IT" dirty="0">
                <a:solidFill>
                  <a:srgbClr val="C00000"/>
                </a:solidFill>
              </a:rPr>
              <a:t> di un processo qualsiasi ad un round x &gt; 0 (FORSE DA CAMBIARE CON UNA SUL TH 5.1)</a:t>
            </a:r>
          </a:p>
          <a:p>
            <a:pPr lvl="1"/>
            <a:endParaRPr lang="it-IT" dirty="0"/>
          </a:p>
          <a:p>
            <a:pPr lvl="1"/>
            <a:endParaRPr lang="it-IT" dirty="0"/>
          </a:p>
          <a:p>
            <a:pPr lvl="1"/>
            <a:endParaRPr lang="it-IT" dirty="0"/>
          </a:p>
        </p:txBody>
      </p:sp>
    </p:spTree>
    <p:extLst>
      <p:ext uri="{BB962C8B-B14F-4D97-AF65-F5344CB8AC3E}">
        <p14:creationId xmlns:p14="http://schemas.microsoft.com/office/powerpoint/2010/main" val="71170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cs typeface="Times New Roman" panose="02020603050405020304" pitchFamily="18" charset="0"/>
              </a:rPr>
              <a:t>Definizione avversario </a:t>
            </a:r>
            <a:r>
              <a:rPr lang="it-IT" dirty="0" err="1">
                <a:solidFill>
                  <a:srgbClr val="000000"/>
                </a:solidFill>
                <a:latin typeface="Arial" panose="020B0604020202020204" pitchFamily="34" charset="0"/>
                <a:cs typeface="Times New Roman" panose="02020603050405020304" pitchFamily="18" charset="0"/>
              </a:rPr>
              <a:t>pruned</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L’avversario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semplicemente “elimina” le informazioni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non ha ricevuto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r>
                  <a:rPr lang="it-IT" sz="1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definito come segue: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Se </a:t>
                </a:r>
                <a14:m>
                  <m:oMath xmlns:m="http://schemas.openxmlformats.org/officeDocument/2006/math">
                    <m:d>
                      <m:d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e>
                    </m:d>
                    <m:sSub>
                      <m:sSub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e>
                      <m: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𝛾</m:t>
                        </m:r>
                      </m:sub>
                    </m:s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allora l’input di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lo stesso che in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altrimenti è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Una tripla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e>
                      <m:sup>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𝑘</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nel pattern di comunicazione di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esattamente se è nello schema di comunicazione di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a:t>
                </a:r>
                <a14:m>
                  <m:oMath xmlns:m="http://schemas.openxmlformats.org/officeDocument/2006/math">
                    <m:d>
                      <m:d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𝑘</m:t>
                        </m:r>
                      </m:e>
                    </m:d>
                    <m:sSub>
                      <m:sSub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e>
                      <m: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𝛾</m:t>
                        </m:r>
                      </m:sub>
                    </m:s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Questo vuol dire che l’avversario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include tutti i messaggi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conosce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ma non altri,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specifica che tutti gli input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non conosce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sono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Il seguente lemma dice che la versione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𝑝𝑟𝑢𝑛𝑒𝑑</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di un avversario è sufficiente a determinare la distribuzione di probabilità degli output.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522" t="-560" r="-58"/>
                </a:stretch>
              </a:blipFill>
            </p:spPr>
            <p:txBody>
              <a:bodyPr/>
              <a:lstStyle/>
              <a:p>
                <a:r>
                  <a:rPr lang="it-IT">
                    <a:noFill/>
                  </a:rPr>
                  <a:t> </a:t>
                </a:r>
              </a:p>
            </p:txBody>
          </p:sp>
        </mc:Fallback>
      </mc:AlternateContent>
    </p:spTree>
    <p:extLst>
      <p:ext uri="{BB962C8B-B14F-4D97-AF65-F5344CB8AC3E}">
        <p14:creationId xmlns:p14="http://schemas.microsoft.com/office/powerpoint/2010/main" val="3161926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Lemmi 5.6 e 5.7</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0" indent="0">
                  <a:lnSpc>
                    <a:spcPct val="107000"/>
                  </a:lnSpc>
                  <a:spcAft>
                    <a:spcPts val="800"/>
                  </a:spcAft>
                  <a:buNone/>
                </a:pPr>
                <a:r>
                  <a:rPr lang="it-IT" sz="1800" b="1"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Lemma 5.6</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Se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𝐵</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sono due avversari,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un processo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allora: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𝑃</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p>
                      </m:sSup>
                      <m:d>
                        <m:dPr>
                          <m:begChr m:val="["/>
                          <m:endChr m:val="]"/>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𝑑𝑒𝑐𝑖𝑑𝑒𝑠</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𝑃</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d>
                        <m:dPr>
                          <m:begChr m:val="["/>
                          <m:endChr m:val="]"/>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𝑑𝑒𝑐𝑖𝑑𝑒𝑠</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1</m:t>
                          </m:r>
                        </m:e>
                      </m:d>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b="1"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Lemma 5.7</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Sia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𝐵</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un qualsiasi avversario per il quale tutti i valori inziali sono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sia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un processo qualsiasi, allora: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𝑃</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p>
                      </m:sSup>
                      <m:d>
                        <m:dPr>
                          <m:begChr m:val="["/>
                          <m:endChr m:val="]"/>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𝑑𝑒𝑐𝑖𝑑𝑒𝑠</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𝑙𝑒𝑣𝑒𝑙</m:t>
                              </m:r>
                            </m:e>
                            <m:sub>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b>
                          </m:sSub>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e>
                      </m:d>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522" t="-560"/>
                </a:stretch>
              </a:blipFill>
            </p:spPr>
            <p:txBody>
              <a:bodyPr/>
              <a:lstStyle/>
              <a:p>
                <a:r>
                  <a:rPr lang="it-IT">
                    <a:noFill/>
                  </a:rPr>
                  <a:t> </a:t>
                </a:r>
              </a:p>
            </p:txBody>
          </p:sp>
        </mc:Fallback>
      </mc:AlternateContent>
    </p:spTree>
    <p:extLst>
      <p:ext uri="{BB962C8B-B14F-4D97-AF65-F5344CB8AC3E}">
        <p14:creationId xmlns:p14="http://schemas.microsoft.com/office/powerpoint/2010/main" val="2890494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Dimostrazione del teorema</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normAutofit fontScale="92500"/>
              </a:bodyPr>
              <a:lstStyle/>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Sia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l’avversario per il quale tutti gli inputs sono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perduto.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La probabilità che tutti i processi decidano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al più la probabilità ognuno di essi decida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la quale è, per il lemma 5.7, al massimo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𝑙𝑒𝑣𝑒𝑙</m:t>
                            </m:r>
                          </m:e>
                          <m:sub>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b>
                        </m:sSub>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La condizione di validità ci dice che tutti i processi devono decidere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tutte le esecuzioni generate da questo avversario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quindi la probabilità che tutti decidano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deve essere esattamente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questo implica che: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Ovvero: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fPr>
                      <m:num>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num>
                      <m:den>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xmlns="">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290" t="-280" r="-464"/>
                </a:stretch>
              </a:blipFill>
            </p:spPr>
            <p:txBody>
              <a:bodyPr/>
              <a:lstStyle/>
              <a:p>
                <a:r>
                  <a:rPr lang="it-IT">
                    <a:noFill/>
                  </a:rPr>
                  <a:t> </a:t>
                </a:r>
              </a:p>
            </p:txBody>
          </p:sp>
        </mc:Fallback>
      </mc:AlternateContent>
    </p:spTree>
    <p:extLst>
      <p:ext uri="{BB962C8B-B14F-4D97-AF65-F5344CB8AC3E}">
        <p14:creationId xmlns:p14="http://schemas.microsoft.com/office/powerpoint/2010/main" val="174123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A96A9-DC01-48B7-9787-CD3B4FB45BCB}"/>
              </a:ext>
            </a:extLst>
          </p:cNvPr>
          <p:cNvSpPr>
            <a:spLocks noGrp="1"/>
          </p:cNvSpPr>
          <p:nvPr>
            <p:ph type="title"/>
          </p:nvPr>
        </p:nvSpPr>
        <p:spPr/>
        <p:txBody>
          <a:bodyPr/>
          <a:lstStyle/>
          <a:p>
            <a:r>
              <a:rPr lang="it-IT" dirty="0"/>
              <a:t>Illustrazione del problema</a:t>
            </a:r>
          </a:p>
        </p:txBody>
      </p:sp>
      <p:sp>
        <p:nvSpPr>
          <p:cNvPr id="3" name="Segnaposto contenuto 2">
            <a:extLst>
              <a:ext uri="{FF2B5EF4-FFF2-40B4-BE49-F238E27FC236}">
                <a16:creationId xmlns:a16="http://schemas.microsoft.com/office/drawing/2014/main" id="{9F95D75D-9CAF-473C-839D-040E669EE549}"/>
              </a:ext>
            </a:extLst>
          </p:cNvPr>
          <p:cNvSpPr>
            <a:spLocks noGrp="1"/>
          </p:cNvSpPr>
          <p:nvPr>
            <p:ph idx="1"/>
          </p:nvPr>
        </p:nvSpPr>
        <p:spPr/>
        <p:txBody>
          <a:bodyPr>
            <a:normAutofit fontScale="92500" lnSpcReduction="10000"/>
          </a:bodyPr>
          <a:lstStyle/>
          <a:p>
            <a:pPr marL="0" indent="0">
              <a:buNone/>
            </a:pPr>
            <a:r>
              <a:rPr lang="en-US" dirty="0"/>
              <a:t>Several generals are planning a coordinated attack from different directions, against a common objective. They know that the only way the attack can succeed is if all the generals attack; if only some of the generals attack, their armies will be destroyed. Each general has an initial opinion about whether his army is ready to attack. The generals are located in different places. Nearby generals can communicate, but only via messengers that travel on foot. However, messengers can be lost or captured, and their messages may thus be lost. Using only this unreliable means of communication, the generals must manage to agree on whether or not to attack. Moreover, they should attack if possible. (We suppose that the "communication graph" of generals is undirected and connected, and that all of the generals know the graph. We also assume that there is a known upper bound on </a:t>
            </a:r>
            <a:endParaRPr lang="it-IT" dirty="0"/>
          </a:p>
        </p:txBody>
      </p:sp>
    </p:spTree>
    <p:extLst>
      <p:ext uri="{BB962C8B-B14F-4D97-AF65-F5344CB8AC3E}">
        <p14:creationId xmlns:p14="http://schemas.microsoft.com/office/powerpoint/2010/main" val="202490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D4EC0-4169-4052-B928-6D303C6F2B13}"/>
              </a:ext>
            </a:extLst>
          </p:cNvPr>
          <p:cNvSpPr>
            <a:spLocks noGrp="1"/>
          </p:cNvSpPr>
          <p:nvPr>
            <p:ph type="title"/>
          </p:nvPr>
        </p:nvSpPr>
        <p:spPr/>
        <p:txBody>
          <a:bodyPr/>
          <a:lstStyle/>
          <a:p>
            <a:r>
              <a:rPr lang="it-IT" dirty="0"/>
              <a:t>Concetti base – Modello sincrono</a:t>
            </a:r>
          </a:p>
        </p:txBody>
      </p:sp>
      <p:sp>
        <p:nvSpPr>
          <p:cNvPr id="3" name="Segnaposto contenuto 2">
            <a:extLst>
              <a:ext uri="{FF2B5EF4-FFF2-40B4-BE49-F238E27FC236}">
                <a16:creationId xmlns:a16="http://schemas.microsoft.com/office/drawing/2014/main" id="{FF9FD97D-0452-4AC8-9322-FDE3EB58CDC1}"/>
              </a:ext>
            </a:extLst>
          </p:cNvPr>
          <p:cNvSpPr>
            <a:spLocks noGrp="1"/>
          </p:cNvSpPr>
          <p:nvPr>
            <p:ph idx="1"/>
          </p:nvPr>
        </p:nvSpPr>
        <p:spPr/>
        <p:txBody>
          <a:bodyPr/>
          <a:lstStyle/>
          <a:p>
            <a:pPr marL="0" indent="0">
              <a:buNone/>
            </a:pPr>
            <a:r>
              <a:rPr lang="it-IT" dirty="0"/>
              <a:t>Ogni processo i è modellato da quattro elementi:</a:t>
            </a:r>
          </a:p>
          <a:p>
            <a:r>
              <a:rPr lang="it-IT" dirty="0"/>
              <a:t>States: insieme degli stati</a:t>
            </a:r>
          </a:p>
          <a:p>
            <a:r>
              <a:rPr lang="it-IT" dirty="0"/>
              <a:t>Start: insieme degli stati iniziali</a:t>
            </a:r>
          </a:p>
          <a:p>
            <a:r>
              <a:rPr lang="it-IT" dirty="0" err="1"/>
              <a:t>Msgs</a:t>
            </a:r>
            <a:r>
              <a:rPr lang="it-IT" dirty="0"/>
              <a:t>: funzione di generazione messaggi</a:t>
            </a:r>
          </a:p>
          <a:p>
            <a:r>
              <a:rPr lang="it-IT" dirty="0"/>
              <a:t>Trans: funzione di transizioni</a:t>
            </a:r>
          </a:p>
        </p:txBody>
      </p:sp>
    </p:spTree>
    <p:extLst>
      <p:ext uri="{BB962C8B-B14F-4D97-AF65-F5344CB8AC3E}">
        <p14:creationId xmlns:p14="http://schemas.microsoft.com/office/powerpoint/2010/main" val="154652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F6CAB-4137-4B33-ADFC-17DF6F2D8D0D}"/>
              </a:ext>
            </a:extLst>
          </p:cNvPr>
          <p:cNvSpPr>
            <a:spLocks noGrp="1"/>
          </p:cNvSpPr>
          <p:nvPr>
            <p:ph type="title"/>
          </p:nvPr>
        </p:nvSpPr>
        <p:spPr/>
        <p:txBody>
          <a:bodyPr/>
          <a:lstStyle/>
          <a:p>
            <a:r>
              <a:rPr lang="it-IT" dirty="0"/>
              <a:t>Concetti base – Modello sincrono</a:t>
            </a:r>
          </a:p>
        </p:txBody>
      </p:sp>
      <p:sp>
        <p:nvSpPr>
          <p:cNvPr id="3" name="Segnaposto contenuto 2">
            <a:extLst>
              <a:ext uri="{FF2B5EF4-FFF2-40B4-BE49-F238E27FC236}">
                <a16:creationId xmlns:a16="http://schemas.microsoft.com/office/drawing/2014/main" id="{9B829FEB-52AB-4C91-AA1E-1543E2DF2121}"/>
              </a:ext>
            </a:extLst>
          </p:cNvPr>
          <p:cNvSpPr>
            <a:spLocks noGrp="1"/>
          </p:cNvSpPr>
          <p:nvPr>
            <p:ph idx="1"/>
          </p:nvPr>
        </p:nvSpPr>
        <p:spPr/>
        <p:txBody>
          <a:bodyPr>
            <a:normAutofit/>
          </a:bodyPr>
          <a:lstStyle/>
          <a:p>
            <a:pPr marL="0" indent="0" algn="l" fontAlgn="base">
              <a:buNone/>
            </a:pPr>
            <a:r>
              <a:rPr lang="it-IT" b="0" i="0" dirty="0">
                <a:solidFill>
                  <a:srgbClr val="000000"/>
                </a:solidFill>
                <a:effectLst/>
                <a:latin typeface="inherit"/>
              </a:rPr>
              <a:t>Nel modello sincrono, l’esecuzione procede in fasi (rounds)</a:t>
            </a:r>
          </a:p>
          <a:p>
            <a:pPr marL="0" indent="0" algn="l" fontAlgn="base">
              <a:buNone/>
            </a:pPr>
            <a:r>
              <a:rPr lang="it-IT" b="0" i="0" dirty="0">
                <a:solidFill>
                  <a:srgbClr val="000000"/>
                </a:solidFill>
                <a:effectLst/>
                <a:latin typeface="inherit"/>
              </a:rPr>
              <a:t>Ognuna di queste fasi è costituita da due step; per ogni processo:</a:t>
            </a:r>
          </a:p>
          <a:p>
            <a:pPr fontAlgn="base"/>
            <a:r>
              <a:rPr lang="it-IT" b="0" i="0" dirty="0">
                <a:solidFill>
                  <a:srgbClr val="000000"/>
                </a:solidFill>
                <a:effectLst/>
                <a:latin typeface="inherit"/>
              </a:rPr>
              <a:t>Viene generato il messaggio attraverso la funzione </a:t>
            </a:r>
            <a:r>
              <a:rPr lang="it-IT" b="0" i="0" dirty="0" err="1">
                <a:solidFill>
                  <a:srgbClr val="000000"/>
                </a:solidFill>
                <a:effectLst/>
                <a:latin typeface="inherit"/>
              </a:rPr>
              <a:t>msgs</a:t>
            </a:r>
            <a:r>
              <a:rPr lang="it-IT" b="0" i="0" dirty="0">
                <a:solidFill>
                  <a:srgbClr val="000000"/>
                </a:solidFill>
                <a:effectLst/>
                <a:latin typeface="inherit"/>
              </a:rPr>
              <a:t> e questo viene inviato al canale di output</a:t>
            </a:r>
          </a:p>
          <a:p>
            <a:pPr fontAlgn="base"/>
            <a:r>
              <a:rPr lang="it-IT" b="0" i="0" dirty="0">
                <a:solidFill>
                  <a:srgbClr val="000000"/>
                </a:solidFill>
                <a:effectLst/>
                <a:latin typeface="inherit"/>
              </a:rPr>
              <a:t>Viene applicata la funzione trans alla coppia &lt;stato, messaggio di ingresso&gt; per calcolare il nuovo stato ed inoltra vengono rimossi i messaggi dai canali </a:t>
            </a:r>
          </a:p>
          <a:p>
            <a:endParaRPr lang="it-IT" dirty="0"/>
          </a:p>
        </p:txBody>
      </p:sp>
    </p:spTree>
    <p:extLst>
      <p:ext uri="{BB962C8B-B14F-4D97-AF65-F5344CB8AC3E}">
        <p14:creationId xmlns:p14="http://schemas.microsoft.com/office/powerpoint/2010/main" val="62551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AB9B8-71C2-46A6-B935-F5DC7524DE3C}"/>
              </a:ext>
            </a:extLst>
          </p:cNvPr>
          <p:cNvSpPr>
            <a:spLocks noGrp="1"/>
          </p:cNvSpPr>
          <p:nvPr>
            <p:ph type="title"/>
          </p:nvPr>
        </p:nvSpPr>
        <p:spPr/>
        <p:txBody>
          <a:bodyPr/>
          <a:lstStyle/>
          <a:p>
            <a:r>
              <a:rPr lang="it-IT" dirty="0"/>
              <a:t>Concetti base - indistinguibilità</a:t>
            </a:r>
          </a:p>
        </p:txBody>
      </p:sp>
      <p:sp>
        <p:nvSpPr>
          <p:cNvPr id="3" name="Segnaposto contenuto 2">
            <a:extLst>
              <a:ext uri="{FF2B5EF4-FFF2-40B4-BE49-F238E27FC236}">
                <a16:creationId xmlns:a16="http://schemas.microsoft.com/office/drawing/2014/main" id="{1710CEC3-C823-4AE5-B000-9FA986AA6067}"/>
              </a:ext>
            </a:extLst>
          </p:cNvPr>
          <p:cNvSpPr>
            <a:spLocks noGrp="1"/>
          </p:cNvSpPr>
          <p:nvPr>
            <p:ph idx="1"/>
          </p:nvPr>
        </p:nvSpPr>
        <p:spPr/>
        <p:txBody>
          <a:bodyPr/>
          <a:lstStyle/>
          <a:p>
            <a:r>
              <a:rPr lang="en-US" dirty="0"/>
              <a:t>Lynch N.A. Distributed Algorithms -  </a:t>
            </a:r>
            <a:r>
              <a:rPr lang="en-US" dirty="0" err="1"/>
              <a:t>guarda</a:t>
            </a:r>
            <a:r>
              <a:rPr lang="en-US" dirty="0"/>
              <a:t> </a:t>
            </a:r>
            <a:r>
              <a:rPr lang="en-US" dirty="0" err="1"/>
              <a:t>sul</a:t>
            </a:r>
            <a:r>
              <a:rPr lang="en-US" dirty="0"/>
              <a:t> </a:t>
            </a:r>
            <a:r>
              <a:rPr lang="en-US" dirty="0" err="1"/>
              <a:t>libro</a:t>
            </a:r>
            <a:endParaRPr lang="en-US" dirty="0"/>
          </a:p>
          <a:p>
            <a:endParaRPr lang="it-IT" dirty="0"/>
          </a:p>
        </p:txBody>
      </p:sp>
    </p:spTree>
    <p:extLst>
      <p:ext uri="{BB962C8B-B14F-4D97-AF65-F5344CB8AC3E}">
        <p14:creationId xmlns:p14="http://schemas.microsoft.com/office/powerpoint/2010/main" val="405366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F5B05-3EFE-444B-BA64-8824DA5556EF}"/>
              </a:ext>
            </a:extLst>
          </p:cNvPr>
          <p:cNvSpPr>
            <a:spLocks noGrp="1"/>
          </p:cNvSpPr>
          <p:nvPr>
            <p:ph type="title"/>
          </p:nvPr>
        </p:nvSpPr>
        <p:spPr/>
        <p:txBody>
          <a:bodyPr/>
          <a:lstStyle/>
          <a:p>
            <a:r>
              <a:rPr lang="it-IT" dirty="0"/>
              <a:t>Modello deterministico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95C6C84-88D5-4A26-8B72-EC1E35B22A29}"/>
                  </a:ext>
                </a:extLst>
              </p:cNvPr>
              <p:cNvSpPr>
                <a:spLocks noGrp="1"/>
              </p:cNvSpPr>
              <p:nvPr>
                <p:ph idx="1"/>
              </p:nvPr>
            </p:nvSpPr>
            <p:spPr/>
            <p:txBody>
              <a:bodyPr/>
              <a:lstStyle/>
              <a:p>
                <a:pPr marL="0" indent="0">
                  <a:buNone/>
                </a:pPr>
                <a:r>
                  <a:rPr lang="it-IT" sz="1800" dirty="0">
                    <a:solidFill>
                      <a:srgbClr val="404040"/>
                    </a:solidFill>
                    <a:effectLst/>
                    <a:latin typeface="Corbel" panose="020B0503020204020204" pitchFamily="34" charset="0"/>
                    <a:ea typeface="Calibri" panose="020F0502020204030204" pitchFamily="34" charset="0"/>
                    <a:cs typeface="Calibri" panose="020F0502020204030204" pitchFamily="34" charset="0"/>
                  </a:rPr>
                  <a:t>Consideriamo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processi indicizzati da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𝑛</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che compongono un grafo non orientato. </a:t>
                </a:r>
              </a:p>
              <a:p>
                <a:pPr marL="0" indent="0">
                  <a:buNone/>
                </a:pPr>
                <a:endPar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endParaRPr>
              </a:p>
              <a:p>
                <a:pPr marL="0" indent="0">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Ogni p </a:t>
                </a:r>
                <a:r>
                  <a:rPr lang="it-IT" sz="1800" dirty="0" err="1">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rocesso</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inizia con un input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dove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denota </a:t>
                </a:r>
                <a:r>
                  <a:rPr lang="it-IT" sz="1800" b="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attaccare</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o </a:t>
                </a:r>
                <a:r>
                  <a:rPr lang="it-IT" sz="1800" b="1" dirty="0" err="1">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commit</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mentre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indica </a:t>
                </a:r>
                <a:r>
                  <a:rPr lang="it-IT" sz="1800" b="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non attaccare </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o </a:t>
                </a:r>
                <a:r>
                  <a:rPr lang="it-IT" sz="1800" b="1" dirty="0" err="1">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abort</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p>
              <a:p>
                <a:pPr marL="0" indent="0">
                  <a:buNone/>
                </a:pPr>
                <a:endParaRPr lang="it-IT" sz="1800" dirty="0">
                  <a:solidFill>
                    <a:srgbClr val="404040"/>
                  </a:solidFill>
                  <a:latin typeface="Corbel" panose="020B0503020204020204" pitchFamily="34" charset="0"/>
                  <a:ea typeface="Times New Roman" panose="02020603050405020304" pitchFamily="18" charset="0"/>
                  <a:cs typeface="Calibri" panose="020F0502020204030204" pitchFamily="34" charset="0"/>
                </a:endParaRPr>
              </a:p>
              <a:p>
                <a:pPr marL="0" indent="0">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consentiamo che un qualsiasi numero di messaggi vada perso durante l’esecuzione (come nella realtà). L’obiettivo è che tutti i processi alla fine producano decisioni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impostando lo stato di decisione 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p>
              <a:p>
                <a:pPr marL="0" indent="0">
                  <a:buNone/>
                </a:pPr>
                <a:r>
                  <a:rPr lang="it-IT" sz="1800" dirty="0">
                    <a:solidFill>
                      <a:srgbClr val="404040"/>
                    </a:solidFill>
                    <a:latin typeface="Corbel" panose="020B0503020204020204" pitchFamily="34" charset="0"/>
                    <a:ea typeface="Calibri" panose="020F0502020204030204" pitchFamily="34" charset="0"/>
                    <a:cs typeface="Calibri" panose="020F0502020204030204" pitchFamily="34" charset="0"/>
                  </a:rPr>
                  <a:t>Si può attaccare solamente se tutti i generali sono d’accordo(decidono 1),</a:t>
                </a:r>
              </a:p>
              <a:p>
                <a:r>
                  <a:rPr lang="it-IT" sz="1800" dirty="0">
                    <a:solidFill>
                      <a:srgbClr val="404040"/>
                    </a:solidFill>
                    <a:effectLst/>
                    <a:latin typeface="Corbel" panose="020B0503020204020204" pitchFamily="34" charset="0"/>
                    <a:ea typeface="Calibri" panose="020F0502020204030204" pitchFamily="34" charset="0"/>
                    <a:cs typeface="Calibri" panose="020F0502020204030204" pitchFamily="34" charset="0"/>
                  </a:rPr>
                  <a:t>N=2 nel nostro caso</a:t>
                </a:r>
              </a:p>
              <a:p>
                <a:r>
                  <a:rPr lang="it-IT" sz="1800" dirty="0">
                    <a:solidFill>
                      <a:srgbClr val="404040"/>
                    </a:solidFill>
                    <a:latin typeface="Corbel" panose="020B0503020204020204" pitchFamily="34" charset="0"/>
                    <a:ea typeface="Calibri" panose="020F0502020204030204" pitchFamily="34" charset="0"/>
                    <a:cs typeface="Calibri" panose="020F0502020204030204" pitchFamily="34" charset="0"/>
                  </a:rPr>
                  <a:t>Questo modello è deterministico in quanto non ammette possibilità di disaccordo, tutti i processi devono essere d’accordo ma (Spoiler) questo è impossibile e noi lo dimostreremo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3" name="Segnaposto contenuto 2">
                <a:extLst>
                  <a:ext uri="{FF2B5EF4-FFF2-40B4-BE49-F238E27FC236}">
                    <a16:creationId xmlns:a16="http://schemas.microsoft.com/office/drawing/2014/main" id="{E95C6C84-88D5-4A26-8B72-EC1E35B22A29}"/>
                  </a:ext>
                </a:extLst>
              </p:cNvPr>
              <p:cNvSpPr>
                <a:spLocks noGrp="1" noRot="1" noChangeAspect="1" noMove="1" noResize="1" noEditPoints="1" noAdjustHandles="1" noChangeArrowheads="1" noChangeShapeType="1" noTextEdit="1"/>
              </p:cNvSpPr>
              <p:nvPr>
                <p:ph idx="1"/>
              </p:nvPr>
            </p:nvSpPr>
            <p:spPr>
              <a:blipFill>
                <a:blip r:embed="rId2"/>
                <a:stretch>
                  <a:fillRect l="-522" t="-1261" r="-348"/>
                </a:stretch>
              </a:blipFill>
            </p:spPr>
            <p:txBody>
              <a:bodyPr/>
              <a:lstStyle/>
              <a:p>
                <a:r>
                  <a:rPr lang="it-IT">
                    <a:noFill/>
                  </a:rPr>
                  <a:t> </a:t>
                </a:r>
              </a:p>
            </p:txBody>
          </p:sp>
        </mc:Fallback>
      </mc:AlternateContent>
    </p:spTree>
    <p:extLst>
      <p:ext uri="{BB962C8B-B14F-4D97-AF65-F5344CB8AC3E}">
        <p14:creationId xmlns:p14="http://schemas.microsoft.com/office/powerpoint/2010/main" val="97334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876958-B05B-46C9-B7FB-6EF1515FDAB8}"/>
              </a:ext>
            </a:extLst>
          </p:cNvPr>
          <p:cNvSpPr>
            <a:spLocks noGrp="1"/>
          </p:cNvSpPr>
          <p:nvPr>
            <p:ph type="title"/>
          </p:nvPr>
        </p:nvSpPr>
        <p:spPr/>
        <p:txBody>
          <a:bodyPr/>
          <a:lstStyle/>
          <a:p>
            <a:r>
              <a:rPr lang="it-IT" dirty="0"/>
              <a:t>Condizioni del modello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F9E6D49-73DB-4737-991E-1A6D096C716F}"/>
                  </a:ext>
                </a:extLst>
              </p:cNvPr>
              <p:cNvSpPr>
                <a:spLocks noGrp="1"/>
              </p:cNvSpPr>
              <p:nvPr>
                <p:ph idx="1"/>
              </p:nvPr>
            </p:nvSpPr>
            <p:spPr/>
            <p:txBody>
              <a:bodyPr/>
              <a:lstStyle/>
              <a:p>
                <a:r>
                  <a:rPr lang="it-IT" dirty="0"/>
                  <a:t>Accordo</a:t>
                </a:r>
              </a:p>
              <a:p>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Non esistono due processi che decidono valori differenti</a:t>
                </a:r>
                <a:endParaRPr lang="it-IT" dirty="0"/>
              </a:p>
              <a:p>
                <a:r>
                  <a:rPr lang="it-IT" dirty="0"/>
                  <a:t>Validità</a:t>
                </a:r>
              </a:p>
              <a:p>
                <a:pPr marL="342900" lvl="0" indent="-342900">
                  <a:lnSpc>
                    <a:spcPct val="107000"/>
                  </a:lnSpc>
                  <a:buFont typeface="Symbol" panose="05050102010706020507" pitchFamily="18" charset="2"/>
                  <a:buChar char=""/>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Se tutti i processi iniziano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allora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l’unico valore di decisione possibile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Se tutti i processi iniziano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tutti i messaggi vengono consegnati, allora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l’unico valore di decisione possibile</a:t>
                </a:r>
                <a:endParaRPr lang="it-IT" dirty="0"/>
              </a:p>
              <a:p>
                <a:r>
                  <a:rPr lang="it-IT" dirty="0"/>
                  <a:t>Terminazione</a:t>
                </a:r>
              </a:p>
              <a:p>
                <a:r>
                  <a:rPr lang="it-IT" sz="1800" dirty="0">
                    <a:solidFill>
                      <a:srgbClr val="404040"/>
                    </a:solidFill>
                    <a:effectLst/>
                    <a:latin typeface="Corbel" panose="020B0503020204020204" pitchFamily="34" charset="0"/>
                    <a:ea typeface="Calibri" panose="020F0502020204030204" pitchFamily="34" charset="0"/>
                    <a:cs typeface="Calibri" panose="020F0502020204030204" pitchFamily="34" charset="0"/>
                  </a:rPr>
                  <a:t>Tutti i processi alla fine decidono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0F9E6D49-73DB-4737-991E-1A6D096C716F}"/>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it-IT">
                    <a:noFill/>
                  </a:rPr>
                  <a:t> </a:t>
                </a:r>
              </a:p>
            </p:txBody>
          </p:sp>
        </mc:Fallback>
      </mc:AlternateContent>
    </p:spTree>
    <p:extLst>
      <p:ext uri="{BB962C8B-B14F-4D97-AF65-F5344CB8AC3E}">
        <p14:creationId xmlns:p14="http://schemas.microsoft.com/office/powerpoint/2010/main" val="11122343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2494</Words>
  <Application>Microsoft Office PowerPoint</Application>
  <PresentationFormat>Widescreen</PresentationFormat>
  <Paragraphs>188</Paragraphs>
  <Slides>32</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32</vt:i4>
      </vt:variant>
    </vt:vector>
  </HeadingPairs>
  <TitlesOfParts>
    <vt:vector size="40" baseType="lpstr">
      <vt:lpstr>Arial</vt:lpstr>
      <vt:lpstr>Calibri</vt:lpstr>
      <vt:lpstr>Calibri Light</vt:lpstr>
      <vt:lpstr>Cambria Math</vt:lpstr>
      <vt:lpstr>Corbel</vt:lpstr>
      <vt:lpstr>inherit</vt:lpstr>
      <vt:lpstr>Symbol</vt:lpstr>
      <vt:lpstr>Tema di Office</vt:lpstr>
      <vt:lpstr>Il problema dell’attacco coordinato</vt:lpstr>
      <vt:lpstr>Indice</vt:lpstr>
      <vt:lpstr>Questionario</vt:lpstr>
      <vt:lpstr>Illustrazione del problema</vt:lpstr>
      <vt:lpstr>Concetti base – Modello sincrono</vt:lpstr>
      <vt:lpstr>Concetti base – Modello sincrono</vt:lpstr>
      <vt:lpstr>Concetti base - indistinguibilità</vt:lpstr>
      <vt:lpstr>Modello deterministico</vt:lpstr>
      <vt:lpstr>Condizioni del modello</vt:lpstr>
      <vt:lpstr>Teorema di impossibilità del modello Determistico</vt:lpstr>
      <vt:lpstr>Dimostrazione Teorema - 1</vt:lpstr>
      <vt:lpstr>Dimostrazione Teorema - 2</vt:lpstr>
      <vt:lpstr>Dimostrazione Teorema - 2</vt:lpstr>
      <vt:lpstr>Dimostrazione Teorema - 2</vt:lpstr>
      <vt:lpstr>Dimostrazione Teorema - 2</vt:lpstr>
      <vt:lpstr>Dimostrazione Teorema - 2</vt:lpstr>
      <vt:lpstr>Dimostrazione Teorema - Conclusione</vt:lpstr>
      <vt:lpstr>Concetti base modello randomizzato</vt:lpstr>
      <vt:lpstr>Communication Pattern</vt:lpstr>
      <vt:lpstr>Definizione avversario</vt:lpstr>
      <vt:lpstr>Definizione ≤ɣ</vt:lpstr>
      <vt:lpstr>Definizione levelɣ(i,k).</vt:lpstr>
      <vt:lpstr>Lemma 5.2</vt:lpstr>
      <vt:lpstr>Lemma 5.3</vt:lpstr>
      <vt:lpstr>Algoritmo informale</vt:lpstr>
      <vt:lpstr>Algoritmo formale</vt:lpstr>
      <vt:lpstr>Teorema algoritmo RandomAttack</vt:lpstr>
      <vt:lpstr>Dimostrazione informale Teorema algoritmo RandomAttack</vt:lpstr>
      <vt:lpstr>Teorema del limite inferiore sul disaccordo</vt:lpstr>
      <vt:lpstr>Definizione avversario pruned</vt:lpstr>
      <vt:lpstr>Lemmi 5.6 e 5.7</vt:lpstr>
      <vt:lpstr>Dimostrazione del teorema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Vittorio Fiscale</dc:creator>
  <cp:lastModifiedBy>Lorenzo Dentis</cp:lastModifiedBy>
  <cp:revision>54</cp:revision>
  <dcterms:created xsi:type="dcterms:W3CDTF">2022-01-02T13:46:20Z</dcterms:created>
  <dcterms:modified xsi:type="dcterms:W3CDTF">2022-01-02T17:52:15Z</dcterms:modified>
</cp:coreProperties>
</file>