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269" r:id="rId24"/>
    <p:sldId id="276" r:id="rId25"/>
    <p:sldId id="270" r:id="rId26"/>
    <p:sldId id="277" r:id="rId27"/>
    <p:sldId id="278" r:id="rId28"/>
    <p:sldId id="279" r:id="rId29"/>
    <p:sldId id="309" r:id="rId30"/>
    <p:sldId id="280" r:id="rId31"/>
    <p:sldId id="307" r:id="rId32"/>
    <p:sldId id="308" r:id="rId33"/>
    <p:sldId id="306" r:id="rId34"/>
    <p:sldId id="283" r:id="rId35"/>
    <p:sldId id="284" r:id="rId36"/>
    <p:sldId id="285" r:id="rId37"/>
    <p:sldId id="286" r:id="rId38"/>
    <p:sldId id="287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7994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7994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66162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93814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04/01/2022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9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9" y="2650815"/>
            <a:ext cx="8991600" cy="1723549"/>
          </a:xfrm>
        </p:spPr>
        <p:txBody>
          <a:bodyPr>
            <a:normAutofit/>
          </a:bodyPr>
          <a:lstStyle/>
          <a:p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dell’attacco coordinato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non ammette possibilità di disaccordo, tutti i processi devono essere d’accordo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del modello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10971"/>
              </p:ext>
            </p:extLst>
          </p:nvPr>
        </p:nvGraphicFramePr>
        <p:xfrm>
          <a:off x="1097280" y="923544"/>
          <a:ext cx="10058400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0208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450080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397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9E17D838-CAAF-49FE-AE16-48CC95A5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Avversario </a:t>
            </a:r>
            <a:r>
              <a:rPr lang="it-IT" sz="1600" err="1"/>
              <a:t>pruned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teornema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possivilità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modello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ϵ indica quanto è probabile che i processi siano in disaccordo.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Dire (i,j,k) significa dire che è stato inviato un messaggio da i a j durante il round k ed il messaggio è arrivato senza perdersi.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Definiamo un communication pattern come un sottoinsieme ɣ: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/>
              <a:t> ɣ sottoinsieme di {(i, j, k ) t.c. ( i , j) sono nodi del grafo, e 1 ≤ k, ove k è un turno}.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E diciamo che il pattern ɣ è “buono” se k ≤ r, ovvero una sequenza di tutti i “messaggi” inviati da tutti i nodi del grafo dal round 1 al round r.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0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l’assegnamento di un input a tutti i processi,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un pattern “buono”, in pratica una sequenza di messaggi su r rounds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:r>
                  <a:rPr lang="it-IT" sz="2800" dirty="0"/>
                  <a:t>≤ɣ </a:t>
                </a:r>
                <a:r>
                  <a:rPr lang="it-IT" dirty="0"/>
                  <a:t>è un ordinamento parziale che può essere visto come “quantità di informazione” ricevuta </a:t>
                </a:r>
                <a:r>
                  <a:rPr lang="it-IT"/>
                  <a:t>dai processi.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/>
                  <a:t> in quanto il processo </a:t>
                </a:r>
                <a:r>
                  <a:rPr lang="it-IT" dirty="0"/>
                  <a:t>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</a:t>
                </a:r>
                <a:r>
                  <a:rPr lang="it-IT"/>
                  <a:t>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</a:t>
                </a:r>
                <a:r>
                  <a:rPr lang="it-IT" dirty="0"/>
                  <a:t>riceve </a:t>
                </a:r>
                <a:r>
                  <a:rPr lang="it-IT"/>
                  <a:t>alcun messaggio e pertanto il suo livello non aumenta</a:t>
                </a:r>
                <a:endParaRPr lang="it-IT" dirty="0"/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𝑙𝑒𝑣𝑒𝑙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>
                    <a:solidFill>
                      <a:srgbClr val="C00000"/>
                    </a:solidFill>
                  </a:rPr>
                  <a:t>In pratica ogni processo non può passare ad un livello successivo </a:t>
                </a:r>
                <a:r>
                  <a:rPr lang="it-IT" dirty="0" err="1">
                    <a:solidFill>
                      <a:srgbClr val="C00000"/>
                    </a:solidFill>
                  </a:rPr>
                  <a:t>finchè</a:t>
                </a:r>
                <a:r>
                  <a:rPr lang="it-IT" dirty="0">
                    <a:solidFill>
                      <a:srgbClr val="C00000"/>
                    </a:solidFill>
                  </a:rPr>
                  <a:t> non ha saputo che tutti gli altri processi hanno raggiunto il livello attuale.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21" t="-1364" r="-1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512650"/>
              </a:xfrm>
              <a:blipFill>
                <a:blip r:embed="rId2"/>
                <a:stretch>
                  <a:fillRect l="-1515" t="-868" r="-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15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840323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di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output.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states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rounds = 0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decision</a:t>
            </a:r>
            <a:r>
              <a:rPr lang="it-IT" sz="2200" dirty="0"/>
              <a:t> = </a:t>
            </a:r>
            <a:r>
              <a:rPr lang="it-IT" sz="2200" dirty="0" err="1"/>
              <a:t>unknown</a:t>
            </a:r>
            <a:r>
              <a:rPr lang="it-IT" sz="2200" dirty="0"/>
              <a:t>. Può essere: {</a:t>
            </a:r>
            <a:r>
              <a:rPr lang="it-IT" sz="2200" dirty="0" err="1"/>
              <a:t>unknown</a:t>
            </a:r>
            <a:r>
              <a:rPr lang="it-IT" sz="2200" dirty="0"/>
              <a:t>, 0, 1}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key = </a:t>
            </a:r>
            <a:r>
              <a:rPr lang="it-IT" sz="2200" dirty="0" err="1"/>
              <a:t>undefined</a:t>
            </a:r>
            <a:r>
              <a:rPr lang="it-IT" sz="2200" dirty="0"/>
              <a:t> se il processo  i  non è il processo n°1, un valore random tra [1,r] altrimenti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. Un vettore contenente il livello a cui si trova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(i) = 0, tutti gli altri valori = -1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value</a:t>
            </a:r>
            <a:r>
              <a:rPr lang="it-IT" sz="2200" dirty="0"/>
              <a:t>. Un vettore contenente i valori iniziali di ogni processo. </a:t>
            </a:r>
            <a:r>
              <a:rPr lang="it-IT" sz="2200" dirty="0" err="1"/>
              <a:t>Inizalmente</a:t>
            </a:r>
            <a:r>
              <a:rPr lang="it-IT" sz="2200" dirty="0"/>
              <a:t> </a:t>
            </a:r>
            <a:r>
              <a:rPr lang="it-IT" sz="2200" dirty="0" err="1"/>
              <a:t>value</a:t>
            </a:r>
            <a:r>
              <a:rPr lang="it-IT" sz="2200" dirty="0"/>
              <a:t>(i) = valore iniziale di i, tutti gli altri valori = </a:t>
            </a:r>
            <a:r>
              <a:rPr lang="it-IT" sz="2200" dirty="0" err="1"/>
              <a:t>undefined</a:t>
            </a: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endParaRPr lang="it-IT" sz="2200" dirty="0"/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 err="1"/>
              <a:t>msgsi</a:t>
            </a:r>
            <a:r>
              <a:rPr lang="it-IT" sz="22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message</a:t>
            </a:r>
            <a:r>
              <a:rPr lang="it-IT" sz="2200" dirty="0"/>
              <a:t> = (L, V ,K) inviato a tutti i nodi, dove L è il vettore </a:t>
            </a:r>
            <a:r>
              <a:rPr lang="it-IT" sz="2200" dirty="0" err="1"/>
              <a:t>level</a:t>
            </a:r>
            <a:r>
              <a:rPr lang="it-IT" sz="2200" dirty="0"/>
              <a:t> e V il vettore </a:t>
            </a:r>
            <a:r>
              <a:rPr lang="it-IT" sz="2200" dirty="0" err="1"/>
              <a:t>value</a:t>
            </a:r>
            <a:r>
              <a:rPr lang="it-IT" sz="2200" dirty="0"/>
              <a:t>, K è la key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2200" dirty="0"/>
              <a:t>transi: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rounds := rounds + 1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K != </a:t>
            </a:r>
            <a:r>
              <a:rPr lang="it-IT" sz="2200" dirty="0" err="1"/>
              <a:t>undefined</a:t>
            </a:r>
            <a:r>
              <a:rPr lang="it-IT" sz="2200" dirty="0"/>
              <a:t> key=K  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Foreach</a:t>
            </a:r>
            <a:r>
              <a:rPr lang="it-IT" sz="2200" dirty="0"/>
              <a:t> </a:t>
            </a:r>
            <a:r>
              <a:rPr lang="it-IT" sz="2200" dirty="0" err="1"/>
              <a:t>message</a:t>
            </a:r>
            <a:r>
              <a:rPr lang="it-IT" sz="2200" dirty="0"/>
              <a:t> do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for j != i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value</a:t>
            </a:r>
            <a:r>
              <a:rPr lang="it-IT" sz="2200" dirty="0"/>
              <a:t>(j) == </a:t>
            </a:r>
            <a:r>
              <a:rPr lang="it-IT" sz="2200" dirty="0" err="1"/>
              <a:t>undefined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r>
              <a:rPr lang="it-IT" sz="2200" dirty="0"/>
              <a:t> val( j ) := V(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        </a:t>
            </a:r>
            <a:r>
              <a:rPr lang="it-IT" sz="2200" dirty="0" err="1"/>
              <a:t>if</a:t>
            </a:r>
            <a:r>
              <a:rPr lang="it-IT" sz="2200" dirty="0"/>
              <a:t> L( j ) &gt; </a:t>
            </a:r>
            <a:r>
              <a:rPr lang="it-IT" sz="2200" dirty="0" err="1"/>
              <a:t>level</a:t>
            </a:r>
            <a:r>
              <a:rPr lang="it-IT" sz="2200" dirty="0"/>
              <a:t>( j ) </a:t>
            </a:r>
            <a:r>
              <a:rPr lang="it-IT" sz="2200" dirty="0" err="1"/>
              <a:t>then</a:t>
            </a:r>
            <a:r>
              <a:rPr lang="it-IT" sz="2200" dirty="0"/>
              <a:t> </a:t>
            </a:r>
            <a:r>
              <a:rPr lang="it-IT" sz="2200" dirty="0" err="1"/>
              <a:t>level</a:t>
            </a:r>
            <a:r>
              <a:rPr lang="it-IT" sz="2200" dirty="0"/>
              <a:t>( j ):= L( j )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level</a:t>
            </a:r>
            <a:r>
              <a:rPr lang="it-IT" sz="2200" dirty="0"/>
              <a:t>(i) := 1 + min {</a:t>
            </a:r>
            <a:r>
              <a:rPr lang="it-IT" sz="2200" dirty="0" err="1"/>
              <a:t>level</a:t>
            </a:r>
            <a:r>
              <a:rPr lang="it-IT" sz="2200" dirty="0"/>
              <a:t>(j): j != i}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 err="1"/>
              <a:t>if</a:t>
            </a:r>
            <a:r>
              <a:rPr lang="it-IT" sz="2200" dirty="0"/>
              <a:t> rounds = r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</a:t>
            </a:r>
            <a:r>
              <a:rPr lang="it-IT" sz="2200" dirty="0" err="1"/>
              <a:t>if</a:t>
            </a:r>
            <a:r>
              <a:rPr lang="it-IT" sz="2200" dirty="0"/>
              <a:t> key != </a:t>
            </a:r>
            <a:r>
              <a:rPr lang="it-IT" sz="2200" dirty="0" err="1"/>
              <a:t>undefined</a:t>
            </a:r>
            <a:r>
              <a:rPr lang="it-IT" sz="2200" dirty="0"/>
              <a:t> and </a:t>
            </a:r>
            <a:r>
              <a:rPr lang="it-IT" sz="2200" dirty="0" err="1"/>
              <a:t>level</a:t>
            </a:r>
            <a:r>
              <a:rPr lang="it-IT" sz="2200" dirty="0"/>
              <a:t>(i) &gt;= key and val(j) = 1 for </a:t>
            </a:r>
            <a:r>
              <a:rPr lang="it-IT" sz="2200" dirty="0" err="1"/>
              <a:t>all</a:t>
            </a:r>
            <a:r>
              <a:rPr lang="it-IT" sz="2200" dirty="0"/>
              <a:t> </a:t>
            </a:r>
            <a:r>
              <a:rPr lang="it-IT" sz="2200" dirty="0" err="1"/>
              <a:t>then</a:t>
            </a:r>
            <a:endParaRPr lang="it-IT" sz="2200" dirty="0"/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	</a:t>
            </a:r>
            <a:r>
              <a:rPr lang="it-IT" sz="2200" dirty="0" err="1"/>
              <a:t>decision</a:t>
            </a:r>
            <a:r>
              <a:rPr lang="it-IT" sz="2200" dirty="0"/>
              <a:t> := 1	</a:t>
            </a:r>
          </a:p>
          <a:p>
            <a:pPr marL="457200" lvl="1" indent="0">
              <a:lnSpc>
                <a:spcPct val="50000"/>
              </a:lnSpc>
              <a:buNone/>
            </a:pPr>
            <a:r>
              <a:rPr lang="it-IT" sz="2200" dirty="0"/>
              <a:t>	else </a:t>
            </a:r>
            <a:r>
              <a:rPr lang="it-IT" sz="2200" dirty="0" err="1"/>
              <a:t>decision</a:t>
            </a:r>
            <a:r>
              <a:rPr lang="it-IT" sz="2200" dirty="0"/>
              <a:t> := 0</a:t>
            </a:r>
          </a:p>
          <a:p>
            <a:pPr marL="0" indent="0">
              <a:lnSpc>
                <a:spcPct val="50000"/>
              </a:lnSpc>
              <a:buNone/>
            </a:pP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992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</a:t>
            </a:r>
            <a:r>
              <a:rPr lang="it-IT" b="1" err="1"/>
              <a:t>RandomAttack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t-IT" i="1" dirty="0"/>
                  <a:t>li</a:t>
                </a:r>
                <a:r>
                  <a:rPr lang="it-IT" dirty="0"/>
                  <a:t> = </a:t>
                </a:r>
                <a:r>
                  <a:rPr lang="it-IT" dirty="0" err="1"/>
                  <a:t>level</a:t>
                </a:r>
                <a:r>
                  <a:rPr lang="it-IT" dirty="0"/>
                  <a:t>(i) al round r, quando i deve prendere una decisione</a:t>
                </a:r>
              </a:p>
              <a:p>
                <a:pPr marL="0" indent="0">
                  <a:buNone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tutti sono d’accordo </a:t>
                </a:r>
                <a:r>
                  <a:rPr lang="it-IT" dirty="0" err="1"/>
                  <a:t>perchè</a:t>
                </a:r>
                <a:r>
                  <a:rPr lang="it-IT" dirty="0"/>
                  <a:t> tutti hanno superato </a:t>
                </a:r>
                <a:r>
                  <a:rPr lang="it-IT" i="1" dirty="0"/>
                  <a:t>key, </a:t>
                </a:r>
                <a:r>
                  <a:rPr lang="it-IT" dirty="0"/>
                  <a:t>quindi ogni processo conosce le informazioni degli altri processi</a:t>
                </a:r>
                <a:endParaRPr lang="it-IT" i="1" dirty="0"/>
              </a:p>
              <a:p>
                <a:pPr marL="0" indent="0">
                  <a:buNone/>
                </a:pPr>
                <a:r>
                  <a:rPr lang="it-IT" dirty="0"/>
                  <a:t>Se invece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si decide 0 </a:t>
                </a:r>
                <a:r>
                  <a:rPr lang="it-IT" dirty="0" err="1"/>
                  <a:t>perchè</a:t>
                </a:r>
                <a:r>
                  <a:rPr lang="it-IT" dirty="0"/>
                  <a:t> nessuno processo ha raggiunto il livello necessario.</a:t>
                </a:r>
              </a:p>
              <a:p>
                <a:pPr marL="0" indent="0">
                  <a:buNone/>
                </a:pPr>
                <a:r>
                  <a:rPr lang="it-IT" dirty="0"/>
                  <a:t>L’unica situazione in cui i processi possono essere in disaccordo è quando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cioè quando il valore di </a:t>
                </a:r>
                <a:r>
                  <a:rPr lang="it-IT" dirty="0" err="1"/>
                  <a:t>level</a:t>
                </a:r>
                <a:r>
                  <a:rPr lang="it-IT" dirty="0"/>
                  <a:t>(i) non è lo stesso per tutti i processi e key è più grande del valore più piccolo.</a:t>
                </a:r>
              </a:p>
              <a:p>
                <a:pPr marL="0" indent="0">
                  <a:buNone/>
                </a:pPr>
                <a:r>
                  <a:rPr lang="it-IT" dirty="0"/>
                  <a:t>Ma i diversi </a:t>
                </a:r>
                <a:r>
                  <a:rPr lang="it-IT" i="1" dirty="0"/>
                  <a:t>li</a:t>
                </a:r>
                <a:r>
                  <a:rPr lang="it-IT" dirty="0"/>
                  <a:t> (uno per ogni nodo) si possono distaccare al massimo di 1 per quanto detto nel Lemma 5.2 quindi: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𝐷𝑖𝑟𝑒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&lt;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it-IT" dirty="0"/>
                  <a:t>è come dire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𝑙𝑖</m:t>
                            </m:r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it-IT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it-IT" dirty="0"/>
                </a:br>
                <a:r>
                  <a:rPr lang="it-IT" dirty="0"/>
                  <a:t>Dato che </a:t>
                </a:r>
                <a:r>
                  <a:rPr lang="it-IT" i="1" dirty="0"/>
                  <a:t>key</a:t>
                </a:r>
                <a:r>
                  <a:rPr lang="it-IT" dirty="0"/>
                  <a:t> è un valore randomico tra 1 ed r la probabilità che ciò succeda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50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è un’assegnazione di stato e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un’assegnazione di messaggio.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6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decidano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3021</Words>
  <Application>Microsoft Office PowerPoint</Application>
  <PresentationFormat>Widescreen</PresentationFormat>
  <Paragraphs>272</Paragraphs>
  <Slides>40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Il problema dell’attacco coordinato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del modello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modello randomizzato</vt:lpstr>
      <vt:lpstr>Communication Pattern</vt:lpstr>
      <vt:lpstr>Definizione avversario</vt:lpstr>
      <vt:lpstr>Definizione ≤ɣ</vt:lpstr>
      <vt:lpstr>Definizione 〖level〗_γ (i,k)</vt:lpstr>
      <vt:lpstr>Lemma</vt:lpstr>
      <vt:lpstr>Algoritmo informale</vt:lpstr>
      <vt:lpstr>Algoritmo informale</vt:lpstr>
      <vt:lpstr>Algoritmo formale</vt:lpstr>
      <vt:lpstr>Algoritmo formale(1)</vt:lpstr>
      <vt:lpstr>Algoritmo formale(2)</vt:lpstr>
      <vt:lpstr>Teorema algoritmo RandomAttack</vt:lpstr>
      <vt:lpstr>Dimostrazione informale Teorema algoritmo RandomAttack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278</cp:revision>
  <dcterms:created xsi:type="dcterms:W3CDTF">2022-01-02T13:46:20Z</dcterms:created>
  <dcterms:modified xsi:type="dcterms:W3CDTF">2022-01-04T18:46:34Z</dcterms:modified>
</cp:coreProperties>
</file>