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3" r:id="rId18"/>
    <p:sldId id="303" r:id="rId19"/>
    <p:sldId id="305" r:id="rId20"/>
    <p:sldId id="304" r:id="rId21"/>
    <p:sldId id="275" r:id="rId22"/>
    <p:sldId id="268" r:id="rId23"/>
    <p:sldId id="269" r:id="rId24"/>
    <p:sldId id="276" r:id="rId25"/>
    <p:sldId id="270" r:id="rId26"/>
    <p:sldId id="277" r:id="rId27"/>
    <p:sldId id="278" r:id="rId28"/>
    <p:sldId id="309" r:id="rId29"/>
    <p:sldId id="307" r:id="rId30"/>
    <p:sldId id="308" r:id="rId31"/>
    <p:sldId id="306" r:id="rId32"/>
    <p:sldId id="283" r:id="rId33"/>
    <p:sldId id="284" r:id="rId34"/>
    <p:sldId id="285" r:id="rId35"/>
    <p:sldId id="286" r:id="rId36"/>
    <p:sldId id="287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7994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7994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66162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93814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3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13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P-rGJKSZ3s&amp;t=147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9" y="2650815"/>
            <a:ext cx="8991600" cy="1723549"/>
          </a:xfrm>
        </p:spPr>
        <p:txBody>
          <a:bodyPr>
            <a:normAutofit/>
          </a:bodyPr>
          <a:lstStyle/>
          <a:p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ad ogni pattern di input corrisponde un output calcolato deterministicamente e non ammette possibilità di disaccordo, tutti i processi devono infatti concordare,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BE02DC-4A89-4201-86FB-A92AD62BC46C}"/>
              </a:ext>
            </a:extLst>
          </p:cNvPr>
          <p:cNvGrpSpPr/>
          <p:nvPr/>
        </p:nvGrpSpPr>
        <p:grpSpPr>
          <a:xfrm>
            <a:off x="3891127" y="4075105"/>
            <a:ext cx="4409746" cy="1514988"/>
            <a:chOff x="4115642" y="4503128"/>
            <a:chExt cx="4409746" cy="1514988"/>
          </a:xfrm>
        </p:grpSpPr>
        <p:pic>
          <p:nvPicPr>
            <p:cNvPr id="8" name="Elemento grafico 7" descr="Badge 1 con riempimento a tinta unita">
              <a:extLst>
                <a:ext uri="{FF2B5EF4-FFF2-40B4-BE49-F238E27FC236}">
                  <a16:creationId xmlns:a16="http://schemas.microsoft.com/office/drawing/2014/main" id="{BE29827A-69FA-40EE-9386-0C391D50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642" y="4503128"/>
              <a:ext cx="1514988" cy="1514988"/>
            </a:xfrm>
            <a:prstGeom prst="rect">
              <a:avLst/>
            </a:prstGeom>
          </p:spPr>
        </p:pic>
        <p:pic>
          <p:nvPicPr>
            <p:cNvPr id="10" name="Elemento grafico 9" descr="Badge con riempimento a tinta unita">
              <a:extLst>
                <a:ext uri="{FF2B5EF4-FFF2-40B4-BE49-F238E27FC236}">
                  <a16:creationId xmlns:a16="http://schemas.microsoft.com/office/drawing/2014/main" id="{E261FEE5-F70A-48A4-AC6E-81D230FA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0400" y="4503128"/>
              <a:ext cx="1514988" cy="151498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5876341-ED28-4DC7-B7F1-996CB7EF9A15}"/>
                </a:ext>
              </a:extLst>
            </p:cNvPr>
            <p:cNvGrpSpPr/>
            <p:nvPr/>
          </p:nvGrpSpPr>
          <p:grpSpPr>
            <a:xfrm>
              <a:off x="5569054" y="4548679"/>
              <a:ext cx="1502923" cy="1423886"/>
              <a:chOff x="5666361" y="4548881"/>
              <a:chExt cx="1502923" cy="1423886"/>
            </a:xfrm>
          </p:grpSpPr>
          <p:pic>
            <p:nvPicPr>
              <p:cNvPr id="5" name="Elemento grafico 4" descr="Freccia a destra con riempimento a tinta unita">
                <a:extLst>
                  <a:ext uri="{FF2B5EF4-FFF2-40B4-BE49-F238E27FC236}">
                    <a16:creationId xmlns:a16="http://schemas.microsoft.com/office/drawing/2014/main" id="{89367239-50F8-455C-B394-48F5ABE1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45803" y="4549286"/>
                <a:ext cx="1423481" cy="1423481"/>
              </a:xfrm>
              <a:prstGeom prst="rect">
                <a:avLst/>
              </a:prstGeom>
            </p:spPr>
          </p:pic>
          <p:pic>
            <p:nvPicPr>
              <p:cNvPr id="11" name="Elemento grafico 10" descr="Freccia a destra con riempimento a tinta unita">
                <a:extLst>
                  <a:ext uri="{FF2B5EF4-FFF2-40B4-BE49-F238E27FC236}">
                    <a16:creationId xmlns:a16="http://schemas.microsoft.com/office/drawing/2014/main" id="{5E06F286-D02B-43BA-A4D4-26957B72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666361" y="4548881"/>
                <a:ext cx="1423481" cy="1423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10971"/>
              </p:ext>
            </p:extLst>
          </p:nvPr>
        </p:nvGraphicFramePr>
        <p:xfrm>
          <a:off x="1097280" y="923544"/>
          <a:ext cx="10058400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per assurdo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67438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4708916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/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blipFill>
                <a:blip r:embed="rId9"/>
                <a:stretch>
                  <a:fillRect l="-667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D0DEB13-0E6B-48CE-B1A4-59DBE0CB0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F0C800A-E190-4C64-A73A-5BB501299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50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825712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Esecuzioni ed 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Avversario </a:t>
            </a:r>
            <a:r>
              <a:rPr lang="it-IT" sz="1600" err="1"/>
              <a:t>pruned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Dimostrazione(8)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/>
                  <a:t>nella quale entrambi i processi partono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blipFill>
                <a:blip r:embed="rId3"/>
                <a:stretch>
                  <a:fillRect l="-606" t="-1600" b="-1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78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Simbolo &quot;Non consentito&quot; 14">
            <a:extLst>
              <a:ext uri="{FF2B5EF4-FFF2-40B4-BE49-F238E27FC236}">
                <a16:creationId xmlns:a16="http://schemas.microsoft.com/office/drawing/2014/main" id="{706EC5A9-8C5A-4056-9660-2801E49F97D6}"/>
              </a:ext>
            </a:extLst>
          </p:cNvPr>
          <p:cNvSpPr/>
          <p:nvPr/>
        </p:nvSpPr>
        <p:spPr>
          <a:xfrm>
            <a:off x="1746918" y="282803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>
                <a:solidFill>
                  <a:srgbClr val="00B050"/>
                </a:solidFill>
              </a:rPr>
              <a:t>Questo teorema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>
                <a:solidFill>
                  <a:srgbClr val="00B050"/>
                </a:solidFill>
              </a:rPr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>
                <a:solidFill>
                  <a:srgbClr val="00B050"/>
                </a:solidFill>
              </a:rPr>
              <a:t>L’approccio che tratteremo si basa sul consentire ai processi di utilizzare la randomizzazione e consentire la possibilità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modello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2D6EBA8-970B-4FF4-A20C-2F79FCFF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54" y="3163824"/>
            <a:ext cx="4067693" cy="22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>
                <a:solidFill>
                  <a:srgbClr val="00B050"/>
                </a:solidFill>
              </a:rPr>
              <a:t>Dire (i,j,k) significa dire che è stato inviato un messaggio da i a j durante il round k ed il messaggio è arrivato senza perdersi.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>
                <a:solidFill>
                  <a:srgbClr val="00B050"/>
                </a:solidFill>
              </a:rPr>
              <a:t>Definiamo un communication pattern come un sottoinsieme ɣ: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>
                <a:solidFill>
                  <a:srgbClr val="00B050"/>
                </a:solidFill>
              </a:rPr>
              <a:t> ɣ sottoinsieme di {(i, j, k ) t.c. ( i , j) sono nodi del grafo, e 1 ≤ k, ove k è un turno}.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>
              <a:solidFill>
                <a:srgbClr val="00B050"/>
              </a:solidFill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>
                <a:solidFill>
                  <a:srgbClr val="00B050"/>
                </a:solidFill>
              </a:rPr>
              <a:t>E diciamo che il pattern ɣ è “buono” se k ≤ r, ovvero una sequenza di tutti i “messaggi” inviati da tutti i nodi del grafo dal round 1 al round r.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0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/>
              <a:t>Un possibile avversario è una combinazione di: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l’assegnamento di un input a tutti i processi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un pattern “buono”, in pratica una sequenza di messaggi su r rounds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Definizione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8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un ordinamento parziale che può essere visto come “quantità di informazione” ricevuta dai processi.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in quanto il processo non può aver ricevuto alcuna informazione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𝑒𝑠𝑖𝑠𝑡𝑒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La situazione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dirty="0"/>
                  <a:t> si verifica solamente quando i rounds passano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non riceve alcun messaggio e pertanto il suo livello non aumenta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𝑡𝑢𝑡𝑡𝑖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=1+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0">
                  <a:latin typeface="Cambria Math" panose="02040503050406030204" pitchFamily="18" charset="0"/>
                </a:endParaRPr>
              </a:p>
              <a:p>
                <a:pPr marL="201168" lvl="1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it-IT" dirty="0">
                    <a:solidFill>
                      <a:srgbClr val="C00000"/>
                    </a:solidFill>
                  </a:rPr>
                </a:br>
                <a:r>
                  <a:rPr lang="it-IT" dirty="0"/>
                  <a:t>Ogni processo non può passare ad un livello successivo </a:t>
                </a:r>
                <a:r>
                  <a:rPr lang="it-IT" dirty="0" err="1"/>
                  <a:t>finchè</a:t>
                </a:r>
                <a:r>
                  <a:rPr lang="it-IT" dirty="0"/>
                  <a:t> non ha saputo che tutti gli altri processi hanno raggiunto il livello attuale.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i="1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DD8AA0-2917-434A-9322-9BA438BBCEC6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5.2</a:t>
            </a:r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/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/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/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308004C-EDB6-4ADE-9DDB-A74A85533122}"/>
              </a:ext>
            </a:extLst>
          </p:cNvPr>
          <p:cNvSpPr/>
          <p:nvPr/>
        </p:nvSpPr>
        <p:spPr>
          <a:xfrm>
            <a:off x="8203657" y="3696695"/>
            <a:ext cx="687718" cy="1110985"/>
          </a:xfrm>
          <a:custGeom>
            <a:avLst/>
            <a:gdLst>
              <a:gd name="connsiteX0" fmla="*/ 148981 w 687718"/>
              <a:gd name="connsiteY0" fmla="*/ 1076381 h 1110985"/>
              <a:gd name="connsiteX1" fmla="*/ 145703 w 687718"/>
              <a:gd name="connsiteY1" fmla="*/ 1001708 h 1110985"/>
              <a:gd name="connsiteX2" fmla="*/ 687718 w 687718"/>
              <a:gd name="connsiteY2" fmla="*/ 145703 h 1110985"/>
              <a:gd name="connsiteX3" fmla="*/ 656756 w 687718"/>
              <a:gd name="connsiteY3" fmla="*/ 0 h 1110985"/>
              <a:gd name="connsiteX4" fmla="*/ 0 w 687718"/>
              <a:gd name="connsiteY4" fmla="*/ 1001708 h 1110985"/>
              <a:gd name="connsiteX5" fmla="*/ 5464 w 687718"/>
              <a:gd name="connsiteY5" fmla="*/ 1110986 h 1110985"/>
              <a:gd name="connsiteX6" fmla="*/ 148981 w 687718"/>
              <a:gd name="connsiteY6" fmla="*/ 1076381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718" h="1110985">
                <a:moveTo>
                  <a:pt x="148981" y="1076381"/>
                </a:moveTo>
                <a:cubicBezTo>
                  <a:pt x="145703" y="1051612"/>
                  <a:pt x="145703" y="1026842"/>
                  <a:pt x="145703" y="1001708"/>
                </a:cubicBezTo>
                <a:cubicBezTo>
                  <a:pt x="145732" y="635593"/>
                  <a:pt x="356779" y="302286"/>
                  <a:pt x="687718" y="145703"/>
                </a:cubicBezTo>
                <a:cubicBezTo>
                  <a:pt x="669003" y="99304"/>
                  <a:pt x="658527" y="49998"/>
                  <a:pt x="656756" y="0"/>
                </a:cubicBezTo>
                <a:cubicBezTo>
                  <a:pt x="258036" y="173496"/>
                  <a:pt x="124" y="566880"/>
                  <a:pt x="0" y="1001708"/>
                </a:cubicBezTo>
                <a:cubicBezTo>
                  <a:pt x="0" y="1038863"/>
                  <a:pt x="1821" y="1075289"/>
                  <a:pt x="5464" y="1110986"/>
                </a:cubicBezTo>
                <a:cubicBezTo>
                  <a:pt x="50956" y="1091279"/>
                  <a:pt x="99508" y="1079576"/>
                  <a:pt x="148981" y="10763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8F53B8-CBC9-46BA-AB0A-1346EA576CB1}"/>
              </a:ext>
            </a:extLst>
          </p:cNvPr>
          <p:cNvSpPr/>
          <p:nvPr/>
        </p:nvSpPr>
        <p:spPr>
          <a:xfrm>
            <a:off x="9702577" y="3696695"/>
            <a:ext cx="686625" cy="1110985"/>
          </a:xfrm>
          <a:custGeom>
            <a:avLst/>
            <a:gdLst>
              <a:gd name="connsiteX0" fmla="*/ 540923 w 686625"/>
              <a:gd name="connsiteY0" fmla="*/ 1001708 h 1110985"/>
              <a:gd name="connsiteX1" fmla="*/ 537644 w 686625"/>
              <a:gd name="connsiteY1" fmla="*/ 1074560 h 1110985"/>
              <a:gd name="connsiteX2" fmla="*/ 681162 w 686625"/>
              <a:gd name="connsiteY2" fmla="*/ 1110986 h 1110985"/>
              <a:gd name="connsiteX3" fmla="*/ 686626 w 686625"/>
              <a:gd name="connsiteY3" fmla="*/ 1001708 h 1110985"/>
              <a:gd name="connsiteX4" fmla="*/ 30962 w 686625"/>
              <a:gd name="connsiteY4" fmla="*/ 0 h 1110985"/>
              <a:gd name="connsiteX5" fmla="*/ 0 w 686625"/>
              <a:gd name="connsiteY5" fmla="*/ 145703 h 1110985"/>
              <a:gd name="connsiteX6" fmla="*/ 540923 w 686625"/>
              <a:gd name="connsiteY6" fmla="*/ 1001708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25" h="1110985">
                <a:moveTo>
                  <a:pt x="540923" y="1001708"/>
                </a:moveTo>
                <a:cubicBezTo>
                  <a:pt x="540923" y="1026842"/>
                  <a:pt x="540923" y="1051612"/>
                  <a:pt x="537644" y="1074560"/>
                </a:cubicBezTo>
                <a:cubicBezTo>
                  <a:pt x="587227" y="1078330"/>
                  <a:pt x="635783" y="1090653"/>
                  <a:pt x="681162" y="1110986"/>
                </a:cubicBezTo>
                <a:cubicBezTo>
                  <a:pt x="684804" y="1074560"/>
                  <a:pt x="686626" y="1038134"/>
                  <a:pt x="686626" y="1001708"/>
                </a:cubicBezTo>
                <a:cubicBezTo>
                  <a:pt x="686691" y="567138"/>
                  <a:pt x="429252" y="173827"/>
                  <a:pt x="30962" y="0"/>
                </a:cubicBezTo>
                <a:cubicBezTo>
                  <a:pt x="29192" y="49998"/>
                  <a:pt x="18715" y="99304"/>
                  <a:pt x="0" y="145703"/>
                </a:cubicBezTo>
                <a:cubicBezTo>
                  <a:pt x="330513" y="302603"/>
                  <a:pt x="541094" y="635844"/>
                  <a:pt x="540923" y="10017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18D48EF-BCE1-44CF-9994-C808495B4DC3}"/>
              </a:ext>
            </a:extLst>
          </p:cNvPr>
          <p:cNvSpPr/>
          <p:nvPr/>
        </p:nvSpPr>
        <p:spPr>
          <a:xfrm>
            <a:off x="8634574" y="5463344"/>
            <a:ext cx="1323712" cy="327431"/>
          </a:xfrm>
          <a:custGeom>
            <a:avLst/>
            <a:gdLst>
              <a:gd name="connsiteX0" fmla="*/ 1218442 w 1323712"/>
              <a:gd name="connsiteY0" fmla="*/ 0 h 327431"/>
              <a:gd name="connsiteX1" fmla="*/ 105270 w 1323712"/>
              <a:gd name="connsiteY1" fmla="*/ 0 h 327431"/>
              <a:gd name="connsiteX2" fmla="*/ 0 w 1323712"/>
              <a:gd name="connsiteY2" fmla="*/ 103449 h 327431"/>
              <a:gd name="connsiteX3" fmla="*/ 1323712 w 1323712"/>
              <a:gd name="connsiteY3" fmla="*/ 103449 h 327431"/>
              <a:gd name="connsiteX4" fmla="*/ 1218442 w 1323712"/>
              <a:gd name="connsiteY4" fmla="*/ 0 h 3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712" h="327431">
                <a:moveTo>
                  <a:pt x="1218442" y="0"/>
                </a:moveTo>
                <a:cubicBezTo>
                  <a:pt x="886956" y="242348"/>
                  <a:pt x="436756" y="242348"/>
                  <a:pt x="105270" y="0"/>
                </a:cubicBezTo>
                <a:cubicBezTo>
                  <a:pt x="76297" y="40199"/>
                  <a:pt x="40699" y="75183"/>
                  <a:pt x="0" y="103449"/>
                </a:cubicBezTo>
                <a:cubicBezTo>
                  <a:pt x="390703" y="402093"/>
                  <a:pt x="933009" y="402093"/>
                  <a:pt x="1323712" y="103449"/>
                </a:cubicBezTo>
                <a:cubicBezTo>
                  <a:pt x="1283014" y="75183"/>
                  <a:pt x="1247415" y="40199"/>
                  <a:pt x="12184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5A481334-1550-4E71-9447-8930814BF5B3}"/>
              </a:ext>
            </a:extLst>
          </p:cNvPr>
          <p:cNvSpPr/>
          <p:nvPr/>
        </p:nvSpPr>
        <p:spPr>
          <a:xfrm>
            <a:off x="9005024" y="3387076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AC3400DD-3E0E-4409-B9A6-BE2BD3F56150}"/>
              </a:ext>
            </a:extLst>
          </p:cNvPr>
          <p:cNvSpPr/>
          <p:nvPr/>
        </p:nvSpPr>
        <p:spPr>
          <a:xfrm>
            <a:off x="9915668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671F5552-5A46-4AF2-B9C8-0D981229B178}"/>
              </a:ext>
            </a:extLst>
          </p:cNvPr>
          <p:cNvSpPr/>
          <p:nvPr/>
        </p:nvSpPr>
        <p:spPr>
          <a:xfrm>
            <a:off x="8094380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676758A-5CCE-4A49-B3A8-4D9061F76A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9" y="5041063"/>
            <a:ext cx="350481" cy="3504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7885A4-3EBC-4208-8542-1007E03F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61" y="5041062"/>
            <a:ext cx="350481" cy="350481"/>
          </a:xfrm>
          <a:prstGeom prst="rect">
            <a:avLst/>
          </a:prstGeom>
        </p:spPr>
      </p:pic>
      <p:sp>
        <p:nvSpPr>
          <p:cNvPr id="20" name="Simbolo &quot;Non consentito&quot; 19">
            <a:extLst>
              <a:ext uri="{FF2B5EF4-FFF2-40B4-BE49-F238E27FC236}">
                <a16:creationId xmlns:a16="http://schemas.microsoft.com/office/drawing/2014/main" id="{D55776B3-4556-43A7-82AF-5A96EE184C9B}"/>
              </a:ext>
            </a:extLst>
          </p:cNvPr>
          <p:cNvSpPr/>
          <p:nvPr/>
        </p:nvSpPr>
        <p:spPr>
          <a:xfrm>
            <a:off x="9121132" y="3508156"/>
            <a:ext cx="350536" cy="350441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/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/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/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/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blipFill>
                <a:blip r:embed="rId9"/>
                <a:stretch>
                  <a:fillRect l="-3922" r="-3921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/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/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/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/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blipFill>
                <a:blip r:embed="rId13"/>
                <a:stretch>
                  <a:fillRect l="-3922" r="-4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/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/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blipFill>
                <a:blip r:embed="rId15"/>
                <a:stretch>
                  <a:fillRect l="-5882" r="-4117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/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blipFill>
                <a:blip r:embed="rId16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/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blipFill>
                <a:blip r:embed="rId17"/>
                <a:stretch>
                  <a:fillRect l="-392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/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blipFill>
                <a:blip r:embed="rId18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  <a:blipFill>
                <a:blip r:embed="rId19"/>
                <a:stretch>
                  <a:fillRect l="-2521" t="-1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/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/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39 L 0.15078 -0.3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5065 0.372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1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0.15065 0.37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54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𝑢𝑛𝑘𝑜𝑤𝑛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𝑎𝑙𝑡𝑟𝑖𝑚𝑒𝑛𝑡𝑖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𝑙𝑖𝑣𝑒𝑙𝑙𝑖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𝑡𝑟𝑜𝑣𝑎𝑛𝑜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𝑝𝑟𝑖𝑚𝑜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𝑑𝑒𝑔𝑙𝑖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it-IT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𝑖𝑛𝑖𝑧𝑖𝑎𝑙𝑒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/>
              </a:p>
              <a:p>
                <a:pPr lvl="1"/>
                <a:endParaRPr lang="it-IT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  <a:blipFill>
                <a:blip r:embed="rId2"/>
                <a:stretch>
                  <a:fillRect l="-1502" t="-1970" r="-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3443827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del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 partendo da input arbitrari.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I</a:t>
            </a:r>
            <a:r>
              <a:rPr lang="it-IT"/>
              <a:t>n genere esiste una condizione di validità che descrive i valori di output consentiti per ogni pattern di input. </a:t>
            </a:r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𝑖𝑛𝑣𝑖𝑎𝑡𝑜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𝑡𝑢𝑡𝑡𝑖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14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100" b="0"/>
                  <a:t>K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1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140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foreach message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≔1+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==1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≔1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≔0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algoritmo RandomAttack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L'Algoritmo RandomAttack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risolve la versione randomizzata del problema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dell’attacco coordinato con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è il numero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 rounds.</a:t>
                </a:r>
                <a:endParaRPr lang="it-IT" sz="2400" i="1" dirty="0">
                  <a:solidFill>
                    <a:srgbClr val="404040"/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</a:t>
            </a:r>
            <a:r>
              <a:rPr lang="it-IT" b="1" err="1"/>
              <a:t>RandomAttack</a:t>
            </a:r>
            <a:endParaRPr lang="it-IT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i="1" dirty="0"/>
                  <a:t>li</a:t>
                </a:r>
                <a:r>
                  <a:rPr lang="it-IT" dirty="0"/>
                  <a:t> = </a:t>
                </a:r>
                <a:r>
                  <a:rPr lang="it-IT" dirty="0" err="1"/>
                  <a:t>level</a:t>
                </a:r>
                <a:r>
                  <a:rPr lang="it-IT" dirty="0"/>
                  <a:t>(i) al round r, quando i deve prendere una decisione</a:t>
                </a:r>
              </a:p>
              <a:p>
                <a:pPr marL="0" indent="0">
                  <a:buNone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tutti sono d’accordo </a:t>
                </a:r>
                <a:r>
                  <a:rPr lang="it-IT" dirty="0" err="1"/>
                  <a:t>perchè</a:t>
                </a:r>
                <a:r>
                  <a:rPr lang="it-IT" dirty="0"/>
                  <a:t> tutti hanno superato </a:t>
                </a:r>
                <a:r>
                  <a:rPr lang="it-IT" i="1" dirty="0"/>
                  <a:t>key, </a:t>
                </a:r>
                <a:r>
                  <a:rPr lang="it-IT" dirty="0"/>
                  <a:t>quindi ogni processo conosce le informazioni degli altri processi</a:t>
                </a:r>
                <a:endParaRPr lang="it-IT" i="1" dirty="0"/>
              </a:p>
              <a:p>
                <a:pPr marL="0" indent="0">
                  <a:buNone/>
                </a:pPr>
                <a:r>
                  <a:rPr lang="it-IT" dirty="0"/>
                  <a:t>Se invece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si decide 0 </a:t>
                </a:r>
                <a:r>
                  <a:rPr lang="it-IT" dirty="0" err="1"/>
                  <a:t>perchè</a:t>
                </a:r>
                <a:r>
                  <a:rPr lang="it-IT" dirty="0"/>
                  <a:t> nessuno processo ha raggiunto il livello necessario.</a:t>
                </a:r>
              </a:p>
              <a:p>
                <a:pPr marL="0" indent="0">
                  <a:buNone/>
                </a:pPr>
                <a:r>
                  <a:rPr lang="it-IT" dirty="0"/>
                  <a:t>L’unica situazione in cui i processi possono essere in disaccordo è quando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>
                    <a:solidFill>
                      <a:srgbClr val="00B050"/>
                    </a:solidFill>
                  </a:rPr>
                  <a:t>cioè quando il valore di </a:t>
                </a:r>
                <a:r>
                  <a:rPr lang="it-IT" dirty="0" err="1">
                    <a:solidFill>
                      <a:srgbClr val="00B050"/>
                    </a:solidFill>
                  </a:rPr>
                  <a:t>level</a:t>
                </a:r>
                <a:r>
                  <a:rPr lang="it-IT" dirty="0">
                    <a:solidFill>
                      <a:srgbClr val="00B050"/>
                    </a:solidFill>
                  </a:rPr>
                  <a:t>(i) non è lo stesso per tutti i processi e </a:t>
                </a:r>
                <a:r>
                  <a:rPr lang="it-IT">
                    <a:solidFill>
                      <a:srgbClr val="00B050"/>
                    </a:solidFill>
                  </a:rPr>
                  <a:t>key è compreso tra il valore più grande e il valore più piccolo.</a:t>
                </a:r>
                <a:endParaRPr lang="it-IT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it-IT" dirty="0"/>
                  <a:t>Ma i diversi </a:t>
                </a:r>
                <a:r>
                  <a:rPr lang="it-IT" i="1" dirty="0"/>
                  <a:t>li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rgbClr val="00B050"/>
                    </a:solidFill>
                  </a:rPr>
                  <a:t>(uno per ogni nodo) </a:t>
                </a:r>
                <a:r>
                  <a:rPr lang="it-IT" dirty="0"/>
                  <a:t>si possono distaccare al massimo di 1 per quanto detto nel Lemma 5.2 quindi: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𝐷𝑖𝑟𝑒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è come dire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it-IT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it-IT" dirty="0"/>
                </a:br>
                <a:r>
                  <a:rPr lang="it-IT" dirty="0"/>
                  <a:t>Dato che </a:t>
                </a:r>
                <a:r>
                  <a:rPr lang="it-IT" i="1" dirty="0"/>
                  <a:t>key</a:t>
                </a:r>
                <a:r>
                  <a:rPr lang="it-IT" dirty="0"/>
                  <a:t> è un valore randomico tra 1 ed r la probabilità che </a:t>
                </a:r>
                <a:r>
                  <a:rPr lang="it-IT" i="1" dirty="0"/>
                  <a:t>key </a:t>
                </a:r>
                <a:r>
                  <a:rPr lang="it-IT" dirty="0"/>
                  <a:t> sia esattamente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it-IT" dirty="0"/>
                  <a:t>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350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200"/>
              <a:t> 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– The two generals’ problem, </a:t>
            </a:r>
            <a:r>
              <a:rPr lang="it-IT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Scott</a:t>
            </a:r>
            <a:endParaRPr lang="it-IT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Esecuzioni ed indistinguibilità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sono due esecuzioni di un sistema,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è indistinguibile da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rispetto ad un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se quest’ultimo ha la stessa sequenza di stati, la stessa sequenza di messaggi in uscita e la stessa sequenza di messaggi in entrata in</a:t>
                </a:r>
                <a:r>
                  <a:rPr lang="it-IT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/>
                  <a:t> e questo si indica con la notazione: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  <a:blipFill>
                <a:blip r:embed="rId2"/>
                <a:stretch>
                  <a:fillRect l="-606" t="-3000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ECAA5ED-2592-441D-8156-1677DE096E28}"/>
              </a:ext>
            </a:extLst>
          </p:cNvPr>
          <p:cNvGrpSpPr/>
          <p:nvPr/>
        </p:nvGrpSpPr>
        <p:grpSpPr>
          <a:xfrm>
            <a:off x="5334381" y="5246351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/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Un’esecuzione del sistema è definita come una sequenza infinita:</a:t>
                </a:r>
              </a:p>
              <a:p>
                <a:pPr marL="0" indent="0" fontAlgn="base">
                  <a:lnSpc>
                    <a:spcPct val="150000"/>
                  </a:lnSpc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None/>
                </a:pPr>
                <a:r>
                  <a:rPr lang="it-IT"/>
                  <a:t>Dove: 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 lo stato del sistema 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rappresentano rispettivamente i messaggi che vengono inviati e ricevuti al round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t-IT"/>
              </a:p>
              <a:p>
                <a:endParaRPr lang="it-IT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  <a:blipFill>
                <a:blip r:embed="rId5"/>
                <a:stretch>
                  <a:fillRect l="-1515" t="-1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concordino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2698</Words>
  <Application>Microsoft Office PowerPoint</Application>
  <PresentationFormat>Widescreen</PresentationFormat>
  <Paragraphs>244</Paragraphs>
  <Slides>38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Il problema dell’attacco coordinato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Esecuzioni ed 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Dimostrazione(5)</vt:lpstr>
      <vt:lpstr>Dimostrazione(6)</vt:lpstr>
      <vt:lpstr>Dimostrazione(7)</vt:lpstr>
      <vt:lpstr>Dimostrazione(8)</vt:lpstr>
      <vt:lpstr>Dimostrazione – Conclusione</vt:lpstr>
      <vt:lpstr>Concetti base modello randomizzato</vt:lpstr>
      <vt:lpstr>Communication Pattern</vt:lpstr>
      <vt:lpstr>Definizione avversario</vt:lpstr>
      <vt:lpstr>Definizione ≤ɣ</vt:lpstr>
      <vt:lpstr>Definizione 〖level〗_γ (i,k)</vt:lpstr>
      <vt:lpstr>Lemma</vt:lpstr>
      <vt:lpstr>Algoritmo informale</vt:lpstr>
      <vt:lpstr>Algoritmo formale(1)</vt:lpstr>
      <vt:lpstr>Algoritmo formale(2)</vt:lpstr>
      <vt:lpstr>Teorema algoritmo RandomAttack</vt:lpstr>
      <vt:lpstr>Dimostrazione informale Teorema algoritmo RandomAttack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Vittorio Fiscale</cp:lastModifiedBy>
  <cp:revision>307</cp:revision>
  <dcterms:created xsi:type="dcterms:W3CDTF">2022-01-02T13:46:20Z</dcterms:created>
  <dcterms:modified xsi:type="dcterms:W3CDTF">2022-01-06T11:24:26Z</dcterms:modified>
</cp:coreProperties>
</file>