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4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88" r:id="rId3"/>
    <p:sldId id="259" r:id="rId4"/>
    <p:sldId id="297" r:id="rId5"/>
    <p:sldId id="298" r:id="rId6"/>
    <p:sldId id="261" r:id="rId7"/>
    <p:sldId id="260" r:id="rId8"/>
    <p:sldId id="262" r:id="rId9"/>
    <p:sldId id="263" r:id="rId10"/>
    <p:sldId id="290" r:id="rId11"/>
    <p:sldId id="264" r:id="rId12"/>
    <p:sldId id="265" r:id="rId13"/>
    <p:sldId id="267" r:id="rId14"/>
    <p:sldId id="301" r:id="rId15"/>
    <p:sldId id="300" r:id="rId16"/>
    <p:sldId id="302" r:id="rId17"/>
    <p:sldId id="272" r:id="rId18"/>
    <p:sldId id="273" r:id="rId19"/>
    <p:sldId id="303" r:id="rId20"/>
    <p:sldId id="274" r:id="rId21"/>
    <p:sldId id="304" r:id="rId22"/>
    <p:sldId id="275" r:id="rId23"/>
    <p:sldId id="268" r:id="rId24"/>
    <p:sldId id="269" r:id="rId25"/>
    <p:sldId id="276" r:id="rId26"/>
    <p:sldId id="270" r:id="rId27"/>
    <p:sldId id="277" r:id="rId28"/>
    <p:sldId id="278" r:id="rId29"/>
    <p:sldId id="282" r:id="rId30"/>
    <p:sldId id="279" r:id="rId31"/>
    <p:sldId id="280" r:id="rId32"/>
    <p:sldId id="281" r:id="rId33"/>
    <p:sldId id="283" r:id="rId34"/>
    <p:sldId id="284" r:id="rId35"/>
    <p:sldId id="285" r:id="rId36"/>
    <p:sldId id="286" r:id="rId37"/>
    <p:sldId id="287" r:id="rId38"/>
    <p:sldId id="295" r:id="rId39"/>
    <p:sldId id="296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BFBFBF"/>
    <a:srgbClr val="9DBF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367920-0372-4BFE-9B22-C649FB018C13}" type="doc">
      <dgm:prSet loTypeId="urn:microsoft.com/office/officeart/2005/8/layout/chevron1" loCatId="process" qsTypeId="urn:microsoft.com/office/officeart/2005/8/quickstyle/simple1" qsCatId="simple" csTypeId="urn:microsoft.com/office/officeart/2005/8/colors/accent5_3" csCatId="accent5" phldr="1"/>
      <dgm:spPr/>
    </dgm:pt>
    <dgm:pt modelId="{E3A4A3F4-ADA5-4440-A984-CABBFB0DC535}">
      <dgm:prSet phldrT="[Testo]" custT="1"/>
      <dgm:spPr/>
      <dgm:t>
        <a:bodyPr/>
        <a:lstStyle/>
        <a:p>
          <a:r>
            <a:rPr lang="it-IT" sz="3200" b="1"/>
            <a:t>Step 1</a:t>
          </a:r>
        </a:p>
        <a:p>
          <a:r>
            <a:rPr lang="it-IT" sz="1900" b="0" i="0">
              <a:effectLst/>
              <a:latin typeface="inherit"/>
            </a:rPr>
            <a:t>Viene generato il messaggio attraverso la funzione MSGS e viene inviato ai canali di output</a:t>
          </a:r>
          <a:endParaRPr lang="it-IT" sz="1900"/>
        </a:p>
      </dgm:t>
    </dgm:pt>
    <dgm:pt modelId="{4B6EEB01-EA21-4D56-B68D-949BCBFB2A7D}" type="parTrans" cxnId="{C361DD63-FFC8-4C07-AA07-272FCCFDE908}">
      <dgm:prSet/>
      <dgm:spPr/>
      <dgm:t>
        <a:bodyPr/>
        <a:lstStyle/>
        <a:p>
          <a:endParaRPr lang="it-IT"/>
        </a:p>
      </dgm:t>
    </dgm:pt>
    <dgm:pt modelId="{C49CB5BA-F868-4902-B5BB-0DECE0A727F1}" type="sibTrans" cxnId="{C361DD63-FFC8-4C07-AA07-272FCCFDE908}">
      <dgm:prSet/>
      <dgm:spPr/>
      <dgm:t>
        <a:bodyPr/>
        <a:lstStyle/>
        <a:p>
          <a:endParaRPr lang="it-IT"/>
        </a:p>
      </dgm:t>
    </dgm:pt>
    <dgm:pt modelId="{C7088D3E-57CB-421D-B6D2-5BDC5B2CA247}">
      <dgm:prSet phldrT="[Testo]" custT="1"/>
      <dgm:spPr/>
      <dgm:t>
        <a:bodyPr/>
        <a:lstStyle/>
        <a:p>
          <a:r>
            <a:rPr lang="it-IT" sz="3200" b="1"/>
            <a:t>Step 2</a:t>
          </a:r>
        </a:p>
        <a:p>
          <a:r>
            <a:rPr lang="it-IT" sz="1900" b="0" i="0">
              <a:effectLst/>
              <a:latin typeface="inherit"/>
            </a:rPr>
            <a:t>Viene applicata TRANS per calcolare il nuovo stato e vengono rimossi i messaggi dai canali </a:t>
          </a:r>
          <a:endParaRPr lang="it-IT" sz="1900"/>
        </a:p>
      </dgm:t>
    </dgm:pt>
    <dgm:pt modelId="{A9B19134-9C0E-488D-81D5-77CAACC8FA3E}" type="parTrans" cxnId="{3A3B0A72-58D5-40C1-95EE-E94861B7435C}">
      <dgm:prSet/>
      <dgm:spPr/>
      <dgm:t>
        <a:bodyPr/>
        <a:lstStyle/>
        <a:p>
          <a:endParaRPr lang="it-IT"/>
        </a:p>
      </dgm:t>
    </dgm:pt>
    <dgm:pt modelId="{0FB54674-01F8-4720-B8F6-A87ECEE6A51D}" type="sibTrans" cxnId="{3A3B0A72-58D5-40C1-95EE-E94861B7435C}">
      <dgm:prSet/>
      <dgm:spPr/>
      <dgm:t>
        <a:bodyPr/>
        <a:lstStyle/>
        <a:p>
          <a:endParaRPr lang="it-IT"/>
        </a:p>
      </dgm:t>
    </dgm:pt>
    <dgm:pt modelId="{1314BAB0-720A-4BB5-87E2-A1AB7BE481F9}" type="pres">
      <dgm:prSet presAssocID="{57367920-0372-4BFE-9B22-C649FB018C13}" presName="Name0" presStyleCnt="0">
        <dgm:presLayoutVars>
          <dgm:dir/>
          <dgm:animLvl val="lvl"/>
          <dgm:resizeHandles val="exact"/>
        </dgm:presLayoutVars>
      </dgm:prSet>
      <dgm:spPr/>
    </dgm:pt>
    <dgm:pt modelId="{02D82E26-8880-4C7D-8005-790CAA1C0A32}" type="pres">
      <dgm:prSet presAssocID="{E3A4A3F4-ADA5-4440-A984-CABBFB0DC535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8C507CFA-A748-4B72-9D2D-D16B532017CB}" type="pres">
      <dgm:prSet presAssocID="{C49CB5BA-F868-4902-B5BB-0DECE0A727F1}" presName="parTxOnlySpace" presStyleCnt="0"/>
      <dgm:spPr/>
    </dgm:pt>
    <dgm:pt modelId="{C039758E-59ED-4A89-AFCC-45E4973B8453}" type="pres">
      <dgm:prSet presAssocID="{C7088D3E-57CB-421D-B6D2-5BDC5B2CA247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C361DD63-FFC8-4C07-AA07-272FCCFDE908}" srcId="{57367920-0372-4BFE-9B22-C649FB018C13}" destId="{E3A4A3F4-ADA5-4440-A984-CABBFB0DC535}" srcOrd="0" destOrd="0" parTransId="{4B6EEB01-EA21-4D56-B68D-949BCBFB2A7D}" sibTransId="{C49CB5BA-F868-4902-B5BB-0DECE0A727F1}"/>
    <dgm:cxn modelId="{0CBBCB50-9822-44C8-89FA-C83DE2295DD0}" type="presOf" srcId="{C7088D3E-57CB-421D-B6D2-5BDC5B2CA247}" destId="{C039758E-59ED-4A89-AFCC-45E4973B8453}" srcOrd="0" destOrd="0" presId="urn:microsoft.com/office/officeart/2005/8/layout/chevron1"/>
    <dgm:cxn modelId="{3A3B0A72-58D5-40C1-95EE-E94861B7435C}" srcId="{57367920-0372-4BFE-9B22-C649FB018C13}" destId="{C7088D3E-57CB-421D-B6D2-5BDC5B2CA247}" srcOrd="1" destOrd="0" parTransId="{A9B19134-9C0E-488D-81D5-77CAACC8FA3E}" sibTransId="{0FB54674-01F8-4720-B8F6-A87ECEE6A51D}"/>
    <dgm:cxn modelId="{E83926B2-BD8B-4191-B3F3-371AD5D660EE}" type="presOf" srcId="{57367920-0372-4BFE-9B22-C649FB018C13}" destId="{1314BAB0-720A-4BB5-87E2-A1AB7BE481F9}" srcOrd="0" destOrd="0" presId="urn:microsoft.com/office/officeart/2005/8/layout/chevron1"/>
    <dgm:cxn modelId="{D0D4C0B2-2305-4853-BC5D-9CB4C8278CD0}" type="presOf" srcId="{E3A4A3F4-ADA5-4440-A984-CABBFB0DC535}" destId="{02D82E26-8880-4C7D-8005-790CAA1C0A32}" srcOrd="0" destOrd="0" presId="urn:microsoft.com/office/officeart/2005/8/layout/chevron1"/>
    <dgm:cxn modelId="{C3978319-D3AB-47C3-9E2A-FE161D3E4A27}" type="presParOf" srcId="{1314BAB0-720A-4BB5-87E2-A1AB7BE481F9}" destId="{02D82E26-8880-4C7D-8005-790CAA1C0A32}" srcOrd="0" destOrd="0" presId="urn:microsoft.com/office/officeart/2005/8/layout/chevron1"/>
    <dgm:cxn modelId="{0F1A3BA6-5279-4889-BB6F-42DE75D8CB7E}" type="presParOf" srcId="{1314BAB0-720A-4BB5-87E2-A1AB7BE481F9}" destId="{8C507CFA-A748-4B72-9D2D-D16B532017CB}" srcOrd="1" destOrd="0" presId="urn:microsoft.com/office/officeart/2005/8/layout/chevron1"/>
    <dgm:cxn modelId="{6982DC28-0B45-4168-B95F-1EB8622B8A19}" type="presParOf" srcId="{1314BAB0-720A-4BB5-87E2-A1AB7BE481F9}" destId="{C039758E-59ED-4A89-AFCC-45E4973B8453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9BE6AA-3442-4CE0-B6B6-54594CE8F5EC}" type="doc">
      <dgm:prSet loTypeId="urn:microsoft.com/office/officeart/2005/8/layout/list1" loCatId="list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it-IT"/>
        </a:p>
      </dgm:t>
    </dgm:pt>
    <dgm:pt modelId="{C53C86DF-2456-416F-96F7-BBC0B261CB0D}">
      <dgm:prSet phldrT="[Testo]" custT="1"/>
      <dgm:spPr/>
      <dgm:t>
        <a:bodyPr/>
        <a:lstStyle/>
        <a:p>
          <a:r>
            <a:rPr lang="it-IT" sz="2400"/>
            <a:t>Accordo</a:t>
          </a:r>
        </a:p>
      </dgm:t>
    </dgm:pt>
    <dgm:pt modelId="{E21E2E4C-80AB-4E88-8E99-A1AE2D5B8D9C}" type="parTrans" cxnId="{A561CAD7-6F04-4BCB-9E89-C8C33B4D4551}">
      <dgm:prSet/>
      <dgm:spPr/>
      <dgm:t>
        <a:bodyPr/>
        <a:lstStyle/>
        <a:p>
          <a:endParaRPr lang="it-IT"/>
        </a:p>
      </dgm:t>
    </dgm:pt>
    <dgm:pt modelId="{678E0308-5EE8-433E-A117-ED85C5C5E610}" type="sibTrans" cxnId="{A561CAD7-6F04-4BCB-9E89-C8C33B4D4551}">
      <dgm:prSet/>
      <dgm:spPr/>
      <dgm:t>
        <a:bodyPr/>
        <a:lstStyle/>
        <a:p>
          <a:endParaRPr lang="it-IT"/>
        </a:p>
      </dgm:t>
    </dgm:pt>
    <dgm:pt modelId="{CE140BF1-77EC-42E9-82F8-F6E5E21F562C}">
      <dgm:prSet custT="1"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it-IT" sz="2000">
              <a:effectLst/>
              <a:latin typeface="+mn-lt"/>
              <a:ea typeface="Times New Roman" panose="02020603050405020304" pitchFamily="18" charset="0"/>
              <a:cs typeface="Calibri" panose="020F0502020204030204" pitchFamily="34" charset="0"/>
            </a:rPr>
            <a:t> Non esistono due processi che decidono valori differenti</a:t>
          </a:r>
          <a:endParaRPr lang="it-IT" sz="2000" b="0">
            <a:latin typeface="+mn-lt"/>
          </a:endParaRPr>
        </a:p>
      </dgm:t>
    </dgm:pt>
    <dgm:pt modelId="{1471A8BD-D560-4DA8-BAB7-61A271A01EB8}" type="parTrans" cxnId="{65DD5B95-B189-4A3E-867C-DF4D9BAF7CEA}">
      <dgm:prSet/>
      <dgm:spPr/>
      <dgm:t>
        <a:bodyPr/>
        <a:lstStyle/>
        <a:p>
          <a:endParaRPr lang="it-IT"/>
        </a:p>
      </dgm:t>
    </dgm:pt>
    <dgm:pt modelId="{5871E2E9-1C91-4CB3-8CE9-0A48B614631B}" type="sibTrans" cxnId="{65DD5B95-B189-4A3E-867C-DF4D9BAF7CEA}">
      <dgm:prSet/>
      <dgm:spPr/>
      <dgm:t>
        <a:bodyPr/>
        <a:lstStyle/>
        <a:p>
          <a:endParaRPr lang="it-IT"/>
        </a:p>
      </dgm:t>
    </dgm:pt>
    <dgm:pt modelId="{25AE132F-EE8A-4385-A2AF-355C1E38AC44}" type="pres">
      <dgm:prSet presAssocID="{C09BE6AA-3442-4CE0-B6B6-54594CE8F5EC}" presName="linear" presStyleCnt="0">
        <dgm:presLayoutVars>
          <dgm:dir/>
          <dgm:animLvl val="lvl"/>
          <dgm:resizeHandles val="exact"/>
        </dgm:presLayoutVars>
      </dgm:prSet>
      <dgm:spPr/>
    </dgm:pt>
    <dgm:pt modelId="{515BE353-1EE3-4A03-B392-066D7D1973AD}" type="pres">
      <dgm:prSet presAssocID="{C53C86DF-2456-416F-96F7-BBC0B261CB0D}" presName="parentLin" presStyleCnt="0"/>
      <dgm:spPr/>
    </dgm:pt>
    <dgm:pt modelId="{16524797-E148-440A-89DB-92CC39C191D2}" type="pres">
      <dgm:prSet presAssocID="{C53C86DF-2456-416F-96F7-BBC0B261CB0D}" presName="parentLeftMargin" presStyleLbl="node1" presStyleIdx="0" presStyleCnt="1"/>
      <dgm:spPr/>
    </dgm:pt>
    <dgm:pt modelId="{02D93A96-C45F-4182-8428-306BFECA0BD8}" type="pres">
      <dgm:prSet presAssocID="{C53C86DF-2456-416F-96F7-BBC0B261CB0D}" presName="parentText" presStyleLbl="node1" presStyleIdx="0" presStyleCnt="1" custScaleY="29983" custLinFactNeighborX="-80000" custLinFactNeighborY="432">
        <dgm:presLayoutVars>
          <dgm:chMax val="0"/>
          <dgm:bulletEnabled val="1"/>
        </dgm:presLayoutVars>
      </dgm:prSet>
      <dgm:spPr/>
    </dgm:pt>
    <dgm:pt modelId="{94EF1418-6A69-4177-BF71-2434DB6C5486}" type="pres">
      <dgm:prSet presAssocID="{C53C86DF-2456-416F-96F7-BBC0B261CB0D}" presName="negativeSpace" presStyleCnt="0"/>
      <dgm:spPr/>
    </dgm:pt>
    <dgm:pt modelId="{78F216E4-BB6A-4499-9733-C96B7778E512}" type="pres">
      <dgm:prSet presAssocID="{C53C86DF-2456-416F-96F7-BBC0B261CB0D}" presName="childText" presStyleLbl="conFgAcc1" presStyleIdx="0" presStyleCnt="1" custScaleY="41002" custLinFactNeighborY="74115">
        <dgm:presLayoutVars>
          <dgm:bulletEnabled val="1"/>
        </dgm:presLayoutVars>
      </dgm:prSet>
      <dgm:spPr/>
    </dgm:pt>
  </dgm:ptLst>
  <dgm:cxnLst>
    <dgm:cxn modelId="{D1A8122D-40C7-4380-83AA-532517F9A514}" type="presOf" srcId="{C53C86DF-2456-416F-96F7-BBC0B261CB0D}" destId="{16524797-E148-440A-89DB-92CC39C191D2}" srcOrd="0" destOrd="0" presId="urn:microsoft.com/office/officeart/2005/8/layout/list1"/>
    <dgm:cxn modelId="{151D6B5C-77A3-4EBB-8AC0-84771CEB022A}" type="presOf" srcId="{C53C86DF-2456-416F-96F7-BBC0B261CB0D}" destId="{02D93A96-C45F-4182-8428-306BFECA0BD8}" srcOrd="1" destOrd="0" presId="urn:microsoft.com/office/officeart/2005/8/layout/list1"/>
    <dgm:cxn modelId="{6738E491-21C3-4D24-A575-9DC35982F6C5}" type="presOf" srcId="{CE140BF1-77EC-42E9-82F8-F6E5E21F562C}" destId="{78F216E4-BB6A-4499-9733-C96B7778E512}" srcOrd="0" destOrd="0" presId="urn:microsoft.com/office/officeart/2005/8/layout/list1"/>
    <dgm:cxn modelId="{65DD5B95-B189-4A3E-867C-DF4D9BAF7CEA}" srcId="{C53C86DF-2456-416F-96F7-BBC0B261CB0D}" destId="{CE140BF1-77EC-42E9-82F8-F6E5E21F562C}" srcOrd="0" destOrd="0" parTransId="{1471A8BD-D560-4DA8-BAB7-61A271A01EB8}" sibTransId="{5871E2E9-1C91-4CB3-8CE9-0A48B614631B}"/>
    <dgm:cxn modelId="{375A4EC7-84F8-4815-9409-235E4A176872}" type="presOf" srcId="{C09BE6AA-3442-4CE0-B6B6-54594CE8F5EC}" destId="{25AE132F-EE8A-4385-A2AF-355C1E38AC44}" srcOrd="0" destOrd="0" presId="urn:microsoft.com/office/officeart/2005/8/layout/list1"/>
    <dgm:cxn modelId="{A561CAD7-6F04-4BCB-9E89-C8C33B4D4551}" srcId="{C09BE6AA-3442-4CE0-B6B6-54594CE8F5EC}" destId="{C53C86DF-2456-416F-96F7-BBC0B261CB0D}" srcOrd="0" destOrd="0" parTransId="{E21E2E4C-80AB-4E88-8E99-A1AE2D5B8D9C}" sibTransId="{678E0308-5EE8-433E-A117-ED85C5C5E610}"/>
    <dgm:cxn modelId="{AFD81E8F-6E71-467C-844C-8699C6B0F8A7}" type="presParOf" srcId="{25AE132F-EE8A-4385-A2AF-355C1E38AC44}" destId="{515BE353-1EE3-4A03-B392-066D7D1973AD}" srcOrd="0" destOrd="0" presId="urn:microsoft.com/office/officeart/2005/8/layout/list1"/>
    <dgm:cxn modelId="{F542D263-B03E-4AC9-9048-ACCFE4082128}" type="presParOf" srcId="{515BE353-1EE3-4A03-B392-066D7D1973AD}" destId="{16524797-E148-440A-89DB-92CC39C191D2}" srcOrd="0" destOrd="0" presId="urn:microsoft.com/office/officeart/2005/8/layout/list1"/>
    <dgm:cxn modelId="{812C0938-DD53-4F9D-9783-5D543AF5A0AC}" type="presParOf" srcId="{515BE353-1EE3-4A03-B392-066D7D1973AD}" destId="{02D93A96-C45F-4182-8428-306BFECA0BD8}" srcOrd="1" destOrd="0" presId="urn:microsoft.com/office/officeart/2005/8/layout/list1"/>
    <dgm:cxn modelId="{56D1B86E-6AA6-45AE-9A04-DBD810B68239}" type="presParOf" srcId="{25AE132F-EE8A-4385-A2AF-355C1E38AC44}" destId="{94EF1418-6A69-4177-BF71-2434DB6C5486}" srcOrd="1" destOrd="0" presId="urn:microsoft.com/office/officeart/2005/8/layout/list1"/>
    <dgm:cxn modelId="{6F19C214-7255-4C7D-BE42-258A6F03DB4C}" type="presParOf" srcId="{25AE132F-EE8A-4385-A2AF-355C1E38AC44}" destId="{78F216E4-BB6A-4499-9733-C96B7778E51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9BE6AA-3442-4CE0-B6B6-54594CE8F5EC}" type="doc">
      <dgm:prSet loTypeId="urn:microsoft.com/office/officeart/2005/8/layout/list1" loCatId="list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it-IT"/>
        </a:p>
      </dgm:t>
    </dgm:pt>
    <dgm:pt modelId="{C53C86DF-2456-416F-96F7-BBC0B261CB0D}">
      <dgm:prSet phldrT="[Testo]" custT="1"/>
      <dgm:spPr/>
      <dgm:t>
        <a:bodyPr/>
        <a:lstStyle/>
        <a:p>
          <a:r>
            <a:rPr lang="it-IT" sz="2400"/>
            <a:t>Validità</a:t>
          </a:r>
        </a:p>
      </dgm:t>
    </dgm:pt>
    <dgm:pt modelId="{E21E2E4C-80AB-4E88-8E99-A1AE2D5B8D9C}" type="parTrans" cxnId="{A561CAD7-6F04-4BCB-9E89-C8C33B4D4551}">
      <dgm:prSet/>
      <dgm:spPr/>
      <dgm:t>
        <a:bodyPr/>
        <a:lstStyle/>
        <a:p>
          <a:endParaRPr lang="it-IT"/>
        </a:p>
      </dgm:t>
    </dgm:pt>
    <dgm:pt modelId="{678E0308-5EE8-433E-A117-ED85C5C5E610}" type="sibTrans" cxnId="{A561CAD7-6F04-4BCB-9E89-C8C33B4D4551}">
      <dgm:prSet/>
      <dgm:spPr/>
      <dgm:t>
        <a:bodyPr/>
        <a:lstStyle/>
        <a:p>
          <a:endParaRPr lang="it-IT"/>
        </a:p>
      </dgm:t>
    </dgm:pt>
    <mc:AlternateContent xmlns:mc="http://schemas.openxmlformats.org/markup-compatibility/2006" xmlns:a14="http://schemas.microsoft.com/office/drawing/2010/main">
      <mc:Choice Requires="a14">
        <dgm:pt modelId="{CE140BF1-77EC-42E9-82F8-F6E5E21F562C}">
          <dgm:prSet custT="1"/>
          <dgm:spPr/>
          <dgm:t>
            <a:bodyPr/>
            <a:lstStyle/>
            <a:p>
              <a:pPr>
                <a:buFont typeface="Wingdings" panose="05000000000000000000" pitchFamily="2" charset="2"/>
                <a:buChar char="v"/>
              </a:pP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Se tutti i processi iniziano con </a:t>
              </a:r>
              <a14:m>
                <m:oMath xmlns:m="http://schemas.openxmlformats.org/officeDocument/2006/math">
                  <m:r>
                    <a:rPr lang="it-IT" sz="2000" i="1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Calibri" panose="020F0502020204030204" pitchFamily="34" charset="0"/>
                    </a:rPr>
                    <m:t>0</m:t>
                  </m:r>
                </m:oMath>
              </a14:m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, allora </a:t>
              </a:r>
              <a14:m>
                <m:oMath xmlns:m="http://schemas.openxmlformats.org/officeDocument/2006/math">
                  <m:r>
                    <a:rPr lang="it-IT" sz="2000" i="1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Calibri" panose="020F0502020204030204" pitchFamily="34" charset="0"/>
                    </a:rPr>
                    <m:t>0</m:t>
                  </m:r>
                </m:oMath>
              </a14:m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è l’unico valore di decisione possibile</a:t>
              </a:r>
              <a:endParaRPr lang="it-IT" sz="2000" b="0">
                <a:latin typeface="+mn-lt"/>
              </a:endParaRPr>
            </a:p>
          </dgm:t>
        </dgm:pt>
      </mc:Choice>
      <mc:Fallback xmlns="">
        <dgm:pt modelId="{CE140BF1-77EC-42E9-82F8-F6E5E21F562C}">
          <dgm:prSet custT="1"/>
          <dgm:spPr/>
          <dgm:t>
            <a:bodyPr/>
            <a:lstStyle/>
            <a:p>
              <a:pPr>
                <a:buFont typeface="Wingdings" panose="05000000000000000000" pitchFamily="2" charset="2"/>
                <a:buChar char="v"/>
              </a:pP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Se tutti i processi iniziano con </a:t>
              </a:r>
              <a:r>
                <a:rPr lang="it-IT" sz="20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0</a:t>
              </a: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, allora </a:t>
              </a:r>
              <a:r>
                <a:rPr lang="it-IT" sz="20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0</a:t>
              </a: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è l’unico valore di decisione possibile</a:t>
              </a:r>
              <a:endParaRPr lang="it-IT" sz="2000" b="0">
                <a:latin typeface="+mn-lt"/>
              </a:endParaRPr>
            </a:p>
          </dgm:t>
        </dgm:pt>
      </mc:Fallback>
    </mc:AlternateContent>
    <dgm:pt modelId="{1471A8BD-D560-4DA8-BAB7-61A271A01EB8}" type="parTrans" cxnId="{65DD5B95-B189-4A3E-867C-DF4D9BAF7CEA}">
      <dgm:prSet/>
      <dgm:spPr/>
      <dgm:t>
        <a:bodyPr/>
        <a:lstStyle/>
        <a:p>
          <a:endParaRPr lang="it-IT"/>
        </a:p>
      </dgm:t>
    </dgm:pt>
    <dgm:pt modelId="{5871E2E9-1C91-4CB3-8CE9-0A48B614631B}" type="sibTrans" cxnId="{65DD5B95-B189-4A3E-867C-DF4D9BAF7CEA}">
      <dgm:prSet/>
      <dgm:spPr/>
      <dgm:t>
        <a:bodyPr/>
        <a:lstStyle/>
        <a:p>
          <a:endParaRPr lang="it-IT"/>
        </a:p>
      </dgm:t>
    </dgm:pt>
    <mc:AlternateContent xmlns:mc="http://schemas.openxmlformats.org/markup-compatibility/2006" xmlns:a14="http://schemas.microsoft.com/office/drawing/2010/main">
      <mc:Choice Requires="a14">
        <dgm:pt modelId="{E32A6997-382E-4927-A50C-FF4CC9F80E41}">
          <dgm:prSet custT="1"/>
          <dgm:spPr/>
          <dgm:t>
            <a:bodyPr/>
            <a:lstStyle/>
            <a:p>
              <a:pPr>
                <a:buFont typeface="Wingdings" panose="05000000000000000000" pitchFamily="2" charset="2"/>
                <a:buChar char="v"/>
              </a:pP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Se tutti i processi iniziano con </a:t>
              </a:r>
              <a14:m>
                <m:oMath xmlns:m="http://schemas.openxmlformats.org/officeDocument/2006/math">
                  <m:r>
                    <a:rPr lang="it-IT" sz="2000" i="1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Calibri" panose="020F0502020204030204" pitchFamily="34" charset="0"/>
                    </a:rPr>
                    <m:t>1</m:t>
                  </m:r>
                </m:oMath>
              </a14:m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e tutti i messaggi vengono consegnati, allora </a:t>
              </a:r>
              <a14:m>
                <m:oMath xmlns:m="http://schemas.openxmlformats.org/officeDocument/2006/math">
                  <m:r>
                    <a:rPr lang="it-IT" sz="2000" i="1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Calibri" panose="020F0502020204030204" pitchFamily="34" charset="0"/>
                    </a:rPr>
                    <m:t>1</m:t>
                  </m:r>
                </m:oMath>
              </a14:m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è l’unico valore di decisione possibile</a:t>
              </a:r>
              <a:endParaRPr lang="it-IT" sz="2000" b="0">
                <a:latin typeface="+mn-lt"/>
              </a:endParaRPr>
            </a:p>
          </dgm:t>
        </dgm:pt>
      </mc:Choice>
      <mc:Fallback xmlns="">
        <dgm:pt modelId="{E32A6997-382E-4927-A50C-FF4CC9F80E41}">
          <dgm:prSet custT="1"/>
          <dgm:spPr/>
          <dgm:t>
            <a:bodyPr/>
            <a:lstStyle/>
            <a:p>
              <a:pPr>
                <a:buFont typeface="Wingdings" panose="05000000000000000000" pitchFamily="2" charset="2"/>
                <a:buChar char="v"/>
              </a:pP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Se tutti i processi iniziano con </a:t>
              </a:r>
              <a:r>
                <a:rPr lang="it-IT" sz="20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1</a:t>
              </a: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e tutti i messaggi vengono consegnati, allora </a:t>
              </a:r>
              <a:r>
                <a:rPr lang="it-IT" sz="20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1</a:t>
              </a: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è l’unico valore di decisione possibile</a:t>
              </a:r>
              <a:endParaRPr lang="it-IT" sz="2000" b="0">
                <a:latin typeface="+mn-lt"/>
              </a:endParaRPr>
            </a:p>
          </dgm:t>
        </dgm:pt>
      </mc:Fallback>
    </mc:AlternateContent>
    <dgm:pt modelId="{650DC6E1-DE1B-48BD-B210-48720AF3D5E7}" type="parTrans" cxnId="{C4C03837-ADED-4C55-8413-2EA61296E63A}">
      <dgm:prSet/>
      <dgm:spPr/>
      <dgm:t>
        <a:bodyPr/>
        <a:lstStyle/>
        <a:p>
          <a:endParaRPr lang="it-IT"/>
        </a:p>
      </dgm:t>
    </dgm:pt>
    <dgm:pt modelId="{53B57979-B40B-404B-A9B2-BB0CB5CF3EDB}" type="sibTrans" cxnId="{C4C03837-ADED-4C55-8413-2EA61296E63A}">
      <dgm:prSet/>
      <dgm:spPr/>
      <dgm:t>
        <a:bodyPr/>
        <a:lstStyle/>
        <a:p>
          <a:endParaRPr lang="it-IT"/>
        </a:p>
      </dgm:t>
    </dgm:pt>
    <dgm:pt modelId="{25AE132F-EE8A-4385-A2AF-355C1E38AC44}" type="pres">
      <dgm:prSet presAssocID="{C09BE6AA-3442-4CE0-B6B6-54594CE8F5EC}" presName="linear" presStyleCnt="0">
        <dgm:presLayoutVars>
          <dgm:dir/>
          <dgm:animLvl val="lvl"/>
          <dgm:resizeHandles val="exact"/>
        </dgm:presLayoutVars>
      </dgm:prSet>
      <dgm:spPr/>
    </dgm:pt>
    <dgm:pt modelId="{515BE353-1EE3-4A03-B392-066D7D1973AD}" type="pres">
      <dgm:prSet presAssocID="{C53C86DF-2456-416F-96F7-BBC0B261CB0D}" presName="parentLin" presStyleCnt="0"/>
      <dgm:spPr/>
    </dgm:pt>
    <dgm:pt modelId="{16524797-E148-440A-89DB-92CC39C191D2}" type="pres">
      <dgm:prSet presAssocID="{C53C86DF-2456-416F-96F7-BBC0B261CB0D}" presName="parentLeftMargin" presStyleLbl="node1" presStyleIdx="0" presStyleCnt="1"/>
      <dgm:spPr/>
    </dgm:pt>
    <dgm:pt modelId="{02D93A96-C45F-4182-8428-306BFECA0BD8}" type="pres">
      <dgm:prSet presAssocID="{C53C86DF-2456-416F-96F7-BBC0B261CB0D}" presName="parentText" presStyleLbl="node1" presStyleIdx="0" presStyleCnt="1" custScaleY="29983" custLinFactNeighborX="-76364" custLinFactNeighborY="-10943">
        <dgm:presLayoutVars>
          <dgm:chMax val="0"/>
          <dgm:bulletEnabled val="1"/>
        </dgm:presLayoutVars>
      </dgm:prSet>
      <dgm:spPr/>
    </dgm:pt>
    <dgm:pt modelId="{94EF1418-6A69-4177-BF71-2434DB6C5486}" type="pres">
      <dgm:prSet presAssocID="{C53C86DF-2456-416F-96F7-BBC0B261CB0D}" presName="negativeSpace" presStyleCnt="0"/>
      <dgm:spPr/>
    </dgm:pt>
    <dgm:pt modelId="{78F216E4-BB6A-4499-9733-C96B7778E512}" type="pres">
      <dgm:prSet presAssocID="{C53C86DF-2456-416F-96F7-BBC0B261CB0D}" presName="childText" presStyleLbl="conFgAcc1" presStyleIdx="0" presStyleCnt="1" custScaleY="60370" custLinFactNeighborY="51598">
        <dgm:presLayoutVars>
          <dgm:bulletEnabled val="1"/>
        </dgm:presLayoutVars>
      </dgm:prSet>
      <dgm:spPr/>
    </dgm:pt>
  </dgm:ptLst>
  <dgm:cxnLst>
    <dgm:cxn modelId="{D1A8122D-40C7-4380-83AA-532517F9A514}" type="presOf" srcId="{C53C86DF-2456-416F-96F7-BBC0B261CB0D}" destId="{16524797-E148-440A-89DB-92CC39C191D2}" srcOrd="0" destOrd="0" presId="urn:microsoft.com/office/officeart/2005/8/layout/list1"/>
    <dgm:cxn modelId="{C4C03837-ADED-4C55-8413-2EA61296E63A}" srcId="{C53C86DF-2456-416F-96F7-BBC0B261CB0D}" destId="{E32A6997-382E-4927-A50C-FF4CC9F80E41}" srcOrd="1" destOrd="0" parTransId="{650DC6E1-DE1B-48BD-B210-48720AF3D5E7}" sibTransId="{53B57979-B40B-404B-A9B2-BB0CB5CF3EDB}"/>
    <dgm:cxn modelId="{151D6B5C-77A3-4EBB-8AC0-84771CEB022A}" type="presOf" srcId="{C53C86DF-2456-416F-96F7-BBC0B261CB0D}" destId="{02D93A96-C45F-4182-8428-306BFECA0BD8}" srcOrd="1" destOrd="0" presId="urn:microsoft.com/office/officeart/2005/8/layout/list1"/>
    <dgm:cxn modelId="{6738E491-21C3-4D24-A575-9DC35982F6C5}" type="presOf" srcId="{CE140BF1-77EC-42E9-82F8-F6E5E21F562C}" destId="{78F216E4-BB6A-4499-9733-C96B7778E512}" srcOrd="0" destOrd="0" presId="urn:microsoft.com/office/officeart/2005/8/layout/list1"/>
    <dgm:cxn modelId="{65DD5B95-B189-4A3E-867C-DF4D9BAF7CEA}" srcId="{C53C86DF-2456-416F-96F7-BBC0B261CB0D}" destId="{CE140BF1-77EC-42E9-82F8-F6E5E21F562C}" srcOrd="0" destOrd="0" parTransId="{1471A8BD-D560-4DA8-BAB7-61A271A01EB8}" sibTransId="{5871E2E9-1C91-4CB3-8CE9-0A48B614631B}"/>
    <dgm:cxn modelId="{375A4EC7-84F8-4815-9409-235E4A176872}" type="presOf" srcId="{C09BE6AA-3442-4CE0-B6B6-54594CE8F5EC}" destId="{25AE132F-EE8A-4385-A2AF-355C1E38AC44}" srcOrd="0" destOrd="0" presId="urn:microsoft.com/office/officeart/2005/8/layout/list1"/>
    <dgm:cxn modelId="{B46EC9CA-158B-4F26-AFB1-72B4C9A3D0C7}" type="presOf" srcId="{E32A6997-382E-4927-A50C-FF4CC9F80E41}" destId="{78F216E4-BB6A-4499-9733-C96B7778E512}" srcOrd="0" destOrd="1" presId="urn:microsoft.com/office/officeart/2005/8/layout/list1"/>
    <dgm:cxn modelId="{A561CAD7-6F04-4BCB-9E89-C8C33B4D4551}" srcId="{C09BE6AA-3442-4CE0-B6B6-54594CE8F5EC}" destId="{C53C86DF-2456-416F-96F7-BBC0B261CB0D}" srcOrd="0" destOrd="0" parTransId="{E21E2E4C-80AB-4E88-8E99-A1AE2D5B8D9C}" sibTransId="{678E0308-5EE8-433E-A117-ED85C5C5E610}"/>
    <dgm:cxn modelId="{AFD81E8F-6E71-467C-844C-8699C6B0F8A7}" type="presParOf" srcId="{25AE132F-EE8A-4385-A2AF-355C1E38AC44}" destId="{515BE353-1EE3-4A03-B392-066D7D1973AD}" srcOrd="0" destOrd="0" presId="urn:microsoft.com/office/officeart/2005/8/layout/list1"/>
    <dgm:cxn modelId="{F542D263-B03E-4AC9-9048-ACCFE4082128}" type="presParOf" srcId="{515BE353-1EE3-4A03-B392-066D7D1973AD}" destId="{16524797-E148-440A-89DB-92CC39C191D2}" srcOrd="0" destOrd="0" presId="urn:microsoft.com/office/officeart/2005/8/layout/list1"/>
    <dgm:cxn modelId="{812C0938-DD53-4F9D-9783-5D543AF5A0AC}" type="presParOf" srcId="{515BE353-1EE3-4A03-B392-066D7D1973AD}" destId="{02D93A96-C45F-4182-8428-306BFECA0BD8}" srcOrd="1" destOrd="0" presId="urn:microsoft.com/office/officeart/2005/8/layout/list1"/>
    <dgm:cxn modelId="{56D1B86E-6AA6-45AE-9A04-DBD810B68239}" type="presParOf" srcId="{25AE132F-EE8A-4385-A2AF-355C1E38AC44}" destId="{94EF1418-6A69-4177-BF71-2434DB6C5486}" srcOrd="1" destOrd="0" presId="urn:microsoft.com/office/officeart/2005/8/layout/list1"/>
    <dgm:cxn modelId="{6F19C214-7255-4C7D-BE42-258A6F03DB4C}" type="presParOf" srcId="{25AE132F-EE8A-4385-A2AF-355C1E38AC44}" destId="{78F216E4-BB6A-4499-9733-C96B7778E51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9BE6AA-3442-4CE0-B6B6-54594CE8F5EC}" type="doc">
      <dgm:prSet loTypeId="urn:microsoft.com/office/officeart/2005/8/layout/list1" loCatId="list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it-IT"/>
        </a:p>
      </dgm:t>
    </dgm:pt>
    <dgm:pt modelId="{C53C86DF-2456-416F-96F7-BBC0B261CB0D}">
      <dgm:prSet phldrT="[Testo]" custT="1"/>
      <dgm:spPr/>
      <dgm:t>
        <a:bodyPr/>
        <a:lstStyle/>
        <a:p>
          <a:r>
            <a:rPr lang="it-IT" sz="2400"/>
            <a:t>Validità</a:t>
          </a:r>
        </a:p>
      </dgm:t>
    </dgm:pt>
    <dgm:pt modelId="{E21E2E4C-80AB-4E88-8E99-A1AE2D5B8D9C}" type="parTrans" cxnId="{A561CAD7-6F04-4BCB-9E89-C8C33B4D4551}">
      <dgm:prSet/>
      <dgm:spPr/>
      <dgm:t>
        <a:bodyPr/>
        <a:lstStyle/>
        <a:p>
          <a:endParaRPr lang="it-IT"/>
        </a:p>
      </dgm:t>
    </dgm:pt>
    <dgm:pt modelId="{678E0308-5EE8-433E-A117-ED85C5C5E610}" type="sibTrans" cxnId="{A561CAD7-6F04-4BCB-9E89-C8C33B4D4551}">
      <dgm:prSet/>
      <dgm:spPr/>
      <dgm:t>
        <a:bodyPr/>
        <a:lstStyle/>
        <a:p>
          <a:endParaRPr lang="it-IT"/>
        </a:p>
      </dgm:t>
    </dgm:pt>
    <dgm:pt modelId="{CE140BF1-77EC-42E9-82F8-F6E5E21F562C}">
      <dgm:prSet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it-IT">
              <a:noFill/>
            </a:rPr>
            <a:t> </a:t>
          </a:r>
        </a:p>
      </dgm:t>
    </dgm:pt>
    <dgm:pt modelId="{1471A8BD-D560-4DA8-BAB7-61A271A01EB8}" type="parTrans" cxnId="{65DD5B95-B189-4A3E-867C-DF4D9BAF7CEA}">
      <dgm:prSet/>
      <dgm:spPr/>
      <dgm:t>
        <a:bodyPr/>
        <a:lstStyle/>
        <a:p>
          <a:endParaRPr lang="it-IT"/>
        </a:p>
      </dgm:t>
    </dgm:pt>
    <dgm:pt modelId="{5871E2E9-1C91-4CB3-8CE9-0A48B614631B}" type="sibTrans" cxnId="{65DD5B95-B189-4A3E-867C-DF4D9BAF7CEA}">
      <dgm:prSet/>
      <dgm:spPr/>
      <dgm:t>
        <a:bodyPr/>
        <a:lstStyle/>
        <a:p>
          <a:endParaRPr lang="it-IT"/>
        </a:p>
      </dgm:t>
    </dgm:pt>
    <dgm:pt modelId="{E32A6997-382E-4927-A50C-FF4CC9F80E41}">
      <dgm:prSet custT="1"/>
      <dgm:spPr/>
      <dgm:t>
        <a:bodyPr/>
        <a:lstStyle/>
        <a:p>
          <a:r>
            <a:rPr lang="it-IT">
              <a:noFill/>
            </a:rPr>
            <a:t> </a:t>
          </a:r>
        </a:p>
      </dgm:t>
    </dgm:pt>
    <dgm:pt modelId="{650DC6E1-DE1B-48BD-B210-48720AF3D5E7}" type="parTrans" cxnId="{C4C03837-ADED-4C55-8413-2EA61296E63A}">
      <dgm:prSet/>
      <dgm:spPr/>
      <dgm:t>
        <a:bodyPr/>
        <a:lstStyle/>
        <a:p>
          <a:endParaRPr lang="it-IT"/>
        </a:p>
      </dgm:t>
    </dgm:pt>
    <dgm:pt modelId="{53B57979-B40B-404B-A9B2-BB0CB5CF3EDB}" type="sibTrans" cxnId="{C4C03837-ADED-4C55-8413-2EA61296E63A}">
      <dgm:prSet/>
      <dgm:spPr/>
      <dgm:t>
        <a:bodyPr/>
        <a:lstStyle/>
        <a:p>
          <a:endParaRPr lang="it-IT"/>
        </a:p>
      </dgm:t>
    </dgm:pt>
    <dgm:pt modelId="{25AE132F-EE8A-4385-A2AF-355C1E38AC44}" type="pres">
      <dgm:prSet presAssocID="{C09BE6AA-3442-4CE0-B6B6-54594CE8F5EC}" presName="linear" presStyleCnt="0">
        <dgm:presLayoutVars>
          <dgm:dir/>
          <dgm:animLvl val="lvl"/>
          <dgm:resizeHandles val="exact"/>
        </dgm:presLayoutVars>
      </dgm:prSet>
      <dgm:spPr/>
    </dgm:pt>
    <dgm:pt modelId="{515BE353-1EE3-4A03-B392-066D7D1973AD}" type="pres">
      <dgm:prSet presAssocID="{C53C86DF-2456-416F-96F7-BBC0B261CB0D}" presName="parentLin" presStyleCnt="0"/>
      <dgm:spPr/>
    </dgm:pt>
    <dgm:pt modelId="{16524797-E148-440A-89DB-92CC39C191D2}" type="pres">
      <dgm:prSet presAssocID="{C53C86DF-2456-416F-96F7-BBC0B261CB0D}" presName="parentLeftMargin" presStyleLbl="node1" presStyleIdx="0" presStyleCnt="1"/>
      <dgm:spPr/>
    </dgm:pt>
    <dgm:pt modelId="{02D93A96-C45F-4182-8428-306BFECA0BD8}" type="pres">
      <dgm:prSet presAssocID="{C53C86DF-2456-416F-96F7-BBC0B261CB0D}" presName="parentText" presStyleLbl="node1" presStyleIdx="0" presStyleCnt="1" custScaleY="29983" custLinFactNeighborX="-76364" custLinFactNeighborY="-10943">
        <dgm:presLayoutVars>
          <dgm:chMax val="0"/>
          <dgm:bulletEnabled val="1"/>
        </dgm:presLayoutVars>
      </dgm:prSet>
      <dgm:spPr/>
    </dgm:pt>
    <dgm:pt modelId="{94EF1418-6A69-4177-BF71-2434DB6C5486}" type="pres">
      <dgm:prSet presAssocID="{C53C86DF-2456-416F-96F7-BBC0B261CB0D}" presName="negativeSpace" presStyleCnt="0"/>
      <dgm:spPr/>
    </dgm:pt>
    <dgm:pt modelId="{78F216E4-BB6A-4499-9733-C96B7778E512}" type="pres">
      <dgm:prSet presAssocID="{C53C86DF-2456-416F-96F7-BBC0B261CB0D}" presName="childText" presStyleLbl="conFgAcc1" presStyleIdx="0" presStyleCnt="1" custScaleY="60370" custLinFactNeighborY="51598">
        <dgm:presLayoutVars>
          <dgm:bulletEnabled val="1"/>
        </dgm:presLayoutVars>
      </dgm:prSet>
      <dgm:spPr/>
    </dgm:pt>
  </dgm:ptLst>
  <dgm:cxnLst>
    <dgm:cxn modelId="{D1A8122D-40C7-4380-83AA-532517F9A514}" type="presOf" srcId="{C53C86DF-2456-416F-96F7-BBC0B261CB0D}" destId="{16524797-E148-440A-89DB-92CC39C191D2}" srcOrd="0" destOrd="0" presId="urn:microsoft.com/office/officeart/2005/8/layout/list1"/>
    <dgm:cxn modelId="{C4C03837-ADED-4C55-8413-2EA61296E63A}" srcId="{C53C86DF-2456-416F-96F7-BBC0B261CB0D}" destId="{E32A6997-382E-4927-A50C-FF4CC9F80E41}" srcOrd="1" destOrd="0" parTransId="{650DC6E1-DE1B-48BD-B210-48720AF3D5E7}" sibTransId="{53B57979-B40B-404B-A9B2-BB0CB5CF3EDB}"/>
    <dgm:cxn modelId="{151D6B5C-77A3-4EBB-8AC0-84771CEB022A}" type="presOf" srcId="{C53C86DF-2456-416F-96F7-BBC0B261CB0D}" destId="{02D93A96-C45F-4182-8428-306BFECA0BD8}" srcOrd="1" destOrd="0" presId="urn:microsoft.com/office/officeart/2005/8/layout/list1"/>
    <dgm:cxn modelId="{6738E491-21C3-4D24-A575-9DC35982F6C5}" type="presOf" srcId="{CE140BF1-77EC-42E9-82F8-F6E5E21F562C}" destId="{78F216E4-BB6A-4499-9733-C96B7778E512}" srcOrd="0" destOrd="0" presId="urn:microsoft.com/office/officeart/2005/8/layout/list1"/>
    <dgm:cxn modelId="{65DD5B95-B189-4A3E-867C-DF4D9BAF7CEA}" srcId="{C53C86DF-2456-416F-96F7-BBC0B261CB0D}" destId="{CE140BF1-77EC-42E9-82F8-F6E5E21F562C}" srcOrd="0" destOrd="0" parTransId="{1471A8BD-D560-4DA8-BAB7-61A271A01EB8}" sibTransId="{5871E2E9-1C91-4CB3-8CE9-0A48B614631B}"/>
    <dgm:cxn modelId="{375A4EC7-84F8-4815-9409-235E4A176872}" type="presOf" srcId="{C09BE6AA-3442-4CE0-B6B6-54594CE8F5EC}" destId="{25AE132F-EE8A-4385-A2AF-355C1E38AC44}" srcOrd="0" destOrd="0" presId="urn:microsoft.com/office/officeart/2005/8/layout/list1"/>
    <dgm:cxn modelId="{B46EC9CA-158B-4F26-AFB1-72B4C9A3D0C7}" type="presOf" srcId="{E32A6997-382E-4927-A50C-FF4CC9F80E41}" destId="{78F216E4-BB6A-4499-9733-C96B7778E512}" srcOrd="0" destOrd="1" presId="urn:microsoft.com/office/officeart/2005/8/layout/list1"/>
    <dgm:cxn modelId="{A561CAD7-6F04-4BCB-9E89-C8C33B4D4551}" srcId="{C09BE6AA-3442-4CE0-B6B6-54594CE8F5EC}" destId="{C53C86DF-2456-416F-96F7-BBC0B261CB0D}" srcOrd="0" destOrd="0" parTransId="{E21E2E4C-80AB-4E88-8E99-A1AE2D5B8D9C}" sibTransId="{678E0308-5EE8-433E-A117-ED85C5C5E610}"/>
    <dgm:cxn modelId="{AFD81E8F-6E71-467C-844C-8699C6B0F8A7}" type="presParOf" srcId="{25AE132F-EE8A-4385-A2AF-355C1E38AC44}" destId="{515BE353-1EE3-4A03-B392-066D7D1973AD}" srcOrd="0" destOrd="0" presId="urn:microsoft.com/office/officeart/2005/8/layout/list1"/>
    <dgm:cxn modelId="{F542D263-B03E-4AC9-9048-ACCFE4082128}" type="presParOf" srcId="{515BE353-1EE3-4A03-B392-066D7D1973AD}" destId="{16524797-E148-440A-89DB-92CC39C191D2}" srcOrd="0" destOrd="0" presId="urn:microsoft.com/office/officeart/2005/8/layout/list1"/>
    <dgm:cxn modelId="{812C0938-DD53-4F9D-9783-5D543AF5A0AC}" type="presParOf" srcId="{515BE353-1EE3-4A03-B392-066D7D1973AD}" destId="{02D93A96-C45F-4182-8428-306BFECA0BD8}" srcOrd="1" destOrd="0" presId="urn:microsoft.com/office/officeart/2005/8/layout/list1"/>
    <dgm:cxn modelId="{56D1B86E-6AA6-45AE-9A04-DBD810B68239}" type="presParOf" srcId="{25AE132F-EE8A-4385-A2AF-355C1E38AC44}" destId="{94EF1418-6A69-4177-BF71-2434DB6C5486}" srcOrd="1" destOrd="0" presId="urn:microsoft.com/office/officeart/2005/8/layout/list1"/>
    <dgm:cxn modelId="{6F19C214-7255-4C7D-BE42-258A6F03DB4C}" type="presParOf" srcId="{25AE132F-EE8A-4385-A2AF-355C1E38AC44}" destId="{78F216E4-BB6A-4499-9733-C96B7778E51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09BE6AA-3442-4CE0-B6B6-54594CE8F5EC}" type="doc">
      <dgm:prSet loTypeId="urn:microsoft.com/office/officeart/2005/8/layout/list1" loCatId="list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it-IT"/>
        </a:p>
      </dgm:t>
    </dgm:pt>
    <dgm:pt modelId="{C53C86DF-2456-416F-96F7-BBC0B261CB0D}">
      <dgm:prSet phldrT="[Testo]" custT="1"/>
      <dgm:spPr/>
      <dgm:t>
        <a:bodyPr/>
        <a:lstStyle/>
        <a:p>
          <a:r>
            <a:rPr lang="it-IT" sz="2400"/>
            <a:t>Terminazione</a:t>
          </a:r>
        </a:p>
      </dgm:t>
    </dgm:pt>
    <dgm:pt modelId="{E21E2E4C-80AB-4E88-8E99-A1AE2D5B8D9C}" type="parTrans" cxnId="{A561CAD7-6F04-4BCB-9E89-C8C33B4D4551}">
      <dgm:prSet/>
      <dgm:spPr/>
      <dgm:t>
        <a:bodyPr/>
        <a:lstStyle/>
        <a:p>
          <a:endParaRPr lang="it-IT"/>
        </a:p>
      </dgm:t>
    </dgm:pt>
    <dgm:pt modelId="{678E0308-5EE8-433E-A117-ED85C5C5E610}" type="sibTrans" cxnId="{A561CAD7-6F04-4BCB-9E89-C8C33B4D4551}">
      <dgm:prSet/>
      <dgm:spPr/>
      <dgm:t>
        <a:bodyPr/>
        <a:lstStyle/>
        <a:p>
          <a:endParaRPr lang="it-IT"/>
        </a:p>
      </dgm:t>
    </dgm:pt>
    <dgm:pt modelId="{CE140BF1-77EC-42E9-82F8-F6E5E21F562C}">
      <dgm:prSet custT="1"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it-IT" sz="2000">
              <a:effectLst/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rPr>
            <a:t> Tutti i processi alla fine decidono</a:t>
          </a:r>
          <a:endParaRPr lang="it-IT" sz="2000" b="0">
            <a:latin typeface="+mn-lt"/>
          </a:endParaRPr>
        </a:p>
      </dgm:t>
    </dgm:pt>
    <dgm:pt modelId="{1471A8BD-D560-4DA8-BAB7-61A271A01EB8}" type="parTrans" cxnId="{65DD5B95-B189-4A3E-867C-DF4D9BAF7CEA}">
      <dgm:prSet/>
      <dgm:spPr/>
      <dgm:t>
        <a:bodyPr/>
        <a:lstStyle/>
        <a:p>
          <a:endParaRPr lang="it-IT"/>
        </a:p>
      </dgm:t>
    </dgm:pt>
    <dgm:pt modelId="{5871E2E9-1C91-4CB3-8CE9-0A48B614631B}" type="sibTrans" cxnId="{65DD5B95-B189-4A3E-867C-DF4D9BAF7CEA}">
      <dgm:prSet/>
      <dgm:spPr/>
      <dgm:t>
        <a:bodyPr/>
        <a:lstStyle/>
        <a:p>
          <a:endParaRPr lang="it-IT"/>
        </a:p>
      </dgm:t>
    </dgm:pt>
    <dgm:pt modelId="{25AE132F-EE8A-4385-A2AF-355C1E38AC44}" type="pres">
      <dgm:prSet presAssocID="{C09BE6AA-3442-4CE0-B6B6-54594CE8F5EC}" presName="linear" presStyleCnt="0">
        <dgm:presLayoutVars>
          <dgm:dir/>
          <dgm:animLvl val="lvl"/>
          <dgm:resizeHandles val="exact"/>
        </dgm:presLayoutVars>
      </dgm:prSet>
      <dgm:spPr/>
    </dgm:pt>
    <dgm:pt modelId="{515BE353-1EE3-4A03-B392-066D7D1973AD}" type="pres">
      <dgm:prSet presAssocID="{C53C86DF-2456-416F-96F7-BBC0B261CB0D}" presName="parentLin" presStyleCnt="0"/>
      <dgm:spPr/>
    </dgm:pt>
    <dgm:pt modelId="{16524797-E148-440A-89DB-92CC39C191D2}" type="pres">
      <dgm:prSet presAssocID="{C53C86DF-2456-416F-96F7-BBC0B261CB0D}" presName="parentLeftMargin" presStyleLbl="node1" presStyleIdx="0" presStyleCnt="1"/>
      <dgm:spPr/>
    </dgm:pt>
    <dgm:pt modelId="{02D93A96-C45F-4182-8428-306BFECA0BD8}" type="pres">
      <dgm:prSet presAssocID="{C53C86DF-2456-416F-96F7-BBC0B261CB0D}" presName="parentText" presStyleLbl="node1" presStyleIdx="0" presStyleCnt="1" custScaleY="29983" custLinFactNeighborX="-80000" custLinFactNeighborY="432">
        <dgm:presLayoutVars>
          <dgm:chMax val="0"/>
          <dgm:bulletEnabled val="1"/>
        </dgm:presLayoutVars>
      </dgm:prSet>
      <dgm:spPr/>
    </dgm:pt>
    <dgm:pt modelId="{94EF1418-6A69-4177-BF71-2434DB6C5486}" type="pres">
      <dgm:prSet presAssocID="{C53C86DF-2456-416F-96F7-BBC0B261CB0D}" presName="negativeSpace" presStyleCnt="0"/>
      <dgm:spPr/>
    </dgm:pt>
    <dgm:pt modelId="{78F216E4-BB6A-4499-9733-C96B7778E512}" type="pres">
      <dgm:prSet presAssocID="{C53C86DF-2456-416F-96F7-BBC0B261CB0D}" presName="childText" presStyleLbl="conFgAcc1" presStyleIdx="0" presStyleCnt="1" custScaleY="41002" custLinFactNeighborY="74115">
        <dgm:presLayoutVars>
          <dgm:bulletEnabled val="1"/>
        </dgm:presLayoutVars>
      </dgm:prSet>
      <dgm:spPr/>
    </dgm:pt>
  </dgm:ptLst>
  <dgm:cxnLst>
    <dgm:cxn modelId="{D1A8122D-40C7-4380-83AA-532517F9A514}" type="presOf" srcId="{C53C86DF-2456-416F-96F7-BBC0B261CB0D}" destId="{16524797-E148-440A-89DB-92CC39C191D2}" srcOrd="0" destOrd="0" presId="urn:microsoft.com/office/officeart/2005/8/layout/list1"/>
    <dgm:cxn modelId="{151D6B5C-77A3-4EBB-8AC0-84771CEB022A}" type="presOf" srcId="{C53C86DF-2456-416F-96F7-BBC0B261CB0D}" destId="{02D93A96-C45F-4182-8428-306BFECA0BD8}" srcOrd="1" destOrd="0" presId="urn:microsoft.com/office/officeart/2005/8/layout/list1"/>
    <dgm:cxn modelId="{6738E491-21C3-4D24-A575-9DC35982F6C5}" type="presOf" srcId="{CE140BF1-77EC-42E9-82F8-F6E5E21F562C}" destId="{78F216E4-BB6A-4499-9733-C96B7778E512}" srcOrd="0" destOrd="0" presId="urn:microsoft.com/office/officeart/2005/8/layout/list1"/>
    <dgm:cxn modelId="{65DD5B95-B189-4A3E-867C-DF4D9BAF7CEA}" srcId="{C53C86DF-2456-416F-96F7-BBC0B261CB0D}" destId="{CE140BF1-77EC-42E9-82F8-F6E5E21F562C}" srcOrd="0" destOrd="0" parTransId="{1471A8BD-D560-4DA8-BAB7-61A271A01EB8}" sibTransId="{5871E2E9-1C91-4CB3-8CE9-0A48B614631B}"/>
    <dgm:cxn modelId="{375A4EC7-84F8-4815-9409-235E4A176872}" type="presOf" srcId="{C09BE6AA-3442-4CE0-B6B6-54594CE8F5EC}" destId="{25AE132F-EE8A-4385-A2AF-355C1E38AC44}" srcOrd="0" destOrd="0" presId="urn:microsoft.com/office/officeart/2005/8/layout/list1"/>
    <dgm:cxn modelId="{A561CAD7-6F04-4BCB-9E89-C8C33B4D4551}" srcId="{C09BE6AA-3442-4CE0-B6B6-54594CE8F5EC}" destId="{C53C86DF-2456-416F-96F7-BBC0B261CB0D}" srcOrd="0" destOrd="0" parTransId="{E21E2E4C-80AB-4E88-8E99-A1AE2D5B8D9C}" sibTransId="{678E0308-5EE8-433E-A117-ED85C5C5E610}"/>
    <dgm:cxn modelId="{AFD81E8F-6E71-467C-844C-8699C6B0F8A7}" type="presParOf" srcId="{25AE132F-EE8A-4385-A2AF-355C1E38AC44}" destId="{515BE353-1EE3-4A03-B392-066D7D1973AD}" srcOrd="0" destOrd="0" presId="urn:microsoft.com/office/officeart/2005/8/layout/list1"/>
    <dgm:cxn modelId="{F542D263-B03E-4AC9-9048-ACCFE4082128}" type="presParOf" srcId="{515BE353-1EE3-4A03-B392-066D7D1973AD}" destId="{16524797-E148-440A-89DB-92CC39C191D2}" srcOrd="0" destOrd="0" presId="urn:microsoft.com/office/officeart/2005/8/layout/list1"/>
    <dgm:cxn modelId="{812C0938-DD53-4F9D-9783-5D543AF5A0AC}" type="presParOf" srcId="{515BE353-1EE3-4A03-B392-066D7D1973AD}" destId="{02D93A96-C45F-4182-8428-306BFECA0BD8}" srcOrd="1" destOrd="0" presId="urn:microsoft.com/office/officeart/2005/8/layout/list1"/>
    <dgm:cxn modelId="{56D1B86E-6AA6-45AE-9A04-DBD810B68239}" type="presParOf" srcId="{25AE132F-EE8A-4385-A2AF-355C1E38AC44}" destId="{94EF1418-6A69-4177-BF71-2434DB6C5486}" srcOrd="1" destOrd="0" presId="urn:microsoft.com/office/officeart/2005/8/layout/list1"/>
    <dgm:cxn modelId="{6F19C214-7255-4C7D-BE42-258A6F03DB4C}" type="presParOf" srcId="{25AE132F-EE8A-4385-A2AF-355C1E38AC44}" destId="{78F216E4-BB6A-4499-9733-C96B7778E51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D82E26-8880-4C7D-8005-790CAA1C0A32}">
      <dsp:nvSpPr>
        <dsp:cNvPr id="0" name=""/>
        <dsp:cNvSpPr/>
      </dsp:nvSpPr>
      <dsp:spPr>
        <a:xfrm>
          <a:off x="8728" y="286879"/>
          <a:ext cx="5217864" cy="2087145"/>
        </a:xfrm>
        <a:prstGeom prst="chevron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b="1" kern="1200"/>
            <a:t>Step 1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b="0" i="0" kern="1200">
              <a:effectLst/>
              <a:latin typeface="inherit"/>
            </a:rPr>
            <a:t>Viene generato il messaggio attraverso la funzione MSGS e viene inviato ai canali di output</a:t>
          </a:r>
          <a:endParaRPr lang="it-IT" sz="1900" kern="1200"/>
        </a:p>
      </dsp:txBody>
      <dsp:txXfrm>
        <a:off x="1052301" y="286879"/>
        <a:ext cx="3130719" cy="2087145"/>
      </dsp:txXfrm>
    </dsp:sp>
    <dsp:sp modelId="{C039758E-59ED-4A89-AFCC-45E4973B8453}">
      <dsp:nvSpPr>
        <dsp:cNvPr id="0" name=""/>
        <dsp:cNvSpPr/>
      </dsp:nvSpPr>
      <dsp:spPr>
        <a:xfrm>
          <a:off x="4704806" y="286879"/>
          <a:ext cx="5217864" cy="2087145"/>
        </a:xfrm>
        <a:prstGeom prst="chevron">
          <a:avLst/>
        </a:prstGeom>
        <a:solidFill>
          <a:schemeClr val="accent5">
            <a:shade val="80000"/>
            <a:hueOff val="-155313"/>
            <a:satOff val="-6752"/>
            <a:lumOff val="2651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b="1" kern="1200"/>
            <a:t>Step 2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b="0" i="0" kern="1200">
              <a:effectLst/>
              <a:latin typeface="inherit"/>
            </a:rPr>
            <a:t>Viene applicata TRANS per calcolare il nuovo stato e vengono rimossi i messaggi dai canali </a:t>
          </a:r>
          <a:endParaRPr lang="it-IT" sz="1900" kern="1200"/>
        </a:p>
      </dsp:txBody>
      <dsp:txXfrm>
        <a:off x="5748379" y="286879"/>
        <a:ext cx="3130719" cy="20871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216E4-BB6A-4499-9733-C96B7778E512}">
      <dsp:nvSpPr>
        <dsp:cNvPr id="0" name=""/>
        <dsp:cNvSpPr/>
      </dsp:nvSpPr>
      <dsp:spPr>
        <a:xfrm>
          <a:off x="0" y="1379943"/>
          <a:ext cx="10058399" cy="723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354076" rIns="78064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it-IT" sz="2000" kern="1200">
              <a:effectLst/>
              <a:latin typeface="+mn-lt"/>
              <a:ea typeface="Times New Roman" panose="02020603050405020304" pitchFamily="18" charset="0"/>
              <a:cs typeface="Calibri" panose="020F0502020204030204" pitchFamily="34" charset="0"/>
            </a:rPr>
            <a:t> Non esistono due processi che decidono valori differenti</a:t>
          </a:r>
          <a:endParaRPr lang="it-IT" sz="2000" b="0" kern="1200">
            <a:latin typeface="+mn-lt"/>
          </a:endParaRPr>
        </a:p>
      </dsp:txBody>
      <dsp:txXfrm>
        <a:off x="0" y="1379943"/>
        <a:ext cx="10058399" cy="723275"/>
      </dsp:txXfrm>
    </dsp:sp>
    <dsp:sp modelId="{02D93A96-C45F-4182-8428-306BFECA0BD8}">
      <dsp:nvSpPr>
        <dsp:cNvPr id="0" name=""/>
        <dsp:cNvSpPr/>
      </dsp:nvSpPr>
      <dsp:spPr>
        <a:xfrm>
          <a:off x="100584" y="1066162"/>
          <a:ext cx="7040880" cy="566462"/>
        </a:xfrm>
        <a:prstGeom prst="round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Accordo</a:t>
          </a:r>
        </a:p>
      </dsp:txBody>
      <dsp:txXfrm>
        <a:off x="128236" y="1093814"/>
        <a:ext cx="6985576" cy="5111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216E4-BB6A-4499-9733-C96B7778E512}">
      <dsp:nvSpPr>
        <dsp:cNvPr id="0" name=""/>
        <dsp:cNvSpPr/>
      </dsp:nvSpPr>
      <dsp:spPr>
        <a:xfrm>
          <a:off x="0" y="1395453"/>
          <a:ext cx="10058399" cy="14300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395732" rIns="78064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it-IT" sz="2000" kern="1200">
              <a:effectLst/>
              <a:latin typeface="Corbel" panose="020B050302020402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 Se tutti i processi iniziano con </a:t>
          </a:r>
          <a14:m xmlns:a14="http://schemas.microsoft.com/office/drawing/2010/main">
            <m:oMath xmlns:m="http://schemas.openxmlformats.org/officeDocument/2006/math">
              <m:r>
                <a:rPr lang="it-IT" sz="2000" i="1" kern="120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m:t>0</m:t>
              </m:r>
            </m:oMath>
          </a14:m>
          <a:r>
            <a:rPr lang="it-IT" sz="2000" kern="1200">
              <a:effectLst/>
              <a:latin typeface="Corbel" panose="020B050302020402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, allora </a:t>
          </a:r>
          <a14:m xmlns:a14="http://schemas.microsoft.com/office/drawing/2010/main">
            <m:oMath xmlns:m="http://schemas.openxmlformats.org/officeDocument/2006/math">
              <m:r>
                <a:rPr lang="it-IT" sz="2000" i="1" kern="120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m:t>0</m:t>
              </m:r>
            </m:oMath>
          </a14:m>
          <a:r>
            <a:rPr lang="it-IT" sz="2000" kern="1200">
              <a:effectLst/>
              <a:latin typeface="Corbel" panose="020B050302020402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 è l’unico valore di decisione possibile</a:t>
          </a:r>
          <a:endParaRPr lang="it-IT" sz="2000" b="0" kern="1200">
            <a:latin typeface="+mn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it-IT" sz="2000" kern="1200">
              <a:effectLst/>
              <a:latin typeface="Corbel" panose="020B050302020402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 Se tutti i processi iniziano con </a:t>
          </a:r>
          <a14:m xmlns:a14="http://schemas.microsoft.com/office/drawing/2010/main">
            <m:oMath xmlns:m="http://schemas.openxmlformats.org/officeDocument/2006/math">
              <m:r>
                <a:rPr lang="it-IT" sz="2000" i="1" kern="120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m:t>1</m:t>
              </m:r>
            </m:oMath>
          </a14:m>
          <a:r>
            <a:rPr lang="it-IT" sz="2000" kern="1200">
              <a:effectLst/>
              <a:latin typeface="Corbel" panose="020B050302020402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 e tutti i messaggi vengono consegnati, allora </a:t>
          </a:r>
          <a14:m xmlns:a14="http://schemas.microsoft.com/office/drawing/2010/main">
            <m:oMath xmlns:m="http://schemas.openxmlformats.org/officeDocument/2006/math">
              <m:r>
                <a:rPr lang="it-IT" sz="2000" i="1" kern="120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m:t>1</m:t>
              </m:r>
            </m:oMath>
          </a14:m>
          <a:r>
            <a:rPr lang="it-IT" sz="2000" kern="1200">
              <a:effectLst/>
              <a:latin typeface="Corbel" panose="020B050302020402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 è l’unico valore di decisione possibile</a:t>
          </a:r>
          <a:endParaRPr lang="it-IT" sz="2000" b="0" kern="1200">
            <a:latin typeface="+mn-lt"/>
          </a:endParaRPr>
        </a:p>
      </dsp:txBody>
      <dsp:txXfrm>
        <a:off x="0" y="1395453"/>
        <a:ext cx="10058399" cy="1430044"/>
      </dsp:txXfrm>
    </dsp:sp>
    <dsp:sp modelId="{02D93A96-C45F-4182-8428-306BFECA0BD8}">
      <dsp:nvSpPr>
        <dsp:cNvPr id="0" name=""/>
        <dsp:cNvSpPr/>
      </dsp:nvSpPr>
      <dsp:spPr>
        <a:xfrm>
          <a:off x="118870" y="1079470"/>
          <a:ext cx="7040880" cy="566462"/>
        </a:xfrm>
        <a:prstGeom prst="round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Validità</a:t>
          </a:r>
        </a:p>
      </dsp:txBody>
      <dsp:txXfrm>
        <a:off x="146522" y="1107122"/>
        <a:ext cx="6985576" cy="5111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216E4-BB6A-4499-9733-C96B7778E512}">
      <dsp:nvSpPr>
        <dsp:cNvPr id="0" name=""/>
        <dsp:cNvSpPr/>
      </dsp:nvSpPr>
      <dsp:spPr>
        <a:xfrm>
          <a:off x="0" y="1166393"/>
          <a:ext cx="10058399" cy="723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354076" rIns="78064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it-IT" sz="2000" kern="1200">
              <a:effectLst/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rPr>
            <a:t> Tutti i processi alla fine decidono</a:t>
          </a:r>
          <a:endParaRPr lang="it-IT" sz="2000" b="0" kern="1200">
            <a:latin typeface="+mn-lt"/>
          </a:endParaRPr>
        </a:p>
      </dsp:txBody>
      <dsp:txXfrm>
        <a:off x="0" y="1166393"/>
        <a:ext cx="10058399" cy="723275"/>
      </dsp:txXfrm>
    </dsp:sp>
    <dsp:sp modelId="{02D93A96-C45F-4182-8428-306BFECA0BD8}">
      <dsp:nvSpPr>
        <dsp:cNvPr id="0" name=""/>
        <dsp:cNvSpPr/>
      </dsp:nvSpPr>
      <dsp:spPr>
        <a:xfrm>
          <a:off x="100584" y="858853"/>
          <a:ext cx="7040880" cy="566462"/>
        </a:xfrm>
        <a:prstGeom prst="round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Terminazione</a:t>
          </a:r>
        </a:p>
      </dsp:txBody>
      <dsp:txXfrm>
        <a:off x="128236" y="886505"/>
        <a:ext cx="6985576" cy="511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03/01/2022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515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03/01/2022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0847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03/01/2022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907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03/01/2022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026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03/01/2022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900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03/01/2022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72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03/01/2022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7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03/01/2022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6361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03/01/2022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536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ECE92D5-F293-4B0E-AC01-9B7A0517D9F6}" type="datetimeFigureOut">
              <a:rPr lang="it-IT" smtClean="0"/>
              <a:t>03/01/2022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829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03/01/2022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1463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ECE92D5-F293-4B0E-AC01-9B7A0517D9F6}" type="datetimeFigureOut">
              <a:rPr lang="it-IT" smtClean="0"/>
              <a:t>03/01/2022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48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3.xml"/><Relationship Id="rId18" Type="http://schemas.openxmlformats.org/officeDocument/2006/relationships/diagramQuickStyle" Target="../diagrams/quickStyle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17" Type="http://schemas.openxmlformats.org/officeDocument/2006/relationships/diagramLayout" Target="../diagrams/layout4.xml"/><Relationship Id="rId2" Type="http://schemas.openxmlformats.org/officeDocument/2006/relationships/diagramData" Target="../diagrams/data2.xml"/><Relationship Id="rId16" Type="http://schemas.openxmlformats.org/officeDocument/2006/relationships/diagramData" Target="../diagrams/data5.xml"/><Relationship Id="rId20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3.xml"/><Relationship Id="rId19" Type="http://schemas.openxmlformats.org/officeDocument/2006/relationships/diagramColors" Target="../diagrams/colors4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20.png"/><Relationship Id="rId7" Type="http://schemas.openxmlformats.org/officeDocument/2006/relationships/image" Target="../media/image23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13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0.png"/><Relationship Id="rId4" Type="http://schemas.openxmlformats.org/officeDocument/2006/relationships/image" Target="../media/image23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7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37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0.png"/><Relationship Id="rId4" Type="http://schemas.openxmlformats.org/officeDocument/2006/relationships/image" Target="../media/image34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microsoft.com/office/2007/relationships/hdphoto" Target="../media/hdphoto1.wdp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7.svg"/><Relationship Id="rId3" Type="http://schemas.microsoft.com/office/2007/relationships/hdphoto" Target="../media/hdphoto1.wdp"/><Relationship Id="rId7" Type="http://schemas.openxmlformats.org/officeDocument/2006/relationships/image" Target="../media/image6.svg"/><Relationship Id="rId12" Type="http://schemas.openxmlformats.org/officeDocument/2006/relationships/image" Target="../media/image16.png"/><Relationship Id="rId2" Type="http://schemas.openxmlformats.org/officeDocument/2006/relationships/image" Target="../media/image2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2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A8ADE6-3CC8-475F-A470-28466484A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9909" y="2650815"/>
            <a:ext cx="8991600" cy="1723549"/>
          </a:xfrm>
        </p:spPr>
        <p:txBody>
          <a:bodyPr>
            <a:normAutofit/>
          </a:bodyPr>
          <a:lstStyle/>
          <a:p>
            <a:r>
              <a:rPr lang="it-IT" sz="4800" b="1">
                <a:solidFill>
                  <a:schemeClr val="tx1">
                    <a:lumMod val="75000"/>
                    <a:lumOff val="25000"/>
                  </a:schemeClr>
                </a:solidFill>
              </a:rPr>
              <a:t>Il problema dell’attacco coordinato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2EED0DB-8CEE-44E1-8148-098A4566C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9909" y="4456660"/>
            <a:ext cx="9514563" cy="6531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1900">
                <a:solidFill>
                  <a:schemeClr val="tx1">
                    <a:lumMod val="75000"/>
                    <a:lumOff val="25000"/>
                  </a:schemeClr>
                </a:solidFill>
              </a:rPr>
              <a:t>Malfunzionamenti della comunicazione</a:t>
            </a:r>
          </a:p>
        </p:txBody>
      </p:sp>
    </p:spTree>
    <p:extLst>
      <p:ext uri="{BB962C8B-B14F-4D97-AF65-F5344CB8AC3E}">
        <p14:creationId xmlns:p14="http://schemas.microsoft.com/office/powerpoint/2010/main" val="3301343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EF5B05-3EFE-444B-BA64-8824DA55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Modello deterministico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5C6C84-88D5-4A26-8B72-EC1E35B22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757598"/>
            <a:ext cx="10058400" cy="27079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it-IT" sz="2900">
              <a:latin typeface="inherit"/>
            </a:endParaRPr>
          </a:p>
          <a:p>
            <a:pPr marL="0" indent="0">
              <a:buNone/>
            </a:pPr>
            <a:endParaRPr lang="it-IT" sz="2900">
              <a:latin typeface="inherit"/>
            </a:endParaRPr>
          </a:p>
          <a:p>
            <a:r>
              <a:rPr lang="it-IT">
                <a:latin typeface="inherit"/>
              </a:rPr>
              <a:t>Questo modello è deterministico in quanto non ammette possibilità di disaccordo, tutti i processi devono essere d’accordo ma questo è impossibile e noi lo dimostreremo.</a:t>
            </a:r>
          </a:p>
          <a:p>
            <a:endParaRPr lang="it-IT">
              <a:latin typeface="inherit"/>
            </a:endParaRPr>
          </a:p>
          <a:p>
            <a:r>
              <a:rPr lang="it-IT">
                <a:latin typeface="inherit"/>
              </a:rPr>
              <a:t>Da qui in avanti considereremo due processi.</a:t>
            </a:r>
          </a:p>
          <a:p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0369D5B-ACAE-4ED9-BE03-54B347DB2C97}"/>
                  </a:ext>
                </a:extLst>
              </p:cNvPr>
              <p:cNvSpPr txBox="1"/>
              <p:nvPr/>
            </p:nvSpPr>
            <p:spPr>
              <a:xfrm>
                <a:off x="5501259" y="3413351"/>
                <a:ext cx="125044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it-IT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inherit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0369D5B-ACAE-4ED9-BE03-54B347DB2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259" y="3413351"/>
                <a:ext cx="125044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1622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876958-B05B-46C9-B7FB-6EF1515F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Condizioni del modello</a:t>
            </a: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10932694-833B-4215-AEEB-8203D2DD5A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5310971"/>
              </p:ext>
            </p:extLst>
          </p:nvPr>
        </p:nvGraphicFramePr>
        <p:xfrm>
          <a:off x="1097280" y="923544"/>
          <a:ext cx="10058400" cy="2304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Segnaposto contenuto 6">
                <a:extLst>
                  <a:ext uri="{FF2B5EF4-FFF2-40B4-BE49-F238E27FC236}">
                    <a16:creationId xmlns:a16="http://schemas.microsoft.com/office/drawing/2014/main" id="{99575FF4-824B-45E2-AC01-8D06FA6FD45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19564838"/>
                  </p:ext>
                </p:extLst>
              </p:nvPr>
            </p:nvGraphicFramePr>
            <p:xfrm>
              <a:off x="1097280" y="2029968"/>
              <a:ext cx="10058400" cy="324612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Choice>
        <mc:Fallback xmlns="">
          <p:graphicFrame>
            <p:nvGraphicFramePr>
              <p:cNvPr id="10" name="Segnaposto contenuto 6">
                <a:extLst>
                  <a:ext uri="{FF2B5EF4-FFF2-40B4-BE49-F238E27FC236}">
                    <a16:creationId xmlns:a16="http://schemas.microsoft.com/office/drawing/2014/main" id="{99575FF4-824B-45E2-AC01-8D06FA6FD45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19564838"/>
                  </p:ext>
                </p:extLst>
              </p:nvPr>
            </p:nvGraphicFramePr>
            <p:xfrm>
              <a:off x="1097280" y="2029968"/>
              <a:ext cx="10058400" cy="324612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</mc:Fallback>
      </mc:AlternateContent>
      <p:graphicFrame>
        <p:nvGraphicFramePr>
          <p:cNvPr id="11" name="Segnaposto contenuto 6">
            <a:extLst>
              <a:ext uri="{FF2B5EF4-FFF2-40B4-BE49-F238E27FC236}">
                <a16:creationId xmlns:a16="http://schemas.microsoft.com/office/drawing/2014/main" id="{D8E47E05-3705-4695-9F15-27D51D8FD7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2075790"/>
              </p:ext>
            </p:extLst>
          </p:nvPr>
        </p:nvGraphicFramePr>
        <p:xfrm>
          <a:off x="1097280" y="4114799"/>
          <a:ext cx="10058400" cy="1889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</p:spTree>
    <p:extLst>
      <p:ext uri="{BB962C8B-B14F-4D97-AF65-F5344CB8AC3E}">
        <p14:creationId xmlns:p14="http://schemas.microsoft.com/office/powerpoint/2010/main" val="1112234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AF326D-7992-4634-8056-C549D3DE8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Teorema di impossibilità del modello </a:t>
            </a:r>
            <a:r>
              <a:rPr lang="it-IT" b="1" err="1"/>
              <a:t>Determistico</a:t>
            </a:r>
            <a:endParaRPr lang="it-IT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8BCA93D-DF95-4125-A69B-6A8E8D62E7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806531"/>
                <a:ext cx="10058400" cy="1244938"/>
              </a:xfr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it-IT" sz="2400" i="1">
                    <a:solidFill>
                      <a:srgbClr val="404040"/>
                    </a:solidFill>
                    <a:effectLst/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Sia </a:t>
                </a:r>
                <a14:m>
                  <m:oMath xmlns:m="http://schemas.openxmlformats.org/officeDocument/2006/math">
                    <m:r>
                      <a:rPr lang="it-IT" sz="2400" b="0" i="1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𝐺</m:t>
                    </m:r>
                  </m:oMath>
                </a14:m>
                <a:r>
                  <a:rPr lang="it-IT" sz="2400" i="1">
                    <a:solidFill>
                      <a:srgbClr val="404040"/>
                    </a:solidFill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il grafo composto dai nodi </a:t>
                </a:r>
                <a14:m>
                  <m:oMath xmlns:m="http://schemas.openxmlformats.org/officeDocument/2006/math">
                    <m:r>
                      <a:rPr lang="it-IT" sz="2400" b="0" i="1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it-IT" sz="2400" i="1">
                    <a:solidFill>
                      <a:srgbClr val="404040"/>
                    </a:solidFill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2400" b="0" i="1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2</m:t>
                    </m:r>
                  </m:oMath>
                </a14:m>
                <a:r>
                  <a:rPr lang="it-IT" sz="2400" i="1">
                    <a:solidFill>
                      <a:srgbClr val="404040"/>
                    </a:solidFill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connessi da un singolo arco. Non esiste un algoritmo che risolve il problema dell’attacco coordinato su </a:t>
                </a:r>
                <a14:m>
                  <m:oMath xmlns:m="http://schemas.openxmlformats.org/officeDocument/2006/math">
                    <m:r>
                      <a:rPr lang="it-IT" sz="2400" b="0" i="1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𝐺</m:t>
                    </m:r>
                    <m:r>
                      <a:rPr lang="it-IT" sz="2400" b="0" i="1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endParaRPr lang="it-IT" sz="2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8BCA93D-DF95-4125-A69B-6A8E8D62E7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806531"/>
                <a:ext cx="10058400" cy="1244938"/>
              </a:xfrm>
              <a:blipFill>
                <a:blip r:embed="rId2"/>
                <a:stretch>
                  <a:fillRect r="-544"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5221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Dimostrazione(1)</a:t>
            </a:r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1857586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/>
                  <a:t>Supponiamo che esista una soluzione e la chiamiamo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𝐴𝑙𝑔𝑜𝑟𝑖𝑡𝑚𝑜</m:t>
                    </m:r>
                    <m:r>
                      <a:rPr lang="it-IT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it-IT"/>
                  <a:t>. 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/>
                  <a:t>Assumiamo che, per ogni processo, ci sia un solo stato iniziale contente ciascun valore di input e questo implica che il sistema ha esattamente un’esecuzione per un’assegnazione fissata di input e un pattern fisso di risultati riusciti.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1857586"/>
              </a:xfrm>
              <a:blipFill>
                <a:blip r:embed="rId2"/>
                <a:stretch>
                  <a:fillRect l="-1515" t="-1639" r="-2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magine 9">
            <a:extLst>
              <a:ext uri="{FF2B5EF4-FFF2-40B4-BE49-F238E27FC236}">
                <a16:creationId xmlns:a16="http://schemas.microsoft.com/office/drawing/2014/main" id="{CF6C4154-E481-459A-981B-E12F142225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0208"/>
            <a:ext cx="12192000" cy="2389632"/>
          </a:xfrm>
          <a:prstGeom prst="rect">
            <a:avLst/>
          </a:prstGeom>
        </p:spPr>
      </p:pic>
      <p:pic>
        <p:nvPicPr>
          <p:cNvPr id="14" name="Elemento grafico 13" descr="Scena castello con riempimento a tinta unita">
            <a:extLst>
              <a:ext uri="{FF2B5EF4-FFF2-40B4-BE49-F238E27FC236}">
                <a16:creationId xmlns:a16="http://schemas.microsoft.com/office/drawing/2014/main" id="{4F979A2F-D513-489E-A8A3-9F2C655EC8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8800" y="4450080"/>
            <a:ext cx="1274064" cy="1274064"/>
          </a:xfrm>
          <a:prstGeom prst="rect">
            <a:avLst/>
          </a:prstGeom>
        </p:spPr>
      </p:pic>
      <p:grpSp>
        <p:nvGrpSpPr>
          <p:cNvPr id="18" name="Gruppo 17">
            <a:extLst>
              <a:ext uri="{FF2B5EF4-FFF2-40B4-BE49-F238E27FC236}">
                <a16:creationId xmlns:a16="http://schemas.microsoft.com/office/drawing/2014/main" id="{3ACBA57C-965F-4C81-83CF-A3CECD385BF4}"/>
              </a:ext>
            </a:extLst>
          </p:cNvPr>
          <p:cNvGrpSpPr/>
          <p:nvPr/>
        </p:nvGrpSpPr>
        <p:grpSpPr>
          <a:xfrm>
            <a:off x="270255" y="3950208"/>
            <a:ext cx="914400" cy="914400"/>
            <a:chOff x="270255" y="3950208"/>
            <a:chExt cx="914400" cy="914400"/>
          </a:xfrm>
        </p:grpSpPr>
        <p:pic>
          <p:nvPicPr>
            <p:cNvPr id="16" name="Elemento grafico 15" descr="Bandiera con riempimento a tinta unita">
              <a:extLst>
                <a:ext uri="{FF2B5EF4-FFF2-40B4-BE49-F238E27FC236}">
                  <a16:creationId xmlns:a16="http://schemas.microsoft.com/office/drawing/2014/main" id="{28269858-3958-466B-A273-C8530090F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70255" y="3950208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A0253B00-04C9-41BB-8D96-9FE84D01481E}"/>
                    </a:ext>
                  </a:extLst>
                </p:cNvPr>
                <p:cNvSpPr txBox="1"/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it-IT" b="1">
                    <a:solidFill>
                      <a:schemeClr val="bg1"/>
                    </a:solidFill>
                    <a:latin typeface="Comic Sans MS" panose="030F0702030302020204" pitchFamily="66" charset="0"/>
                  </a:endParaRPr>
                </a:p>
              </p:txBody>
            </p:sp>
          </mc:Choice>
          <mc:Fallback xmlns="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A0253B00-04C9-41BB-8D96-9FE84D0148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2439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1A47E1CC-1D2F-4683-872A-D2F6B0628D92}"/>
              </a:ext>
            </a:extLst>
          </p:cNvPr>
          <p:cNvGrpSpPr/>
          <p:nvPr/>
        </p:nvGrpSpPr>
        <p:grpSpPr>
          <a:xfrm>
            <a:off x="10801095" y="3332988"/>
            <a:ext cx="914400" cy="914400"/>
            <a:chOff x="270255" y="3950208"/>
            <a:chExt cx="914400" cy="914400"/>
          </a:xfrm>
        </p:grpSpPr>
        <p:pic>
          <p:nvPicPr>
            <p:cNvPr id="20" name="Elemento grafico 19" descr="Bandiera con riempimento a tinta unita">
              <a:extLst>
                <a:ext uri="{FF2B5EF4-FFF2-40B4-BE49-F238E27FC236}">
                  <a16:creationId xmlns:a16="http://schemas.microsoft.com/office/drawing/2014/main" id="{DF530F77-9B5A-4A64-91F7-029910361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70255" y="3950208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B46993D5-5972-478D-BE0C-992ACA1157B5}"/>
                    </a:ext>
                  </a:extLst>
                </p:cNvPr>
                <p:cNvSpPr txBox="1"/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it-IT" b="1">
                    <a:solidFill>
                      <a:schemeClr val="bg1"/>
                    </a:solidFill>
                    <a:latin typeface="Comic Sans MS" panose="030F0702030302020204" pitchFamily="66" charset="0"/>
                  </a:endParaRPr>
                </a:p>
              </p:txBody>
            </p:sp>
          </mc:Choice>
          <mc:Fallback xmlns="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B46993D5-5972-478D-BE0C-992ACA1157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blipFill>
                  <a:blip r:embed="rId12"/>
                  <a:stretch>
                    <a:fillRect r="-2381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51825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t-IT" b="1"/>
              <a:t>Dimostrazione(2)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745150"/>
                <a:ext cx="10058400" cy="943401"/>
              </a:xfrm>
            </p:spPr>
            <p:txBody>
              <a:bodyPr>
                <a:normAutofit/>
              </a:bodyPr>
              <a:lstStyle/>
              <a:p>
                <a:r>
                  <a:rPr lang="it-IT"/>
                  <a:t>Definiamo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it-IT"/>
                  <a:t> l’esecuzione nella quale entrambi i processi hanno input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e tutti i messaggi sono consegnati; per la condizione di terminazione entrambi i processi dovranno decidere alla fine e per la condizione di validità entrambi dovranno decidere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, supponiamo in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it-IT"/>
                  <a:t> rounds.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745150"/>
                <a:ext cx="10058400" cy="943401"/>
              </a:xfrm>
              <a:blipFill>
                <a:blip r:embed="rId2"/>
                <a:stretch>
                  <a:fillRect l="-606" t="-6452" b="-83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B6453BF9-2820-488C-8984-57D8C806B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8" y="2896923"/>
            <a:ext cx="7880514" cy="24888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egnaposto contenuto 2">
                <a:extLst>
                  <a:ext uri="{FF2B5EF4-FFF2-40B4-BE49-F238E27FC236}">
                    <a16:creationId xmlns:a16="http://schemas.microsoft.com/office/drawing/2014/main" id="{66975738-4392-4353-900D-5BFDE28576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8296" y="3735400"/>
                <a:ext cx="625136" cy="71748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it-IT" sz="4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𝜶</m:t>
                    </m:r>
                  </m:oMath>
                </a14:m>
                <a:endParaRPr lang="it-IT" sz="5400" b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Segnaposto contenuto 2">
                <a:extLst>
                  <a:ext uri="{FF2B5EF4-FFF2-40B4-BE49-F238E27FC236}">
                    <a16:creationId xmlns:a16="http://schemas.microsoft.com/office/drawing/2014/main" id="{66975738-4392-4353-900D-5BFDE2857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296" y="3735400"/>
                <a:ext cx="625136" cy="7174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magine 16">
            <a:extLst>
              <a:ext uri="{FF2B5EF4-FFF2-40B4-BE49-F238E27FC236}">
                <a16:creationId xmlns:a16="http://schemas.microsoft.com/office/drawing/2014/main" id="{0ACD5CA2-5818-421F-A2B8-B56C33EA204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3090888"/>
            <a:ext cx="475580" cy="475580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954D2F3A-EB81-408F-A359-E5124590EA5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4661023"/>
            <a:ext cx="475580" cy="475580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13C4B3E1-3081-4CCE-B374-E4EC38730D33}"/>
              </a:ext>
            </a:extLst>
          </p:cNvPr>
          <p:cNvCxnSpPr>
            <a:cxnSpLocks/>
          </p:cNvCxnSpPr>
          <p:nvPr/>
        </p:nvCxnSpPr>
        <p:spPr>
          <a:xfrm>
            <a:off x="3056843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1E06919A-8FB6-4B48-AEB3-881F90287456}"/>
              </a:ext>
            </a:extLst>
          </p:cNvPr>
          <p:cNvCxnSpPr>
            <a:cxnSpLocks/>
          </p:cNvCxnSpPr>
          <p:nvPr/>
        </p:nvCxnSpPr>
        <p:spPr>
          <a:xfrm flipV="1">
            <a:off x="3056843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DE0AD5D1-85C8-491C-A738-D47AF43F0964}"/>
              </a:ext>
            </a:extLst>
          </p:cNvPr>
          <p:cNvCxnSpPr>
            <a:cxnSpLocks/>
          </p:cNvCxnSpPr>
          <p:nvPr/>
        </p:nvCxnSpPr>
        <p:spPr>
          <a:xfrm>
            <a:off x="4465019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CF2D0267-98C4-43AD-AA0B-8C8766B3EE51}"/>
              </a:ext>
            </a:extLst>
          </p:cNvPr>
          <p:cNvCxnSpPr>
            <a:cxnSpLocks/>
          </p:cNvCxnSpPr>
          <p:nvPr/>
        </p:nvCxnSpPr>
        <p:spPr>
          <a:xfrm flipV="1">
            <a:off x="4465019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49793948-527A-49F7-BC43-E2ABC2DC6830}"/>
              </a:ext>
            </a:extLst>
          </p:cNvPr>
          <p:cNvCxnSpPr>
            <a:cxnSpLocks/>
          </p:cNvCxnSpPr>
          <p:nvPr/>
        </p:nvCxnSpPr>
        <p:spPr>
          <a:xfrm>
            <a:off x="5873195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8741C5E2-2642-4707-ACF0-D75E223FD0C2}"/>
              </a:ext>
            </a:extLst>
          </p:cNvPr>
          <p:cNvCxnSpPr>
            <a:cxnSpLocks/>
          </p:cNvCxnSpPr>
          <p:nvPr/>
        </p:nvCxnSpPr>
        <p:spPr>
          <a:xfrm flipV="1">
            <a:off x="5873195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EF1F5B11-866F-4114-8B3D-E6BF5C959A72}"/>
              </a:ext>
            </a:extLst>
          </p:cNvPr>
          <p:cNvCxnSpPr>
            <a:cxnSpLocks/>
          </p:cNvCxnSpPr>
          <p:nvPr/>
        </p:nvCxnSpPr>
        <p:spPr>
          <a:xfrm>
            <a:off x="7281371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311BCC70-6FBD-4794-8266-FB083C5D2C82}"/>
              </a:ext>
            </a:extLst>
          </p:cNvPr>
          <p:cNvCxnSpPr>
            <a:cxnSpLocks/>
          </p:cNvCxnSpPr>
          <p:nvPr/>
        </p:nvCxnSpPr>
        <p:spPr>
          <a:xfrm flipV="1">
            <a:off x="7281371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magine 33">
            <a:extLst>
              <a:ext uri="{FF2B5EF4-FFF2-40B4-BE49-F238E27FC236}">
                <a16:creationId xmlns:a16="http://schemas.microsoft.com/office/drawing/2014/main" id="{9D0E4EF5-8C6D-4AB9-9F7D-452032196DF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3093214"/>
            <a:ext cx="475580" cy="475580"/>
          </a:xfrm>
          <a:prstGeom prst="rect">
            <a:avLst/>
          </a:prstGeom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0663EA18-5654-42C6-AA38-6E9C4FD2A9B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4663349"/>
            <a:ext cx="475580" cy="475580"/>
          </a:xfrm>
          <a:prstGeom prst="rect">
            <a:avLst/>
          </a:prstGeom>
        </p:spPr>
      </p:pic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AE0600C9-F981-4991-964C-AC8132EC4B30}"/>
              </a:ext>
            </a:extLst>
          </p:cNvPr>
          <p:cNvCxnSpPr>
            <a:cxnSpLocks/>
          </p:cNvCxnSpPr>
          <p:nvPr/>
        </p:nvCxnSpPr>
        <p:spPr>
          <a:xfrm>
            <a:off x="8697480" y="3584756"/>
            <a:ext cx="1080000" cy="108000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7A72DE94-0EDA-4143-8CD6-84E24E04A1C1}"/>
              </a:ext>
            </a:extLst>
          </p:cNvPr>
          <p:cNvCxnSpPr>
            <a:cxnSpLocks/>
          </p:cNvCxnSpPr>
          <p:nvPr/>
        </p:nvCxnSpPr>
        <p:spPr>
          <a:xfrm flipV="1">
            <a:off x="8697480" y="4004064"/>
            <a:ext cx="1080000" cy="1080000"/>
          </a:xfrm>
          <a:prstGeom prst="straightConnector1">
            <a:avLst/>
          </a:prstGeom>
          <a:ln w="38100">
            <a:solidFill>
              <a:schemeClr val="accent2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21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t-IT" b="1"/>
              <a:t>Dimostrazione(3)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10058400" cy="717481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800"/>
                  </a:spcAft>
                </a:pPr>
                <a:r>
                  <a:rPr lang="it-IT"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Definiamo</a:t>
                </a:r>
                <a:r>
                  <a:rPr lang="it-IT"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it-IT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it-IT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uguale ad </a:t>
                </a:r>
                <a14:m>
                  <m:oMath xmlns:m="http://schemas.openxmlformats.org/officeDocument/2006/math">
                    <m:r>
                      <a:rPr lang="it-IT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r>
                  <a:rPr lang="it-IT"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con la differenza che tutti i messaggi dopo i primi </a:t>
                </a:r>
                <a14:m>
                  <m:oMath xmlns:m="http://schemas.openxmlformats.org/officeDocument/2006/math">
                    <m:r>
                      <a:rPr lang="it-IT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it-IT"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rounds vadano persi. Anche qui i processi decidono </a:t>
                </a:r>
                <a14:m>
                  <m:oMath xmlns:m="http://schemas.openxmlformats.org/officeDocument/2006/math">
                    <m:r>
                      <a:rPr lang="it-IT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it-IT"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it-IT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it-IT"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rounds.</a:t>
                </a:r>
                <a:endParaRPr lang="it-IT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10058400" cy="717481"/>
              </a:xfrm>
              <a:blipFill>
                <a:blip r:embed="rId2"/>
                <a:stretch>
                  <a:fillRect l="-606" t="-9402" b="-51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B6453BF9-2820-488C-8984-57D8C806B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8" y="2896923"/>
            <a:ext cx="7880514" cy="24888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egnaposto contenuto 2">
                <a:extLst>
                  <a:ext uri="{FF2B5EF4-FFF2-40B4-BE49-F238E27FC236}">
                    <a16:creationId xmlns:a16="http://schemas.microsoft.com/office/drawing/2014/main" id="{66975738-4392-4353-900D-5BFDE28576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8296" y="3735400"/>
                <a:ext cx="625136" cy="71748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it-IT" sz="4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𝜶</m:t>
                        </m:r>
                      </m:e>
                      <m:sub>
                        <m:r>
                          <a:rPr lang="it-IT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𝟏</m:t>
                        </m:r>
                      </m:sub>
                    </m:sSub>
                  </m:oMath>
                </a14:m>
                <a:endParaRPr lang="it-IT" sz="5400" b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Segnaposto contenuto 2">
                <a:extLst>
                  <a:ext uri="{FF2B5EF4-FFF2-40B4-BE49-F238E27FC236}">
                    <a16:creationId xmlns:a16="http://schemas.microsoft.com/office/drawing/2014/main" id="{66975738-4392-4353-900D-5BFDE2857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296" y="3735400"/>
                <a:ext cx="625136" cy="717481"/>
              </a:xfrm>
              <a:prstGeom prst="rect">
                <a:avLst/>
              </a:prstGeom>
              <a:blipFill>
                <a:blip r:embed="rId4"/>
                <a:stretch>
                  <a:fillRect r="-155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magine 16">
            <a:extLst>
              <a:ext uri="{FF2B5EF4-FFF2-40B4-BE49-F238E27FC236}">
                <a16:creationId xmlns:a16="http://schemas.microsoft.com/office/drawing/2014/main" id="{0ACD5CA2-5818-421F-A2B8-B56C33EA204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3090888"/>
            <a:ext cx="475580" cy="475580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954D2F3A-EB81-408F-A359-E5124590EA5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4661023"/>
            <a:ext cx="475580" cy="475580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13C4B3E1-3081-4CCE-B374-E4EC38730D33}"/>
              </a:ext>
            </a:extLst>
          </p:cNvPr>
          <p:cNvCxnSpPr>
            <a:cxnSpLocks/>
          </p:cNvCxnSpPr>
          <p:nvPr/>
        </p:nvCxnSpPr>
        <p:spPr>
          <a:xfrm>
            <a:off x="3056843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1E06919A-8FB6-4B48-AEB3-881F90287456}"/>
              </a:ext>
            </a:extLst>
          </p:cNvPr>
          <p:cNvCxnSpPr>
            <a:cxnSpLocks/>
          </p:cNvCxnSpPr>
          <p:nvPr/>
        </p:nvCxnSpPr>
        <p:spPr>
          <a:xfrm flipV="1">
            <a:off x="3056843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DE0AD5D1-85C8-491C-A738-D47AF43F0964}"/>
              </a:ext>
            </a:extLst>
          </p:cNvPr>
          <p:cNvCxnSpPr>
            <a:cxnSpLocks/>
          </p:cNvCxnSpPr>
          <p:nvPr/>
        </p:nvCxnSpPr>
        <p:spPr>
          <a:xfrm>
            <a:off x="4465019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CF2D0267-98C4-43AD-AA0B-8C8766B3EE51}"/>
              </a:ext>
            </a:extLst>
          </p:cNvPr>
          <p:cNvCxnSpPr>
            <a:cxnSpLocks/>
          </p:cNvCxnSpPr>
          <p:nvPr/>
        </p:nvCxnSpPr>
        <p:spPr>
          <a:xfrm flipV="1">
            <a:off x="4465019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49793948-527A-49F7-BC43-E2ABC2DC6830}"/>
              </a:ext>
            </a:extLst>
          </p:cNvPr>
          <p:cNvCxnSpPr>
            <a:cxnSpLocks/>
          </p:cNvCxnSpPr>
          <p:nvPr/>
        </p:nvCxnSpPr>
        <p:spPr>
          <a:xfrm>
            <a:off x="5873195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8741C5E2-2642-4707-ACF0-D75E223FD0C2}"/>
              </a:ext>
            </a:extLst>
          </p:cNvPr>
          <p:cNvCxnSpPr>
            <a:cxnSpLocks/>
          </p:cNvCxnSpPr>
          <p:nvPr/>
        </p:nvCxnSpPr>
        <p:spPr>
          <a:xfrm flipV="1">
            <a:off x="5873195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EF1F5B11-866F-4114-8B3D-E6BF5C959A72}"/>
              </a:ext>
            </a:extLst>
          </p:cNvPr>
          <p:cNvCxnSpPr>
            <a:cxnSpLocks/>
          </p:cNvCxnSpPr>
          <p:nvPr/>
        </p:nvCxnSpPr>
        <p:spPr>
          <a:xfrm>
            <a:off x="7281371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311BCC70-6FBD-4794-8266-FB083C5D2C82}"/>
              </a:ext>
            </a:extLst>
          </p:cNvPr>
          <p:cNvCxnSpPr>
            <a:cxnSpLocks/>
          </p:cNvCxnSpPr>
          <p:nvPr/>
        </p:nvCxnSpPr>
        <p:spPr>
          <a:xfrm flipV="1">
            <a:off x="7281371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magine 33">
            <a:extLst>
              <a:ext uri="{FF2B5EF4-FFF2-40B4-BE49-F238E27FC236}">
                <a16:creationId xmlns:a16="http://schemas.microsoft.com/office/drawing/2014/main" id="{9D0E4EF5-8C6D-4AB9-9F7D-452032196DF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3093214"/>
            <a:ext cx="475580" cy="475580"/>
          </a:xfrm>
          <a:prstGeom prst="rect">
            <a:avLst/>
          </a:prstGeom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0663EA18-5654-42C6-AA38-6E9C4FD2A9B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4663349"/>
            <a:ext cx="475580" cy="47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0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t-IT" b="1"/>
              <a:t>Dimostrazione(4)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10058400" cy="717481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/>
                  <a:t>Sia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/>
                  <a:t> un’esecuzione uguale 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it-IT"/>
                  <a:t> con la differenza che l’ultimo messaggio dal processo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al processo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/>
                  <a:t> viene smarrito.</a:t>
                </a: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10058400" cy="717481"/>
              </a:xfrm>
              <a:blipFill>
                <a:blip r:embed="rId2"/>
                <a:stretch>
                  <a:fillRect l="-606" t="-5983" b="-11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B6453BF9-2820-488C-8984-57D8C806B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8" y="2439723"/>
            <a:ext cx="7880514" cy="24888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Segnaposto contenuto 2">
                <a:extLst>
                  <a:ext uri="{FF2B5EF4-FFF2-40B4-BE49-F238E27FC236}">
                    <a16:creationId xmlns:a16="http://schemas.microsoft.com/office/drawing/2014/main" id="{66975738-4392-4353-900D-5BFDE28576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8296" y="3278200"/>
                <a:ext cx="625136" cy="71748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it-IT" sz="4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𝜶</m:t>
                        </m:r>
                      </m:e>
                      <m:sub>
                        <m:r>
                          <a:rPr lang="it-IT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𝟐</m:t>
                        </m:r>
                      </m:sub>
                    </m:sSub>
                  </m:oMath>
                </a14:m>
                <a:endParaRPr lang="it-IT" sz="5400" b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Segnaposto contenuto 2">
                <a:extLst>
                  <a:ext uri="{FF2B5EF4-FFF2-40B4-BE49-F238E27FC236}">
                    <a16:creationId xmlns:a16="http://schemas.microsoft.com/office/drawing/2014/main" id="{66975738-4392-4353-900D-5BFDE2857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296" y="3278200"/>
                <a:ext cx="625136" cy="717481"/>
              </a:xfrm>
              <a:prstGeom prst="rect">
                <a:avLst/>
              </a:prstGeom>
              <a:blipFill>
                <a:blip r:embed="rId4"/>
                <a:stretch>
                  <a:fillRect r="-145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magine 16">
            <a:extLst>
              <a:ext uri="{FF2B5EF4-FFF2-40B4-BE49-F238E27FC236}">
                <a16:creationId xmlns:a16="http://schemas.microsoft.com/office/drawing/2014/main" id="{0ACD5CA2-5818-421F-A2B8-B56C33EA204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2633688"/>
            <a:ext cx="475580" cy="475580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954D2F3A-EB81-408F-A359-E5124590EA5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4203823"/>
            <a:ext cx="475580" cy="475580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13C4B3E1-3081-4CCE-B374-E4EC38730D33}"/>
              </a:ext>
            </a:extLst>
          </p:cNvPr>
          <p:cNvCxnSpPr>
            <a:cxnSpLocks/>
          </p:cNvCxnSpPr>
          <p:nvPr/>
        </p:nvCxnSpPr>
        <p:spPr>
          <a:xfrm>
            <a:off x="3056843" y="31275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1E06919A-8FB6-4B48-AEB3-881F90287456}"/>
              </a:ext>
            </a:extLst>
          </p:cNvPr>
          <p:cNvCxnSpPr>
            <a:cxnSpLocks/>
          </p:cNvCxnSpPr>
          <p:nvPr/>
        </p:nvCxnSpPr>
        <p:spPr>
          <a:xfrm flipV="1">
            <a:off x="3056843" y="31275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DE0AD5D1-85C8-491C-A738-D47AF43F0964}"/>
              </a:ext>
            </a:extLst>
          </p:cNvPr>
          <p:cNvCxnSpPr>
            <a:cxnSpLocks/>
          </p:cNvCxnSpPr>
          <p:nvPr/>
        </p:nvCxnSpPr>
        <p:spPr>
          <a:xfrm>
            <a:off x="4465019" y="31275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CF2D0267-98C4-43AD-AA0B-8C8766B3EE51}"/>
              </a:ext>
            </a:extLst>
          </p:cNvPr>
          <p:cNvCxnSpPr>
            <a:cxnSpLocks/>
          </p:cNvCxnSpPr>
          <p:nvPr/>
        </p:nvCxnSpPr>
        <p:spPr>
          <a:xfrm flipV="1">
            <a:off x="4465019" y="31275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49793948-527A-49F7-BC43-E2ABC2DC6830}"/>
              </a:ext>
            </a:extLst>
          </p:cNvPr>
          <p:cNvCxnSpPr>
            <a:cxnSpLocks/>
          </p:cNvCxnSpPr>
          <p:nvPr/>
        </p:nvCxnSpPr>
        <p:spPr>
          <a:xfrm>
            <a:off x="5873195" y="31275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8741C5E2-2642-4707-ACF0-D75E223FD0C2}"/>
              </a:ext>
            </a:extLst>
          </p:cNvPr>
          <p:cNvCxnSpPr>
            <a:cxnSpLocks/>
          </p:cNvCxnSpPr>
          <p:nvPr/>
        </p:nvCxnSpPr>
        <p:spPr>
          <a:xfrm flipV="1">
            <a:off x="5873195" y="31275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311BCC70-6FBD-4794-8266-FB083C5D2C82}"/>
              </a:ext>
            </a:extLst>
          </p:cNvPr>
          <p:cNvCxnSpPr>
            <a:cxnSpLocks/>
          </p:cNvCxnSpPr>
          <p:nvPr/>
        </p:nvCxnSpPr>
        <p:spPr>
          <a:xfrm flipV="1">
            <a:off x="7281371" y="31275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magine 33">
            <a:extLst>
              <a:ext uri="{FF2B5EF4-FFF2-40B4-BE49-F238E27FC236}">
                <a16:creationId xmlns:a16="http://schemas.microsoft.com/office/drawing/2014/main" id="{9D0E4EF5-8C6D-4AB9-9F7D-452032196DF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2636014"/>
            <a:ext cx="475580" cy="475580"/>
          </a:xfrm>
          <a:prstGeom prst="rect">
            <a:avLst/>
          </a:prstGeom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0663EA18-5654-42C6-AA38-6E9C4FD2A9B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4206149"/>
            <a:ext cx="475580" cy="4755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Segnaposto contenuto 2">
                <a:extLst>
                  <a:ext uri="{FF2B5EF4-FFF2-40B4-BE49-F238E27FC236}">
                    <a16:creationId xmlns:a16="http://schemas.microsoft.com/office/drawing/2014/main" id="{921DF66F-2F80-47AB-9094-4CB955A164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279" y="4919444"/>
                <a:ext cx="10058400" cy="80197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lnSpcReduction="1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/>
                  <a:t>Se il processo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/>
                  <a:t> assumesse stati differenti dopo il round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it-IT"/>
                  <a:t> nelle esecuzioni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/>
                  <a:t> 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/>
                  <a:t>, questa differenza non verrebbe mai comunicata al processo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e pertanto vale: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it-IT" sz="180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Segnaposto contenuto 2">
                <a:extLst>
                  <a:ext uri="{FF2B5EF4-FFF2-40B4-BE49-F238E27FC236}">
                    <a16:creationId xmlns:a16="http://schemas.microsoft.com/office/drawing/2014/main" id="{921DF66F-2F80-47AB-9094-4CB955A16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79" y="4919444"/>
                <a:ext cx="10058400" cy="801975"/>
              </a:xfrm>
              <a:prstGeom prst="rect">
                <a:avLst/>
              </a:prstGeom>
              <a:blipFill>
                <a:blip r:embed="rId6"/>
                <a:stretch>
                  <a:fillRect l="-606" t="-530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uppo 18">
            <a:extLst>
              <a:ext uri="{FF2B5EF4-FFF2-40B4-BE49-F238E27FC236}">
                <a16:creationId xmlns:a16="http://schemas.microsoft.com/office/drawing/2014/main" id="{18E4A984-C77F-40DA-B1F2-7885D2886220}"/>
              </a:ext>
            </a:extLst>
          </p:cNvPr>
          <p:cNvGrpSpPr/>
          <p:nvPr/>
        </p:nvGrpSpPr>
        <p:grpSpPr>
          <a:xfrm>
            <a:off x="5334381" y="5504444"/>
            <a:ext cx="1523238" cy="695872"/>
            <a:chOff x="5364861" y="4166509"/>
            <a:chExt cx="1523238" cy="6958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0C49BC78-306E-43B0-9693-AE0171A74881}"/>
                    </a:ext>
                  </a:extLst>
                </p:cNvPr>
                <p:cNvSpPr txBox="1"/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it-IT" sz="32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3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it-IT" sz="3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it-IT" sz="32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" name="CasellaDiTesto 10">
                  <a:extLst>
                    <a:ext uri="{FF2B5EF4-FFF2-40B4-BE49-F238E27FC236}">
                      <a16:creationId xmlns:a16="http://schemas.microsoft.com/office/drawing/2014/main" id="{73CD9A54-1B7F-4F90-8151-9FB9031A85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3E84E15A-3D70-478C-9174-C39CD023FB42}"/>
                    </a:ext>
                  </a:extLst>
                </p:cNvPr>
                <p:cNvSpPr txBox="1"/>
                <p:nvPr/>
              </p:nvSpPr>
              <p:spPr>
                <a:xfrm>
                  <a:off x="5860161" y="4166509"/>
                  <a:ext cx="51435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4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it-IT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7F2A2C7C-7FE1-4659-94CD-D3679C0D9C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0161" y="4166509"/>
                  <a:ext cx="514350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895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Dimostrazione – Parte 4</a:t>
            </a:r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2186770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/>
                  <a:t>Costruiamo a partire 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/>
                  <a:t> una serie di esecuzioni: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/>
                  <a:t>Sia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/>
                  <a:t> un’esecuzione uguale 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it-IT"/>
                  <a:t> con la differenza che l’ultimo messaggio dal processo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al processo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/>
                  <a:t> viene smarrito.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/>
                  <a:t>Se il processo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/>
                  <a:t> assumesse stati differenti dopo il round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it-IT"/>
                  <a:t> nelle esecuzioni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/>
                  <a:t> 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/>
                  <a:t>, questa differenza non verrebbe mai comunicata al processo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e pertanto vale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it-IT" sz="1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2186770"/>
              </a:xfrm>
              <a:blipFill>
                <a:blip r:embed="rId2"/>
                <a:stretch>
                  <a:fillRect l="-606" t="-19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05A5F4F8-2DFD-41CD-9672-2AE332425494}"/>
                  </a:ext>
                </a:extLst>
              </p:cNvPr>
              <p:cNvSpPr txBox="1"/>
              <p:nvPr/>
            </p:nvSpPr>
            <p:spPr>
              <a:xfrm>
                <a:off x="1097280" y="4748272"/>
                <a:ext cx="10058400" cy="11345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/>
                  <a:t> </a:t>
                </a:r>
                <a:endParaRPr lang="it-IT" sz="20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Dato che il processo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ha deciso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allora deciderà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anche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 per le condizioni di terminazione e di accordo, anche il processo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dovrà scegliere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05A5F4F8-2DFD-41CD-9672-2AE332425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4748272"/>
                <a:ext cx="10058400" cy="1134541"/>
              </a:xfrm>
              <a:prstGeom prst="rect">
                <a:avLst/>
              </a:prstGeom>
              <a:blipFill>
                <a:blip r:embed="rId3"/>
                <a:stretch>
                  <a:fillRect l="-606" b="-86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uppo 11">
            <a:extLst>
              <a:ext uri="{FF2B5EF4-FFF2-40B4-BE49-F238E27FC236}">
                <a16:creationId xmlns:a16="http://schemas.microsoft.com/office/drawing/2014/main" id="{6CADE683-07E5-4304-A50E-135918FD8A18}"/>
              </a:ext>
            </a:extLst>
          </p:cNvPr>
          <p:cNvGrpSpPr/>
          <p:nvPr/>
        </p:nvGrpSpPr>
        <p:grpSpPr>
          <a:xfrm>
            <a:off x="5334381" y="4166509"/>
            <a:ext cx="1523238" cy="695872"/>
            <a:chOff x="5364861" y="4166509"/>
            <a:chExt cx="1523238" cy="6958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asellaDiTesto 10">
                  <a:extLst>
                    <a:ext uri="{FF2B5EF4-FFF2-40B4-BE49-F238E27FC236}">
                      <a16:creationId xmlns:a16="http://schemas.microsoft.com/office/drawing/2014/main" id="{73CD9A54-1B7F-4F90-8151-9FB9031A85A0}"/>
                    </a:ext>
                  </a:extLst>
                </p:cNvPr>
                <p:cNvSpPr txBox="1"/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it-IT" sz="32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3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it-IT" sz="3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it-IT" sz="32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" name="CasellaDiTesto 10">
                  <a:extLst>
                    <a:ext uri="{FF2B5EF4-FFF2-40B4-BE49-F238E27FC236}">
                      <a16:creationId xmlns:a16="http://schemas.microsoft.com/office/drawing/2014/main" id="{73CD9A54-1B7F-4F90-8151-9FB9031A85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7F2A2C7C-7FE1-4659-94CD-D3679C0D9C7F}"/>
                    </a:ext>
                  </a:extLst>
                </p:cNvPr>
                <p:cNvSpPr txBox="1"/>
                <p:nvPr/>
              </p:nvSpPr>
              <p:spPr>
                <a:xfrm>
                  <a:off x="5860161" y="4166509"/>
                  <a:ext cx="51435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4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it-IT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7F2A2C7C-7FE1-4659-94CD-D3679C0D9C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0161" y="4166509"/>
                  <a:ext cx="514350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99009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Dimostrazione(5)</a:t>
            </a:r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77859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it-IT"/>
                  <a:t>Sia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it-IT"/>
                  <a:t> un’esecuzione uguale 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/>
                  <a:t>, tranne per il fatto che l’ultimo messaggio dal processo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/>
                  <a:t> al processo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è smarrito, pertanto:</a:t>
                </a: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778594"/>
              </a:xfrm>
              <a:blipFill>
                <a:blip r:embed="rId2"/>
                <a:stretch>
                  <a:fillRect l="-606" t="-4688" b="-39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uppo 5">
            <a:extLst>
              <a:ext uri="{FF2B5EF4-FFF2-40B4-BE49-F238E27FC236}">
                <a16:creationId xmlns:a16="http://schemas.microsoft.com/office/drawing/2014/main" id="{2F3EFA5E-0FAB-4083-869A-5639379A6E8E}"/>
              </a:ext>
            </a:extLst>
          </p:cNvPr>
          <p:cNvGrpSpPr/>
          <p:nvPr/>
        </p:nvGrpSpPr>
        <p:grpSpPr>
          <a:xfrm>
            <a:off x="5334381" y="2612029"/>
            <a:ext cx="1523238" cy="695872"/>
            <a:chOff x="5364861" y="4166509"/>
            <a:chExt cx="1523238" cy="6958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337331E7-B561-443C-99BC-A66CAFE78BEC}"/>
                    </a:ext>
                  </a:extLst>
                </p:cNvPr>
                <p:cNvSpPr txBox="1"/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2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it-IT" sz="3200" b="0" i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3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it-IT" sz="3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it-IT" sz="3200" b="0" i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337331E7-B561-443C-99BC-A66CAFE78B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0F3EFA42-15C3-4EF2-A572-3CF482C1362F}"/>
                    </a:ext>
                  </a:extLst>
                </p:cNvPr>
                <p:cNvSpPr txBox="1"/>
                <p:nvPr/>
              </p:nvSpPr>
              <p:spPr>
                <a:xfrm>
                  <a:off x="5860161" y="4166509"/>
                  <a:ext cx="51435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it-IT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0F3EFA42-15C3-4EF2-A572-3CF482C136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0161" y="4166509"/>
                  <a:ext cx="514350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9" name="Immagine 8">
            <a:extLst>
              <a:ext uri="{FF2B5EF4-FFF2-40B4-BE49-F238E27FC236}">
                <a16:creationId xmlns:a16="http://schemas.microsoft.com/office/drawing/2014/main" id="{447A8F91-C7A7-46C4-AE60-FBE7A22B6F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8" y="3299259"/>
            <a:ext cx="7880514" cy="24888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769EE5F2-A0D1-413F-A65C-C55C92425C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8296" y="4137736"/>
                <a:ext cx="625136" cy="71748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it-IT" sz="4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𝜶</m:t>
                        </m:r>
                      </m:e>
                      <m:sub>
                        <m:r>
                          <a:rPr lang="it-IT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𝟑</m:t>
                        </m:r>
                      </m:sub>
                    </m:sSub>
                  </m:oMath>
                </a14:m>
                <a:endParaRPr lang="it-IT" sz="5400" b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769EE5F2-A0D1-413F-A65C-C55C92425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296" y="4137736"/>
                <a:ext cx="625136" cy="717481"/>
              </a:xfrm>
              <a:prstGeom prst="rect">
                <a:avLst/>
              </a:prstGeom>
              <a:blipFill>
                <a:blip r:embed="rId7"/>
                <a:stretch>
                  <a:fillRect r="-145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magine 10">
            <a:extLst>
              <a:ext uri="{FF2B5EF4-FFF2-40B4-BE49-F238E27FC236}">
                <a16:creationId xmlns:a16="http://schemas.microsoft.com/office/drawing/2014/main" id="{8D90CAFB-7DF3-421C-AFD0-D9C5A4108D88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3493224"/>
            <a:ext cx="475580" cy="47558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57F2DB2-342A-4C7C-AFCC-A8949459C92B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5063359"/>
            <a:ext cx="475580" cy="475580"/>
          </a:xfrm>
          <a:prstGeom prst="rect">
            <a:avLst/>
          </a:prstGeom>
        </p:spPr>
      </p:pic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102C394D-FFB5-4883-AA55-D1C5D5596795}"/>
              </a:ext>
            </a:extLst>
          </p:cNvPr>
          <p:cNvCxnSpPr>
            <a:cxnSpLocks/>
          </p:cNvCxnSpPr>
          <p:nvPr/>
        </p:nvCxnSpPr>
        <p:spPr>
          <a:xfrm>
            <a:off x="3056843" y="3987092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0F417064-4E91-4056-B6FF-9EAF3B26F2E3}"/>
              </a:ext>
            </a:extLst>
          </p:cNvPr>
          <p:cNvCxnSpPr>
            <a:cxnSpLocks/>
          </p:cNvCxnSpPr>
          <p:nvPr/>
        </p:nvCxnSpPr>
        <p:spPr>
          <a:xfrm flipV="1">
            <a:off x="3056843" y="3987092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7C2B8E26-183E-4A62-90CE-A4AEC38A38CC}"/>
              </a:ext>
            </a:extLst>
          </p:cNvPr>
          <p:cNvCxnSpPr>
            <a:cxnSpLocks/>
          </p:cNvCxnSpPr>
          <p:nvPr/>
        </p:nvCxnSpPr>
        <p:spPr>
          <a:xfrm>
            <a:off x="4465019" y="3987092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D81E785B-D685-4A90-9494-4F350BD641AE}"/>
              </a:ext>
            </a:extLst>
          </p:cNvPr>
          <p:cNvCxnSpPr>
            <a:cxnSpLocks/>
          </p:cNvCxnSpPr>
          <p:nvPr/>
        </p:nvCxnSpPr>
        <p:spPr>
          <a:xfrm flipV="1">
            <a:off x="4465019" y="3987092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B8D5E798-0D91-42DB-8CE0-A0F0F890E84A}"/>
              </a:ext>
            </a:extLst>
          </p:cNvPr>
          <p:cNvCxnSpPr>
            <a:cxnSpLocks/>
          </p:cNvCxnSpPr>
          <p:nvPr/>
        </p:nvCxnSpPr>
        <p:spPr>
          <a:xfrm>
            <a:off x="5873195" y="3987092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297AE1D2-A7E3-47C6-B405-4127E4AB84A1}"/>
              </a:ext>
            </a:extLst>
          </p:cNvPr>
          <p:cNvCxnSpPr>
            <a:cxnSpLocks/>
          </p:cNvCxnSpPr>
          <p:nvPr/>
        </p:nvCxnSpPr>
        <p:spPr>
          <a:xfrm flipV="1">
            <a:off x="5873195" y="3987092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magine 20">
            <a:extLst>
              <a:ext uri="{FF2B5EF4-FFF2-40B4-BE49-F238E27FC236}">
                <a16:creationId xmlns:a16="http://schemas.microsoft.com/office/drawing/2014/main" id="{1B0E05BA-3F9A-43CB-B4FF-52D314F6C57E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3495550"/>
            <a:ext cx="475580" cy="47558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ACD9FB17-2DEE-4379-BC16-6CE1E52B4AF1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5065685"/>
            <a:ext cx="475580" cy="47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25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Dimostrazione(6)</a:t>
            </a:r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C04879F6-C466-4110-A56A-09EEA52C338D}"/>
                  </a:ext>
                </a:extLst>
              </p:cNvPr>
              <p:cNvSpPr txBox="1"/>
              <p:nvPr/>
            </p:nvSpPr>
            <p:spPr>
              <a:xfrm>
                <a:off x="1097280" y="1797784"/>
                <a:ext cx="10058400" cy="16312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Continuando in questo modo, rimuovendo in modo alternato l’ultimo messaggio dal processo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e dal processo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raggiungiamo infine un’esecuzione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nella quale entrambi i processi iniziano con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e nessun messaggio è consegnato. Per lo stesso ragionamento di prima, entrambi i processi sono forzati a decidere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in questo caso.</a:t>
                </a:r>
              </a:p>
              <a:p>
                <a:endParaRPr lang="it-IT" sz="20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C04879F6-C466-4110-A56A-09EEA52C3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797784"/>
                <a:ext cx="10058400" cy="1631216"/>
              </a:xfrm>
              <a:prstGeom prst="rect">
                <a:avLst/>
              </a:prstGeom>
              <a:blipFill>
                <a:blip r:embed="rId2"/>
                <a:stretch>
                  <a:fillRect l="-606" t="-22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magine 12">
            <a:extLst>
              <a:ext uri="{FF2B5EF4-FFF2-40B4-BE49-F238E27FC236}">
                <a16:creationId xmlns:a16="http://schemas.microsoft.com/office/drawing/2014/main" id="{9E17D838-CAAF-49FE-AE16-48CC95A55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8" y="3299259"/>
            <a:ext cx="7880514" cy="24888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Segnaposto contenuto 2">
                <a:extLst>
                  <a:ext uri="{FF2B5EF4-FFF2-40B4-BE49-F238E27FC236}">
                    <a16:creationId xmlns:a16="http://schemas.microsoft.com/office/drawing/2014/main" id="{A24923F9-CAC3-4CEF-B819-34AE903559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8296" y="4137736"/>
                <a:ext cx="625136" cy="71748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it-IT" sz="5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  <m:r>
                      <a:rPr lang="it-IT" sz="5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endParaRPr lang="it-IT" sz="5400" b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Segnaposto contenuto 2">
                <a:extLst>
                  <a:ext uri="{FF2B5EF4-FFF2-40B4-BE49-F238E27FC236}">
                    <a16:creationId xmlns:a16="http://schemas.microsoft.com/office/drawing/2014/main" id="{A24923F9-CAC3-4CEF-B819-34AE90355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296" y="4137736"/>
                <a:ext cx="625136" cy="717481"/>
              </a:xfrm>
              <a:prstGeom prst="rect">
                <a:avLst/>
              </a:prstGeom>
              <a:blipFill>
                <a:blip r:embed="rId4"/>
                <a:stretch>
                  <a:fillRect r="-223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magine 14">
            <a:extLst>
              <a:ext uri="{FF2B5EF4-FFF2-40B4-BE49-F238E27FC236}">
                <a16:creationId xmlns:a16="http://schemas.microsoft.com/office/drawing/2014/main" id="{60AEA03D-C5BF-496B-92C4-863556F2B6E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3493224"/>
            <a:ext cx="475580" cy="475580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0A249E0C-53D2-4902-9C4E-48E34619545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5063359"/>
            <a:ext cx="475580" cy="475580"/>
          </a:xfrm>
          <a:prstGeom prst="rect">
            <a:avLst/>
          </a:prstGeom>
        </p:spPr>
      </p:pic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BD6DC48E-38D2-4188-BB08-4A404D63DA88}"/>
              </a:ext>
            </a:extLst>
          </p:cNvPr>
          <p:cNvCxnSpPr>
            <a:cxnSpLocks/>
          </p:cNvCxnSpPr>
          <p:nvPr/>
        </p:nvCxnSpPr>
        <p:spPr>
          <a:xfrm>
            <a:off x="3056843" y="3987092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B9345E23-8713-4B87-BA79-3658FECB2422}"/>
              </a:ext>
            </a:extLst>
          </p:cNvPr>
          <p:cNvCxnSpPr>
            <a:cxnSpLocks/>
          </p:cNvCxnSpPr>
          <p:nvPr/>
        </p:nvCxnSpPr>
        <p:spPr>
          <a:xfrm flipV="1">
            <a:off x="3056843" y="3987092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1550014B-5AE1-4EC2-80D1-3AD8C194E8B0}"/>
              </a:ext>
            </a:extLst>
          </p:cNvPr>
          <p:cNvCxnSpPr>
            <a:cxnSpLocks/>
          </p:cNvCxnSpPr>
          <p:nvPr/>
        </p:nvCxnSpPr>
        <p:spPr>
          <a:xfrm>
            <a:off x="4465019" y="3987092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B95ED9CE-850D-4B03-96AA-6C340580B215}"/>
              </a:ext>
            </a:extLst>
          </p:cNvPr>
          <p:cNvCxnSpPr>
            <a:cxnSpLocks/>
          </p:cNvCxnSpPr>
          <p:nvPr/>
        </p:nvCxnSpPr>
        <p:spPr>
          <a:xfrm flipV="1">
            <a:off x="4465019" y="3987092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794B3DAA-E7B2-4A95-941F-DCBB6C2E96CD}"/>
              </a:ext>
            </a:extLst>
          </p:cNvPr>
          <p:cNvCxnSpPr>
            <a:cxnSpLocks/>
          </p:cNvCxnSpPr>
          <p:nvPr/>
        </p:nvCxnSpPr>
        <p:spPr>
          <a:xfrm>
            <a:off x="5873195" y="3987092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27941686-72B7-4A18-AA0C-881355090711}"/>
              </a:ext>
            </a:extLst>
          </p:cNvPr>
          <p:cNvCxnSpPr>
            <a:cxnSpLocks/>
          </p:cNvCxnSpPr>
          <p:nvPr/>
        </p:nvCxnSpPr>
        <p:spPr>
          <a:xfrm flipV="1">
            <a:off x="5873195" y="3987092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magine 22">
            <a:extLst>
              <a:ext uri="{FF2B5EF4-FFF2-40B4-BE49-F238E27FC236}">
                <a16:creationId xmlns:a16="http://schemas.microsoft.com/office/drawing/2014/main" id="{DF9F8782-F520-4EE6-B33D-B80DBFBF023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3495550"/>
            <a:ext cx="475580" cy="475580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48822A5E-4EE9-47E6-8BDE-19F0AEDCC24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5065685"/>
            <a:ext cx="475580" cy="47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6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540C8F-E7F4-468A-9BEA-1B1C6F25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59171"/>
            <a:ext cx="10058400" cy="1450757"/>
          </a:xfrm>
        </p:spPr>
        <p:txBody>
          <a:bodyPr>
            <a:normAutofit/>
          </a:bodyPr>
          <a:lstStyle/>
          <a:p>
            <a:r>
              <a:rPr lang="it-IT" b="1"/>
              <a:t>Indice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D17EB79-1F28-47CB-9D10-3244D8D5E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82310"/>
            <a:ext cx="10058400" cy="4317322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it-IT" sz="1800" b="1"/>
              <a:t> Illustrazione del problema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it-IT" sz="1800" b="1"/>
              <a:t> Concetti base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Modello sincrono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Indistinguibilità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it-IT" sz="1800" b="1"/>
              <a:t> Modello deterministico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Condizioni del modello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Teorema di impossibilità con dimostrazione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it-IT" sz="1800" b="1"/>
              <a:t> Modello randomizzato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 err="1"/>
              <a:t>Communication</a:t>
            </a:r>
            <a:r>
              <a:rPr lang="it-IT" sz="1600"/>
              <a:t> Pattern e Avversario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Notazione utilizzata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Algoritmo </a:t>
            </a:r>
            <a:r>
              <a:rPr lang="it-IT" sz="1600" err="1"/>
              <a:t>RandomAttack</a:t>
            </a:r>
            <a:endParaRPr lang="it-IT" sz="1600"/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Teorema </a:t>
            </a:r>
            <a:r>
              <a:rPr lang="it-IT" sz="1600" err="1"/>
              <a:t>RandomAttack</a:t>
            </a:r>
            <a:endParaRPr lang="it-IT" sz="1600"/>
          </a:p>
          <a:p>
            <a:pPr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it-IT" sz="1800" b="1"/>
              <a:t> Limite inferiore sul disaccordo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Avversario </a:t>
            </a:r>
            <a:r>
              <a:rPr lang="it-IT" sz="1600" err="1"/>
              <a:t>pruned</a:t>
            </a:r>
            <a:endParaRPr lang="it-IT" sz="1600"/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Teorema del limite inferiore sul disaccordo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it-IT" sz="1600"/>
          </a:p>
          <a:p>
            <a:pPr lvl="1">
              <a:buFont typeface="Wingdings" panose="05000000000000000000" pitchFamily="2" charset="2"/>
              <a:buChar char="v"/>
            </a:pPr>
            <a:endParaRPr lang="it-IT" b="1"/>
          </a:p>
          <a:p>
            <a:pPr>
              <a:buFont typeface="Wingdings" panose="05000000000000000000" pitchFamily="2" charset="2"/>
              <a:buChar char="v"/>
            </a:pPr>
            <a:endParaRPr lang="it-IT" b="1"/>
          </a:p>
          <a:p>
            <a:pPr>
              <a:buFont typeface="Wingdings" panose="05000000000000000000" pitchFamily="2" charset="2"/>
              <a:buChar char="v"/>
            </a:pPr>
            <a:endParaRPr lang="it-IT" b="1"/>
          </a:p>
        </p:txBody>
      </p:sp>
    </p:spTree>
    <p:extLst>
      <p:ext uri="{BB962C8B-B14F-4D97-AF65-F5344CB8AC3E}">
        <p14:creationId xmlns:p14="http://schemas.microsoft.com/office/powerpoint/2010/main" val="3041003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Dimostrazione(7)</a:t>
            </a:r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 sz="2400"/>
                  <a:t>Consideriamo ora l’esecuzione </a:t>
                </a:r>
                <a14:m>
                  <m:oMath xmlns:m="http://schemas.openxmlformats.org/officeDocument/2006/math">
                    <m:r>
                      <a:rPr lang="it-IT" sz="2400"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 sz="240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it-IT" sz="2400"/>
                  <a:t>nella quale il processo </a:t>
                </a:r>
                <a14:m>
                  <m:oMath xmlns:m="http://schemas.openxmlformats.org/officeDocument/2006/math">
                    <m:r>
                      <a:rPr lang="it-IT" sz="24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400"/>
                  <a:t> inizia con </a:t>
                </a:r>
                <a14:m>
                  <m:oMath xmlns:m="http://schemas.openxmlformats.org/officeDocument/2006/math">
                    <m:r>
                      <a:rPr lang="it-IT" sz="24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400"/>
                  <a:t> ed il processo </a:t>
                </a:r>
                <a14:m>
                  <m:oMath xmlns:m="http://schemas.openxmlformats.org/officeDocument/2006/math">
                    <m:r>
                      <a:rPr lang="it-IT" sz="24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 sz="2400"/>
                  <a:t> inizia con </a:t>
                </a:r>
                <a14:m>
                  <m:oMath xmlns:m="http://schemas.openxmlformats.org/officeDocument/2006/math">
                    <m:r>
                      <a:rPr lang="it-IT" sz="24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sz="2400"/>
                  <a:t> e nessun messaggio è consegnato.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 sz="2400"/>
                  <a:t>Abbiamo che per il processo </a:t>
                </a:r>
                <a14:m>
                  <m:oMath xmlns:m="http://schemas.openxmlformats.org/officeDocument/2006/math">
                    <m:r>
                      <a:rPr lang="it-IT" sz="24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400"/>
                  <a:t> </a:t>
                </a:r>
                <a14:m>
                  <m:oMath xmlns:m="http://schemas.openxmlformats.org/officeDocument/2006/math">
                    <m:r>
                      <a:rPr lang="it-IT" sz="2400"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 sz="2400">
                        <a:latin typeface="Cambria Math" panose="02040503050406030204" pitchFamily="18" charset="0"/>
                      </a:rPr>
                      <m:t>′′~</m:t>
                    </m:r>
                    <m:r>
                      <a:rPr lang="it-IT" sz="2400"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 sz="240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 sz="2400"/>
                  <a:t> quindi il processo </a:t>
                </a:r>
                <a14:m>
                  <m:oMath xmlns:m="http://schemas.openxmlformats.org/officeDocument/2006/math">
                    <m:r>
                      <a:rPr lang="it-IT" sz="24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400"/>
                  <a:t> decide sempre </a:t>
                </a:r>
                <a14:m>
                  <m:oMath xmlns:m="http://schemas.openxmlformats.org/officeDocument/2006/math">
                    <m:r>
                      <a:rPr lang="it-IT" sz="24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400"/>
                  <a:t> in </a:t>
                </a:r>
                <a14:m>
                  <m:oMath xmlns:m="http://schemas.openxmlformats.org/officeDocument/2006/math">
                    <m:r>
                      <a:rPr lang="it-IT" sz="2400"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 sz="240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it-IT" sz="2400"/>
                  <a:t>e, per le condizioni di accordo e terminazione, fa lo stesso il processo </a:t>
                </a:r>
                <a14:m>
                  <m:oMath xmlns:m="http://schemas.openxmlformats.org/officeDocument/2006/math">
                    <m:r>
                      <a:rPr lang="it-IT" sz="24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 sz="2400"/>
                  <a:t>. 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it-IT" sz="2400"/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 sz="2400"/>
                  <a:t>Ma per il processo </a:t>
                </a:r>
                <a14:m>
                  <m:oMath xmlns:m="http://schemas.openxmlformats.org/officeDocument/2006/math">
                    <m:r>
                      <a:rPr lang="it-IT" sz="24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 sz="2400"/>
                  <a:t> si ha che </a:t>
                </a:r>
                <a14:m>
                  <m:oMath xmlns:m="http://schemas.openxmlformats.org/officeDocument/2006/math">
                    <m:r>
                      <a:rPr lang="it-IT" sz="2400"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 sz="2400">
                        <a:latin typeface="Cambria Math" panose="02040503050406030204" pitchFamily="18" charset="0"/>
                      </a:rPr>
                      <m:t>′′~</m:t>
                    </m:r>
                    <m:r>
                      <a:rPr lang="it-IT" sz="2400"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 sz="2400">
                        <a:latin typeface="Cambria Math" panose="02040503050406030204" pitchFamily="18" charset="0"/>
                      </a:rPr>
                      <m:t>′′′</m:t>
                    </m:r>
                  </m:oMath>
                </a14:m>
                <a:r>
                  <a:rPr lang="it-IT" sz="2400"/>
                  <a:t>, dove </a:t>
                </a:r>
                <a14:m>
                  <m:oMath xmlns:m="http://schemas.openxmlformats.org/officeDocument/2006/math">
                    <m:r>
                      <a:rPr lang="it-IT" sz="2400"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 sz="2400">
                        <a:latin typeface="Cambria Math" panose="02040503050406030204" pitchFamily="18" charset="0"/>
                      </a:rPr>
                      <m:t>′′′</m:t>
                    </m:r>
                  </m:oMath>
                </a14:m>
                <a:r>
                  <a:rPr lang="it-IT" sz="2400"/>
                  <a:t> è l’esecuzione nella quale entrambi i processi partono con </a:t>
                </a:r>
                <a14:m>
                  <m:oMath xmlns:m="http://schemas.openxmlformats.org/officeDocument/2006/math">
                    <m:r>
                      <a:rPr lang="it-IT" sz="24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sz="2400"/>
                  <a:t> e nessun messaggio è consegnato. Il processo </a:t>
                </a:r>
                <a14:m>
                  <m:oMath xmlns:m="http://schemas.openxmlformats.org/officeDocument/2006/math">
                    <m:r>
                      <a:rPr lang="it-IT" sz="24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 sz="2400"/>
                  <a:t> decide </a:t>
                </a:r>
                <a14:m>
                  <m:oMath xmlns:m="http://schemas.openxmlformats.org/officeDocument/2006/math">
                    <m:r>
                      <a:rPr lang="it-IT" sz="24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40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it-IT" sz="2400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</m:oMath>
                </a14:m>
                <a:r>
                  <a:rPr lang="it-IT" sz="2400"/>
                  <a:t>e questo è assurdo perché contraddiciamo la prima condizione di validità, la quale vuole che entrambi i processi decidano </a:t>
                </a:r>
                <a14:m>
                  <m:oMath xmlns:m="http://schemas.openxmlformats.org/officeDocument/2006/math">
                    <m:r>
                      <a:rPr lang="it-IT" sz="24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sz="2400"/>
                  <a:t> in </a:t>
                </a:r>
                <a14:m>
                  <m:oMath xmlns:m="http://schemas.openxmlformats.org/officeDocument/2006/math">
                    <m:r>
                      <a:rPr lang="it-IT" sz="2400"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 sz="2400">
                        <a:latin typeface="Cambria Math" panose="02040503050406030204" pitchFamily="18" charset="0"/>
                      </a:rPr>
                      <m:t>′′′</m:t>
                    </m:r>
                  </m:oMath>
                </a14:m>
                <a:r>
                  <a:rPr lang="it-IT" sz="2400"/>
                  <a:t>.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it-IT" sz="1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 r="-127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050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Dimostrazione(7)</a:t>
            </a:r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760306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spcAft>
                    <a:spcPts val="800"/>
                  </a:spcAft>
                  <a:buNone/>
                </a:pPr>
                <a:r>
                  <a:rPr lang="it-IT"/>
                  <a:t>Consideriamo ora l’esecuzione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it-IT"/>
                  <a:t>nella quale il processo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inizia con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ed il processo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/>
                  <a:t> inizia con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/>
                  <a:t> e nessun messaggio è consegnato.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it-IT" sz="1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760306"/>
              </a:xfrm>
              <a:blipFill>
                <a:blip r:embed="rId2"/>
                <a:stretch>
                  <a:fillRect l="-1515" r="-788" b="-192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E5B7B09-563D-4DC4-8BE1-82D711D53CDE}"/>
                  </a:ext>
                </a:extLst>
              </p:cNvPr>
              <p:cNvSpPr txBox="1"/>
              <p:nvPr/>
            </p:nvSpPr>
            <p:spPr>
              <a:xfrm>
                <a:off x="1097280" y="5441526"/>
                <a:ext cx="10058400" cy="7355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Il processo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decide sempre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m:t>𝛼</m:t>
                    </m:r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m:t>′′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e, per le condizioni di accordo e terminazione, fa lo stesso il processo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m:t>2</m:t>
                    </m:r>
                    <m:r>
                      <a:rPr lang="it-IT" sz="20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it-IT" sz="20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E5B7B09-563D-4DC4-8BE1-82D711D5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5441526"/>
                <a:ext cx="10058400" cy="735586"/>
              </a:xfrm>
              <a:prstGeom prst="rect">
                <a:avLst/>
              </a:prstGeom>
              <a:blipFill>
                <a:blip r:embed="rId3"/>
                <a:stretch>
                  <a:fillRect l="-606" t="-4167" r="-788" b="-1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uppo 7">
            <a:extLst>
              <a:ext uri="{FF2B5EF4-FFF2-40B4-BE49-F238E27FC236}">
                <a16:creationId xmlns:a16="http://schemas.microsoft.com/office/drawing/2014/main" id="{8E161A91-9289-4F7D-BEF2-2E3B87BC9E3D}"/>
              </a:ext>
            </a:extLst>
          </p:cNvPr>
          <p:cNvGrpSpPr/>
          <p:nvPr/>
        </p:nvGrpSpPr>
        <p:grpSpPr>
          <a:xfrm>
            <a:off x="5334381" y="4818806"/>
            <a:ext cx="1523238" cy="723304"/>
            <a:chOff x="5364861" y="4139077"/>
            <a:chExt cx="1523238" cy="72330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89F74820-B2D8-47E9-A1DB-64CD60ABB1D1}"/>
                    </a:ext>
                  </a:extLst>
                </p:cNvPr>
                <p:cNvSpPr txBox="1"/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3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it-IT" sz="32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</m:t>
                        </m:r>
                        <m:r>
                          <a:rPr lang="it-IT" sz="3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m:rPr>
                            <m:sty m:val="p"/>
                          </m:rPr>
                          <a:rPr lang="el-GR" sz="3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it-IT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89F74820-B2D8-47E9-A1DB-64CD60ABB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27BB76C4-F952-43F4-B2CB-3AE637F162BC}"/>
                    </a:ext>
                  </a:extLst>
                </p:cNvPr>
                <p:cNvSpPr txBox="1"/>
                <p:nvPr/>
              </p:nvSpPr>
              <p:spPr>
                <a:xfrm>
                  <a:off x="5924169" y="4139077"/>
                  <a:ext cx="51435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4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it-IT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27BB76C4-F952-43F4-B2CB-3AE637F162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169" y="4139077"/>
                  <a:ext cx="514350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1" name="Immagine 10">
            <a:extLst>
              <a:ext uri="{FF2B5EF4-FFF2-40B4-BE49-F238E27FC236}">
                <a16:creationId xmlns:a16="http://schemas.microsoft.com/office/drawing/2014/main" id="{E4B00AA8-B684-440F-AA19-00D149FE00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8" y="2631747"/>
            <a:ext cx="7880514" cy="24888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Segnaposto contenuto 2">
                <a:extLst>
                  <a:ext uri="{FF2B5EF4-FFF2-40B4-BE49-F238E27FC236}">
                    <a16:creationId xmlns:a16="http://schemas.microsoft.com/office/drawing/2014/main" id="{649FCEBF-AA34-4C55-BE0A-394DDAA885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8296" y="3433648"/>
                <a:ext cx="625136" cy="71748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it-IT" sz="5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  <m:r>
                      <a:rPr lang="it-IT" sz="5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endParaRPr lang="it-IT" sz="5400" b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Segnaposto contenuto 2">
                <a:extLst>
                  <a:ext uri="{FF2B5EF4-FFF2-40B4-BE49-F238E27FC236}">
                    <a16:creationId xmlns:a16="http://schemas.microsoft.com/office/drawing/2014/main" id="{649FCEBF-AA34-4C55-BE0A-394DDAA88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296" y="3433648"/>
                <a:ext cx="625136" cy="717481"/>
              </a:xfrm>
              <a:prstGeom prst="rect">
                <a:avLst/>
              </a:prstGeom>
              <a:blipFill>
                <a:blip r:embed="rId7"/>
                <a:stretch>
                  <a:fillRect r="-223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magine 13">
            <a:extLst>
              <a:ext uri="{FF2B5EF4-FFF2-40B4-BE49-F238E27FC236}">
                <a16:creationId xmlns:a16="http://schemas.microsoft.com/office/drawing/2014/main" id="{76155A37-8F46-4ACA-AE21-EFFA96FE278A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4395847"/>
            <a:ext cx="475580" cy="475580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75837B94-2E8F-49F2-A3C4-30FF0C8AEA4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2828038"/>
            <a:ext cx="475580" cy="47558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74E09CA6-EF07-443C-B9A3-5EAA64D7120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4398173"/>
            <a:ext cx="475580" cy="475580"/>
          </a:xfrm>
          <a:prstGeom prst="rect">
            <a:avLst/>
          </a:prstGeom>
        </p:spPr>
      </p:pic>
      <p:sp>
        <p:nvSpPr>
          <p:cNvPr id="24" name="Simbolo &quot;Non consentito&quot; 23">
            <a:extLst>
              <a:ext uri="{FF2B5EF4-FFF2-40B4-BE49-F238E27FC236}">
                <a16:creationId xmlns:a16="http://schemas.microsoft.com/office/drawing/2014/main" id="{B4928176-2EA7-4998-A223-18770846E9F8}"/>
              </a:ext>
            </a:extLst>
          </p:cNvPr>
          <p:cNvSpPr/>
          <p:nvPr/>
        </p:nvSpPr>
        <p:spPr>
          <a:xfrm>
            <a:off x="1746918" y="2825712"/>
            <a:ext cx="475580" cy="475580"/>
          </a:xfrm>
          <a:prstGeom prst="noSmoking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451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Dimostrazione – Conclusione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DC624B-B3E6-430B-A06D-7985624A8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/>
              <a:t>Questo teornema descrive un limite fondamentale sulle capacità delle reti distribuite in caso di comunicazione inaffidabile. Tuttavia, alcune versioni di questo problema devono essere risolte in sistemi reali e per far fronte a queste limitazioni è necessario rafforzare il modello o allentare i requisiti del problema.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/>
              <a:t>Un problema che risulta impossibile in un modello sincrono, allora lo è anche in un modello asincrono.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/>
              <a:t>L’approccio che tratteremo si basa sul consentire ai processi di utilizzare la randomizzazione e consentire la possivilità di violazione delle condizioni di accordo e/o validità.</a:t>
            </a:r>
          </a:p>
        </p:txBody>
      </p:sp>
    </p:spTree>
    <p:extLst>
      <p:ext uri="{BB962C8B-B14F-4D97-AF65-F5344CB8AC3E}">
        <p14:creationId xmlns:p14="http://schemas.microsoft.com/office/powerpoint/2010/main" val="243391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266162-5CEB-4846-83B9-D52BF153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/>
              <a:t>Concetti base modello randomizzato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757CF0-496C-4B27-944E-C6242088C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/>
              <a:t>Riprendiamo il modello precedente, però adesso introduciamo la possibilità di un disaccordo, accettiamo che ci sia una probabilità ϵ che i processi siano in disaccordo.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/>
              <a:t>ϵ indica quanto è probabile che i processi siano in disaccordo.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it-IT"/>
          </a:p>
          <a:p>
            <a:pPr marL="0" indent="0">
              <a:buNone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07157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EDF6B4-5ABC-499B-A171-04942D8DF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err="1"/>
              <a:t>Communication</a:t>
            </a:r>
            <a:r>
              <a:rPr lang="it-IT" b="1"/>
              <a:t> Pattern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955ED6-87C5-4904-B2EC-93F8D72B9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/>
              <a:t>Dire (i,j,k) significa dire che è stato inviato un messaggio da i a j durante il round k ed il messaggio è arrivato senza perdersi.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/>
              <a:t>Definiamo un communication pattern come un sottoinsieme ɣ: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/>
              <a:t> ɣ sottoinsieme di {(i, j, k ) t.c. ( i , j) sono nodi del grafo, e 1 ≤ k, ove k è un turno}.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it-IT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/>
              <a:t>E diciamo che il pattern ɣ è “buono” se k ≤ r, ovvero una sequenza di tutti i “messaggi” inviati da tutti i nodi del grafo dal round 1 al round r.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63068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EDF6B4-5ABC-499B-A171-04942D8DF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/>
              <a:t>Definizione avversario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955ED6-87C5-4904-B2EC-93F8D72B9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/>
              <a:t>Un possibile avversario è una combinazione di: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IT"/>
              <a:t>l’assegnamento di un input a tutti i processi,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IT"/>
              <a:t>un pattern “buono”, in pratica una sequenza di messaggi su r rounds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516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Definizione ≤ɣ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F53D77-5544-41E6-8348-5265EDE4C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/>
              <a:t>Per prima cosa definiamo il una caratteristica del pattern ɣ, un ordinamento parziale ≤ɣ composto dalle coppie (i,k) che indicano un processo i  ad un dato tempo k.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/>
              <a:t>≤ɣ rappresenta la “quantità di informazione” ricevuta dai nodi (quante informazioni hanno sugli altri nodi).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it-IT"/>
              <a:t>( i, k) ≤ɣ ( i, k’) per ogni i se 1 ≤ i ≤ n e 0 ≤ k ≤ k’.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it-IT"/>
              <a:t>se ( i, j, k) appartiene a ɣ, ( i, k-1) ≤ɣ (j, k).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IT"/>
              <a:t>se (i,k) ≤ɣ (i’, k’) e (i’,k’) ≤ɣ (i’’,k’’) allora (i,k) ≤ɣ (i’’,k’’). “≤ɣ” è una operazione transitiva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31871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Definizione </a:t>
            </a:r>
            <a:r>
              <a:rPr lang="it-IT" b="1" err="1"/>
              <a:t>levelɣ</a:t>
            </a:r>
            <a:r>
              <a:rPr lang="it-IT" b="1"/>
              <a:t>(</a:t>
            </a:r>
            <a:r>
              <a:rPr lang="it-IT" b="1" err="1"/>
              <a:t>i,k</a:t>
            </a:r>
            <a:r>
              <a:rPr lang="it-IT" b="1"/>
              <a:t>).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F53D77-5544-41E6-8348-5265EDE4C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it-IT"/>
              <a:t>se k = 0.</a:t>
            </a:r>
            <a:br>
              <a:rPr lang="it-IT"/>
            </a:br>
            <a:r>
              <a:rPr lang="it-IT"/>
              <a:t>levelɣ(i,k) = 0, il nodo non può aver ricevuto alcuna informazione</a:t>
            </a:r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it-IT"/>
              <a:t>se k &gt;0 ed esiste un j != i tale che (j,0) !≤ɣ (i,k)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it-IT"/>
              <a:t>levelɣ (i,k) = 0. la situazione (j,0) !≤ɣ (i,k) si verifica solamente quando i round passano ma i non riceve alcun messaggio, perciò se i non riceve messaggi il suo livello non aumenta.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it-IT"/>
              <a:t>3)     se k &gt;0 e (j,0) ≤ɣ (i,k) per tutti i j != i levelɣ(i,k) = 1 + min{ max{levelɣ(j,k), considerando tutti i k} , considerando tutti i j != i}. In pratica ogni processo non può passare ad un livello successivo finchè non ha saputo che tutti gli altri processi hanno raggiunto il livello attuale.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96419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Lemma 5.2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F53D77-5544-41E6-8348-5265EDE4C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100"/>
            <a:ext cx="10515600" cy="4351338"/>
          </a:xfrm>
        </p:spPr>
        <p:txBody>
          <a:bodyPr/>
          <a:lstStyle/>
          <a:p>
            <a:r>
              <a:rPr lang="en-US"/>
              <a:t>Lemma 5.2 Per ogni communication pattern buono ~/, posti:</a:t>
            </a:r>
          </a:p>
          <a:p>
            <a:pPr lvl="1"/>
            <a:r>
              <a:rPr lang="en-US" sz="2000"/>
              <a:t>K tale che 0 &lt;_ k &lt;_ r</a:t>
            </a:r>
          </a:p>
          <a:p>
            <a:pPr lvl="1"/>
            <a:r>
              <a:rPr lang="en-US" sz="2000"/>
              <a:t>i e j, due processi qualsiasi</a:t>
            </a:r>
          </a:p>
          <a:p>
            <a:pPr lvl="1"/>
            <a:endParaRPr lang="en-US" sz="2000"/>
          </a:p>
          <a:p>
            <a:pPr marL="457200" lvl="1" indent="0" algn="ctr">
              <a:buNone/>
            </a:pPr>
            <a:r>
              <a:rPr lang="en-US" sz="2000"/>
              <a:t>]level~(i, k) - level~(j, k)] &lt;_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4652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Lemma 5.3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F53D77-5544-41E6-8348-5265EDE4C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100"/>
            <a:ext cx="10515600" cy="4351338"/>
          </a:xfrm>
        </p:spPr>
        <p:txBody>
          <a:bodyPr/>
          <a:lstStyle/>
          <a:p>
            <a:endParaRPr lang="en-US"/>
          </a:p>
          <a:p>
            <a:pPr marL="0" indent="0">
              <a:buNone/>
            </a:pPr>
            <a:r>
              <a:rPr lang="en-US"/>
              <a:t>Se tutti i messaggi sono stati ricevuti, dato un numero di rounds k, si ha che:</a:t>
            </a:r>
          </a:p>
          <a:p>
            <a:pPr marL="457200" lvl="1" indent="0" algn="ctr">
              <a:buNone/>
            </a:pPr>
            <a:r>
              <a:rPr lang="it-IT" sz="2000"/>
              <a:t>levelγ(i, k)=k</a:t>
            </a:r>
          </a:p>
          <a:p>
            <a:pPr marL="457200" lvl="1" indent="0" algn="ctr">
              <a:buNone/>
            </a:pPr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E8D1540-BD44-4B52-93CF-D0267BD117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58"/>
          <a:stretch/>
        </p:blipFill>
        <p:spPr>
          <a:xfrm>
            <a:off x="4850676" y="3225800"/>
            <a:ext cx="3212670" cy="34290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CF3489C-23AB-4AF9-89D1-1A162FB5DFE4}"/>
              </a:ext>
            </a:extLst>
          </p:cNvPr>
          <p:cNvSpPr txBox="1"/>
          <p:nvPr/>
        </p:nvSpPr>
        <p:spPr>
          <a:xfrm>
            <a:off x="5273964" y="291572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C03CD25-B8B6-48D7-BEE0-86F5A7FFB5D1}"/>
              </a:ext>
            </a:extLst>
          </p:cNvPr>
          <p:cNvSpPr txBox="1"/>
          <p:nvPr/>
        </p:nvSpPr>
        <p:spPr>
          <a:xfrm>
            <a:off x="7005782" y="292924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4002B35-5DB3-47E6-8AF4-61901C42DA33}"/>
              </a:ext>
            </a:extLst>
          </p:cNvPr>
          <p:cNvSpPr txBox="1"/>
          <p:nvPr/>
        </p:nvSpPr>
        <p:spPr>
          <a:xfrm>
            <a:off x="7323498" y="41101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74962E5-AB9A-4230-B8B2-E0BA4C0E8289}"/>
              </a:ext>
            </a:extLst>
          </p:cNvPr>
          <p:cNvSpPr txBox="1"/>
          <p:nvPr/>
        </p:nvSpPr>
        <p:spPr>
          <a:xfrm>
            <a:off x="4972278" y="41285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32B8BC7-7DC6-4155-9326-D890B5142113}"/>
              </a:ext>
            </a:extLst>
          </p:cNvPr>
          <p:cNvSpPr txBox="1"/>
          <p:nvPr/>
        </p:nvSpPr>
        <p:spPr>
          <a:xfrm>
            <a:off x="7323498" y="4994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D030E58-357A-4F22-A023-114506BFCAD2}"/>
              </a:ext>
            </a:extLst>
          </p:cNvPr>
          <p:cNvSpPr txBox="1"/>
          <p:nvPr/>
        </p:nvSpPr>
        <p:spPr>
          <a:xfrm>
            <a:off x="4972278" y="50313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BB053E0-05E3-455A-AB72-2C0B475B79C1}"/>
              </a:ext>
            </a:extLst>
          </p:cNvPr>
          <p:cNvSpPr txBox="1"/>
          <p:nvPr/>
        </p:nvSpPr>
        <p:spPr>
          <a:xfrm>
            <a:off x="7313793" y="58960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0222A95-81D9-46EC-8915-69C567B54508}"/>
              </a:ext>
            </a:extLst>
          </p:cNvPr>
          <p:cNvSpPr txBox="1"/>
          <p:nvPr/>
        </p:nvSpPr>
        <p:spPr>
          <a:xfrm>
            <a:off x="4976192" y="59331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29441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A96A9-DC01-48B7-9787-CD3B4FB45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Illustrazione del problema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E1A45FE8-DBFB-4B14-848A-21C369753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532" y="2840323"/>
            <a:ext cx="2420937" cy="2420937"/>
          </a:xfrm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635097A2-2383-4687-B610-609476305EF2}"/>
              </a:ext>
            </a:extLst>
          </p:cNvPr>
          <p:cNvSpPr txBox="1">
            <a:spLocks/>
          </p:cNvSpPr>
          <p:nvPr/>
        </p:nvSpPr>
        <p:spPr>
          <a:xfrm>
            <a:off x="1225296" y="1918886"/>
            <a:ext cx="9930384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/>
              <a:t>Un </a:t>
            </a:r>
            <a:r>
              <a:rPr lang="en-US" b="1"/>
              <a:t>problema di consenso </a:t>
            </a:r>
            <a:r>
              <a:rPr lang="en-US"/>
              <a:t>in una rete </a:t>
            </a:r>
            <a:r>
              <a:rPr lang="en-US" err="1"/>
              <a:t>distribuita</a:t>
            </a:r>
            <a:r>
              <a:rPr lang="en-US"/>
              <a:t> </a:t>
            </a:r>
            <a:r>
              <a:rPr lang="en-US" err="1"/>
              <a:t>si</a:t>
            </a:r>
            <a:r>
              <a:rPr lang="en-US"/>
              <a:t> ha quando </a:t>
            </a:r>
            <a:r>
              <a:rPr lang="en-US" err="1"/>
              <a:t>i</a:t>
            </a:r>
            <a:r>
              <a:rPr lang="en-US"/>
              <a:t> </a:t>
            </a:r>
            <a:r>
              <a:rPr lang="en-US" err="1"/>
              <a:t>processi</a:t>
            </a:r>
            <a:r>
              <a:rPr lang="en-US"/>
              <a:t> </a:t>
            </a:r>
            <a:r>
              <a:rPr lang="en-US" err="1"/>
              <a:t>coinvolti</a:t>
            </a:r>
            <a:r>
              <a:rPr lang="en-US"/>
              <a:t> </a:t>
            </a:r>
            <a:r>
              <a:rPr lang="en-US" err="1"/>
              <a:t>devono</a:t>
            </a:r>
            <a:r>
              <a:rPr lang="en-US"/>
              <a:t> </a:t>
            </a:r>
            <a:r>
              <a:rPr lang="en-US" err="1"/>
              <a:t>concordare</a:t>
            </a:r>
            <a:r>
              <a:rPr lang="en-US"/>
              <a:t> </a:t>
            </a:r>
            <a:r>
              <a:rPr lang="en-US" err="1"/>
              <a:t>su</a:t>
            </a:r>
            <a:r>
              <a:rPr lang="en-US"/>
              <a:t> un </a:t>
            </a:r>
            <a:r>
              <a:rPr lang="en-US" err="1"/>
              <a:t>determinato</a:t>
            </a:r>
            <a:r>
              <a:rPr lang="en-US"/>
              <a:t> </a:t>
            </a:r>
            <a:r>
              <a:rPr lang="en-US" err="1"/>
              <a:t>valore</a:t>
            </a:r>
            <a:r>
              <a:rPr lang="en-US"/>
              <a:t> di output.</a:t>
            </a:r>
            <a:endParaRPr lang="it-IT" b="1"/>
          </a:p>
        </p:txBody>
      </p:sp>
    </p:spTree>
    <p:extLst>
      <p:ext uri="{BB962C8B-B14F-4D97-AF65-F5344CB8AC3E}">
        <p14:creationId xmlns:p14="http://schemas.microsoft.com/office/powerpoint/2010/main" val="2024905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Algoritmo informale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F53D77-5544-41E6-8348-5265EDE4C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/>
              <a:t>ogni processo tiene traccia del suo livello (e di quello degli altri), e di un valore “key”.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/>
              <a:t>Ogni nodo tiene traccia di tutti i valori di decisione iniziali degli altri nodi.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/>
              <a:t>key è un intero compreso tra 1 ed r, deciso dal processo n°1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/>
              <a:t>Key, value e level sono diffusi tra un nodo e l’altro, piggybacked nei messaggi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/>
              <a:t>Dopo r  round ogni processo decide 1 se e solo se il suo livello è &gt;= al valore key e tutti gli initial values dei nodi sono = 1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951570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Algoritmo formale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F53D77-5544-41E6-8348-5265EDE4C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it-IT" sz="2200"/>
              <a:t>states: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it-IT" sz="2200"/>
              <a:t>rounds = 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it-IT" sz="2200"/>
              <a:t>decision = unknown. Può essere: {unknown, 0, 1}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it-IT" sz="2200"/>
              <a:t>key = undefined se il processo  i  non è il processo n°1, un valore random tra [1,r] altrimenti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it-IT" sz="2200"/>
              <a:t>level. Un vettore contenente il livello a cui si trova ogni processo. Inizalmente level(i) = 0, tutti gli altri valori = -1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it-IT" sz="2200"/>
              <a:t>value. Un vettore contenente i valori iniziali di ogni processo. Inizalmente value(i) = valore iniziale di i, tutti gli altri valori = undefined</a:t>
            </a:r>
          </a:p>
          <a:p>
            <a:pPr marL="0" indent="0">
              <a:lnSpc>
                <a:spcPct val="50000"/>
              </a:lnSpc>
              <a:buNone/>
            </a:pPr>
            <a:endParaRPr lang="it-IT" sz="2200"/>
          </a:p>
          <a:p>
            <a:pPr marL="0" indent="0">
              <a:lnSpc>
                <a:spcPct val="50000"/>
              </a:lnSpc>
              <a:buNone/>
            </a:pPr>
            <a:r>
              <a:rPr lang="it-IT" sz="2200"/>
              <a:t>msgsi: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it-IT" sz="2200"/>
              <a:t>	message = (L, V ,K) inviato a tutti i nodi, dove L è il vettore level e V il vettore value, K è la key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it-IT" sz="2200"/>
              <a:t>transi:</a:t>
            </a:r>
          </a:p>
          <a:p>
            <a:pPr marL="457200" lvl="1" indent="0">
              <a:lnSpc>
                <a:spcPct val="50000"/>
              </a:lnSpc>
              <a:buNone/>
            </a:pPr>
            <a:r>
              <a:rPr lang="it-IT" sz="2200"/>
              <a:t>rounds := rounds + 1</a:t>
            </a:r>
          </a:p>
          <a:p>
            <a:pPr marL="457200" lvl="1" indent="0">
              <a:lnSpc>
                <a:spcPct val="50000"/>
              </a:lnSpc>
              <a:buNone/>
            </a:pPr>
            <a:r>
              <a:rPr lang="it-IT" sz="2200"/>
              <a:t>If K != undefined key=K #se la chiave te l’ha detta qualcuno che la sa te la salvi</a:t>
            </a:r>
          </a:p>
          <a:p>
            <a:pPr marL="457200" lvl="1" indent="0">
              <a:lnSpc>
                <a:spcPct val="50000"/>
              </a:lnSpc>
              <a:buNone/>
            </a:pPr>
            <a:r>
              <a:rPr lang="it-IT" sz="2200"/>
              <a:t>Foreach message do</a:t>
            </a:r>
          </a:p>
          <a:p>
            <a:pPr marL="457200" lvl="1" indent="0">
              <a:lnSpc>
                <a:spcPct val="50000"/>
              </a:lnSpc>
              <a:buNone/>
            </a:pPr>
            <a:r>
              <a:rPr lang="it-IT" sz="2200"/>
              <a:t>	for j != i</a:t>
            </a:r>
          </a:p>
          <a:p>
            <a:pPr marL="457200" lvl="1" indent="0">
              <a:lnSpc>
                <a:spcPct val="50000"/>
              </a:lnSpc>
              <a:buNone/>
            </a:pPr>
            <a:r>
              <a:rPr lang="it-IT" sz="2200"/>
              <a:t>	        value(j) == undefined then val( j ) := V( j )</a:t>
            </a:r>
          </a:p>
          <a:p>
            <a:pPr marL="457200" lvl="1" indent="0">
              <a:lnSpc>
                <a:spcPct val="50000"/>
              </a:lnSpc>
              <a:buNone/>
            </a:pPr>
            <a:r>
              <a:rPr lang="it-IT" sz="2200"/>
              <a:t>	        if L( j ) &gt; level( j ) then level( j ):= L( j )</a:t>
            </a:r>
          </a:p>
          <a:p>
            <a:pPr marL="457200" lvl="1" indent="0">
              <a:lnSpc>
                <a:spcPct val="50000"/>
              </a:lnSpc>
              <a:buNone/>
            </a:pPr>
            <a:r>
              <a:rPr lang="it-IT" sz="2200"/>
              <a:t>level(i) := 1 + min {level(j): j != i}</a:t>
            </a:r>
          </a:p>
          <a:p>
            <a:pPr marL="457200" lvl="1" indent="0">
              <a:lnSpc>
                <a:spcPct val="50000"/>
              </a:lnSpc>
              <a:buNone/>
            </a:pPr>
            <a:r>
              <a:rPr lang="it-IT" sz="2200"/>
              <a:t>if rounds = r then</a:t>
            </a:r>
          </a:p>
          <a:p>
            <a:pPr marL="457200" lvl="1" indent="0">
              <a:lnSpc>
                <a:spcPct val="50000"/>
              </a:lnSpc>
              <a:buNone/>
            </a:pPr>
            <a:r>
              <a:rPr lang="it-IT" sz="2200"/>
              <a:t>	if key != undefined and level(i) &gt;= key and val(j) = 1 for all then</a:t>
            </a:r>
          </a:p>
          <a:p>
            <a:pPr marL="457200" lvl="1" indent="0">
              <a:lnSpc>
                <a:spcPct val="50000"/>
              </a:lnSpc>
              <a:buNone/>
            </a:pPr>
            <a:r>
              <a:rPr lang="it-IT" sz="2200"/>
              <a:t>		decision := 1	</a:t>
            </a:r>
          </a:p>
          <a:p>
            <a:pPr marL="457200" lvl="1" indent="0">
              <a:lnSpc>
                <a:spcPct val="50000"/>
              </a:lnSpc>
              <a:buNone/>
            </a:pPr>
            <a:r>
              <a:rPr lang="it-IT" sz="2200"/>
              <a:t>	else decision := 0</a:t>
            </a:r>
          </a:p>
          <a:p>
            <a:pPr marL="0" indent="0">
              <a:lnSpc>
                <a:spcPct val="50000"/>
              </a:lnSpc>
              <a:buNone/>
            </a:pPr>
            <a:endParaRPr lang="it-IT" sz="1400"/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9926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/>
              <a:t>Teorema algoritmo </a:t>
            </a:r>
            <a:r>
              <a:rPr lang="it-IT" b="1" err="1"/>
              <a:t>RandomAttack</a:t>
            </a:r>
            <a:endParaRPr lang="it-IT" b="1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F53D77-5544-41E6-8348-5265EDE4C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/>
              <a:t>L'Algoritmo del </a:t>
            </a:r>
            <a:r>
              <a:rPr lang="it-IT" err="1"/>
              <a:t>RandomAttack</a:t>
            </a:r>
            <a:r>
              <a:rPr lang="it-IT"/>
              <a:t> risolve la versione randomizzata del problema dell’attacco coordinato (versione randomica)  con un ϵ = 1/r ove r è il numero di round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60112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/>
              <a:t>Dimostrazione informale Teorema algoritmo </a:t>
            </a:r>
            <a:r>
              <a:rPr lang="it-IT" b="1" err="1"/>
              <a:t>RandomAttack</a:t>
            </a:r>
            <a:endParaRPr lang="it-IT" b="1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F53D77-5544-41E6-8348-5265EDE4C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/>
              <a:t>Li = level(i) al round r, quando i deve prendere una decisione</a:t>
            </a:r>
          </a:p>
          <a:p>
            <a:pPr marL="0" indent="0">
              <a:buNone/>
            </a:pPr>
            <a:endParaRPr lang="it-IT"/>
          </a:p>
          <a:p>
            <a:pPr marL="0" indent="0">
              <a:buNone/>
            </a:pPr>
            <a:r>
              <a:rPr lang="it-IT"/>
              <a:t>Se key ≤ min{ li } tutti sono d’accordo perchè tutti hanno superato key</a:t>
            </a:r>
          </a:p>
          <a:p>
            <a:pPr marL="0" indent="0">
              <a:buNone/>
            </a:pPr>
            <a:r>
              <a:rPr lang="it-IT"/>
              <a:t>Se invece key &gt; max{ li } si decide 0 perchè non si è raggiunto il livello necessario.</a:t>
            </a:r>
          </a:p>
          <a:p>
            <a:pPr marL="0" indent="0">
              <a:buNone/>
            </a:pPr>
            <a:r>
              <a:rPr lang="it-IT"/>
              <a:t>L’unica situazione in cui i processi possono essere in disaccordo è quando min{ li } &lt; key ≤ max{ li } cioè quando il valore di level(i) non è lo stesso per tutti i processi e key è più grande del valore più piccolo.</a:t>
            </a:r>
          </a:p>
          <a:p>
            <a:pPr marL="0" indent="0">
              <a:buNone/>
            </a:pPr>
            <a:r>
              <a:rPr lang="it-IT"/>
              <a:t>Ma i diversi li (uno per ogni nodo) si possono distaccare al massimo di 1 per quanto detto nel Lemma 5.2 quindi:</a:t>
            </a:r>
          </a:p>
          <a:p>
            <a:pPr marL="0" indent="0">
              <a:buNone/>
            </a:pPr>
            <a:r>
              <a:rPr lang="it-IT"/>
              <a:t>Dire min{ li } &lt; key ≤ max{ li } è come dire key = max { li }. Dato che key è un valore randomico tra 1 ed r la probabilità che ciò succeda è 1/r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63508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204704" cy="1450757"/>
          </a:xfrm>
        </p:spPr>
        <p:txBody>
          <a:bodyPr/>
          <a:lstStyle/>
          <a:p>
            <a:r>
              <a:rPr lang="it-IT" b="1"/>
              <a:t>Teorema del limite inferiore sul disaccordo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25EA769A-AF96-4CFC-ACEA-755902500A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0432" y="2806531"/>
                <a:ext cx="10058400" cy="1244938"/>
              </a:xfrm>
              <a:prstGeom prst="rect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lIns="0" tIns="45720" rIns="0" bIns="45720" rtlCol="0" anchor="ctr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it-IT" sz="2400" i="1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Ogni algoritmo r-round per il problema dell’attacco coordinato randomizzato presenta una probabilità di disaccordo di al minimo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24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it-IT" sz="24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it-IT" sz="24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𝑟</m:t>
                        </m:r>
                        <m:r>
                          <a:rPr lang="it-IT" sz="24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+1</m:t>
                        </m:r>
                      </m:den>
                    </m:f>
                  </m:oMath>
                </a14:m>
                <a:endParaRPr lang="it-IT" sz="240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25EA769A-AF96-4CFC-ACEA-755902500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432" y="2806531"/>
                <a:ext cx="10058400" cy="12449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8451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Definizione avversario </a:t>
            </a:r>
            <a:r>
              <a:rPr lang="it-IT" b="1" err="1"/>
              <a:t>pruned</a:t>
            </a:r>
            <a:endParaRPr lang="it-IT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/>
                  <a:t>L’avversario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𝑝𝑟𝑢𝑛𝑒</m:t>
                    </m:r>
                    <m:r>
                      <a:rPr lang="it-IT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𝐵</m:t>
                    </m:r>
                    <m:r>
                      <a:rPr lang="it-IT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/>
                  <a:t> semplicemente “elimina” le informazioni che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/>
                  <a:t> non ha ricevuto in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t-IT"/>
                  <a:t>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it-IT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𝑝𝑟𝑢𝑛𝑒</m:t>
                    </m:r>
                    <m:r>
                      <a:rPr lang="it-IT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𝐵</m:t>
                    </m:r>
                    <m:r>
                      <a:rPr lang="it-IT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/>
                  <a:t> è definito come segue:</a:t>
                </a:r>
              </a:p>
              <a:p>
                <a:pPr marL="800100" lvl="1" indent="-342900">
                  <a:lnSpc>
                    <a:spcPct val="107000"/>
                  </a:lnSpc>
                  <a:buFont typeface="Wingdings" panose="05000000000000000000" pitchFamily="2" charset="2"/>
                  <a:buChar char="v"/>
                </a:pPr>
                <a:r>
                  <a:rPr lang="it-IT" sz="2000"/>
                  <a:t>Se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sz="200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it-IT" sz="200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it-IT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000"/>
                  <a:t>, allora l’input di </a:t>
                </a:r>
                <a14:m>
                  <m:oMath xmlns:m="http://schemas.openxmlformats.org/officeDocument/2006/math">
                    <m:r>
                      <a:rPr lang="it-IT" sz="200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it-IT" sz="2000"/>
                  <a:t> in </a:t>
                </a:r>
                <a14:m>
                  <m:oMath xmlns:m="http://schemas.openxmlformats.org/officeDocument/2006/math">
                    <m:r>
                      <a:rPr lang="it-IT" sz="20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 sz="2000"/>
                  <a:t> è lo stesso che in </a:t>
                </a:r>
                <a14:m>
                  <m:oMath xmlns:m="http://schemas.openxmlformats.org/officeDocument/2006/math">
                    <m:r>
                      <a:rPr lang="it-IT" sz="200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t-IT" sz="2000"/>
                  <a:t>, altrimenti è </a:t>
                </a:r>
                <a14:m>
                  <m:oMath xmlns:m="http://schemas.openxmlformats.org/officeDocument/2006/math">
                    <m:r>
                      <a:rPr lang="it-IT" sz="20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it-IT" sz="2000"/>
              </a:p>
              <a:p>
                <a:pPr marL="800100" lvl="1" indent="-342900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v"/>
                </a:pPr>
                <a:r>
                  <a:rPr lang="it-IT" sz="2000"/>
                  <a:t>Una tripla </a:t>
                </a:r>
                <a14:m>
                  <m:oMath xmlns:m="http://schemas.openxmlformats.org/officeDocument/2006/math">
                    <m:r>
                      <a:rPr lang="it-IT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it-IT" sz="20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 sz="200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000"/>
                  <a:t> è nel pattern di comunicazione di </a:t>
                </a:r>
                <a14:m>
                  <m:oMath xmlns:m="http://schemas.openxmlformats.org/officeDocument/2006/math">
                    <m:r>
                      <a:rPr lang="it-IT" sz="20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 sz="2000"/>
                  <a:t> esattamente se è nello schema di comunicazione di </a:t>
                </a:r>
                <a14:m>
                  <m:oMath xmlns:m="http://schemas.openxmlformats.org/officeDocument/2006/math">
                    <m:r>
                      <a:rPr lang="it-IT" sz="200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t-IT" sz="2000"/>
                  <a:t> 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sz="2000">
                            <a:latin typeface="Cambria Math" panose="02040503050406030204" pitchFamily="18" charset="0"/>
                          </a:rPr>
                          <m:t>′,</m:t>
                        </m:r>
                        <m:r>
                          <a:rPr lang="it-IT" sz="20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it-IT" sz="200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it-IT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2000"/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/>
                  <a:t>Questo vuol dire che l’avversario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𝐵</m:t>
                    </m:r>
                    <m:r>
                      <a:rPr lang="it-IT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/>
                  <a:t> include tutti i messaggi che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/>
                  <a:t> conosce in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t-IT"/>
                  <a:t>, ma non altri, e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𝐵</m:t>
                    </m:r>
                    <m:r>
                      <a:rPr lang="it-IT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/>
                  <a:t> specifica che tutti gli input che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/>
                  <a:t> non conosce in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t-IT"/>
                  <a:t> sono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/>
                  <a:t>.</a:t>
                </a:r>
              </a:p>
              <a:p>
                <a:pPr marL="0" indent="0">
                  <a:buNone/>
                </a:pPr>
                <a:endParaRPr lang="it-IT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758" r="-10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19261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Lemmi necessari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F53D77-5544-41E6-8348-5265EDE4C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65960"/>
            <a:ext cx="10058400" cy="46166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800" b="1" i="1">
              <a:solidFill>
                <a:srgbClr val="404040"/>
              </a:solidFill>
              <a:effectLst/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800" b="1" i="1">
              <a:solidFill>
                <a:srgbClr val="404040"/>
              </a:solidFill>
              <a:effectLst/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800" b="1" i="1">
              <a:solidFill>
                <a:srgbClr val="404040"/>
              </a:solidFill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800" b="1" i="1">
              <a:solidFill>
                <a:srgbClr val="404040"/>
              </a:solidFill>
              <a:effectLst/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2F5AA241-8CBE-40C1-88E8-7F982BECF2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6800" y="2458473"/>
                <a:ext cx="10058400" cy="1244938"/>
              </a:xfrm>
              <a:prstGeom prst="rect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lIns="0" tIns="45720" rIns="0" bIns="45720" rtlCol="0" anchor="ctr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𝐵</m:t>
                    </m:r>
                  </m:oMath>
                </a14:m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𝐵</m:t>
                    </m:r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′</m:t>
                    </m:r>
                  </m:oMath>
                </a14:m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sono due avversari,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è un processo e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𝑝𝑟𝑢𝑛𝑒</m:t>
                    </m:r>
                    <m:d>
                      <m:dPr>
                        <m:ctrlPr>
                          <a:rPr lang="it-IT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𝐵</m:t>
                        </m:r>
                        <m:r>
                          <a:rPr lang="it-IT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it-IT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e>
                    </m:d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𝑝𝑟𝑢𝑛𝑒</m:t>
                    </m:r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it-IT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it-IT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𝐵</m:t>
                        </m:r>
                      </m:e>
                      <m:sup>
                        <m:r>
                          <a:rPr lang="it-IT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, allora: </a:t>
                </a:r>
                <a:endParaRPr lang="it-IT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𝑃</m:t>
                      </m:r>
                      <m:sSup>
                        <m:sSupPr>
                          <m:ctrlP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e>
                        <m:sup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𝑑𝑒𝑐𝑖𝑑𝑒𝑠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 1</m:t>
                          </m:r>
                        </m:e>
                      </m:d>
                      <m:r>
                        <a:rPr lang="it-IT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it-IT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𝑃</m:t>
                      </m:r>
                      <m:sSup>
                        <m:sSupPr>
                          <m:ctrlP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e>
                        <m:sup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𝑑𝑒𝑐𝑖𝑑𝑒𝑠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 1</m:t>
                          </m:r>
                        </m:e>
                      </m:d>
                    </m:oMath>
                  </m:oMathPara>
                </a14:m>
                <a:endParaRPr lang="it-IT" sz="400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2F5AA241-8CBE-40C1-88E8-7F982BECF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458473"/>
                <a:ext cx="10058400" cy="12449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egnaposto contenuto 2">
                <a:extLst>
                  <a:ext uri="{FF2B5EF4-FFF2-40B4-BE49-F238E27FC236}">
                    <a16:creationId xmlns:a16="http://schemas.microsoft.com/office/drawing/2014/main" id="{9AAB7211-DA6A-49CE-A68E-F39EA807E6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6800" y="4625601"/>
                <a:ext cx="10058400" cy="1244938"/>
              </a:xfrm>
              <a:prstGeom prst="rect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lIns="0" tIns="45720" rIns="0" bIns="45720" rtlCol="0" anchor="ctr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Sia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𝐵</m:t>
                    </m:r>
                  </m:oMath>
                </a14:m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un qualsiasi avversario per il quale tutti i valori inziali sono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e sia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un processo qualsiasi, allora:</a:t>
                </a:r>
                <a:endParaRPr lang="it-IT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𝑃</m:t>
                      </m:r>
                      <m:sSup>
                        <m:sSupPr>
                          <m:ctrlP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e>
                        <m:sup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𝑑𝑒𝑐𝑖𝑑𝑒𝑠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 1</m:t>
                          </m:r>
                        </m:e>
                      </m:d>
                      <m:r>
                        <a:rPr lang="it-IT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it-IT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𝜖</m:t>
                      </m:r>
                      <m:d>
                        <m:dPr>
                          <m:ctrlP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𝑙𝑒𝑣𝑒𝑙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lang="it-IT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it-IT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it-IT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it-IT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Segnaposto contenuto 2">
                <a:extLst>
                  <a:ext uri="{FF2B5EF4-FFF2-40B4-BE49-F238E27FC236}">
                    <a16:creationId xmlns:a16="http://schemas.microsoft.com/office/drawing/2014/main" id="{9AAB7211-DA6A-49CE-A68E-F39EA807E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625601"/>
                <a:ext cx="10058400" cy="1244938"/>
              </a:xfrm>
              <a:prstGeom prst="rect">
                <a:avLst/>
              </a:prstGeom>
              <a:blipFill>
                <a:blip r:embed="rId3"/>
                <a:stretch>
                  <a:fillRect t="-2899"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904C1EF9-263D-431B-A997-CC753CDB09EA}"/>
              </a:ext>
            </a:extLst>
          </p:cNvPr>
          <p:cNvSpPr txBox="1"/>
          <p:nvPr/>
        </p:nvSpPr>
        <p:spPr>
          <a:xfrm>
            <a:off x="5300472" y="1965960"/>
            <a:ext cx="1591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Lemma 5.6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83D7943-97B9-42A1-B907-73A1ACC95A41}"/>
              </a:ext>
            </a:extLst>
          </p:cNvPr>
          <p:cNvSpPr txBox="1"/>
          <p:nvPr/>
        </p:nvSpPr>
        <p:spPr>
          <a:xfrm>
            <a:off x="5300472" y="4143985"/>
            <a:ext cx="1591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Lemma 5.7</a:t>
            </a:r>
          </a:p>
        </p:txBody>
      </p:sp>
    </p:spTree>
    <p:extLst>
      <p:ext uri="{BB962C8B-B14F-4D97-AF65-F5344CB8AC3E}">
        <p14:creationId xmlns:p14="http://schemas.microsoft.com/office/powerpoint/2010/main" val="28904944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Dimostrazione del teorema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879178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 sz="2200"/>
                  <a:t>Sia </a:t>
                </a:r>
                <a14:m>
                  <m:oMath xmlns:m="http://schemas.openxmlformats.org/officeDocument/2006/math">
                    <m:r>
                      <a:rPr lang="it-IT" sz="220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t-IT" sz="2200"/>
                  <a:t> l’avversario per il quale tutti gli inputs sono </a:t>
                </a:r>
                <a14:m>
                  <m:oMath xmlns:m="http://schemas.openxmlformats.org/officeDocument/2006/math">
                    <m:r>
                      <a:rPr lang="it-IT" sz="22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200"/>
                  <a:t> e nessun messaggio è perduto, la probabilità che tutti i processi decidano </a:t>
                </a:r>
                <a14:m>
                  <m:oMath xmlns:m="http://schemas.openxmlformats.org/officeDocument/2006/math">
                    <m:r>
                      <a:rPr lang="it-IT" sz="22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200"/>
                  <a:t> è, per il lemma 5.7, al massimo: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it-IT" sz="2200"/>
              </a:p>
              <a:p>
                <a:pPr marL="0" indent="0">
                  <a:buNone/>
                </a:pPr>
                <a:endParaRPr lang="it-IT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879178"/>
              </a:xfrm>
              <a:blipFill>
                <a:blip r:embed="rId2"/>
                <a:stretch>
                  <a:fillRect l="-788" t="-62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8A3913BE-800A-4084-99A4-511A78FEFB2C}"/>
                  </a:ext>
                </a:extLst>
              </p:cNvPr>
              <p:cNvSpPr txBox="1"/>
              <p:nvPr/>
            </p:nvSpPr>
            <p:spPr>
              <a:xfrm>
                <a:off x="2974086" y="2724912"/>
                <a:ext cx="6094476" cy="5900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d>
                        <m:dPr>
                          <m:ctrlPr>
                            <a:rPr lang="it-IT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𝑙𝑒𝑣𝑒𝑙</m:t>
                              </m:r>
                            </m:e>
                            <m:sub>
                              <m:r>
                                <a:rPr lang="it-IT" sz="2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2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2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it-IT" sz="24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it-IT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≤ </m:t>
                      </m:r>
                      <m:r>
                        <a:rPr lang="it-IT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it-IT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it-IT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it-IT" sz="24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8A3913BE-800A-4084-99A4-511A78FEF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086" y="2724912"/>
                <a:ext cx="6094476" cy="5900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2E7EF35A-0D09-4143-8AD0-CCFBE4316562}"/>
                  </a:ext>
                </a:extLst>
              </p:cNvPr>
              <p:cNvSpPr txBox="1"/>
              <p:nvPr/>
            </p:nvSpPr>
            <p:spPr>
              <a:xfrm>
                <a:off x="1097280" y="3354816"/>
                <a:ext cx="10058400" cy="8000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 sz="22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Per rispettare la condizione di validità tutti i processi devono decidere </a:t>
                </a:r>
                <a14:m>
                  <m:oMath xmlns:m="http://schemas.openxmlformats.org/officeDocument/2006/math">
                    <m:r>
                      <a:rPr lang="it-IT" sz="2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2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e, perciò, la probabilità che tutti decidano </a:t>
                </a:r>
                <a14:m>
                  <m:oMath xmlns:m="http://schemas.openxmlformats.org/officeDocument/2006/math">
                    <m:r>
                      <a:rPr lang="it-IT" sz="2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2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deve essere esattamente </a:t>
                </a:r>
                <a14:m>
                  <m:oMath xmlns:m="http://schemas.openxmlformats.org/officeDocument/2006/math">
                    <m:r>
                      <a:rPr lang="it-IT" sz="2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2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e questo implica che: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2E7EF35A-0D09-4143-8AD0-CCFBE4316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3354816"/>
                <a:ext cx="10058400" cy="800027"/>
              </a:xfrm>
              <a:prstGeom prst="rect">
                <a:avLst/>
              </a:prstGeom>
              <a:blipFill>
                <a:blip r:embed="rId4"/>
                <a:stretch>
                  <a:fillRect l="-788" t="-3788" b="-143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E5835613-B46E-4F9F-90DA-22FC0FB815C3}"/>
                  </a:ext>
                </a:extLst>
              </p:cNvPr>
              <p:cNvSpPr txBox="1"/>
              <p:nvPr/>
            </p:nvSpPr>
            <p:spPr>
              <a:xfrm>
                <a:off x="3845243" y="4614812"/>
                <a:ext cx="4501515" cy="10115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2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d>
                        <m:dPr>
                          <m:ctrlPr>
                            <a:rPr lang="it-IT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t-IT" sz="28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it-IT" sz="2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≥1</m:t>
                      </m:r>
                      <m:r>
                        <a:rPr lang="it-IT" sz="28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it-IT" sz="28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𝛜</m:t>
                      </m:r>
                      <m:r>
                        <a:rPr lang="it-IT" sz="2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it-IT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it-IT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𝐫</m:t>
                          </m:r>
                          <m:r>
                            <a:rPr lang="it-IT" sz="28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it-IT" sz="28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E5835613-B46E-4F9F-90DA-22FC0FB81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243" y="4614812"/>
                <a:ext cx="4501515" cy="10115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12331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Bibliografia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F53D77-5544-41E6-8348-5265EDE4C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145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it-IT"/>
              <a:t> </a:t>
            </a:r>
            <a:r>
              <a:rPr lang="en-US" sz="2200"/>
              <a:t>Lynch, Nancy A. Distributed algorithms. Elsevier, 1996.</a:t>
            </a:r>
            <a:endParaRPr lang="it-IT" sz="2200"/>
          </a:p>
        </p:txBody>
      </p:sp>
    </p:spTree>
    <p:extLst>
      <p:ext uri="{BB962C8B-B14F-4D97-AF65-F5344CB8AC3E}">
        <p14:creationId xmlns:p14="http://schemas.microsoft.com/office/powerpoint/2010/main" val="19710051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1248"/>
            <a:ext cx="12192000" cy="896112"/>
          </a:xfrm>
        </p:spPr>
        <p:txBody>
          <a:bodyPr/>
          <a:lstStyle/>
          <a:p>
            <a:pPr algn="ctr"/>
            <a:r>
              <a:rPr lang="it-IT" b="1"/>
              <a:t>Grazie per l’attenzione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F53D77-5544-41E6-8348-5265EDE4C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738628"/>
            <a:ext cx="10058400" cy="13807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200"/>
              <a:t>Vittorio Fiscale</a:t>
            </a:r>
          </a:p>
          <a:p>
            <a:pPr marL="0" indent="0" algn="ctr">
              <a:buNone/>
            </a:pPr>
            <a:r>
              <a:rPr lang="it-IT" sz="2200"/>
              <a:t>Lorenzo Dentis</a:t>
            </a:r>
          </a:p>
          <a:p>
            <a:pPr marL="0" indent="0" algn="ctr">
              <a:buNone/>
            </a:pPr>
            <a:r>
              <a:rPr lang="it-IT" sz="2200"/>
              <a:t>Mario Bove</a:t>
            </a:r>
          </a:p>
        </p:txBody>
      </p:sp>
    </p:spTree>
    <p:extLst>
      <p:ext uri="{BB962C8B-B14F-4D97-AF65-F5344CB8AC3E}">
        <p14:creationId xmlns:p14="http://schemas.microsoft.com/office/powerpoint/2010/main" val="1350748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Problema dell’attacco coordinato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DC624B-B3E6-430B-A06D-7985624A8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536" y="1739732"/>
            <a:ext cx="10058400" cy="1857586"/>
          </a:xfrm>
        </p:spPr>
        <p:txBody>
          <a:bodyPr>
            <a:normAutofit/>
          </a:bodyPr>
          <a:lstStyle/>
          <a:p>
            <a:pPr marL="35814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i="1">
                <a:solidFill>
                  <a:srgbClr val="404040"/>
                </a:solidFill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Diversi generali stanno pianificando un attacco coordinato da diverse direzioni contro un obiettivo comune e sanno che l’unico modo per avere successo è che tutti i generali attacchino allo stesso momento, altrimenti la sconfitta sarà certa. Ogni generale ha un parere iniziale sul fatto che il proprio esercito sia pronto ad attaccare o meno.</a:t>
            </a:r>
            <a:endParaRPr lang="it-IT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CF6C4154-E481-459A-981B-E12F14222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8216"/>
            <a:ext cx="12192000" cy="2389632"/>
          </a:xfrm>
          <a:prstGeom prst="rect">
            <a:avLst/>
          </a:prstGeom>
        </p:spPr>
      </p:pic>
      <p:pic>
        <p:nvPicPr>
          <p:cNvPr id="14" name="Elemento grafico 13" descr="Scena castello con riempimento a tinta unita">
            <a:extLst>
              <a:ext uri="{FF2B5EF4-FFF2-40B4-BE49-F238E27FC236}">
                <a16:creationId xmlns:a16="http://schemas.microsoft.com/office/drawing/2014/main" id="{4F979A2F-D513-489E-A8A3-9F2C655EC8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4486656"/>
            <a:ext cx="1274064" cy="1274064"/>
          </a:xfrm>
          <a:prstGeom prst="rect">
            <a:avLst/>
          </a:prstGeom>
        </p:spPr>
      </p:pic>
      <p:grpSp>
        <p:nvGrpSpPr>
          <p:cNvPr id="18" name="Gruppo 17">
            <a:extLst>
              <a:ext uri="{FF2B5EF4-FFF2-40B4-BE49-F238E27FC236}">
                <a16:creationId xmlns:a16="http://schemas.microsoft.com/office/drawing/2014/main" id="{3ACBA57C-965F-4C81-83CF-A3CECD385BF4}"/>
              </a:ext>
            </a:extLst>
          </p:cNvPr>
          <p:cNvGrpSpPr/>
          <p:nvPr/>
        </p:nvGrpSpPr>
        <p:grpSpPr>
          <a:xfrm>
            <a:off x="270255" y="3950208"/>
            <a:ext cx="914400" cy="914400"/>
            <a:chOff x="270255" y="3950208"/>
            <a:chExt cx="914400" cy="914400"/>
          </a:xfrm>
        </p:grpSpPr>
        <p:pic>
          <p:nvPicPr>
            <p:cNvPr id="16" name="Elemento grafico 15" descr="Bandiera con riempimento a tinta unita">
              <a:extLst>
                <a:ext uri="{FF2B5EF4-FFF2-40B4-BE49-F238E27FC236}">
                  <a16:creationId xmlns:a16="http://schemas.microsoft.com/office/drawing/2014/main" id="{28269858-3958-466B-A273-C8530090F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70255" y="3950208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A0253B00-04C9-41BB-8D96-9FE84D01481E}"/>
                    </a:ext>
                  </a:extLst>
                </p:cNvPr>
                <p:cNvSpPr txBox="1"/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it-IT" b="1">
                    <a:solidFill>
                      <a:schemeClr val="bg1"/>
                    </a:solidFill>
                    <a:latin typeface="Comic Sans MS" panose="030F0702030302020204" pitchFamily="66" charset="0"/>
                  </a:endParaRPr>
                </a:p>
              </p:txBody>
            </p:sp>
          </mc:Choice>
          <mc:Fallback xmlns="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A0253B00-04C9-41BB-8D96-9FE84D0148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2439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1A47E1CC-1D2F-4683-872A-D2F6B0628D92}"/>
              </a:ext>
            </a:extLst>
          </p:cNvPr>
          <p:cNvGrpSpPr/>
          <p:nvPr/>
        </p:nvGrpSpPr>
        <p:grpSpPr>
          <a:xfrm>
            <a:off x="10801095" y="3332988"/>
            <a:ext cx="914400" cy="914400"/>
            <a:chOff x="270255" y="3950208"/>
            <a:chExt cx="914400" cy="914400"/>
          </a:xfrm>
        </p:grpSpPr>
        <p:pic>
          <p:nvPicPr>
            <p:cNvPr id="20" name="Elemento grafico 19" descr="Bandiera con riempimento a tinta unita">
              <a:extLst>
                <a:ext uri="{FF2B5EF4-FFF2-40B4-BE49-F238E27FC236}">
                  <a16:creationId xmlns:a16="http://schemas.microsoft.com/office/drawing/2014/main" id="{DF530F77-9B5A-4A64-91F7-029910361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70255" y="3950208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B46993D5-5972-478D-BE0C-992ACA1157B5}"/>
                    </a:ext>
                  </a:extLst>
                </p:cNvPr>
                <p:cNvSpPr txBox="1"/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it-IT" b="1">
                    <a:solidFill>
                      <a:schemeClr val="bg1"/>
                    </a:solidFill>
                    <a:latin typeface="Comic Sans MS" panose="030F0702030302020204" pitchFamily="66" charset="0"/>
                  </a:endParaRPr>
                </a:p>
              </p:txBody>
            </p:sp>
          </mc:Choice>
          <mc:Fallback xmlns="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B46993D5-5972-478D-BE0C-992ACA1157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2381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2A08B489-504C-4399-99DA-90A0E65D61E1}"/>
              </a:ext>
            </a:extLst>
          </p:cNvPr>
          <p:cNvGrpSpPr/>
          <p:nvPr/>
        </p:nvGrpSpPr>
        <p:grpSpPr>
          <a:xfrm>
            <a:off x="806703" y="4839744"/>
            <a:ext cx="804163" cy="665967"/>
            <a:chOff x="806703" y="4839744"/>
            <a:chExt cx="804163" cy="665967"/>
          </a:xfrm>
        </p:grpSpPr>
        <p:sp>
          <p:nvSpPr>
            <p:cNvPr id="4" name="Ovale 3">
              <a:extLst>
                <a:ext uri="{FF2B5EF4-FFF2-40B4-BE49-F238E27FC236}">
                  <a16:creationId xmlns:a16="http://schemas.microsoft.com/office/drawing/2014/main" id="{2F220798-43B1-480C-A66F-89BBA1B3B8ED}"/>
                </a:ext>
              </a:extLst>
            </p:cNvPr>
            <p:cNvSpPr/>
            <p:nvPr/>
          </p:nvSpPr>
          <p:spPr>
            <a:xfrm>
              <a:off x="1082801" y="4869704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593F2BCB-3A31-4C4D-B3BF-C71415CE0698}"/>
                </a:ext>
              </a:extLst>
            </p:cNvPr>
            <p:cNvSpPr/>
            <p:nvPr/>
          </p:nvSpPr>
          <p:spPr>
            <a:xfrm>
              <a:off x="806703" y="5033249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A2AC0CF4-2442-446C-8AB7-FE615DA19D6E}"/>
                </a:ext>
              </a:extLst>
            </p:cNvPr>
            <p:cNvSpPr/>
            <p:nvPr/>
          </p:nvSpPr>
          <p:spPr>
            <a:xfrm>
              <a:off x="1046479" y="5254774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" name="Ovale 21">
              <a:extLst>
                <a:ext uri="{FF2B5EF4-FFF2-40B4-BE49-F238E27FC236}">
                  <a16:creationId xmlns:a16="http://schemas.microsoft.com/office/drawing/2014/main" id="{F8D64C79-A77A-4726-9DFD-72B6379081D4}"/>
                </a:ext>
              </a:extLst>
            </p:cNvPr>
            <p:cNvSpPr/>
            <p:nvPr/>
          </p:nvSpPr>
          <p:spPr>
            <a:xfrm>
              <a:off x="1358899" y="4839744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Ovale 23">
              <a:extLst>
                <a:ext uri="{FF2B5EF4-FFF2-40B4-BE49-F238E27FC236}">
                  <a16:creationId xmlns:a16="http://schemas.microsoft.com/office/drawing/2014/main" id="{0B61E97E-4C4B-4F4B-A94A-467CEAA461BF}"/>
                </a:ext>
              </a:extLst>
            </p:cNvPr>
            <p:cNvSpPr/>
            <p:nvPr/>
          </p:nvSpPr>
          <p:spPr>
            <a:xfrm>
              <a:off x="1358899" y="5152312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7" name="Gruppo 6">
            <a:extLst>
              <a:ext uri="{FF2B5EF4-FFF2-40B4-BE49-F238E27FC236}">
                <a16:creationId xmlns:a16="http://schemas.microsoft.com/office/drawing/2014/main" id="{2F3F7B72-D046-4D88-B035-C2C9D2F6F55E}"/>
              </a:ext>
            </a:extLst>
          </p:cNvPr>
          <p:cNvGrpSpPr/>
          <p:nvPr/>
        </p:nvGrpSpPr>
        <p:grpSpPr>
          <a:xfrm>
            <a:off x="10110725" y="4224343"/>
            <a:ext cx="804163" cy="665967"/>
            <a:chOff x="10110725" y="4224343"/>
            <a:chExt cx="804163" cy="665967"/>
          </a:xfrm>
        </p:grpSpPr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6A268B83-9EA6-4967-AB4D-CAF6FBB81F9C}"/>
                </a:ext>
              </a:extLst>
            </p:cNvPr>
            <p:cNvSpPr/>
            <p:nvPr/>
          </p:nvSpPr>
          <p:spPr>
            <a:xfrm>
              <a:off x="10386823" y="4254303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Ovale 25">
              <a:extLst>
                <a:ext uri="{FF2B5EF4-FFF2-40B4-BE49-F238E27FC236}">
                  <a16:creationId xmlns:a16="http://schemas.microsoft.com/office/drawing/2014/main" id="{34054F2C-BE72-498B-B30E-5D98ABD37F93}"/>
                </a:ext>
              </a:extLst>
            </p:cNvPr>
            <p:cNvSpPr/>
            <p:nvPr/>
          </p:nvSpPr>
          <p:spPr>
            <a:xfrm>
              <a:off x="10110725" y="4417848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8E50C16E-03A8-4FB1-A2B2-39509F3997BF}"/>
                </a:ext>
              </a:extLst>
            </p:cNvPr>
            <p:cNvSpPr/>
            <p:nvPr/>
          </p:nvSpPr>
          <p:spPr>
            <a:xfrm>
              <a:off x="10350501" y="4639373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99D7566A-C6E5-41CA-BC4B-D74985AA2768}"/>
                </a:ext>
              </a:extLst>
            </p:cNvPr>
            <p:cNvSpPr/>
            <p:nvPr/>
          </p:nvSpPr>
          <p:spPr>
            <a:xfrm>
              <a:off x="10662921" y="4224343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9BF72550-A190-4607-B06A-3E6BA455340E}"/>
                </a:ext>
              </a:extLst>
            </p:cNvPr>
            <p:cNvSpPr/>
            <p:nvPr/>
          </p:nvSpPr>
          <p:spPr>
            <a:xfrm>
              <a:off x="10662921" y="4536911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9" name="Elemento grafico 8" descr="Nuvola con riempimento a tinta unita">
            <a:extLst>
              <a:ext uri="{FF2B5EF4-FFF2-40B4-BE49-F238E27FC236}">
                <a16:creationId xmlns:a16="http://schemas.microsoft.com/office/drawing/2014/main" id="{70279E8B-99AF-41A6-887A-33EEC76B9B9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59249" y="4983387"/>
            <a:ext cx="914400" cy="914400"/>
          </a:xfrm>
          <a:prstGeom prst="rect">
            <a:avLst/>
          </a:prstGeom>
        </p:spPr>
      </p:pic>
      <p:pic>
        <p:nvPicPr>
          <p:cNvPr id="30" name="Elemento grafico 29" descr="Nuvola con riempimento a tinta unita">
            <a:extLst>
              <a:ext uri="{FF2B5EF4-FFF2-40B4-BE49-F238E27FC236}">
                <a16:creationId xmlns:a16="http://schemas.microsoft.com/office/drawing/2014/main" id="{0FCB908F-1641-4AC4-BC07-B79DA396125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48121" y="5212656"/>
            <a:ext cx="914400" cy="914400"/>
          </a:xfrm>
          <a:prstGeom prst="rect">
            <a:avLst/>
          </a:prstGeom>
        </p:spPr>
      </p:pic>
      <p:pic>
        <p:nvPicPr>
          <p:cNvPr id="31" name="Elemento grafico 30" descr="Nuvola con riempimento a tinta unita">
            <a:extLst>
              <a:ext uri="{FF2B5EF4-FFF2-40B4-BE49-F238E27FC236}">
                <a16:creationId xmlns:a16="http://schemas.microsoft.com/office/drawing/2014/main" id="{F7007146-15A2-41BC-BB28-61B0B3C26F8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12815" y="4900088"/>
            <a:ext cx="914400" cy="914400"/>
          </a:xfrm>
          <a:prstGeom prst="rect">
            <a:avLst/>
          </a:prstGeom>
        </p:spPr>
      </p:pic>
      <p:pic>
        <p:nvPicPr>
          <p:cNvPr id="32" name="Elemento grafico 31" descr="Nuvola con riempimento a tinta unita">
            <a:extLst>
              <a:ext uri="{FF2B5EF4-FFF2-40B4-BE49-F238E27FC236}">
                <a16:creationId xmlns:a16="http://schemas.microsoft.com/office/drawing/2014/main" id="{D439F2F7-0468-41A0-BDD9-08D1E7F7825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77965" y="5252351"/>
            <a:ext cx="813337" cy="813337"/>
          </a:xfrm>
          <a:prstGeom prst="rect">
            <a:avLst/>
          </a:prstGeom>
        </p:spPr>
      </p:pic>
      <p:pic>
        <p:nvPicPr>
          <p:cNvPr id="33" name="Elemento grafico 32" descr="Nuvola con riempimento a tinta unita">
            <a:extLst>
              <a:ext uri="{FF2B5EF4-FFF2-40B4-BE49-F238E27FC236}">
                <a16:creationId xmlns:a16="http://schemas.microsoft.com/office/drawing/2014/main" id="{D31C60E5-F7C1-43DC-A401-E7909D9B6C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12815" y="4950619"/>
            <a:ext cx="905260" cy="905260"/>
          </a:xfrm>
          <a:prstGeom prst="rect">
            <a:avLst/>
          </a:prstGeom>
        </p:spPr>
      </p:pic>
      <p:pic>
        <p:nvPicPr>
          <p:cNvPr id="34" name="Elemento grafico 33" descr="Nuvola con riempimento a tinta unita">
            <a:extLst>
              <a:ext uri="{FF2B5EF4-FFF2-40B4-BE49-F238E27FC236}">
                <a16:creationId xmlns:a16="http://schemas.microsoft.com/office/drawing/2014/main" id="{B59D3260-E33A-49F6-B35E-D7D0F601C4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63919" y="4916236"/>
            <a:ext cx="914400" cy="914400"/>
          </a:xfrm>
          <a:prstGeom prst="rect">
            <a:avLst/>
          </a:prstGeom>
        </p:spPr>
      </p:pic>
      <p:pic>
        <p:nvPicPr>
          <p:cNvPr id="35" name="Elemento grafico 34" descr="Nuvola con riempimento a tinta unita">
            <a:extLst>
              <a:ext uri="{FF2B5EF4-FFF2-40B4-BE49-F238E27FC236}">
                <a16:creationId xmlns:a16="http://schemas.microsoft.com/office/drawing/2014/main" id="{AC5EC3A7-D2EA-454F-AAFC-71A0897C0A2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52791" y="5145505"/>
            <a:ext cx="914400" cy="914400"/>
          </a:xfrm>
          <a:prstGeom prst="rect">
            <a:avLst/>
          </a:prstGeom>
        </p:spPr>
      </p:pic>
      <p:pic>
        <p:nvPicPr>
          <p:cNvPr id="36" name="Elemento grafico 35" descr="Nuvola con riempimento a tinta unita">
            <a:extLst>
              <a:ext uri="{FF2B5EF4-FFF2-40B4-BE49-F238E27FC236}">
                <a16:creationId xmlns:a16="http://schemas.microsoft.com/office/drawing/2014/main" id="{DC4DEBAD-B2C8-4B51-94E5-D44B4DD2A33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17485" y="4832937"/>
            <a:ext cx="914400" cy="914400"/>
          </a:xfrm>
          <a:prstGeom prst="rect">
            <a:avLst/>
          </a:prstGeom>
        </p:spPr>
      </p:pic>
      <p:pic>
        <p:nvPicPr>
          <p:cNvPr id="37" name="Elemento grafico 36" descr="Nuvola con riempimento a tinta unita">
            <a:extLst>
              <a:ext uri="{FF2B5EF4-FFF2-40B4-BE49-F238E27FC236}">
                <a16:creationId xmlns:a16="http://schemas.microsoft.com/office/drawing/2014/main" id="{B0ABEF99-03A1-423E-8E21-B9F131986F0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82635" y="5185200"/>
            <a:ext cx="813337" cy="813337"/>
          </a:xfrm>
          <a:prstGeom prst="rect">
            <a:avLst/>
          </a:prstGeom>
        </p:spPr>
      </p:pic>
      <p:pic>
        <p:nvPicPr>
          <p:cNvPr id="38" name="Elemento grafico 37" descr="Nuvola con riempimento a tinta unita">
            <a:extLst>
              <a:ext uri="{FF2B5EF4-FFF2-40B4-BE49-F238E27FC236}">
                <a16:creationId xmlns:a16="http://schemas.microsoft.com/office/drawing/2014/main" id="{DD9FA269-7610-4EDB-A6CB-80FD3215D09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17485" y="4883468"/>
            <a:ext cx="905260" cy="90526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C0C86794-7FCE-48CC-9500-0205178C655C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964" y="3604455"/>
            <a:ext cx="619888" cy="619888"/>
          </a:xfrm>
          <a:prstGeom prst="rect">
            <a:avLst/>
          </a:prstGeom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17CB30F8-646B-4084-9DE8-98306E353645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5633" y="3130436"/>
            <a:ext cx="619888" cy="619888"/>
          </a:xfrm>
          <a:prstGeom prst="rect">
            <a:avLst/>
          </a:prstGeom>
        </p:spPr>
      </p:pic>
      <p:grpSp>
        <p:nvGrpSpPr>
          <p:cNvPr id="40" name="Gruppo 39">
            <a:extLst>
              <a:ext uri="{FF2B5EF4-FFF2-40B4-BE49-F238E27FC236}">
                <a16:creationId xmlns:a16="http://schemas.microsoft.com/office/drawing/2014/main" id="{64E5B419-5B99-4607-B130-099A5BA3D044}"/>
              </a:ext>
            </a:extLst>
          </p:cNvPr>
          <p:cNvGrpSpPr/>
          <p:nvPr/>
        </p:nvGrpSpPr>
        <p:grpSpPr>
          <a:xfrm>
            <a:off x="819975" y="4832937"/>
            <a:ext cx="804163" cy="665967"/>
            <a:chOff x="806703" y="4839744"/>
            <a:chExt cx="804163" cy="665967"/>
          </a:xfrm>
        </p:grpSpPr>
        <p:sp>
          <p:nvSpPr>
            <p:cNvPr id="41" name="Ovale 40">
              <a:extLst>
                <a:ext uri="{FF2B5EF4-FFF2-40B4-BE49-F238E27FC236}">
                  <a16:creationId xmlns:a16="http://schemas.microsoft.com/office/drawing/2014/main" id="{0B8254DA-79EE-48D7-9AA2-9483EB70D7F6}"/>
                </a:ext>
              </a:extLst>
            </p:cNvPr>
            <p:cNvSpPr/>
            <p:nvPr/>
          </p:nvSpPr>
          <p:spPr>
            <a:xfrm>
              <a:off x="1082801" y="4869704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2" name="Ovale 41">
              <a:extLst>
                <a:ext uri="{FF2B5EF4-FFF2-40B4-BE49-F238E27FC236}">
                  <a16:creationId xmlns:a16="http://schemas.microsoft.com/office/drawing/2014/main" id="{13FE57D4-73D4-42F0-A6D2-18DE77113A64}"/>
                </a:ext>
              </a:extLst>
            </p:cNvPr>
            <p:cNvSpPr/>
            <p:nvPr/>
          </p:nvSpPr>
          <p:spPr>
            <a:xfrm>
              <a:off x="806703" y="5033249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948BAD9B-226B-4C4B-96F3-8074F697FD21}"/>
                </a:ext>
              </a:extLst>
            </p:cNvPr>
            <p:cNvSpPr/>
            <p:nvPr/>
          </p:nvSpPr>
          <p:spPr>
            <a:xfrm>
              <a:off x="1046479" y="5254774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Ovale 43">
              <a:extLst>
                <a:ext uri="{FF2B5EF4-FFF2-40B4-BE49-F238E27FC236}">
                  <a16:creationId xmlns:a16="http://schemas.microsoft.com/office/drawing/2014/main" id="{4A3F19DE-DA9D-48A8-ADDE-477D0DDAC6DE}"/>
                </a:ext>
              </a:extLst>
            </p:cNvPr>
            <p:cNvSpPr/>
            <p:nvPr/>
          </p:nvSpPr>
          <p:spPr>
            <a:xfrm>
              <a:off x="1358899" y="4839744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Ovale 44">
              <a:extLst>
                <a:ext uri="{FF2B5EF4-FFF2-40B4-BE49-F238E27FC236}">
                  <a16:creationId xmlns:a16="http://schemas.microsoft.com/office/drawing/2014/main" id="{1D71F861-26D0-44C8-91B8-3E155840E50D}"/>
                </a:ext>
              </a:extLst>
            </p:cNvPr>
            <p:cNvSpPr/>
            <p:nvPr/>
          </p:nvSpPr>
          <p:spPr>
            <a:xfrm>
              <a:off x="1358899" y="5152312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6" name="Gruppo 45">
            <a:extLst>
              <a:ext uri="{FF2B5EF4-FFF2-40B4-BE49-F238E27FC236}">
                <a16:creationId xmlns:a16="http://schemas.microsoft.com/office/drawing/2014/main" id="{E1047580-DD64-4F54-A79F-6C25F97E1250}"/>
              </a:ext>
            </a:extLst>
          </p:cNvPr>
          <p:cNvGrpSpPr/>
          <p:nvPr/>
        </p:nvGrpSpPr>
        <p:grpSpPr>
          <a:xfrm>
            <a:off x="10110725" y="4238759"/>
            <a:ext cx="804163" cy="665967"/>
            <a:chOff x="10110725" y="4224343"/>
            <a:chExt cx="804163" cy="665967"/>
          </a:xfrm>
        </p:grpSpPr>
        <p:sp>
          <p:nvSpPr>
            <p:cNvPr id="47" name="Ovale 46">
              <a:extLst>
                <a:ext uri="{FF2B5EF4-FFF2-40B4-BE49-F238E27FC236}">
                  <a16:creationId xmlns:a16="http://schemas.microsoft.com/office/drawing/2014/main" id="{1BE6B0C0-CA94-4231-97E2-67A2055A57A6}"/>
                </a:ext>
              </a:extLst>
            </p:cNvPr>
            <p:cNvSpPr/>
            <p:nvPr/>
          </p:nvSpPr>
          <p:spPr>
            <a:xfrm>
              <a:off x="10386823" y="4254303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Ovale 47">
              <a:extLst>
                <a:ext uri="{FF2B5EF4-FFF2-40B4-BE49-F238E27FC236}">
                  <a16:creationId xmlns:a16="http://schemas.microsoft.com/office/drawing/2014/main" id="{566F7753-EA65-4DBB-B8F9-E68B1E10C810}"/>
                </a:ext>
              </a:extLst>
            </p:cNvPr>
            <p:cNvSpPr/>
            <p:nvPr/>
          </p:nvSpPr>
          <p:spPr>
            <a:xfrm>
              <a:off x="10110725" y="4417848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9" name="Ovale 48">
              <a:extLst>
                <a:ext uri="{FF2B5EF4-FFF2-40B4-BE49-F238E27FC236}">
                  <a16:creationId xmlns:a16="http://schemas.microsoft.com/office/drawing/2014/main" id="{666EA750-0114-4513-B6AE-F9BA64A27C3A}"/>
                </a:ext>
              </a:extLst>
            </p:cNvPr>
            <p:cNvSpPr/>
            <p:nvPr/>
          </p:nvSpPr>
          <p:spPr>
            <a:xfrm>
              <a:off x="10350501" y="4639373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Ovale 49">
              <a:extLst>
                <a:ext uri="{FF2B5EF4-FFF2-40B4-BE49-F238E27FC236}">
                  <a16:creationId xmlns:a16="http://schemas.microsoft.com/office/drawing/2014/main" id="{B28AAE47-250A-48F4-87B7-99AB3171FB98}"/>
                </a:ext>
              </a:extLst>
            </p:cNvPr>
            <p:cNvSpPr/>
            <p:nvPr/>
          </p:nvSpPr>
          <p:spPr>
            <a:xfrm>
              <a:off x="10662921" y="4224343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Ovale 50">
              <a:extLst>
                <a:ext uri="{FF2B5EF4-FFF2-40B4-BE49-F238E27FC236}">
                  <a16:creationId xmlns:a16="http://schemas.microsoft.com/office/drawing/2014/main" id="{D9295BA2-266E-4A61-BD4C-CE43648D1E48}"/>
                </a:ext>
              </a:extLst>
            </p:cNvPr>
            <p:cNvSpPr/>
            <p:nvPr/>
          </p:nvSpPr>
          <p:spPr>
            <a:xfrm>
              <a:off x="10662921" y="4536911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52" name="Immagine 51">
            <a:extLst>
              <a:ext uri="{FF2B5EF4-FFF2-40B4-BE49-F238E27FC236}">
                <a16:creationId xmlns:a16="http://schemas.microsoft.com/office/drawing/2014/main" id="{087A3056-EC0F-42AA-BF09-DEA3EF47D291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33" y="3599281"/>
            <a:ext cx="619888" cy="619888"/>
          </a:xfrm>
          <a:prstGeom prst="rect">
            <a:avLst/>
          </a:prstGeom>
        </p:spPr>
      </p:pic>
      <p:pic>
        <p:nvPicPr>
          <p:cNvPr id="53" name="Immagine 52">
            <a:extLst>
              <a:ext uri="{FF2B5EF4-FFF2-40B4-BE49-F238E27FC236}">
                <a16:creationId xmlns:a16="http://schemas.microsoft.com/office/drawing/2014/main" id="{8F3B567E-0B1F-48AD-A8AD-FA245278CC34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88420" y="3123048"/>
            <a:ext cx="619888" cy="619888"/>
          </a:xfrm>
          <a:prstGeom prst="rect">
            <a:avLst/>
          </a:prstGeom>
        </p:spPr>
      </p:pic>
      <p:pic>
        <p:nvPicPr>
          <p:cNvPr id="54" name="Elemento grafico 53" descr="Nuvola con riempimento a tinta unita">
            <a:extLst>
              <a:ext uri="{FF2B5EF4-FFF2-40B4-BE49-F238E27FC236}">
                <a16:creationId xmlns:a16="http://schemas.microsoft.com/office/drawing/2014/main" id="{1DFD9539-F3F9-46D4-87EC-B34B39E68B7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59249" y="4666533"/>
            <a:ext cx="914400" cy="914400"/>
          </a:xfrm>
          <a:prstGeom prst="rect">
            <a:avLst/>
          </a:prstGeom>
        </p:spPr>
      </p:pic>
      <p:pic>
        <p:nvPicPr>
          <p:cNvPr id="55" name="Elemento grafico 54" descr="Nuvola con riempimento a tinta unita">
            <a:extLst>
              <a:ext uri="{FF2B5EF4-FFF2-40B4-BE49-F238E27FC236}">
                <a16:creationId xmlns:a16="http://schemas.microsoft.com/office/drawing/2014/main" id="{4EF1266B-9142-437B-AEEF-B0E3D21509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48121" y="4895802"/>
            <a:ext cx="914400" cy="914400"/>
          </a:xfrm>
          <a:prstGeom prst="rect">
            <a:avLst/>
          </a:prstGeom>
        </p:spPr>
      </p:pic>
      <p:pic>
        <p:nvPicPr>
          <p:cNvPr id="56" name="Elemento grafico 55" descr="Nuvola con riempimento a tinta unita">
            <a:extLst>
              <a:ext uri="{FF2B5EF4-FFF2-40B4-BE49-F238E27FC236}">
                <a16:creationId xmlns:a16="http://schemas.microsoft.com/office/drawing/2014/main" id="{AD926F96-9EC8-43A7-9179-81400708392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12815" y="4583234"/>
            <a:ext cx="914400" cy="914400"/>
          </a:xfrm>
          <a:prstGeom prst="rect">
            <a:avLst/>
          </a:prstGeom>
        </p:spPr>
      </p:pic>
      <p:pic>
        <p:nvPicPr>
          <p:cNvPr id="57" name="Elemento grafico 56" descr="Nuvola con riempimento a tinta unita">
            <a:extLst>
              <a:ext uri="{FF2B5EF4-FFF2-40B4-BE49-F238E27FC236}">
                <a16:creationId xmlns:a16="http://schemas.microsoft.com/office/drawing/2014/main" id="{70FC4D87-2919-4D96-87D0-5A7FAD8C69D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77965" y="4935497"/>
            <a:ext cx="813337" cy="813337"/>
          </a:xfrm>
          <a:prstGeom prst="rect">
            <a:avLst/>
          </a:prstGeom>
        </p:spPr>
      </p:pic>
      <p:pic>
        <p:nvPicPr>
          <p:cNvPr id="58" name="Elemento grafico 57" descr="Nuvola con riempimento a tinta unita">
            <a:extLst>
              <a:ext uri="{FF2B5EF4-FFF2-40B4-BE49-F238E27FC236}">
                <a16:creationId xmlns:a16="http://schemas.microsoft.com/office/drawing/2014/main" id="{930F9F4D-64B0-4FC6-91B1-DD074430969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12815" y="4633765"/>
            <a:ext cx="905260" cy="905260"/>
          </a:xfrm>
          <a:prstGeom prst="rect">
            <a:avLst/>
          </a:prstGeom>
        </p:spPr>
      </p:pic>
      <p:pic>
        <p:nvPicPr>
          <p:cNvPr id="59" name="Elemento grafico 58" descr="Nuvola con riempimento a tinta unita">
            <a:extLst>
              <a:ext uri="{FF2B5EF4-FFF2-40B4-BE49-F238E27FC236}">
                <a16:creationId xmlns:a16="http://schemas.microsoft.com/office/drawing/2014/main" id="{5500F3E7-A7BA-411C-817A-60A1F359C29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63919" y="4599382"/>
            <a:ext cx="914400" cy="914400"/>
          </a:xfrm>
          <a:prstGeom prst="rect">
            <a:avLst/>
          </a:prstGeom>
        </p:spPr>
      </p:pic>
      <p:pic>
        <p:nvPicPr>
          <p:cNvPr id="60" name="Elemento grafico 59" descr="Nuvola con riempimento a tinta unita">
            <a:extLst>
              <a:ext uri="{FF2B5EF4-FFF2-40B4-BE49-F238E27FC236}">
                <a16:creationId xmlns:a16="http://schemas.microsoft.com/office/drawing/2014/main" id="{E34436DE-33B1-43AD-A8CA-B321EDE76E7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52791" y="4828651"/>
            <a:ext cx="914400" cy="914400"/>
          </a:xfrm>
          <a:prstGeom prst="rect">
            <a:avLst/>
          </a:prstGeom>
        </p:spPr>
      </p:pic>
      <p:pic>
        <p:nvPicPr>
          <p:cNvPr id="61" name="Elemento grafico 60" descr="Nuvola con riempimento a tinta unita">
            <a:extLst>
              <a:ext uri="{FF2B5EF4-FFF2-40B4-BE49-F238E27FC236}">
                <a16:creationId xmlns:a16="http://schemas.microsoft.com/office/drawing/2014/main" id="{09274DE8-FCD0-4907-8503-2DC62A51348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17485" y="4516083"/>
            <a:ext cx="914400" cy="914400"/>
          </a:xfrm>
          <a:prstGeom prst="rect">
            <a:avLst/>
          </a:prstGeom>
        </p:spPr>
      </p:pic>
      <p:pic>
        <p:nvPicPr>
          <p:cNvPr id="62" name="Elemento grafico 61" descr="Nuvola con riempimento a tinta unita">
            <a:extLst>
              <a:ext uri="{FF2B5EF4-FFF2-40B4-BE49-F238E27FC236}">
                <a16:creationId xmlns:a16="http://schemas.microsoft.com/office/drawing/2014/main" id="{DE2F20F0-B51B-4510-9E69-149A6B72CC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82635" y="4868346"/>
            <a:ext cx="813337" cy="813337"/>
          </a:xfrm>
          <a:prstGeom prst="rect">
            <a:avLst/>
          </a:prstGeom>
        </p:spPr>
      </p:pic>
      <p:pic>
        <p:nvPicPr>
          <p:cNvPr id="63" name="Elemento grafico 62" descr="Nuvola con riempimento a tinta unita">
            <a:extLst>
              <a:ext uri="{FF2B5EF4-FFF2-40B4-BE49-F238E27FC236}">
                <a16:creationId xmlns:a16="http://schemas.microsoft.com/office/drawing/2014/main" id="{7B34AAAF-A34A-489E-B243-A78FA857E12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17485" y="4566614"/>
            <a:ext cx="905260" cy="905260"/>
          </a:xfrm>
          <a:prstGeom prst="rect">
            <a:avLst/>
          </a:prstGeom>
        </p:spPr>
      </p:pic>
      <p:pic>
        <p:nvPicPr>
          <p:cNvPr id="65" name="Elemento grafico 64" descr="Ghirlanda con riempimento a tinta unita">
            <a:extLst>
              <a:ext uri="{FF2B5EF4-FFF2-40B4-BE49-F238E27FC236}">
                <a16:creationId xmlns:a16="http://schemas.microsoft.com/office/drawing/2014/main" id="{F629B9CC-4E76-4781-9C0A-6636D1EB409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327250" y="3537363"/>
            <a:ext cx="1879526" cy="187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96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33333E-6 L 0.09779 0.0618 C 0.11823 0.07523 0.14922 0.0868 0.18216 0.09421 C 0.2194 0.10231 0.25 0.10393 0.27161 0.09953 L 0.37513 0.08194 " pathEditMode="relative" rAng="420000" ptsTypes="AAAAA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68" y="675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75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250"/>
                            </p:stCondLst>
                            <p:childTnLst>
                              <p:par>
                                <p:cTn id="82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23 L -0.07956 0.07894 C -0.09596 0.09607 -0.12227 0.11343 -0.14961 0.12662 C -0.18125 0.1419 -0.20729 0.14908 -0.2263 0.14885 L -0.31693 0.1507 " pathEditMode="relative" rAng="20700000" ptsTypes="AAAAA">
                                      <p:cBhvr>
                                        <p:cTn id="8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30" y="10139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0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500"/>
                            </p:stCondLst>
                            <p:childTnLst>
                              <p:par>
                                <p:cTn id="1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8000"/>
                            </p:stCondLst>
                            <p:childTnLst>
                              <p:par>
                                <p:cTn id="158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7.40741E-7 L 0.09779 0.06181 C 0.11823 0.07523 0.14922 0.08634 0.18216 0.09421 C 0.2194 0.10232 0.25013 0.10347 0.27162 0.09907 L 0.37513 0.08195 " pathEditMode="relative" rAng="420000" ptsTypes="AAAAA">
                                      <p:cBhvr>
                                        <p:cTn id="15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68" y="6759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23 L -0.07956 0.07893 C -0.09596 0.09606 -0.12227 0.11342 -0.14961 0.12662 C -0.18125 0.14189 -0.20729 0.14907 -0.2263 0.14884 L -0.31693 0.15069 " pathEditMode="relative" rAng="20700000" ptsTypes="AAAAA">
                                      <p:cBhvr>
                                        <p:cTn id="16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30" y="10139"/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8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3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8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3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8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8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3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8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3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8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1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Problema dell’attacco coordinato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DC624B-B3E6-430B-A06D-7985624A8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536" y="1739732"/>
            <a:ext cx="10058400" cy="1857586"/>
          </a:xfrm>
        </p:spPr>
        <p:txBody>
          <a:bodyPr>
            <a:normAutofit/>
          </a:bodyPr>
          <a:lstStyle/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it-IT" i="1">
                <a:solidFill>
                  <a:srgbClr val="404040"/>
                </a:solidFill>
                <a:effectLst/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generali si trovano in luoghi diversi e quelli nelle vicinanze possono comunicare utilizzando messaggeri che viaggiano a piedi, i quali possono perdersi o essere catturati dal nemico e in questi i casi il messaggio andrà perduto. Utilizzando solo questo inaffidabile mezzo di comunicazione, i generali devono mettersi d’accordo sul fatto di attaccare o meno, inoltre, loro dovrebbero cercare di attaccare se possibile.</a:t>
            </a:r>
            <a:endParaRPr lang="it-IT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CF6C4154-E481-459A-981B-E12F14222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8216"/>
            <a:ext cx="12192000" cy="2389632"/>
          </a:xfrm>
          <a:prstGeom prst="rect">
            <a:avLst/>
          </a:prstGeom>
        </p:spPr>
      </p:pic>
      <p:pic>
        <p:nvPicPr>
          <p:cNvPr id="14" name="Elemento grafico 13" descr="Scena castello con riempimento a tinta unita">
            <a:extLst>
              <a:ext uri="{FF2B5EF4-FFF2-40B4-BE49-F238E27FC236}">
                <a16:creationId xmlns:a16="http://schemas.microsoft.com/office/drawing/2014/main" id="{4F979A2F-D513-489E-A8A3-9F2C655EC8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4486656"/>
            <a:ext cx="1274064" cy="1274064"/>
          </a:xfrm>
          <a:prstGeom prst="rect">
            <a:avLst/>
          </a:prstGeom>
        </p:spPr>
      </p:pic>
      <p:grpSp>
        <p:nvGrpSpPr>
          <p:cNvPr id="18" name="Gruppo 17">
            <a:extLst>
              <a:ext uri="{FF2B5EF4-FFF2-40B4-BE49-F238E27FC236}">
                <a16:creationId xmlns:a16="http://schemas.microsoft.com/office/drawing/2014/main" id="{3ACBA57C-965F-4C81-83CF-A3CECD385BF4}"/>
              </a:ext>
            </a:extLst>
          </p:cNvPr>
          <p:cNvGrpSpPr/>
          <p:nvPr/>
        </p:nvGrpSpPr>
        <p:grpSpPr>
          <a:xfrm>
            <a:off x="270255" y="3950208"/>
            <a:ext cx="914400" cy="914400"/>
            <a:chOff x="270255" y="3950208"/>
            <a:chExt cx="914400" cy="914400"/>
          </a:xfrm>
        </p:grpSpPr>
        <p:pic>
          <p:nvPicPr>
            <p:cNvPr id="16" name="Elemento grafico 15" descr="Bandiera con riempimento a tinta unita">
              <a:extLst>
                <a:ext uri="{FF2B5EF4-FFF2-40B4-BE49-F238E27FC236}">
                  <a16:creationId xmlns:a16="http://schemas.microsoft.com/office/drawing/2014/main" id="{28269858-3958-466B-A273-C8530090F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70255" y="3950208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A0253B00-04C9-41BB-8D96-9FE84D01481E}"/>
                    </a:ext>
                  </a:extLst>
                </p:cNvPr>
                <p:cNvSpPr txBox="1"/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it-IT" b="1">
                    <a:solidFill>
                      <a:schemeClr val="bg1"/>
                    </a:solidFill>
                    <a:latin typeface="Comic Sans MS" panose="030F0702030302020204" pitchFamily="66" charset="0"/>
                  </a:endParaRPr>
                </a:p>
              </p:txBody>
            </p:sp>
          </mc:Choice>
          <mc:Fallback xmlns="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A0253B00-04C9-41BB-8D96-9FE84D0148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2439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1A47E1CC-1D2F-4683-872A-D2F6B0628D92}"/>
              </a:ext>
            </a:extLst>
          </p:cNvPr>
          <p:cNvGrpSpPr/>
          <p:nvPr/>
        </p:nvGrpSpPr>
        <p:grpSpPr>
          <a:xfrm>
            <a:off x="10801095" y="3332988"/>
            <a:ext cx="914400" cy="914400"/>
            <a:chOff x="270255" y="3950208"/>
            <a:chExt cx="914400" cy="914400"/>
          </a:xfrm>
        </p:grpSpPr>
        <p:pic>
          <p:nvPicPr>
            <p:cNvPr id="20" name="Elemento grafico 19" descr="Bandiera con riempimento a tinta unita">
              <a:extLst>
                <a:ext uri="{FF2B5EF4-FFF2-40B4-BE49-F238E27FC236}">
                  <a16:creationId xmlns:a16="http://schemas.microsoft.com/office/drawing/2014/main" id="{DF530F77-9B5A-4A64-91F7-029910361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70255" y="3950208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B46993D5-5972-478D-BE0C-992ACA1157B5}"/>
                    </a:ext>
                  </a:extLst>
                </p:cNvPr>
                <p:cNvSpPr txBox="1"/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it-IT" b="1">
                    <a:solidFill>
                      <a:schemeClr val="bg1"/>
                    </a:solidFill>
                    <a:latin typeface="Comic Sans MS" panose="030F0702030302020204" pitchFamily="66" charset="0"/>
                  </a:endParaRPr>
                </a:p>
              </p:txBody>
            </p:sp>
          </mc:Choice>
          <mc:Fallback xmlns="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B46993D5-5972-478D-BE0C-992ACA1157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2381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7" name="Ovale 66">
            <a:extLst>
              <a:ext uri="{FF2B5EF4-FFF2-40B4-BE49-F238E27FC236}">
                <a16:creationId xmlns:a16="http://schemas.microsoft.com/office/drawing/2014/main" id="{77D05E3A-195A-44AC-B13A-C82AC01AC81C}"/>
              </a:ext>
            </a:extLst>
          </p:cNvPr>
          <p:cNvSpPr/>
          <p:nvPr/>
        </p:nvSpPr>
        <p:spPr>
          <a:xfrm>
            <a:off x="1096073" y="4862897"/>
            <a:ext cx="251967" cy="250937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0" name="Elemento grafico 69" descr="Segna Pollice su con riempimento a tinta unita">
            <a:extLst>
              <a:ext uri="{FF2B5EF4-FFF2-40B4-BE49-F238E27FC236}">
                <a16:creationId xmlns:a16="http://schemas.microsoft.com/office/drawing/2014/main" id="{B399C77F-956D-429B-B232-BD22063B9C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872207" y="2602468"/>
            <a:ext cx="785384" cy="785384"/>
          </a:xfrm>
          <a:prstGeom prst="rect">
            <a:avLst/>
          </a:prstGeom>
        </p:spPr>
      </p:pic>
      <p:sp>
        <p:nvSpPr>
          <p:cNvPr id="71" name="Ovale 70">
            <a:extLst>
              <a:ext uri="{FF2B5EF4-FFF2-40B4-BE49-F238E27FC236}">
                <a16:creationId xmlns:a16="http://schemas.microsoft.com/office/drawing/2014/main" id="{D3F078DD-880F-4C35-BDFC-E202DCD97752}"/>
              </a:ext>
            </a:extLst>
          </p:cNvPr>
          <p:cNvSpPr/>
          <p:nvPr/>
        </p:nvSpPr>
        <p:spPr>
          <a:xfrm>
            <a:off x="1087109" y="4867380"/>
            <a:ext cx="251967" cy="250937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4" name="Elemento grafico 73" descr="Nuvola con riempimento a tinta unita">
            <a:extLst>
              <a:ext uri="{FF2B5EF4-FFF2-40B4-BE49-F238E27FC236}">
                <a16:creationId xmlns:a16="http://schemas.microsoft.com/office/drawing/2014/main" id="{5C13E48D-F1FE-4F93-81A6-449DA100320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888736" y="5481456"/>
            <a:ext cx="914400" cy="914400"/>
          </a:xfrm>
          <a:prstGeom prst="rect">
            <a:avLst/>
          </a:prstGeom>
        </p:spPr>
      </p:pic>
      <p:pic>
        <p:nvPicPr>
          <p:cNvPr id="75" name="Elemento grafico 74" descr="Nuvola con riempimento a tinta unita">
            <a:extLst>
              <a:ext uri="{FF2B5EF4-FFF2-40B4-BE49-F238E27FC236}">
                <a16:creationId xmlns:a16="http://schemas.microsoft.com/office/drawing/2014/main" id="{9A4A3BFC-EC4A-47C5-AC38-B95CD4D0F78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69280" y="5563809"/>
            <a:ext cx="914400" cy="914400"/>
          </a:xfrm>
          <a:prstGeom prst="rect">
            <a:avLst/>
          </a:prstGeom>
        </p:spPr>
      </p:pic>
      <p:pic>
        <p:nvPicPr>
          <p:cNvPr id="81" name="Immagine 80">
            <a:extLst>
              <a:ext uri="{FF2B5EF4-FFF2-40B4-BE49-F238E27FC236}">
                <a16:creationId xmlns:a16="http://schemas.microsoft.com/office/drawing/2014/main" id="{042AEA36-EF6D-4B61-9B38-52A6BCDDF285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56" y="4005389"/>
            <a:ext cx="914400" cy="914400"/>
          </a:xfrm>
          <a:prstGeom prst="rect">
            <a:avLst/>
          </a:prstGeom>
        </p:spPr>
      </p:pic>
      <p:pic>
        <p:nvPicPr>
          <p:cNvPr id="82" name="Immagine 81">
            <a:extLst>
              <a:ext uri="{FF2B5EF4-FFF2-40B4-BE49-F238E27FC236}">
                <a16:creationId xmlns:a16="http://schemas.microsoft.com/office/drawing/2014/main" id="{FFD03A13-21FF-4C89-8AD4-7F235AAB29DC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56" y="401560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23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21862 0.12268 C 0.26419 0.15138 0.33138 0.16134 0.4013 0.15277 C 0.4806 0.14282 0.54336 0.1162 0.58633 0.07708 L 0.79336 -0.09862 " pathEditMode="relative" rAng="21360000" ptsTypes="AAAAA">
                                      <p:cBhvr>
                                        <p:cTn id="17" dur="3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065" y="5139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21862 0.12268 C 0.26419 0.15138 0.33138 0.16134 0.4013 0.15277 C 0.4806 0.14282 0.54336 0.1162 0.58633 0.07708 L 0.79336 -0.09862 " pathEditMode="relative" rAng="21360000" ptsTypes="AAAAA">
                                      <p:cBhvr>
                                        <p:cTn id="19" dur="3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065" y="5139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7.40741E-7 L 0.10612 0.08843 C 0.12812 0.10833 0.16263 0.12662 0.19896 0.13935 C 0.24062 0.15393 0.27474 0.15856 0.29922 0.15555 L 0.4168 0.14352 " pathEditMode="relative" rAng="660000" ptsTypes="AAAAA">
                                      <p:cBhvr>
                                        <p:cTn id="48" dur="3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69" y="10579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7.40741E-7 L 0.10612 0.08843 C 0.12812 0.10833 0.16263 0.12662 0.19896 0.13935 C 0.24062 0.15393 0.27474 0.15856 0.29922 0.15555 L 0.4168 0.14352 " pathEditMode="relative" rAng="660000" ptsTypes="AAAAA">
                                      <p:cBhvr>
                                        <p:cTn id="50" dur="3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69" y="10579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xit" presetSubtype="3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53" presetClass="exit" presetSubtype="32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7" grpId="1" animBg="1"/>
      <p:bldP spid="67" grpId="2" animBg="1"/>
      <p:bldP spid="71" grpId="0" animBg="1"/>
      <p:bldP spid="71" grpId="1" animBg="1"/>
      <p:bldP spid="71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3D4EC0-4169-4052-B928-6D303C6F2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Modello sincrono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F9FD97D-0452-4AC8-9322-FDE3EB58CD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it-IT"/>
                  <a:t>Ogni processo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/>
                  <a:t> è modellato attraverso una quaterna:</a:t>
                </a:r>
              </a:p>
              <a:p>
                <a:pPr marL="0" indent="0">
                  <a:buNone/>
                </a:pPr>
                <a:endParaRPr lang="it-IT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𝑆𝑡𝑎𝑡𝑒𝑠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𝑆𝑡𝑎𝑟𝑡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𝑀𝑆𝐺𝑆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𝑇𝑅𝐴𝑁𝑆</m:t>
                          </m:r>
                        </m:e>
                      </m:d>
                    </m:oMath>
                  </m:oMathPara>
                </a14:m>
                <a:endParaRPr lang="it-IT"/>
              </a:p>
              <a:p>
                <a:pPr marL="0" indent="0">
                  <a:buNone/>
                </a:pPr>
                <a:endParaRPr lang="it-IT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it-IT"/>
                  <a:t> </a:t>
                </a:r>
                <a:r>
                  <a:rPr lang="it-IT" b="1"/>
                  <a:t>States:</a:t>
                </a:r>
                <a:r>
                  <a:rPr lang="it-IT"/>
                  <a:t> insieme degli stati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it-IT"/>
                  <a:t> </a:t>
                </a:r>
                <a:r>
                  <a:rPr lang="it-IT" b="1"/>
                  <a:t>Start:</a:t>
                </a:r>
                <a:r>
                  <a:rPr lang="it-IT"/>
                  <a:t> insieme degli stati iniziali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it-IT"/>
                  <a:t> </a:t>
                </a:r>
                <a:r>
                  <a:rPr lang="it-IT" b="1"/>
                  <a:t>MSGS:</a:t>
                </a:r>
                <a:r>
                  <a:rPr lang="it-IT"/>
                  <a:t> funzione di generazione messaggi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it-IT"/>
                  <a:t> </a:t>
                </a:r>
                <a:r>
                  <a:rPr lang="it-IT" b="1"/>
                  <a:t>TRANS:</a:t>
                </a:r>
                <a:r>
                  <a:rPr lang="it-IT"/>
                  <a:t> funzione di transizione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F9FD97D-0452-4AC8-9322-FDE3EB58CD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6527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6F6CAB-4137-4B33-ADFC-17DF6F2D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Modello sincrono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829FEB-52AB-4C91-AA1E-1543E2DF2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fontAlgn="base">
              <a:lnSpc>
                <a:spcPct val="100000"/>
              </a:lnSpc>
              <a:buNone/>
            </a:pPr>
            <a:r>
              <a:rPr lang="it-IT" b="0" i="0">
                <a:effectLst/>
                <a:latin typeface="inherit"/>
              </a:rPr>
              <a:t>Nel modello sincrono, l’esecuzione procede in </a:t>
            </a:r>
            <a:r>
              <a:rPr lang="it-IT" b="1" i="0">
                <a:effectLst/>
                <a:latin typeface="inherit"/>
              </a:rPr>
              <a:t>fasi</a:t>
            </a:r>
            <a:r>
              <a:rPr lang="it-IT" b="0" i="0">
                <a:effectLst/>
                <a:latin typeface="inherit"/>
              </a:rPr>
              <a:t> (rounds) e ognuna di queste è costituita da due </a:t>
            </a:r>
            <a:r>
              <a:rPr lang="it-IT" b="1" i="0">
                <a:effectLst/>
                <a:latin typeface="inherit"/>
              </a:rPr>
              <a:t>steps</a:t>
            </a:r>
            <a:r>
              <a:rPr lang="it-IT" b="0" i="0">
                <a:effectLst/>
                <a:latin typeface="inherit"/>
              </a:rPr>
              <a:t>, per ogni processo si ha:</a:t>
            </a:r>
          </a:p>
          <a:p>
            <a:endParaRPr lang="it-IT"/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9B3BABE8-4CF1-44DA-9D5D-DD81C83770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5305811"/>
              </p:ext>
            </p:extLst>
          </p:nvPr>
        </p:nvGraphicFramePr>
        <p:xfrm>
          <a:off x="1130300" y="2798064"/>
          <a:ext cx="9931400" cy="2660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5517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DAB9B8-71C2-46A6-B935-F5DC7524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indistinguibilità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10CEC3-C823-4AE5-B000-9FA986AA6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374624D-AB58-40BC-A731-4B8E35BDC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662" y="2709862"/>
            <a:ext cx="46386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666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EF5B05-3EFE-444B-BA64-8824DA55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Modello deterministico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95C6C84-88D5-4A26-8B72-EC1E35B22A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46236" y="2889504"/>
                <a:ext cx="1292352" cy="100584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it-IT" sz="4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44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it-IT" sz="2600">
                  <a:latin typeface="inherit"/>
                </a:endParaRPr>
              </a:p>
              <a:p>
                <a:pPr marL="0" indent="0">
                  <a:buNone/>
                </a:pPr>
                <a:endParaRPr lang="it-IT" sz="2900">
                  <a:latin typeface="inherit"/>
                </a:endParaRPr>
              </a:p>
              <a:p>
                <a:pPr marL="0" indent="0">
                  <a:buNone/>
                </a:pPr>
                <a:endParaRPr lang="it-IT" sz="2900">
                  <a:latin typeface="inherit"/>
                </a:endParaRPr>
              </a:p>
              <a:p>
                <a:endParaRPr lang="it-IT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95C6C84-88D5-4A26-8B72-EC1E35B22A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46236" y="2889504"/>
                <a:ext cx="1292352" cy="100584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D01FF038-1002-4097-ADCA-F03FAF91B9A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487" y="3008374"/>
            <a:ext cx="702325" cy="702325"/>
          </a:xfrm>
          <a:prstGeom prst="rect">
            <a:avLst/>
          </a:prstGeom>
        </p:spPr>
      </p:pic>
      <p:sp>
        <p:nvSpPr>
          <p:cNvPr id="10" name="Simbolo &quot;Non consentito&quot; 9">
            <a:extLst>
              <a:ext uri="{FF2B5EF4-FFF2-40B4-BE49-F238E27FC236}">
                <a16:creationId xmlns:a16="http://schemas.microsoft.com/office/drawing/2014/main" id="{4D8FE60B-EDC8-4B83-BC3E-D241D1AE854A}"/>
              </a:ext>
            </a:extLst>
          </p:cNvPr>
          <p:cNvSpPr/>
          <p:nvPr/>
        </p:nvSpPr>
        <p:spPr>
          <a:xfrm>
            <a:off x="4118189" y="3008374"/>
            <a:ext cx="702326" cy="702325"/>
          </a:xfrm>
          <a:prstGeom prst="noSmoking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9C220FDC-AECC-4BA0-B165-5676BEB809EC}"/>
              </a:ext>
            </a:extLst>
          </p:cNvPr>
          <p:cNvSpPr txBox="1">
            <a:spLocks/>
          </p:cNvSpPr>
          <p:nvPr/>
        </p:nvSpPr>
        <p:spPr>
          <a:xfrm>
            <a:off x="3492468" y="3621024"/>
            <a:ext cx="1953768" cy="485986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Calibri" panose="020F0502020204030204" pitchFamily="34" charset="0"/>
              <a:buNone/>
            </a:pPr>
            <a:r>
              <a:rPr lang="it-IT" sz="2600">
                <a:latin typeface="inherit"/>
              </a:rPr>
              <a:t>Non attaccare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it-IT" sz="2900">
              <a:latin typeface="inherit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it-IT" sz="2900">
              <a:latin typeface="inherit"/>
            </a:endParaRPr>
          </a:p>
          <a:p>
            <a:endParaRPr lang="it-IT"/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EBE60ABD-A26D-48E7-A94E-64113A96CCAE}"/>
              </a:ext>
            </a:extLst>
          </p:cNvPr>
          <p:cNvSpPr txBox="1">
            <a:spLocks/>
          </p:cNvSpPr>
          <p:nvPr/>
        </p:nvSpPr>
        <p:spPr>
          <a:xfrm>
            <a:off x="6745765" y="3615775"/>
            <a:ext cx="1953768" cy="485986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Calibri" panose="020F0502020204030204" pitchFamily="34" charset="0"/>
              <a:buNone/>
            </a:pPr>
            <a:r>
              <a:rPr lang="it-IT" sz="2600">
                <a:latin typeface="inherit"/>
              </a:rPr>
              <a:t>Attaccare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it-IT" sz="2900">
              <a:latin typeface="inherit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it-IT" sz="2900">
              <a:latin typeface="inherit"/>
            </a:endParaRPr>
          </a:p>
          <a:p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FDE1EE18-D2D7-46E7-A58C-24695B3E3E68}"/>
                  </a:ext>
                </a:extLst>
              </p:cNvPr>
              <p:cNvSpPr txBox="1"/>
              <p:nvPr/>
            </p:nvSpPr>
            <p:spPr>
              <a:xfrm>
                <a:off x="1097280" y="1846474"/>
                <a:ext cx="10058400" cy="8063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nherit"/>
                  </a:rPr>
                  <a:t>Consideriamo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nherit"/>
                  </a:rPr>
                  <a:t> processi indicizzati da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nherit"/>
                  </a:rPr>
                  <a:t> che compongono un grafo non orientato, ognuno di questi può avere i seguenti valori come input:</a:t>
                </a: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FDE1EE18-D2D7-46E7-A58C-24695B3E3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846474"/>
                <a:ext cx="10058400" cy="806375"/>
              </a:xfrm>
              <a:prstGeom prst="rect">
                <a:avLst/>
              </a:prstGeom>
              <a:blipFill>
                <a:blip r:embed="rId4"/>
                <a:stretch>
                  <a:fillRect l="-606" r="-606" b="-1287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78FEC373-7279-4457-9D74-9759FA18113E}"/>
                  </a:ext>
                </a:extLst>
              </p:cNvPr>
              <p:cNvSpPr txBox="1"/>
              <p:nvPr/>
            </p:nvSpPr>
            <p:spPr>
              <a:xfrm>
                <a:off x="1097280" y="4201490"/>
                <a:ext cx="10058400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nherit"/>
                  </a:rPr>
                  <a:t>Può accadere che un qualsiasi numero di messaggi vada perso e l’obiettivo è quello che tutti i processi alla fine decidano un valore in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sz="20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it-IT" sz="20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nherit"/>
                  </a:rPr>
                  <a:t>l’attacco viene effettuato solamente se tutti i processi decidono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1200">
                    <a:latin typeface="inherit"/>
                  </a:rPr>
                  <a:t>.</a:t>
                </a: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78FEC373-7279-4457-9D74-9759FA181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4201490"/>
                <a:ext cx="10058400" cy="1175706"/>
              </a:xfrm>
              <a:prstGeom prst="rect">
                <a:avLst/>
              </a:prstGeom>
              <a:blipFill>
                <a:blip r:embed="rId5"/>
                <a:stretch>
                  <a:fillRect l="-606" b="-82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33412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2748</Words>
  <Application>Microsoft Office PowerPoint</Application>
  <PresentationFormat>Widescreen</PresentationFormat>
  <Paragraphs>230</Paragraphs>
  <Slides>39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39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Comic Sans MS</vt:lpstr>
      <vt:lpstr>Corbel</vt:lpstr>
      <vt:lpstr>inherit</vt:lpstr>
      <vt:lpstr>Wingdings</vt:lpstr>
      <vt:lpstr>Retrospettivo</vt:lpstr>
      <vt:lpstr>Il problema dell’attacco coordinato</vt:lpstr>
      <vt:lpstr>Indice</vt:lpstr>
      <vt:lpstr>Illustrazione del problema</vt:lpstr>
      <vt:lpstr>Problema dell’attacco coordinato</vt:lpstr>
      <vt:lpstr>Problema dell’attacco coordinato</vt:lpstr>
      <vt:lpstr>Modello sincrono</vt:lpstr>
      <vt:lpstr>Modello sincrono</vt:lpstr>
      <vt:lpstr>indistinguibilità</vt:lpstr>
      <vt:lpstr>Modello deterministico</vt:lpstr>
      <vt:lpstr>Modello deterministico</vt:lpstr>
      <vt:lpstr>Condizioni del modello</vt:lpstr>
      <vt:lpstr>Teorema di impossibilità del modello Determistico</vt:lpstr>
      <vt:lpstr>Dimostrazione(1)</vt:lpstr>
      <vt:lpstr>Dimostrazione(2)</vt:lpstr>
      <vt:lpstr>Dimostrazione(3)</vt:lpstr>
      <vt:lpstr>Dimostrazione(4)</vt:lpstr>
      <vt:lpstr>Dimostrazione – Parte 4</vt:lpstr>
      <vt:lpstr>Dimostrazione(5)</vt:lpstr>
      <vt:lpstr>Dimostrazione(6)</vt:lpstr>
      <vt:lpstr>Dimostrazione(7)</vt:lpstr>
      <vt:lpstr>Dimostrazione(7)</vt:lpstr>
      <vt:lpstr>Dimostrazione – Conclusione</vt:lpstr>
      <vt:lpstr>Concetti base modello randomizzato</vt:lpstr>
      <vt:lpstr>Communication Pattern</vt:lpstr>
      <vt:lpstr>Definizione avversario</vt:lpstr>
      <vt:lpstr>Definizione ≤ɣ</vt:lpstr>
      <vt:lpstr>Definizione levelɣ(i,k).</vt:lpstr>
      <vt:lpstr>Lemma 5.2</vt:lpstr>
      <vt:lpstr>Lemma 5.3</vt:lpstr>
      <vt:lpstr>Algoritmo informale</vt:lpstr>
      <vt:lpstr>Algoritmo formale</vt:lpstr>
      <vt:lpstr>Teorema algoritmo RandomAttack</vt:lpstr>
      <vt:lpstr>Dimostrazione informale Teorema algoritmo RandomAttack</vt:lpstr>
      <vt:lpstr>Teorema del limite inferiore sul disaccordo</vt:lpstr>
      <vt:lpstr>Definizione avversario pruned</vt:lpstr>
      <vt:lpstr>Lemmi necessari</vt:lpstr>
      <vt:lpstr>Dimostrazione del teorema</vt:lpstr>
      <vt:lpstr>Bibliografia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Vittorio Fiscale</dc:creator>
  <cp:lastModifiedBy>Vittorio Fiscale</cp:lastModifiedBy>
  <cp:revision>204</cp:revision>
  <dcterms:created xsi:type="dcterms:W3CDTF">2022-01-02T13:46:20Z</dcterms:created>
  <dcterms:modified xsi:type="dcterms:W3CDTF">2022-01-03T21:45:28Z</dcterms:modified>
</cp:coreProperties>
</file>