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4"/>
  </p:handoutMasterIdLst>
  <p:sldIdLst>
    <p:sldId id="256" r:id="rId2"/>
    <p:sldId id="281" r:id="rId3"/>
    <p:sldId id="282" r:id="rId4"/>
    <p:sldId id="283" r:id="rId5"/>
    <p:sldId id="260" r:id="rId6"/>
    <p:sldId id="257" r:id="rId7"/>
    <p:sldId id="258" r:id="rId8"/>
    <p:sldId id="263" r:id="rId9"/>
    <p:sldId id="276" r:id="rId10"/>
    <p:sldId id="277" r:id="rId11"/>
    <p:sldId id="278" r:id="rId12"/>
    <p:sldId id="279" r:id="rId13"/>
    <p:sldId id="280" r:id="rId14"/>
    <p:sldId id="261" r:id="rId15"/>
    <p:sldId id="262" r:id="rId16"/>
    <p:sldId id="264" r:id="rId17"/>
    <p:sldId id="265" r:id="rId18"/>
    <p:sldId id="284" r:id="rId19"/>
    <p:sldId id="28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86" r:id="rId30"/>
    <p:sldId id="287" r:id="rId31"/>
    <p:sldId id="288" r:id="rId32"/>
    <p:sldId id="27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777083252884727"/>
          <c:y val="0.2555363783974936"/>
          <c:w val="0.30607530769157193"/>
          <c:h val="0.7728010168496222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Catégories d'attaques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8D-4318-94E8-78BC361F6B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8D-4318-94E8-78BC361F6B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8D-4318-94E8-78BC361F6BC1}"/>
              </c:ext>
            </c:extLst>
          </c:dPt>
          <c:dLbls>
            <c:dLbl>
              <c:idx val="0"/>
              <c:layout>
                <c:manualLayout>
                  <c:x val="0.13272691910229617"/>
                  <c:y val="-0.19301959590414561"/>
                </c:manualLayout>
              </c:layout>
              <c:tx>
                <c:rich>
                  <a:bodyPr/>
                  <a:lstStyle/>
                  <a:p>
                    <a:fld id="{19C1DF5C-8540-40D5-A923-F8708F8798FD}" type="CATEGORYNAME">
                      <a:rPr lang="en-US" sz="24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/>
                      <a:t>[NOM DE CATÉGORIE]</a:t>
                    </a:fld>
                    <a:r>
                      <a:rPr lang="en-US" sz="2400" b="1" baseline="0" dirty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
</a:t>
                    </a:r>
                    <a:fld id="{F949C90D-751F-41E2-A65A-6DF991EDAA66}" type="PERCENTAGE">
                      <a:rPr lang="en-US" sz="2400" b="1" baseline="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/>
                      <a:t>[POURCENTAGE]</a:t>
                    </a:fld>
                    <a:endParaRPr lang="en-US" sz="2400" b="1" baseline="0" dirty="0">
                      <a:solidFill>
                        <a:schemeClr val="accen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98D-4318-94E8-78BC361F6BC1}"/>
                </c:ext>
              </c:extLst>
            </c:dLbl>
            <c:dLbl>
              <c:idx val="1"/>
              <c:layout>
                <c:manualLayout>
                  <c:x val="-0.1428501586948443"/>
                  <c:y val="-2.2893491244829596E-2"/>
                </c:manualLayout>
              </c:layout>
              <c:tx>
                <c:rich>
                  <a:bodyPr/>
                  <a:lstStyle/>
                  <a:p>
                    <a:fld id="{AFC04D15-8ED6-4852-877E-682A3151A850}" type="CATEGORYNAME">
                      <a:rPr lang="en-US" sz="2400" b="1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/>
                      <a:t>[NOM DE CATÉGORIE]</a:t>
                    </a:fld>
                    <a:r>
                      <a:rPr lang="en-US" sz="2400" b="1" baseline="0" dirty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
</a:t>
                    </a:r>
                    <a:fld id="{134DD6CC-E2CD-4771-9F59-DF84F8886F88}" type="PERCENTAGE">
                      <a:rPr lang="en-US" sz="2400" b="1" baseline="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/>
                      <a:t>[POURCENTAGE]</a:t>
                    </a:fld>
                    <a:endParaRPr lang="en-US" sz="2400" b="1" baseline="0" dirty="0">
                      <a:solidFill>
                        <a:schemeClr val="accent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98D-4318-94E8-78BC361F6BC1}"/>
                </c:ext>
              </c:extLst>
            </c:dLbl>
            <c:dLbl>
              <c:idx val="2"/>
              <c:layout>
                <c:manualLayout>
                  <c:x val="-3.4306489891108349E-2"/>
                  <c:y val="-0.21326382254973289"/>
                </c:manualLayout>
              </c:layout>
              <c:tx>
                <c:rich>
                  <a:bodyPr/>
                  <a:lstStyle/>
                  <a:p>
                    <a:fld id="{DBC13876-9B8D-48BB-93AF-C64542B733DC}" type="CATEGORYNAME">
                      <a:rPr lang="en-US" sz="2400" b="1">
                        <a:solidFill>
                          <a:schemeClr val="accent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/>
                      <a:t>[NOM DE CATÉGORIE]</a:t>
                    </a:fld>
                    <a:r>
                      <a:rPr lang="en-US" sz="2400" b="1" baseline="0" dirty="0">
                        <a:solidFill>
                          <a:schemeClr val="accent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
</a:t>
                    </a:r>
                    <a:fld id="{47336FCC-B247-48E9-BE2B-47C839B178AD}" type="PERCENTAGE">
                      <a:rPr lang="en-US" sz="2400" b="1" baseline="0">
                        <a:solidFill>
                          <a:schemeClr val="accent3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/>
                      <a:t>[POURCENTAGE]</a:t>
                    </a:fld>
                    <a:endParaRPr lang="en-US" sz="2400" b="1" baseline="0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259585724797381"/>
                      <c:h val="0.2272889142898290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98D-4318-94E8-78BC361F6B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Plugins</c:v>
                </c:pt>
                <c:pt idx="1">
                  <c:v>Thèmes</c:v>
                </c:pt>
                <c:pt idx="2">
                  <c:v>Core WordPress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75</c:v>
                </c:pt>
                <c:pt idx="1">
                  <c:v>11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8D-4318-94E8-78BC361F6BC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86831E9-632F-4D81-8B37-6907891A7B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66B14B-47D8-4C46-9E36-D614A4075F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30571-39C6-438A-AFCD-4028C2744677}" type="datetimeFigureOut">
              <a:rPr lang="fr-FR" smtClean="0"/>
              <a:t>04/06/2021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36C68D-0D63-471A-AFAD-624E961A81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013DF0-0BC2-48BA-9729-56836472CB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87BA0-21B1-4260-93EC-DDC3585CC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24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plugins/login-lockdown/" TargetMode="External"/><Relationship Id="rId2" Type="http://schemas.openxmlformats.org/officeDocument/2006/relationships/hyperlink" Target="https://wordpress.org/plugins/wp-cerbe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84A51-D35E-4354-9533-6FD7BC24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4" y="1566796"/>
            <a:ext cx="9197008" cy="130289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LA sécurité sur WordPress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79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6BF28-F44F-4EEC-B767-F13FB6D6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WP ENGINE</a:t>
            </a:r>
            <a:endParaRPr lang="fr-FR" dirty="0"/>
          </a:p>
        </p:txBody>
      </p:sp>
      <p:pic>
        <p:nvPicPr>
          <p:cNvPr id="11266" name="Picture 2" descr="WP Engine">
            <a:extLst>
              <a:ext uri="{FF2B5EF4-FFF2-40B4-BE49-F238E27FC236}">
                <a16:creationId xmlns:a16="http://schemas.microsoft.com/office/drawing/2014/main" id="{32ADC06D-5BFD-44AE-AF34-50C1536468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9603274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41734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AC24E-8D19-4477-991E-F82E941C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BLUEHOST</a:t>
            </a:r>
            <a:endParaRPr lang="fr-FR" dirty="0"/>
          </a:p>
        </p:txBody>
      </p:sp>
      <p:pic>
        <p:nvPicPr>
          <p:cNvPr id="12290" name="Picture 2" descr="BlueHost">
            <a:extLst>
              <a:ext uri="{FF2B5EF4-FFF2-40B4-BE49-F238E27FC236}">
                <a16:creationId xmlns:a16="http://schemas.microsoft.com/office/drawing/2014/main" id="{609D87F6-D2C4-4681-9E6A-DDE9E53009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53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3C0CC-4E52-42DE-952D-6D1074D5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SITEGROUND</a:t>
            </a:r>
            <a:endParaRPr lang="fr-FR" dirty="0"/>
          </a:p>
        </p:txBody>
      </p:sp>
      <p:pic>
        <p:nvPicPr>
          <p:cNvPr id="13314" name="Picture 2" descr="SiteGround">
            <a:extLst>
              <a:ext uri="{FF2B5EF4-FFF2-40B4-BE49-F238E27FC236}">
                <a16:creationId xmlns:a16="http://schemas.microsoft.com/office/drawing/2014/main" id="{584D41E2-187C-4A11-8115-1046BC6C8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1853754"/>
            <a:ext cx="9603274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69DD3-BB6B-4B70-851E-5573179C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FLYWHEEL</a:t>
            </a:r>
            <a:endParaRPr lang="fr-FR" dirty="0"/>
          </a:p>
        </p:txBody>
      </p:sp>
      <p:pic>
        <p:nvPicPr>
          <p:cNvPr id="14338" name="Picture 2" descr="FlyWheel">
            <a:extLst>
              <a:ext uri="{FF2B5EF4-FFF2-40B4-BE49-F238E27FC236}">
                <a16:creationId xmlns:a16="http://schemas.microsoft.com/office/drawing/2014/main" id="{AE0A64E2-7820-4D3B-B232-B8B56C8262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D21E3-CE02-4172-BCAA-AABC28F7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3600" b="1" i="0" dirty="0">
                <a:solidFill>
                  <a:srgbClr val="43414E"/>
                </a:solidFill>
                <a:effectLst/>
                <a:latin typeface="Brandon Text"/>
              </a:rPr>
              <a:t>Mettre à jour WordPress, plugins et thèmes</a:t>
            </a:r>
            <a:endParaRPr lang="fr-FR" sz="3600" dirty="0"/>
          </a:p>
        </p:txBody>
      </p:sp>
      <p:pic>
        <p:nvPicPr>
          <p:cNvPr id="1026" name="Picture 2" descr="Garder WordPress à jour">
            <a:extLst>
              <a:ext uri="{FF2B5EF4-FFF2-40B4-BE49-F238E27FC236}">
                <a16:creationId xmlns:a16="http://schemas.microsoft.com/office/drawing/2014/main" id="{039B6D99-EAF3-4F19-8FF4-C3BD6A3D7A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76" y="1853754"/>
            <a:ext cx="955617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ugins des sites WordPress piratés">
            <a:extLst>
              <a:ext uri="{FF2B5EF4-FFF2-40B4-BE49-F238E27FC236}">
                <a16:creationId xmlns:a16="http://schemas.microsoft.com/office/drawing/2014/main" id="{942E8256-DBED-42D2-8699-C6F9DA9A3FA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5" y="477078"/>
            <a:ext cx="10247312" cy="498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6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rusTotal">
            <a:extLst>
              <a:ext uri="{FF2B5EF4-FFF2-40B4-BE49-F238E27FC236}">
                <a16:creationId xmlns:a16="http://schemas.microsoft.com/office/drawing/2014/main" id="{9F9C1120-258B-47A1-AD47-5156BA3386C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1" y="450574"/>
            <a:ext cx="10919791" cy="54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365E9-6F8E-465F-8C28-1FC70F69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  <a:t>Un mot de passe sécurisé</a:t>
            </a:r>
            <a:b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C25FB-73A0-4936-8200-45945A3A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4" y="1853754"/>
            <a:ext cx="9329531" cy="405671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fr-FR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Liste de mots de passe à éviter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123456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password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123456789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12345678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12345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111111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1234567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sunshine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qwerty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6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iloveyou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09709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5AA4C-58B6-43B3-834D-54E1EEF3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  <a:t>Un nom d’utilisateur intelligent</a:t>
            </a:r>
          </a:p>
        </p:txBody>
      </p:sp>
      <p:pic>
        <p:nvPicPr>
          <p:cNvPr id="17410" name="Picture 2" descr="Rôle administrateur WordPress">
            <a:extLst>
              <a:ext uri="{FF2B5EF4-FFF2-40B4-BE49-F238E27FC236}">
                <a16:creationId xmlns:a16="http://schemas.microsoft.com/office/drawing/2014/main" id="{DCD3C3E5-F586-4D6F-888A-1BC34C214E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upprimer l'administrateur et attribuer tout le contenu à">
            <a:extLst>
              <a:ext uri="{FF2B5EF4-FFF2-40B4-BE49-F238E27FC236}">
                <a16:creationId xmlns:a16="http://schemas.microsoft.com/office/drawing/2014/main" id="{C63F776F-FA3C-418F-842D-518174A0F4E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6" y="596348"/>
            <a:ext cx="10190922" cy="52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408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0333E-FC55-45FC-AFCA-A16B954E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6F83-E402-4F4C-8CB9-547F515D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0754"/>
            <a:ext cx="9603275" cy="29885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b="1" i="0" dirty="0">
                <a:solidFill>
                  <a:srgbClr val="4F49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WordPress est-il un CMS sécurisé ?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i="0" dirty="0">
                <a:solidFill>
                  <a:srgbClr val="4F49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Majorité des attaques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i="0" dirty="0">
                <a:solidFill>
                  <a:srgbClr val="4F495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Les différents types d’attaques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>
                <a:solidFill>
                  <a:srgbClr val="4F495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Les règles de sécurité basiques</a:t>
            </a:r>
          </a:p>
          <a:p>
            <a:pPr marL="514350" indent="-514350">
              <a:buFont typeface="+mj-lt"/>
              <a:buAutoNum type="romanUcPeriod"/>
            </a:pPr>
            <a:r>
              <a:rPr lang="fr-FR" b="1" dirty="0">
                <a:solidFill>
                  <a:srgbClr val="4F495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Autres sécurités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834934"/>
      </p:ext>
    </p:extLst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AB816-6FFF-46EA-B7A4-0A4A3251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LES PERMISSIONS FICHIERS ET SERVEURS</a:t>
            </a:r>
            <a:b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36B56-27E3-41CC-8216-2672618B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6307"/>
            <a:ext cx="9603275" cy="2715294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Tous les fichiers doivent être en 644 ou en 640. </a:t>
            </a:r>
          </a:p>
          <a:p>
            <a:pPr lvl="0" fontAlgn="base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u="sng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wp-config.php</a:t>
            </a: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doit être en 440 ou en 400 pour empêcher les autres utilisateurs du serveur de le lire.</a:t>
            </a:r>
            <a:endParaRPr lang="fr-FR" dirty="0">
              <a:solidFill>
                <a:srgbClr val="6E70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Tous les dossiers doivent être en 755 ou en 750.</a:t>
            </a:r>
            <a:endParaRPr lang="fr-FR" dirty="0">
              <a:solidFill>
                <a:srgbClr val="6E70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Aucun dossier ne devrait jamais être en 777, même les dossiers de téléchargement.</a:t>
            </a:r>
            <a:endParaRPr lang="fr-FR" dirty="0">
              <a:solidFill>
                <a:srgbClr val="6E707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576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missions fichiers WordPress">
            <a:extLst>
              <a:ext uri="{FF2B5EF4-FFF2-40B4-BE49-F238E27FC236}">
                <a16:creationId xmlns:a16="http://schemas.microsoft.com/office/drawing/2014/main" id="{3DDE886B-7DBF-4A0F-9D47-0B947941466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5" y="304800"/>
            <a:ext cx="9727096" cy="560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20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79D6892-0B7F-4850-B62F-52A6A0C7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UTILISER LA Dernière version de PHP</a:t>
            </a:r>
            <a:endParaRPr lang="fr-FR" dirty="0"/>
          </a:p>
        </p:txBody>
      </p:sp>
      <p:pic>
        <p:nvPicPr>
          <p:cNvPr id="5122" name="Picture 2" descr="Vérifier la version de PHP dans Pingdom">
            <a:extLst>
              <a:ext uri="{FF2B5EF4-FFF2-40B4-BE49-F238E27FC236}">
                <a16:creationId xmlns:a16="http://schemas.microsoft.com/office/drawing/2014/main" id="{7666F7CC-C5C1-4665-BC1A-9E0D63734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4" y="1854200"/>
            <a:ext cx="9604375" cy="40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5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panel version php">
            <a:extLst>
              <a:ext uri="{FF2B5EF4-FFF2-40B4-BE49-F238E27FC236}">
                <a16:creationId xmlns:a16="http://schemas.microsoft.com/office/drawing/2014/main" id="{BE183484-F4C3-489E-8086-71E60565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05" y="198784"/>
            <a:ext cx="9395790" cy="55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52FB-B3F7-407A-BA39-BFE59FED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Protéger votre administration WordPress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08E36C-0E10-44B5-9C15-9FD0872D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39" y="2015732"/>
            <a:ext cx="9597115" cy="3450613"/>
          </a:xfrm>
        </p:spPr>
        <p:txBody>
          <a:bodyPr/>
          <a:lstStyle/>
          <a:p>
            <a:pPr marL="0" indent="0">
              <a:buNone/>
            </a:pPr>
            <a:r>
              <a:rPr lang="fr-FR" sz="2400" b="1" i="0" dirty="0">
                <a:solidFill>
                  <a:srgbClr val="43414E"/>
                </a:solidFill>
                <a:effectLst/>
                <a:latin typeface="Brandon Text"/>
              </a:rPr>
              <a:t>Comment changer votre adresse de connexion à l’administration ?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Par défaut, l’URL de connexion de votre site WordPress est domain.com</a:t>
            </a:r>
            <a:r>
              <a:rPr lang="fr-FR" b="1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fr-FR" b="1" i="0" dirty="0" err="1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wp</a:t>
            </a:r>
            <a:r>
              <a:rPr lang="fr-FR" b="1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-admin</a:t>
            </a:r>
            <a:r>
              <a:rPr lang="fr-FR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5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acher l'URL de connexion WordPress avec Perfmatters">
            <a:extLst>
              <a:ext uri="{FF2B5EF4-FFF2-40B4-BE49-F238E27FC236}">
                <a16:creationId xmlns:a16="http://schemas.microsoft.com/office/drawing/2014/main" id="{911C4BE8-C417-4C2B-A53B-DC7B10F9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768625"/>
            <a:ext cx="11184834" cy="489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35908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7B2F0-1EA9-4EFC-9931-82A242B0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i="0" dirty="0">
                <a:solidFill>
                  <a:srgbClr val="43414E"/>
                </a:solidFill>
                <a:effectLst/>
                <a:latin typeface="Brandon Text"/>
              </a:rPr>
              <a:t>Comment limiter les tentatives de connexion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L’extension gratuite </a:t>
            </a:r>
            <a:r>
              <a:rPr lang="fr-FR" u="sng" dirty="0" err="1">
                <a:solidFill>
                  <a:srgbClr val="5333E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Cerber</a:t>
            </a:r>
            <a:r>
              <a:rPr lang="fr-FR" u="sng" dirty="0">
                <a:solidFill>
                  <a:srgbClr val="5333E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Limit Login </a:t>
            </a:r>
            <a:r>
              <a:rPr lang="fr-FR" u="sng" dirty="0" err="1">
                <a:solidFill>
                  <a:srgbClr val="5333E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Attempts</a:t>
            </a:r>
            <a:r>
              <a:rPr lang="fr-FR" u="sng" dirty="0">
                <a:solidFill>
                  <a:srgbClr val="5333ED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Si vous recherchez une solution de sécurité WordPress plus simple, une autre excellente alternative est l’extension gratuite </a:t>
            </a:r>
            <a:r>
              <a:rPr lang="fr-FR" b="0" i="0" u="none" strike="noStrike" dirty="0">
                <a:solidFill>
                  <a:srgbClr val="5333ED"/>
                </a:solidFill>
                <a:effectLst/>
                <a:latin typeface="Roboto" panose="02000000000000000000" pitchFamily="2" charset="0"/>
                <a:hlinkClick r:id="rId3"/>
              </a:rPr>
              <a:t>Login </a:t>
            </a:r>
            <a:r>
              <a:rPr lang="fr-FR" b="0" i="0" u="none" strike="noStrike" dirty="0" err="1">
                <a:solidFill>
                  <a:srgbClr val="5333ED"/>
                </a:solidFill>
                <a:effectLst/>
                <a:latin typeface="Roboto" panose="02000000000000000000" pitchFamily="2" charset="0"/>
                <a:hlinkClick r:id="rId3"/>
              </a:rPr>
              <a:t>Lockdown</a:t>
            </a:r>
            <a:r>
              <a:rPr lang="fr-FR" b="0" i="0" dirty="0">
                <a:solidFill>
                  <a:srgbClr val="6E7076"/>
                </a:solidFill>
                <a:effectLst/>
                <a:latin typeface="Roboto" panose="02000000000000000000" pitchFamily="2" charset="0"/>
              </a:rPr>
              <a:t>.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E44A46F-B96F-445E-84DC-260FEC59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Protéger votre administration WordPress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15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imiter tentatives de connexion WordPress">
            <a:extLst>
              <a:ext uri="{FF2B5EF4-FFF2-40B4-BE49-F238E27FC236}">
                <a16:creationId xmlns:a16="http://schemas.microsoft.com/office/drawing/2014/main" id="{9CFECF7A-DBB2-4EEB-B255-D4D6A84D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2" y="702364"/>
            <a:ext cx="11125475" cy="45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384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ogin lockdown wordpress">
            <a:extLst>
              <a:ext uri="{FF2B5EF4-FFF2-40B4-BE49-F238E27FC236}">
                <a16:creationId xmlns:a16="http://schemas.microsoft.com/office/drawing/2014/main" id="{90C3E758-CA01-41E3-9607-AA92D1C8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1" y="662609"/>
            <a:ext cx="10840278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650C71-7A46-43D0-857D-178611F0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MASQUER LA VERSION WORDPRESS Utilisée</a:t>
            </a:r>
            <a:endParaRPr lang="fr-FR" dirty="0"/>
          </a:p>
        </p:txBody>
      </p:sp>
      <p:pic>
        <p:nvPicPr>
          <p:cNvPr id="19458" name="Picture 2" descr="wordpress version source code">
            <a:extLst>
              <a:ext uri="{FF2B5EF4-FFF2-40B4-BE49-F238E27FC236}">
                <a16:creationId xmlns:a16="http://schemas.microsoft.com/office/drawing/2014/main" id="{49F109A0-D9F8-4D7D-ADE7-6207B7B358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20348"/>
            <a:ext cx="9604375" cy="355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7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FD415-A3CE-4DE8-8414-58CC28E5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  <a:t>WORDPRESS est-il un cms sécurisé ?</a:t>
            </a:r>
            <a:endParaRPr lang="fr-FR" dirty="0"/>
          </a:p>
        </p:txBody>
      </p:sp>
      <p:pic>
        <p:nvPicPr>
          <p:cNvPr id="15362" name="Picture 2" descr="Vulnérabilités de sécurité de WordPress">
            <a:extLst>
              <a:ext uri="{FF2B5EF4-FFF2-40B4-BE49-F238E27FC236}">
                <a16:creationId xmlns:a16="http://schemas.microsoft.com/office/drawing/2014/main" id="{866845E6-FDDA-46A9-A6BB-9501AD518B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B84B74-E258-4DCE-9BB0-B87318E37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973457"/>
            <a:ext cx="4645025" cy="1523861"/>
          </a:xfrm>
        </p:spPr>
      </p:pic>
      <p:pic>
        <p:nvPicPr>
          <p:cNvPr id="20482" name="Picture 2" descr="Version dans le fichier readme de WordPress">
            <a:extLst>
              <a:ext uri="{FF2B5EF4-FFF2-40B4-BE49-F238E27FC236}">
                <a16:creationId xmlns:a16="http://schemas.microsoft.com/office/drawing/2014/main" id="{6F62E616-0A2D-45AD-9D48-C61A37D636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2860744"/>
            <a:ext cx="4645025" cy="30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3">
            <a:extLst>
              <a:ext uri="{FF2B5EF4-FFF2-40B4-BE49-F238E27FC236}">
                <a16:creationId xmlns:a16="http://schemas.microsoft.com/office/drawing/2014/main" id="{E8CBC540-9664-4BE8-B36F-BB2BA48F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88" y="804863"/>
            <a:ext cx="9605962" cy="1058862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MASQUER LA VERSION WORDPRESS Utilisée</a:t>
            </a:r>
            <a:endParaRPr lang="fr-F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8349446-35B3-4FC2-9E79-627AC1490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670734D-6C12-4135-93E0-B4F2971E10A2}"/>
              </a:ext>
            </a:extLst>
          </p:cNvPr>
          <p:cNvSpPr txBox="1">
            <a:spLocks/>
          </p:cNvSpPr>
          <p:nvPr/>
        </p:nvSpPr>
        <p:spPr>
          <a:xfrm>
            <a:off x="6414104" y="1950565"/>
            <a:ext cx="4641246" cy="780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43414E"/>
                </a:solidFill>
                <a:latin typeface="Brandon Text"/>
              </a:rPr>
              <a:t>Vous pouvez effacer ce fichier qui se situe à la racine de votre installation : domaine.com/readme.html.</a:t>
            </a:r>
            <a:endParaRPr lang="fr-FR" sz="140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71E4708-4B2B-456C-8F22-9AA6CFECBFF3}"/>
              </a:ext>
            </a:extLst>
          </p:cNvPr>
          <p:cNvSpPr txBox="1">
            <a:spLocks/>
          </p:cNvSpPr>
          <p:nvPr/>
        </p:nvSpPr>
        <p:spPr>
          <a:xfrm>
            <a:off x="1451579" y="1950564"/>
            <a:ext cx="4641246" cy="780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43414E"/>
                </a:solidFill>
                <a:latin typeface="Brandon Text"/>
              </a:rPr>
              <a:t>Ajoutez le code suivant dans functions.php dans votre thème WordPress.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9794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3">
            <a:extLst>
              <a:ext uri="{FF2B5EF4-FFF2-40B4-BE49-F238E27FC236}">
                <a16:creationId xmlns:a16="http://schemas.microsoft.com/office/drawing/2014/main" id="{0E8DEAD3-A3B4-419D-9F36-C42BBD6A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D’autres sécurités existent …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70F619-A242-4FD9-95AF-82360FFC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6519"/>
            <a:ext cx="9603275" cy="4199727"/>
          </a:xfrm>
        </p:spPr>
        <p:txBody>
          <a:bodyPr>
            <a:normAutofit fontScale="70000" lnSpcReduction="20000"/>
          </a:bodyPr>
          <a:lstStyle/>
          <a:p>
            <a:r>
              <a:rPr lang="fr-FR" sz="2300" b="1" i="0" dirty="0">
                <a:solidFill>
                  <a:srgbClr val="4F4951"/>
                </a:solidFill>
                <a:effectLst/>
                <a:latin typeface="Brandon Text"/>
              </a:rPr>
              <a:t>Authentification à 2 facteurs</a:t>
            </a:r>
          </a:p>
          <a:p>
            <a:r>
              <a:rPr lang="fr-FR" sz="2300" b="1" dirty="0">
                <a:solidFill>
                  <a:srgbClr val="4F4951"/>
                </a:solidFill>
                <a:latin typeface="Brandon Text"/>
              </a:rPr>
              <a:t>HTTPS – Certificat SSL</a:t>
            </a:r>
          </a:p>
          <a:p>
            <a:r>
              <a:rPr lang="fr-FR" sz="2300" b="1" i="0" dirty="0">
                <a:solidFill>
                  <a:srgbClr val="4F4951"/>
                </a:solidFill>
                <a:effectLst/>
                <a:latin typeface="Brandon Text"/>
              </a:rPr>
              <a:t>Durcissement du wp-config.php</a:t>
            </a:r>
          </a:p>
          <a:p>
            <a:r>
              <a:rPr lang="fr-FR" sz="2300" b="1" dirty="0">
                <a:solidFill>
                  <a:srgbClr val="4F4951"/>
                </a:solidFill>
                <a:latin typeface="Brandon Text"/>
              </a:rPr>
              <a:t>Désactiver le XML - RPC</a:t>
            </a:r>
          </a:p>
          <a:p>
            <a:r>
              <a:rPr lang="fr-FR" sz="2300" b="1" i="0" dirty="0">
                <a:solidFill>
                  <a:srgbClr val="4F4951"/>
                </a:solidFill>
                <a:effectLst/>
                <a:latin typeface="Brandon Text"/>
              </a:rPr>
              <a:t>Headers de sécurité HTTP</a:t>
            </a:r>
          </a:p>
          <a:p>
            <a:r>
              <a:rPr lang="fr-FR" sz="2300" b="1" dirty="0">
                <a:solidFill>
                  <a:srgbClr val="4F4951"/>
                </a:solidFill>
                <a:latin typeface="Brandon Text"/>
              </a:rPr>
              <a:t>Extension de sécurité WordPress</a:t>
            </a:r>
          </a:p>
          <a:p>
            <a:r>
              <a:rPr lang="fr-FR" sz="2300" b="1" i="0" dirty="0">
                <a:solidFill>
                  <a:srgbClr val="4F4951"/>
                </a:solidFill>
                <a:effectLst/>
                <a:latin typeface="Brandon Text"/>
              </a:rPr>
              <a:t>Sécurité de la base de données</a:t>
            </a:r>
          </a:p>
          <a:p>
            <a:r>
              <a:rPr lang="fr-FR" sz="2300" b="1" dirty="0">
                <a:solidFill>
                  <a:srgbClr val="4F4951"/>
                </a:solidFill>
                <a:latin typeface="Brandon Text"/>
              </a:rPr>
              <a:t>Désactiver l’édition dans la tableau de bord</a:t>
            </a:r>
          </a:p>
          <a:p>
            <a:r>
              <a:rPr lang="fr-FR" sz="2300" b="1" i="0" dirty="0">
                <a:solidFill>
                  <a:srgbClr val="4F4951"/>
                </a:solidFill>
                <a:effectLst/>
                <a:latin typeface="Brandon Text"/>
              </a:rPr>
              <a:t>Prévenir le Hotlinking</a:t>
            </a:r>
          </a:p>
          <a:p>
            <a:r>
              <a:rPr lang="fr-FR" sz="2300" b="1" dirty="0">
                <a:solidFill>
                  <a:srgbClr val="4F4951"/>
                </a:solidFill>
                <a:latin typeface="Brandon Text"/>
              </a:rPr>
              <a:t>Toujours effectuer des sauvegardes</a:t>
            </a:r>
          </a:p>
          <a:p>
            <a:r>
              <a:rPr lang="fr-FR" sz="2300" b="1" i="0" dirty="0">
                <a:solidFill>
                  <a:srgbClr val="4F4951"/>
                </a:solidFill>
                <a:effectLst/>
                <a:latin typeface="Brandon Text"/>
              </a:rPr>
              <a:t>Protection DDoS</a:t>
            </a:r>
          </a:p>
          <a:p>
            <a:endParaRPr lang="fr-FR" b="0" i="0" dirty="0">
              <a:solidFill>
                <a:srgbClr val="6E7076"/>
              </a:solidFill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547018"/>
      </p:ext>
    </p:extLst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A0B3-FBB7-48C6-9C90-65F1BFF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388" y="751511"/>
            <a:ext cx="9603275" cy="1049235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FIN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461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EBBCD-E0A5-4075-85EF-FE6BE4C3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5" y="2585576"/>
            <a:ext cx="9603275" cy="2291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6E707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Une équipe de 50 experts dans la sécurité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6E7076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Des contributeurs volontaires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6E7076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Des sociétés partenaires</a:t>
            </a:r>
            <a:endParaRPr lang="fr-FR" sz="2400" dirty="0"/>
          </a:p>
        </p:txBody>
      </p:sp>
      <p:pic>
        <p:nvPicPr>
          <p:cNvPr id="16386" name="Picture 2" descr="Témoignage du service client d&amp;#39;Automattic | Zendesk">
            <a:extLst>
              <a:ext uri="{FF2B5EF4-FFF2-40B4-BE49-F238E27FC236}">
                <a16:creationId xmlns:a16="http://schemas.microsoft.com/office/drawing/2014/main" id="{44004DB7-65FC-48D4-B4A4-C6D0BAB3B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9" y="96706"/>
            <a:ext cx="6162262" cy="17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0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5">
            <a:extLst>
              <a:ext uri="{FF2B5EF4-FFF2-40B4-BE49-F238E27FC236}">
                <a16:creationId xmlns:a16="http://schemas.microsoft.com/office/drawing/2014/main" id="{78DEAB75-1114-42FE-A01B-8E55FD2D89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807174"/>
              </p:ext>
            </p:extLst>
          </p:nvPr>
        </p:nvGraphicFramePr>
        <p:xfrm>
          <a:off x="450574" y="1252024"/>
          <a:ext cx="11290852" cy="417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6F88A6AA-8F37-46F1-9A0F-885ACF06D034}"/>
              </a:ext>
            </a:extLst>
          </p:cNvPr>
          <p:cNvSpPr txBox="1">
            <a:spLocks/>
          </p:cNvSpPr>
          <p:nvPr/>
        </p:nvSpPr>
        <p:spPr>
          <a:xfrm>
            <a:off x="3816627" y="490331"/>
            <a:ext cx="4810539" cy="609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  <a:t>majorité des attaques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6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BDE01-E8A4-4D68-9AE9-1E99B214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i="0" dirty="0">
                <a:solidFill>
                  <a:srgbClr val="4F4951"/>
                </a:solidFill>
                <a:effectLst/>
                <a:latin typeface="Brandon Text"/>
              </a:rPr>
              <a:t>Les différents types d’attaques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DF54A-B8E5-4345-B571-55A64640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04584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Injections SQL</a:t>
            </a: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Backdoors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Cross-Site Scripting (XSS)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de fichiers</a:t>
            </a:r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Tentatives de connexion par Brute-force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Déni de service (</a:t>
            </a:r>
            <a:r>
              <a:rPr lang="fr-FR" sz="1800" b="1" dirty="0" err="1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DoS</a:t>
            </a:r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ou DDoS)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Redirections malveillantes</a:t>
            </a:r>
          </a:p>
          <a:p>
            <a:r>
              <a:rPr lang="fr-FR" sz="1800" b="1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Pharma Hacks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36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5B316-66B9-4262-89B1-52328DBB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4F4951"/>
                </a:solidFill>
                <a:latin typeface="Brandon Text"/>
              </a:rPr>
              <a:t>les règles de sécurité basiques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E39ED-354C-41A6-8491-B3C53CAC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533794"/>
          </a:xfrm>
        </p:spPr>
        <p:txBody>
          <a:bodyPr>
            <a:normAutofit/>
          </a:bodyPr>
          <a:lstStyle/>
          <a:p>
            <a:r>
              <a:rPr lang="fr-FR" sz="1800" b="1" dirty="0">
                <a:solidFill>
                  <a:srgbClr val="4F4951"/>
                </a:solidFill>
                <a:latin typeface="Brandon Text"/>
              </a:rPr>
              <a:t>Choisir un bon hébergement</a:t>
            </a:r>
          </a:p>
          <a:p>
            <a:r>
              <a:rPr lang="fr-FR" sz="1800" b="1" i="0" dirty="0">
                <a:solidFill>
                  <a:srgbClr val="4F4951"/>
                </a:solidFill>
                <a:effectLst/>
                <a:latin typeface="Brandon Text"/>
              </a:rPr>
              <a:t>Mettre à jour WordPress, des plugins et thèmes</a:t>
            </a:r>
          </a:p>
          <a:p>
            <a:r>
              <a:rPr lang="fr-FR" sz="1800" b="1" i="0" dirty="0">
                <a:solidFill>
                  <a:srgbClr val="4F4951"/>
                </a:solidFill>
                <a:effectLst/>
                <a:latin typeface="Brandon Text"/>
              </a:rPr>
              <a:t>Un mot de passe sécurisé</a:t>
            </a:r>
          </a:p>
          <a:p>
            <a:r>
              <a:rPr lang="fr-FR" sz="1800" b="1" i="0" dirty="0">
                <a:solidFill>
                  <a:srgbClr val="4F4951"/>
                </a:solidFill>
                <a:effectLst/>
                <a:latin typeface="Brandon Text"/>
              </a:rPr>
              <a:t>Un nom d’utilisateur intelligent</a:t>
            </a:r>
          </a:p>
          <a:p>
            <a:r>
              <a:rPr lang="fr-FR" sz="1800" b="1" dirty="0">
                <a:solidFill>
                  <a:srgbClr val="4F4951"/>
                </a:solidFill>
                <a:latin typeface="Brandon Text"/>
              </a:rPr>
              <a:t>Les permissions fichiers et serveurs</a:t>
            </a:r>
          </a:p>
          <a:p>
            <a:r>
              <a:rPr lang="fr-FR" sz="1800" b="1" i="0" dirty="0">
                <a:solidFill>
                  <a:srgbClr val="4F4951"/>
                </a:solidFill>
                <a:effectLst/>
                <a:latin typeface="Brandon Text"/>
              </a:rPr>
              <a:t>Sécuriser </a:t>
            </a:r>
            <a:r>
              <a:rPr lang="fr-FR" sz="1800" b="1" dirty="0">
                <a:solidFill>
                  <a:srgbClr val="4F4951"/>
                </a:solidFill>
                <a:latin typeface="Brandon Text"/>
              </a:rPr>
              <a:t>les connexions</a:t>
            </a:r>
            <a:r>
              <a:rPr lang="fr-FR" sz="1800" b="1" i="0" dirty="0">
                <a:solidFill>
                  <a:srgbClr val="4F4951"/>
                </a:solidFill>
                <a:effectLst/>
                <a:latin typeface="Brandon Text"/>
              </a:rPr>
              <a:t> </a:t>
            </a:r>
          </a:p>
          <a:p>
            <a:r>
              <a:rPr lang="fr-FR" sz="1800" b="1" i="0" dirty="0">
                <a:solidFill>
                  <a:srgbClr val="4F4951"/>
                </a:solidFill>
                <a:effectLst/>
                <a:latin typeface="Brandon Text"/>
              </a:rPr>
              <a:t>Utiliser la dernière version de PHP</a:t>
            </a:r>
          </a:p>
          <a:p>
            <a:r>
              <a:rPr lang="fr-FR" sz="1800" b="1" i="0" dirty="0">
                <a:solidFill>
                  <a:srgbClr val="43414E"/>
                </a:solidFill>
                <a:effectLst/>
                <a:latin typeface="Brandon Text"/>
              </a:rPr>
              <a:t>Protéger votre administration WordPress</a:t>
            </a:r>
          </a:p>
          <a:p>
            <a:r>
              <a:rPr lang="fr-FR" sz="1800" b="1" i="0" dirty="0">
                <a:solidFill>
                  <a:srgbClr val="43414E"/>
                </a:solidFill>
                <a:effectLst/>
                <a:latin typeface="Brandon Text"/>
              </a:rPr>
              <a:t>Masquer la version WordPress utilisée</a:t>
            </a:r>
            <a:endParaRPr lang="fr-FR" b="1" i="0" dirty="0">
              <a:solidFill>
                <a:srgbClr val="43414E"/>
              </a:solidFill>
              <a:effectLst/>
              <a:latin typeface="Brandon Text"/>
            </a:endParaRPr>
          </a:p>
          <a:p>
            <a:endParaRPr lang="fr-FR" b="1" i="0" dirty="0">
              <a:solidFill>
                <a:srgbClr val="4F4951"/>
              </a:solidFill>
              <a:effectLst/>
              <a:latin typeface="Brandon Text"/>
            </a:endParaRPr>
          </a:p>
          <a:p>
            <a:endParaRPr lang="fr-FR" b="1" i="0" dirty="0">
              <a:solidFill>
                <a:srgbClr val="4F4951"/>
              </a:solidFill>
              <a:effectLst/>
              <a:latin typeface="Brandon Text"/>
            </a:endParaRPr>
          </a:p>
        </p:txBody>
      </p:sp>
    </p:spTree>
    <p:extLst>
      <p:ext uri="{BB962C8B-B14F-4D97-AF65-F5344CB8AC3E}">
        <p14:creationId xmlns:p14="http://schemas.microsoft.com/office/powerpoint/2010/main" val="4018296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9C9BC-D7E1-47F4-9415-F8EB0514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157324"/>
            <a:ext cx="9603275" cy="693296"/>
          </a:xfrm>
        </p:spPr>
        <p:txBody>
          <a:bodyPr/>
          <a:lstStyle/>
          <a:p>
            <a:pPr algn="ctr"/>
            <a:r>
              <a:rPr lang="fr-FR" sz="32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TOP 5</a:t>
            </a:r>
            <a:endParaRPr lang="fr-FR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E123C-1CF7-4AC6-AD6D-60D88AB2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823" y="2850620"/>
            <a:ext cx="9603275" cy="2556268"/>
          </a:xfrm>
        </p:spPr>
        <p:txBody>
          <a:bodyPr/>
          <a:lstStyle/>
          <a:p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WP Serveur</a:t>
            </a:r>
          </a:p>
          <a:p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WP Engine</a:t>
            </a:r>
          </a:p>
          <a:p>
            <a:r>
              <a:rPr lang="fr-FR" b="1" dirty="0">
                <a:solidFill>
                  <a:srgbClr val="43414E"/>
                </a:solidFill>
                <a:latin typeface="Brandon Text"/>
              </a:rPr>
              <a:t>Blue Host</a:t>
            </a:r>
          </a:p>
          <a:p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Site</a:t>
            </a:r>
            <a:r>
              <a:rPr lang="fr-FR" b="1" dirty="0">
                <a:solidFill>
                  <a:srgbClr val="43414E"/>
                </a:solidFill>
                <a:latin typeface="Brandon Text"/>
              </a:rPr>
              <a:t>Ground</a:t>
            </a:r>
          </a:p>
          <a:p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FlyWheel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910F60E-ADA1-4D89-88F4-C92AEE45E265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rgbClr val="43414E"/>
                </a:solidFill>
                <a:latin typeface="Brandon Text"/>
              </a:rPr>
              <a:t>CHOISIR UN BON Hébergement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940616"/>
      </p:ext>
    </p:extLst>
  </p:cSld>
  <p:clrMapOvr>
    <a:masterClrMapping/>
  </p:clrMapOvr>
  <p:transition spd="slow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F70F0-C0CD-4EFE-B58C-B61D80B5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43414E"/>
                </a:solidFill>
                <a:effectLst/>
                <a:latin typeface="Brandon Text"/>
              </a:rPr>
              <a:t>WP Serveur</a:t>
            </a:r>
            <a:endParaRPr lang="fr-FR" dirty="0"/>
          </a:p>
        </p:txBody>
      </p:sp>
      <p:pic>
        <p:nvPicPr>
          <p:cNvPr id="10242" name="Picture 2" descr="WP Serveur">
            <a:extLst>
              <a:ext uri="{FF2B5EF4-FFF2-40B4-BE49-F238E27FC236}">
                <a16:creationId xmlns:a16="http://schemas.microsoft.com/office/drawing/2014/main" id="{15F38870-4779-4885-A314-477DC7B059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{D6977D47-9F66-48A1-9B74-BF80151E7A42}tf10001114</Template>
  <TotalTime>2154</TotalTime>
  <Words>435</Words>
  <Application>Microsoft Office PowerPoint</Application>
  <PresentationFormat>Grand écran</PresentationFormat>
  <Paragraphs>90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Arial</vt:lpstr>
      <vt:lpstr>Brandon Text</vt:lpstr>
      <vt:lpstr>Calibri</vt:lpstr>
      <vt:lpstr>Courier New</vt:lpstr>
      <vt:lpstr>Gill Sans MT</vt:lpstr>
      <vt:lpstr>Roboto</vt:lpstr>
      <vt:lpstr>Segoe UI</vt:lpstr>
      <vt:lpstr>Times New Roman</vt:lpstr>
      <vt:lpstr>Wingdings</vt:lpstr>
      <vt:lpstr>Galerie</vt:lpstr>
      <vt:lpstr>LA sécurité sur WordPress</vt:lpstr>
      <vt:lpstr>SOMMAIRE</vt:lpstr>
      <vt:lpstr>WORDPRESS est-il un cms sécurisé ?</vt:lpstr>
      <vt:lpstr>Présentation PowerPoint</vt:lpstr>
      <vt:lpstr>Présentation PowerPoint</vt:lpstr>
      <vt:lpstr>Les différents types d’attaques</vt:lpstr>
      <vt:lpstr>les règles de sécurité basiques</vt:lpstr>
      <vt:lpstr>TOP 5</vt:lpstr>
      <vt:lpstr>WP Serveur</vt:lpstr>
      <vt:lpstr>WP ENGINE</vt:lpstr>
      <vt:lpstr>BLUEHOST</vt:lpstr>
      <vt:lpstr>SITEGROUND</vt:lpstr>
      <vt:lpstr>FLYWHEEL</vt:lpstr>
      <vt:lpstr>Mettre à jour WordPress, plugins et thèmes</vt:lpstr>
      <vt:lpstr>Présentation PowerPoint</vt:lpstr>
      <vt:lpstr>Présentation PowerPoint</vt:lpstr>
      <vt:lpstr>Un mot de passe sécurisé </vt:lpstr>
      <vt:lpstr>Un nom d’utilisateur intelligent</vt:lpstr>
      <vt:lpstr>Présentation PowerPoint</vt:lpstr>
      <vt:lpstr>LES PERMISSIONS FICHIERS ET SERVEURS </vt:lpstr>
      <vt:lpstr>Présentation PowerPoint</vt:lpstr>
      <vt:lpstr>UTILISER LA Dernière version de PHP</vt:lpstr>
      <vt:lpstr>Présentation PowerPoint</vt:lpstr>
      <vt:lpstr>Protéger votre administration WordPress</vt:lpstr>
      <vt:lpstr>Présentation PowerPoint</vt:lpstr>
      <vt:lpstr>Protéger votre administration WordPress</vt:lpstr>
      <vt:lpstr>Présentation PowerPoint</vt:lpstr>
      <vt:lpstr>Présentation PowerPoint</vt:lpstr>
      <vt:lpstr>MASQUER LA VERSION WORDPRESS Utilisée</vt:lpstr>
      <vt:lpstr>MASQUER LA VERSION WORDPRESS Utilisée</vt:lpstr>
      <vt:lpstr>D’autres sécurités existent …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sécurité sur wordpress</dc:title>
  <dc:creator>Salahaddine Brahimi</dc:creator>
  <cp:lastModifiedBy>Salahaddine Brahimi</cp:lastModifiedBy>
  <cp:revision>45</cp:revision>
  <dcterms:created xsi:type="dcterms:W3CDTF">2021-06-02T19:10:34Z</dcterms:created>
  <dcterms:modified xsi:type="dcterms:W3CDTF">2021-06-04T07:17:59Z</dcterms:modified>
</cp:coreProperties>
</file>