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306" r:id="rId5"/>
    <p:sldId id="307" r:id="rId6"/>
    <p:sldId id="308" r:id="rId7"/>
    <p:sldId id="309" r:id="rId8"/>
    <p:sldId id="294" r:id="rId9"/>
    <p:sldId id="314" r:id="rId10"/>
    <p:sldId id="295" r:id="rId11"/>
    <p:sldId id="310" r:id="rId12"/>
    <p:sldId id="315" r:id="rId13"/>
    <p:sldId id="303" r:id="rId14"/>
    <p:sldId id="304" r:id="rId15"/>
    <p:sldId id="311" r:id="rId16"/>
    <p:sldId id="316" r:id="rId17"/>
    <p:sldId id="312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giaire" initials="s" lastIdx="1" clrIdx="0">
    <p:extLst>
      <p:ext uri="{19B8F6BF-5375-455C-9EA6-DF929625EA0E}">
        <p15:presenceInfo xmlns:p15="http://schemas.microsoft.com/office/powerpoint/2012/main" userId="stagiai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586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24T19:56:12.98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9F35A-3C91-46FB-BC33-35E00C69AA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FCA35F-0065-41F0-B043-3069F5964C63}">
      <dgm:prSet phldrT="[Texte]"/>
      <dgm:spPr/>
      <dgm:t>
        <a:bodyPr/>
        <a:lstStyle/>
        <a:p>
          <a:r>
            <a:rPr lang="fr-FR" dirty="0" err="1"/>
            <a:t>Laravel</a:t>
          </a:r>
          <a:endParaRPr lang="fr-FR" dirty="0"/>
        </a:p>
      </dgm:t>
    </dgm:pt>
    <dgm:pt modelId="{C1012D25-AF27-40B1-B2CC-8680A10904BA}" type="parTrans" cxnId="{77B03007-F9D1-45E1-9ADF-1FFE7713158C}">
      <dgm:prSet/>
      <dgm:spPr/>
      <dgm:t>
        <a:bodyPr/>
        <a:lstStyle/>
        <a:p>
          <a:endParaRPr lang="fr-FR"/>
        </a:p>
      </dgm:t>
    </dgm:pt>
    <dgm:pt modelId="{91072B68-9FDF-41FB-851C-5DC6C037DDE7}" type="sibTrans" cxnId="{77B03007-F9D1-45E1-9ADF-1FFE7713158C}">
      <dgm:prSet/>
      <dgm:spPr/>
      <dgm:t>
        <a:bodyPr/>
        <a:lstStyle/>
        <a:p>
          <a:endParaRPr lang="fr-FR"/>
        </a:p>
      </dgm:t>
    </dgm:pt>
    <dgm:pt modelId="{D9223238-A354-44D0-86A8-751FE5946E27}">
      <dgm:prSet phldrT="[Texte]"/>
      <dgm:spPr/>
      <dgm:t>
        <a:bodyPr/>
        <a:lstStyle/>
        <a:p>
          <a:r>
            <a:rPr lang="fr-FR" dirty="0"/>
            <a:t>Eloquent</a:t>
          </a:r>
        </a:p>
      </dgm:t>
    </dgm:pt>
    <dgm:pt modelId="{E0C483FD-CD13-4F85-801D-9598FD91A533}" type="parTrans" cxnId="{8956FA3C-C32E-4F20-AE06-10961ADAD162}">
      <dgm:prSet/>
      <dgm:spPr/>
      <dgm:t>
        <a:bodyPr/>
        <a:lstStyle/>
        <a:p>
          <a:endParaRPr lang="fr-FR"/>
        </a:p>
      </dgm:t>
    </dgm:pt>
    <dgm:pt modelId="{4D9F285A-CF77-4C20-9137-DB784DEB9B1D}" type="sibTrans" cxnId="{8956FA3C-C32E-4F20-AE06-10961ADAD162}">
      <dgm:prSet/>
      <dgm:spPr/>
      <dgm:t>
        <a:bodyPr/>
        <a:lstStyle/>
        <a:p>
          <a:endParaRPr lang="fr-FR"/>
        </a:p>
      </dgm:t>
    </dgm:pt>
    <dgm:pt modelId="{9A122DF9-969B-48AB-A896-D326B0EE5DB3}">
      <dgm:prSet phldrT="[Texte]"/>
      <dgm:spPr/>
      <dgm:t>
        <a:bodyPr/>
        <a:lstStyle/>
        <a:p>
          <a:r>
            <a:rPr lang="fr-FR" dirty="0"/>
            <a:t>Migrations manuelles</a:t>
          </a:r>
        </a:p>
      </dgm:t>
    </dgm:pt>
    <dgm:pt modelId="{D6E36539-AB7B-4F3B-824C-1218B084C02D}" type="parTrans" cxnId="{EFF3F604-F8F8-4CFB-B7FD-7FE0F8AC879C}">
      <dgm:prSet/>
      <dgm:spPr/>
      <dgm:t>
        <a:bodyPr/>
        <a:lstStyle/>
        <a:p>
          <a:endParaRPr lang="fr-FR"/>
        </a:p>
      </dgm:t>
    </dgm:pt>
    <dgm:pt modelId="{B60189B1-3D4D-4211-8579-6A846DBF72CB}" type="sibTrans" cxnId="{EFF3F604-F8F8-4CFB-B7FD-7FE0F8AC879C}">
      <dgm:prSet/>
      <dgm:spPr/>
      <dgm:t>
        <a:bodyPr/>
        <a:lstStyle/>
        <a:p>
          <a:endParaRPr lang="fr-FR"/>
        </a:p>
      </dgm:t>
    </dgm:pt>
    <dgm:pt modelId="{903D5D18-8343-4D40-A207-24E5368853CB}">
      <dgm:prSet phldrT="[Texte]"/>
      <dgm:spPr/>
      <dgm:t>
        <a:bodyPr/>
        <a:lstStyle/>
        <a:p>
          <a:r>
            <a:rPr lang="fr-FR" dirty="0" err="1"/>
            <a:t>Symphony</a:t>
          </a:r>
          <a:endParaRPr lang="fr-FR" dirty="0"/>
        </a:p>
      </dgm:t>
    </dgm:pt>
    <dgm:pt modelId="{E4AD703A-64E3-4614-BE29-649AAF020076}" type="parTrans" cxnId="{9E47D2D3-6BE4-45D8-A2DD-0CEC60AFB6E6}">
      <dgm:prSet/>
      <dgm:spPr/>
      <dgm:t>
        <a:bodyPr/>
        <a:lstStyle/>
        <a:p>
          <a:endParaRPr lang="fr-FR"/>
        </a:p>
      </dgm:t>
    </dgm:pt>
    <dgm:pt modelId="{2AEF26D4-44B3-4E41-847F-801D10185963}" type="sibTrans" cxnId="{9E47D2D3-6BE4-45D8-A2DD-0CEC60AFB6E6}">
      <dgm:prSet/>
      <dgm:spPr/>
      <dgm:t>
        <a:bodyPr/>
        <a:lstStyle/>
        <a:p>
          <a:endParaRPr lang="fr-FR"/>
        </a:p>
      </dgm:t>
    </dgm:pt>
    <dgm:pt modelId="{24EADC35-3A0D-4E3A-99E4-E1D212419323}">
      <dgm:prSet phldrT="[Texte]"/>
      <dgm:spPr/>
      <dgm:t>
        <a:bodyPr/>
        <a:lstStyle/>
        <a:p>
          <a:r>
            <a:rPr lang="fr-FR" dirty="0"/>
            <a:t>Doctrine</a:t>
          </a:r>
        </a:p>
      </dgm:t>
    </dgm:pt>
    <dgm:pt modelId="{D07DF830-DAD7-4BD3-8890-02BE2CEAEA8A}" type="parTrans" cxnId="{105CB3CF-514D-416F-B75F-26A9274DB6CF}">
      <dgm:prSet/>
      <dgm:spPr/>
      <dgm:t>
        <a:bodyPr/>
        <a:lstStyle/>
        <a:p>
          <a:endParaRPr lang="fr-FR"/>
        </a:p>
      </dgm:t>
    </dgm:pt>
    <dgm:pt modelId="{C10B5CC5-9854-41C8-8370-8CE8FA1E724A}" type="sibTrans" cxnId="{105CB3CF-514D-416F-B75F-26A9274DB6CF}">
      <dgm:prSet/>
      <dgm:spPr/>
      <dgm:t>
        <a:bodyPr/>
        <a:lstStyle/>
        <a:p>
          <a:endParaRPr lang="fr-FR"/>
        </a:p>
      </dgm:t>
    </dgm:pt>
    <dgm:pt modelId="{195B2632-6B0E-452F-98DE-49649B60A08E}">
      <dgm:prSet phldrT="[Texte]"/>
      <dgm:spPr/>
      <dgm:t>
        <a:bodyPr/>
        <a:lstStyle/>
        <a:p>
          <a:r>
            <a:rPr lang="fr-FR" dirty="0"/>
            <a:t>Migrations automatiques</a:t>
          </a:r>
        </a:p>
      </dgm:t>
    </dgm:pt>
    <dgm:pt modelId="{9860B051-DDD9-4781-8F3F-FBE7E3E19376}" type="parTrans" cxnId="{B7D94CB5-C243-47C3-A680-8ABDEC8E3977}">
      <dgm:prSet/>
      <dgm:spPr/>
      <dgm:t>
        <a:bodyPr/>
        <a:lstStyle/>
        <a:p>
          <a:endParaRPr lang="fr-FR"/>
        </a:p>
      </dgm:t>
    </dgm:pt>
    <dgm:pt modelId="{E297F010-5270-43BF-A52B-3051E5CDC482}" type="sibTrans" cxnId="{B7D94CB5-C243-47C3-A680-8ABDEC8E3977}">
      <dgm:prSet/>
      <dgm:spPr/>
      <dgm:t>
        <a:bodyPr/>
        <a:lstStyle/>
        <a:p>
          <a:endParaRPr lang="fr-FR"/>
        </a:p>
      </dgm:t>
    </dgm:pt>
    <dgm:pt modelId="{D4E8B4AB-FB60-4E7F-929B-B9163B27DFE7}">
      <dgm:prSet phldrT="[Texte]"/>
      <dgm:spPr/>
      <dgm:t>
        <a:bodyPr/>
        <a:lstStyle/>
        <a:p>
          <a:r>
            <a:rPr lang="fr-FR" dirty="0"/>
            <a:t>Plus grande communauté</a:t>
          </a:r>
        </a:p>
      </dgm:t>
    </dgm:pt>
    <dgm:pt modelId="{4850A277-F75C-43D8-BE19-6F6CACC53355}" type="parTrans" cxnId="{6E81A45B-50E4-45DE-B52B-3F13AC40EF1E}">
      <dgm:prSet/>
      <dgm:spPr/>
      <dgm:t>
        <a:bodyPr/>
        <a:lstStyle/>
        <a:p>
          <a:endParaRPr lang="fr-FR"/>
        </a:p>
      </dgm:t>
    </dgm:pt>
    <dgm:pt modelId="{C0FFE5A8-00E9-4607-825F-3BC8815ABC1D}" type="sibTrans" cxnId="{6E81A45B-50E4-45DE-B52B-3F13AC40EF1E}">
      <dgm:prSet/>
      <dgm:spPr/>
      <dgm:t>
        <a:bodyPr/>
        <a:lstStyle/>
        <a:p>
          <a:endParaRPr lang="fr-FR"/>
        </a:p>
      </dgm:t>
    </dgm:pt>
    <dgm:pt modelId="{65715E73-282A-4ACF-A484-4092BBA9191E}">
      <dgm:prSet phldrT="[Texte]"/>
      <dgm:spPr/>
      <dgm:t>
        <a:bodyPr/>
        <a:lstStyle/>
        <a:p>
          <a:r>
            <a:rPr lang="fr-FR" dirty="0"/>
            <a:t>TWIG</a:t>
          </a:r>
        </a:p>
      </dgm:t>
    </dgm:pt>
    <dgm:pt modelId="{ADE27613-F78E-463F-82C8-1A4A2DBF1B7B}" type="parTrans" cxnId="{A71F14B5-63B5-4612-A6D2-D2CE93FCA1AC}">
      <dgm:prSet/>
      <dgm:spPr/>
      <dgm:t>
        <a:bodyPr/>
        <a:lstStyle/>
        <a:p>
          <a:endParaRPr lang="fr-FR"/>
        </a:p>
      </dgm:t>
    </dgm:pt>
    <dgm:pt modelId="{AD62D461-8B42-4D89-AC29-69B3489AADFE}" type="sibTrans" cxnId="{A71F14B5-63B5-4612-A6D2-D2CE93FCA1AC}">
      <dgm:prSet/>
      <dgm:spPr/>
      <dgm:t>
        <a:bodyPr/>
        <a:lstStyle/>
        <a:p>
          <a:endParaRPr lang="fr-FR"/>
        </a:p>
      </dgm:t>
    </dgm:pt>
    <dgm:pt modelId="{924C2777-819F-4803-86EE-BB6B47C4C51A}">
      <dgm:prSet phldrT="[Texte]"/>
      <dgm:spPr/>
      <dgm:t>
        <a:bodyPr/>
        <a:lstStyle/>
        <a:p>
          <a:r>
            <a:rPr lang="fr-FR" dirty="0"/>
            <a:t>Blade</a:t>
          </a:r>
        </a:p>
      </dgm:t>
    </dgm:pt>
    <dgm:pt modelId="{FF565335-D548-430D-BE01-A036919BAE85}" type="parTrans" cxnId="{E8F50879-67FF-4201-8B95-8C8D4124987C}">
      <dgm:prSet/>
      <dgm:spPr/>
      <dgm:t>
        <a:bodyPr/>
        <a:lstStyle/>
        <a:p>
          <a:endParaRPr lang="fr-FR"/>
        </a:p>
      </dgm:t>
    </dgm:pt>
    <dgm:pt modelId="{A4CC646F-B789-46D0-86BB-5EC77243617B}" type="sibTrans" cxnId="{E8F50879-67FF-4201-8B95-8C8D4124987C}">
      <dgm:prSet/>
      <dgm:spPr/>
      <dgm:t>
        <a:bodyPr/>
        <a:lstStyle/>
        <a:p>
          <a:endParaRPr lang="fr-FR"/>
        </a:p>
      </dgm:t>
    </dgm:pt>
    <dgm:pt modelId="{774E83BD-97FF-476B-88C5-013CA6F50D04}">
      <dgm:prSet phldrT="[Texte]"/>
      <dgm:spPr/>
      <dgm:t>
        <a:bodyPr/>
        <a:lstStyle/>
        <a:p>
          <a:endParaRPr lang="fr-FR" dirty="0"/>
        </a:p>
      </dgm:t>
    </dgm:pt>
    <dgm:pt modelId="{42F950EC-24BA-425E-A5C2-96C7F90BD3F6}" type="parTrans" cxnId="{D1E533D4-51F9-4118-BAB8-824D4F6B8F84}">
      <dgm:prSet/>
      <dgm:spPr/>
    </dgm:pt>
    <dgm:pt modelId="{9F02BB2D-EA77-4AFA-B3AB-C3344AA56D5D}" type="sibTrans" cxnId="{D1E533D4-51F9-4118-BAB8-824D4F6B8F84}">
      <dgm:prSet/>
      <dgm:spPr/>
    </dgm:pt>
    <dgm:pt modelId="{CA14C1BD-B057-4801-818A-C55C1373120C}">
      <dgm:prSet phldrT="[Texte]"/>
      <dgm:spPr/>
      <dgm:t>
        <a:bodyPr/>
        <a:lstStyle/>
        <a:p>
          <a:endParaRPr lang="fr-FR" dirty="0"/>
        </a:p>
      </dgm:t>
    </dgm:pt>
    <dgm:pt modelId="{2FAD0EE6-10F3-4293-9B5A-A798E279D64F}" type="parTrans" cxnId="{68E45C0A-0F27-4E6E-AD35-F50F85899A6D}">
      <dgm:prSet/>
      <dgm:spPr/>
    </dgm:pt>
    <dgm:pt modelId="{0682D911-A37D-4383-AAAA-3D057F19501A}" type="sibTrans" cxnId="{68E45C0A-0F27-4E6E-AD35-F50F85899A6D}">
      <dgm:prSet/>
      <dgm:spPr/>
    </dgm:pt>
    <dgm:pt modelId="{0DC544DC-8753-4184-BAD5-668FD0015EB9}" type="pres">
      <dgm:prSet presAssocID="{1F39F35A-3C91-46FB-BC33-35E00C69AA8C}" presName="Name0" presStyleCnt="0">
        <dgm:presLayoutVars>
          <dgm:dir/>
          <dgm:animLvl val="lvl"/>
          <dgm:resizeHandles val="exact"/>
        </dgm:presLayoutVars>
      </dgm:prSet>
      <dgm:spPr/>
    </dgm:pt>
    <dgm:pt modelId="{E08CFD6A-AED7-4617-B923-378319D403A7}" type="pres">
      <dgm:prSet presAssocID="{A7FCA35F-0065-41F0-B043-3069F5964C63}" presName="composite" presStyleCnt="0"/>
      <dgm:spPr/>
    </dgm:pt>
    <dgm:pt modelId="{8C95C477-F1B8-48F8-8582-DA73D0B22318}" type="pres">
      <dgm:prSet presAssocID="{A7FCA35F-0065-41F0-B043-3069F5964C6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A949D62-50A1-4D05-83E8-E4F001B8C10C}" type="pres">
      <dgm:prSet presAssocID="{A7FCA35F-0065-41F0-B043-3069F5964C63}" presName="desTx" presStyleLbl="alignAccFollowNode1" presStyleIdx="0" presStyleCnt="2">
        <dgm:presLayoutVars>
          <dgm:bulletEnabled val="1"/>
        </dgm:presLayoutVars>
      </dgm:prSet>
      <dgm:spPr/>
    </dgm:pt>
    <dgm:pt modelId="{4392468B-393F-4F99-8EAC-AD5D57C48B84}" type="pres">
      <dgm:prSet presAssocID="{91072B68-9FDF-41FB-851C-5DC6C037DDE7}" presName="space" presStyleCnt="0"/>
      <dgm:spPr/>
    </dgm:pt>
    <dgm:pt modelId="{C7F9B926-ECC7-441E-ABCF-7E8FFD703A17}" type="pres">
      <dgm:prSet presAssocID="{903D5D18-8343-4D40-A207-24E5368853CB}" presName="composite" presStyleCnt="0"/>
      <dgm:spPr/>
    </dgm:pt>
    <dgm:pt modelId="{60079BEB-9D54-4DE1-A168-5F4532C7164B}" type="pres">
      <dgm:prSet presAssocID="{903D5D18-8343-4D40-A207-24E5368853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529C98B-8111-4A05-AAD4-FA33D5982D11}" type="pres">
      <dgm:prSet presAssocID="{903D5D18-8343-4D40-A207-24E5368853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F3F604-F8F8-4CFB-B7FD-7FE0F8AC879C}" srcId="{A7FCA35F-0065-41F0-B043-3069F5964C63}" destId="{9A122DF9-969B-48AB-A896-D326B0EE5DB3}" srcOrd="2" destOrd="0" parTransId="{D6E36539-AB7B-4F3B-824C-1218B084C02D}" sibTransId="{B60189B1-3D4D-4211-8579-6A846DBF72CB}"/>
    <dgm:cxn modelId="{77B03007-F9D1-45E1-9ADF-1FFE7713158C}" srcId="{1F39F35A-3C91-46FB-BC33-35E00C69AA8C}" destId="{A7FCA35F-0065-41F0-B043-3069F5964C63}" srcOrd="0" destOrd="0" parTransId="{C1012D25-AF27-40B1-B2CC-8680A10904BA}" sibTransId="{91072B68-9FDF-41FB-851C-5DC6C037DDE7}"/>
    <dgm:cxn modelId="{68E45C0A-0F27-4E6E-AD35-F50F85899A6D}" srcId="{A7FCA35F-0065-41F0-B043-3069F5964C63}" destId="{CA14C1BD-B057-4801-818A-C55C1373120C}" srcOrd="3" destOrd="0" parTransId="{2FAD0EE6-10F3-4293-9B5A-A798E279D64F}" sibTransId="{0682D911-A37D-4383-AAAA-3D057F19501A}"/>
    <dgm:cxn modelId="{9725362B-C537-4B79-9BCB-DCD15C2217B9}" type="presOf" srcId="{A7FCA35F-0065-41F0-B043-3069F5964C63}" destId="{8C95C477-F1B8-48F8-8582-DA73D0B22318}" srcOrd="0" destOrd="0" presId="urn:microsoft.com/office/officeart/2005/8/layout/hList1"/>
    <dgm:cxn modelId="{9586452D-48E5-4592-9F4C-CCEFC232B8F7}" type="presOf" srcId="{D4E8B4AB-FB60-4E7F-929B-B9163B27DFE7}" destId="{4529C98B-8111-4A05-AAD4-FA33D5982D11}" srcOrd="0" destOrd="3" presId="urn:microsoft.com/office/officeart/2005/8/layout/hList1"/>
    <dgm:cxn modelId="{8956FA3C-C32E-4F20-AE06-10961ADAD162}" srcId="{A7FCA35F-0065-41F0-B043-3069F5964C63}" destId="{D9223238-A354-44D0-86A8-751FE5946E27}" srcOrd="0" destOrd="0" parTransId="{E0C483FD-CD13-4F85-801D-9598FD91A533}" sibTransId="{4D9F285A-CF77-4C20-9137-DB784DEB9B1D}"/>
    <dgm:cxn modelId="{6E81A45B-50E4-45DE-B52B-3F13AC40EF1E}" srcId="{903D5D18-8343-4D40-A207-24E5368853CB}" destId="{D4E8B4AB-FB60-4E7F-929B-B9163B27DFE7}" srcOrd="3" destOrd="0" parTransId="{4850A277-F75C-43D8-BE19-6F6CACC53355}" sibTransId="{C0FFE5A8-00E9-4607-825F-3BC8815ABC1D}"/>
    <dgm:cxn modelId="{4FA1AB6A-04A4-4646-88DB-F5ECE6B69172}" type="presOf" srcId="{65715E73-282A-4ACF-A484-4092BBA9191E}" destId="{8A949D62-50A1-4D05-83E8-E4F001B8C10C}" srcOrd="0" destOrd="4" presId="urn:microsoft.com/office/officeart/2005/8/layout/hList1"/>
    <dgm:cxn modelId="{B4F1176B-5449-45AB-87F3-F9C1A3B156D9}" type="presOf" srcId="{774E83BD-97FF-476B-88C5-013CA6F50D04}" destId="{8A949D62-50A1-4D05-83E8-E4F001B8C10C}" srcOrd="0" destOrd="1" presId="urn:microsoft.com/office/officeart/2005/8/layout/hList1"/>
    <dgm:cxn modelId="{9261CF75-7BFE-4DD8-8B74-3A54AE61526C}" type="presOf" srcId="{195B2632-6B0E-452F-98DE-49649B60A08E}" destId="{4529C98B-8111-4A05-AAD4-FA33D5982D11}" srcOrd="0" destOrd="1" presId="urn:microsoft.com/office/officeart/2005/8/layout/hList1"/>
    <dgm:cxn modelId="{79B79177-8590-4231-9D4C-6DB1FD457986}" type="presOf" srcId="{1F39F35A-3C91-46FB-BC33-35E00C69AA8C}" destId="{0DC544DC-8753-4184-BAD5-668FD0015EB9}" srcOrd="0" destOrd="0" presId="urn:microsoft.com/office/officeart/2005/8/layout/hList1"/>
    <dgm:cxn modelId="{35329357-F59F-4495-B2F8-56D25DE3B8B9}" type="presOf" srcId="{9A122DF9-969B-48AB-A896-D326B0EE5DB3}" destId="{8A949D62-50A1-4D05-83E8-E4F001B8C10C}" srcOrd="0" destOrd="2" presId="urn:microsoft.com/office/officeart/2005/8/layout/hList1"/>
    <dgm:cxn modelId="{E8F50879-67FF-4201-8B95-8C8D4124987C}" srcId="{903D5D18-8343-4D40-A207-24E5368853CB}" destId="{924C2777-819F-4803-86EE-BB6B47C4C51A}" srcOrd="2" destOrd="0" parTransId="{FF565335-D548-430D-BE01-A036919BAE85}" sibTransId="{A4CC646F-B789-46D0-86BB-5EC77243617B}"/>
    <dgm:cxn modelId="{523B5AA4-6408-4909-B6E7-9EB12F5301E0}" type="presOf" srcId="{CA14C1BD-B057-4801-818A-C55C1373120C}" destId="{8A949D62-50A1-4D05-83E8-E4F001B8C10C}" srcOrd="0" destOrd="3" presId="urn:microsoft.com/office/officeart/2005/8/layout/hList1"/>
    <dgm:cxn modelId="{A71F14B5-63B5-4612-A6D2-D2CE93FCA1AC}" srcId="{A7FCA35F-0065-41F0-B043-3069F5964C63}" destId="{65715E73-282A-4ACF-A484-4092BBA9191E}" srcOrd="4" destOrd="0" parTransId="{ADE27613-F78E-463F-82C8-1A4A2DBF1B7B}" sibTransId="{AD62D461-8B42-4D89-AC29-69B3489AADFE}"/>
    <dgm:cxn modelId="{B7D94CB5-C243-47C3-A680-8ABDEC8E3977}" srcId="{903D5D18-8343-4D40-A207-24E5368853CB}" destId="{195B2632-6B0E-452F-98DE-49649B60A08E}" srcOrd="1" destOrd="0" parTransId="{9860B051-DDD9-4781-8F3F-FBE7E3E19376}" sibTransId="{E297F010-5270-43BF-A52B-3051E5CDC482}"/>
    <dgm:cxn modelId="{588ACBB7-CB30-4E8A-93CF-FD05D3F0A512}" type="presOf" srcId="{903D5D18-8343-4D40-A207-24E5368853CB}" destId="{60079BEB-9D54-4DE1-A168-5F4532C7164B}" srcOrd="0" destOrd="0" presId="urn:microsoft.com/office/officeart/2005/8/layout/hList1"/>
    <dgm:cxn modelId="{105CB3CF-514D-416F-B75F-26A9274DB6CF}" srcId="{903D5D18-8343-4D40-A207-24E5368853CB}" destId="{24EADC35-3A0D-4E3A-99E4-E1D212419323}" srcOrd="0" destOrd="0" parTransId="{D07DF830-DAD7-4BD3-8890-02BE2CEAEA8A}" sibTransId="{C10B5CC5-9854-41C8-8370-8CE8FA1E724A}"/>
    <dgm:cxn modelId="{9E47D2D3-6BE4-45D8-A2DD-0CEC60AFB6E6}" srcId="{1F39F35A-3C91-46FB-BC33-35E00C69AA8C}" destId="{903D5D18-8343-4D40-A207-24E5368853CB}" srcOrd="1" destOrd="0" parTransId="{E4AD703A-64E3-4614-BE29-649AAF020076}" sibTransId="{2AEF26D4-44B3-4E41-847F-801D10185963}"/>
    <dgm:cxn modelId="{D1E533D4-51F9-4118-BAB8-824D4F6B8F84}" srcId="{A7FCA35F-0065-41F0-B043-3069F5964C63}" destId="{774E83BD-97FF-476B-88C5-013CA6F50D04}" srcOrd="1" destOrd="0" parTransId="{42F950EC-24BA-425E-A5C2-96C7F90BD3F6}" sibTransId="{9F02BB2D-EA77-4AFA-B3AB-C3344AA56D5D}"/>
    <dgm:cxn modelId="{45771FDD-BC49-47D0-9C97-EA6157F3717B}" type="presOf" srcId="{924C2777-819F-4803-86EE-BB6B47C4C51A}" destId="{4529C98B-8111-4A05-AAD4-FA33D5982D11}" srcOrd="0" destOrd="2" presId="urn:microsoft.com/office/officeart/2005/8/layout/hList1"/>
    <dgm:cxn modelId="{AECAD7F4-B76C-464A-80E2-EF9522483013}" type="presOf" srcId="{24EADC35-3A0D-4E3A-99E4-E1D212419323}" destId="{4529C98B-8111-4A05-AAD4-FA33D5982D11}" srcOrd="0" destOrd="0" presId="urn:microsoft.com/office/officeart/2005/8/layout/hList1"/>
    <dgm:cxn modelId="{FE8B75FB-7D84-487D-886A-9A5472E609DD}" type="presOf" srcId="{D9223238-A354-44D0-86A8-751FE5946E27}" destId="{8A949D62-50A1-4D05-83E8-E4F001B8C10C}" srcOrd="0" destOrd="0" presId="urn:microsoft.com/office/officeart/2005/8/layout/hList1"/>
    <dgm:cxn modelId="{CC84D23D-AD4D-435B-A2E5-DF1CEC28703D}" type="presParOf" srcId="{0DC544DC-8753-4184-BAD5-668FD0015EB9}" destId="{E08CFD6A-AED7-4617-B923-378319D403A7}" srcOrd="0" destOrd="0" presId="urn:microsoft.com/office/officeart/2005/8/layout/hList1"/>
    <dgm:cxn modelId="{591D4518-DBBE-48EC-A055-802FDD68823E}" type="presParOf" srcId="{E08CFD6A-AED7-4617-B923-378319D403A7}" destId="{8C95C477-F1B8-48F8-8582-DA73D0B22318}" srcOrd="0" destOrd="0" presId="urn:microsoft.com/office/officeart/2005/8/layout/hList1"/>
    <dgm:cxn modelId="{395A2905-9CEC-4E4D-86CB-2535E19AE6A5}" type="presParOf" srcId="{E08CFD6A-AED7-4617-B923-378319D403A7}" destId="{8A949D62-50A1-4D05-83E8-E4F001B8C10C}" srcOrd="1" destOrd="0" presId="urn:microsoft.com/office/officeart/2005/8/layout/hList1"/>
    <dgm:cxn modelId="{E3F3EB34-2407-4326-9AA8-6EC859307953}" type="presParOf" srcId="{0DC544DC-8753-4184-BAD5-668FD0015EB9}" destId="{4392468B-393F-4F99-8EAC-AD5D57C48B84}" srcOrd="1" destOrd="0" presId="urn:microsoft.com/office/officeart/2005/8/layout/hList1"/>
    <dgm:cxn modelId="{CDB5E3FC-85B9-42AD-8207-838F0CBE71F7}" type="presParOf" srcId="{0DC544DC-8753-4184-BAD5-668FD0015EB9}" destId="{C7F9B926-ECC7-441E-ABCF-7E8FFD703A17}" srcOrd="2" destOrd="0" presId="urn:microsoft.com/office/officeart/2005/8/layout/hList1"/>
    <dgm:cxn modelId="{12064EE6-F366-485E-A97A-1DB639292975}" type="presParOf" srcId="{C7F9B926-ECC7-441E-ABCF-7E8FFD703A17}" destId="{60079BEB-9D54-4DE1-A168-5F4532C7164B}" srcOrd="0" destOrd="0" presId="urn:microsoft.com/office/officeart/2005/8/layout/hList1"/>
    <dgm:cxn modelId="{F0836D04-120A-4771-957F-678036AD61F4}" type="presParOf" srcId="{C7F9B926-ECC7-441E-ABCF-7E8FFD703A17}" destId="{4529C98B-8111-4A05-AAD4-FA33D5982D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C477-F1B8-48F8-8582-DA73D0B22318}">
      <dsp:nvSpPr>
        <dsp:cNvPr id="0" name=""/>
        <dsp:cNvSpPr/>
      </dsp:nvSpPr>
      <dsp:spPr>
        <a:xfrm>
          <a:off x="50" y="6633"/>
          <a:ext cx="4815544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Laravel</a:t>
          </a:r>
          <a:endParaRPr lang="fr-FR" sz="3900" kern="1200" dirty="0"/>
        </a:p>
      </dsp:txBody>
      <dsp:txXfrm>
        <a:off x="50" y="6633"/>
        <a:ext cx="4815544" cy="1123200"/>
      </dsp:txXfrm>
    </dsp:sp>
    <dsp:sp modelId="{8A949D62-50A1-4D05-83E8-E4F001B8C10C}">
      <dsp:nvSpPr>
        <dsp:cNvPr id="0" name=""/>
        <dsp:cNvSpPr/>
      </dsp:nvSpPr>
      <dsp:spPr>
        <a:xfrm>
          <a:off x="50" y="1129833"/>
          <a:ext cx="4815544" cy="4282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Eloquent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Migrations manuelles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9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TWIG</a:t>
          </a:r>
        </a:p>
      </dsp:txBody>
      <dsp:txXfrm>
        <a:off x="50" y="1129833"/>
        <a:ext cx="4815544" cy="4282200"/>
      </dsp:txXfrm>
    </dsp:sp>
    <dsp:sp modelId="{60079BEB-9D54-4DE1-A168-5F4532C7164B}">
      <dsp:nvSpPr>
        <dsp:cNvPr id="0" name=""/>
        <dsp:cNvSpPr/>
      </dsp:nvSpPr>
      <dsp:spPr>
        <a:xfrm>
          <a:off x="5489771" y="6633"/>
          <a:ext cx="4815544" cy="112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dirty="0" err="1"/>
            <a:t>Symphony</a:t>
          </a:r>
          <a:endParaRPr lang="fr-FR" sz="3900" kern="1200" dirty="0"/>
        </a:p>
      </dsp:txBody>
      <dsp:txXfrm>
        <a:off x="5489771" y="6633"/>
        <a:ext cx="4815544" cy="1123200"/>
      </dsp:txXfrm>
    </dsp:sp>
    <dsp:sp modelId="{4529C98B-8111-4A05-AAD4-FA33D5982D11}">
      <dsp:nvSpPr>
        <dsp:cNvPr id="0" name=""/>
        <dsp:cNvSpPr/>
      </dsp:nvSpPr>
      <dsp:spPr>
        <a:xfrm>
          <a:off x="5489771" y="1129833"/>
          <a:ext cx="4815544" cy="4282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026" tIns="208026" rIns="277368" bIns="312039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Doctrine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Migrations automatiques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Blade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900" kern="1200" dirty="0"/>
            <a:t>Plus grande communauté</a:t>
          </a:r>
        </a:p>
      </dsp:txBody>
      <dsp:txXfrm>
        <a:off x="5489771" y="1129833"/>
        <a:ext cx="4815544" cy="4282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CA70EDB-4B36-4CA5-AB48-4ED7CCB713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198DCC-3E8D-4419-B930-82477F012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08DB3-0D29-4A43-857F-E099129922D1}" type="datetime1">
              <a:rPr lang="fr-FR" smtClean="0"/>
              <a:t>24/06/2021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811FE1-7A54-4024-AE57-E9290B12C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B134E4-1F26-4974-A60F-F29A4212D5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15F8F-0F47-4F29-9881-7A839B3FAA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12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2E851-0615-4781-BC0D-A2E801150AE0}" type="datetime1">
              <a:rPr lang="fr-FR" smtClean="0"/>
              <a:pPr/>
              <a:t>24/06/2021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components/translation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ramework" TargetMode="External"/><Relationship Id="rId7" Type="http://schemas.openxmlformats.org/officeDocument/2006/relationships/hyperlink" Target="https://fr.wikipedia.org/wiki/Site_web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PHP" TargetMode="External"/><Relationship Id="rId5" Type="http://schemas.openxmlformats.org/officeDocument/2006/relationships/hyperlink" Target="https://fr.wikipedia.org/wiki/Logiciel_libre" TargetMode="External"/><Relationship Id="rId4" Type="http://schemas.openxmlformats.org/officeDocument/2006/relationships/hyperlink" Target="https://fr.wikipedia.org/wiki/Mod%C3%A8le-vue-contr%C3%B4leur" TargetMode="Externa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PHP" TargetMode="External"/><Relationship Id="rId3" Type="http://schemas.openxmlformats.org/officeDocument/2006/relationships/hyperlink" Target="https://fr.wikipedia.org/w/index.php?title=SensioLabs&amp;action=edit&amp;redlink=1" TargetMode="External"/><Relationship Id="rId7" Type="http://schemas.openxmlformats.org/officeDocument/2006/relationships/hyperlink" Target="https://fr.wikipedia.org/wiki/Symfony#cite_note-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Mapping_objet-relationnel" TargetMode="External"/><Relationship Id="rId5" Type="http://schemas.openxmlformats.org/officeDocument/2006/relationships/hyperlink" Target="https://fr.wikipedia.org/wiki/Symfony#cite_note-2" TargetMode="External"/><Relationship Id="rId4" Type="http://schemas.openxmlformats.org/officeDocument/2006/relationships/hyperlink" Target="https://fr.wikipedia.org/wiki/Framework" TargetMode="External"/><Relationship Id="rId9" Type="http://schemas.openxmlformats.org/officeDocument/2006/relationships/hyperlink" Target="https://fr.wikipedia.org/wiki/Symfony#cite_note-5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Ajax_(informatique)" TargetMode="External"/><Relationship Id="rId3" Type="http://schemas.openxmlformats.org/officeDocument/2006/relationships/hyperlink" Target="https://fr.wikipedia.org/wiki/Uniform_Resource_Locator" TargetMode="External"/><Relationship Id="rId7" Type="http://schemas.openxmlformats.org/officeDocument/2006/relationships/hyperlink" Target="https://fr.wikipedia.org/wiki/Internationalisation_de_logicie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%C3%89chafaudage_(programmation)" TargetMode="External"/><Relationship Id="rId5" Type="http://schemas.openxmlformats.org/officeDocument/2006/relationships/hyperlink" Target="https://fr.wikipedia.org/wiki/Application_(informatique)#Application_de_back_office" TargetMode="External"/><Relationship Id="rId4" Type="http://schemas.openxmlformats.org/officeDocument/2006/relationships/hyperlink" Target="https://fr.wikipedia.org/wiki/YA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822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effectLst/>
                <a:latin typeface="Montserrat"/>
              </a:rPr>
              <a:t>Depuis la version 4 du </a:t>
            </a:r>
            <a:r>
              <a:rPr lang="fr-FR" b="0" i="0" dirty="0" err="1">
                <a:effectLst/>
                <a:latin typeface="Montserrat"/>
              </a:rPr>
              <a:t>framework</a:t>
            </a:r>
            <a:r>
              <a:rPr lang="fr-FR" b="0" i="0" dirty="0">
                <a:effectLst/>
                <a:latin typeface="Montserrat"/>
              </a:rPr>
              <a:t> Symfony, il n'y a plus vraiment de distribution officielle.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l'équipe qui maintient le projet, nous fourni des squelettes applicatifs légers, ce qui permet de laisser la responsabilité aux développeurs de décider quelles dépendances sont nécessaires dans leurs applications.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0" i="0" dirty="0">
                <a:effectLst/>
                <a:latin typeface="Montserrat"/>
              </a:rPr>
              <a:t>Officiellement, il existe deux squelettes applicatifs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skeleton: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 le squelette minimaliste pour démarrer un projet PHP, il est recommandé pour des applications en ligne de commande, par exemple.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000000"/>
                </a:solidFill>
                <a:effectLst/>
                <a:latin typeface="Montserrat"/>
              </a:rPr>
              <a:t>website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-skeleton :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 le squelette recommandé pour faire des projets web, que l’on va utiliser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3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AFAFA"/>
                </a:solidFill>
                <a:effectLst/>
                <a:latin typeface="Lucida Grande"/>
              </a:rPr>
              <a:t>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Lucida Grande"/>
              </a:rPr>
              <a:t>symfony</a:t>
            </a:r>
            <a:r>
              <a:rPr lang="en-US" b="0" i="0" dirty="0">
                <a:solidFill>
                  <a:srgbClr val="FFFFFF"/>
                </a:solidFill>
                <a:effectLst/>
                <a:latin typeface="Lucida Grande"/>
              </a:rPr>
              <a:t> new --full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Lucida Grande"/>
              </a:rPr>
              <a:t>my_project</a:t>
            </a:r>
            <a:r>
              <a:rPr lang="en-US" b="0" i="0" dirty="0">
                <a:solidFill>
                  <a:srgbClr val="FFFFFF"/>
                </a:solidFill>
                <a:effectLst/>
                <a:latin typeface="Lucida Grande"/>
              </a:rPr>
              <a:t> /// application web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Lucida Grande"/>
              </a:rPr>
              <a:t>traditionelle</a:t>
            </a:r>
            <a:br>
              <a:rPr lang="en-US" dirty="0"/>
            </a:br>
            <a:endParaRPr lang="en-US" dirty="0"/>
          </a:p>
          <a:p>
            <a:r>
              <a:rPr lang="fr-FR" b="0" i="0" dirty="0">
                <a:solidFill>
                  <a:srgbClr val="FAFAFA"/>
                </a:solidFill>
                <a:effectLst/>
                <a:latin typeface="Lucida Grande"/>
              </a:rPr>
              <a:t> pour les api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Lucida Grande"/>
              </a:rPr>
              <a:t>symfony</a:t>
            </a:r>
            <a:r>
              <a:rPr lang="fr-FR" b="0" i="0" dirty="0">
                <a:solidFill>
                  <a:srgbClr val="FFFFFF"/>
                </a:solidFill>
                <a:effectLst/>
                <a:latin typeface="Lucida Grande"/>
              </a:rPr>
              <a:t> new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Lucida Grande"/>
              </a:rPr>
              <a:t>my_project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10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Montserrat"/>
              </a:rPr>
              <a:t>Le dossier "bin"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Ce dossier contient les exécutables disponibles dans le projet, que ce soit ceux fournis avec le </a:t>
            </a:r>
            <a:r>
              <a:rPr lang="fr-FR" b="0" i="0" dirty="0" err="1">
                <a:effectLst/>
                <a:latin typeface="Montserrat"/>
              </a:rPr>
              <a:t>framework</a:t>
            </a:r>
            <a:r>
              <a:rPr lang="fr-FR" b="0" i="0" dirty="0">
                <a:effectLst/>
                <a:latin typeface="Montserrat"/>
              </a:rPr>
              <a:t> (la console Symfony) ou ceux des dépendances (</a:t>
            </a:r>
            <a:r>
              <a:rPr lang="fr-FR" b="0" i="0" dirty="0" err="1">
                <a:effectLst/>
                <a:latin typeface="Montserrat"/>
              </a:rPr>
              <a:t>phpunit</a:t>
            </a:r>
            <a:r>
              <a:rPr lang="fr-FR" b="0" i="0" dirty="0">
                <a:effectLst/>
                <a:latin typeface="Montserrat"/>
              </a:rPr>
              <a:t>,</a:t>
            </a:r>
          </a:p>
          <a:p>
            <a:endParaRPr lang="fr-FR" dirty="0"/>
          </a:p>
          <a:p>
            <a:endParaRPr lang="fr-FR" dirty="0"/>
          </a:p>
          <a:p>
            <a:pPr algn="l"/>
            <a:r>
              <a:rPr lang="fr-FR" b="1" i="0" dirty="0">
                <a:effectLst/>
                <a:latin typeface="Montserrat"/>
              </a:rPr>
              <a:t>Le dossier "config"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Il contient toute la configuration de l application, que ce soit le </a:t>
            </a:r>
            <a:r>
              <a:rPr lang="fr-FR" b="0" i="0" dirty="0" err="1">
                <a:effectLst/>
                <a:latin typeface="Montserrat"/>
              </a:rPr>
              <a:t>framework</a:t>
            </a:r>
            <a:r>
              <a:rPr lang="fr-FR" b="0" i="0" dirty="0">
                <a:effectLst/>
                <a:latin typeface="Montserrat"/>
              </a:rPr>
              <a:t>, les dépendances (Doctrine, </a:t>
            </a:r>
            <a:r>
              <a:rPr lang="fr-FR" b="0" i="0" dirty="0" err="1">
                <a:effectLst/>
                <a:latin typeface="Montserrat"/>
              </a:rPr>
              <a:t>Twig</a:t>
            </a:r>
            <a:r>
              <a:rPr lang="fr-FR" b="0" i="0" dirty="0">
                <a:effectLst/>
                <a:latin typeface="Montserrat"/>
              </a:rPr>
              <a:t>, ) ou encore les routes.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"public"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Par défaut, il ne contient que le contrôleur frontal de </a:t>
            </a:r>
            <a:r>
              <a:rPr lang="fr-FR" b="0" i="0" dirty="0" err="1">
                <a:effectLst/>
                <a:latin typeface="Montserrat"/>
              </a:rPr>
              <a:t>lapplication</a:t>
            </a:r>
            <a:r>
              <a:rPr lang="fr-FR" b="0" i="0" dirty="0">
                <a:effectLst/>
                <a:latin typeface="Montserrat"/>
              </a:rPr>
              <a:t>(l’index), le fichier dont la responsabilité est de recevoir toutes les requêtes des utilisateurs.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D’ailleurs Seul ce dossier doit être accessible de l'extérieur.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"migrations"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Dans ce dossier et si on manipulez une base de données, on trouvera les migrations du projet générées à chaque changement </a:t>
            </a:r>
            <a:r>
              <a:rPr lang="fr-FR" b="0" i="0" dirty="0" err="1">
                <a:effectLst/>
                <a:latin typeface="Montserrat"/>
              </a:rPr>
              <a:t>quon</a:t>
            </a:r>
            <a:r>
              <a:rPr lang="fr-FR" b="0" i="0" dirty="0">
                <a:effectLst/>
                <a:latin typeface="Montserrat"/>
              </a:rPr>
              <a:t> effectue sur votre base de données à l'aide de l'ORM Doctrine. Je vais pas détailler ici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"src"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C'est ici que se trouve notre application ! Contrôleurs, formulaires les modèles et tous les services doivent se trouver dans ce dossier. C'est également dans ce dossier que se trouve le "moteur" de l application, qui se nomme  kernel.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"tests"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Dans ce dossier se trouvent les tests unitaires,,,,, d'intégration et d'interfaces.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i="0" dirty="0">
                <a:effectLst/>
                <a:latin typeface="Montserrat"/>
              </a:rPr>
              <a:t>Le dossier "</a:t>
            </a:r>
            <a:r>
              <a:rPr lang="fr-FR" b="1" i="0" dirty="0" err="1">
                <a:effectLst/>
                <a:latin typeface="Montserrat"/>
              </a:rPr>
              <a:t>templates</a:t>
            </a:r>
            <a:r>
              <a:rPr lang="fr-FR" b="1" i="0" dirty="0">
                <a:effectLst/>
                <a:latin typeface="Montserrat"/>
              </a:rPr>
              <a:t>"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"translations"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Symfony fournit un composant appelé </a:t>
            </a:r>
            <a:r>
              <a:rPr lang="fr-FR" b="0" i="0" u="sng" dirty="0">
                <a:solidFill>
                  <a:srgbClr val="7451EB"/>
                </a:solidFill>
                <a:effectLst/>
                <a:latin typeface="Montserrat"/>
                <a:hlinkClick r:id="rId3"/>
              </a:rPr>
              <a:t>Translation</a:t>
            </a:r>
            <a:r>
              <a:rPr lang="fr-FR" b="0" i="0" dirty="0">
                <a:effectLst/>
                <a:latin typeface="Montserrat"/>
              </a:rPr>
              <a:t> capable de gérer de nombreux formats de traductions, ,les fichiers qui aborde la traduction seront situés dans ce dossier.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"var"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Ce dossier contient trois choses principalement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les fichiers de cache dans le dossier 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cache 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les fichiers de log dans le dossier 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log 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et la vous ne l’avez pas mais , si le </a:t>
            </a:r>
            <a:r>
              <a:rPr lang="fr-FR" b="0" i="0" dirty="0" err="1">
                <a:solidFill>
                  <a:srgbClr val="000000"/>
                </a:solidFill>
                <a:effectLst/>
                <a:latin typeface="Montserrat"/>
              </a:rPr>
              <a:t>framework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 est configuré pour gérer les sessions PHP, on trouve le dossier </a:t>
            </a: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sessions.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/>
            <a:r>
              <a:rPr lang="fr-FR" b="1" i="0" dirty="0">
                <a:effectLst/>
                <a:latin typeface="Montserrat"/>
              </a:rPr>
              <a:t>Le dossier "</a:t>
            </a:r>
            <a:r>
              <a:rPr lang="fr-FR" b="1" i="0" dirty="0" err="1">
                <a:effectLst/>
                <a:latin typeface="Montserrat"/>
              </a:rPr>
              <a:t>vendor</a:t>
            </a:r>
            <a:r>
              <a:rPr lang="fr-FR" b="1" i="0" dirty="0">
                <a:effectLst/>
                <a:latin typeface="Montserrat"/>
              </a:rPr>
              <a:t>"</a:t>
            </a:r>
          </a:p>
          <a:p>
            <a:pPr algn="l"/>
            <a:r>
              <a:rPr lang="fr-FR" b="0" i="0" dirty="0">
                <a:effectLst/>
                <a:latin typeface="Montserrat"/>
              </a:rPr>
              <a:t>Ce dossier contient votre chargeur de dépendances (ou "</a:t>
            </a:r>
            <a:r>
              <a:rPr lang="fr-FR" b="0" i="0" dirty="0" err="1">
                <a:effectLst/>
                <a:latin typeface="Montserrat"/>
              </a:rPr>
              <a:t>autoloader</a:t>
            </a:r>
            <a:r>
              <a:rPr lang="fr-FR" b="0" i="0" dirty="0">
                <a:effectLst/>
                <a:latin typeface="Montserrat"/>
              </a:rPr>
              <a:t>") et l'ensemble des dépendances de votre projet PHP installées à l'aide de Composer. </a:t>
            </a: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pPr algn="l"/>
            <a:endParaRPr lang="fr-FR" b="0" i="0" dirty="0">
              <a:effectLst/>
              <a:latin typeface="Montserra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34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FAFAFA"/>
                </a:solidFill>
                <a:effectLst/>
                <a:latin typeface="Lucida Grande"/>
              </a:rPr>
              <a:t>Pour finir je vais rapide parler d’un plugin qui se nomme </a:t>
            </a:r>
            <a:r>
              <a:rPr lang="fr-FR" b="0" i="0" dirty="0" err="1">
                <a:solidFill>
                  <a:srgbClr val="FAFAFA"/>
                </a:solidFill>
                <a:effectLst/>
                <a:latin typeface="Lucida Grande"/>
              </a:rPr>
              <a:t>symphony</a:t>
            </a:r>
            <a:r>
              <a:rPr lang="fr-FR" b="0" i="0" dirty="0">
                <a:solidFill>
                  <a:srgbClr val="FAFAFA"/>
                </a:solidFill>
                <a:effectLst/>
                <a:latin typeface="Lucida Grande"/>
              </a:rPr>
              <a:t> </a:t>
            </a:r>
            <a:r>
              <a:rPr lang="fr-FR" b="0" i="0" dirty="0" err="1">
                <a:solidFill>
                  <a:srgbClr val="FAFAFA"/>
                </a:solidFill>
                <a:effectLst/>
                <a:latin typeface="Lucida Grande"/>
              </a:rPr>
              <a:t>flex</a:t>
            </a:r>
            <a:endParaRPr lang="fr-FR" b="0" i="0" dirty="0">
              <a:solidFill>
                <a:srgbClr val="FAFAFA"/>
              </a:solidFill>
              <a:effectLst/>
              <a:latin typeface="Lucida Grande"/>
            </a:endParaRPr>
          </a:p>
          <a:p>
            <a:endParaRPr lang="fr-FR" b="0" i="0" dirty="0">
              <a:solidFill>
                <a:srgbClr val="FAFAFA"/>
              </a:solidFill>
              <a:effectLst/>
              <a:latin typeface="Lucida Gran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000000"/>
                </a:solidFill>
                <a:effectLst/>
                <a:latin typeface="Montserrat"/>
              </a:rPr>
              <a:t>Symfony Flex est utilisé</a:t>
            </a:r>
            <a: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  <a:t> pour gérer la configuration de vos applications. Très simplement, c'est une extension de Composer qui va effectuer des actions supplémentaires à l'installation ou à la désinstallation d'une dépendance. Flex sait quelles actions réaliser grâce à la notion de "recettes". Dans celles-ci, les responsables de projets définissent quelles actions complémentaires devront être réalisées. (ajouter de la configuration, créer un ou des fichiers, etc...) </a:t>
            </a:r>
          </a:p>
          <a:p>
            <a:br>
              <a:rPr lang="fr-FR" b="0" i="0" dirty="0">
                <a:solidFill>
                  <a:srgbClr val="000000"/>
                </a:solidFill>
                <a:effectLst/>
                <a:latin typeface="Montserrat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1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06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Symfony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un ensemble de composants PHP ainsi qu'un </a:t>
            </a:r>
            <a:r>
              <a:rPr lang="fr-FR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HP"/>
              </a:rPr>
              <a:t>framework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Logiciel libre"/>
              </a:rPr>
              <a:t>MVC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libre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écrit en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/>
              </a:rPr>
              <a:t>PHP</a:t>
            </a:r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Pour rappel, un Framework = outils qui permet de facilité l’écriture du code</a:t>
            </a: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 fournit des fonctionnalités modulables et adaptables qui permettent de faciliter et d’accélérer le développement d'un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Site web"/>
              </a:rPr>
              <a:t>site web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fr-F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fr-F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Vous trouverez dans la doc officiel les noms des composant et s’ils sont déprécié. Ce qui est bien </a:t>
            </a:r>
            <a:r>
              <a:rPr lang="fr-FR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cest</a:t>
            </a:r>
            <a:r>
              <a:rPr lang="fr-F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qu’On peut les utiliser de façon isolé</a:t>
            </a:r>
          </a:p>
          <a:p>
            <a:endParaRPr lang="fr-F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fr-FR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55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L'agence web française </a:t>
            </a:r>
            <a:r>
              <a:rPr lang="fr-FR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3" tooltip="SensioLabs (page inexistante)"/>
              </a:rPr>
              <a:t>SensioLabs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est à l'origine du </a:t>
            </a:r>
            <a:r>
              <a:rPr lang="fr-FR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Framework"/>
              </a:rPr>
              <a:t>framework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Sensio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Framework</a:t>
            </a:r>
            <a:r>
              <a:rPr lang="fr-F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/>
              </a:rPr>
              <a:t>2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À force de toujours recréer les mêmes fonctionnalités de gestion d'utilisateurs, gestion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apping objet-relationnel"/>
              </a:rPr>
              <a:t>ORM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etc., elle a développé ce </a:t>
            </a:r>
            <a:r>
              <a:rPr lang="fr-FR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framework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pour ses propres besoins</a:t>
            </a:r>
            <a:r>
              <a:rPr lang="fr-F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3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Comme ces problématiques étaient souvent les mêmes pour d'autres développeurs, le code a été par la suite partagé avec la communauté des développeurs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PHP"/>
              </a:rPr>
              <a:t>PHP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projet est alors devenu 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Symfony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(volonté du créateur de conserver les initiales 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 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 </a:t>
            </a:r>
            <a:r>
              <a:rPr lang="fr-FR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Sensio</a:t>
            </a:r>
            <a:r>
              <a:rPr lang="fr-FR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Framework</a:t>
            </a:r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5 septembre 2017, Symfony passe la barre du milliard de téléchargements.</a:t>
            </a:r>
            <a:r>
              <a:rPr lang="fr-FR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5</a:t>
            </a:r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Derniere</a:t>
            </a:r>
            <a:r>
              <a:rPr lang="fr-FR" dirty="0"/>
              <a:t> version de </a:t>
            </a:r>
            <a:r>
              <a:rPr lang="fr-FR" dirty="0" err="1"/>
              <a:t>symphony</a:t>
            </a:r>
            <a:r>
              <a:rPr lang="fr-FR" dirty="0"/>
              <a:t> est </a:t>
            </a:r>
            <a:r>
              <a:rPr lang="fr-FR" dirty="0" err="1"/>
              <a:t>symfony</a:t>
            </a:r>
            <a:r>
              <a:rPr lang="fr-FR" dirty="0"/>
              <a:t> 5 qui utilise </a:t>
            </a:r>
            <a:r>
              <a:rPr lang="fr-FR" dirty="0" err="1"/>
              <a:t>php</a:t>
            </a:r>
            <a:r>
              <a:rPr lang="fr-FR" dirty="0"/>
              <a:t> 7</a:t>
            </a:r>
          </a:p>
          <a:p>
            <a:endParaRPr lang="fr-FR" dirty="0"/>
          </a:p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propose une séparation du code en trois couches, selon le </a:t>
            </a:r>
            <a:r>
              <a:rPr lang="fr-FR" dirty="0" err="1"/>
              <a:t>modele</a:t>
            </a:r>
            <a:r>
              <a:rPr lang="fr-FR" dirty="0"/>
              <a:t> MVC pour une + </a:t>
            </a:r>
            <a:r>
              <a:rPr lang="fr-FR" dirty="0" err="1"/>
              <a:t>grde</a:t>
            </a:r>
            <a:r>
              <a:rPr lang="fr-FR" dirty="0"/>
              <a:t> maintenabilité et évolutivité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des performances optimisées et un système de cache afin d'assurer des temps de réponse optimaux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une gestion des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Uniform Resource Locator"/>
              </a:rPr>
              <a:t>URL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parlante, permettant à une page d'avoir une URL distincte de sa position dans l'arborescence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 système de configuration en cascade utilisant pleinement le langage de description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YAML"/>
              </a:rPr>
              <a:t>YAML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; </a:t>
            </a:r>
            <a:r>
              <a:rPr lang="fr-F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Yet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Markup </a:t>
            </a:r>
            <a:r>
              <a:rPr lang="fr-F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(format de sérialisation de données comme </a:t>
            </a:r>
            <a:r>
              <a:rPr lang="fr-FR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fr-F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fr-F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 générateur de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Application (informatique)"/>
              </a:rPr>
              <a:t>back-office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un lanceur de module (</a:t>
            </a:r>
            <a:r>
              <a:rPr lang="fr-FR" b="0" i="1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Échafaudage (programmation)"/>
              </a:rPr>
              <a:t>scaffolding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l'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internationalisation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native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support d'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Ajax (informatique)"/>
              </a:rPr>
              <a:t>AJAX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une architecture extensible permettant créations et utilisations de plugins.</a:t>
            </a:r>
          </a:p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Symfony fournit une interface en ligne de commande pour améliorer la productivité en créant un code de base modifiable à volonté.</a:t>
            </a:r>
          </a:p>
          <a:p>
            <a:pPr algn="l"/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version 5.0 est sortie en novembre 2019.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89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nombreuse </a:t>
            </a:r>
            <a:r>
              <a:rPr lang="fr-FR" dirty="0" err="1"/>
              <a:t>societe</a:t>
            </a:r>
            <a:r>
              <a:rPr lang="fr-FR" dirty="0"/>
              <a:t> utilise </a:t>
            </a:r>
            <a:r>
              <a:rPr lang="fr-FR" dirty="0" err="1"/>
              <a:t>symphony</a:t>
            </a:r>
            <a:endParaRPr lang="fr-FR" dirty="0"/>
          </a:p>
          <a:p>
            <a:endParaRPr lang="fr-FR" dirty="0"/>
          </a:p>
          <a:p>
            <a:r>
              <a:rPr lang="fr-FR" dirty="0"/>
              <a:t>Drupal (CMS </a:t>
            </a:r>
            <a:r>
              <a:rPr lang="fr-FR" dirty="0" err="1"/>
              <a:t>opensource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39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3"/>
              </a:rPr>
              <a:t>Laravel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 est le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framework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 PHP le plus populaire pour son excellente architecture.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Cepedant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symfony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 est majoritaire en France (4x + d’annonce sur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indeed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)</a:t>
            </a:r>
          </a:p>
          <a:p>
            <a:endParaRPr lang="fr-FR" b="0" i="0" dirty="0">
              <a:solidFill>
                <a:srgbClr val="262524"/>
              </a:solidFill>
              <a:effectLst/>
              <a:latin typeface="Geekflar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C’est un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framework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 </a:t>
            </a:r>
            <a:r>
              <a:rPr lang="fr-FR" b="0" i="0" dirty="0" err="1">
                <a:solidFill>
                  <a:srgbClr val="262524"/>
                </a:solidFill>
                <a:effectLst/>
                <a:latin typeface="Geekflare"/>
              </a:rPr>
              <a:t>PhP</a:t>
            </a:r>
            <a:r>
              <a:rPr lang="fr-FR" b="0" i="0" dirty="0">
                <a:solidFill>
                  <a:srgbClr val="262524"/>
                </a:solidFill>
                <a:effectLst/>
                <a:latin typeface="Geekflare"/>
              </a:rPr>
              <a:t> 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créé par Taylor </a:t>
            </a:r>
            <a:r>
              <a:rPr lang="fr-FR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Otwell</a:t>
            </a: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 </a:t>
            </a:r>
            <a:r>
              <a:rPr lang="fr-FR" dirty="0"/>
              <a:t>juin 2011 qui l</a:t>
            </a:r>
            <a:r>
              <a:rPr lang="fr-FR" dirty="0">
                <a:hlinkClick r:id="rId3"/>
              </a:rPr>
              <a:t>’a distribué en 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u="none" strike="noStrike" dirty="0">
              <a:solidFill>
                <a:srgbClr val="FF4E00"/>
              </a:solidFill>
              <a:effectLst/>
              <a:latin typeface="Geekflare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u="none" strike="noStrike" dirty="0">
                <a:solidFill>
                  <a:srgbClr val="FF4E00"/>
                </a:solidFill>
                <a:effectLst/>
                <a:latin typeface="Geekflare"/>
                <a:hlinkClick r:id="rId3"/>
              </a:rPr>
              <a:t>En 2016 il est devenu le projet </a:t>
            </a:r>
            <a:r>
              <a:rPr lang="fr-FR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3"/>
              </a:rPr>
              <a:t>php</a:t>
            </a:r>
            <a:r>
              <a:rPr lang="fr-FR" b="0" i="0" u="none" strike="noStrike" dirty="0">
                <a:solidFill>
                  <a:srgbClr val="FF4E00"/>
                </a:solidFill>
                <a:effectLst/>
                <a:latin typeface="Geekflare"/>
                <a:hlinkClick r:id="rId3"/>
              </a:rPr>
              <a:t> le mieux noté sur GitHub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0" i="0" u="none" strike="noStrike" dirty="0">
              <a:solidFill>
                <a:srgbClr val="FF4E00"/>
              </a:solidFill>
              <a:effectLst/>
              <a:latin typeface="Geekflare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u="none" strike="noStrike" dirty="0">
                <a:solidFill>
                  <a:srgbClr val="FF4E00"/>
                </a:solidFill>
                <a:effectLst/>
                <a:latin typeface="Geekflare"/>
                <a:hlinkClick r:id="rId3"/>
              </a:rPr>
              <a:t>Il est pourtant basé sur son grand frère </a:t>
            </a:r>
            <a:r>
              <a:rPr lang="fr-FR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3"/>
              </a:rPr>
              <a:t>symphony</a:t>
            </a:r>
            <a:r>
              <a:rPr lang="fr-FR" b="0" i="0" u="none" strike="noStrike" dirty="0">
                <a:solidFill>
                  <a:srgbClr val="FF4E00"/>
                </a:solidFill>
                <a:effectLst/>
                <a:latin typeface="Geekflare"/>
                <a:hlinkClick r:id="rId3"/>
              </a:rPr>
              <a:t> pour au moins 30 % de ses lignes qui utilise </a:t>
            </a:r>
            <a:r>
              <a:rPr lang="fr-FR" b="0" i="0" u="none" strike="noStrike" dirty="0" err="1">
                <a:solidFill>
                  <a:srgbClr val="FF4E00"/>
                </a:solidFill>
                <a:effectLst/>
                <a:latin typeface="Geekflare"/>
                <a:hlinkClick r:id="rId3"/>
              </a:rPr>
              <a:t>Symphony</a:t>
            </a:r>
            <a:r>
              <a:rPr lang="fr-FR" b="0" i="0" u="none" strike="noStrike" dirty="0">
                <a:solidFill>
                  <a:srgbClr val="FF4E00"/>
                </a:solidFill>
                <a:effectLst/>
                <a:latin typeface="Geekflare"/>
                <a:hlinkClick r:id="rId3"/>
              </a:rPr>
              <a:t> component</a:t>
            </a:r>
          </a:p>
          <a:p>
            <a:endParaRPr lang="fr-FR" b="0" i="0" dirty="0">
              <a:solidFill>
                <a:srgbClr val="262524"/>
              </a:solidFill>
              <a:effectLst/>
              <a:latin typeface="Geekflare"/>
            </a:endParaRPr>
          </a:p>
          <a:p>
            <a:endParaRPr lang="fr-FR" b="0" i="0" dirty="0">
              <a:solidFill>
                <a:srgbClr val="262524"/>
              </a:solidFill>
              <a:effectLst/>
              <a:latin typeface="Geekflare"/>
            </a:endParaRPr>
          </a:p>
          <a:p>
            <a:pPr algn="l"/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Pour résumer très rapidement les grandes différences entre les 2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frameworks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, la différence principale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cest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la manière dont le code est architecturé .</a:t>
            </a:r>
          </a:p>
          <a:p>
            <a:pPr algn="l"/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Avec Symfony on “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construi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” des composants réutilisables alors que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utilise une architecture MVC (Modèle Vue Contrôleur) plus classique.</a:t>
            </a:r>
          </a:p>
          <a:p>
            <a:pPr algn="l"/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/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/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67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utilise un modèle MVC très répandu alors que Symfony se base sur une approche de “composants réutilisables”.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Les 2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frameworks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utilisent tous les 2 un ORM (Object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Relational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Mapping) pour gérer les requêtes de manière native(CRUD PAR EX), mais ils utilisent chacun un ORM différent. Doctrine pour Symfony et Eloquent pour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Les migrations de la base de données sont automatiques avec Symfony, grâce aux modèles définies dans le code. Avec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, les migrations doivent se faire manuellement, ce qui implique d’avoir des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conaissances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plus poussées en SQL.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Symfony et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possède un moteur de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template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différent :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Twig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 pour Symfony et Blade pour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.</a:t>
            </a:r>
          </a:p>
          <a:p>
            <a:pPr algn="l" fontAlgn="base">
              <a:buFont typeface="Arial" panose="020B0604020202020204" pitchFamily="34" charset="0"/>
              <a:buNone/>
            </a:pPr>
            <a:endParaRPr lang="fr-FR" b="0" i="0" dirty="0">
              <a:solidFill>
                <a:srgbClr val="022063"/>
              </a:solidFill>
              <a:effectLst/>
              <a:latin typeface="muli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Symfony possède une plus grande communauté open-source que </a:t>
            </a:r>
            <a:r>
              <a:rPr lang="fr-FR" b="0" i="0" dirty="0" err="1">
                <a:solidFill>
                  <a:srgbClr val="022063"/>
                </a:solidFill>
                <a:effectLst/>
                <a:latin typeface="muli"/>
              </a:rPr>
              <a:t>Laravel</a:t>
            </a:r>
            <a:r>
              <a:rPr lang="fr-FR" b="0" i="0" dirty="0">
                <a:solidFill>
                  <a:srgbClr val="022063"/>
                </a:solidFill>
                <a:effectLst/>
                <a:latin typeface="muli"/>
              </a:rPr>
              <a:t>. On peut donc plus facilement trouver de l’aide suite à un problème ou bien voir ses remontés de bugs corrigées plus vite.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90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Symphony</a:t>
            </a:r>
            <a:r>
              <a:rPr lang="fr-FR" dirty="0"/>
              <a:t> ne force pas l’utilisation d(ORM pour communiquer avec la base de donnée mais généralement on va utiliser Doctrine avec </a:t>
            </a:r>
            <a:r>
              <a:rPr lang="fr-FR" dirty="0" err="1"/>
              <a:t>symphony</a:t>
            </a:r>
            <a:endParaRPr lang="fr-FR" dirty="0"/>
          </a:p>
          <a:p>
            <a:endParaRPr lang="fr-FR" dirty="0"/>
          </a:p>
          <a:p>
            <a:r>
              <a:rPr lang="fr-FR" dirty="0"/>
              <a:t>Je vais vous donner un exemple et vous aller tout de suite comprendre a quoi ça sert</a:t>
            </a:r>
          </a:p>
          <a:p>
            <a:endParaRPr lang="fr-FR" dirty="0"/>
          </a:p>
          <a:p>
            <a:r>
              <a:rPr lang="fr-FR" dirty="0"/>
              <a:t>Imaginons qu'on a la table utilisateur</a:t>
            </a:r>
          </a:p>
          <a:p>
            <a:endParaRPr lang="fr-FR" dirty="0"/>
          </a:p>
          <a:p>
            <a:r>
              <a:rPr lang="fr-FR" dirty="0"/>
              <a:t>On lui rajoute des champs nom </a:t>
            </a:r>
            <a:r>
              <a:rPr lang="fr-FR" dirty="0" err="1"/>
              <a:t>prenom</a:t>
            </a:r>
            <a:r>
              <a:rPr lang="fr-FR" dirty="0"/>
              <a:t> ,,,</a:t>
            </a:r>
          </a:p>
          <a:p>
            <a:endParaRPr lang="fr-FR" dirty="0"/>
          </a:p>
          <a:p>
            <a:r>
              <a:rPr lang="fr-FR" dirty="0"/>
              <a:t>Habituellement  Si on veux lui dire d’insérer on va faire INSERT INTO ,, On utilise du SQL,</a:t>
            </a:r>
          </a:p>
          <a:p>
            <a:endParaRPr lang="fr-FR" dirty="0"/>
          </a:p>
          <a:p>
            <a:r>
              <a:rPr lang="fr-FR" dirty="0"/>
              <a:t>Avec un ORM ce qui va se passer </a:t>
            </a:r>
            <a:r>
              <a:rPr lang="fr-FR" dirty="0" err="1"/>
              <a:t>cest</a:t>
            </a:r>
            <a:r>
              <a:rPr lang="fr-FR" dirty="0"/>
              <a:t> quoi :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66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Créer une classe</a:t>
            </a:r>
          </a:p>
          <a:p>
            <a:endParaRPr lang="fr-FR" dirty="0"/>
          </a:p>
          <a:p>
            <a:r>
              <a:rPr lang="fr-FR" dirty="0"/>
              <a:t>Utilisateur</a:t>
            </a:r>
          </a:p>
          <a:p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$</a:t>
            </a:r>
            <a:r>
              <a:rPr lang="fr-FR" dirty="0" err="1"/>
              <a:t>name</a:t>
            </a:r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$</a:t>
            </a:r>
            <a:r>
              <a:rPr lang="fr-FR" dirty="0" err="1"/>
              <a:t>prenom</a:t>
            </a:r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$</a:t>
            </a:r>
            <a:r>
              <a:rPr lang="fr-FR" dirty="0" err="1"/>
              <a:t>DoB</a:t>
            </a:r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Êmail</a:t>
            </a:r>
            <a:endParaRPr lang="fr-FR" dirty="0"/>
          </a:p>
          <a:p>
            <a:endParaRPr lang="fr-FR" dirty="0"/>
          </a:p>
          <a:p>
            <a:r>
              <a:rPr lang="fr-FR" dirty="0"/>
              <a:t>En se basant sur cette classe, </a:t>
            </a:r>
            <a:r>
              <a:rPr lang="fr-FR" dirty="0" err="1"/>
              <a:t>quon</a:t>
            </a:r>
            <a:r>
              <a:rPr lang="fr-FR" dirty="0"/>
              <a:t> a dans le monde orienté objet (de Object ) l’</a:t>
            </a:r>
            <a:r>
              <a:rPr lang="fr-FR" dirty="0" err="1"/>
              <a:t>orm</a:t>
            </a:r>
            <a:r>
              <a:rPr lang="fr-FR" dirty="0"/>
              <a:t> va faire le mapping (mapper)  vers le monde </a:t>
            </a:r>
            <a:r>
              <a:rPr lang="fr-FR" dirty="0" err="1"/>
              <a:t>Relationel</a:t>
            </a:r>
            <a:r>
              <a:rPr lang="fr-FR" dirty="0"/>
              <a:t> (</a:t>
            </a:r>
            <a:r>
              <a:rPr lang="fr-FR" dirty="0" err="1"/>
              <a:t>relational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Grace a ceci, l’</a:t>
            </a:r>
            <a:r>
              <a:rPr lang="fr-FR" dirty="0" err="1"/>
              <a:t>orm</a:t>
            </a:r>
            <a:r>
              <a:rPr lang="fr-FR" dirty="0"/>
              <a:t> va créer un table ou on aura un champs id, un champ nom, un champ renom …</a:t>
            </a:r>
          </a:p>
          <a:p>
            <a:r>
              <a:rPr lang="fr-FR" dirty="0"/>
              <a:t>On aura pas a gérer ceci, on reste dans le monde </a:t>
            </a:r>
            <a:r>
              <a:rPr lang="fr-FR" dirty="0" err="1"/>
              <a:t>PhP</a:t>
            </a:r>
            <a:r>
              <a:rPr lang="fr-FR" dirty="0"/>
              <a:t> et l’ORM se charge de gérer tout ce qui est SQL</a:t>
            </a:r>
          </a:p>
          <a:p>
            <a:endParaRPr lang="fr-FR" dirty="0"/>
          </a:p>
          <a:p>
            <a:r>
              <a:rPr lang="fr-FR" dirty="0"/>
              <a:t>De la </a:t>
            </a:r>
            <a:r>
              <a:rPr lang="fr-FR" dirty="0" err="1"/>
              <a:t>meme</a:t>
            </a:r>
            <a:r>
              <a:rPr lang="fr-FR" dirty="0"/>
              <a:t> manière quand on voudra créer un nouvel Utilisateur,</a:t>
            </a:r>
          </a:p>
          <a:p>
            <a:endParaRPr lang="fr-FR" dirty="0"/>
          </a:p>
          <a:p>
            <a:r>
              <a:rPr lang="fr-FR" dirty="0"/>
              <a:t>On va créer un nouvel objet de la class utilisateur que je vais stocké dans une variable utilisateur;</a:t>
            </a:r>
          </a:p>
          <a:p>
            <a:endParaRPr lang="fr-FR" dirty="0"/>
          </a:p>
          <a:p>
            <a:r>
              <a:rPr lang="fr-FR" dirty="0"/>
              <a:t>On imagine que l’on a les setter et les getter </a:t>
            </a:r>
          </a:p>
          <a:p>
            <a:r>
              <a:rPr lang="fr-FR" dirty="0"/>
              <a:t>On va pouvoir utiliser l’objet afin de dire qu’on va setter son nom, son </a:t>
            </a:r>
            <a:r>
              <a:rPr lang="fr-FR" dirty="0" err="1"/>
              <a:t>prenom</a:t>
            </a:r>
            <a:endParaRPr lang="fr-FR" dirty="0"/>
          </a:p>
          <a:p>
            <a:endParaRPr lang="fr-FR" dirty="0"/>
          </a:p>
          <a:p>
            <a:r>
              <a:rPr lang="fr-FR" dirty="0"/>
              <a:t>Et une fois </a:t>
            </a:r>
            <a:r>
              <a:rPr lang="fr-FR" dirty="0" err="1"/>
              <a:t>quon</a:t>
            </a:r>
            <a:r>
              <a:rPr lang="fr-FR" dirty="0"/>
              <a:t> a fini on peu utiliser ce qu’on appel l’</a:t>
            </a:r>
            <a:r>
              <a:rPr lang="fr-FR" dirty="0" err="1"/>
              <a:t>entity</a:t>
            </a:r>
            <a:r>
              <a:rPr lang="fr-FR" dirty="0"/>
              <a:t> manager pour sauvegarder l’utilisateur;</a:t>
            </a:r>
          </a:p>
          <a:p>
            <a:endParaRPr lang="fr-FR" dirty="0"/>
          </a:p>
          <a:p>
            <a:r>
              <a:rPr lang="fr-FR" dirty="0"/>
              <a:t>On peu donc voir qu’on a pas besoin d’écrire de SQL, on reste en </a:t>
            </a:r>
            <a:r>
              <a:rPr lang="fr-FR" dirty="0" err="1"/>
              <a:t>php</a:t>
            </a:r>
            <a:r>
              <a:rPr lang="fr-FR" dirty="0"/>
              <a:t> orienté objet et l’</a:t>
            </a:r>
            <a:r>
              <a:rPr lang="fr-FR" dirty="0" err="1"/>
              <a:t>orm</a:t>
            </a:r>
            <a:r>
              <a:rPr lang="fr-FR" dirty="0"/>
              <a:t> va se charger de réaliser la </a:t>
            </a:r>
            <a:r>
              <a:rPr lang="fr-FR" dirty="0" err="1"/>
              <a:t>requete</a:t>
            </a:r>
            <a:r>
              <a:rPr lang="fr-FR" dirty="0"/>
              <a:t> qui va </a:t>
            </a:r>
            <a:r>
              <a:rPr lang="fr-FR" dirty="0" err="1"/>
              <a:t>permetre</a:t>
            </a:r>
            <a:r>
              <a:rPr lang="fr-FR" dirty="0"/>
              <a:t> l’insertion en </a:t>
            </a:r>
            <a:r>
              <a:rPr lang="fr-FR" dirty="0" err="1"/>
              <a:t>bdd</a:t>
            </a:r>
            <a:endParaRPr lang="fr-FR" dirty="0"/>
          </a:p>
          <a:p>
            <a:r>
              <a:rPr lang="fr-FR" dirty="0"/>
              <a:t>Il va </a:t>
            </a:r>
            <a:r>
              <a:rPr lang="fr-FR" dirty="0" err="1"/>
              <a:t>meme</a:t>
            </a:r>
            <a:r>
              <a:rPr lang="fr-FR" dirty="0"/>
              <a:t> </a:t>
            </a:r>
            <a:r>
              <a:rPr lang="fr-FR" dirty="0" err="1"/>
              <a:t>génrer</a:t>
            </a:r>
            <a:r>
              <a:rPr lang="fr-FR" dirty="0"/>
              <a:t> </a:t>
            </a:r>
            <a:r>
              <a:rPr lang="fr-FR" dirty="0" err="1"/>
              <a:t>l’id</a:t>
            </a:r>
            <a:r>
              <a:rPr lang="fr-FR" dirty="0"/>
              <a:t> en </a:t>
            </a:r>
            <a:r>
              <a:rPr lang="fr-FR" dirty="0" err="1"/>
              <a:t>autoincrement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4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’imag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’imag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2" name="Espace réservé d’imag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’imag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Graphisme 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0" name="Graphisme 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77174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6" name="Connecteur droit 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noProof="0"/>
              <a:t>03/09/20XX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 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sme 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1" name="Graphisme 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3" name="Graphisme 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68936"/>
            <a:ext cx="0" cy="32760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Graphisme 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sme 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9" name="Graphisme 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-tête de section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Graphisme 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Graphisme 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Graphisme 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7" name="Graphisme 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Graphisme 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du sous-titre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au numéro de diapositive 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Graphisme 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1" name="Graphisme 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sme 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2" name="Graphisme 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4" name="Graphisme 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03/09/20XX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ymfony.com/doc/current/setup/flex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168" y="4474933"/>
            <a:ext cx="5093208" cy="1197864"/>
          </a:xfrm>
        </p:spPr>
        <p:txBody>
          <a:bodyPr rtlCol="0"/>
          <a:lstStyle/>
          <a:p>
            <a:pPr rtl="0"/>
            <a:r>
              <a:rPr lang="fr-FR" sz="2000" dirty="0">
                <a:solidFill>
                  <a:schemeClr val="bg1"/>
                </a:solidFill>
              </a:rPr>
              <a:t>Pour les nuls</a:t>
            </a:r>
          </a:p>
          <a:p>
            <a:pPr rtl="0"/>
            <a:r>
              <a:rPr lang="fr-FR" dirty="0"/>
              <a:t>(surtout Pierre)</a:t>
            </a:r>
            <a:endParaRPr lang="fr-FR" sz="2000" dirty="0">
              <a:solidFill>
                <a:schemeClr val="bg1"/>
              </a:solidFill>
            </a:endParaRPr>
          </a:p>
          <a:p>
            <a:pPr rtl="0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25975A-519A-47A7-9426-7FA1F48E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372" y="429788"/>
            <a:ext cx="9844289" cy="276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INSTALLATION DE SYMPHONY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5FF1C-3CBD-419A-9DE4-7A8AA63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C272C0-1BC9-4230-8A31-E2ECDB135B4A}"/>
              </a:ext>
            </a:extLst>
          </p:cNvPr>
          <p:cNvSpPr txBox="1"/>
          <p:nvPr/>
        </p:nvSpPr>
        <p:spPr>
          <a:xfrm>
            <a:off x="1959429" y="2645229"/>
            <a:ext cx="8784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>
                <a:solidFill>
                  <a:srgbClr val="000000"/>
                </a:solidFill>
                <a:effectLst/>
                <a:latin typeface="Montserrat"/>
              </a:rPr>
              <a:t>skeleton: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Montserrat"/>
              </a:rPr>
              <a:t> le squelette minimaliste pour démarrer un projet PHP, il est recommandé pour des applications en ligne de commande, par exemple.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0000"/>
              </a:solidFill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2400" b="0" i="0" dirty="0">
              <a:solidFill>
                <a:srgbClr val="000000"/>
              </a:solidFill>
              <a:effectLst/>
              <a:latin typeface="Montserra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400" b="1" i="0" dirty="0" err="1">
                <a:solidFill>
                  <a:srgbClr val="000000"/>
                </a:solidFill>
                <a:effectLst/>
                <a:latin typeface="Montserrat"/>
              </a:rPr>
              <a:t>website</a:t>
            </a:r>
            <a:r>
              <a:rPr lang="fr-FR" sz="2400" b="1" i="0" dirty="0">
                <a:solidFill>
                  <a:srgbClr val="000000"/>
                </a:solidFill>
                <a:effectLst/>
                <a:latin typeface="Montserrat"/>
              </a:rPr>
              <a:t>-skeleton :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Montserrat"/>
              </a:rPr>
              <a:t> le squelette recommandé pour faire des projets web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INSTALLATION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2D22E5-E1DD-4953-8231-965802FB3DF2}"/>
              </a:ext>
            </a:extLst>
          </p:cNvPr>
          <p:cNvSpPr txBox="1"/>
          <p:nvPr/>
        </p:nvSpPr>
        <p:spPr>
          <a:xfrm>
            <a:off x="2072240" y="3429000"/>
            <a:ext cx="9799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effectLst/>
                <a:latin typeface="Lucida Grande"/>
              </a:rPr>
              <a:t> </a:t>
            </a:r>
            <a:r>
              <a:rPr lang="en-US" sz="4000" b="0" i="0" dirty="0" err="1">
                <a:effectLst/>
                <a:latin typeface="Lucida Grande"/>
              </a:rPr>
              <a:t>symfony</a:t>
            </a:r>
            <a:r>
              <a:rPr lang="en-US" sz="4000" b="0" i="0" dirty="0">
                <a:effectLst/>
                <a:latin typeface="Lucida Grande"/>
              </a:rPr>
              <a:t> new --full </a:t>
            </a:r>
            <a:r>
              <a:rPr lang="en-US" sz="4000" b="0" i="0" dirty="0" err="1">
                <a:effectLst/>
                <a:latin typeface="Lucida Grande"/>
              </a:rPr>
              <a:t>nomDuProjet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FB28F-C9D7-439B-B863-44B4E851A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Structure</a:t>
            </a: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249ACE4E-0038-4BA2-8883-8C3F73B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Structure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9A686A52-7630-4675-B383-8C2AD252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12</a:t>
            </a:fld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56665A8-B924-472F-8ED3-0535A4C3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05" y="317012"/>
            <a:ext cx="4250635" cy="622397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3EA594C-CCDC-4FEF-AB9A-C637B8443F62}"/>
              </a:ext>
            </a:extLst>
          </p:cNvPr>
          <p:cNvSpPr txBox="1"/>
          <p:nvPr/>
        </p:nvSpPr>
        <p:spPr>
          <a:xfrm>
            <a:off x="6575861" y="2285057"/>
            <a:ext cx="4250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"config"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"bin"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"public"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"migrations"</a:t>
            </a:r>
            <a:endParaRPr lang="fr-FR" sz="2000" b="0" i="0" dirty="0">
              <a:effectLst/>
              <a:latin typeface="Montserrat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"src"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"tests"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2000" b="1" i="0" dirty="0">
                <a:effectLst/>
                <a:latin typeface="Montserrat"/>
              </a:rPr>
              <a:t>Le dossier "</a:t>
            </a:r>
            <a:r>
              <a:rPr lang="fr-FR" sz="2000" b="1" i="0" dirty="0" err="1">
                <a:effectLst/>
                <a:latin typeface="Montserrat"/>
              </a:rPr>
              <a:t>templates</a:t>
            </a:r>
            <a:r>
              <a:rPr lang="fr-FR" sz="2000" b="1" i="0" dirty="0">
                <a:effectLst/>
                <a:latin typeface="Montserrat"/>
              </a:rPr>
              <a:t>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"translations"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"var"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sz="2000" b="1" i="0" dirty="0">
                <a:effectLst/>
                <a:latin typeface="Montserrat"/>
              </a:rPr>
              <a:t>Le dossier "</a:t>
            </a:r>
            <a:r>
              <a:rPr lang="fr-FR" sz="2000" b="1" i="0" dirty="0" err="1">
                <a:effectLst/>
                <a:latin typeface="Montserrat"/>
              </a:rPr>
              <a:t>vendor</a:t>
            </a:r>
            <a:r>
              <a:rPr lang="fr-FR" sz="2000" b="1" i="0" dirty="0">
                <a:effectLst/>
                <a:latin typeface="Montserrat"/>
              </a:rPr>
              <a:t>"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477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SYMPHONY FLEX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12D22E5-E1DD-4953-8231-965802FB3DF2}"/>
              </a:ext>
            </a:extLst>
          </p:cNvPr>
          <p:cNvSpPr txBox="1"/>
          <p:nvPr/>
        </p:nvSpPr>
        <p:spPr>
          <a:xfrm>
            <a:off x="1552229" y="1441173"/>
            <a:ext cx="9799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0" i="0" dirty="0">
                <a:latin typeface="Montserrat"/>
              </a:rPr>
              <a:t> </a:t>
            </a:r>
            <a:r>
              <a:rPr lang="fr-FR" sz="4000" b="0" i="0" dirty="0"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Symfony Flex</a:t>
            </a:r>
            <a:r>
              <a:rPr lang="fr-FR" sz="4000" b="0" i="0" dirty="0">
                <a:latin typeface="Montserrat"/>
              </a:rPr>
              <a:t> est un plugin Composer.</a:t>
            </a:r>
          </a:p>
          <a:p>
            <a:endParaRPr lang="fr-FR" sz="4000" dirty="0">
              <a:latin typeface="Montserrat"/>
            </a:endParaRPr>
          </a:p>
          <a:p>
            <a:pPr algn="l"/>
            <a:r>
              <a:rPr lang="fr-FR" sz="4000" b="0" i="0" dirty="0">
                <a:effectLst/>
                <a:latin typeface="Montserrat"/>
              </a:rPr>
              <a:t>Parmi les tâches qu'il est capable de réaliser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4000" b="0" i="0" dirty="0">
                <a:solidFill>
                  <a:srgbClr val="000000"/>
                </a:solidFill>
                <a:effectLst/>
                <a:latin typeface="Montserrat"/>
              </a:rPr>
              <a:t>appliquer une configuration par défaut pour un plugin Symfony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4000" b="0" i="0" dirty="0">
                <a:solidFill>
                  <a:srgbClr val="000000"/>
                </a:solidFill>
                <a:effectLst/>
                <a:latin typeface="Montserrat"/>
              </a:rPr>
              <a:t>créer des fichiers/dossiers 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4000" b="0" i="0" dirty="0">
                <a:solidFill>
                  <a:srgbClr val="000000"/>
                </a:solidFill>
                <a:effectLst/>
                <a:latin typeface="Montserrat"/>
              </a:rPr>
              <a:t>mettre à jour de fichiers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7594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14</a:t>
            </a:fld>
            <a:endParaRPr lang="fr-FR"/>
          </a:p>
        </p:txBody>
      </p:sp>
      <p:pic>
        <p:nvPicPr>
          <p:cNvPr id="9" name="Espace réservé d’image 8" descr="coucher de soleil sur des montagnes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Espace réservé d’image 10" descr="coucher de soleil sur des montagnes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Merci</a:t>
            </a:r>
          </a:p>
        </p:txBody>
      </p:sp>
      <p:pic>
        <p:nvPicPr>
          <p:cNvPr id="15" name="Espace réservé d’image 14" descr="lumière d’avant le crépuscule sur des montagnes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Espace réservé d’image 12" descr="lumière d’avant l’aube sur des montagnes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C856AA-225F-4763-A25D-A72467A71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568" y="1624182"/>
            <a:ext cx="2743200" cy="27432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DB6BE5C-21B6-46D3-8B84-3AA07D49D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743" y="439031"/>
            <a:ext cx="1973647" cy="19736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E733ED8-AF56-4C10-B331-155ED4B59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91" y="3881443"/>
            <a:ext cx="4176552" cy="417655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0BA410E-489A-4E73-BADD-2122490FC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457" y="4306799"/>
            <a:ext cx="3548964" cy="35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35" y="566293"/>
            <a:ext cx="7751064" cy="1547396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>
                <a:latin typeface="+mn-lt"/>
              </a:rPr>
              <a:t>SYMFONY QUESTCEDONK ?</a:t>
            </a:r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03/09/20XX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>
                <a:latin typeface="+mn-lt"/>
              </a:rPr>
              <a:t>SYMFONY QUESTCEDONK ?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16C4E-37DC-45D9-9C34-F05E15FE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16" y="2943948"/>
            <a:ext cx="3484703" cy="348470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A14B974-22D2-4C51-89FE-DEACF67DD503}"/>
              </a:ext>
            </a:extLst>
          </p:cNvPr>
          <p:cNvSpPr txBox="1"/>
          <p:nvPr/>
        </p:nvSpPr>
        <p:spPr>
          <a:xfrm>
            <a:off x="6348412" y="2786526"/>
            <a:ext cx="6057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Georgia" panose="02040502050405020303" pitchFamily="18" charset="0"/>
              </a:rPr>
              <a:t>Symfony is a set of reusable PHP </a:t>
            </a:r>
            <a:r>
              <a:rPr lang="en-US" sz="2800" b="0" i="1" dirty="0">
                <a:effectLst/>
                <a:latin typeface="Georgia" panose="02040502050405020303" pitchFamily="18" charset="0"/>
              </a:rPr>
              <a:t>components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...</a:t>
            </a:r>
          </a:p>
          <a:p>
            <a:endParaRPr lang="en-US" sz="2800" dirty="0">
              <a:latin typeface="Georgia" panose="02040502050405020303" pitchFamily="18" charset="0"/>
            </a:endParaRPr>
          </a:p>
          <a:p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endParaRPr lang="en-US" sz="2800" dirty="0">
              <a:latin typeface="Georgia" panose="02040502050405020303" pitchFamily="18" charset="0"/>
            </a:endParaRPr>
          </a:p>
          <a:p>
            <a:r>
              <a:rPr lang="en-US" sz="2800" b="0" i="0" dirty="0">
                <a:effectLst/>
                <a:latin typeface="Georgia" panose="02040502050405020303" pitchFamily="18" charset="0"/>
              </a:rPr>
              <a:t>... and a PHP </a:t>
            </a:r>
            <a:r>
              <a:rPr lang="en-US" sz="2800" b="0" i="1" dirty="0">
                <a:effectLst/>
                <a:latin typeface="Georgia" panose="02040502050405020303" pitchFamily="18" charset="0"/>
              </a:rPr>
              <a:t>framework</a:t>
            </a:r>
            <a:r>
              <a:rPr lang="en-US" sz="2800" b="0" i="0" dirty="0">
                <a:effectLst/>
                <a:latin typeface="Georgia" panose="02040502050405020303" pitchFamily="18" charset="0"/>
              </a:rPr>
              <a:t> for web projects</a:t>
            </a:r>
          </a:p>
          <a:p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5400" dirty="0"/>
              <a:t>Histoire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sz="2000" dirty="0"/>
              <a:t>Agence web Française « SensioLabs »</a:t>
            </a:r>
          </a:p>
          <a:p>
            <a:pPr rtl="0"/>
            <a:r>
              <a:rPr lang="fr-FR" dirty="0" err="1"/>
              <a:t>Sensio</a:t>
            </a:r>
            <a:r>
              <a:rPr lang="fr-FR" dirty="0"/>
              <a:t> Framework </a:t>
            </a:r>
          </a:p>
          <a:p>
            <a:pPr rtl="0"/>
            <a:endParaRPr lang="fr-FR" dirty="0"/>
          </a:p>
          <a:p>
            <a:pPr rtl="0"/>
            <a:endParaRPr lang="fr-FR" sz="200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Histoire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4A7DB51-8A7B-4D37-BE7B-6ACD10DD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905" y="2080348"/>
            <a:ext cx="3484703" cy="3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0432"/>
            <a:ext cx="9144000" cy="2340864"/>
          </a:xfrm>
        </p:spPr>
        <p:txBody>
          <a:bodyPr rtlCol="0"/>
          <a:lstStyle/>
          <a:p>
            <a:pPr rtl="0"/>
            <a:r>
              <a:rPr lang="fr-FR" b="1" cap="all" spc="400" dirty="0">
                <a:solidFill>
                  <a:schemeClr val="bg1"/>
                </a:solidFill>
                <a:latin typeface="+mn-lt"/>
              </a:rPr>
              <a:t>Fonctionnalités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61F634-B663-4B6F-B555-79F97F3D2012}"/>
              </a:ext>
            </a:extLst>
          </p:cNvPr>
          <p:cNvSpPr txBox="1"/>
          <p:nvPr/>
        </p:nvSpPr>
        <p:spPr>
          <a:xfrm>
            <a:off x="1894490" y="1662115"/>
            <a:ext cx="84030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Séparation du code en trois couches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Performances optimisées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strike="sngStrike" dirty="0">
                <a:solidFill>
                  <a:schemeClr val="bg1"/>
                </a:solidFill>
                <a:latin typeface="Arial" panose="020B0604020202020204" pitchFamily="34" charset="0"/>
              </a:rPr>
              <a:t>Café</a:t>
            </a:r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Gestion d’URL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Système de configuration en cascade (YAML)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Support d’AJAX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Architecture extensible permettant créations et utilisations de plugins</a:t>
            </a:r>
          </a:p>
          <a:p>
            <a:endParaRPr lang="fr-F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Arial" panose="020B0604020202020204" pitchFamily="34" charset="0"/>
              </a:rPr>
              <a:t>Et bien +</a:t>
            </a:r>
          </a:p>
          <a:p>
            <a:endParaRPr lang="fr-FR" sz="2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dirty="0"/>
              <a:t>Utilisations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5</a:t>
            </a:fld>
            <a:endParaRPr lang="fr-FR" b="1" cap="all" spc="100" dirty="0">
              <a:solidFill>
                <a:schemeClr val="accent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131FCC-C51A-474A-A11F-F974283CEC78}"/>
              </a:ext>
            </a:extLst>
          </p:cNvPr>
          <p:cNvSpPr txBox="1"/>
          <p:nvPr/>
        </p:nvSpPr>
        <p:spPr>
          <a:xfrm>
            <a:off x="2272553" y="1660152"/>
            <a:ext cx="106390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Yahoo!</a:t>
            </a:r>
          </a:p>
          <a:p>
            <a:endParaRPr lang="fr-FR" dirty="0"/>
          </a:p>
          <a:p>
            <a:r>
              <a:rPr lang="fr-FR" dirty="0"/>
              <a:t>Dailymotion</a:t>
            </a:r>
          </a:p>
          <a:p>
            <a:endParaRPr lang="fr-FR" dirty="0"/>
          </a:p>
          <a:p>
            <a:r>
              <a:rPr lang="fr-FR" dirty="0"/>
              <a:t>Drupal (CMS </a:t>
            </a:r>
            <a:r>
              <a:rPr lang="fr-FR" dirty="0" err="1"/>
              <a:t>opensource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Laravel</a:t>
            </a:r>
            <a:endParaRPr lang="fr-FR" dirty="0"/>
          </a:p>
          <a:p>
            <a:endParaRPr lang="fr-FR" dirty="0"/>
          </a:p>
          <a:p>
            <a:r>
              <a:rPr lang="fr-FR" dirty="0"/>
              <a:t>Joomla</a:t>
            </a:r>
          </a:p>
          <a:p>
            <a:endParaRPr lang="fr-FR" dirty="0"/>
          </a:p>
          <a:p>
            <a:r>
              <a:rPr lang="fr-FR" dirty="0"/>
              <a:t>Composer</a:t>
            </a:r>
          </a:p>
          <a:p>
            <a:endParaRPr lang="fr-FR" dirty="0"/>
          </a:p>
          <a:p>
            <a:r>
              <a:rPr lang="fr-FR" dirty="0"/>
              <a:t>Prestashop</a:t>
            </a:r>
          </a:p>
          <a:p>
            <a:endParaRPr lang="fr-FR" dirty="0"/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CF2FB9D-ED1C-45F4-9466-0FB4E223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5" y="1623551"/>
            <a:ext cx="3866536" cy="38665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24AC127-635F-4BD3-97CD-3FD63E65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103" y="2057400"/>
            <a:ext cx="2743200" cy="2743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B8A8E5-8EB6-43EB-A4DC-F540715A1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030" y="1495732"/>
            <a:ext cx="3866535" cy="38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3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/>
            <a:r>
              <a:rPr lang="fr-FR" b="1" i="0" dirty="0">
                <a:effectLst/>
                <a:latin typeface="muli"/>
              </a:rPr>
              <a:t>Principales différences entre Symfony &amp; </a:t>
            </a:r>
            <a:r>
              <a:rPr lang="fr-FR" b="1" i="0" dirty="0" err="1">
                <a:effectLst/>
                <a:latin typeface="muli"/>
              </a:rPr>
              <a:t>Laravel</a:t>
            </a:r>
            <a:endParaRPr lang="fr-FR" b="1" i="0" dirty="0">
              <a:effectLst/>
              <a:latin typeface="muli"/>
            </a:endParaRP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fr-FR" b="1" cap="all" spc="100" smtClean="0">
                <a:solidFill>
                  <a:schemeClr val="accent2"/>
                </a:solidFill>
              </a:rPr>
              <a:t>7</a:t>
            </a:fld>
            <a:endParaRPr lang="fr-FR" b="1" cap="all" spc="100">
              <a:solidFill>
                <a:schemeClr val="accent2"/>
              </a:solidFill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BAA2F6DF-C44E-4496-B585-8E3CD7DC05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534218"/>
              </p:ext>
            </p:extLst>
          </p:nvPr>
        </p:nvGraphicFramePr>
        <p:xfrm>
          <a:off x="1413021" y="1690688"/>
          <a:ext cx="103053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DOCTRINE l’ORM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8</a:t>
            </a:fld>
            <a:endParaRPr lang="fr-FR"/>
          </a:p>
        </p:txBody>
      </p:sp>
      <p:pic>
        <p:nvPicPr>
          <p:cNvPr id="5122" name="Picture 2" descr="Surcharger vos entités Doctrine en Symfony 2, exemple avec le FOSUserBundle">
            <a:extLst>
              <a:ext uri="{FF2B5EF4-FFF2-40B4-BE49-F238E27FC236}">
                <a16:creationId xmlns:a16="http://schemas.microsoft.com/office/drawing/2014/main" id="{94C04792-16F5-439E-BF2D-E44C6B22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9" y="1058379"/>
            <a:ext cx="4978351" cy="4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1656C2-A5FA-45BA-95F6-9A0CB47B86DE}"/>
              </a:ext>
            </a:extLst>
          </p:cNvPr>
          <p:cNvSpPr txBox="1"/>
          <p:nvPr/>
        </p:nvSpPr>
        <p:spPr>
          <a:xfrm>
            <a:off x="5974079" y="650240"/>
            <a:ext cx="54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ORM (Object </a:t>
            </a:r>
            <a:r>
              <a:rPr lang="fr-FR" dirty="0" err="1"/>
              <a:t>Relational</a:t>
            </a:r>
            <a:r>
              <a:rPr lang="fr-FR" dirty="0"/>
              <a:t> Mapper) : DOCTRINE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C47682-A6BF-49A0-8427-3B8711393D47}"/>
              </a:ext>
            </a:extLst>
          </p:cNvPr>
          <p:cNvSpPr txBox="1"/>
          <p:nvPr/>
        </p:nvSpPr>
        <p:spPr>
          <a:xfrm>
            <a:off x="6375449" y="2458720"/>
            <a:ext cx="4978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Utilisateur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Nom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Prenom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DoB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Email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INSERT INTO …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DOCTRINE l’ORM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fr-FR" smtClean="0"/>
              <a:pPr rtl="0"/>
              <a:t>9</a:t>
            </a:fld>
            <a:endParaRPr lang="fr-FR"/>
          </a:p>
        </p:txBody>
      </p:sp>
      <p:pic>
        <p:nvPicPr>
          <p:cNvPr id="5122" name="Picture 2" descr="Surcharger vos entités Doctrine en Symfony 2, exemple avec le FOSUserBundle">
            <a:extLst>
              <a:ext uri="{FF2B5EF4-FFF2-40B4-BE49-F238E27FC236}">
                <a16:creationId xmlns:a16="http://schemas.microsoft.com/office/drawing/2014/main" id="{94C04792-16F5-439E-BF2D-E44C6B223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89" y="1058379"/>
            <a:ext cx="4978351" cy="4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1656C2-A5FA-45BA-95F6-9A0CB47B86DE}"/>
              </a:ext>
            </a:extLst>
          </p:cNvPr>
          <p:cNvSpPr txBox="1"/>
          <p:nvPr/>
        </p:nvSpPr>
        <p:spPr>
          <a:xfrm>
            <a:off x="5974079" y="650240"/>
            <a:ext cx="546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ORM (Object </a:t>
            </a:r>
            <a:r>
              <a:rPr lang="fr-FR" dirty="0" err="1"/>
              <a:t>Relational</a:t>
            </a:r>
            <a:r>
              <a:rPr lang="fr-FR" dirty="0"/>
              <a:t> Mapper) : DOCTRINE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C47682-A6BF-49A0-8427-3B8711393D47}"/>
              </a:ext>
            </a:extLst>
          </p:cNvPr>
          <p:cNvSpPr txBox="1"/>
          <p:nvPr/>
        </p:nvSpPr>
        <p:spPr>
          <a:xfrm>
            <a:off x="6219308" y="1951248"/>
            <a:ext cx="4978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 Utilisateur {</a:t>
            </a:r>
          </a:p>
          <a:p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$nom</a:t>
            </a:r>
          </a:p>
          <a:p>
            <a:r>
              <a:rPr lang="fr-FR" dirty="0" err="1"/>
              <a:t>Private</a:t>
            </a:r>
            <a:r>
              <a:rPr lang="fr-FR" dirty="0"/>
              <a:t> $</a:t>
            </a:r>
            <a:r>
              <a:rPr lang="fr-FR" dirty="0" err="1"/>
              <a:t>prenom</a:t>
            </a:r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$</a:t>
            </a:r>
            <a:r>
              <a:rPr lang="fr-FR" dirty="0" err="1"/>
              <a:t>DoB</a:t>
            </a:r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Êmail</a:t>
            </a:r>
            <a:endParaRPr lang="fr-FR" dirty="0"/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1FDD88-6600-49BD-9FD4-F546B6328898}"/>
              </a:ext>
            </a:extLst>
          </p:cNvPr>
          <p:cNvSpPr txBox="1"/>
          <p:nvPr/>
        </p:nvSpPr>
        <p:spPr>
          <a:xfrm>
            <a:off x="7559040" y="1277873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AVEC DOCTRINE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FCA6FC-3697-476D-B7C3-AF898BB7DD2F}"/>
              </a:ext>
            </a:extLst>
          </p:cNvPr>
          <p:cNvSpPr txBox="1"/>
          <p:nvPr/>
        </p:nvSpPr>
        <p:spPr>
          <a:xfrm>
            <a:off x="6219308" y="4612640"/>
            <a:ext cx="4550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$Utilisateur = new Utilisateur;</a:t>
            </a:r>
          </a:p>
          <a:p>
            <a:r>
              <a:rPr lang="fr-FR" sz="2000" dirty="0"/>
              <a:t>$utilisateur-&gt;</a:t>
            </a:r>
            <a:r>
              <a:rPr lang="fr-FR" sz="2000" dirty="0" err="1"/>
              <a:t>setNom</a:t>
            </a:r>
            <a:r>
              <a:rPr lang="fr-FR" sz="2000" dirty="0"/>
              <a:t>(‘</a:t>
            </a:r>
            <a:r>
              <a:rPr lang="fr-FR" sz="2000" dirty="0" err="1"/>
              <a:t>Jiwaud</a:t>
            </a:r>
            <a:r>
              <a:rPr lang="fr-FR" sz="2000" dirty="0"/>
              <a:t>’)</a:t>
            </a:r>
          </a:p>
          <a:p>
            <a:r>
              <a:rPr lang="fr-FR" sz="2000" dirty="0"/>
              <a:t>$utilisateur-&gt;</a:t>
            </a:r>
            <a:r>
              <a:rPr lang="fr-FR" sz="2000" dirty="0" err="1"/>
              <a:t>setPrenom</a:t>
            </a:r>
            <a:r>
              <a:rPr lang="fr-FR" sz="2000" dirty="0"/>
              <a:t>(‘</a:t>
            </a:r>
            <a:r>
              <a:rPr lang="fr-FR" sz="2000" dirty="0" err="1"/>
              <a:t>Maïkeule</a:t>
            </a:r>
            <a:r>
              <a:rPr lang="fr-FR" sz="2000" dirty="0"/>
              <a:t>’)</a:t>
            </a:r>
          </a:p>
          <a:p>
            <a:r>
              <a:rPr lang="fr-FR" sz="2000" dirty="0"/>
              <a:t>$</a:t>
            </a:r>
            <a:r>
              <a:rPr lang="fr-FR" sz="2000" dirty="0" err="1"/>
              <a:t>em</a:t>
            </a:r>
            <a:r>
              <a:rPr lang="fr-FR" sz="2000" dirty="0"/>
              <a:t>-&gt;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529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560.tgt.Office_48167117_TF89338750_Win32_OJ107391201.potx" id="{1C224FCB-FAC2-4FCD-A27F-E93ABE855DC1}" vid="{2BD8131D-7735-4690-88D8-2BC40D8B419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Galaxy</Template>
  <TotalTime>266</TotalTime>
  <Words>1813</Words>
  <Application>Microsoft Office PowerPoint</Application>
  <PresentationFormat>Grand écran</PresentationFormat>
  <Paragraphs>273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Geekflare</vt:lpstr>
      <vt:lpstr>Georgia</vt:lpstr>
      <vt:lpstr>Lucida Grande</vt:lpstr>
      <vt:lpstr>Montserrat</vt:lpstr>
      <vt:lpstr>muli</vt:lpstr>
      <vt:lpstr>Univers</vt:lpstr>
      <vt:lpstr>Wingdings</vt:lpstr>
      <vt:lpstr>GradientUnivers</vt:lpstr>
      <vt:lpstr>Présentation PowerPoint</vt:lpstr>
      <vt:lpstr>SYMFONY QUESTCEDONK ?</vt:lpstr>
      <vt:lpstr>Histoire</vt:lpstr>
      <vt:lpstr>Fonctionnalités</vt:lpstr>
      <vt:lpstr>Utilisations</vt:lpstr>
      <vt:lpstr>Présentation PowerPoint</vt:lpstr>
      <vt:lpstr>Principales différences entre Symfony &amp; Laravel</vt:lpstr>
      <vt:lpstr>Présentation PowerPoint</vt:lpstr>
      <vt:lpstr>Présentation PowerPoint</vt:lpstr>
      <vt:lpstr>INSTALLATION DE SYMPHONY</vt:lpstr>
      <vt:lpstr>INSTALLATION</vt:lpstr>
      <vt:lpstr>Structure</vt:lpstr>
      <vt:lpstr>SYMPHONY FLEX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stagiaire</dc:creator>
  <cp:lastModifiedBy>stagiaire</cp:lastModifiedBy>
  <cp:revision>20</cp:revision>
  <dcterms:created xsi:type="dcterms:W3CDTF">2021-06-24T13:40:54Z</dcterms:created>
  <dcterms:modified xsi:type="dcterms:W3CDTF">2021-06-24T18:07:49Z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