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wmf" ContentType="image/x-wmf"/>
  <Override PartName="/ppt/media/image66.wmf" ContentType="image/x-wmf"/>
  <Override PartName="/ppt/media/image65.png" ContentType="image/png"/>
  <Override PartName="/ppt/media/image64.png" ContentType="image/png"/>
  <Override PartName="/ppt/media/image74.png" ContentType="image/png"/>
  <Override PartName="/ppt/media/image63.wmf" ContentType="image/x-wmf"/>
  <Override PartName="/ppt/media/image73.png" ContentType="image/png"/>
  <Override PartName="/ppt/media/image62.wmf" ContentType="image/x-wmf"/>
  <Override PartName="/ppt/media/image72.png" ContentType="image/png"/>
  <Override PartName="/ppt/media/image61.wmf" ContentType="image/x-wmf"/>
  <Override PartName="/ppt/media/image60.png" ContentType="image/png"/>
  <Override PartName="/ppt/media/image59.png" ContentType="image/png"/>
  <Override PartName="/ppt/media/image51.png" ContentType="image/png"/>
  <Override PartName="/ppt/media/image50.png" ContentType="image/png"/>
  <Override PartName="/ppt/media/image56.png" ContentType="image/png"/>
  <Override PartName="/ppt/media/image6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49.png" ContentType="image/png"/>
  <Override PartName="/ppt/media/image38.wmf" ContentType="image/x-wmf"/>
  <Override PartName="/ppt/media/image18.png" ContentType="image/png"/>
  <Override PartName="/ppt/media/image48.png" ContentType="image/png"/>
  <Override PartName="/ppt/media/image37.wmf" ContentType="image/x-wmf"/>
  <Override PartName="/ppt/media/image17.png" ContentType="image/png"/>
  <Override PartName="/ppt/media/image47.png" ContentType="image/png"/>
  <Override PartName="/ppt/media/image36.wmf" ContentType="image/x-wmf"/>
  <Override PartName="/ppt/media/image16.png" ContentType="image/png"/>
  <Override PartName="/ppt/media/image15.png" ContentType="image/png"/>
  <Override PartName="/ppt/media/image35.wmf" ContentType="image/x-wmf"/>
  <Override PartName="/ppt/media/image46.png" ContentType="image/png"/>
  <Override PartName="/ppt/media/image34.wmf" ContentType="image/x-wmf"/>
  <Override PartName="/ppt/media/image45.png" ContentType="image/png"/>
  <Override PartName="/ppt/media/image1.jpeg" ContentType="image/jpeg"/>
  <Override PartName="/ppt/media/image41.png" ContentType="image/png"/>
  <Override PartName="/ppt/media/image11.wmf" ContentType="image/x-wmf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53.png" ContentType="image/png"/>
  <Override PartName="/ppt/media/image3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8.png" ContentType="image/png"/>
  <Override PartName="/ppt/media/image8.png" ContentType="image/png"/>
  <Override PartName="/ppt/media/image12.wmf" ContentType="image/x-wmf"/>
  <Override PartName="/ppt/media/image23.png" ContentType="image/png"/>
  <Override PartName="/ppt/media/image21.png" ContentType="image/png"/>
  <Override PartName="/ppt/media/image10.wmf" ContentType="image/x-wmf"/>
  <Override PartName="/ppt/media/image9.wmf" ContentType="image/x-wmf"/>
  <Override PartName="/ppt/media/image13.wmf" ContentType="image/x-wmf"/>
  <Override PartName="/ppt/media/image24.png" ContentType="image/png"/>
  <Override PartName="/ppt/media/image14.wmf" ContentType="image/x-wmf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44.png" ContentType="image/png"/>
  <Override PartName="/ppt/media/image33.wmf" ContentType="image/x-wmf"/>
  <Override PartName="/ppt/media/image40.png" ContentType="image/png"/>
  <Override PartName="/ppt/media/image31.wmf" ContentType="image/x-wmf"/>
  <Override PartName="/ppt/media/image42.png" ContentType="image/png"/>
  <Override PartName="/ppt/media/image32.wmf" ContentType="image/x-wmf"/>
  <Override PartName="/ppt/media/image43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D62A08D-6407-4C0A-9B4B-DB02892D5AA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项目拓扑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项目拓扑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图片 4" descr=""/>
          <p:cNvPicPr/>
          <p:nvPr/>
        </p:nvPicPr>
        <p:blipFill>
          <a:blip r:embed="rId2"/>
          <a:stretch/>
        </p:blipFill>
        <p:spPr>
          <a:xfrm>
            <a:off x="0" y="-360"/>
            <a:ext cx="12191760" cy="685836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0" y="-360"/>
            <a:ext cx="12191760" cy="685836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15400" y="547200"/>
            <a:ext cx="9024480" cy="712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知识点标题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15400" y="1628640"/>
            <a:ext cx="10144080" cy="4069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单击此处编辑母版文本样式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slideLayout" Target="../slideLayouts/slideLayout13.xml"/><Relationship Id="rId2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wmf"/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6" Type="http://schemas.openxmlformats.org/officeDocument/2006/relationships/image" Target="../media/image35.wmf"/><Relationship Id="rId7" Type="http://schemas.openxmlformats.org/officeDocument/2006/relationships/image" Target="../media/image36.wmf"/><Relationship Id="rId8" Type="http://schemas.openxmlformats.org/officeDocument/2006/relationships/image" Target="../media/image37.wmf"/><Relationship Id="rId9" Type="http://schemas.openxmlformats.org/officeDocument/2006/relationships/image" Target="../media/image38.wmf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slideLayout" Target="../slideLayouts/slideLayout13.xml"/><Relationship Id="rId2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wmf"/><Relationship Id="rId3" Type="http://schemas.openxmlformats.org/officeDocument/2006/relationships/image" Target="../media/image62.wmf"/><Relationship Id="rId4" Type="http://schemas.openxmlformats.org/officeDocument/2006/relationships/image" Target="../media/image63.wmf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wmf"/><Relationship Id="rId8" Type="http://schemas.openxmlformats.org/officeDocument/2006/relationships/image" Target="../media/image67.wmf"/><Relationship Id="rId9" Type="http://schemas.openxmlformats.org/officeDocument/2006/relationships/image" Target="../media/image68.png"/><Relationship Id="rId10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42" descr=""/>
          <p:cNvPicPr/>
          <p:nvPr/>
        </p:nvPicPr>
        <p:blipFill>
          <a:blip r:embed="rId1"/>
          <a:srcRect l="0" t="76772" r="0" b="0"/>
          <a:stretch/>
        </p:blipFill>
        <p:spPr>
          <a:xfrm>
            <a:off x="3121200" y="2569680"/>
            <a:ext cx="6045480" cy="312120"/>
          </a:xfrm>
          <a:prstGeom prst="rect">
            <a:avLst/>
          </a:prstGeom>
          <a:ln>
            <a:noFill/>
          </a:ln>
        </p:spPr>
      </p:pic>
      <p:pic>
        <p:nvPicPr>
          <p:cNvPr id="83" name="图片 44" descr=""/>
          <p:cNvPicPr/>
          <p:nvPr/>
        </p:nvPicPr>
        <p:blipFill>
          <a:blip r:embed="rId2"/>
          <a:srcRect l="0" t="76772" r="0" b="0"/>
          <a:stretch/>
        </p:blipFill>
        <p:spPr>
          <a:xfrm rot="16200000">
            <a:off x="9262800" y="1577880"/>
            <a:ext cx="1487160" cy="5738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815560" y="1095840"/>
            <a:ext cx="6967080" cy="1487520"/>
          </a:xfrm>
          <a:prstGeom prst="roundRect">
            <a:avLst>
              <a:gd name="adj" fmla="val 9218"/>
            </a:avLst>
          </a:prstGeom>
          <a:gradFill>
            <a:gsLst>
              <a:gs pos="47000">
                <a:srgbClr val="fdfdfd"/>
              </a:gs>
              <a:gs pos="53000">
                <a:srgbClr val="e8e8e8"/>
              </a:gs>
              <a:gs pos="100000">
                <a:srgbClr val="ececec"/>
              </a:gs>
            </a:gsLst>
            <a:lin ang="5400000"/>
          </a:gradFill>
          <a:ln>
            <a:noFill/>
          </a:ln>
          <a:effectLst>
            <a:outerShdw algn="tr" blurRad="88900" dir="8100000" dist="1524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3017880" y="1391040"/>
            <a:ext cx="653472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达内科技网络升级方案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054320" y="3279240"/>
            <a:ext cx="35683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未来科技有限公司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23520" y="333360"/>
            <a:ext cx="851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应用技术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Ospf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（陈良）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图片 6" descr=""/>
          <p:cNvPicPr/>
          <p:nvPr/>
        </p:nvPicPr>
        <p:blipFill>
          <a:blip r:embed="rId1"/>
          <a:stretch/>
        </p:blipFill>
        <p:spPr>
          <a:xfrm>
            <a:off x="468000" y="1073880"/>
            <a:ext cx="2502000" cy="1534320"/>
          </a:xfrm>
          <a:prstGeom prst="rect">
            <a:avLst/>
          </a:prstGeom>
          <a:ln>
            <a:noFill/>
          </a:ln>
          <a:effectLst>
            <a:outerShdw algn="l" blurRad="508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15" name="CustomShape 2"/>
          <p:cNvSpPr/>
          <p:nvPr/>
        </p:nvSpPr>
        <p:spPr>
          <a:xfrm rot="1380000">
            <a:off x="3113280" y="2280600"/>
            <a:ext cx="978840" cy="485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Line 3"/>
          <p:cNvSpPr/>
          <p:nvPr/>
        </p:nvSpPr>
        <p:spPr>
          <a:xfrm flipV="1">
            <a:off x="1036800" y="1347120"/>
            <a:ext cx="1116000" cy="9720"/>
          </a:xfrm>
          <a:prstGeom prst="line">
            <a:avLst/>
          </a:prstGeom>
          <a:ln w="316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4"/>
          <p:cNvSpPr/>
          <p:nvPr/>
        </p:nvSpPr>
        <p:spPr>
          <a:xfrm flipV="1">
            <a:off x="1049400" y="1788480"/>
            <a:ext cx="1116000" cy="9720"/>
          </a:xfrm>
          <a:prstGeom prst="line">
            <a:avLst/>
          </a:prstGeom>
          <a:ln w="316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Line 5"/>
          <p:cNvSpPr/>
          <p:nvPr/>
        </p:nvSpPr>
        <p:spPr>
          <a:xfrm>
            <a:off x="2141640" y="1347120"/>
            <a:ext cx="1440" cy="432000"/>
          </a:xfrm>
          <a:prstGeom prst="line">
            <a:avLst/>
          </a:prstGeom>
          <a:ln w="31680">
            <a:solidFill>
              <a:srgbClr val="fe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Line 6"/>
          <p:cNvSpPr/>
          <p:nvPr/>
        </p:nvSpPr>
        <p:spPr>
          <a:xfrm>
            <a:off x="1049400" y="1350360"/>
            <a:ext cx="1440" cy="432000"/>
          </a:xfrm>
          <a:prstGeom prst="line">
            <a:avLst/>
          </a:prstGeom>
          <a:ln w="31680">
            <a:solidFill>
              <a:srgbClr val="fe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7"/>
          <p:cNvSpPr/>
          <p:nvPr/>
        </p:nvSpPr>
        <p:spPr>
          <a:xfrm>
            <a:off x="4502160" y="4339080"/>
            <a:ext cx="4123440" cy="1299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Ospf: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动态路由协议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负责决定数据传输最佳路径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自动更新最佳路径至路由信息表中。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3.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1" name="图片 5" descr=""/>
          <p:cNvPicPr/>
          <p:nvPr/>
        </p:nvPicPr>
        <p:blipFill>
          <a:blip r:embed="rId2"/>
          <a:stretch/>
        </p:blipFill>
        <p:spPr>
          <a:xfrm>
            <a:off x="4096440" y="2104920"/>
            <a:ext cx="4266360" cy="195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23520" y="333360"/>
            <a:ext cx="851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应用技术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Nat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（黄宇华）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图片 6" descr=""/>
          <p:cNvPicPr/>
          <p:nvPr/>
        </p:nvPicPr>
        <p:blipFill>
          <a:blip r:embed="rId1"/>
          <a:stretch/>
        </p:blipFill>
        <p:spPr>
          <a:xfrm>
            <a:off x="468000" y="1073880"/>
            <a:ext cx="2502000" cy="1534320"/>
          </a:xfrm>
          <a:prstGeom prst="rect">
            <a:avLst/>
          </a:prstGeom>
          <a:ln>
            <a:noFill/>
          </a:ln>
          <a:effectLst>
            <a:outerShdw algn="l" blurRad="508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324" name="CustomShape 2"/>
          <p:cNvSpPr/>
          <p:nvPr/>
        </p:nvSpPr>
        <p:spPr>
          <a:xfrm rot="2220000">
            <a:off x="2627640" y="2528280"/>
            <a:ext cx="978840" cy="485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Line 3"/>
          <p:cNvSpPr/>
          <p:nvPr/>
        </p:nvSpPr>
        <p:spPr>
          <a:xfrm flipV="1">
            <a:off x="1036800" y="1099800"/>
            <a:ext cx="1116000" cy="9360"/>
          </a:xfrm>
          <a:prstGeom prst="line">
            <a:avLst/>
          </a:prstGeom>
          <a:ln w="316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Line 4"/>
          <p:cNvSpPr/>
          <p:nvPr/>
        </p:nvSpPr>
        <p:spPr>
          <a:xfrm flipV="1">
            <a:off x="1049400" y="1788480"/>
            <a:ext cx="1116000" cy="9720"/>
          </a:xfrm>
          <a:prstGeom prst="line">
            <a:avLst/>
          </a:prstGeom>
          <a:ln w="316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Line 5"/>
          <p:cNvSpPr/>
          <p:nvPr/>
        </p:nvSpPr>
        <p:spPr>
          <a:xfrm>
            <a:off x="2141640" y="1080720"/>
            <a:ext cx="1440" cy="733320"/>
          </a:xfrm>
          <a:prstGeom prst="line">
            <a:avLst/>
          </a:prstGeom>
          <a:ln w="31680">
            <a:solidFill>
              <a:srgbClr val="fe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Line 6"/>
          <p:cNvSpPr/>
          <p:nvPr/>
        </p:nvSpPr>
        <p:spPr>
          <a:xfrm>
            <a:off x="1049400" y="1083600"/>
            <a:ext cx="1440" cy="733680"/>
          </a:xfrm>
          <a:prstGeom prst="line">
            <a:avLst/>
          </a:prstGeom>
          <a:ln w="31680">
            <a:solidFill>
              <a:srgbClr val="fe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9" name="图片 5" descr=""/>
          <p:cNvPicPr/>
          <p:nvPr/>
        </p:nvPicPr>
        <p:blipFill>
          <a:blip r:embed="rId2"/>
          <a:stretch/>
        </p:blipFill>
        <p:spPr>
          <a:xfrm>
            <a:off x="3576960" y="1738800"/>
            <a:ext cx="3913920" cy="2942280"/>
          </a:xfrm>
          <a:prstGeom prst="rect">
            <a:avLst/>
          </a:prstGeom>
          <a:ln>
            <a:noFill/>
          </a:ln>
        </p:spPr>
      </p:pic>
      <p:sp>
        <p:nvSpPr>
          <p:cNvPr id="330" name="CustomShape 7"/>
          <p:cNvSpPr/>
          <p:nvPr/>
        </p:nvSpPr>
        <p:spPr>
          <a:xfrm>
            <a:off x="7560360" y="2625840"/>
            <a:ext cx="3998880" cy="1524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Nat: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地址转换协议。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实现私有网络访问公共网络的功能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隐藏内网主机真实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ip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，提高内网信息安全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23520" y="333360"/>
            <a:ext cx="139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446280" y="1299240"/>
            <a:ext cx="3318840" cy="2458440"/>
          </a:xfrm>
          <a:prstGeom prst="rect">
            <a:avLst/>
          </a:prstGeom>
          <a:gradFill>
            <a:gsLst>
              <a:gs pos="0">
                <a:schemeClr val="bg1"/>
              </a:gs>
              <a:gs pos="64000">
                <a:srgbClr val="ececec"/>
              </a:gs>
              <a:gs pos="100000">
                <a:schemeClr val="bg1">
                  <a:lumMod val="85000"/>
                </a:schemeClr>
              </a:gs>
            </a:gsLst>
            <a:lin ang="0"/>
          </a:gradFill>
          <a:ln w="19080">
            <a:noFill/>
          </a:ln>
          <a:effectLst>
            <a:outerShdw algn="tr" blurRad="127000" dir="8100000" dist="38100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3"/>
          <p:cNvSpPr/>
          <p:nvPr/>
        </p:nvSpPr>
        <p:spPr>
          <a:xfrm>
            <a:off x="3619800" y="1447200"/>
            <a:ext cx="2971440" cy="21625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0"/>
          </a:gra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4"/>
          <p:cNvSpPr/>
          <p:nvPr/>
        </p:nvSpPr>
        <p:spPr>
          <a:xfrm>
            <a:off x="7334280" y="1299600"/>
            <a:ext cx="3318840" cy="2458440"/>
          </a:xfrm>
          <a:prstGeom prst="rect">
            <a:avLst/>
          </a:prstGeom>
          <a:gradFill>
            <a:gsLst>
              <a:gs pos="0">
                <a:schemeClr val="bg1"/>
              </a:gs>
              <a:gs pos="64000">
                <a:srgbClr val="ececec"/>
              </a:gs>
              <a:gs pos="100000">
                <a:schemeClr val="bg1">
                  <a:lumMod val="85000"/>
                </a:schemeClr>
              </a:gs>
            </a:gsLst>
            <a:lin ang="0"/>
          </a:gradFill>
          <a:ln w="19080">
            <a:noFill/>
          </a:ln>
          <a:effectLst>
            <a:outerShdw algn="tr" blurRad="127000" dir="8100000" dist="38100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5"/>
          <p:cNvSpPr/>
          <p:nvPr/>
        </p:nvSpPr>
        <p:spPr>
          <a:xfrm>
            <a:off x="7507800" y="1447560"/>
            <a:ext cx="2971440" cy="21625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0"/>
          </a:gra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6"/>
          <p:cNvSpPr/>
          <p:nvPr/>
        </p:nvSpPr>
        <p:spPr>
          <a:xfrm>
            <a:off x="3537360" y="4069440"/>
            <a:ext cx="3178440" cy="6958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a5e66"/>
          </a:solidFill>
          <a:ln>
            <a:noFill/>
          </a:ln>
          <a:effectLst>
            <a:innerShdw blurRad="63500" dir="135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7"/>
          <p:cNvSpPr/>
          <p:nvPr/>
        </p:nvSpPr>
        <p:spPr>
          <a:xfrm>
            <a:off x="3728160" y="4186800"/>
            <a:ext cx="276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路由器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8"/>
          <p:cNvSpPr/>
          <p:nvPr/>
        </p:nvSpPr>
        <p:spPr>
          <a:xfrm>
            <a:off x="7409520" y="4069440"/>
            <a:ext cx="3178440" cy="69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/>
          </a:solidFill>
          <a:ln>
            <a:noFill/>
          </a:ln>
          <a:effectLst>
            <a:innerShdw blurRad="63500" dir="13500000" dist="508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9"/>
          <p:cNvSpPr/>
          <p:nvPr/>
        </p:nvSpPr>
        <p:spPr>
          <a:xfrm>
            <a:off x="7599960" y="4186800"/>
            <a:ext cx="276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交换机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0"/>
          <p:cNvSpPr/>
          <p:nvPr/>
        </p:nvSpPr>
        <p:spPr>
          <a:xfrm>
            <a:off x="3587040" y="5005800"/>
            <a:ext cx="3129120" cy="7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型号：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CISCO 2911/K9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1"/>
          <p:cNvSpPr/>
          <p:nvPr/>
        </p:nvSpPr>
        <p:spPr>
          <a:xfrm>
            <a:off x="7547040" y="5005800"/>
            <a:ext cx="3129120" cy="7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型号：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CISCO WS-C3650-24TS-S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2" name="图片 4" descr=""/>
          <p:cNvPicPr/>
          <p:nvPr/>
        </p:nvPicPr>
        <p:blipFill>
          <a:blip r:embed="rId1"/>
          <a:stretch/>
        </p:blipFill>
        <p:spPr>
          <a:xfrm>
            <a:off x="3437280" y="1299960"/>
            <a:ext cx="3341160" cy="2475000"/>
          </a:xfrm>
          <a:prstGeom prst="rect">
            <a:avLst/>
          </a:prstGeom>
          <a:ln>
            <a:noFill/>
          </a:ln>
        </p:spPr>
      </p:pic>
      <p:pic>
        <p:nvPicPr>
          <p:cNvPr id="343" name="图片 5" descr=""/>
          <p:cNvPicPr/>
          <p:nvPr/>
        </p:nvPicPr>
        <p:blipFill>
          <a:blip r:embed="rId2"/>
          <a:stretch/>
        </p:blipFill>
        <p:spPr>
          <a:xfrm>
            <a:off x="7315200" y="1302480"/>
            <a:ext cx="3299040" cy="24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 flipV="1">
            <a:off x="-506520" y="-377280"/>
            <a:ext cx="1767600" cy="16833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2"/>
          <p:cNvSpPr/>
          <p:nvPr/>
        </p:nvSpPr>
        <p:spPr>
          <a:xfrm flipV="1">
            <a:off x="0" y="-377280"/>
            <a:ext cx="1767600" cy="16833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3"/>
          <p:cNvSpPr/>
          <p:nvPr/>
        </p:nvSpPr>
        <p:spPr>
          <a:xfrm flipV="1">
            <a:off x="1137240" y="-130680"/>
            <a:ext cx="1767600" cy="16833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4"/>
          <p:cNvSpPr/>
          <p:nvPr/>
        </p:nvSpPr>
        <p:spPr>
          <a:xfrm flipV="1">
            <a:off x="1514520" y="-340920"/>
            <a:ext cx="1767600" cy="16833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5"/>
          <p:cNvSpPr/>
          <p:nvPr/>
        </p:nvSpPr>
        <p:spPr>
          <a:xfrm flipV="1">
            <a:off x="4225680" y="-478800"/>
            <a:ext cx="1767600" cy="16833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6"/>
          <p:cNvSpPr/>
          <p:nvPr/>
        </p:nvSpPr>
        <p:spPr>
          <a:xfrm flipV="1">
            <a:off x="2838240" y="-377280"/>
            <a:ext cx="1767600" cy="16833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7"/>
          <p:cNvSpPr/>
          <p:nvPr/>
        </p:nvSpPr>
        <p:spPr>
          <a:xfrm flipV="1">
            <a:off x="3786120" y="-558360"/>
            <a:ext cx="1767600" cy="16833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8"/>
          <p:cNvSpPr/>
          <p:nvPr/>
        </p:nvSpPr>
        <p:spPr>
          <a:xfrm>
            <a:off x="6609600" y="5919840"/>
            <a:ext cx="1767600" cy="16833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9"/>
          <p:cNvSpPr/>
          <p:nvPr/>
        </p:nvSpPr>
        <p:spPr>
          <a:xfrm>
            <a:off x="6169680" y="5840280"/>
            <a:ext cx="1767600" cy="16833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0"/>
          <p:cNvSpPr/>
          <p:nvPr/>
        </p:nvSpPr>
        <p:spPr>
          <a:xfrm>
            <a:off x="7735680" y="5622840"/>
            <a:ext cx="2162880" cy="20599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11"/>
          <p:cNvSpPr/>
          <p:nvPr/>
        </p:nvSpPr>
        <p:spPr>
          <a:xfrm>
            <a:off x="7295760" y="5543280"/>
            <a:ext cx="2162880" cy="20599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12"/>
          <p:cNvSpPr/>
          <p:nvPr/>
        </p:nvSpPr>
        <p:spPr>
          <a:xfrm>
            <a:off x="9257040" y="5999400"/>
            <a:ext cx="2162880" cy="20599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3"/>
          <p:cNvSpPr/>
          <p:nvPr/>
        </p:nvSpPr>
        <p:spPr>
          <a:xfrm>
            <a:off x="8817120" y="5919840"/>
            <a:ext cx="2162880" cy="20599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4"/>
          <p:cNvSpPr/>
          <p:nvPr/>
        </p:nvSpPr>
        <p:spPr>
          <a:xfrm>
            <a:off x="10585080" y="6573240"/>
            <a:ext cx="2162880" cy="20599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5"/>
          <p:cNvSpPr/>
          <p:nvPr/>
        </p:nvSpPr>
        <p:spPr>
          <a:xfrm>
            <a:off x="10145160" y="6493680"/>
            <a:ext cx="2162880" cy="20599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6"/>
          <p:cNvSpPr/>
          <p:nvPr/>
        </p:nvSpPr>
        <p:spPr>
          <a:xfrm>
            <a:off x="5318640" y="6287760"/>
            <a:ext cx="2162880" cy="20599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7"/>
          <p:cNvSpPr/>
          <p:nvPr/>
        </p:nvSpPr>
        <p:spPr>
          <a:xfrm>
            <a:off x="4879080" y="6207840"/>
            <a:ext cx="2162880" cy="205992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18"/>
          <p:cNvSpPr/>
          <p:nvPr/>
        </p:nvSpPr>
        <p:spPr>
          <a:xfrm>
            <a:off x="2787120" y="2013120"/>
            <a:ext cx="7111440" cy="685440"/>
          </a:xfrm>
          <a:prstGeom prst="triangle">
            <a:avLst>
              <a:gd name="adj" fmla="val 50000"/>
            </a:avLst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19"/>
          <p:cNvSpPr/>
          <p:nvPr/>
        </p:nvSpPr>
        <p:spPr>
          <a:xfrm flipV="1">
            <a:off x="2787120" y="4110480"/>
            <a:ext cx="7111440" cy="685440"/>
          </a:xfrm>
          <a:prstGeom prst="triangle">
            <a:avLst>
              <a:gd name="adj" fmla="val 50000"/>
            </a:avLst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20"/>
          <p:cNvSpPr/>
          <p:nvPr/>
        </p:nvSpPr>
        <p:spPr>
          <a:xfrm>
            <a:off x="3151080" y="2842200"/>
            <a:ext cx="5888880" cy="116244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72000" rIns="72000" tIns="32400" bIns="32400"/>
          <a:p>
            <a:pPr algn="ctr">
              <a:lnSpc>
                <a:spcPct val="100000"/>
              </a:lnSpc>
            </a:pPr>
            <a:r>
              <a:rPr b="1" lang="en-US" sz="72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flipV="1" rot="10800000">
            <a:off x="6257160" y="1625040"/>
            <a:ext cx="725400" cy="6519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6810840" y="1204560"/>
            <a:ext cx="1364400" cy="43092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72000" rIns="72000" tIns="32400" bIns="32400"/>
          <a:p>
            <a:pPr algn="ctr">
              <a:lnSpc>
                <a:spcPct val="100000"/>
              </a:lnSpc>
            </a:pPr>
            <a:r>
              <a:rPr b="1" lang="en-US" sz="24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公司简介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784920" y="2075400"/>
            <a:ext cx="1364400" cy="43092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72000" rIns="72000" tIns="32400" bIns="32400"/>
          <a:p>
            <a:pPr algn="ctr">
              <a:lnSpc>
                <a:spcPct val="100000"/>
              </a:lnSpc>
            </a:pPr>
            <a:r>
              <a:rPr b="1" lang="en-US" sz="24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组织架构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6796440" y="2820960"/>
            <a:ext cx="1973880" cy="43092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72000" rIns="72000" tIns="32400" bIns="32400"/>
          <a:p>
            <a:pPr algn="ctr">
              <a:lnSpc>
                <a:spcPct val="100000"/>
              </a:lnSpc>
            </a:pPr>
            <a:r>
              <a:rPr b="1" lang="en-US" sz="24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现行网络分析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6810840" y="3713400"/>
            <a:ext cx="1364400" cy="43092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72000" rIns="72000" tIns="32400" bIns="32400"/>
          <a:p>
            <a:pPr>
              <a:lnSpc>
                <a:spcPct val="100000"/>
              </a:lnSpc>
            </a:pPr>
            <a:r>
              <a:rPr b="1" lang="en-US" sz="24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升级方案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968040" y="1625760"/>
            <a:ext cx="3161880" cy="316188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1578600" y="1136880"/>
            <a:ext cx="1449720" cy="144972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8"/>
          <p:cNvSpPr/>
          <p:nvPr/>
        </p:nvSpPr>
        <p:spPr>
          <a:xfrm>
            <a:off x="2909880" y="702000"/>
            <a:ext cx="1449720" cy="144972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3329280" y="696240"/>
            <a:ext cx="880200" cy="8802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4200840" y="2139840"/>
            <a:ext cx="459360" cy="45936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1"/>
          <p:cNvSpPr/>
          <p:nvPr/>
        </p:nvSpPr>
        <p:spPr>
          <a:xfrm>
            <a:off x="1925280" y="2881440"/>
            <a:ext cx="1263600" cy="73548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72000" rIns="72000" tIns="32400" bIns="32400"/>
          <a:p>
            <a:pPr algn="ctr">
              <a:lnSpc>
                <a:spcPct val="100000"/>
              </a:lnSpc>
            </a:pPr>
            <a:r>
              <a:rPr b="1" lang="en-US" sz="44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 flipV="1" rot="10800000">
            <a:off x="6271200" y="2471400"/>
            <a:ext cx="725400" cy="6519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3"/>
          <p:cNvSpPr/>
          <p:nvPr/>
        </p:nvSpPr>
        <p:spPr>
          <a:xfrm flipV="1" rot="10800000">
            <a:off x="6271200" y="3363840"/>
            <a:ext cx="725400" cy="6519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4"/>
          <p:cNvSpPr/>
          <p:nvPr/>
        </p:nvSpPr>
        <p:spPr>
          <a:xfrm flipV="1" rot="10800000">
            <a:off x="6271200" y="4243320"/>
            <a:ext cx="725400" cy="6519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5"/>
          <p:cNvSpPr/>
          <p:nvPr/>
        </p:nvSpPr>
        <p:spPr>
          <a:xfrm flipV="1" rot="10800000">
            <a:off x="6309720" y="5126400"/>
            <a:ext cx="725400" cy="6519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6"/>
          <p:cNvSpPr/>
          <p:nvPr/>
        </p:nvSpPr>
        <p:spPr>
          <a:xfrm flipV="1" rot="10800000">
            <a:off x="6309720" y="5945760"/>
            <a:ext cx="725400" cy="6519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7"/>
          <p:cNvSpPr/>
          <p:nvPr/>
        </p:nvSpPr>
        <p:spPr>
          <a:xfrm>
            <a:off x="6815160" y="4605480"/>
            <a:ext cx="1364400" cy="43092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72000" rIns="72000" tIns="32400" bIns="32400"/>
          <a:p>
            <a:pPr>
              <a:lnSpc>
                <a:spcPct val="100000"/>
              </a:lnSpc>
            </a:pPr>
            <a:r>
              <a:rPr b="1" lang="en-US" sz="24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应用技术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6784920" y="5511600"/>
            <a:ext cx="1364400" cy="43092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72000" rIns="72000" tIns="32400" bIns="32400"/>
          <a:p>
            <a:pPr>
              <a:lnSpc>
                <a:spcPct val="100000"/>
              </a:lnSpc>
            </a:pPr>
            <a:r>
              <a:rPr b="1" lang="en-US" sz="24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>
            <a:off x="5674680" y="1068120"/>
            <a:ext cx="43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5690160" y="1883520"/>
            <a:ext cx="43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5675040" y="2820960"/>
            <a:ext cx="43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5717880" y="4525560"/>
            <a:ext cx="43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5710320" y="5352840"/>
            <a:ext cx="43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4"/>
          <p:cNvSpPr/>
          <p:nvPr/>
        </p:nvSpPr>
        <p:spPr>
          <a:xfrm>
            <a:off x="5671800" y="3655080"/>
            <a:ext cx="43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62600" y="411480"/>
            <a:ext cx="1364400" cy="43092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72000" rIns="72000" tIns="32400" bIns="32400"/>
          <a:p>
            <a:pPr algn="ctr">
              <a:lnSpc>
                <a:spcPct val="100000"/>
              </a:lnSpc>
            </a:pPr>
            <a:r>
              <a:rPr b="1" lang="en-US" sz="24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公司简介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416720" y="420048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总经理：陈良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419960" y="486108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技术策划：刘观发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7429680" y="450864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技术总监：黄宇华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7419600" y="387036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公司成员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307880" y="1928520"/>
            <a:ext cx="212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公司成立于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7442280" y="5187960"/>
            <a:ext cx="315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架构师：李曾，申俊，李建宾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5" descr=""/>
          <p:cNvPicPr/>
          <p:nvPr/>
        </p:nvPicPr>
        <p:blipFill>
          <a:blip r:embed="rId1"/>
          <a:stretch/>
        </p:blipFill>
        <p:spPr>
          <a:xfrm>
            <a:off x="4160880" y="1772640"/>
            <a:ext cx="1639080" cy="56412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4425840" y="1877040"/>
            <a:ext cx="1118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5" descr=""/>
          <p:cNvPicPr/>
          <p:nvPr/>
        </p:nvPicPr>
        <p:blipFill>
          <a:blip r:embed="rId2"/>
          <a:stretch/>
        </p:blipFill>
        <p:spPr>
          <a:xfrm>
            <a:off x="4644000" y="2769480"/>
            <a:ext cx="670320" cy="39384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150080" y="281268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22" descr=""/>
          <p:cNvPicPr/>
          <p:nvPr/>
        </p:nvPicPr>
        <p:blipFill>
          <a:blip r:embed="rId3"/>
          <a:stretch/>
        </p:blipFill>
        <p:spPr>
          <a:xfrm>
            <a:off x="4664880" y="3405240"/>
            <a:ext cx="628200" cy="39564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4150080" y="345240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43" descr=""/>
          <p:cNvPicPr/>
          <p:nvPr/>
        </p:nvPicPr>
        <p:blipFill>
          <a:blip r:embed="rId4"/>
          <a:stretch/>
        </p:blipFill>
        <p:spPr>
          <a:xfrm>
            <a:off x="3067200" y="4379400"/>
            <a:ext cx="588960" cy="25164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2778120" y="4668480"/>
            <a:ext cx="606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SW1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43" descr=""/>
          <p:cNvPicPr/>
          <p:nvPr/>
        </p:nvPicPr>
        <p:blipFill>
          <a:blip r:embed="rId5"/>
          <a:stretch/>
        </p:blipFill>
        <p:spPr>
          <a:xfrm>
            <a:off x="4684680" y="4392000"/>
            <a:ext cx="588960" cy="25164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4430520" y="464400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SW2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43" descr=""/>
          <p:cNvPicPr/>
          <p:nvPr/>
        </p:nvPicPr>
        <p:blipFill>
          <a:blip r:embed="rId6"/>
          <a:stretch/>
        </p:blipFill>
        <p:spPr>
          <a:xfrm>
            <a:off x="6423120" y="4392000"/>
            <a:ext cx="588960" cy="251640"/>
          </a:xfrm>
          <a:prstGeom prst="rect">
            <a:avLst/>
          </a:prstGeom>
          <a:ln>
            <a:noFill/>
          </a:ln>
        </p:spPr>
      </p:pic>
      <p:sp>
        <p:nvSpPr>
          <p:cNvPr id="129" name="CustomShape 6"/>
          <p:cNvSpPr/>
          <p:nvPr/>
        </p:nvSpPr>
        <p:spPr>
          <a:xfrm>
            <a:off x="5976000" y="464400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SW3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43" descr=""/>
          <p:cNvPicPr/>
          <p:nvPr/>
        </p:nvPicPr>
        <p:blipFill>
          <a:blip r:embed="rId7"/>
          <a:stretch/>
        </p:blipFill>
        <p:spPr>
          <a:xfrm>
            <a:off x="8025480" y="4392000"/>
            <a:ext cx="588960" cy="251640"/>
          </a:xfrm>
          <a:prstGeom prst="rect">
            <a:avLst/>
          </a:prstGeom>
          <a:ln>
            <a:noFill/>
          </a:ln>
        </p:spPr>
      </p:pic>
      <p:sp>
        <p:nvSpPr>
          <p:cNvPr id="131" name="CustomShape 7"/>
          <p:cNvSpPr/>
          <p:nvPr/>
        </p:nvSpPr>
        <p:spPr>
          <a:xfrm>
            <a:off x="9355680" y="5641560"/>
            <a:ext cx="12027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DNS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19" descr=""/>
          <p:cNvPicPr/>
          <p:nvPr/>
        </p:nvPicPr>
        <p:blipFill>
          <a:blip r:embed="rId8"/>
          <a:stretch/>
        </p:blipFill>
        <p:spPr>
          <a:xfrm>
            <a:off x="8681760" y="5483160"/>
            <a:ext cx="519840" cy="519840"/>
          </a:xfrm>
          <a:prstGeom prst="rect">
            <a:avLst/>
          </a:prstGeom>
          <a:ln>
            <a:noFill/>
          </a:ln>
        </p:spPr>
      </p:pic>
      <p:sp>
        <p:nvSpPr>
          <p:cNvPr id="133" name="CustomShape 8"/>
          <p:cNvSpPr/>
          <p:nvPr/>
        </p:nvSpPr>
        <p:spPr>
          <a:xfrm>
            <a:off x="8409600" y="6001560"/>
            <a:ext cx="10965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邮件服务器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25" descr=""/>
          <p:cNvPicPr/>
          <p:nvPr/>
        </p:nvPicPr>
        <p:blipFill>
          <a:blip r:embed="rId9"/>
          <a:stretch/>
        </p:blipFill>
        <p:spPr>
          <a:xfrm>
            <a:off x="9697320" y="5097600"/>
            <a:ext cx="519840" cy="519840"/>
          </a:xfrm>
          <a:prstGeom prst="rect">
            <a:avLst/>
          </a:prstGeom>
          <a:ln>
            <a:noFill/>
          </a:ln>
        </p:spPr>
      </p:pic>
      <p:pic>
        <p:nvPicPr>
          <p:cNvPr id="135" name="Picture 15" descr=""/>
          <p:cNvPicPr/>
          <p:nvPr/>
        </p:nvPicPr>
        <p:blipFill>
          <a:blip r:embed="rId10"/>
          <a:stretch/>
        </p:blipFill>
        <p:spPr>
          <a:xfrm>
            <a:off x="7769520" y="5745960"/>
            <a:ext cx="519840" cy="519840"/>
          </a:xfrm>
          <a:prstGeom prst="rect">
            <a:avLst/>
          </a:prstGeom>
          <a:ln>
            <a:noFill/>
          </a:ln>
        </p:spPr>
      </p:pic>
      <p:sp>
        <p:nvSpPr>
          <p:cNvPr id="136" name="CustomShape 9"/>
          <p:cNvSpPr/>
          <p:nvPr/>
        </p:nvSpPr>
        <p:spPr>
          <a:xfrm>
            <a:off x="7428240" y="6289560"/>
            <a:ext cx="12027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bbs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Line 10"/>
          <p:cNvSpPr/>
          <p:nvPr/>
        </p:nvSpPr>
        <p:spPr>
          <a:xfrm>
            <a:off x="4979160" y="3163320"/>
            <a:ext cx="360" cy="24120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1"/>
          <p:cNvSpPr/>
          <p:nvPr/>
        </p:nvSpPr>
        <p:spPr>
          <a:xfrm flipV="1">
            <a:off x="4979160" y="3800520"/>
            <a:ext cx="360" cy="5914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2"/>
          <p:cNvSpPr/>
          <p:nvPr/>
        </p:nvSpPr>
        <p:spPr>
          <a:xfrm flipH="1" flipV="1">
            <a:off x="4978800" y="3800880"/>
            <a:ext cx="1738800" cy="59112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3"/>
          <p:cNvSpPr/>
          <p:nvPr/>
        </p:nvSpPr>
        <p:spPr>
          <a:xfrm flipH="1" flipV="1">
            <a:off x="4975200" y="3800520"/>
            <a:ext cx="3341520" cy="5914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4"/>
          <p:cNvSpPr/>
          <p:nvPr/>
        </p:nvSpPr>
        <p:spPr>
          <a:xfrm flipH="1">
            <a:off x="8030160" y="4642920"/>
            <a:ext cx="266040" cy="11062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5"/>
          <p:cNvSpPr/>
          <p:nvPr/>
        </p:nvSpPr>
        <p:spPr>
          <a:xfrm>
            <a:off x="8300880" y="4659840"/>
            <a:ext cx="637560" cy="82620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6"/>
          <p:cNvSpPr/>
          <p:nvPr/>
        </p:nvSpPr>
        <p:spPr>
          <a:xfrm>
            <a:off x="8286480" y="4649400"/>
            <a:ext cx="1674000" cy="4546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7"/>
          <p:cNvSpPr/>
          <p:nvPr/>
        </p:nvSpPr>
        <p:spPr>
          <a:xfrm>
            <a:off x="2338560" y="5097960"/>
            <a:ext cx="2046240" cy="590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5" name="CustomShape 18"/>
          <p:cNvSpPr/>
          <p:nvPr/>
        </p:nvSpPr>
        <p:spPr>
          <a:xfrm>
            <a:off x="2831040" y="5699520"/>
            <a:ext cx="10616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服务器集群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84" descr=""/>
          <p:cNvPicPr/>
          <p:nvPr/>
        </p:nvPicPr>
        <p:blipFill>
          <a:blip r:embed="rId11"/>
          <a:stretch/>
        </p:blipFill>
        <p:spPr>
          <a:xfrm>
            <a:off x="248256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147" name="Picture 84" descr=""/>
          <p:cNvPicPr/>
          <p:nvPr/>
        </p:nvPicPr>
        <p:blipFill>
          <a:blip r:embed="rId12"/>
          <a:stretch/>
        </p:blipFill>
        <p:spPr>
          <a:xfrm>
            <a:off x="291888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148" name="Picture 84" descr=""/>
          <p:cNvPicPr/>
          <p:nvPr/>
        </p:nvPicPr>
        <p:blipFill>
          <a:blip r:embed="rId13"/>
          <a:stretch/>
        </p:blipFill>
        <p:spPr>
          <a:xfrm>
            <a:off x="335700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149" name="Picture 84" descr=""/>
          <p:cNvPicPr/>
          <p:nvPr/>
        </p:nvPicPr>
        <p:blipFill>
          <a:blip r:embed="rId14"/>
          <a:stretch/>
        </p:blipFill>
        <p:spPr>
          <a:xfrm>
            <a:off x="3791160" y="5124960"/>
            <a:ext cx="467640" cy="467640"/>
          </a:xfrm>
          <a:prstGeom prst="rect">
            <a:avLst/>
          </a:prstGeom>
          <a:ln>
            <a:noFill/>
          </a:ln>
        </p:spPr>
      </p:pic>
      <p:sp>
        <p:nvSpPr>
          <p:cNvPr id="150" name="Line 19"/>
          <p:cNvSpPr/>
          <p:nvPr/>
        </p:nvSpPr>
        <p:spPr>
          <a:xfrm>
            <a:off x="4977000" y="4644360"/>
            <a:ext cx="360" cy="112644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0"/>
          <p:cNvSpPr/>
          <p:nvPr/>
        </p:nvSpPr>
        <p:spPr>
          <a:xfrm>
            <a:off x="3953160" y="5770800"/>
            <a:ext cx="2046240" cy="590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2" name="CustomShape 21"/>
          <p:cNvSpPr/>
          <p:nvPr/>
        </p:nvSpPr>
        <p:spPr>
          <a:xfrm>
            <a:off x="4445640" y="6372720"/>
            <a:ext cx="10616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服务器集群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84" descr=""/>
          <p:cNvPicPr/>
          <p:nvPr/>
        </p:nvPicPr>
        <p:blipFill>
          <a:blip r:embed="rId15"/>
          <a:stretch/>
        </p:blipFill>
        <p:spPr>
          <a:xfrm>
            <a:off x="4097520" y="579780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154" name="Picture 84" descr=""/>
          <p:cNvPicPr/>
          <p:nvPr/>
        </p:nvPicPr>
        <p:blipFill>
          <a:blip r:embed="rId16"/>
          <a:stretch/>
        </p:blipFill>
        <p:spPr>
          <a:xfrm>
            <a:off x="4533840" y="579780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155" name="Picture 84" descr=""/>
          <p:cNvPicPr/>
          <p:nvPr/>
        </p:nvPicPr>
        <p:blipFill>
          <a:blip r:embed="rId17"/>
          <a:stretch/>
        </p:blipFill>
        <p:spPr>
          <a:xfrm>
            <a:off x="4971600" y="579780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156" name="Picture 84" descr=""/>
          <p:cNvPicPr/>
          <p:nvPr/>
        </p:nvPicPr>
        <p:blipFill>
          <a:blip r:embed="rId18"/>
          <a:stretch/>
        </p:blipFill>
        <p:spPr>
          <a:xfrm>
            <a:off x="5406120" y="5797800"/>
            <a:ext cx="467640" cy="467640"/>
          </a:xfrm>
          <a:prstGeom prst="rect">
            <a:avLst/>
          </a:prstGeom>
          <a:ln>
            <a:noFill/>
          </a:ln>
        </p:spPr>
      </p:pic>
      <p:sp>
        <p:nvSpPr>
          <p:cNvPr id="157" name="Line 22"/>
          <p:cNvSpPr/>
          <p:nvPr/>
        </p:nvSpPr>
        <p:spPr>
          <a:xfrm flipH="1">
            <a:off x="6710040" y="4644360"/>
            <a:ext cx="7560" cy="43920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3"/>
          <p:cNvSpPr/>
          <p:nvPr/>
        </p:nvSpPr>
        <p:spPr>
          <a:xfrm>
            <a:off x="5692320" y="5097960"/>
            <a:ext cx="2046240" cy="590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9" name="CustomShape 24"/>
          <p:cNvSpPr/>
          <p:nvPr/>
        </p:nvSpPr>
        <p:spPr>
          <a:xfrm>
            <a:off x="6184800" y="5699520"/>
            <a:ext cx="10616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服务器集群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84" descr=""/>
          <p:cNvPicPr/>
          <p:nvPr/>
        </p:nvPicPr>
        <p:blipFill>
          <a:blip r:embed="rId19"/>
          <a:stretch/>
        </p:blipFill>
        <p:spPr>
          <a:xfrm>
            <a:off x="583668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161" name="Picture 84" descr=""/>
          <p:cNvPicPr/>
          <p:nvPr/>
        </p:nvPicPr>
        <p:blipFill>
          <a:blip r:embed="rId20"/>
          <a:stretch/>
        </p:blipFill>
        <p:spPr>
          <a:xfrm>
            <a:off x="627300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162" name="Picture 84" descr=""/>
          <p:cNvPicPr/>
          <p:nvPr/>
        </p:nvPicPr>
        <p:blipFill>
          <a:blip r:embed="rId21"/>
          <a:stretch/>
        </p:blipFill>
        <p:spPr>
          <a:xfrm>
            <a:off x="671076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163" name="Picture 84" descr=""/>
          <p:cNvPicPr/>
          <p:nvPr/>
        </p:nvPicPr>
        <p:blipFill>
          <a:blip r:embed="rId22"/>
          <a:stretch/>
        </p:blipFill>
        <p:spPr>
          <a:xfrm>
            <a:off x="7144920" y="5124960"/>
            <a:ext cx="467640" cy="467640"/>
          </a:xfrm>
          <a:prstGeom prst="rect">
            <a:avLst/>
          </a:prstGeom>
          <a:ln>
            <a:noFill/>
          </a:ln>
        </p:spPr>
      </p:pic>
      <p:sp>
        <p:nvSpPr>
          <p:cNvPr id="164" name="CustomShape 25"/>
          <p:cNvSpPr/>
          <p:nvPr/>
        </p:nvSpPr>
        <p:spPr>
          <a:xfrm>
            <a:off x="8634960" y="433080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SW4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26"/>
          <p:cNvSpPr/>
          <p:nvPr/>
        </p:nvSpPr>
        <p:spPr>
          <a:xfrm flipV="1">
            <a:off x="3366720" y="3800880"/>
            <a:ext cx="1612080" cy="57672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7"/>
          <p:cNvSpPr/>
          <p:nvPr/>
        </p:nvSpPr>
        <p:spPr>
          <a:xfrm>
            <a:off x="8378280" y="55260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外网通道单一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Line 28"/>
          <p:cNvSpPr/>
          <p:nvPr/>
        </p:nvSpPr>
        <p:spPr>
          <a:xfrm>
            <a:off x="3359160" y="4634280"/>
            <a:ext cx="720" cy="45324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9"/>
          <p:cNvSpPr/>
          <p:nvPr/>
        </p:nvSpPr>
        <p:spPr>
          <a:xfrm flipH="1">
            <a:off x="4977000" y="2329560"/>
            <a:ext cx="5040" cy="44640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0"/>
          <p:cNvSpPr/>
          <p:nvPr/>
        </p:nvSpPr>
        <p:spPr>
          <a:xfrm>
            <a:off x="266400" y="270360"/>
            <a:ext cx="2585160" cy="55260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72000" rIns="72000" tIns="32400" bIns="32400"/>
          <a:p>
            <a:pPr algn="ctr">
              <a:lnSpc>
                <a:spcPct val="100000"/>
              </a:lnSpc>
            </a:pPr>
            <a:r>
              <a:rPr b="1" lang="en-US" sz="32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现行网络分析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1"/>
          <p:cNvSpPr/>
          <p:nvPr/>
        </p:nvSpPr>
        <p:spPr>
          <a:xfrm>
            <a:off x="8390880" y="1079640"/>
            <a:ext cx="2924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内网流量只有一台交换机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2"/>
          <p:cNvSpPr/>
          <p:nvPr/>
        </p:nvSpPr>
        <p:spPr>
          <a:xfrm>
            <a:off x="8440560" y="222552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3"/>
          <p:cNvSpPr/>
          <p:nvPr/>
        </p:nvSpPr>
        <p:spPr>
          <a:xfrm>
            <a:off x="8397360" y="1657440"/>
            <a:ext cx="2924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内网交换机之间路线单一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16120" y="547920"/>
            <a:ext cx="2005560" cy="712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升级方案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4" name="Picture 15" descr=""/>
          <p:cNvPicPr/>
          <p:nvPr/>
        </p:nvPicPr>
        <p:blipFill>
          <a:blip r:embed="rId1"/>
          <a:stretch/>
        </p:blipFill>
        <p:spPr>
          <a:xfrm>
            <a:off x="5014440" y="1772640"/>
            <a:ext cx="1639080" cy="5641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5279040" y="1877040"/>
            <a:ext cx="1118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Internet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Picture 15" descr=""/>
          <p:cNvPicPr/>
          <p:nvPr/>
        </p:nvPicPr>
        <p:blipFill>
          <a:blip r:embed="rId2"/>
          <a:stretch/>
        </p:blipFill>
        <p:spPr>
          <a:xfrm>
            <a:off x="4644000" y="2769480"/>
            <a:ext cx="670320" cy="39384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4150080" y="281268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5" descr=""/>
          <p:cNvPicPr/>
          <p:nvPr/>
        </p:nvPicPr>
        <p:blipFill>
          <a:blip r:embed="rId3"/>
          <a:stretch/>
        </p:blipFill>
        <p:spPr>
          <a:xfrm>
            <a:off x="6382440" y="2769480"/>
            <a:ext cx="670320" cy="393840"/>
          </a:xfrm>
          <a:prstGeom prst="rect">
            <a:avLst/>
          </a:prstGeom>
          <a:ln>
            <a:noFill/>
          </a:ln>
        </p:spPr>
      </p:pic>
      <p:sp>
        <p:nvSpPr>
          <p:cNvPr id="179" name="CustomShape 4"/>
          <p:cNvSpPr/>
          <p:nvPr/>
        </p:nvSpPr>
        <p:spPr>
          <a:xfrm>
            <a:off x="6958440" y="281268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22" descr=""/>
          <p:cNvPicPr/>
          <p:nvPr/>
        </p:nvPicPr>
        <p:blipFill>
          <a:blip r:embed="rId4"/>
          <a:stretch/>
        </p:blipFill>
        <p:spPr>
          <a:xfrm>
            <a:off x="4664880" y="3408480"/>
            <a:ext cx="628200" cy="395640"/>
          </a:xfrm>
          <a:prstGeom prst="rect">
            <a:avLst/>
          </a:prstGeom>
          <a:ln>
            <a:noFill/>
          </a:ln>
        </p:spPr>
      </p:pic>
      <p:pic>
        <p:nvPicPr>
          <p:cNvPr id="181" name="Picture 22" descr=""/>
          <p:cNvPicPr/>
          <p:nvPr/>
        </p:nvPicPr>
        <p:blipFill>
          <a:blip r:embed="rId5"/>
          <a:stretch/>
        </p:blipFill>
        <p:spPr>
          <a:xfrm>
            <a:off x="6403320" y="3408480"/>
            <a:ext cx="628200" cy="395640"/>
          </a:xfrm>
          <a:prstGeom prst="rect">
            <a:avLst/>
          </a:prstGeom>
          <a:ln>
            <a:noFill/>
          </a:ln>
        </p:spPr>
      </p:pic>
      <p:sp>
        <p:nvSpPr>
          <p:cNvPr id="182" name="CustomShape 5"/>
          <p:cNvSpPr/>
          <p:nvPr/>
        </p:nvSpPr>
        <p:spPr>
          <a:xfrm>
            <a:off x="4150080" y="345240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6958440" y="345240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MS2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43" descr=""/>
          <p:cNvPicPr/>
          <p:nvPr/>
        </p:nvPicPr>
        <p:blipFill>
          <a:blip r:embed="rId6"/>
          <a:stretch/>
        </p:blipFill>
        <p:spPr>
          <a:xfrm>
            <a:off x="3067200" y="4392000"/>
            <a:ext cx="588960" cy="251640"/>
          </a:xfrm>
          <a:prstGeom prst="rect">
            <a:avLst/>
          </a:prstGeom>
          <a:ln>
            <a:noFill/>
          </a:ln>
        </p:spPr>
      </p:pic>
      <p:sp>
        <p:nvSpPr>
          <p:cNvPr id="185" name="CustomShape 7"/>
          <p:cNvSpPr/>
          <p:nvPr/>
        </p:nvSpPr>
        <p:spPr>
          <a:xfrm>
            <a:off x="2860920" y="464400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SW1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43" descr=""/>
          <p:cNvPicPr/>
          <p:nvPr/>
        </p:nvPicPr>
        <p:blipFill>
          <a:blip r:embed="rId7"/>
          <a:stretch/>
        </p:blipFill>
        <p:spPr>
          <a:xfrm>
            <a:off x="4684680" y="4392000"/>
            <a:ext cx="588960" cy="251640"/>
          </a:xfrm>
          <a:prstGeom prst="rect">
            <a:avLst/>
          </a:prstGeom>
          <a:ln>
            <a:noFill/>
          </a:ln>
        </p:spPr>
      </p:pic>
      <p:sp>
        <p:nvSpPr>
          <p:cNvPr id="187" name="CustomShape 8"/>
          <p:cNvSpPr/>
          <p:nvPr/>
        </p:nvSpPr>
        <p:spPr>
          <a:xfrm>
            <a:off x="4438440" y="464400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SW2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Picture 43" descr=""/>
          <p:cNvPicPr/>
          <p:nvPr/>
        </p:nvPicPr>
        <p:blipFill>
          <a:blip r:embed="rId8"/>
          <a:stretch/>
        </p:blipFill>
        <p:spPr>
          <a:xfrm>
            <a:off x="6423120" y="4392000"/>
            <a:ext cx="588960" cy="251640"/>
          </a:xfrm>
          <a:prstGeom prst="rect">
            <a:avLst/>
          </a:prstGeom>
          <a:ln>
            <a:noFill/>
          </a:ln>
        </p:spPr>
      </p:pic>
      <p:sp>
        <p:nvSpPr>
          <p:cNvPr id="189" name="CustomShape 9"/>
          <p:cNvSpPr/>
          <p:nvPr/>
        </p:nvSpPr>
        <p:spPr>
          <a:xfrm>
            <a:off x="6166440" y="464400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SW3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Picture 43" descr=""/>
          <p:cNvPicPr/>
          <p:nvPr/>
        </p:nvPicPr>
        <p:blipFill>
          <a:blip r:embed="rId9"/>
          <a:stretch/>
        </p:blipFill>
        <p:spPr>
          <a:xfrm>
            <a:off x="8025480" y="4372920"/>
            <a:ext cx="588960" cy="251640"/>
          </a:xfrm>
          <a:prstGeom prst="rect">
            <a:avLst/>
          </a:prstGeom>
          <a:ln>
            <a:noFill/>
          </a:ln>
        </p:spPr>
      </p:pic>
      <p:sp>
        <p:nvSpPr>
          <p:cNvPr id="191" name="CustomShape 10"/>
          <p:cNvSpPr/>
          <p:nvPr/>
        </p:nvSpPr>
        <p:spPr>
          <a:xfrm>
            <a:off x="9355680" y="5641560"/>
            <a:ext cx="12027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DNS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Picture 19" descr=""/>
          <p:cNvPicPr/>
          <p:nvPr/>
        </p:nvPicPr>
        <p:blipFill>
          <a:blip r:embed="rId10"/>
          <a:stretch/>
        </p:blipFill>
        <p:spPr>
          <a:xfrm>
            <a:off x="8697600" y="5470560"/>
            <a:ext cx="519840" cy="519840"/>
          </a:xfrm>
          <a:prstGeom prst="rect">
            <a:avLst/>
          </a:prstGeom>
          <a:ln>
            <a:noFill/>
          </a:ln>
        </p:spPr>
      </p:pic>
      <p:sp>
        <p:nvSpPr>
          <p:cNvPr id="193" name="CustomShape 11"/>
          <p:cNvSpPr/>
          <p:nvPr/>
        </p:nvSpPr>
        <p:spPr>
          <a:xfrm>
            <a:off x="8409600" y="6001560"/>
            <a:ext cx="10965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邮件服务器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Picture 25" descr=""/>
          <p:cNvPicPr/>
          <p:nvPr/>
        </p:nvPicPr>
        <p:blipFill>
          <a:blip r:embed="rId11"/>
          <a:stretch/>
        </p:blipFill>
        <p:spPr>
          <a:xfrm>
            <a:off x="9697320" y="5110560"/>
            <a:ext cx="519840" cy="519840"/>
          </a:xfrm>
          <a:prstGeom prst="rect">
            <a:avLst/>
          </a:prstGeom>
          <a:ln>
            <a:noFill/>
          </a:ln>
        </p:spPr>
      </p:pic>
      <p:pic>
        <p:nvPicPr>
          <p:cNvPr id="195" name="Picture 15" descr=""/>
          <p:cNvPicPr/>
          <p:nvPr/>
        </p:nvPicPr>
        <p:blipFill>
          <a:blip r:embed="rId12"/>
          <a:stretch/>
        </p:blipFill>
        <p:spPr>
          <a:xfrm>
            <a:off x="7769520" y="5758560"/>
            <a:ext cx="519840" cy="519840"/>
          </a:xfrm>
          <a:prstGeom prst="rect">
            <a:avLst/>
          </a:prstGeom>
          <a:ln>
            <a:noFill/>
          </a:ln>
        </p:spPr>
      </p:pic>
      <p:sp>
        <p:nvSpPr>
          <p:cNvPr id="196" name="CustomShape 12"/>
          <p:cNvSpPr/>
          <p:nvPr/>
        </p:nvSpPr>
        <p:spPr>
          <a:xfrm>
            <a:off x="7428240" y="6289560"/>
            <a:ext cx="12027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bbs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Line 13"/>
          <p:cNvSpPr/>
          <p:nvPr/>
        </p:nvSpPr>
        <p:spPr>
          <a:xfrm>
            <a:off x="5314320" y="2966400"/>
            <a:ext cx="1089000" cy="63972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14"/>
          <p:cNvSpPr/>
          <p:nvPr/>
        </p:nvSpPr>
        <p:spPr>
          <a:xfrm>
            <a:off x="5293440" y="3606120"/>
            <a:ext cx="1109880" cy="36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15"/>
          <p:cNvSpPr/>
          <p:nvPr/>
        </p:nvSpPr>
        <p:spPr>
          <a:xfrm flipV="1">
            <a:off x="5293440" y="2966400"/>
            <a:ext cx="1089000" cy="63972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16"/>
          <p:cNvSpPr/>
          <p:nvPr/>
        </p:nvSpPr>
        <p:spPr>
          <a:xfrm>
            <a:off x="4979160" y="3163320"/>
            <a:ext cx="360" cy="24480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17"/>
          <p:cNvSpPr/>
          <p:nvPr/>
        </p:nvSpPr>
        <p:spPr>
          <a:xfrm>
            <a:off x="6717600" y="3163320"/>
            <a:ext cx="360" cy="24480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8"/>
          <p:cNvSpPr/>
          <p:nvPr/>
        </p:nvSpPr>
        <p:spPr>
          <a:xfrm flipH="1" flipV="1" rot="5400000">
            <a:off x="5190840" y="2124720"/>
            <a:ext cx="431640" cy="85464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9"/>
          <p:cNvSpPr/>
          <p:nvPr/>
        </p:nvSpPr>
        <p:spPr>
          <a:xfrm flipV="1" rot="16200000">
            <a:off x="6059880" y="2111040"/>
            <a:ext cx="431640" cy="88344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20"/>
          <p:cNvSpPr/>
          <p:nvPr/>
        </p:nvSpPr>
        <p:spPr>
          <a:xfrm flipV="1">
            <a:off x="3361680" y="3804120"/>
            <a:ext cx="1617480" cy="5878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1"/>
          <p:cNvSpPr/>
          <p:nvPr/>
        </p:nvSpPr>
        <p:spPr>
          <a:xfrm flipV="1">
            <a:off x="3361680" y="3804120"/>
            <a:ext cx="3355920" cy="5878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2"/>
          <p:cNvSpPr/>
          <p:nvPr/>
        </p:nvSpPr>
        <p:spPr>
          <a:xfrm flipV="1">
            <a:off x="4979160" y="3804120"/>
            <a:ext cx="360" cy="5878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23"/>
          <p:cNvSpPr/>
          <p:nvPr/>
        </p:nvSpPr>
        <p:spPr>
          <a:xfrm flipV="1">
            <a:off x="4979160" y="3804120"/>
            <a:ext cx="1738440" cy="5878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24"/>
          <p:cNvSpPr/>
          <p:nvPr/>
        </p:nvSpPr>
        <p:spPr>
          <a:xfrm flipH="1" flipV="1">
            <a:off x="4979160" y="3804120"/>
            <a:ext cx="1738440" cy="5878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25"/>
          <p:cNvSpPr/>
          <p:nvPr/>
        </p:nvSpPr>
        <p:spPr>
          <a:xfrm flipV="1">
            <a:off x="6717600" y="3804120"/>
            <a:ext cx="360" cy="5878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26"/>
          <p:cNvSpPr/>
          <p:nvPr/>
        </p:nvSpPr>
        <p:spPr>
          <a:xfrm flipH="1" flipV="1">
            <a:off x="4978440" y="3810240"/>
            <a:ext cx="3341520" cy="56880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27"/>
          <p:cNvSpPr/>
          <p:nvPr/>
        </p:nvSpPr>
        <p:spPr>
          <a:xfrm flipH="1" flipV="1">
            <a:off x="6717600" y="3778560"/>
            <a:ext cx="1602360" cy="5878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28"/>
          <p:cNvSpPr/>
          <p:nvPr/>
        </p:nvSpPr>
        <p:spPr>
          <a:xfrm flipH="1">
            <a:off x="8029800" y="4625280"/>
            <a:ext cx="290160" cy="113364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29"/>
          <p:cNvSpPr/>
          <p:nvPr/>
        </p:nvSpPr>
        <p:spPr>
          <a:xfrm>
            <a:off x="8319960" y="4625280"/>
            <a:ext cx="637560" cy="8452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30"/>
          <p:cNvSpPr/>
          <p:nvPr/>
        </p:nvSpPr>
        <p:spPr>
          <a:xfrm>
            <a:off x="8319960" y="4625280"/>
            <a:ext cx="1636920" cy="4852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1"/>
          <p:cNvSpPr/>
          <p:nvPr/>
        </p:nvSpPr>
        <p:spPr>
          <a:xfrm>
            <a:off x="2338560" y="5097960"/>
            <a:ext cx="2046240" cy="590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6" name="CustomShape 32"/>
          <p:cNvSpPr/>
          <p:nvPr/>
        </p:nvSpPr>
        <p:spPr>
          <a:xfrm>
            <a:off x="2831040" y="5699520"/>
            <a:ext cx="10616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服务器集群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Picture 84" descr=""/>
          <p:cNvPicPr/>
          <p:nvPr/>
        </p:nvPicPr>
        <p:blipFill>
          <a:blip r:embed="rId13"/>
          <a:stretch/>
        </p:blipFill>
        <p:spPr>
          <a:xfrm>
            <a:off x="248256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218" name="Picture 84" descr=""/>
          <p:cNvPicPr/>
          <p:nvPr/>
        </p:nvPicPr>
        <p:blipFill>
          <a:blip r:embed="rId14"/>
          <a:stretch/>
        </p:blipFill>
        <p:spPr>
          <a:xfrm>
            <a:off x="291888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219" name="Picture 84" descr=""/>
          <p:cNvPicPr/>
          <p:nvPr/>
        </p:nvPicPr>
        <p:blipFill>
          <a:blip r:embed="rId15"/>
          <a:stretch/>
        </p:blipFill>
        <p:spPr>
          <a:xfrm>
            <a:off x="335700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220" name="Picture 84" descr=""/>
          <p:cNvPicPr/>
          <p:nvPr/>
        </p:nvPicPr>
        <p:blipFill>
          <a:blip r:embed="rId16"/>
          <a:stretch/>
        </p:blipFill>
        <p:spPr>
          <a:xfrm>
            <a:off x="3791160" y="5124960"/>
            <a:ext cx="467640" cy="467640"/>
          </a:xfrm>
          <a:prstGeom prst="rect">
            <a:avLst/>
          </a:prstGeom>
          <a:ln>
            <a:noFill/>
          </a:ln>
        </p:spPr>
      </p:pic>
      <p:sp>
        <p:nvSpPr>
          <p:cNvPr id="221" name="Line 33"/>
          <p:cNvSpPr/>
          <p:nvPr/>
        </p:nvSpPr>
        <p:spPr>
          <a:xfrm>
            <a:off x="4962240" y="4636080"/>
            <a:ext cx="14760" cy="113472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4"/>
          <p:cNvSpPr/>
          <p:nvPr/>
        </p:nvSpPr>
        <p:spPr>
          <a:xfrm>
            <a:off x="3953160" y="5770800"/>
            <a:ext cx="2046240" cy="590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23" name="CustomShape 35"/>
          <p:cNvSpPr/>
          <p:nvPr/>
        </p:nvSpPr>
        <p:spPr>
          <a:xfrm>
            <a:off x="4445640" y="6372720"/>
            <a:ext cx="10616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服务器集群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Picture 84" descr=""/>
          <p:cNvPicPr/>
          <p:nvPr/>
        </p:nvPicPr>
        <p:blipFill>
          <a:blip r:embed="rId17"/>
          <a:stretch/>
        </p:blipFill>
        <p:spPr>
          <a:xfrm>
            <a:off x="4097520" y="579780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225" name="Picture 84" descr=""/>
          <p:cNvPicPr/>
          <p:nvPr/>
        </p:nvPicPr>
        <p:blipFill>
          <a:blip r:embed="rId18"/>
          <a:stretch/>
        </p:blipFill>
        <p:spPr>
          <a:xfrm>
            <a:off x="4533840" y="579780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226" name="Picture 84" descr=""/>
          <p:cNvPicPr/>
          <p:nvPr/>
        </p:nvPicPr>
        <p:blipFill>
          <a:blip r:embed="rId19"/>
          <a:stretch/>
        </p:blipFill>
        <p:spPr>
          <a:xfrm>
            <a:off x="4971600" y="579780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227" name="Picture 84" descr=""/>
          <p:cNvPicPr/>
          <p:nvPr/>
        </p:nvPicPr>
        <p:blipFill>
          <a:blip r:embed="rId20"/>
          <a:stretch/>
        </p:blipFill>
        <p:spPr>
          <a:xfrm>
            <a:off x="5406120" y="5797800"/>
            <a:ext cx="467640" cy="467640"/>
          </a:xfrm>
          <a:prstGeom prst="rect">
            <a:avLst/>
          </a:prstGeom>
          <a:ln>
            <a:noFill/>
          </a:ln>
        </p:spPr>
      </p:pic>
      <p:sp>
        <p:nvSpPr>
          <p:cNvPr id="228" name="Line 36"/>
          <p:cNvSpPr/>
          <p:nvPr/>
        </p:nvSpPr>
        <p:spPr>
          <a:xfrm>
            <a:off x="6730920" y="4661280"/>
            <a:ext cx="17640" cy="45540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7"/>
          <p:cNvSpPr/>
          <p:nvPr/>
        </p:nvSpPr>
        <p:spPr>
          <a:xfrm>
            <a:off x="5692320" y="5097960"/>
            <a:ext cx="2046240" cy="5904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0" name="CustomShape 38"/>
          <p:cNvSpPr/>
          <p:nvPr/>
        </p:nvSpPr>
        <p:spPr>
          <a:xfrm>
            <a:off x="6184800" y="5699520"/>
            <a:ext cx="10616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服务器集群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84" descr=""/>
          <p:cNvPicPr/>
          <p:nvPr/>
        </p:nvPicPr>
        <p:blipFill>
          <a:blip r:embed="rId21"/>
          <a:stretch/>
        </p:blipFill>
        <p:spPr>
          <a:xfrm>
            <a:off x="583668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232" name="Picture 84" descr=""/>
          <p:cNvPicPr/>
          <p:nvPr/>
        </p:nvPicPr>
        <p:blipFill>
          <a:blip r:embed="rId22"/>
          <a:stretch/>
        </p:blipFill>
        <p:spPr>
          <a:xfrm>
            <a:off x="627300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233" name="Picture 84" descr=""/>
          <p:cNvPicPr/>
          <p:nvPr/>
        </p:nvPicPr>
        <p:blipFill>
          <a:blip r:embed="rId23"/>
          <a:stretch/>
        </p:blipFill>
        <p:spPr>
          <a:xfrm>
            <a:off x="6710760" y="5124960"/>
            <a:ext cx="467640" cy="467640"/>
          </a:xfrm>
          <a:prstGeom prst="rect">
            <a:avLst/>
          </a:prstGeom>
          <a:ln>
            <a:noFill/>
          </a:ln>
        </p:spPr>
      </p:pic>
      <p:pic>
        <p:nvPicPr>
          <p:cNvPr id="234" name="Picture 84" descr=""/>
          <p:cNvPicPr/>
          <p:nvPr/>
        </p:nvPicPr>
        <p:blipFill>
          <a:blip r:embed="rId24"/>
          <a:stretch/>
        </p:blipFill>
        <p:spPr>
          <a:xfrm>
            <a:off x="7144920" y="5124960"/>
            <a:ext cx="467640" cy="467640"/>
          </a:xfrm>
          <a:prstGeom prst="rect">
            <a:avLst/>
          </a:prstGeom>
          <a:ln>
            <a:noFill/>
          </a:ln>
        </p:spPr>
      </p:pic>
      <p:sp>
        <p:nvSpPr>
          <p:cNvPr id="235" name="Line 39"/>
          <p:cNvSpPr/>
          <p:nvPr/>
        </p:nvSpPr>
        <p:spPr>
          <a:xfrm flipH="1">
            <a:off x="3326760" y="4636080"/>
            <a:ext cx="1800" cy="45360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0"/>
          <p:cNvSpPr/>
          <p:nvPr/>
        </p:nvSpPr>
        <p:spPr>
          <a:xfrm>
            <a:off x="8634960" y="4330800"/>
            <a:ext cx="5756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SW4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Line 41"/>
          <p:cNvSpPr/>
          <p:nvPr/>
        </p:nvSpPr>
        <p:spPr>
          <a:xfrm flipV="1">
            <a:off x="3341160" y="3834360"/>
            <a:ext cx="1617480" cy="5878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42"/>
          <p:cNvSpPr/>
          <p:nvPr/>
        </p:nvSpPr>
        <p:spPr>
          <a:xfrm flipV="1">
            <a:off x="3386520" y="3823920"/>
            <a:ext cx="3356280" cy="58752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43"/>
          <p:cNvSpPr/>
          <p:nvPr/>
        </p:nvSpPr>
        <p:spPr>
          <a:xfrm flipV="1">
            <a:off x="4945680" y="3787200"/>
            <a:ext cx="1738440" cy="5878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44"/>
          <p:cNvSpPr/>
          <p:nvPr/>
        </p:nvSpPr>
        <p:spPr>
          <a:xfrm flipV="1">
            <a:off x="4945680" y="3789000"/>
            <a:ext cx="360" cy="58752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45"/>
          <p:cNvSpPr/>
          <p:nvPr/>
        </p:nvSpPr>
        <p:spPr>
          <a:xfrm flipH="1" flipV="1">
            <a:off x="4990320" y="3781440"/>
            <a:ext cx="1738440" cy="5878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46"/>
          <p:cNvSpPr/>
          <p:nvPr/>
        </p:nvSpPr>
        <p:spPr>
          <a:xfrm flipV="1">
            <a:off x="6749640" y="3804120"/>
            <a:ext cx="360" cy="5878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47"/>
          <p:cNvSpPr/>
          <p:nvPr/>
        </p:nvSpPr>
        <p:spPr>
          <a:xfrm flipH="1" flipV="1">
            <a:off x="4957560" y="3767760"/>
            <a:ext cx="3340800" cy="58752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48"/>
          <p:cNvSpPr/>
          <p:nvPr/>
        </p:nvSpPr>
        <p:spPr>
          <a:xfrm flipH="1" flipV="1">
            <a:off x="6705720" y="3800160"/>
            <a:ext cx="1602360" cy="58752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49"/>
          <p:cNvSpPr/>
          <p:nvPr/>
        </p:nvSpPr>
        <p:spPr>
          <a:xfrm>
            <a:off x="5294520" y="3645000"/>
            <a:ext cx="1109880" cy="36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50"/>
          <p:cNvSpPr/>
          <p:nvPr/>
        </p:nvSpPr>
        <p:spPr>
          <a:xfrm>
            <a:off x="5205600" y="3689280"/>
            <a:ext cx="1189800" cy="108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51"/>
          <p:cNvSpPr/>
          <p:nvPr/>
        </p:nvSpPr>
        <p:spPr>
          <a:xfrm>
            <a:off x="5205240" y="3729240"/>
            <a:ext cx="1206720" cy="360"/>
          </a:xfrm>
          <a:prstGeom prst="line">
            <a:avLst/>
          </a:prstGeom>
          <a:ln w="158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52"/>
          <p:cNvSpPr/>
          <p:nvPr/>
        </p:nvSpPr>
        <p:spPr>
          <a:xfrm>
            <a:off x="11083320" y="533520"/>
            <a:ext cx="132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外网没有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53"/>
          <p:cNvSpPr/>
          <p:nvPr/>
        </p:nvSpPr>
        <p:spPr>
          <a:xfrm>
            <a:off x="11123280" y="106056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54"/>
          <p:cNvSpPr/>
          <p:nvPr/>
        </p:nvSpPr>
        <p:spPr>
          <a:xfrm>
            <a:off x="11145600" y="220680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55"/>
          <p:cNvSpPr/>
          <p:nvPr/>
        </p:nvSpPr>
        <p:spPr>
          <a:xfrm>
            <a:off x="11129760" y="1638360"/>
            <a:ext cx="35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图片 1" descr=""/>
          <p:cNvPicPr/>
          <p:nvPr/>
        </p:nvPicPr>
        <p:blipFill>
          <a:blip r:embed="rId1"/>
          <a:stretch/>
        </p:blipFill>
        <p:spPr>
          <a:xfrm>
            <a:off x="6498720" y="1602000"/>
            <a:ext cx="4849920" cy="2971440"/>
          </a:xfrm>
          <a:prstGeom prst="rect">
            <a:avLst/>
          </a:prstGeom>
          <a:ln>
            <a:noFill/>
          </a:ln>
        </p:spPr>
      </p:pic>
      <p:pic>
        <p:nvPicPr>
          <p:cNvPr id="253" name="图片 2" descr=""/>
          <p:cNvPicPr/>
          <p:nvPr/>
        </p:nvPicPr>
        <p:blipFill>
          <a:blip r:embed="rId2"/>
          <a:stretch/>
        </p:blipFill>
        <p:spPr>
          <a:xfrm>
            <a:off x="610920" y="1543680"/>
            <a:ext cx="4609080" cy="2729520"/>
          </a:xfrm>
          <a:prstGeom prst="rect">
            <a:avLst/>
          </a:prstGeom>
          <a:ln>
            <a:noFill/>
          </a:ln>
        </p:spPr>
      </p:pic>
      <p:sp>
        <p:nvSpPr>
          <p:cNvPr id="254" name="CustomShape 1"/>
          <p:cNvSpPr/>
          <p:nvPr/>
        </p:nvSpPr>
        <p:spPr>
          <a:xfrm>
            <a:off x="5171040" y="503496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升级后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777240" y="484812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外网线路通道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80480" y="5280120"/>
            <a:ext cx="338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内网流量全部经过单台交换机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786960" y="5648400"/>
            <a:ext cx="2924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内网交换机之间路线单一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5"/>
          <p:cNvSpPr txBox="1"/>
          <p:nvPr/>
        </p:nvSpPr>
        <p:spPr>
          <a:xfrm>
            <a:off x="455400" y="263520"/>
            <a:ext cx="1949040" cy="712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方案分析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图片 14" descr=""/>
          <p:cNvPicPr/>
          <p:nvPr/>
        </p:nvPicPr>
        <p:blipFill>
          <a:blip r:embed="rId1"/>
          <a:stretch/>
        </p:blipFill>
        <p:spPr>
          <a:xfrm>
            <a:off x="2976840" y="2495520"/>
            <a:ext cx="5761800" cy="2266560"/>
          </a:xfrm>
          <a:prstGeom prst="rect">
            <a:avLst/>
          </a:prstGeom>
          <a:ln>
            <a:noFill/>
          </a:ln>
        </p:spPr>
      </p:pic>
      <p:sp>
        <p:nvSpPr>
          <p:cNvPr id="260" name="CustomShape 1"/>
          <p:cNvSpPr/>
          <p:nvPr/>
        </p:nvSpPr>
        <p:spPr>
          <a:xfrm>
            <a:off x="623520" y="333360"/>
            <a:ext cx="851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应用技术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Vlan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Trunk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，以太网通道（李曾）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527880" y="1104840"/>
            <a:ext cx="3180240" cy="9424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以太网通道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 </a:t>
            </a: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通过捆绑多条以太网链路形成一条逻辑链路，提高链路带宽。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 flipH="1">
            <a:off x="5551200" y="1833120"/>
            <a:ext cx="971280" cy="107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arrow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8445600" y="2327400"/>
            <a:ext cx="3180240" cy="9424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Vlan: </a:t>
            </a: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虚拟局域网，可以控制广播活动，可提高网络的安全性。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 flipH="1">
            <a:off x="7089840" y="2728440"/>
            <a:ext cx="137556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arrow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4191120" y="5330880"/>
            <a:ext cx="3180240" cy="9424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Trunk: </a:t>
            </a: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中继端口，使不同</a:t>
            </a: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VLAN</a:t>
            </a: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通过共享链路与其它交换机中的相同</a:t>
            </a: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VLAN</a:t>
            </a: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 flipH="1" flipV="1">
            <a:off x="4084920" y="4156560"/>
            <a:ext cx="313920" cy="11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arrow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267" name="图片 17" descr=""/>
          <p:cNvPicPr/>
          <p:nvPr/>
        </p:nvPicPr>
        <p:blipFill>
          <a:blip r:embed="rId2"/>
          <a:stretch/>
        </p:blipFill>
        <p:spPr>
          <a:xfrm>
            <a:off x="468000" y="1083240"/>
            <a:ext cx="2502000" cy="1534320"/>
          </a:xfrm>
          <a:prstGeom prst="rect">
            <a:avLst/>
          </a:prstGeom>
          <a:ln>
            <a:noFill/>
          </a:ln>
          <a:effectLst>
            <a:outerShdw algn="l" blurRad="508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68" name="Line 8"/>
          <p:cNvSpPr/>
          <p:nvPr/>
        </p:nvSpPr>
        <p:spPr>
          <a:xfrm flipV="1">
            <a:off x="617760" y="1585440"/>
            <a:ext cx="2009520" cy="9360"/>
          </a:xfrm>
          <a:prstGeom prst="line">
            <a:avLst/>
          </a:prstGeom>
          <a:ln w="316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9"/>
          <p:cNvSpPr/>
          <p:nvPr/>
        </p:nvSpPr>
        <p:spPr>
          <a:xfrm flipV="1">
            <a:off x="621000" y="2036160"/>
            <a:ext cx="2009520" cy="9720"/>
          </a:xfrm>
          <a:prstGeom prst="line">
            <a:avLst/>
          </a:prstGeom>
          <a:ln w="316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Line 10"/>
          <p:cNvSpPr/>
          <p:nvPr/>
        </p:nvSpPr>
        <p:spPr>
          <a:xfrm>
            <a:off x="2617920" y="1575720"/>
            <a:ext cx="360" cy="466920"/>
          </a:xfrm>
          <a:prstGeom prst="line">
            <a:avLst/>
          </a:prstGeom>
          <a:ln w="31680">
            <a:solidFill>
              <a:srgbClr val="fe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Line 11"/>
          <p:cNvSpPr/>
          <p:nvPr/>
        </p:nvSpPr>
        <p:spPr>
          <a:xfrm>
            <a:off x="630360" y="1588680"/>
            <a:ext cx="360" cy="466560"/>
          </a:xfrm>
          <a:prstGeom prst="line">
            <a:avLst/>
          </a:prstGeom>
          <a:ln w="31680">
            <a:solidFill>
              <a:srgbClr val="fe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2"/>
          <p:cNvSpPr/>
          <p:nvPr/>
        </p:nvSpPr>
        <p:spPr>
          <a:xfrm rot="2220000">
            <a:off x="2627640" y="2528280"/>
            <a:ext cx="978840" cy="485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e9b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图片 3" descr=""/>
          <p:cNvPicPr/>
          <p:nvPr/>
        </p:nvPicPr>
        <p:blipFill>
          <a:blip r:embed="rId1"/>
          <a:stretch/>
        </p:blipFill>
        <p:spPr>
          <a:xfrm>
            <a:off x="3367440" y="1981080"/>
            <a:ext cx="5590080" cy="2285640"/>
          </a:xfrm>
          <a:prstGeom prst="rect">
            <a:avLst/>
          </a:prstGeom>
          <a:ln>
            <a:noFill/>
          </a:ln>
        </p:spPr>
      </p:pic>
      <p:sp>
        <p:nvSpPr>
          <p:cNvPr id="274" name="CustomShape 1"/>
          <p:cNvSpPr/>
          <p:nvPr/>
        </p:nvSpPr>
        <p:spPr>
          <a:xfrm>
            <a:off x="623520" y="333360"/>
            <a:ext cx="851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应用技术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Stp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（申俊）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图片 4" descr=""/>
          <p:cNvPicPr/>
          <p:nvPr/>
        </p:nvPicPr>
        <p:blipFill>
          <a:blip r:embed="rId2"/>
          <a:stretch/>
        </p:blipFill>
        <p:spPr>
          <a:xfrm>
            <a:off x="468000" y="1083240"/>
            <a:ext cx="2502000" cy="1534320"/>
          </a:xfrm>
          <a:prstGeom prst="rect">
            <a:avLst/>
          </a:prstGeom>
          <a:ln>
            <a:noFill/>
          </a:ln>
          <a:effectLst>
            <a:outerShdw algn="l" blurRad="508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76" name="CustomShape 2"/>
          <p:cNvSpPr/>
          <p:nvPr/>
        </p:nvSpPr>
        <p:spPr>
          <a:xfrm rot="2220000">
            <a:off x="2627640" y="2528280"/>
            <a:ext cx="978840" cy="485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3"/>
          <p:cNvSpPr/>
          <p:nvPr/>
        </p:nvSpPr>
        <p:spPr>
          <a:xfrm>
            <a:off x="4542840" y="3319200"/>
            <a:ext cx="215640" cy="215640"/>
          </a:xfrm>
          <a:prstGeom prst="ellipse">
            <a:avLst/>
          </a:prstGeom>
          <a:solidFill>
            <a:srgbClr val="fe9b1c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4"/>
          <p:cNvSpPr/>
          <p:nvPr/>
        </p:nvSpPr>
        <p:spPr>
          <a:xfrm>
            <a:off x="5688360" y="3284280"/>
            <a:ext cx="215640" cy="215640"/>
          </a:xfrm>
          <a:prstGeom prst="ellipse">
            <a:avLst/>
          </a:prstGeom>
          <a:solidFill>
            <a:srgbClr val="fe9b1c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5"/>
          <p:cNvSpPr/>
          <p:nvPr/>
        </p:nvSpPr>
        <p:spPr>
          <a:xfrm>
            <a:off x="6701040" y="3296880"/>
            <a:ext cx="215640" cy="215640"/>
          </a:xfrm>
          <a:prstGeom prst="ellipse">
            <a:avLst/>
          </a:prstGeom>
          <a:solidFill>
            <a:srgbClr val="fe9b1c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6"/>
          <p:cNvSpPr/>
          <p:nvPr/>
        </p:nvSpPr>
        <p:spPr>
          <a:xfrm>
            <a:off x="7761600" y="3281040"/>
            <a:ext cx="215640" cy="215640"/>
          </a:xfrm>
          <a:prstGeom prst="ellipse">
            <a:avLst/>
          </a:prstGeom>
          <a:solidFill>
            <a:srgbClr val="fe9b1c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7"/>
          <p:cNvSpPr/>
          <p:nvPr/>
        </p:nvSpPr>
        <p:spPr>
          <a:xfrm>
            <a:off x="4731480" y="4528080"/>
            <a:ext cx="4666320" cy="9424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Stp: </a:t>
            </a: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虚生成树技术，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建立树形拓扑，消除网络中的环路。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实现链路冗余。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Line 8"/>
          <p:cNvSpPr/>
          <p:nvPr/>
        </p:nvSpPr>
        <p:spPr>
          <a:xfrm flipV="1">
            <a:off x="617760" y="1585440"/>
            <a:ext cx="2009520" cy="9360"/>
          </a:xfrm>
          <a:prstGeom prst="line">
            <a:avLst/>
          </a:prstGeom>
          <a:ln w="316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Line 9"/>
          <p:cNvSpPr/>
          <p:nvPr/>
        </p:nvSpPr>
        <p:spPr>
          <a:xfrm flipV="1">
            <a:off x="621000" y="2036160"/>
            <a:ext cx="2009520" cy="9720"/>
          </a:xfrm>
          <a:prstGeom prst="line">
            <a:avLst/>
          </a:prstGeom>
          <a:ln w="316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Line 10"/>
          <p:cNvSpPr/>
          <p:nvPr/>
        </p:nvSpPr>
        <p:spPr>
          <a:xfrm>
            <a:off x="2617920" y="1575720"/>
            <a:ext cx="360" cy="466920"/>
          </a:xfrm>
          <a:prstGeom prst="line">
            <a:avLst/>
          </a:prstGeom>
          <a:ln w="31680">
            <a:solidFill>
              <a:srgbClr val="fe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11"/>
          <p:cNvSpPr/>
          <p:nvPr/>
        </p:nvSpPr>
        <p:spPr>
          <a:xfrm>
            <a:off x="630360" y="1588680"/>
            <a:ext cx="360" cy="466560"/>
          </a:xfrm>
          <a:prstGeom prst="line">
            <a:avLst/>
          </a:prstGeom>
          <a:ln w="31680">
            <a:solidFill>
              <a:srgbClr val="fe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769320" y="286200"/>
            <a:ext cx="851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应用技术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HSRP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（李建宾）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7128000" y="648000"/>
            <a:ext cx="3761280" cy="1380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HSRP: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热备份路由选择协议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备份路由，主路由器出现问题时，备份路由器接管主路由器，保障业务连续性。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图片 6" descr=""/>
          <p:cNvPicPr/>
          <p:nvPr/>
        </p:nvPicPr>
        <p:blipFill>
          <a:blip r:embed="rId1"/>
          <a:stretch/>
        </p:blipFill>
        <p:spPr>
          <a:xfrm>
            <a:off x="468000" y="1073880"/>
            <a:ext cx="2502000" cy="1534320"/>
          </a:xfrm>
          <a:prstGeom prst="rect">
            <a:avLst/>
          </a:prstGeom>
          <a:ln>
            <a:noFill/>
          </a:ln>
          <a:effectLst>
            <a:outerShdw algn="l" blurRad="508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89" name="Line 3"/>
          <p:cNvSpPr/>
          <p:nvPr/>
        </p:nvSpPr>
        <p:spPr>
          <a:xfrm flipV="1">
            <a:off x="1036800" y="1099800"/>
            <a:ext cx="1116000" cy="9360"/>
          </a:xfrm>
          <a:prstGeom prst="line">
            <a:avLst/>
          </a:prstGeom>
          <a:ln w="316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Line 4"/>
          <p:cNvSpPr/>
          <p:nvPr/>
        </p:nvSpPr>
        <p:spPr>
          <a:xfrm flipV="1">
            <a:off x="1049400" y="1788480"/>
            <a:ext cx="1116000" cy="9720"/>
          </a:xfrm>
          <a:prstGeom prst="line">
            <a:avLst/>
          </a:prstGeom>
          <a:ln w="316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Line 5"/>
          <p:cNvSpPr/>
          <p:nvPr/>
        </p:nvSpPr>
        <p:spPr>
          <a:xfrm>
            <a:off x="2141640" y="1080720"/>
            <a:ext cx="1440" cy="733320"/>
          </a:xfrm>
          <a:prstGeom prst="line">
            <a:avLst/>
          </a:prstGeom>
          <a:ln w="31680">
            <a:solidFill>
              <a:srgbClr val="fe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Line 6"/>
          <p:cNvSpPr/>
          <p:nvPr/>
        </p:nvSpPr>
        <p:spPr>
          <a:xfrm>
            <a:off x="1049400" y="1083600"/>
            <a:ext cx="1440" cy="733680"/>
          </a:xfrm>
          <a:prstGeom prst="line">
            <a:avLst/>
          </a:prstGeom>
          <a:ln w="31680">
            <a:solidFill>
              <a:srgbClr val="fe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3" name="Picture 31" descr=""/>
          <p:cNvPicPr/>
          <p:nvPr/>
        </p:nvPicPr>
        <p:blipFill>
          <a:blip r:embed="rId2"/>
          <a:stretch/>
        </p:blipFill>
        <p:spPr>
          <a:xfrm>
            <a:off x="7704000" y="5127120"/>
            <a:ext cx="419400" cy="413640"/>
          </a:xfrm>
          <a:prstGeom prst="rect">
            <a:avLst/>
          </a:prstGeom>
          <a:ln>
            <a:noFill/>
          </a:ln>
        </p:spPr>
      </p:pic>
      <p:pic>
        <p:nvPicPr>
          <p:cNvPr id="294" name="Picture 31" descr=""/>
          <p:cNvPicPr/>
          <p:nvPr/>
        </p:nvPicPr>
        <p:blipFill>
          <a:blip r:embed="rId3"/>
          <a:stretch/>
        </p:blipFill>
        <p:spPr>
          <a:xfrm>
            <a:off x="9657720" y="5127120"/>
            <a:ext cx="422280" cy="416880"/>
          </a:xfrm>
          <a:prstGeom prst="rect">
            <a:avLst/>
          </a:prstGeom>
          <a:ln>
            <a:noFill/>
          </a:ln>
        </p:spPr>
      </p:pic>
      <p:pic>
        <p:nvPicPr>
          <p:cNvPr id="295" name="Picture 15" descr=""/>
          <p:cNvPicPr/>
          <p:nvPr/>
        </p:nvPicPr>
        <p:blipFill>
          <a:blip r:embed="rId4"/>
          <a:stretch/>
        </p:blipFill>
        <p:spPr>
          <a:xfrm>
            <a:off x="8647560" y="3890160"/>
            <a:ext cx="531000" cy="3128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 flipH="1">
            <a:off x="8123400" y="4141800"/>
            <a:ext cx="768600" cy="985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8"/>
          <p:cNvSpPr/>
          <p:nvPr/>
        </p:nvSpPr>
        <p:spPr>
          <a:xfrm>
            <a:off x="8961840" y="4141800"/>
            <a:ext cx="768600" cy="985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9"/>
          <p:cNvSpPr/>
          <p:nvPr/>
        </p:nvSpPr>
        <p:spPr>
          <a:xfrm>
            <a:off x="8123400" y="5332680"/>
            <a:ext cx="153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5"/>
          <a:stretch/>
        </p:blipFill>
        <p:spPr>
          <a:xfrm>
            <a:off x="8402760" y="2907000"/>
            <a:ext cx="933480" cy="324000"/>
          </a:xfrm>
          <a:prstGeom prst="rect">
            <a:avLst/>
          </a:prstGeom>
          <a:ln>
            <a:noFill/>
          </a:ln>
        </p:spPr>
      </p:pic>
      <p:sp>
        <p:nvSpPr>
          <p:cNvPr id="300" name="Line 10"/>
          <p:cNvSpPr/>
          <p:nvPr/>
        </p:nvSpPr>
        <p:spPr>
          <a:xfrm>
            <a:off x="8892000" y="3160800"/>
            <a:ext cx="0" cy="770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1" name="" descr=""/>
          <p:cNvPicPr/>
          <p:nvPr/>
        </p:nvPicPr>
        <p:blipFill>
          <a:blip r:embed="rId6"/>
          <a:stretch/>
        </p:blipFill>
        <p:spPr>
          <a:xfrm>
            <a:off x="8403120" y="2907000"/>
            <a:ext cx="933480" cy="324000"/>
          </a:xfrm>
          <a:prstGeom prst="rect">
            <a:avLst/>
          </a:prstGeom>
          <a:ln>
            <a:noFill/>
          </a:ln>
        </p:spPr>
      </p:pic>
      <p:pic>
        <p:nvPicPr>
          <p:cNvPr id="302" name="Picture 15" descr=""/>
          <p:cNvPicPr/>
          <p:nvPr/>
        </p:nvPicPr>
        <p:blipFill>
          <a:blip r:embed="rId7"/>
          <a:stretch/>
        </p:blipFill>
        <p:spPr>
          <a:xfrm>
            <a:off x="1989000" y="3960360"/>
            <a:ext cx="504000" cy="295920"/>
          </a:xfrm>
          <a:prstGeom prst="rect">
            <a:avLst/>
          </a:prstGeom>
          <a:ln>
            <a:noFill/>
          </a:ln>
        </p:spPr>
      </p:pic>
      <p:pic>
        <p:nvPicPr>
          <p:cNvPr id="303" name="Picture 31" descr=""/>
          <p:cNvPicPr/>
          <p:nvPr/>
        </p:nvPicPr>
        <p:blipFill>
          <a:blip r:embed="rId8"/>
          <a:stretch/>
        </p:blipFill>
        <p:spPr>
          <a:xfrm>
            <a:off x="2016000" y="4896000"/>
            <a:ext cx="432000" cy="425160"/>
          </a:xfrm>
          <a:prstGeom prst="rect">
            <a:avLst/>
          </a:prstGeom>
          <a:ln>
            <a:noFill/>
          </a:ln>
        </p:spPr>
      </p:pic>
      <p:pic>
        <p:nvPicPr>
          <p:cNvPr id="304" name="" descr=""/>
          <p:cNvPicPr/>
          <p:nvPr/>
        </p:nvPicPr>
        <p:blipFill>
          <a:blip r:embed="rId9"/>
          <a:stretch/>
        </p:blipFill>
        <p:spPr>
          <a:xfrm>
            <a:off x="1728000" y="3096000"/>
            <a:ext cx="961560" cy="333000"/>
          </a:xfrm>
          <a:prstGeom prst="rect">
            <a:avLst/>
          </a:prstGeom>
          <a:ln>
            <a:noFill/>
          </a:ln>
        </p:spPr>
      </p:pic>
      <p:sp>
        <p:nvSpPr>
          <p:cNvPr id="305" name="Line 11"/>
          <p:cNvSpPr/>
          <p:nvPr/>
        </p:nvSpPr>
        <p:spPr>
          <a:xfrm>
            <a:off x="2232000" y="3429000"/>
            <a:ext cx="0" cy="595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12"/>
          <p:cNvSpPr/>
          <p:nvPr/>
        </p:nvSpPr>
        <p:spPr>
          <a:xfrm>
            <a:off x="2232000" y="4176000"/>
            <a:ext cx="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3"/>
          <p:cNvSpPr/>
          <p:nvPr/>
        </p:nvSpPr>
        <p:spPr>
          <a:xfrm>
            <a:off x="8380080" y="4439160"/>
            <a:ext cx="331920" cy="312840"/>
          </a:xfrm>
          <a:prstGeom prst="irregularSeal1">
            <a:avLst/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4"/>
          <p:cNvSpPr/>
          <p:nvPr/>
        </p:nvSpPr>
        <p:spPr>
          <a:xfrm>
            <a:off x="2044080" y="4367160"/>
            <a:ext cx="331920" cy="312840"/>
          </a:xfrm>
          <a:prstGeom prst="irregularSeal1">
            <a:avLst/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TextShape 15"/>
          <p:cNvSpPr txBox="1"/>
          <p:nvPr/>
        </p:nvSpPr>
        <p:spPr>
          <a:xfrm>
            <a:off x="6624000" y="5201280"/>
            <a:ext cx="1067040" cy="27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活跃路由器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16"/>
          <p:cNvSpPr txBox="1"/>
          <p:nvPr/>
        </p:nvSpPr>
        <p:spPr>
          <a:xfrm>
            <a:off x="10080000" y="5256000"/>
            <a:ext cx="1060920" cy="27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备份路由器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TextShape 17"/>
          <p:cNvSpPr txBox="1"/>
          <p:nvPr/>
        </p:nvSpPr>
        <p:spPr>
          <a:xfrm>
            <a:off x="1838520" y="5904000"/>
            <a:ext cx="537480" cy="2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图一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18"/>
          <p:cNvSpPr txBox="1"/>
          <p:nvPr/>
        </p:nvSpPr>
        <p:spPr>
          <a:xfrm>
            <a:off x="8640000" y="5892480"/>
            <a:ext cx="537480" cy="2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图二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Application>LibreOffice/5.0.6.2$Linux_X86_64 LibreOffice_project/00$Build-2</Application>
  <Paragraphs>175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2018-06-04T12:48:21Z</dcterms:created>
  <dc:language>zh-CN</dc:language>
  <cp:lastModifiedBy>root </cp:lastModifiedBy>
  <dcterms:modified xsi:type="dcterms:W3CDTF">2018-06-04T21:28:51Z</dcterms:modified>
  <cp:revision>95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