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18"/>
  </p:notesMasterIdLst>
  <p:sldIdLst>
    <p:sldId id="279" r:id="rId2"/>
    <p:sldId id="286" r:id="rId3"/>
    <p:sldId id="289" r:id="rId4"/>
    <p:sldId id="287" r:id="rId5"/>
    <p:sldId id="271" r:id="rId6"/>
    <p:sldId id="288" r:id="rId7"/>
    <p:sldId id="290" r:id="rId8"/>
    <p:sldId id="298" r:id="rId9"/>
    <p:sldId id="297" r:id="rId10"/>
    <p:sldId id="291" r:id="rId11"/>
    <p:sldId id="292" r:id="rId12"/>
    <p:sldId id="293" r:id="rId13"/>
    <p:sldId id="294" r:id="rId14"/>
    <p:sldId id="296" r:id="rId15"/>
    <p:sldId id="29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zo Tonelli" initials="LT" lastIdx="3" clrIdx="0">
    <p:extLst>
      <p:ext uri="{19B8F6BF-5375-455C-9EA6-DF929625EA0E}">
        <p15:presenceInfo xmlns:p15="http://schemas.microsoft.com/office/powerpoint/2012/main" userId="Lorenzo Tonel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88E3D-08DD-45D2-9238-A96EF02B06BD}" v="379" dt="2021-09-21T20:18:53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7" autoAdjust="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B66FD-B1CC-4CF2-83DF-31812B88D2FF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119F-6A2F-474B-84B8-97AFFE6D6B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3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5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9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9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42150" y="54570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Sentimental analysis Apple brand 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342148" y="3812000"/>
            <a:ext cx="4087305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dirty="0"/>
              <a:t>Data Mining &amp; Machine Learning</a:t>
            </a:r>
            <a:br>
              <a:rPr lang="en-US" sz="1800" dirty="0"/>
            </a:br>
            <a:r>
              <a:rPr lang="en-US" sz="1800" dirty="0"/>
              <a:t>University of Pisa</a:t>
            </a:r>
            <a:endParaRPr lang="en-US" sz="1800" dirty="0">
              <a:cs typeface="Calibri"/>
            </a:endParaRPr>
          </a:p>
          <a:p>
            <a:pPr algn="l"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 algn="l"/>
            <a:r>
              <a:rPr lang="en-US" sz="1800" dirty="0"/>
              <a:t>Lorenzo Tonelli</a:t>
            </a:r>
            <a:endParaRPr lang="en-US" sz="1800" dirty="0">
              <a:cs typeface="Calibri"/>
            </a:endParaRPr>
          </a:p>
        </p:txBody>
      </p:sp>
      <p:pic>
        <p:nvPicPr>
          <p:cNvPr id="6" name="Immagine 5" descr="Immagine che contiene silhouette&#10;&#10;Descrizione generata automaticamente">
            <a:extLst>
              <a:ext uri="{FF2B5EF4-FFF2-40B4-BE49-F238E27FC236}">
                <a16:creationId xmlns:a16="http://schemas.microsoft.com/office/drawing/2014/main" id="{2C803BD4-F8FD-47A7-825A-3FA6D131B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5934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 Light"/>
              </a:rPr>
              <a:t>Tuning</a:t>
            </a:r>
            <a:endParaRPr lang="en-US" dirty="0"/>
          </a:p>
        </p:txBody>
      </p:sp>
      <p:pic>
        <p:nvPicPr>
          <p:cNvPr id="7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0B0F80D-10DF-46EF-975E-98408E35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68" y="3259840"/>
            <a:ext cx="10104664" cy="29963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DF9F6C8-6625-4949-A4FF-07FE459ECE79}"/>
              </a:ext>
            </a:extLst>
          </p:cNvPr>
          <p:cNvSpPr txBox="1"/>
          <p:nvPr/>
        </p:nvSpPr>
        <p:spPr>
          <a:xfrm>
            <a:off x="1505904" y="1665264"/>
            <a:ext cx="75057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La valutazioni dei best </a:t>
            </a:r>
            <a:r>
              <a:rPr lang="it-IT" dirty="0" err="1">
                <a:cs typeface="Calibri"/>
              </a:rPr>
              <a:t>parameters</a:t>
            </a:r>
            <a:r>
              <a:rPr lang="it-IT" dirty="0">
                <a:cs typeface="Calibri"/>
              </a:rPr>
              <a:t> per classificatore è stato ottenuta usando il 10-fold Cross </a:t>
            </a:r>
            <a:r>
              <a:rPr lang="it-IT" dirty="0" err="1">
                <a:cs typeface="Calibri"/>
              </a:rPr>
              <a:t>Validation</a:t>
            </a:r>
            <a:r>
              <a:rPr lang="it-IT" dirty="0">
                <a:cs typeface="Calibri"/>
              </a:rPr>
              <a:t>. </a:t>
            </a:r>
            <a:br>
              <a:rPr lang="it-IT" dirty="0">
                <a:cs typeface="Calibri"/>
              </a:rPr>
            </a:br>
            <a:endParaRPr lang="it-IT" dirty="0">
              <a:cs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168A03-33F0-4C5C-A8EC-66EEDA6D3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27" y="1665264"/>
            <a:ext cx="1173637" cy="11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8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 Light"/>
              </a:rPr>
              <a:t>Valutazione Classificatori</a:t>
            </a:r>
            <a:endParaRPr lang="en-US" dirty="0"/>
          </a:p>
        </p:txBody>
      </p:sp>
      <p:pic>
        <p:nvPicPr>
          <p:cNvPr id="5" name="Segnaposto contenuto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DFBE9E5-6A5E-4668-89F9-70434D40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4" y="1363117"/>
            <a:ext cx="5293125" cy="4949072"/>
          </a:xfrm>
          <a:prstGeom prst="rect">
            <a:avLst/>
          </a:prstGeom>
          <a:effectLst/>
        </p:spPr>
      </p:pic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17D4241D-80A4-4131-B66F-9632AEF57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634" y="1775068"/>
            <a:ext cx="4190238" cy="4125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 dirty="0"/>
              <a:t>Il testing dataset è composto da 493 tweet.  163 neutrals,183 </a:t>
            </a:r>
            <a:r>
              <a:rPr lang="it-IT" sz="1800" dirty="0" err="1"/>
              <a:t>positives</a:t>
            </a:r>
            <a:r>
              <a:rPr lang="it-IT" sz="1800" dirty="0"/>
              <a:t>, 150 </a:t>
            </a:r>
            <a:r>
              <a:rPr lang="it-IT" sz="1800" dirty="0" err="1"/>
              <a:t>negatives</a:t>
            </a:r>
            <a:r>
              <a:rPr lang="it-IT" sz="1800" dirty="0"/>
              <a:t> .</a:t>
            </a:r>
            <a:endParaRPr lang="it-IT" sz="1800" dirty="0">
              <a:cs typeface="Calibri"/>
            </a:endParaRPr>
          </a:p>
          <a:p>
            <a:endParaRPr lang="it-IT" sz="1800" dirty="0">
              <a:cs typeface="Calibri"/>
            </a:endParaRPr>
          </a:p>
          <a:p>
            <a:r>
              <a:rPr lang="it-IT" sz="1800" dirty="0">
                <a:cs typeface="Calibri"/>
              </a:rPr>
              <a:t>Il peggiore modello di classificazione è ottenuto dal </a:t>
            </a:r>
            <a:r>
              <a:rPr lang="it-IT" sz="1800" dirty="0" err="1">
                <a:cs typeface="Calibri"/>
              </a:rPr>
              <a:t>Decision</a:t>
            </a:r>
            <a:r>
              <a:rPr lang="it-IT" sz="1800" dirty="0">
                <a:cs typeface="Calibri"/>
              </a:rPr>
              <a:t> </a:t>
            </a:r>
            <a:r>
              <a:rPr lang="it-IT" sz="1800" dirty="0" err="1">
                <a:cs typeface="Calibri"/>
              </a:rPr>
              <a:t>Tree</a:t>
            </a:r>
            <a:r>
              <a:rPr lang="it-IT" sz="1800" dirty="0">
                <a:cs typeface="Calibri"/>
              </a:rPr>
              <a:t>.</a:t>
            </a:r>
          </a:p>
          <a:p>
            <a:endParaRPr lang="it-IT" sz="1800" dirty="0">
              <a:cs typeface="Calibri"/>
            </a:endParaRPr>
          </a:p>
          <a:p>
            <a:r>
              <a:rPr lang="it-IT" sz="1800" dirty="0">
                <a:cs typeface="Calibri"/>
              </a:rPr>
              <a:t>In termine di </a:t>
            </a:r>
            <a:r>
              <a:rPr lang="it-IT" sz="1800" dirty="0" err="1">
                <a:cs typeface="Calibri"/>
              </a:rPr>
              <a:t>Accuracy</a:t>
            </a:r>
            <a:r>
              <a:rPr lang="it-IT" sz="1800" dirty="0">
                <a:cs typeface="Calibri"/>
              </a:rPr>
              <a:t>, notiamo che i migliori classificatori sono SVM e </a:t>
            </a:r>
            <a:r>
              <a:rPr lang="it-IT" sz="1800" dirty="0" err="1">
                <a:cs typeface="Calibri"/>
              </a:rPr>
              <a:t>LogisticRegression</a:t>
            </a:r>
            <a:r>
              <a:rPr lang="it-IT" sz="18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00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 Light"/>
              </a:rPr>
              <a:t>Best Model - </a:t>
            </a:r>
            <a:r>
              <a:rPr lang="it-IT" dirty="0" err="1">
                <a:cs typeface="Calibri Light"/>
              </a:rPr>
              <a:t>Confusion</a:t>
            </a:r>
            <a:r>
              <a:rPr lang="it-IT" dirty="0">
                <a:cs typeface="Calibri Light"/>
              </a:rPr>
              <a:t> Matrix</a:t>
            </a:r>
            <a:endParaRPr lang="en-US" dirty="0"/>
          </a:p>
        </p:txBody>
      </p:sp>
      <p:pic>
        <p:nvPicPr>
          <p:cNvPr id="7" name="Segnaposto contenuto 27">
            <a:extLst>
              <a:ext uri="{FF2B5EF4-FFF2-40B4-BE49-F238E27FC236}">
                <a16:creationId xmlns:a16="http://schemas.microsoft.com/office/drawing/2014/main" id="{D9DD0088-CF78-4545-89B9-CE902A1E7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848" y="1344013"/>
            <a:ext cx="5020376" cy="3877216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D8907DA-E7A2-4303-B1D4-56BCDB23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78" y="1344013"/>
            <a:ext cx="5010849" cy="389626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BE749-4CC8-419F-964B-F279D6CA32CE}"/>
              </a:ext>
            </a:extLst>
          </p:cNvPr>
          <p:cNvSpPr txBox="1"/>
          <p:nvPr/>
        </p:nvSpPr>
        <p:spPr>
          <a:xfrm>
            <a:off x="1173980" y="5513987"/>
            <a:ext cx="10270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Considero più grave etichettare un tweet negativo come neutrale rispetto a etichettare un tweet positivo come neutrale.</a:t>
            </a:r>
            <a:br>
              <a:rPr lang="it-IT" dirty="0"/>
            </a:br>
            <a:r>
              <a:rPr lang="it-IT" dirty="0"/>
              <a:t>Il </a:t>
            </a:r>
            <a:r>
              <a:rPr lang="it-IT" dirty="0" err="1"/>
              <a:t>LogisticRegression</a:t>
            </a:r>
            <a:r>
              <a:rPr lang="it-IT" dirty="0"/>
              <a:t> ha una maggiore sensibilità nel etichettare i tweet negativi, rispetto al SVM. </a:t>
            </a:r>
            <a:br>
              <a:rPr lang="it-IT" dirty="0"/>
            </a:br>
            <a:r>
              <a:rPr lang="it-IT" dirty="0"/>
              <a:t>La scelta cade allora sul </a:t>
            </a:r>
            <a:r>
              <a:rPr lang="it-IT" b="1" dirty="0" err="1"/>
              <a:t>LogisticRegression</a:t>
            </a:r>
            <a:r>
              <a:rPr lang="it-IT" dirty="0"/>
              <a:t>, con il costo di perdere precisione nel identificare tweet positivi.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 Light"/>
              </a:rPr>
              <a:t>Online Monitoring</a:t>
            </a:r>
            <a:endParaRPr lang="en-US" dirty="0"/>
          </a:p>
        </p:txBody>
      </p:sp>
      <p:pic>
        <p:nvPicPr>
          <p:cNvPr id="10" name="Immagine 5">
            <a:extLst>
              <a:ext uri="{FF2B5EF4-FFF2-40B4-BE49-F238E27FC236}">
                <a16:creationId xmlns:a16="http://schemas.microsoft.com/office/drawing/2014/main" id="{CBE4893B-D080-4D38-B14D-177E419CA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2590300"/>
            <a:ext cx="10515595" cy="381190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38558B-778F-4040-AE8D-B64E3EC376FA}"/>
              </a:ext>
            </a:extLst>
          </p:cNvPr>
          <p:cNvSpPr txBox="1"/>
          <p:nvPr/>
        </p:nvSpPr>
        <p:spPr>
          <a:xfrm>
            <a:off x="835154" y="1423177"/>
            <a:ext cx="11282655" cy="11671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it-IT" sz="2000" dirty="0"/>
              <a:t>Con la Dashboard mostrata in figura è possibile monitorare l’opinione riguardo al brand in tempo reale.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it-IT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it-IT" sz="2000" dirty="0"/>
              <a:t>L</a:t>
            </a:r>
            <a:r>
              <a:rPr lang="en-US" sz="2000" dirty="0"/>
              <a:t>e </a:t>
            </a:r>
            <a:r>
              <a:rPr lang="en-US" sz="2000" dirty="0" err="1"/>
              <a:t>realizzazione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python dashboard è </a:t>
            </a:r>
            <a:r>
              <a:rPr lang="en-US" sz="2000" dirty="0" err="1"/>
              <a:t>stata</a:t>
            </a:r>
            <a:r>
              <a:rPr lang="en-US" sz="2000" dirty="0"/>
              <a:t> </a:t>
            </a:r>
            <a:r>
              <a:rPr lang="en-US" sz="2000" dirty="0" err="1"/>
              <a:t>realizzata</a:t>
            </a:r>
            <a:r>
              <a:rPr lang="en-US" sz="2000" dirty="0"/>
              <a:t> </a:t>
            </a:r>
            <a:r>
              <a:rPr lang="en-US" sz="2000" dirty="0" err="1"/>
              <a:t>usando</a:t>
            </a:r>
            <a:r>
              <a:rPr lang="en-US" sz="2000" dirty="0"/>
              <a:t> le </a:t>
            </a:r>
            <a:r>
              <a:rPr lang="en-US" sz="2000" dirty="0" err="1"/>
              <a:t>librerie</a:t>
            </a:r>
            <a:r>
              <a:rPr lang="en-US" sz="2000" dirty="0"/>
              <a:t> Dash e Dash-component.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687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 Light"/>
              </a:rPr>
              <a:t>Apple Event - 14 Settembre</a:t>
            </a:r>
            <a:endParaRPr lang="en-US" dirty="0"/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CB322434-832E-4386-920E-3727A05E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807" y="1209350"/>
            <a:ext cx="3148898" cy="2534479"/>
          </a:xfrm>
          <a:prstGeom prst="rect">
            <a:avLst/>
          </a:prstGeom>
        </p:spPr>
      </p:pic>
      <p:pic>
        <p:nvPicPr>
          <p:cNvPr id="9" name="Immagine 9">
            <a:extLst>
              <a:ext uri="{FF2B5EF4-FFF2-40B4-BE49-F238E27FC236}">
                <a16:creationId xmlns:a16="http://schemas.microsoft.com/office/drawing/2014/main" id="{3578C84D-E3A2-4DD7-950B-7E52E4AE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581" y="4119330"/>
            <a:ext cx="2973350" cy="25344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EA7593-078B-4942-95EF-6B33D1094282}"/>
              </a:ext>
            </a:extLst>
          </p:cNvPr>
          <p:cNvSpPr txBox="1"/>
          <p:nvPr/>
        </p:nvSpPr>
        <p:spPr>
          <a:xfrm>
            <a:off x="573169" y="2722609"/>
            <a:ext cx="42816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Con lo scopo di analizzare l’opinione degli utenti su </a:t>
            </a:r>
            <a:r>
              <a:rPr lang="it-IT" dirty="0" err="1"/>
              <a:t>twitter</a:t>
            </a:r>
            <a:r>
              <a:rPr lang="it-IT" dirty="0"/>
              <a:t> , sono stati seleziona 1000 tweet prima del 14 Settembre, altrettanti dopo.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D54C14-3F09-40CA-94F1-790AA1ADAAC4}"/>
              </a:ext>
            </a:extLst>
          </p:cNvPr>
          <p:cNvSpPr txBox="1"/>
          <p:nvPr/>
        </p:nvSpPr>
        <p:spPr>
          <a:xfrm>
            <a:off x="551910" y="4803332"/>
            <a:ext cx="4281649" cy="116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Il </a:t>
            </a:r>
            <a:r>
              <a:rPr lang="en-US" sz="1800" dirty="0" err="1">
                <a:solidFill>
                  <a:schemeClr val="tx2"/>
                </a:solidFill>
              </a:rPr>
              <a:t>numero</a:t>
            </a:r>
            <a:r>
              <a:rPr lang="en-US" sz="1800" dirty="0">
                <a:solidFill>
                  <a:schemeClr val="tx2"/>
                </a:solidFill>
              </a:rPr>
              <a:t> di tweet </a:t>
            </a:r>
            <a:r>
              <a:rPr lang="en-US" sz="1800" dirty="0" err="1">
                <a:solidFill>
                  <a:schemeClr val="tx2"/>
                </a:solidFill>
              </a:rPr>
              <a:t>negativi</a:t>
            </a:r>
            <a:r>
              <a:rPr lang="en-US" sz="1800" dirty="0">
                <a:solidFill>
                  <a:schemeClr val="tx2"/>
                </a:solidFill>
              </a:rPr>
              <a:t> è </a:t>
            </a:r>
            <a:r>
              <a:rPr lang="en-US" sz="1800" dirty="0" err="1">
                <a:solidFill>
                  <a:schemeClr val="tx2"/>
                </a:solidFill>
              </a:rPr>
              <a:t>umentato</a:t>
            </a:r>
            <a:r>
              <a:rPr lang="en-US" sz="1800" dirty="0">
                <a:solidFill>
                  <a:schemeClr val="tx2"/>
                </a:solidFill>
              </a:rPr>
              <a:t> del 22%.</a:t>
            </a:r>
            <a:endParaRPr lang="en-US" sz="1800" dirty="0">
              <a:solidFill>
                <a:schemeClr val="tx2"/>
              </a:solidFill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cs typeface="Calibri"/>
              </a:rPr>
              <a:t>I tweet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positivi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 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si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sono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ridotti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cedendo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spazio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ai tweet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negativi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e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neutrali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729C7B-88BF-4C05-AA60-F5809B8C9BBA}"/>
              </a:ext>
            </a:extLst>
          </p:cNvPr>
          <p:cNvSpPr txBox="1"/>
          <p:nvPr/>
        </p:nvSpPr>
        <p:spPr>
          <a:xfrm>
            <a:off x="10409258" y="1209350"/>
            <a:ext cx="116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9-13/09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4034B3-70BA-4926-ACD8-D7FC146D9A64}"/>
              </a:ext>
            </a:extLst>
          </p:cNvPr>
          <p:cNvSpPr txBox="1"/>
          <p:nvPr/>
        </p:nvSpPr>
        <p:spPr>
          <a:xfrm>
            <a:off x="10409258" y="4119330"/>
            <a:ext cx="136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15-19/09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7E1360F-B5B3-4EE4-982F-DF6F24D18F4B}"/>
              </a:ext>
            </a:extLst>
          </p:cNvPr>
          <p:cNvSpPr txBox="1"/>
          <p:nvPr/>
        </p:nvSpPr>
        <p:spPr>
          <a:xfrm>
            <a:off x="551910" y="1427450"/>
            <a:ext cx="4281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Il 14 Settembre, Apple ha presentato al mondo intero, i nuovi dispositivi hardware. </a:t>
            </a:r>
          </a:p>
        </p:txBody>
      </p:sp>
    </p:spTree>
    <p:extLst>
      <p:ext uri="{BB962C8B-B14F-4D97-AF65-F5344CB8AC3E}">
        <p14:creationId xmlns:p14="http://schemas.microsoft.com/office/powerpoint/2010/main" val="323139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 Light"/>
              </a:rPr>
              <a:t>Apple Event - 14 </a:t>
            </a:r>
            <a:r>
              <a:rPr lang="it-IT" dirty="0" err="1">
                <a:cs typeface="Calibri Light"/>
              </a:rPr>
              <a:t>September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E703B1-3269-4C39-9BF4-AF2AC6D85231}"/>
              </a:ext>
            </a:extLst>
          </p:cNvPr>
          <p:cNvSpPr txBox="1"/>
          <p:nvPr/>
        </p:nvSpPr>
        <p:spPr>
          <a:xfrm>
            <a:off x="344335" y="2182567"/>
            <a:ext cx="5603978" cy="3435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cs typeface="Calibri"/>
              </a:rPr>
              <a:t>In Text Mining,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anche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il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barchart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orizzontale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può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dare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delle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informazioni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utili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.</a:t>
            </a:r>
            <a:br>
              <a:rPr lang="en-US" sz="2400" dirty="0">
                <a:solidFill>
                  <a:schemeClr val="tx2"/>
                </a:solidFill>
                <a:cs typeface="Calibri"/>
              </a:rPr>
            </a:b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cs typeface="Calibri"/>
              </a:rPr>
              <a:t>Interessante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notare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come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hanno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aumentato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 la </a:t>
            </a:r>
            <a:r>
              <a:rPr lang="en-US" sz="2400" dirty="0" err="1">
                <a:solidFill>
                  <a:schemeClr val="tx2"/>
                </a:solidFill>
                <a:cs typeface="Calibri"/>
              </a:rPr>
              <a:t>frequenza</a:t>
            </a:r>
            <a:r>
              <a:rPr lang="en-US" sz="2400" dirty="0">
                <a:solidFill>
                  <a:schemeClr val="tx2"/>
                </a:solidFill>
                <a:cs typeface="Calibri"/>
              </a:rPr>
              <a:t> le parole ‘buy’, ‘update’ e ‘get’.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cs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BAEB02-E7DC-45AE-A31B-0F8DD94A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24" y="3987858"/>
            <a:ext cx="3163012" cy="27559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2B17801-24AC-426B-886E-7C33D1E8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24" y="1154830"/>
            <a:ext cx="3163012" cy="278163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2AB8A48-CBB4-46A9-B0AF-5139F591BF5D}"/>
              </a:ext>
            </a:extLst>
          </p:cNvPr>
          <p:cNvSpPr txBox="1"/>
          <p:nvPr/>
        </p:nvSpPr>
        <p:spPr>
          <a:xfrm>
            <a:off x="10409258" y="1138957"/>
            <a:ext cx="116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9-13/09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23DC6B-A4C2-485D-9CE2-BF8981B6A7BC}"/>
              </a:ext>
            </a:extLst>
          </p:cNvPr>
          <p:cNvSpPr txBox="1"/>
          <p:nvPr/>
        </p:nvSpPr>
        <p:spPr>
          <a:xfrm>
            <a:off x="10409258" y="3987858"/>
            <a:ext cx="136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15-19/09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6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5D528C-A70A-47F6-831A-5B8101C5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Grazie</a:t>
            </a:r>
            <a:r>
              <a:rPr lang="en-US" sz="5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per </a:t>
            </a:r>
            <a:r>
              <a:rPr lang="en-US" sz="540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l’attenzione</a:t>
            </a:r>
            <a:r>
              <a:rPr lang="en-US" sz="5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517051B7-6755-487F-86BF-2421E730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41" y="329822"/>
            <a:ext cx="3481754" cy="2611316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39154B00-4065-4CA2-8309-F5E7C778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41" y="4419622"/>
            <a:ext cx="3281160" cy="1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61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68664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b="1" dirty="0"/>
              <a:t>		Introduzione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3122B-0D5F-4386-B44E-4151672E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21" y="1743958"/>
            <a:ext cx="10550558" cy="3233394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Obiettivo: determinare l'opinione dei consumatori riguardo al brand Apple</a:t>
            </a:r>
          </a:p>
          <a:p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 panose="020F0502020204030204"/>
              </a:rPr>
              <a:t>Collezione di tweet per creare dataset</a:t>
            </a:r>
          </a:p>
          <a:p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 panose="020F0502020204030204"/>
              </a:rPr>
              <a:t>Scegliere il migliore classificatore</a:t>
            </a:r>
          </a:p>
          <a:p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 panose="020F0502020204030204"/>
              </a:rPr>
              <a:t>Applicare il classificatore sul flusso di tweet</a:t>
            </a:r>
          </a:p>
          <a:p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 panose="020F0502020204030204"/>
              </a:rPr>
              <a:t>Pannello di monitoring per analizzare i risultati</a:t>
            </a:r>
          </a:p>
          <a:p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 panose="020F0502020204030204"/>
              </a:rPr>
              <a:t>Alcuni osservazioni evento Apple 14 Settembre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19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Dataset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3122B-0D5F-4386-B44E-4151672E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32" y="1461154"/>
            <a:ext cx="9240232" cy="322396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D97A6C6-DD6E-4DCF-A263-563836033C11}"/>
              </a:ext>
            </a:extLst>
          </p:cNvPr>
          <p:cNvSpPr txBox="1">
            <a:spLocks/>
          </p:cNvSpPr>
          <p:nvPr/>
        </p:nvSpPr>
        <p:spPr>
          <a:xfrm>
            <a:off x="1257644" y="1796889"/>
            <a:ext cx="5395860" cy="394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Tweet selezionati nel mese di agosto:</a:t>
            </a:r>
            <a:br>
              <a:rPr lang="it-IT" sz="20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it-IT" sz="20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01/08/2021 - 07/08/2021 - 642</a:t>
            </a:r>
            <a:br>
              <a:rPr lang="it-IT" sz="20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it-IT" sz="20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08/08/2021 - 14/08/2021 - 589</a:t>
            </a:r>
            <a:br>
              <a:rPr lang="it-IT" sz="20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it-IT" sz="20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15/08/2021 - 21/08/2021 - 611</a:t>
            </a:r>
            <a:br>
              <a:rPr lang="it-IT" sz="20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it-IT" sz="20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22/08/2021 - 28/08/2021 - 683</a:t>
            </a:r>
            <a:endParaRPr lang="it-IT" sz="2000" dirty="0"/>
          </a:p>
          <a:p>
            <a:pPr>
              <a:buClr>
                <a:srgbClr val="000000"/>
              </a:buClr>
            </a:pPr>
            <a:r>
              <a:rPr lang="it-IT" sz="20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tweet selezionati nel mese di settembre:</a:t>
            </a:r>
          </a:p>
          <a:p>
            <a:pPr marL="0" indent="0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it-IT" sz="2000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01/09/2021 – 07/09/2021 - 493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F186AF-461E-426A-836F-8396B22C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22" y="1461154"/>
            <a:ext cx="3435804" cy="24030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3757645-47CC-4112-9914-E23AB160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067" y="3974827"/>
            <a:ext cx="3423559" cy="2572759"/>
          </a:xfrm>
          <a:prstGeom prst="rect">
            <a:avLst/>
          </a:prstGeom>
        </p:spPr>
      </p:pic>
      <p:pic>
        <p:nvPicPr>
          <p:cNvPr id="9" name="Immagine 6">
            <a:extLst>
              <a:ext uri="{FF2B5EF4-FFF2-40B4-BE49-F238E27FC236}">
                <a16:creationId xmlns:a16="http://schemas.microsoft.com/office/drawing/2014/main" id="{C3DB1D82-161A-43AB-8740-0BBB96D1A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52" y="5061111"/>
            <a:ext cx="1686825" cy="1019592"/>
          </a:xfrm>
          <a:prstGeom prst="rect">
            <a:avLst/>
          </a:prstGeom>
        </p:spPr>
      </p:pic>
      <p:pic>
        <p:nvPicPr>
          <p:cNvPr id="10" name="Immagine 7">
            <a:extLst>
              <a:ext uri="{FF2B5EF4-FFF2-40B4-BE49-F238E27FC236}">
                <a16:creationId xmlns:a16="http://schemas.microsoft.com/office/drawing/2014/main" id="{365FF7D1-341D-44EE-B1FF-FFC03F115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031" y="4921402"/>
            <a:ext cx="2617473" cy="13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2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Filtro - keywords 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3122B-0D5F-4386-B44E-4151672E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32" y="1461154"/>
            <a:ext cx="9240232" cy="322396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72A46C-630A-4742-8A1A-DDA932306203}"/>
              </a:ext>
            </a:extLst>
          </p:cNvPr>
          <p:cNvSpPr txBox="1"/>
          <p:nvPr/>
        </p:nvSpPr>
        <p:spPr>
          <a:xfrm>
            <a:off x="1878755" y="2638451"/>
            <a:ext cx="8067722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"Apple OR iPhone OR @Apple OR @AppleUS OR  @AppleMobile </a:t>
            </a:r>
          </a:p>
          <a:p>
            <a:pPr algn="ctr"/>
            <a:r>
              <a:rPr lang="en-US" b="1" dirty="0"/>
              <a:t>(battery OR </a:t>
            </a:r>
            <a:r>
              <a:rPr lang="en-US" b="1" dirty="0" err="1"/>
              <a:t>charg</a:t>
            </a:r>
            <a:r>
              <a:rPr lang="en-US" b="1" dirty="0"/>
              <a:t> OR camera OR </a:t>
            </a:r>
            <a:r>
              <a:rPr lang="en-US" b="1" dirty="0" err="1"/>
              <a:t>iphone</a:t>
            </a:r>
            <a:r>
              <a:rPr lang="en-US" b="1" dirty="0"/>
              <a:t> OR smartphone OR mobile OR </a:t>
            </a:r>
          </a:p>
          <a:p>
            <a:pPr algn="ctr"/>
            <a:r>
              <a:rPr lang="en-US" b="1" dirty="0"/>
              <a:t>device OR display OR screen OR watch OR </a:t>
            </a:r>
            <a:r>
              <a:rPr lang="en-US" b="1" dirty="0" err="1"/>
              <a:t>ipad</a:t>
            </a:r>
            <a:r>
              <a:rPr lang="en-US" b="1" dirty="0"/>
              <a:t> OR iOS OR </a:t>
            </a:r>
            <a:r>
              <a:rPr lang="en-US" b="1" dirty="0" err="1"/>
              <a:t>wast</a:t>
            </a:r>
            <a:r>
              <a:rPr lang="en-US" b="1" dirty="0"/>
              <a:t>) </a:t>
            </a:r>
            <a:br>
              <a:rPr lang="en-US" b="1" dirty="0"/>
            </a:br>
            <a:r>
              <a:rPr lang="en-US" b="1" dirty="0"/>
              <a:t>-</a:t>
            </a:r>
            <a:r>
              <a:rPr lang="en-US" b="1" dirty="0" err="1"/>
              <a:t>T-mobile</a:t>
            </a:r>
            <a:r>
              <a:rPr lang="en-US" b="1" dirty="0"/>
              <a:t> -</a:t>
            </a:r>
            <a:r>
              <a:rPr lang="en-US" b="1" dirty="0" err="1"/>
              <a:t>peacockTV</a:t>
            </a:r>
            <a:r>
              <a:rPr lang="en-US" b="1" dirty="0"/>
              <a:t> -Peacock –Elon -Musk</a:t>
            </a:r>
          </a:p>
          <a:p>
            <a:pPr algn="ctr"/>
            <a:r>
              <a:rPr lang="en-US" b="1" dirty="0"/>
              <a:t>-Microsoft -surface -giveaway -Pixel -Unboxing -protector -Trump -apple -Samsung </a:t>
            </a:r>
          </a:p>
          <a:p>
            <a:pPr algn="ctr"/>
            <a:r>
              <a:rPr lang="en-US" b="1" dirty="0"/>
              <a:t>-LG -</a:t>
            </a:r>
            <a:r>
              <a:rPr lang="en-US" b="1" dirty="0" err="1"/>
              <a:t>motorola</a:t>
            </a:r>
            <a:r>
              <a:rPr lang="en-US" b="1" dirty="0"/>
              <a:t> -surface -</a:t>
            </a:r>
            <a:r>
              <a:rPr lang="en-US" b="1" dirty="0" err="1"/>
              <a:t>filter:retweets</a:t>
            </a:r>
            <a:r>
              <a:rPr lang="en-US" b="1" dirty="0"/>
              <a:t>"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12B4C5-F68B-4273-9526-ED2B89ED4E49}"/>
              </a:ext>
            </a:extLst>
          </p:cNvPr>
          <p:cNvSpPr txBox="1"/>
          <p:nvPr/>
        </p:nvSpPr>
        <p:spPr>
          <a:xfrm>
            <a:off x="2245523" y="1826643"/>
            <a:ext cx="770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la costruzione del dataset, alle API di </a:t>
            </a:r>
            <a:r>
              <a:rPr lang="it-IT" dirty="0" err="1"/>
              <a:t>twitter</a:t>
            </a:r>
            <a:r>
              <a:rPr lang="it-IT" dirty="0"/>
              <a:t> è stato passato il seguente filtro: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CDC2BD-EF9C-4BE1-8CDC-3352009EEAF9}"/>
              </a:ext>
            </a:extLst>
          </p:cNvPr>
          <p:cNvSpPr txBox="1"/>
          <p:nvPr/>
        </p:nvSpPr>
        <p:spPr>
          <a:xfrm>
            <a:off x="2499245" y="5050611"/>
            <a:ext cx="719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tweet scaricati sono stati ulteriormente scartati durante la fase di etichettatura a mano dei tweet.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Labelling</a:t>
            </a:r>
            <a:r>
              <a:rPr lang="it-IT" dirty="0"/>
              <a:t> – Criteri adottati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3122B-0D5F-4386-B44E-4151672E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05" y="1382776"/>
            <a:ext cx="6523008" cy="51093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b="1" dirty="0"/>
              <a:t>positive</a:t>
            </a:r>
          </a:p>
          <a:p>
            <a:r>
              <a:rPr lang="it-IT" dirty="0"/>
              <a:t>ogni consumatore di un prodotto vecchio </a:t>
            </a:r>
            <a:r>
              <a:rPr lang="it-IT" dirty="0" err="1"/>
              <a:t>apple</a:t>
            </a:r>
            <a:r>
              <a:rPr lang="it-IT" dirty="0"/>
              <a:t> che intende comprare un nuovo prodotto della gamma </a:t>
            </a:r>
            <a:r>
              <a:rPr lang="it-IT" dirty="0" err="1"/>
              <a:t>apple</a:t>
            </a:r>
            <a:r>
              <a:rPr lang="it-IT" dirty="0"/>
              <a:t> (fiducia verso il brand)</a:t>
            </a:r>
          </a:p>
          <a:p>
            <a:r>
              <a:rPr lang="it-IT" dirty="0"/>
              <a:t>ogni consumatore di uno smartphone che intende comprare un prodotto </a:t>
            </a:r>
            <a:r>
              <a:rPr lang="it-IT" dirty="0" err="1"/>
              <a:t>apple</a:t>
            </a:r>
            <a:r>
              <a:rPr lang="it-IT" dirty="0"/>
              <a:t>(attrattività del brand ad avvicinare nuovi clienti)</a:t>
            </a:r>
          </a:p>
          <a:p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commento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</a:t>
            </a:r>
            <a:r>
              <a:rPr lang="en-US" dirty="0" err="1"/>
              <a:t>apprezzamenti</a:t>
            </a:r>
            <a:r>
              <a:rPr lang="en-US" dirty="0"/>
              <a:t> ad </a:t>
            </a:r>
            <a:r>
              <a:rPr lang="en-US" dirty="0" err="1"/>
              <a:t>eventi</a:t>
            </a:r>
            <a:r>
              <a:rPr lang="en-US" dirty="0"/>
              <a:t> o </a:t>
            </a:r>
            <a:r>
              <a:rPr lang="en-US" dirty="0" err="1"/>
              <a:t>prodotti</a:t>
            </a:r>
            <a:r>
              <a:rPr lang="en-US" dirty="0"/>
              <a:t> con lo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marcarne</a:t>
            </a:r>
            <a:r>
              <a:rPr lang="en-US" dirty="0"/>
              <a:t> le </a:t>
            </a:r>
            <a:r>
              <a:rPr lang="en-US" dirty="0" err="1"/>
              <a:t>qualità</a:t>
            </a:r>
            <a:r>
              <a:rPr lang="en-US" dirty="0"/>
              <a:t> o </a:t>
            </a:r>
            <a:r>
              <a:rPr lang="en-US" dirty="0" err="1"/>
              <a:t>spettacolarità</a:t>
            </a:r>
            <a:r>
              <a:rPr lang="en-US" dirty="0"/>
              <a:t>  </a:t>
            </a:r>
            <a:r>
              <a:rPr lang="en-US" b="1" dirty="0"/>
              <a:t>(1)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it-IT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negative</a:t>
            </a:r>
          </a:p>
          <a:p>
            <a:r>
              <a:rPr lang="en-US" dirty="0" err="1"/>
              <a:t>consumatori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mettono</a:t>
            </a:r>
            <a:r>
              <a:rPr lang="en-US" dirty="0"/>
              <a:t> </a:t>
            </a:r>
            <a:r>
              <a:rPr lang="en-US" dirty="0" err="1"/>
              <a:t>risalto</a:t>
            </a:r>
            <a:r>
              <a:rPr lang="en-US" dirty="0"/>
              <a:t> </a:t>
            </a:r>
            <a:r>
              <a:rPr lang="en-US" dirty="0" err="1"/>
              <a:t>malfunzionamenti</a:t>
            </a:r>
            <a:r>
              <a:rPr lang="en-US" dirty="0"/>
              <a:t> hardware e software </a:t>
            </a:r>
            <a:r>
              <a:rPr lang="en-US" b="1" dirty="0"/>
              <a:t>(2)</a:t>
            </a:r>
          </a:p>
          <a:p>
            <a:r>
              <a:rPr lang="en-US" dirty="0" err="1"/>
              <a:t>consumatori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escono</a:t>
            </a:r>
            <a:r>
              <a:rPr lang="en-US" dirty="0"/>
              <a:t> dal mondo apple (e </a:t>
            </a:r>
            <a:r>
              <a:rPr lang="en-US" dirty="0" err="1"/>
              <a:t>provano</a:t>
            </a:r>
            <a:r>
              <a:rPr lang="en-US" dirty="0"/>
              <a:t> </a:t>
            </a:r>
            <a:r>
              <a:rPr lang="en-US" dirty="0" err="1"/>
              <a:t>prodotti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samsung</a:t>
            </a:r>
            <a:r>
              <a:rPr lang="en-US" dirty="0"/>
              <a:t>)</a:t>
            </a:r>
          </a:p>
          <a:p>
            <a:r>
              <a:rPr lang="en-US" dirty="0" err="1"/>
              <a:t>consumatori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sottolineano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software </a:t>
            </a:r>
            <a:r>
              <a:rPr lang="en-US" b="1" dirty="0"/>
              <a:t>(3)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neutral</a:t>
            </a:r>
          </a:p>
          <a:p>
            <a:r>
              <a:rPr lang="en-US" dirty="0" err="1"/>
              <a:t>commento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tecniche</a:t>
            </a:r>
            <a:endParaRPr lang="en-US" dirty="0"/>
          </a:p>
          <a:p>
            <a:r>
              <a:rPr lang="en-US" dirty="0" err="1"/>
              <a:t>pubblicità</a:t>
            </a:r>
            <a:r>
              <a:rPr lang="en-US" dirty="0"/>
              <a:t> o spam </a:t>
            </a:r>
            <a:r>
              <a:rPr lang="en-US" b="1" dirty="0"/>
              <a:t>(4)</a:t>
            </a:r>
          </a:p>
          <a:p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steve</a:t>
            </a:r>
            <a:r>
              <a:rPr lang="en-US" dirty="0"/>
              <a:t> jobs o </a:t>
            </a:r>
            <a:r>
              <a:rPr lang="en-US" dirty="0" err="1"/>
              <a:t>tim</a:t>
            </a:r>
            <a:r>
              <a:rPr lang="en-US" dirty="0"/>
              <a:t> cook </a:t>
            </a:r>
            <a:r>
              <a:rPr lang="en-US" b="1" dirty="0"/>
              <a:t>(5)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75DB9D-50BA-4B26-BFB8-4B14686E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939" y="1382776"/>
            <a:ext cx="4156287" cy="4987544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1C5D0702-2B75-4DA6-A7E5-4BE8EF67430F}"/>
              </a:ext>
            </a:extLst>
          </p:cNvPr>
          <p:cNvSpPr/>
          <p:nvPr/>
        </p:nvSpPr>
        <p:spPr>
          <a:xfrm>
            <a:off x="10606726" y="5986021"/>
            <a:ext cx="1148500" cy="2994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Po$itive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Elemento grafico 10" descr="Badge con riempimento a tinta unita">
            <a:extLst>
              <a:ext uri="{FF2B5EF4-FFF2-40B4-BE49-F238E27FC236}">
                <a16:creationId xmlns:a16="http://schemas.microsoft.com/office/drawing/2014/main" id="{3AC69134-FD60-44E7-8280-42AD9500DD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7452" y="3255309"/>
            <a:ext cx="347381" cy="347381"/>
          </a:xfrm>
          <a:prstGeom prst="rect">
            <a:avLst/>
          </a:prstGeom>
        </p:spPr>
      </p:pic>
      <p:pic>
        <p:nvPicPr>
          <p:cNvPr id="14" name="Elemento grafico 13" descr="Badge 3 con riempimento a tinta unita">
            <a:extLst>
              <a:ext uri="{FF2B5EF4-FFF2-40B4-BE49-F238E27FC236}">
                <a16:creationId xmlns:a16="http://schemas.microsoft.com/office/drawing/2014/main" id="{02CC612D-FBE9-4094-A2C3-B372035952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7063" y="2621939"/>
            <a:ext cx="347382" cy="347382"/>
          </a:xfrm>
          <a:prstGeom prst="rect">
            <a:avLst/>
          </a:prstGeom>
        </p:spPr>
      </p:pic>
      <p:pic>
        <p:nvPicPr>
          <p:cNvPr id="16" name="Elemento grafico 15" descr="Badge 1 con riempimento a tinta unita">
            <a:extLst>
              <a:ext uri="{FF2B5EF4-FFF2-40B4-BE49-F238E27FC236}">
                <a16:creationId xmlns:a16="http://schemas.microsoft.com/office/drawing/2014/main" id="{0CBB313A-5CE3-4C8A-936C-E73051188E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7453" y="4572583"/>
            <a:ext cx="347380" cy="347380"/>
          </a:xfrm>
          <a:prstGeom prst="rect">
            <a:avLst/>
          </a:prstGeom>
        </p:spPr>
      </p:pic>
      <p:pic>
        <p:nvPicPr>
          <p:cNvPr id="18" name="Elemento grafico 17" descr="Badge 5 con riempimento a tinta unita">
            <a:extLst>
              <a:ext uri="{FF2B5EF4-FFF2-40B4-BE49-F238E27FC236}">
                <a16:creationId xmlns:a16="http://schemas.microsoft.com/office/drawing/2014/main" id="{ACB5A2D3-D012-4E04-B8B9-D54A0A709C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4710" y="4969789"/>
            <a:ext cx="349735" cy="349735"/>
          </a:xfrm>
          <a:prstGeom prst="rect">
            <a:avLst/>
          </a:prstGeom>
        </p:spPr>
      </p:pic>
      <p:pic>
        <p:nvPicPr>
          <p:cNvPr id="20" name="Elemento grafico 19" descr="Badge 4 con riempimento a tinta unita">
            <a:extLst>
              <a:ext uri="{FF2B5EF4-FFF2-40B4-BE49-F238E27FC236}">
                <a16:creationId xmlns:a16="http://schemas.microsoft.com/office/drawing/2014/main" id="{9F7B7DA9-3288-41CB-AF89-FEE48B4EA5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4710" y="5542474"/>
            <a:ext cx="347382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cs typeface="Calibri Light"/>
              </a:rPr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3122B-0D5F-4386-B44E-4151672E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32" y="1461154"/>
            <a:ext cx="9240232" cy="322396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37FC31-432F-40C0-9C61-E3811263E152}"/>
              </a:ext>
            </a:extLst>
          </p:cNvPr>
          <p:cNvSpPr txBox="1"/>
          <p:nvPr/>
        </p:nvSpPr>
        <p:spPr>
          <a:xfrm>
            <a:off x="3048786" y="1675789"/>
            <a:ext cx="6094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In questo step, I tweet sono stati processati applicando delle specifiche filtri </a:t>
            </a:r>
            <a:r>
              <a:rPr lang="it-IT" sz="1800" i="1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Regular </a:t>
            </a:r>
            <a:r>
              <a:rPr lang="it-IT" sz="1800" i="1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Expression</a:t>
            </a:r>
            <a:r>
              <a:rPr lang="it-IT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(RE), con il fine di estrarre solo il testo in ciascun tweet e rimuovere tutte le inutili </a:t>
            </a:r>
            <a:r>
              <a:rPr lang="it-IT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metainformazioni</a:t>
            </a:r>
            <a:r>
              <a:rPr lang="it-IT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(esempio </a:t>
            </a:r>
            <a:r>
              <a:rPr lang="it-IT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hashtag,link,mentions,numbers,slashes,quotes</a:t>
            </a:r>
            <a:r>
              <a:rPr lang="it-IT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).</a:t>
            </a:r>
            <a:br>
              <a:rPr lang="it-IT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</a:br>
            <a:r>
              <a:rPr lang="it-IT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Infine convertire il rimanente testo in </a:t>
            </a:r>
            <a:r>
              <a:rPr lang="it-IT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lowercase</a:t>
            </a:r>
            <a:r>
              <a:rPr lang="it-IT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().</a:t>
            </a:r>
          </a:p>
          <a:p>
            <a:endParaRPr lang="it-IT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it-IT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Effettuata la rimozione 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URLs</a:t>
            </a:r>
            <a:endParaRPr lang="it-IT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User </a:t>
            </a:r>
            <a:r>
              <a:rPr lang="it-IT" sz="18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mentions</a:t>
            </a:r>
            <a:r>
              <a:rPr lang="it-IT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@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punteggiatura</a:t>
            </a:r>
            <a:endParaRPr lang="it-IT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Frequent</a:t>
            </a:r>
            <a:r>
              <a:rPr lang="it-IT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it-IT" sz="18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grammatical</a:t>
            </a:r>
            <a:r>
              <a:rPr lang="it-IT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it-IT" sz="18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errors</a:t>
            </a:r>
            <a:endParaRPr lang="it-IT" sz="1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Forme abbreviate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Numeri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Emojis</a:t>
            </a:r>
            <a:endParaRPr lang="it-IT" sz="1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endParaRPr lang="it-IT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it-IT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Infine il testo rimanente reso minuscolo.</a:t>
            </a:r>
          </a:p>
          <a:p>
            <a:endParaRPr lang="it-IT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249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 Light"/>
              </a:rPr>
              <a:t>Text </a:t>
            </a:r>
            <a:r>
              <a:rPr lang="it-IT" dirty="0" err="1">
                <a:cs typeface="Calibri Light"/>
              </a:rPr>
              <a:t>Elaboration</a:t>
            </a:r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5BB9116-CBC2-4247-A043-9F6247A2B9F8}"/>
              </a:ext>
            </a:extLst>
          </p:cNvPr>
          <p:cNvSpPr txBox="1"/>
          <p:nvPr/>
        </p:nvSpPr>
        <p:spPr>
          <a:xfrm>
            <a:off x="2619568" y="1782416"/>
            <a:ext cx="69528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spcBef>
                <a:spcPts val="0"/>
              </a:spcBef>
            </a:pP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trasformare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tweet in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vett</a:t>
            </a:r>
            <a:r>
              <a:rPr lang="en-US" dirty="0" err="1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ori</a:t>
            </a:r>
            <a:r>
              <a:rPr lang="en-US" dirty="0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numerici</a:t>
            </a:r>
            <a:r>
              <a:rPr lang="en-US" dirty="0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è </a:t>
            </a:r>
            <a:r>
              <a:rPr lang="en-US" dirty="0" err="1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stato</a:t>
            </a:r>
            <a:r>
              <a:rPr lang="en-US" dirty="0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necessario</a:t>
            </a:r>
            <a:r>
              <a:rPr lang="en-US" dirty="0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effettuare</a:t>
            </a:r>
            <a:r>
              <a:rPr lang="en-US" dirty="0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le </a:t>
            </a:r>
            <a:r>
              <a:rPr lang="en-US" dirty="0" err="1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seguenti</a:t>
            </a:r>
            <a:r>
              <a:rPr lang="en-US" dirty="0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ulteriori</a:t>
            </a:r>
            <a:r>
              <a:rPr lang="en-US" dirty="0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elaborazioni</a:t>
            </a:r>
            <a:r>
              <a:rPr lang="en-US" dirty="0">
                <a:solidFill>
                  <a:srgbClr val="2326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</a:p>
          <a:p>
            <a:pPr marL="0" marR="0" fontAlgn="base">
              <a:spcBef>
                <a:spcPts val="0"/>
              </a:spcBef>
            </a:pPr>
            <a:endParaRPr lang="en-US" sz="1800" dirty="0">
              <a:solidFill>
                <a:srgbClr val="232629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</a:pP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1)</a:t>
            </a:r>
            <a:r>
              <a:rPr lang="en-US" sz="1800" i="1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tokenization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consiste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nel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trasformare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un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flusso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caratteri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in un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flusso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di </a:t>
            </a:r>
            <a:r>
              <a:rPr lang="en-US" sz="1800" i="1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processing unit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chiamati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tokens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(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esempio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le parole o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frasi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</a:p>
          <a:p>
            <a:pPr marL="0" marR="0" fontAlgn="base">
              <a:spcBef>
                <a:spcPts val="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</a:pP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2)</a:t>
            </a:r>
            <a:r>
              <a:rPr lang="en-US" sz="1800" i="1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Stop-word filtering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consiste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nel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rimuovere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stop-words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parole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non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offrono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informazioni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utili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all’analisi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del testo e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possono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essere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considerati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come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rumore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fontAlgn="base">
              <a:spcBef>
                <a:spcPts val="0"/>
              </a:spcBef>
            </a:pPr>
            <a:b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3)</a:t>
            </a:r>
            <a:r>
              <a:rPr lang="en-US" sz="1800" i="1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Stemming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è il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processo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reduce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ogni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token(es.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Parola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alla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sua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forma a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radice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b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b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(4) Stem filtering,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consiste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nel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filtrare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gli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stemmi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che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non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sono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considerati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rilevanti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nel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training dataset per la </a:t>
            </a:r>
            <a:r>
              <a:rPr lang="en-US" sz="1800" i="1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supervised learning stage.</a:t>
            </a:r>
            <a:r>
              <a:rPr lang="en-US" sz="1800" dirty="0">
                <a:solidFill>
                  <a:srgbClr val="2326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9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cs typeface="Calibri Light"/>
              </a:rPr>
              <a:t>Evaluating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Classifiers</a:t>
            </a:r>
            <a:endParaRPr lang="en-US" dirty="0"/>
          </a:p>
        </p:txBody>
      </p:sp>
      <p:pic>
        <p:nvPicPr>
          <p:cNvPr id="5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F2CCB76-9A0C-4419-83CE-26967545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73" y="1365415"/>
            <a:ext cx="6467053" cy="393466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B143B96-F738-4496-B359-4A466D83FB6B}"/>
              </a:ext>
            </a:extLst>
          </p:cNvPr>
          <p:cNvSpPr txBox="1"/>
          <p:nvPr/>
        </p:nvSpPr>
        <p:spPr>
          <a:xfrm>
            <a:off x="1952324" y="5924152"/>
            <a:ext cx="828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Nel nostro caso, il </a:t>
            </a:r>
            <a:r>
              <a:rPr lang="it-IT" b="1" dirty="0"/>
              <a:t>Training Data </a:t>
            </a:r>
            <a:r>
              <a:rPr lang="it-IT" dirty="0"/>
              <a:t>è composto da circa 2400 tweet selezionati il mese di Agosto; il </a:t>
            </a:r>
            <a:r>
              <a:rPr lang="it-IT" b="1" dirty="0"/>
              <a:t>Test dataset </a:t>
            </a:r>
            <a:r>
              <a:rPr lang="it-IT" dirty="0"/>
              <a:t>formato dai circa 500 tweet della prima settimana di Settembre.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4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4DE13D-8ED4-42B7-ACA7-B81CA8EE96DC}"/>
              </a:ext>
            </a:extLst>
          </p:cNvPr>
          <p:cNvSpPr/>
          <p:nvPr/>
        </p:nvSpPr>
        <p:spPr>
          <a:xfrm>
            <a:off x="0" y="287517"/>
            <a:ext cx="12192000" cy="731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 Light"/>
              </a:rPr>
              <a:t>Features </a:t>
            </a:r>
            <a:r>
              <a:rPr lang="it-IT" dirty="0" err="1">
                <a:cs typeface="Calibri Light"/>
              </a:rPr>
              <a:t>Extraction</a:t>
            </a:r>
            <a:r>
              <a:rPr lang="it-IT" dirty="0">
                <a:cs typeface="Calibri Light"/>
              </a:rPr>
              <a:t> – </a:t>
            </a:r>
            <a:r>
              <a:rPr lang="it-IT" dirty="0" err="1">
                <a:cs typeface="Calibri Light"/>
              </a:rPr>
              <a:t>Grid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Search</a:t>
            </a:r>
            <a:endParaRPr lang="en-US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C11396FE-A953-4A1F-AB76-F231BBAAC493}"/>
              </a:ext>
            </a:extLst>
          </p:cNvPr>
          <p:cNvSpPr txBox="1">
            <a:spLocks/>
          </p:cNvSpPr>
          <p:nvPr/>
        </p:nvSpPr>
        <p:spPr>
          <a:xfrm>
            <a:off x="547525" y="1884233"/>
            <a:ext cx="10293300" cy="2081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it-IT" b="1" i="1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Sklearn</a:t>
            </a:r>
            <a:r>
              <a:rPr lang="it-IT" b="1" i="1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it-IT" b="1" i="1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CountVectorizer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trasforma ciascun tweet in un vettore di token 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counts</a:t>
            </a:r>
            <a:endParaRPr lang="it-IT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it-IT" b="1" i="1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Sklearn</a:t>
            </a:r>
            <a:r>
              <a:rPr lang="it-IT" b="1" i="1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it-IT" b="1" i="1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TfidfTransformer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trasforma la matrice ottenuta normalizzandola secondo lo schema TF-IDF</a:t>
            </a:r>
            <a:endParaRPr lang="it-IT" dirty="0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Grid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Search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utilizzato per trovare il set di parametri ottimale. </a:t>
            </a:r>
            <a:endParaRPr lang="it-IT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006B642-B130-43AB-AC12-BBF2260975A4}"/>
              </a:ext>
            </a:extLst>
          </p:cNvPr>
          <p:cNvSpPr txBox="1">
            <a:spLocks/>
          </p:cNvSpPr>
          <p:nvPr/>
        </p:nvSpPr>
        <p:spPr>
          <a:xfrm>
            <a:off x="641408" y="4344970"/>
            <a:ext cx="5306521" cy="2338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(*) SIA COUNT E TFIDF</a:t>
            </a:r>
          </a:p>
          <a:p>
            <a:pPr marL="0" indent="0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(#) CNB,MNB,LR,RF,DT</a:t>
            </a:r>
          </a:p>
          <a:p>
            <a:pPr marL="0" indent="0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#_*_params ={</a:t>
            </a:r>
          </a:p>
          <a:p>
            <a:pPr marL="0" indent="0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         '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vect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__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ngram_range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': ((1,1),(1,2)),</a:t>
            </a:r>
          </a:p>
          <a:p>
            <a:pPr marL="0" indent="0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         '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vect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__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max_df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':(0.65,0.75,0.85,1.0),</a:t>
            </a:r>
          </a:p>
          <a:p>
            <a:pPr marL="0" indent="0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         '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fselect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__k':[1000,2000,3000,3500,3700,"all"]                    </a:t>
            </a:r>
          </a:p>
          <a:p>
            <a:pPr marL="0" indent="0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}</a:t>
            </a:r>
          </a:p>
          <a:p>
            <a:pPr marL="0" indent="0">
              <a:buClr>
                <a:srgbClr val="000000"/>
              </a:buClr>
              <a:buFont typeface="Arial" panose="020B0604020202020204" pitchFamily="34" charset="0"/>
              <a:buNone/>
            </a:pPr>
            <a:endParaRPr lang="it-IT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4F42B3-F414-4BED-BC71-05F383A30F62}"/>
              </a:ext>
            </a:extLst>
          </p:cNvPr>
          <p:cNvSpPr txBox="1"/>
          <p:nvPr/>
        </p:nvSpPr>
        <p:spPr>
          <a:xfrm>
            <a:off x="6026870" y="4433769"/>
            <a:ext cx="60991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    Per i classificatori 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RainForest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DecisionTree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è stato aggiunto il seguente 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paramantro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       '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clf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__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criterion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': ["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gini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", "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entropy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"]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/>
              </a:rPr>
              <a:t>Per il classificatore 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/>
              </a:rPr>
              <a:t>SupportVectorMachine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/>
              </a:rPr>
              <a:t> sono stati aggiunti:</a:t>
            </a:r>
          </a:p>
          <a:p>
            <a:pPr marL="0" indent="0"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/>
              </a:rPr>
              <a:t>	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'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clf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__C':[0.001,0.01,0.1,1,10,100],</a:t>
            </a:r>
          </a:p>
          <a:p>
            <a:pPr marL="0" indent="0">
              <a:buNone/>
            </a:pP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      '</a:t>
            </a:r>
            <a:r>
              <a:rPr lang="it-IT" dirty="0" err="1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clf</a:t>
            </a:r>
            <a:r>
              <a:rPr lang="it-IT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__gamma':[1,0.01,0.01,0.001],</a:t>
            </a:r>
            <a:endParaRPr lang="it-IT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69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1005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Noto Sans</vt:lpstr>
      <vt:lpstr>Segoe UI</vt:lpstr>
      <vt:lpstr>Times New Roman</vt:lpstr>
      <vt:lpstr>Office Theme</vt:lpstr>
      <vt:lpstr>Sentimental analysis Apple brand 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Tonelli</dc:creator>
  <cp:lastModifiedBy>Lorenzo Tonelli</cp:lastModifiedBy>
  <cp:revision>438</cp:revision>
  <dcterms:created xsi:type="dcterms:W3CDTF">2019-10-22T17:31:50Z</dcterms:created>
  <dcterms:modified xsi:type="dcterms:W3CDTF">2021-09-21T20:30:00Z</dcterms:modified>
</cp:coreProperties>
</file>