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ibm.com/analytics/hadoop/mapreduce" TargetMode="External"/><Relationship Id="rId3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glennklockwood.com/data-intensive/hadoop/overview.html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kdnuggets.com/2015/08/big-data-question-hadoop-spark.html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en.wikipedia.org/wiki/Embarrassingly_parallel" TargetMode="External"/><Relationship Id="rId3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chnology"/>
          <p:cNvSpPr txBox="1"/>
          <p:nvPr>
            <p:ph type="title"/>
          </p:nvPr>
        </p:nvSpPr>
        <p:spPr>
          <a:xfrm>
            <a:off x="1270000" y="7620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Technology</a:t>
            </a:r>
            <a:r>
              <a:rPr sz="1200"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pic>
        <p:nvPicPr>
          <p:cNvPr id="1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2000" y="3086100"/>
            <a:ext cx="6400800" cy="3581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quired reading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t>Required reading:</a:t>
            </a:r>
          </a:p>
          <a:p>
            <a:pPr defTabSz="484886">
              <a:defRPr sz="6640"/>
            </a:pPr>
            <a:r>
              <a:t> </a:t>
            </a:r>
            <a:r>
              <a:rPr u="sng">
                <a:solidFill>
                  <a:srgbClr val="0000EE"/>
                </a:solidFill>
                <a:uFill>
                  <a:solidFill>
                    <a:srgbClr val="0000EE"/>
                  </a:solidFill>
                </a:uFill>
                <a:hlinkClick r:id="rId2" invalidUrl="" action="" tgtFrame="" tooltip="" history="1" highlightClick="0" endSnd="0"/>
              </a:rPr>
              <a:t>Map-reduce</a:t>
            </a:r>
            <a:r>
              <a:rPr sz="996"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pic>
        <p:nvPicPr>
          <p:cNvPr id="14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3200" y="2482850"/>
            <a:ext cx="7315200" cy="5105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Hado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Hadoop</a:t>
            </a:r>
            <a:r>
              <a:rPr sz="1200"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151" name="Hadoop is software for distributed storage and processing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266700" indent="-266700" defTabSz="350520">
              <a:spcBef>
                <a:spcPts val="2500"/>
              </a:spcBef>
              <a:defRPr sz="1920"/>
            </a:pPr>
            <a:r>
              <a:t>Hadoop is software for distributed storage and processing.  </a:t>
            </a:r>
          </a:p>
          <a:p>
            <a:pPr marL="266700" indent="-266700" defTabSz="350520">
              <a:spcBef>
                <a:spcPts val="2500"/>
              </a:spcBef>
              <a:defRPr sz="1920"/>
            </a:pPr>
            <a:r>
              <a:t>Hadoop is engineered for processing big (Voluminous) data.  </a:t>
            </a:r>
          </a:p>
          <a:p>
            <a:pPr marL="266700" indent="-266700" defTabSz="350520">
              <a:spcBef>
                <a:spcPts val="2500"/>
              </a:spcBef>
              <a:defRPr sz="1920"/>
            </a:pPr>
            <a:r>
              <a:t>Importantly, it takes care of the nitty-gritty work in map-reduce.</a:t>
            </a:r>
            <a:endParaRPr sz="720">
              <a:latin typeface="Times"/>
              <a:ea typeface="Times"/>
              <a:cs typeface="Times"/>
              <a:sym typeface="Times"/>
            </a:endParaRPr>
          </a:p>
          <a:p>
            <a:pPr marL="266700" indent="-266700" defTabSz="350520">
              <a:spcBef>
                <a:spcPts val="2500"/>
              </a:spcBef>
              <a:defRPr sz="1920"/>
            </a:pPr>
            <a:r>
              <a:t>Hadoop is written in Java, but Hadoop Streaming </a:t>
            </a:r>
            <a:r>
              <a:rPr sz="720">
                <a:latin typeface="Times"/>
                <a:ea typeface="Times"/>
                <a:cs typeface="Times"/>
                <a:sym typeface="Times"/>
              </a:rPr>
              <a:t> </a:t>
            </a:r>
            <a:r>
              <a:t>allows for Map and Reduce to be written in other languages. </a:t>
            </a:r>
          </a:p>
          <a:p>
            <a:pPr marL="266700" indent="-266700" defTabSz="350520">
              <a:spcBef>
                <a:spcPts val="2500"/>
              </a:spcBef>
              <a:defRPr sz="1920"/>
            </a:pPr>
            <a:r>
              <a:t>Really important: data is distributed across compute nodes,  i.e., computation lives on top of the source data.</a:t>
            </a:r>
          </a:p>
          <a:p>
            <a:pPr marL="266700" indent="-266700" defTabSz="350520">
              <a:spcBef>
                <a:spcPts val="2500"/>
              </a:spcBef>
              <a:defRPr sz="1920"/>
            </a:pPr>
            <a:r>
              <a:t>Some details:</a:t>
            </a:r>
            <a:endParaRPr sz="720">
              <a:latin typeface="Times"/>
              <a:ea typeface="Times"/>
              <a:cs typeface="Times"/>
              <a:sym typeface="Times"/>
            </a:endParaRPr>
          </a:p>
          <a:p>
            <a:pPr lvl="1" marL="533400" indent="-266700" defTabSz="350520">
              <a:spcBef>
                <a:spcPts val="2500"/>
              </a:spcBef>
              <a:defRPr sz="1920"/>
            </a:pPr>
            <a:r>
              <a:t>The Hadoop distributed file system (HDFS) is paramount...</a:t>
            </a:r>
            <a:endParaRPr sz="720">
              <a:latin typeface="Times"/>
              <a:ea typeface="Times"/>
              <a:cs typeface="Times"/>
              <a:sym typeface="Times"/>
            </a:endParaRPr>
          </a:p>
          <a:p>
            <a:pPr lvl="1" marL="533400" indent="-266700" defTabSz="350520">
              <a:spcBef>
                <a:spcPts val="2500"/>
              </a:spcBef>
              <a:defRPr sz="1920"/>
            </a:pPr>
            <a:r>
              <a:t>...so it's only practice-Hadoop without a dedicated server.  Intermediate data is always stored on disk between steps. </a:t>
            </a:r>
          </a:p>
          <a:p>
            <a:pPr lvl="1" marL="533400" indent="-266700" defTabSz="350520">
              <a:spcBef>
                <a:spcPts val="2500"/>
              </a:spcBef>
              <a:defRPr sz="1920"/>
            </a:pPr>
            <a:r>
              <a:t>I.e., this framework is heavy on disk reads and writes.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quired reading: Hado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 defTabSz="457200">
              <a:lnSpc>
                <a:spcPts val="10900"/>
              </a:lnSpc>
              <a:defRPr b="1" sz="4600" u="sng">
                <a:solidFill>
                  <a:srgbClr val="0000EE"/>
                </a:solidFill>
                <a:uFill>
                  <a:solidFill>
                    <a:srgbClr val="0000EE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hlinkClick r:id="rId2" invalidUrl="" action="" tgtFrame="" tooltip="" history="1" highlightClick="0" endSnd="0"/>
              </a:rPr>
              <a:t>Required reading: Hadoop</a:t>
            </a:r>
            <a:r>
              <a:rPr b="0"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pa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Spark</a:t>
            </a:r>
            <a:r>
              <a:rPr sz="1200"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156" name="Spark is the next generation framework after Hadoop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235584" indent="-235584" defTabSz="309625">
              <a:spcBef>
                <a:spcPts val="2200"/>
              </a:spcBef>
              <a:defRPr sz="1695"/>
            </a:pPr>
            <a:r>
              <a:t>Spark is the next generation framework after Hadoop. </a:t>
            </a:r>
          </a:p>
          <a:p>
            <a:pPr marL="235584" indent="-235584" defTabSz="309625">
              <a:spcBef>
                <a:spcPts val="2200"/>
              </a:spcBef>
              <a:defRPr sz="1695"/>
            </a:pPr>
            <a:r>
              <a:t>Spark does not necessarily replace Hadoop,</a:t>
            </a:r>
            <a:endParaRPr sz="635">
              <a:latin typeface="Times"/>
              <a:ea typeface="Times"/>
              <a:cs typeface="Times"/>
              <a:sym typeface="Times"/>
            </a:endParaRPr>
          </a:p>
          <a:p>
            <a:pPr marL="235584" indent="-235584" defTabSz="309625">
              <a:spcBef>
                <a:spcPts val="2200"/>
              </a:spcBef>
              <a:defRPr sz="1695"/>
            </a:pPr>
            <a:r>
              <a:t>or at least the Hadoop distributed file system.</a:t>
            </a:r>
            <a:endParaRPr sz="635">
              <a:latin typeface="Times"/>
              <a:ea typeface="Times"/>
              <a:cs typeface="Times"/>
              <a:sym typeface="Times"/>
            </a:endParaRPr>
          </a:p>
          <a:p>
            <a:pPr marL="235584" indent="-235584" defTabSz="309625">
              <a:spcBef>
                <a:spcPts val="2200"/>
              </a:spcBef>
              <a:defRPr sz="1695"/>
            </a:pPr>
            <a:r>
              <a:t>Spark is written in Scala, but has nice Python and R abstractions. </a:t>
            </a:r>
          </a:p>
          <a:p>
            <a:pPr marL="235584" indent="-235584" defTabSz="309625">
              <a:spcBef>
                <a:spcPts val="2200"/>
              </a:spcBef>
              <a:defRPr sz="1695"/>
            </a:pPr>
            <a:r>
              <a:t>Hadoop can be slow with intermediate disk reads/writes.</a:t>
            </a:r>
            <a:endParaRPr sz="635">
              <a:latin typeface="Times"/>
              <a:ea typeface="Times"/>
              <a:cs typeface="Times"/>
              <a:sym typeface="Times"/>
            </a:endParaRPr>
          </a:p>
          <a:p>
            <a:pPr marL="235584" indent="-235584" defTabSz="309625">
              <a:spcBef>
                <a:spcPts val="2200"/>
              </a:spcBef>
              <a:defRPr sz="1695"/>
            </a:pPr>
            <a:r>
              <a:t>Sparks does a lot with intermediate data in memory.</a:t>
            </a:r>
            <a:endParaRPr sz="635">
              <a:latin typeface="Times"/>
              <a:ea typeface="Times"/>
              <a:cs typeface="Times"/>
              <a:sym typeface="Times"/>
            </a:endParaRPr>
          </a:p>
          <a:p>
            <a:pPr marL="235584" indent="-235584" defTabSz="309625">
              <a:spcBef>
                <a:spcPts val="2200"/>
              </a:spcBef>
              <a:defRPr sz="1695"/>
            </a:pPr>
            <a:r>
              <a:t>Also, it's fault-tolerant, with resilient distributed datasets (RDDs)</a:t>
            </a:r>
            <a:endParaRPr sz="635">
              <a:latin typeface="Times"/>
              <a:ea typeface="Times"/>
              <a:cs typeface="Times"/>
              <a:sym typeface="Times"/>
            </a:endParaRPr>
          </a:p>
          <a:p>
            <a:pPr marL="235584" indent="-235584" defTabSz="309625">
              <a:spcBef>
                <a:spcPts val="2200"/>
              </a:spcBef>
              <a:defRPr sz="1695"/>
            </a:pPr>
            <a:r>
              <a:t>Some aspects:</a:t>
            </a:r>
            <a:endParaRPr sz="635">
              <a:latin typeface="Times"/>
              <a:ea typeface="Times"/>
              <a:cs typeface="Times"/>
              <a:sym typeface="Times"/>
            </a:endParaRPr>
          </a:p>
          <a:p>
            <a:pPr lvl="1" marL="471169" indent="-235584" defTabSz="309625">
              <a:spcBef>
                <a:spcPts val="2200"/>
              </a:spcBef>
              <a:defRPr sz="1695"/>
            </a:pPr>
            <a:r>
              <a:t>Spark is geared toward data analysis as much as management.  </a:t>
            </a:r>
          </a:p>
          <a:p>
            <a:pPr lvl="1" marL="471169" indent="-235584" defTabSz="309625">
              <a:spcBef>
                <a:spcPts val="2200"/>
              </a:spcBef>
              <a:defRPr sz="1695"/>
            </a:pPr>
            <a:r>
              <a:t>RDDs are efficient, since faults don't mean "start over”.</a:t>
            </a:r>
            <a:endParaRPr sz="635">
              <a:latin typeface="Times"/>
              <a:ea typeface="Times"/>
              <a:cs typeface="Times"/>
              <a:sym typeface="Times"/>
            </a:endParaRPr>
          </a:p>
          <a:p>
            <a:pPr lvl="1" marL="471169" indent="-235584" defTabSz="309625">
              <a:spcBef>
                <a:spcPts val="2200"/>
              </a:spcBef>
              <a:defRPr sz="1695"/>
            </a:pPr>
            <a:r>
              <a:t>Also, keeping data in memory can make Spark much faster. </a:t>
            </a:r>
          </a:p>
          <a:p>
            <a:pPr lvl="1" marL="471169" indent="-235584" defTabSz="309625">
              <a:spcBef>
                <a:spcPts val="2200"/>
              </a:spcBef>
              <a:defRPr sz="1695"/>
            </a:pPr>
            <a:r>
              <a:t>Since memory is limited, Spark will write to disk if necessary.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quired reading: Hadoop vs. Spa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 defTabSz="457200">
              <a:lnSpc>
                <a:spcPts val="10900"/>
              </a:lnSpc>
              <a:defRPr b="1" sz="4600" u="sng">
                <a:solidFill>
                  <a:srgbClr val="0000EE"/>
                </a:solidFill>
                <a:uFill>
                  <a:solidFill>
                    <a:srgbClr val="0000EE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Required reading: </a:t>
            </a:r>
            <a:r>
              <a:rPr>
                <a:hlinkClick r:id="rId2" invalidUrl="" action="" tgtFrame="" tooltip="" history="1" highlightClick="0" endSnd="0"/>
              </a:rPr>
              <a:t>Hadoop vs. Spark</a:t>
            </a:r>
            <a:r>
              <a: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PU process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GPU processing</a:t>
            </a:r>
            <a:r>
              <a:rPr sz="1200"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161" name="Most of the time we think about CPUs for processing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55600" indent="-355600" defTabSz="467359">
              <a:spcBef>
                <a:spcPts val="3300"/>
              </a:spcBef>
              <a:defRPr sz="2560"/>
            </a:pPr>
            <a:r>
              <a:t>Most of the time we think about CPUs for processing.</a:t>
            </a:r>
            <a:endParaRPr sz="960">
              <a:latin typeface="Times"/>
              <a:ea typeface="Times"/>
              <a:cs typeface="Times"/>
              <a:sym typeface="Times"/>
            </a:endParaRP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There are also specialized, graphics processing units (GPUs),  which leverage the regular structure of image-data.</a:t>
            </a:r>
            <a:endParaRPr sz="960">
              <a:latin typeface="Times"/>
              <a:ea typeface="Times"/>
              <a:cs typeface="Times"/>
              <a:sym typeface="Times"/>
            </a:endParaRP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Recall—images are really matrices of pixels.</a:t>
            </a:r>
            <a:endParaRPr sz="960">
              <a:latin typeface="Times"/>
              <a:ea typeface="Times"/>
              <a:cs typeface="Times"/>
              <a:sym typeface="Times"/>
            </a:endParaRP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Matrices operations are often embarrassingly parallel.  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So, GPUs have lots and lots of small cores inside.</a:t>
            </a:r>
            <a:endParaRPr sz="960">
              <a:latin typeface="Times"/>
              <a:ea typeface="Times"/>
              <a:cs typeface="Times"/>
              <a:sym typeface="Times"/>
            </a:endParaRP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E.g., the Nvidia Titan Z GPU has 5,760 cores at ~900Mhz, each! 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These are also being used for general purpose processing,  but generally for the least-complex tasks.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Recap</a:t>
            </a:r>
          </a:p>
        </p:txBody>
      </p:sp>
      <p:sp>
        <p:nvSpPr>
          <p:cNvPr id="164" name="Big data requires commensurate technolog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297815" indent="-297815" defTabSz="391414">
              <a:spcBef>
                <a:spcPts val="2800"/>
              </a:spcBef>
              <a:defRPr sz="2144"/>
            </a:pPr>
            <a:r>
              <a:t>Big data requires commensurate technology.</a:t>
            </a:r>
            <a:endParaRPr sz="804">
              <a:latin typeface="Times"/>
              <a:ea typeface="Times"/>
              <a:cs typeface="Times"/>
              <a:sym typeface="Times"/>
            </a:endParaRPr>
          </a:p>
          <a:p>
            <a:pPr marL="297815" indent="-297815" defTabSz="391414">
              <a:spcBef>
                <a:spcPts val="2800"/>
              </a:spcBef>
              <a:defRPr sz="2144"/>
            </a:pPr>
            <a:r>
              <a:t>Big data technologies are specialized for different uses,  designed to support different processing needs.</a:t>
            </a:r>
            <a:endParaRPr sz="804">
              <a:latin typeface="Times"/>
              <a:ea typeface="Times"/>
              <a:cs typeface="Times"/>
              <a:sym typeface="Times"/>
            </a:endParaRPr>
          </a:p>
          <a:p>
            <a:pPr marL="297815" indent="-297815" defTabSz="391414">
              <a:spcBef>
                <a:spcPts val="2800"/>
              </a:spcBef>
              <a:defRPr sz="2144"/>
            </a:pPr>
            <a:r>
              <a:t>Most speed-ups only handle the (embarrassingly) simple stuff.  </a:t>
            </a:r>
          </a:p>
          <a:p>
            <a:pPr marL="297815" indent="-297815" defTabSz="391414">
              <a:spcBef>
                <a:spcPts val="2800"/>
              </a:spcBef>
              <a:defRPr sz="2144"/>
            </a:pPr>
            <a:r>
              <a:t>When there's lots of data, it's best to leave it where it is.</a:t>
            </a:r>
            <a:endParaRPr sz="804">
              <a:latin typeface="Times"/>
              <a:ea typeface="Times"/>
              <a:cs typeface="Times"/>
              <a:sym typeface="Times"/>
            </a:endParaRPr>
          </a:p>
          <a:p>
            <a:pPr marL="297815" indent="-297815" defTabSz="391414">
              <a:spcBef>
                <a:spcPts val="2800"/>
              </a:spcBef>
              <a:defRPr sz="2144"/>
            </a:pPr>
            <a:r>
              <a:t>Hadoop and spark are frameworks, and map-reduce is a  pattern,</a:t>
            </a:r>
            <a:endParaRPr sz="804">
              <a:latin typeface="Times"/>
              <a:ea typeface="Times"/>
              <a:cs typeface="Times"/>
              <a:sym typeface="Times"/>
            </a:endParaRPr>
          </a:p>
          <a:p>
            <a:pPr marL="297815" indent="-297815" defTabSz="391414">
              <a:spcBef>
                <a:spcPts val="2800"/>
              </a:spcBef>
              <a:defRPr sz="2144"/>
            </a:pPr>
            <a:r>
              <a:t>unless it's proprietary MapReduce, which Google created early</a:t>
            </a:r>
            <a:r>
              <a:rPr sz="804">
                <a:latin typeface="Times"/>
                <a:ea typeface="Times"/>
                <a:cs typeface="Times"/>
                <a:sym typeface="Times"/>
              </a:rPr>
              <a:t> </a:t>
            </a:r>
            <a:r>
              <a:t>on.</a:t>
            </a:r>
          </a:p>
          <a:p>
            <a:pPr marL="297815" indent="-297815" defTabSz="391414">
              <a:spcBef>
                <a:spcPts val="2800"/>
              </a:spcBef>
              <a:defRPr sz="2144"/>
            </a:pPr>
            <a:r>
              <a:t>Next : </a:t>
            </a:r>
            <a:r>
              <a:rPr u="sng">
                <a:solidFill>
                  <a:srgbClr val="0000EE"/>
                </a:solidFill>
                <a:uFill>
                  <a:solidFill>
                    <a:srgbClr val="0000EE"/>
                  </a:solidFill>
                </a:uFill>
              </a:rPr>
              <a:t>Acquiring data </a:t>
            </a:r>
            <a:r>
              <a:rPr>
                <a:solidFill>
                  <a:srgbClr val="E7AC52"/>
                </a:solidFill>
              </a:rPr>
              <a:t> </a:t>
            </a:r>
            <a:endParaRPr>
              <a:solidFill>
                <a:srgbClr val="E7AC52"/>
              </a:solidFill>
            </a:endParaRPr>
          </a:p>
          <a:p>
            <a:pPr lvl="1" marL="595630" indent="-297815" defTabSz="391414">
              <a:spcBef>
                <a:spcPts val="2800"/>
              </a:spcBef>
              <a:defRPr sz="2144"/>
            </a:pPr>
            <a:r>
              <a:t>determining sources of data  collecting data</a:t>
            </a:r>
            <a:endParaRPr sz="804">
              <a:latin typeface="Times"/>
              <a:ea typeface="Times"/>
              <a:cs typeface="Times"/>
              <a:sym typeface="Times"/>
            </a:endParaRPr>
          </a:p>
          <a:p>
            <a:pPr lvl="1" marL="595630" indent="-297815" defTabSz="391414">
              <a:spcBef>
                <a:spcPts val="2800"/>
              </a:spcBef>
              <a:defRPr sz="2144"/>
            </a:pPr>
            <a:r>
              <a:t>data access</a:t>
            </a:r>
            <a:r>
              <a:rPr sz="804"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ome them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themes</a:t>
            </a:r>
          </a:p>
        </p:txBody>
      </p:sp>
      <p:sp>
        <p:nvSpPr>
          <p:cNvPr id="123" name="Big data requires commensurate technolog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91159" indent="-391159" defTabSz="514095">
              <a:spcBef>
                <a:spcPts val="3600"/>
              </a:spcBef>
              <a:defRPr sz="2816"/>
            </a:pPr>
            <a:r>
              <a:t>Big data requires commensurate technology.</a:t>
            </a:r>
            <a:endParaRPr sz="1056">
              <a:latin typeface="Times"/>
              <a:ea typeface="Times"/>
              <a:cs typeface="Times"/>
              <a:sym typeface="Times"/>
            </a:endParaRP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t>Big data technologies are specialized for different uses,  designed to support different processing needs.</a:t>
            </a:r>
            <a:endParaRPr sz="1056">
              <a:latin typeface="Times"/>
              <a:ea typeface="Times"/>
              <a:cs typeface="Times"/>
              <a:sym typeface="Times"/>
            </a:endParaRP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t>Most speed-ups only handle the (embarrassingly) simple stuff. </a:t>
            </a: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t>When there's lots of data, it's best to leave it where it is.</a:t>
            </a:r>
            <a:endParaRPr sz="1056">
              <a:latin typeface="Times"/>
              <a:ea typeface="Times"/>
              <a:cs typeface="Times"/>
              <a:sym typeface="Times"/>
            </a:endParaRP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t>Hadoop and spark are frameworks, and map-reduce is a  pattern,</a:t>
            </a:r>
            <a:endParaRPr sz="1056">
              <a:latin typeface="Times"/>
              <a:ea typeface="Times"/>
              <a:cs typeface="Times"/>
              <a:sym typeface="Times"/>
            </a:endParaRP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t>unless it's proprietary MapReduce, which Google created early</a:t>
            </a:r>
            <a:endParaRPr sz="1056">
              <a:latin typeface="Times"/>
              <a:ea typeface="Times"/>
              <a:cs typeface="Times"/>
              <a:sym typeface="Times"/>
            </a:endParaRPr>
          </a:p>
          <a:p>
            <a:pPr marL="10617" indent="0" defTabSz="402336">
              <a:lnSpc>
                <a:spcPts val="6100"/>
              </a:lnSpc>
              <a:spcBef>
                <a:spcPts val="0"/>
              </a:spcBef>
              <a:buSzTx/>
              <a:buNone/>
              <a:defRPr sz="264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omputing essenti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Computing essentials</a:t>
            </a:r>
            <a:r>
              <a:rPr sz="1200"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126" name="Let's talk about processing, disk, memory, and network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275590" indent="-275590" defTabSz="362204">
              <a:spcBef>
                <a:spcPts val="2600"/>
              </a:spcBef>
              <a:defRPr sz="1984"/>
            </a:pPr>
            <a:r>
              <a:t>Let's talk about processing, disk, memory, and networks. </a:t>
            </a:r>
          </a:p>
          <a:p>
            <a:pPr marL="275590" indent="-275590" defTabSz="362204">
              <a:spcBef>
                <a:spcPts val="2600"/>
              </a:spcBef>
              <a:defRPr sz="1984"/>
            </a:pPr>
            <a:r>
              <a:t>Processors execute tasks and commands.</a:t>
            </a:r>
            <a:endParaRPr sz="744">
              <a:latin typeface="Times"/>
              <a:ea typeface="Times"/>
              <a:cs typeface="Times"/>
              <a:sym typeface="Times"/>
            </a:endParaRPr>
          </a:p>
          <a:p>
            <a:pPr marL="275590" indent="-275590" defTabSz="362204">
              <a:spcBef>
                <a:spcPts val="2600"/>
              </a:spcBef>
              <a:defRPr sz="1984"/>
            </a:pPr>
            <a:r>
              <a:t>Disks hold "cold" storage, and must be read to be processed. </a:t>
            </a:r>
          </a:p>
          <a:p>
            <a:pPr marL="275590" indent="-275590" defTabSz="362204">
              <a:spcBef>
                <a:spcPts val="2600"/>
              </a:spcBef>
              <a:defRPr sz="1984"/>
            </a:pPr>
            <a:r>
              <a:t>Memory holds "hot" storage, and is available very rapidly.</a:t>
            </a:r>
            <a:endParaRPr sz="744">
              <a:latin typeface="Times"/>
              <a:ea typeface="Times"/>
              <a:cs typeface="Times"/>
              <a:sym typeface="Times"/>
            </a:endParaRPr>
          </a:p>
          <a:p>
            <a:pPr marL="275590" indent="-275590" defTabSz="362204">
              <a:spcBef>
                <a:spcPts val="2600"/>
              </a:spcBef>
              <a:defRPr sz="1984"/>
            </a:pPr>
            <a:r>
              <a:t>Networks transfer data between machines.</a:t>
            </a:r>
            <a:endParaRPr sz="744">
              <a:latin typeface="Times"/>
              <a:ea typeface="Times"/>
              <a:cs typeface="Times"/>
              <a:sym typeface="Times"/>
            </a:endParaRPr>
          </a:p>
          <a:p>
            <a:pPr marL="275590" indent="-275590" defTabSz="362204">
              <a:spcBef>
                <a:spcPts val="2600"/>
              </a:spcBef>
              <a:defRPr sz="1984"/>
            </a:pPr>
            <a:r>
              <a:t>Remember these details: </a:t>
            </a:r>
          </a:p>
          <a:p>
            <a:pPr lvl="1" marL="551180" indent="-275590" defTabSz="362204">
              <a:spcBef>
                <a:spcPts val="2600"/>
              </a:spcBef>
              <a:defRPr sz="1984"/>
            </a:pPr>
            <a:r>
              <a:t>Processors get stuff done.</a:t>
            </a:r>
            <a:endParaRPr sz="744">
              <a:latin typeface="Times"/>
              <a:ea typeface="Times"/>
              <a:cs typeface="Times"/>
              <a:sym typeface="Times"/>
            </a:endParaRPr>
          </a:p>
          <a:p>
            <a:pPr lvl="1" marL="551180" indent="-275590" defTabSz="362204">
              <a:spcBef>
                <a:spcPts val="2600"/>
              </a:spcBef>
              <a:defRPr sz="1984"/>
            </a:pPr>
            <a:r>
              <a:t>Disk space is abundant and secure, but slow to access. </a:t>
            </a:r>
          </a:p>
          <a:p>
            <a:pPr lvl="1" marL="551180" indent="-275590" defTabSz="362204">
              <a:spcBef>
                <a:spcPts val="2600"/>
              </a:spcBef>
              <a:defRPr sz="1984"/>
            </a:pPr>
            <a:r>
              <a:t>Memory is limited and ephemeral, but quick to access.  </a:t>
            </a:r>
          </a:p>
          <a:p>
            <a:pPr lvl="1" marL="551180" indent="-275590" defTabSz="362204">
              <a:spcBef>
                <a:spcPts val="2600"/>
              </a:spcBef>
              <a:defRPr sz="1984"/>
            </a:pPr>
            <a:r>
              <a:t>Sending data across a network is usually slow.</a:t>
            </a:r>
            <a:endParaRPr sz="744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How is big data handled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37463">
              <a:defRPr sz="7360"/>
            </a:pPr>
            <a:r>
              <a:t>How is big data handled?</a:t>
            </a:r>
            <a:r>
              <a:rPr sz="1104"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129" name="It can help to break things into piec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55600" indent="-355600" defTabSz="467359">
              <a:spcBef>
                <a:spcPts val="3300"/>
              </a:spcBef>
              <a:defRPr sz="2560"/>
            </a:pPr>
            <a:r>
              <a:t>It can help to break things into pieces. 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This is called parallelization,</a:t>
            </a:r>
            <a:endParaRPr sz="960">
              <a:latin typeface="Times"/>
              <a:ea typeface="Times"/>
              <a:cs typeface="Times"/>
              <a:sym typeface="Times"/>
            </a:endParaRP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and often requires specialized technology.</a:t>
            </a:r>
            <a:endParaRPr sz="960">
              <a:latin typeface="Times"/>
              <a:ea typeface="Times"/>
              <a:cs typeface="Times"/>
              <a:sym typeface="Times"/>
            </a:endParaRP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Not every process can be completely parallelized, 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but many algorithms are "embarrassingly parallel”.</a:t>
            </a:r>
            <a:endParaRPr sz="960">
              <a:latin typeface="Times"/>
              <a:ea typeface="Times"/>
              <a:cs typeface="Times"/>
              <a:sym typeface="Times"/>
            </a:endParaRP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Two common types of parallelism:</a:t>
            </a:r>
            <a:endParaRPr sz="960">
              <a:latin typeface="Times"/>
              <a:ea typeface="Times"/>
              <a:cs typeface="Times"/>
              <a:sym typeface="Times"/>
            </a:endParaRP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t>Split tasks on one computer across multiple cores (limited).  </a:t>
            </a: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t>Divide tasks on clusters across multiple machines (scalable).</a:t>
            </a:r>
            <a:endParaRPr sz="96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erving data on a clus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49148">
              <a:defRPr sz="7519"/>
            </a:pPr>
            <a:r>
              <a:t>Serving data on a cluster</a:t>
            </a:r>
            <a:r>
              <a:rPr sz="1128"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132" name="Big data often doesn't fit on a single disk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22275" indent="-422275" defTabSz="554990">
              <a:spcBef>
                <a:spcPts val="3900"/>
              </a:spcBef>
              <a:defRPr sz="3040"/>
            </a:pPr>
            <a:r>
              <a:t>Big data often doesn't fit on a single disk.</a:t>
            </a:r>
            <a:endParaRPr sz="1140">
              <a:latin typeface="Times"/>
              <a:ea typeface="Times"/>
              <a:cs typeface="Times"/>
              <a:sym typeface="Times"/>
            </a:endParaRP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So clusters more than often have a "distributed file system,"  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which is a "storage node" that controls access to many disks 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and makes them look like a single disk for "compute nodes"  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that perform user-specified tasks.</a:t>
            </a:r>
            <a:endParaRPr sz="1140">
              <a:latin typeface="Times"/>
              <a:ea typeface="Times"/>
              <a:cs typeface="Times"/>
              <a:sym typeface="Times"/>
            </a:endParaRP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Distributed file systems are network-accessed.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ring data on a clus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43305">
              <a:defRPr sz="7440"/>
            </a:pPr>
            <a:r>
              <a:t>Sharing data on a cluster</a:t>
            </a:r>
            <a:r>
              <a:rPr sz="1116"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135" name="When a &quot;job&quot; is split across a cluster there's often a problem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When a "job" is split across a cluster there's often a problem:</a:t>
            </a:r>
          </a:p>
          <a:p>
            <a:pPr/>
            <a:r>
              <a:t>how can the individual nodes communicate?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/>
            <a:r>
              <a:t>There are two extreme frameworks to this end: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lvl="1"/>
            <a:r>
              <a:t>Shared everything (SE): all data is available to all nodes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lvl="1"/>
            <a:r>
              <a:t>Shared nothing (SN): no data is communicated between nodes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MP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MPI</a:t>
            </a:r>
          </a:p>
        </p:txBody>
      </p:sp>
      <p:sp>
        <p:nvSpPr>
          <p:cNvPr id="138" name="Message Passing Interface (MPI) is all about info. sharing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55600" indent="-355600" defTabSz="467359">
              <a:spcBef>
                <a:spcPts val="3300"/>
              </a:spcBef>
              <a:defRPr sz="2560"/>
            </a:pPr>
            <a:r>
              <a:t>Message Passing Interface (MPI) is all about info. sharing.</a:t>
            </a:r>
            <a:endParaRPr sz="960">
              <a:latin typeface="Times"/>
              <a:ea typeface="Times"/>
              <a:cs typeface="Times"/>
              <a:sym typeface="Times"/>
            </a:endParaRP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MPI allows nodes to share intermediate data during processing.  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I.e., this is a network-enabled SE framework.</a:t>
            </a:r>
            <a:endParaRPr sz="960">
              <a:latin typeface="Times"/>
              <a:ea typeface="Times"/>
              <a:cs typeface="Times"/>
              <a:sym typeface="Times"/>
            </a:endParaRP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MPI is not tied to a distributed file system, so it's "portable." 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However, distributed file systems are necessary for Volume. 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Messages are passed between nodes,</a:t>
            </a:r>
            <a:endParaRPr sz="960">
              <a:latin typeface="Times"/>
              <a:ea typeface="Times"/>
              <a:cs typeface="Times"/>
              <a:sym typeface="Times"/>
            </a:endParaRP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making MPI heavy on network requirements.</a:t>
            </a:r>
            <a:endParaRPr sz="960">
              <a:latin typeface="Times"/>
              <a:ea typeface="Times"/>
              <a:cs typeface="Times"/>
              <a:sym typeface="Times"/>
            </a:endParaRP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When shared data gets very voluminous, this can be a problem.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Embarrassingly parallel algorith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t>Embarrassingly parallel algorithms</a:t>
            </a:r>
            <a:r>
              <a:rPr sz="996"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141" name="This refers to when it is very easy to parallelize an algorithm…"/>
          <p:cNvSpPr txBox="1"/>
          <p:nvPr>
            <p:ph type="body" idx="1"/>
          </p:nvPr>
        </p:nvSpPr>
        <p:spPr>
          <a:xfrm>
            <a:off x="952500" y="25019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0" indent="0" algn="ctr" defTabSz="233679">
              <a:spcBef>
                <a:spcPts val="0"/>
              </a:spcBef>
              <a:buSzTx/>
              <a:buNone/>
              <a:defRPr sz="136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marL="0" indent="0" algn="ctr" defTabSz="233679">
              <a:spcBef>
                <a:spcPts val="0"/>
              </a:spcBef>
              <a:buSzTx/>
              <a:buNone/>
              <a:defRPr sz="136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marL="0" indent="0" algn="ctr" defTabSz="233679">
              <a:spcBef>
                <a:spcPts val="0"/>
              </a:spcBef>
              <a:buSzTx/>
              <a:buNone/>
              <a:defRPr sz="136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marL="0" indent="0" algn="ctr" defTabSz="233679">
              <a:spcBef>
                <a:spcPts val="0"/>
              </a:spcBef>
              <a:buSzTx/>
              <a:buNone/>
              <a:defRPr sz="136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marL="0" indent="0" algn="ctr" defTabSz="233679">
              <a:spcBef>
                <a:spcPts val="0"/>
              </a:spcBef>
              <a:buSzTx/>
              <a:buNone/>
              <a:defRPr sz="136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marL="0" indent="0" algn="ctr" defTabSz="233679">
              <a:spcBef>
                <a:spcPts val="0"/>
              </a:spcBef>
              <a:buSzTx/>
              <a:buNone/>
              <a:defRPr sz="136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marL="0" indent="0" algn="ctr" defTabSz="233679">
              <a:spcBef>
                <a:spcPts val="0"/>
              </a:spcBef>
              <a:buSzTx/>
              <a:buNone/>
              <a:defRPr sz="136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marL="0" indent="0" algn="ctr" defTabSz="233679">
              <a:spcBef>
                <a:spcPts val="0"/>
              </a:spcBef>
              <a:buSzTx/>
              <a:buNone/>
              <a:defRPr sz="136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marL="0" indent="0" algn="ctr" defTabSz="233679">
              <a:spcBef>
                <a:spcPts val="0"/>
              </a:spcBef>
              <a:buSzTx/>
              <a:buNone/>
              <a:defRPr sz="136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marL="0" indent="0" algn="ctr" defTabSz="233679">
              <a:spcBef>
                <a:spcPts val="0"/>
              </a:spcBef>
              <a:buSzTx/>
              <a:buNone/>
              <a:defRPr sz="136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marL="0" indent="0" algn="ctr" defTabSz="233679">
              <a:spcBef>
                <a:spcPts val="0"/>
              </a:spcBef>
              <a:buSzTx/>
              <a:buNone/>
              <a:defRPr sz="136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marL="177800" indent="-177800" defTabSz="233679">
              <a:spcBef>
                <a:spcPts val="1600"/>
              </a:spcBef>
              <a:defRPr sz="1280"/>
            </a:pPr>
          </a:p>
          <a:p>
            <a:pPr marL="177800" indent="-177800" defTabSz="233679">
              <a:spcBef>
                <a:spcPts val="1600"/>
              </a:spcBef>
              <a:defRPr sz="1280"/>
            </a:pPr>
          </a:p>
          <a:p>
            <a:pPr marL="177800" indent="-177800" defTabSz="233679">
              <a:spcBef>
                <a:spcPts val="1600"/>
              </a:spcBef>
              <a:defRPr sz="1280"/>
            </a:pPr>
          </a:p>
          <a:p>
            <a:pPr marL="177800" indent="-177800" defTabSz="233679">
              <a:spcBef>
                <a:spcPts val="1600"/>
              </a:spcBef>
              <a:defRPr sz="1280"/>
            </a:pPr>
          </a:p>
          <a:p>
            <a:pPr marL="177800" indent="-177800" defTabSz="233679">
              <a:spcBef>
                <a:spcPts val="1600"/>
              </a:spcBef>
              <a:defRPr sz="2240"/>
            </a:pPr>
            <a:r>
              <a:t>This refers to when it is very easy to parallelize an algorithm  </a:t>
            </a:r>
          </a:p>
          <a:p>
            <a:pPr marL="177800" indent="-177800" defTabSz="233679">
              <a:spcBef>
                <a:spcPts val="1600"/>
              </a:spcBef>
              <a:defRPr sz="2240"/>
            </a:pPr>
            <a:r>
              <a:t>and usually coincides with algorithms that can use SN,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marL="177800" indent="-177800" defTabSz="233679">
              <a:spcBef>
                <a:spcPts val="1600"/>
              </a:spcBef>
              <a:defRPr sz="2240"/>
            </a:pPr>
            <a:r>
              <a:t>like doing +1 to a list of 10 million numbers,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marL="177800" indent="-177800" defTabSz="233679">
              <a:spcBef>
                <a:spcPts val="1600"/>
              </a:spcBef>
              <a:defRPr sz="2240"/>
            </a:pPr>
            <a:r>
              <a:t>or when there is very little need for lateral communication.  </a:t>
            </a:r>
          </a:p>
          <a:p>
            <a:pPr marL="177800" indent="-177800" defTabSz="233679">
              <a:spcBef>
                <a:spcPts val="1600"/>
              </a:spcBef>
              <a:defRPr sz="2240"/>
            </a:pPr>
            <a:r>
              <a:t>Required reading: </a:t>
            </a:r>
            <a:r>
              <a:rPr u="sng">
                <a:solidFill>
                  <a:srgbClr val="0000EE"/>
                </a:solidFill>
                <a:uFill>
                  <a:solidFill>
                    <a:srgbClr val="0000EE"/>
                  </a:solidFill>
                </a:uFill>
                <a:hlinkClick r:id="rId2" invalidUrl="" action="" tgtFrame="" tooltip="" history="1" highlightClick="0" endSnd="0"/>
              </a:rPr>
              <a:t>Wikipedia (through etymology)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4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27500" y="3251200"/>
            <a:ext cx="4572000" cy="3251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Map-redu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Map-reduce</a:t>
            </a:r>
            <a:r>
              <a:rPr sz="1200"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145" name="Most parallelism uses SN and the &quot;map-reduce&quot; patter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13384" indent="-413384" defTabSz="543305">
              <a:spcBef>
                <a:spcPts val="3900"/>
              </a:spcBef>
              <a:defRPr sz="2976"/>
            </a:pPr>
            <a:r>
              <a:t>Most parallelism uses SN and the "map-reduce" pattern. 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Embarrassingly parallel algorithms are ripe for map-reduce.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So, how does map-reduce distribute computation:</a:t>
            </a:r>
          </a:p>
          <a:p>
            <a:pPr lvl="1" marL="826769" indent="-413384" defTabSz="543305">
              <a:spcBef>
                <a:spcPts val="3900"/>
              </a:spcBef>
              <a:defRPr sz="2976"/>
            </a:pPr>
            <a:r>
              <a:t>A master node sends code and assigns data to workers </a:t>
            </a:r>
          </a:p>
          <a:p>
            <a:pPr lvl="1" marL="826769" indent="-413384" defTabSz="543305">
              <a:spcBef>
                <a:spcPts val="3900"/>
              </a:spcBef>
              <a:defRPr sz="2976"/>
            </a:pPr>
            <a:r>
              <a:t>which operate independently on data-records (map)</a:t>
            </a:r>
          </a:p>
          <a:p>
            <a:pPr lvl="1" marL="826769" indent="-413384" defTabSz="543305">
              <a:spcBef>
                <a:spcPts val="3900"/>
              </a:spcBef>
              <a:defRPr sz="2976"/>
            </a:pPr>
            <a:r>
              <a:t>whose output is sorted (the shuffle) by the master</a:t>
            </a:r>
            <a:endParaRPr sz="1116">
              <a:latin typeface="Times"/>
              <a:ea typeface="Times"/>
              <a:cs typeface="Times"/>
              <a:sym typeface="Times"/>
            </a:endParaRPr>
          </a:p>
          <a:p>
            <a:pPr lvl="1" marL="826769" indent="-413384" defTabSz="543305">
              <a:spcBef>
                <a:spcPts val="3900"/>
              </a:spcBef>
              <a:defRPr sz="2976"/>
            </a:pPr>
            <a:r>
              <a:t>and sent back to workers for any completion tasks (reduce).</a:t>
            </a:r>
            <a:r>
              <a:rPr sz="1116"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