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8" r:id="rId3"/>
    <p:sldId id="268" r:id="rId4"/>
    <p:sldId id="257" r:id="rId5"/>
    <p:sldId id="259" r:id="rId6"/>
    <p:sldId id="261" r:id="rId7"/>
    <p:sldId id="263" r:id="rId8"/>
    <p:sldId id="264" r:id="rId9"/>
    <p:sldId id="260" r:id="rId10"/>
    <p:sldId id="267" r:id="rId11"/>
    <p:sldId id="266" r:id="rId12"/>
  </p:sldIdLst>
  <p:sldSz cx="9144000" cy="5143500" type="screen16x9"/>
  <p:notesSz cx="6858000" cy="9144000"/>
  <p:embeddedFontLst>
    <p:embeddedFont>
      <p:font typeface="Barlow" pitchFamily="2" charset="77"/>
      <p:regular r:id="rId14"/>
      <p:bold r:id="rId15"/>
      <p:italic r:id="rId16"/>
      <p:boldItalic r:id="rId17"/>
    </p:embeddedFont>
    <p:embeddedFont>
      <p:font typeface="Barlow Light" pitchFamily="2" charset="77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aleway" panose="020B0503030101060003" pitchFamily="34" charset="77"/>
      <p:regular r:id="rId26"/>
      <p:bold r:id="rId27"/>
      <p:italic r:id="rId28"/>
      <p:boldItalic r:id="rId29"/>
    </p:embeddedFont>
    <p:embeddedFont>
      <p:font typeface="Raleway SemiBold" panose="020B0503030101060003" pitchFamily="34" charset="77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CB82D7-C3E9-4341-891A-5EF07D926A95}">
  <a:tblStyle styleId="{85CB82D7-C3E9-4341-891A-5EF07D926A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0"/>
    <p:restoredTop sz="94650"/>
  </p:normalViewPr>
  <p:slideViewPr>
    <p:cSldViewPr snapToGrid="0">
      <p:cViewPr varScale="1">
        <p:scale>
          <a:sx n="202" d="100"/>
          <a:sy n="202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How get the intent from last sentence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GOOGLE CUI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CF55D-177A-4135-A0A0-F2F96B41A889}"/>
              </a:ext>
            </a:extLst>
          </p:cNvPr>
          <p:cNvSpPr txBox="1"/>
          <p:nvPr/>
        </p:nvSpPr>
        <p:spPr>
          <a:xfrm>
            <a:off x="2508655" y="3518477"/>
            <a:ext cx="241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schemeClr val="accent2">
                    <a:lumMod val="50000"/>
                  </a:schemeClr>
                </a:solidFill>
              </a:rPr>
              <a:t>YiHsuan</a:t>
            </a:r>
            <a:r>
              <a:rPr lang="en-AU" dirty="0">
                <a:solidFill>
                  <a:schemeClr val="accent2">
                    <a:lumMod val="50000"/>
                  </a:schemeClr>
                </a:solidFill>
              </a:rPr>
              <a:t> Yang, Jiayue Yang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oogle Shape;1026;p23"/>
          <p:cNvGrpSpPr/>
          <p:nvPr/>
        </p:nvGrpSpPr>
        <p:grpSpPr>
          <a:xfrm>
            <a:off x="457232" y="2436044"/>
            <a:ext cx="2200509" cy="1776159"/>
            <a:chOff x="1126863" y="2013875"/>
            <a:chExt cx="1944600" cy="1569600"/>
          </a:xfrm>
        </p:grpSpPr>
        <p:sp>
          <p:nvSpPr>
            <p:cNvPr id="1027" name="Google Shape;1027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 txBox="1"/>
            <p:nvPr/>
          </p:nvSpPr>
          <p:spPr>
            <a:xfrm>
              <a:off x="1372120" y="217276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8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Quantity of Products</a:t>
              </a:r>
              <a:endParaRPr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57951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What else needs to be solved</a:t>
            </a:r>
            <a:endParaRPr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022" name="Google Shape;1022;p23"/>
          <p:cNvGrpSpPr/>
          <p:nvPr/>
        </p:nvGrpSpPr>
        <p:grpSpPr>
          <a:xfrm>
            <a:off x="720385" y="2436044"/>
            <a:ext cx="4135166" cy="1776159"/>
            <a:chOff x="1361792" y="2013875"/>
            <a:chExt cx="3654265" cy="1569600"/>
          </a:xfrm>
        </p:grpSpPr>
        <p:sp>
          <p:nvSpPr>
            <p:cNvPr id="1023" name="Google Shape;1023;p2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3"/>
            <p:cNvSpPr txBox="1"/>
            <p:nvPr/>
          </p:nvSpPr>
          <p:spPr>
            <a:xfrm>
              <a:off x="1361792" y="276242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8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Calculate the Price</a:t>
              </a:r>
              <a:endParaRPr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2923686" y="2436044"/>
            <a:ext cx="5325192" cy="1776159"/>
            <a:chOff x="3311242" y="2013875"/>
            <a:chExt cx="4705896" cy="1569600"/>
          </a:xfrm>
        </p:grpSpPr>
        <p:sp>
          <p:nvSpPr>
            <p:cNvPr id="1031" name="Google Shape;1031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 txBox="1"/>
            <p:nvPr/>
          </p:nvSpPr>
          <p:spPr>
            <a:xfrm>
              <a:off x="3311242" y="228363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28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Error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28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Handling</a:t>
              </a:r>
              <a:endParaRPr sz="2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4" name="Google Shape;1034;p23"/>
          <p:cNvGrpSpPr/>
          <p:nvPr/>
        </p:nvGrpSpPr>
        <p:grpSpPr>
          <a:xfrm>
            <a:off x="4705169" y="3213940"/>
            <a:ext cx="295999" cy="294651"/>
            <a:chOff x="4858109" y="2631368"/>
            <a:chExt cx="316442" cy="315000"/>
          </a:xfrm>
        </p:grpSpPr>
        <p:sp>
          <p:nvSpPr>
            <p:cNvPr id="1035" name="Google Shape;1035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1037" name="Google Shape;1037;p23"/>
          <p:cNvGrpSpPr/>
          <p:nvPr/>
        </p:nvGrpSpPr>
        <p:grpSpPr>
          <a:xfrm>
            <a:off x="2512794" y="3213816"/>
            <a:ext cx="294612" cy="294612"/>
            <a:chOff x="3157188" y="909150"/>
            <a:chExt cx="470400" cy="470400"/>
          </a:xfrm>
        </p:grpSpPr>
        <p:sp>
          <p:nvSpPr>
            <p:cNvPr id="1038" name="Google Shape;1038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032;p23">
            <a:extLst>
              <a:ext uri="{FF2B5EF4-FFF2-40B4-BE49-F238E27FC236}">
                <a16:creationId xmlns:a16="http://schemas.microsoft.com/office/drawing/2014/main" id="{295E4FBB-1EEF-472D-BE41-9921C8902B70}"/>
              </a:ext>
            </a:extLst>
          </p:cNvPr>
          <p:cNvSpPr txBox="1"/>
          <p:nvPr/>
        </p:nvSpPr>
        <p:spPr>
          <a:xfrm>
            <a:off x="5111811" y="2690764"/>
            <a:ext cx="2735190" cy="520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Check out with Stripe</a:t>
            </a:r>
            <a:endParaRPr sz="24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745582" y="1387200"/>
            <a:ext cx="4754100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bg1"/>
                </a:solidFill>
              </a:rPr>
              <a:t>THANK YOU</a:t>
            </a:r>
            <a:br>
              <a:rPr lang="en-AU" sz="3000" dirty="0">
                <a:solidFill>
                  <a:schemeClr val="lt1"/>
                </a:solidFill>
                <a:highlight>
                  <a:schemeClr val="accent2"/>
                </a:highlight>
              </a:rPr>
            </a:br>
            <a:endParaRPr sz="3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11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</a:t>
            </a:r>
            <a:r>
              <a:rPr lang="en-AU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want to buy apple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dirty="0"/>
              <a:t>The price of apple is 3 dollar per each. Do you want to add it in the shopping cart?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82" name="Google Shape;382;p14"/>
          <p:cNvPicPr preferRelativeResize="0"/>
          <p:nvPr/>
        </p:nvPicPr>
        <p:blipFill rotWithShape="1">
          <a:blip r:embed="rId3">
            <a:alphaModFix/>
          </a:blip>
          <a:srcRect l="15415" t="4445" r="9823" b="45713"/>
          <a:stretch/>
        </p:blipFill>
        <p:spPr>
          <a:xfrm>
            <a:off x="5187600" y="1173450"/>
            <a:ext cx="2796600" cy="27966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83" name="Google Shape;383;p14"/>
          <p:cNvGrpSpPr/>
          <p:nvPr/>
        </p:nvGrpSpPr>
        <p:grpSpPr>
          <a:xfrm>
            <a:off x="7479302" y="1963085"/>
            <a:ext cx="885996" cy="2673675"/>
            <a:chOff x="5678143" y="1151382"/>
            <a:chExt cx="345795" cy="1043508"/>
          </a:xfrm>
        </p:grpSpPr>
        <p:sp>
          <p:nvSpPr>
            <p:cNvPr id="384" name="Google Shape;384;p14"/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D06893-3D36-4CEB-9AA6-30A573CD5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049" y="1028325"/>
            <a:ext cx="6197569" cy="3579900"/>
          </a:xfrm>
        </p:spPr>
        <p:txBody>
          <a:bodyPr/>
          <a:lstStyle/>
          <a:p>
            <a:r>
              <a:rPr lang="en-US" dirty="0"/>
              <a:t>Scope</a:t>
            </a:r>
          </a:p>
          <a:p>
            <a:r>
              <a:rPr lang="en-US" dirty="0"/>
              <a:t>Deliverables</a:t>
            </a:r>
          </a:p>
          <a:p>
            <a:r>
              <a:rPr lang="en-US" dirty="0"/>
              <a:t>What We Struggled with</a:t>
            </a:r>
          </a:p>
          <a:p>
            <a:r>
              <a:rPr lang="en-US" dirty="0"/>
              <a:t>In the future</a:t>
            </a:r>
          </a:p>
          <a:p>
            <a:r>
              <a:rPr lang="en-US"/>
              <a:t>Demo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567F5-0294-4D43-B1EC-CF78D26C19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463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Scope</a:t>
            </a:r>
            <a:br>
              <a:rPr lang="en" dirty="0"/>
            </a:br>
            <a:r>
              <a:rPr lang="en" dirty="0"/>
              <a:t>Statement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12A5D-9A1B-42CD-BFED-91EB5F7D2F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" y="2192050"/>
            <a:ext cx="7564924" cy="2679000"/>
          </a:xfrm>
        </p:spPr>
        <p:txBody>
          <a:bodyPr/>
          <a:lstStyle/>
          <a:p>
            <a:r>
              <a:rPr lang="en-US" dirty="0"/>
              <a:t>Develop Google Assistant Actions for Google Home Devices which integrates with Google </a:t>
            </a:r>
            <a:r>
              <a:rPr lang="en-US" dirty="0" err="1"/>
              <a:t>DialogFlow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the dummy dataset to simulate shopping experience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56264" y="180045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OBJECTIVES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OBJECTIVES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>
              <a:buFont typeface="Barlow Light"/>
              <a:buAutoNum type="arabicPeriod"/>
            </a:pPr>
            <a:r>
              <a:rPr lang="en-AU" dirty="0"/>
              <a:t>Browsing shopping choices</a:t>
            </a:r>
          </a:p>
          <a:p>
            <a:pPr marL="342900">
              <a:buFont typeface="Barlow Light"/>
              <a:buAutoNum type="arabicPeriod"/>
            </a:pPr>
            <a:r>
              <a:rPr lang="en-US" dirty="0"/>
              <a:t>Select a certain item and add to the shopping cart </a:t>
            </a:r>
            <a:endParaRPr dirty="0"/>
          </a:p>
          <a:p>
            <a:pPr marL="342900">
              <a:buFont typeface="Barlow Light"/>
              <a:buAutoNum type="arabicPeriod"/>
            </a:pPr>
            <a:r>
              <a:rPr lang="en-US" dirty="0"/>
              <a:t>Delete a certain item from shopping cart </a:t>
            </a:r>
          </a:p>
          <a:p>
            <a:pPr marL="342900">
              <a:buFont typeface="Barlow Light"/>
              <a:buAutoNum type="arabicPeriod"/>
            </a:pPr>
            <a:r>
              <a:rPr lang="en-US" dirty="0"/>
              <a:t>Browse everything in the shopping cart </a:t>
            </a:r>
          </a:p>
          <a:p>
            <a:pPr marL="342900">
              <a:buFont typeface="Barlow Light"/>
              <a:buAutoNum type="arabicPeriod"/>
            </a:pPr>
            <a:r>
              <a:rPr lang="en-AU" dirty="0"/>
              <a:t>Check out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AU" dirty="0"/>
              <a:t>Deliverables 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661599" y="129821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7CC7A-4E69-4B2E-A264-45F7519E1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570" y="1298214"/>
            <a:ext cx="7039586" cy="2679000"/>
          </a:xfrm>
        </p:spPr>
        <p:txBody>
          <a:bodyPr/>
          <a:lstStyle/>
          <a:p>
            <a:r>
              <a:rPr lang="en-AU" sz="1600" dirty="0"/>
              <a:t>Browse and prepare shopping item dataset </a:t>
            </a:r>
          </a:p>
          <a:p>
            <a:r>
              <a:rPr lang="en-AU" sz="1600" dirty="0"/>
              <a:t>Set up database with MongoDB, store shopping history into database (cart and product models)</a:t>
            </a:r>
          </a:p>
          <a:p>
            <a:r>
              <a:rPr lang="en-AU" sz="1600" dirty="0"/>
              <a:t>Create endpoints via node.</a:t>
            </a:r>
            <a:r>
              <a:rPr lang="en-AU" sz="1600"/>
              <a:t>js (SOLID)</a:t>
            </a:r>
            <a:endParaRPr lang="en-AU" sz="1600" dirty="0"/>
          </a:p>
          <a:p>
            <a:pPr lvl="1"/>
            <a:r>
              <a:rPr lang="en-AU" sz="1600" dirty="0"/>
              <a:t>GET </a:t>
            </a:r>
            <a:r>
              <a:rPr lang="en-AU" sz="1600" dirty="0" err="1"/>
              <a:t>itemDetail</a:t>
            </a:r>
            <a:r>
              <a:rPr lang="en-AU" sz="1600" dirty="0"/>
              <a:t> </a:t>
            </a:r>
          </a:p>
          <a:p>
            <a:pPr lvl="1"/>
            <a:r>
              <a:rPr lang="en-AU" sz="1600" dirty="0"/>
              <a:t>POST </a:t>
            </a:r>
            <a:r>
              <a:rPr lang="en-AU" sz="1600" dirty="0" err="1"/>
              <a:t>addToShoppingCart</a:t>
            </a:r>
            <a:r>
              <a:rPr lang="en-AU" sz="1600" dirty="0"/>
              <a:t> </a:t>
            </a:r>
          </a:p>
          <a:p>
            <a:pPr lvl="1"/>
            <a:r>
              <a:rPr lang="en-AU" sz="1600" dirty="0"/>
              <a:t>DELETE </a:t>
            </a:r>
            <a:r>
              <a:rPr lang="en-AU" sz="1600" dirty="0" err="1"/>
              <a:t>fromShoppingCart</a:t>
            </a:r>
            <a:r>
              <a:rPr lang="en-AU" sz="1600" dirty="0"/>
              <a:t> </a:t>
            </a:r>
          </a:p>
          <a:p>
            <a:pPr lvl="1"/>
            <a:r>
              <a:rPr lang="en-AU" sz="1600" dirty="0"/>
              <a:t>GET </a:t>
            </a:r>
            <a:r>
              <a:rPr lang="en-AU" sz="1600" dirty="0" err="1"/>
              <a:t>allShoppingCart</a:t>
            </a:r>
            <a:r>
              <a:rPr lang="en-AU" sz="1600" dirty="0"/>
              <a:t> </a:t>
            </a:r>
          </a:p>
          <a:p>
            <a:pPr lvl="1"/>
            <a:r>
              <a:rPr lang="en-AU" sz="1600" dirty="0"/>
              <a:t>DELETE checkout </a:t>
            </a:r>
            <a:r>
              <a:rPr lang="en-AU" sz="1600" dirty="0" err="1"/>
              <a:t>shoppingCart</a:t>
            </a:r>
            <a:endParaRPr lang="en-AU" sz="1600" dirty="0"/>
          </a:p>
          <a:p>
            <a:r>
              <a:rPr lang="en-AU" sz="1600" dirty="0" err="1"/>
              <a:t>DialogFlow</a:t>
            </a:r>
            <a:r>
              <a:rPr lang="en-AU" sz="1600" dirty="0"/>
              <a:t>: Users complete the shopping process through interacting with chatbot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15803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400" dirty="0"/>
              <a:t>What we struggled with</a:t>
            </a:r>
            <a:endParaRPr sz="4400"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MongoDB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AU" dirty="0"/>
              <a:t>The localhost is not localhost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AU" dirty="0"/>
              <a:t>Syntax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AU"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020700" y="1957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Build Node.js RESTful APIs</a:t>
            </a:r>
          </a:p>
          <a:p>
            <a:pPr marL="342900" lvl="0" indent="-342900">
              <a:buAutoNum type="arabicPeriod"/>
            </a:pPr>
            <a:r>
              <a:rPr lang="en-AU" dirty="0"/>
              <a:t>Not familiar with Node.js    </a:t>
            </a:r>
          </a:p>
          <a:p>
            <a:pPr marL="0" lvl="0" indent="0">
              <a:buNone/>
            </a:pPr>
            <a:r>
              <a:rPr lang="en-AU" sz="1400" dirty="0"/>
              <a:t>            A. Get item</a:t>
            </a:r>
          </a:p>
          <a:p>
            <a:pPr marL="0" lvl="0" indent="0">
              <a:buNone/>
            </a:pPr>
            <a:r>
              <a:rPr lang="en-AU" sz="1400" dirty="0"/>
              <a:t>            B. Register two models</a:t>
            </a:r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957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Dialogflow</a:t>
            </a:r>
            <a:endParaRPr b="1" dirty="0"/>
          </a:p>
          <a:p>
            <a:pPr marL="342900" indent="-342900">
              <a:buFont typeface="Barlow Light"/>
              <a:buAutoNum type="arabicPeriod"/>
            </a:pPr>
            <a:r>
              <a:rPr lang="en-AU" dirty="0"/>
              <a:t>Not user-friendly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        </a:t>
            </a:r>
            <a:r>
              <a:rPr lang="en-AU" sz="1400" dirty="0"/>
              <a:t>A. How to go back to the 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400" dirty="0"/>
              <a:t>          previous…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400" dirty="0"/>
              <a:t>          B. Slow deployment and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400" dirty="0"/>
              <a:t>           preview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     </a:t>
            </a:r>
            <a:r>
              <a:rPr lang="en-AU" sz="1400" dirty="0"/>
              <a:t>Fulfillment &amp; Intent</a:t>
            </a:r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1500" dirty="0"/>
              <a:t>DEMO</a:t>
            </a:r>
            <a:endParaRPr sz="115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256</Words>
  <Application>Microsoft Macintosh PowerPoint</Application>
  <PresentationFormat>On-screen Show (16:9)</PresentationFormat>
  <Paragraphs>68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Barlow Light</vt:lpstr>
      <vt:lpstr>Raleway SemiBold</vt:lpstr>
      <vt:lpstr>Barlow</vt:lpstr>
      <vt:lpstr>Calibri</vt:lpstr>
      <vt:lpstr>Raleway</vt:lpstr>
      <vt:lpstr>Arial</vt:lpstr>
      <vt:lpstr>Gaoler template</vt:lpstr>
      <vt:lpstr>GOOGLE CUI</vt:lpstr>
      <vt:lpstr>HELLO!</vt:lpstr>
      <vt:lpstr>PowerPoint Presentation</vt:lpstr>
      <vt:lpstr>Scope Statement</vt:lpstr>
      <vt:lpstr>OBJECTIVES</vt:lpstr>
      <vt:lpstr>OBJECTIVES</vt:lpstr>
      <vt:lpstr>Deliverables </vt:lpstr>
      <vt:lpstr>What we struggled with</vt:lpstr>
      <vt:lpstr>PowerPoint Presentation</vt:lpstr>
      <vt:lpstr>What else needs to be solved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CUI</dc:title>
  <dc:creator>杨佳玥</dc:creator>
  <cp:lastModifiedBy>yihsuany</cp:lastModifiedBy>
  <cp:revision>27</cp:revision>
  <dcterms:modified xsi:type="dcterms:W3CDTF">2019-12-05T15:07:43Z</dcterms:modified>
</cp:coreProperties>
</file>