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84" r:id="rId6"/>
    <p:sldId id="280" r:id="rId7"/>
    <p:sldId id="285" r:id="rId8"/>
    <p:sldId id="283" r:id="rId9"/>
    <p:sldId id="282" r:id="rId10"/>
    <p:sldId id="286" r:id="rId11"/>
    <p:sldId id="287" r:id="rId12"/>
    <p:sldId id="291" r:id="rId13"/>
    <p:sldId id="281" r:id="rId14"/>
    <p:sldId id="290" r:id="rId15"/>
    <p:sldId id="289" r:id="rId16"/>
    <p:sldId id="294" r:id="rId17"/>
    <p:sldId id="288" r:id="rId18"/>
    <p:sldId id="293" r:id="rId19"/>
    <p:sldId id="296" r:id="rId20"/>
    <p:sldId id="292" r:id="rId21"/>
    <p:sldId id="295" r:id="rId22"/>
    <p:sldId id="300" r:id="rId23"/>
    <p:sldId id="297" r:id="rId24"/>
    <p:sldId id="298" r:id="rId25"/>
    <p:sldId id="303" r:id="rId2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6800"/>
    <a:srgbClr val="B9A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Objects="1">
      <p:cViewPr varScale="1">
        <p:scale>
          <a:sx n="92" d="100"/>
          <a:sy n="92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97502-3630-466F-889F-FAD6C2A59F7C}" type="datetimeFigureOut">
              <a:rPr lang="en-US" smtClean="0"/>
              <a:t>8/14/13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29B78-2952-42C0-825E-313529785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86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22E8E-C573-48D2-832E-294FE34B07B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92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7F43B-D5F8-4D1B-AB7C-F85D2C26898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15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3A49A-C0F0-4B74-9FBD-C33C8820672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80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07B5F-ECF1-4117-9FF7-79D1AB368E8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73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68F61-79F9-4E43-BCBC-917D9F7BDE1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01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59553-666D-4466-9739-885A9829293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52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BE2C2-4788-40FE-952D-9B9E9E0F305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96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777FF-1D66-40C8-B318-79426DBCBF6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2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85DA9-F3BC-4CFD-9216-F80D2D204F5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04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AB6A7-71F2-4F9A-AABC-54D13F3D812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55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7DF9B-90D1-4FA1-830D-62F07C7D345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8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58A04A1-3880-4F8B-8E5A-1395810255D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2050" y="1516063"/>
            <a:ext cx="6624638" cy="938212"/>
          </a:xfrm>
        </p:spPr>
        <p:txBody>
          <a:bodyPr/>
          <a:lstStyle/>
          <a:p>
            <a:pPr algn="l" eaLnBrk="1" hangingPunct="1"/>
            <a:r>
              <a:rPr lang="fr-CA" sz="3200" dirty="0" smtClean="0">
                <a:solidFill>
                  <a:schemeClr val="bg1"/>
                </a:solidFill>
              </a:rPr>
              <a:t>CompTIA     Network +</a:t>
            </a:r>
            <a:endParaRPr lang="fr-FR" sz="3200" dirty="0" smtClean="0">
              <a:solidFill>
                <a:schemeClr val="bg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</a:p>
          <a:p>
            <a:r>
              <a:rPr lang="en-US" dirty="0" smtClean="0"/>
              <a:t>Introducing Computer Networks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28368"/>
            <a:ext cx="8229600" cy="579438"/>
          </a:xfrm>
        </p:spPr>
        <p:txBody>
          <a:bodyPr/>
          <a:lstStyle/>
          <a:p>
            <a:r>
              <a:rPr lang="en-US" sz="4000" dirty="0">
                <a:solidFill>
                  <a:srgbClr val="CA6800"/>
                </a:solidFill>
              </a:rPr>
              <a:t>W</a:t>
            </a:r>
            <a:r>
              <a:rPr lang="en-US" sz="4000" dirty="0" smtClean="0">
                <a:solidFill>
                  <a:srgbClr val="CA6800"/>
                </a:solidFill>
              </a:rPr>
              <a:t>AN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6933" y="5681592"/>
            <a:ext cx="8643938" cy="55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01471" tIns="50735" rIns="101471" bIns="50735" anchor="ctr"/>
          <a:lstStyle/>
          <a:p>
            <a:pPr algn="ctr" defTabSz="1014413" eaLnBrk="1" hangingPunct="1"/>
            <a:endParaRPr lang="en-US" sz="4900">
              <a:solidFill>
                <a:schemeClr val="tx2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4800" y="5526823"/>
            <a:ext cx="86439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01471" tIns="50735" rIns="101471" bIns="50735" anchor="ctr"/>
          <a:lstStyle/>
          <a:p>
            <a:pPr algn="ctr" defTabSz="1014413" eaLnBrk="1" hangingPunct="1"/>
            <a:endParaRPr lang="en-US" sz="4900">
              <a:solidFill>
                <a:schemeClr val="tx2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57200" y="5679223"/>
            <a:ext cx="830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Figure 1-3   Sample WAN Topology   </a:t>
            </a:r>
          </a:p>
        </p:txBody>
      </p:sp>
      <p:pic>
        <p:nvPicPr>
          <p:cNvPr id="8" name="Picture 4" descr="01fig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12" y="2743200"/>
            <a:ext cx="6564313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82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28368"/>
            <a:ext cx="8229600" cy="579438"/>
          </a:xfrm>
        </p:spPr>
        <p:txBody>
          <a:bodyPr/>
          <a:lstStyle/>
          <a:p>
            <a:r>
              <a:rPr lang="en-US" sz="4000" dirty="0">
                <a:solidFill>
                  <a:srgbClr val="CA6800"/>
                </a:solidFill>
              </a:rPr>
              <a:t>Other Area Networks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6933" y="5681592"/>
            <a:ext cx="8643938" cy="55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01471" tIns="50735" rIns="101471" bIns="50735" anchor="ctr"/>
          <a:lstStyle/>
          <a:p>
            <a:pPr algn="ctr" defTabSz="1014413" eaLnBrk="1" hangingPunct="1"/>
            <a:endParaRPr lang="en-US" sz="4900">
              <a:solidFill>
                <a:schemeClr val="tx2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4800" y="5526823"/>
            <a:ext cx="86439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01471" tIns="50735" rIns="101471" bIns="50735" anchor="ctr"/>
          <a:lstStyle/>
          <a:p>
            <a:pPr algn="ctr" defTabSz="1014413" eaLnBrk="1" hangingPunct="1"/>
            <a:endParaRPr lang="en-US" sz="4900">
              <a:solidFill>
                <a:schemeClr val="tx2"/>
              </a:solidFill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444910" y="2069646"/>
            <a:ext cx="8192729" cy="388852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b="1" dirty="0" smtClean="0"/>
              <a:t>CAN</a:t>
            </a:r>
            <a:r>
              <a:rPr lang="en-US" sz="2800" dirty="0" smtClean="0"/>
              <a:t>: A CAN is created from interconnecting multiple LANs</a:t>
            </a:r>
          </a:p>
          <a:p>
            <a:pPr>
              <a:buFont typeface="Wingdings" pitchFamily="2" charset="2"/>
              <a:buChar char="§"/>
            </a:pPr>
            <a:r>
              <a:rPr lang="en-US" sz="2800" b="1" dirty="0" smtClean="0"/>
              <a:t>MAN</a:t>
            </a:r>
            <a:r>
              <a:rPr lang="en-US" sz="2800" dirty="0" smtClean="0"/>
              <a:t>: A MAN is between a LAN and a WAN, typically covering a metropolitan area such as three office branches in the same city.</a:t>
            </a:r>
          </a:p>
          <a:p>
            <a:pPr>
              <a:buFont typeface="Wingdings" pitchFamily="2" charset="2"/>
              <a:buChar char="§"/>
            </a:pPr>
            <a:r>
              <a:rPr lang="en-US" sz="2800" b="1" dirty="0" smtClean="0"/>
              <a:t>PAN</a:t>
            </a:r>
            <a:r>
              <a:rPr lang="en-US" sz="2800" dirty="0" smtClean="0"/>
              <a:t>:  A PAN is created from the interconnection of personal devices such as a phone, headset, and portable tablet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1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28368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Network Defined by Topology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In addition to classifying networks based on the geographical placement of their components, another approach to classifying a network is to use the networks </a:t>
            </a:r>
            <a:r>
              <a:rPr lang="en-US" b="1" i="1" dirty="0" smtClean="0"/>
              <a:t>topology.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There are two major topology groupings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Physical Topology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Logical Topology</a:t>
            </a:r>
          </a:p>
        </p:txBody>
      </p:sp>
    </p:spTree>
    <p:extLst>
      <p:ext uri="{BB962C8B-B14F-4D97-AF65-F5344CB8AC3E}">
        <p14:creationId xmlns:p14="http://schemas.microsoft.com/office/powerpoint/2010/main" val="216018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28368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Network Defined by Topology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Physical Versus Logical Topology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Physical Topology  -- how components are physical interconnected determines the physical topology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Logical Topology  -- the actual traffic flow determines the logical topology</a:t>
            </a:r>
          </a:p>
        </p:txBody>
      </p:sp>
    </p:spTree>
    <p:extLst>
      <p:ext uri="{BB962C8B-B14F-4D97-AF65-F5344CB8AC3E}">
        <p14:creationId xmlns:p14="http://schemas.microsoft.com/office/powerpoint/2010/main" val="542296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28368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Network Defined by Topology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8200" y="6096000"/>
            <a:ext cx="86439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01471" tIns="50735" rIns="101471" bIns="50735" anchor="ctr"/>
          <a:lstStyle/>
          <a:p>
            <a:pPr algn="ctr" defTabSz="1014413" eaLnBrk="1" hangingPunct="1"/>
            <a:endParaRPr lang="en-US" sz="4900">
              <a:solidFill>
                <a:schemeClr val="tx2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90600" y="5953432"/>
            <a:ext cx="7239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 Figure 1-4   Physical Star Topology </a:t>
            </a:r>
          </a:p>
        </p:txBody>
      </p:sp>
      <p:pic>
        <p:nvPicPr>
          <p:cNvPr id="5" name="Picture 4" descr="01fig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68129"/>
            <a:ext cx="5834063" cy="364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308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28368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Network Defined by Topology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8200" y="6096000"/>
            <a:ext cx="86439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01471" tIns="50735" rIns="101471" bIns="50735" anchor="ctr"/>
          <a:lstStyle/>
          <a:p>
            <a:pPr algn="ctr" defTabSz="1014413" eaLnBrk="1" hangingPunct="1"/>
            <a:endParaRPr lang="en-US" sz="4900">
              <a:solidFill>
                <a:schemeClr val="tx2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16794" y="5943600"/>
            <a:ext cx="723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 Figure 1-5   Logical Ring Topology </a:t>
            </a:r>
          </a:p>
        </p:txBody>
      </p:sp>
      <p:pic>
        <p:nvPicPr>
          <p:cNvPr id="5" name="Picture 4" descr="01fig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5767388" cy="363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945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28368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Bus Topology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8600" y="5721145"/>
            <a:ext cx="86439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01471" tIns="50735" rIns="101471" bIns="50735" anchor="ctr"/>
          <a:lstStyle/>
          <a:p>
            <a:pPr algn="ctr" defTabSz="1014413" eaLnBrk="1" hangingPunct="1"/>
            <a:endParaRPr lang="en-US" sz="4900">
              <a:solidFill>
                <a:schemeClr val="tx2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14400" y="5873545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 Figure 1-6   Bus Topology </a:t>
            </a:r>
          </a:p>
        </p:txBody>
      </p:sp>
      <p:pic>
        <p:nvPicPr>
          <p:cNvPr id="5" name="Picture 4" descr="01fig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17" y="2362200"/>
            <a:ext cx="6748463" cy="226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35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28368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Bus Topology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14400" y="5717458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 Figure 1-7   T Connector </a:t>
            </a:r>
          </a:p>
        </p:txBody>
      </p:sp>
      <p:pic>
        <p:nvPicPr>
          <p:cNvPr id="5" name="Picture 4" descr="01fig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057400"/>
            <a:ext cx="5410200" cy="311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747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28368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Ring Topology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8200" y="6096000"/>
            <a:ext cx="86439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01471" tIns="50735" rIns="101471" bIns="50735" anchor="ctr"/>
          <a:lstStyle/>
          <a:p>
            <a:pPr algn="ctr" defTabSz="1014413" eaLnBrk="1" hangingPunct="1"/>
            <a:endParaRPr lang="en-US" sz="4900">
              <a:solidFill>
                <a:schemeClr val="tx2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90600" y="5801032"/>
            <a:ext cx="723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 Figure 1-8   Ring Topology </a:t>
            </a:r>
          </a:p>
        </p:txBody>
      </p:sp>
      <p:pic>
        <p:nvPicPr>
          <p:cNvPr id="5" name="Picture 4" descr="01fig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4999"/>
            <a:ext cx="5986463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400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28368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Star Topology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20329" y="5975555"/>
            <a:ext cx="830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 Figure 1-9   Star Topology </a:t>
            </a:r>
          </a:p>
        </p:txBody>
      </p:sp>
      <p:pic>
        <p:nvPicPr>
          <p:cNvPr id="4" name="Picture 4" descr="01fig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29" y="2057400"/>
            <a:ext cx="6672263" cy="329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34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7775575" cy="609600"/>
          </a:xfrm>
        </p:spPr>
        <p:txBody>
          <a:bodyPr/>
          <a:lstStyle/>
          <a:p>
            <a:pPr algn="l" eaLnBrk="1" hangingPunct="1"/>
            <a:r>
              <a:rPr lang="fr-CA" sz="3600" dirty="0" smtClean="0">
                <a:solidFill>
                  <a:srgbClr val="CA6800"/>
                </a:solidFill>
              </a:rPr>
              <a:t>Objectives</a:t>
            </a:r>
            <a:endParaRPr lang="fr-FR" sz="3600" dirty="0" smtClean="0">
              <a:solidFill>
                <a:srgbClr val="CA68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is the purpose of a network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r>
              <a:rPr lang="en-US" sz="2400" dirty="0"/>
              <a:t>What are some examples of network components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r>
              <a:rPr lang="en-US" sz="2400" dirty="0"/>
              <a:t>How are networks defined by geography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r>
              <a:rPr lang="en-US" sz="2400" dirty="0"/>
              <a:t>How are networks defined by topology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How are networks defined by resource location?</a:t>
            </a:r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28368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Hub-and-Spoke Topology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8200" y="6096000"/>
            <a:ext cx="86439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01471" tIns="50735" rIns="101471" bIns="50735" anchor="ctr"/>
          <a:lstStyle/>
          <a:p>
            <a:pPr algn="ctr" defTabSz="1014413" eaLnBrk="1" hangingPunct="1"/>
            <a:endParaRPr lang="en-US" sz="4900">
              <a:solidFill>
                <a:schemeClr val="tx2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32733" y="5943600"/>
            <a:ext cx="723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 Figure 1-10   Hub-and-Spoke Topology </a:t>
            </a:r>
          </a:p>
        </p:txBody>
      </p:sp>
      <p:pic>
        <p:nvPicPr>
          <p:cNvPr id="5" name="Picture 4" descr="01fig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2068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224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28368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Full-Mesh Topology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16642" y="5943600"/>
            <a:ext cx="830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 Figure 1-11   Full-Mesh Topology </a:t>
            </a:r>
          </a:p>
        </p:txBody>
      </p:sp>
      <p:pic>
        <p:nvPicPr>
          <p:cNvPr id="4" name="Picture 5" descr="01fig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642" y="1752601"/>
            <a:ext cx="67818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951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28368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Partial-Mesh Topology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20329" y="5973455"/>
            <a:ext cx="830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 Figure 1-12   Partial-Mesh Topology </a:t>
            </a:r>
          </a:p>
        </p:txBody>
      </p:sp>
      <p:pic>
        <p:nvPicPr>
          <p:cNvPr id="4" name="Picture 5" descr="01fig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855" y="1828800"/>
            <a:ext cx="6324600" cy="381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84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28368"/>
            <a:ext cx="8229600" cy="579438"/>
          </a:xfrm>
        </p:spPr>
        <p:txBody>
          <a:bodyPr/>
          <a:lstStyle/>
          <a:p>
            <a:r>
              <a:rPr lang="en-US" sz="3200" dirty="0" smtClean="0">
                <a:solidFill>
                  <a:srgbClr val="CA6800"/>
                </a:solidFill>
              </a:rPr>
              <a:t>Network Defined by Resource Location</a:t>
            </a:r>
            <a:endParaRPr lang="en-US" sz="3200" dirty="0">
              <a:solidFill>
                <a:srgbClr val="CA68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Yet another way to categorize networks is based on where network resources reside.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Network that have all the resources residing in a server are called </a:t>
            </a:r>
            <a:r>
              <a:rPr lang="en-US" b="1" i="1" dirty="0" smtClean="0"/>
              <a:t>client –server networks.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Network that have their resources on several clients and no server is called a </a:t>
            </a:r>
            <a:r>
              <a:rPr lang="en-US" b="1" i="1" dirty="0" smtClean="0"/>
              <a:t>peer-to-peer network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6473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28368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Client-Server Network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8200" y="6096000"/>
            <a:ext cx="86439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01471" tIns="50735" rIns="101471" bIns="50735" anchor="ctr"/>
          <a:lstStyle/>
          <a:p>
            <a:pPr algn="ctr" defTabSz="1014413" eaLnBrk="1" hangingPunct="1"/>
            <a:endParaRPr lang="en-US" sz="4900">
              <a:solidFill>
                <a:schemeClr val="tx2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39582" y="5791200"/>
            <a:ext cx="723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 Figure 1-13   Client-Server Network Example </a:t>
            </a:r>
          </a:p>
        </p:txBody>
      </p:sp>
      <p:pic>
        <p:nvPicPr>
          <p:cNvPr id="5" name="Picture 5" descr="01fig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826" y="1828797"/>
            <a:ext cx="6132513" cy="357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37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28368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Peer-to-Peer Network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8200" y="6096000"/>
            <a:ext cx="86439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01471" tIns="50735" rIns="101471" bIns="50735" anchor="ctr"/>
          <a:lstStyle/>
          <a:p>
            <a:pPr algn="ctr" defTabSz="1014413" eaLnBrk="1" hangingPunct="1"/>
            <a:endParaRPr lang="en-US" sz="4900">
              <a:solidFill>
                <a:schemeClr val="tx2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61231" y="5942110"/>
            <a:ext cx="7239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 Figure 1-14   Peer-to-Peer Network Example </a:t>
            </a:r>
          </a:p>
        </p:txBody>
      </p:sp>
      <p:pic>
        <p:nvPicPr>
          <p:cNvPr id="5" name="Picture 4" descr="01fig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6570663" cy="362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59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Introducing Computer Networks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28600" y="1828800"/>
            <a:ext cx="8763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altLang="en-US" sz="2400" dirty="0" smtClean="0"/>
              <a:t>What comes to mind when you thinks of a computer network?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 smtClean="0"/>
              <a:t>Is it the Internet?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 smtClean="0"/>
              <a:t>Is it e-mail?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 smtClean="0"/>
              <a:t>Is it the wireless connection that lets you print to your printer from your laptop?</a:t>
            </a:r>
          </a:p>
          <a:p>
            <a:pPr marL="457200" lvl="1" indent="0">
              <a:buNone/>
            </a:pPr>
            <a:endParaRPr lang="en-US" alt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altLang="en-US" sz="2400" dirty="0" smtClean="0"/>
              <a:t>Whatever your current perception of a computer network , this chapter and book, as a whole, helps you gain a deep appreciation and understanding of networked computing.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0329" y="828368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Defining a Network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 (computer) network is an interconnection of two or more computing devices.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It can serve a variety of purposes including: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File sharing between two computers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Video </a:t>
            </a:r>
            <a:r>
              <a:rPr lang="en-US" dirty="0"/>
              <a:t>chatting </a:t>
            </a:r>
            <a:r>
              <a:rPr lang="en-US" dirty="0" smtClean="0"/>
              <a:t>across different </a:t>
            </a:r>
            <a:r>
              <a:rPr lang="en-US" dirty="0"/>
              <a:t>parts of the world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Surfing </a:t>
            </a:r>
            <a:r>
              <a:rPr lang="en-US" dirty="0"/>
              <a:t>the </a:t>
            </a:r>
            <a:r>
              <a:rPr lang="en-US" dirty="0" smtClean="0"/>
              <a:t>Web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Instant messaging (IM) between computer with IM software installed.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E-mail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Voice </a:t>
            </a:r>
            <a:r>
              <a:rPr lang="en-US" dirty="0"/>
              <a:t>over IP (VoIP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 converged network is one that transports multiple forms of traffic (video, voice, and data)</a:t>
            </a:r>
          </a:p>
        </p:txBody>
      </p:sp>
    </p:spTree>
    <p:extLst>
      <p:ext uri="{BB962C8B-B14F-4D97-AF65-F5344CB8AC3E}">
        <p14:creationId xmlns:p14="http://schemas.microsoft.com/office/powerpoint/2010/main" val="154499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609600" y="5919019"/>
            <a:ext cx="830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Figure 1-1   Sample Computer Network   </a:t>
            </a:r>
          </a:p>
        </p:txBody>
      </p:sp>
      <p:pic>
        <p:nvPicPr>
          <p:cNvPr id="3" name="Picture 20" descr="01fig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5943600" cy="384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0329" y="828368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Overview of Network Components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49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/>
          <p:cNvSpPr>
            <a:spLocks noGrp="1"/>
          </p:cNvSpPr>
          <p:nvPr>
            <p:ph sz="half" idx="1"/>
          </p:nvPr>
        </p:nvSpPr>
        <p:spPr>
          <a:xfrm>
            <a:off x="420329" y="1902544"/>
            <a:ext cx="8229600" cy="4343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b="1" dirty="0"/>
              <a:t>Client: </a:t>
            </a:r>
            <a:r>
              <a:rPr lang="en-US" sz="2400" dirty="0"/>
              <a:t>The term </a:t>
            </a:r>
            <a:r>
              <a:rPr lang="en-US" sz="2400" i="1" dirty="0"/>
              <a:t>client </a:t>
            </a:r>
            <a:r>
              <a:rPr lang="en-US" sz="2400" dirty="0"/>
              <a:t>defines the device an end user uses to access a </a:t>
            </a:r>
            <a:r>
              <a:rPr lang="en-US" sz="2400" dirty="0" smtClean="0"/>
              <a:t>network.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b="1" dirty="0" smtClean="0"/>
              <a:t>Server</a:t>
            </a:r>
            <a:r>
              <a:rPr lang="en-US" sz="2400" b="1" dirty="0"/>
              <a:t>: </a:t>
            </a:r>
            <a:r>
              <a:rPr lang="en-US" sz="2400" dirty="0"/>
              <a:t>A </a:t>
            </a:r>
            <a:r>
              <a:rPr lang="en-US" sz="2400" i="1" dirty="0" smtClean="0"/>
              <a:t>server</a:t>
            </a:r>
            <a:r>
              <a:rPr lang="en-US" sz="2400" dirty="0" smtClean="0"/>
              <a:t> provides </a:t>
            </a:r>
            <a:r>
              <a:rPr lang="en-US" sz="2400" dirty="0"/>
              <a:t>resources to a network. </a:t>
            </a:r>
            <a:r>
              <a:rPr lang="en-US" sz="2400" dirty="0" smtClean="0"/>
              <a:t>(Email, Web pages, or files)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b="1" dirty="0" smtClean="0"/>
              <a:t>Hub</a:t>
            </a:r>
            <a:r>
              <a:rPr lang="en-US" sz="2400" b="1" dirty="0"/>
              <a:t>: </a:t>
            </a:r>
            <a:r>
              <a:rPr lang="en-US" sz="2400" dirty="0"/>
              <a:t>A </a:t>
            </a:r>
            <a:r>
              <a:rPr lang="en-US" sz="2400" i="1" dirty="0"/>
              <a:t>hub </a:t>
            </a:r>
            <a:r>
              <a:rPr lang="en-US" sz="2400" dirty="0"/>
              <a:t>is an older technology that interconnects network </a:t>
            </a:r>
            <a:r>
              <a:rPr lang="en-US" sz="2400" dirty="0" smtClean="0"/>
              <a:t>components. A hub broadcasts messages to all connected devices other than the recipient.</a:t>
            </a:r>
            <a:endParaRPr lang="en-US" sz="24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0329" y="828368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Overview of Network Components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848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0329" y="828368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Overview of Network Components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20329" y="1676400"/>
            <a:ext cx="8229600" cy="472440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b="1" dirty="0" smtClean="0"/>
              <a:t>Switch</a:t>
            </a:r>
            <a:r>
              <a:rPr lang="en-US" sz="2000" b="1" dirty="0"/>
              <a:t>: </a:t>
            </a:r>
            <a:r>
              <a:rPr lang="en-US" sz="2000" dirty="0" smtClean="0"/>
              <a:t>A </a:t>
            </a:r>
            <a:r>
              <a:rPr lang="en-US" sz="2000" i="1" dirty="0" smtClean="0"/>
              <a:t>switch </a:t>
            </a:r>
            <a:r>
              <a:rPr lang="en-US" sz="2000" dirty="0"/>
              <a:t>interconnects network </a:t>
            </a:r>
            <a:r>
              <a:rPr lang="en-US" sz="2000" dirty="0" smtClean="0"/>
              <a:t>components.  Unlike </a:t>
            </a:r>
            <a:r>
              <a:rPr lang="en-US" sz="2000" dirty="0"/>
              <a:t>a hub, a </a:t>
            </a:r>
            <a:r>
              <a:rPr lang="en-US" sz="2000" dirty="0" smtClean="0"/>
              <a:t>switch makes forwarding </a:t>
            </a:r>
            <a:r>
              <a:rPr lang="en-US" sz="2000" dirty="0"/>
              <a:t>decisions based on </a:t>
            </a:r>
            <a:r>
              <a:rPr lang="en-US" sz="2000" dirty="0" smtClean="0"/>
              <a:t>physical addresses</a:t>
            </a:r>
            <a:r>
              <a:rPr lang="en-US" sz="2000" i="1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1" i="1" dirty="0" smtClean="0"/>
              <a:t>Physical Address </a:t>
            </a:r>
            <a:r>
              <a:rPr lang="en-US" sz="1600" i="1" dirty="0" smtClean="0"/>
              <a:t>is burned into the NIC, usually a </a:t>
            </a:r>
            <a:r>
              <a:rPr lang="en-US" sz="1600" b="1" i="1" dirty="0" smtClean="0"/>
              <a:t>MAC Address</a:t>
            </a:r>
          </a:p>
          <a:p>
            <a:pPr>
              <a:buFont typeface="Wingdings" pitchFamily="2" charset="2"/>
              <a:buChar char="§"/>
            </a:pPr>
            <a:endParaRPr lang="en-US" sz="1000" i="1" dirty="0" smtClean="0"/>
          </a:p>
          <a:p>
            <a:pPr>
              <a:buFont typeface="Wingdings" pitchFamily="2" charset="2"/>
              <a:buChar char="§"/>
            </a:pPr>
            <a:r>
              <a:rPr lang="en-US" sz="2000" b="1" dirty="0" smtClean="0"/>
              <a:t>Router</a:t>
            </a:r>
            <a:r>
              <a:rPr lang="en-US" sz="2000" b="1" dirty="0"/>
              <a:t>: </a:t>
            </a:r>
            <a:r>
              <a:rPr lang="en-US" sz="2000" dirty="0" smtClean="0"/>
              <a:t>A </a:t>
            </a:r>
            <a:r>
              <a:rPr lang="en-US" sz="2000" i="1" dirty="0"/>
              <a:t>router </a:t>
            </a:r>
            <a:r>
              <a:rPr lang="en-US" sz="2000" dirty="0"/>
              <a:t>is </a:t>
            </a:r>
            <a:r>
              <a:rPr lang="en-US" sz="2000" dirty="0" smtClean="0"/>
              <a:t>connection device that makes forwarding </a:t>
            </a:r>
            <a:r>
              <a:rPr lang="en-US" sz="2000" dirty="0"/>
              <a:t>decisions based on logical </a:t>
            </a:r>
            <a:r>
              <a:rPr lang="en-US" sz="2000" dirty="0" smtClean="0"/>
              <a:t>network addresses.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1" i="1" dirty="0" smtClean="0"/>
              <a:t>Logical Address </a:t>
            </a:r>
            <a:r>
              <a:rPr lang="en-US" sz="1600" i="1" dirty="0" smtClean="0"/>
              <a:t>is determined by physical location, usually an </a:t>
            </a:r>
            <a:r>
              <a:rPr lang="en-US" sz="1600" b="1" i="1" dirty="0" smtClean="0"/>
              <a:t>IP Address</a:t>
            </a:r>
          </a:p>
          <a:p>
            <a:pPr>
              <a:buFont typeface="Wingdings" pitchFamily="2" charset="2"/>
              <a:buChar char="§"/>
            </a:pPr>
            <a:endParaRPr lang="en-US" sz="1000" dirty="0" smtClean="0"/>
          </a:p>
          <a:p>
            <a:pPr>
              <a:buFont typeface="Wingdings" pitchFamily="2" charset="2"/>
              <a:buChar char="§"/>
            </a:pPr>
            <a:r>
              <a:rPr lang="en-US" sz="2000" b="1" dirty="0"/>
              <a:t>Media: </a:t>
            </a:r>
            <a:r>
              <a:rPr lang="en-US" sz="2000" dirty="0"/>
              <a:t>The media is the physical substance on which the information of the system travels, such as copper wire for carrying electronic signals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1000" dirty="0"/>
          </a:p>
          <a:p>
            <a:pPr>
              <a:buFont typeface="Wingdings" pitchFamily="2" charset="2"/>
              <a:buChar char="§"/>
            </a:pPr>
            <a:r>
              <a:rPr lang="en-US" sz="2000" b="1" dirty="0"/>
              <a:t>WAN link: </a:t>
            </a:r>
            <a:r>
              <a:rPr lang="en-US" sz="2000" dirty="0"/>
              <a:t>Most networks connect to one or more other networks. The link that interconnects those networks is typically referred to as a </a:t>
            </a:r>
            <a:r>
              <a:rPr lang="en-US" sz="2000" i="1" dirty="0"/>
              <a:t>wide-area network </a:t>
            </a:r>
            <a:r>
              <a:rPr lang="en-US" sz="2000" dirty="0"/>
              <a:t>(WAN) link.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2810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28368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Network Defined by Geography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1905000"/>
            <a:ext cx="7315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Local-area network (LAN</a:t>
            </a:r>
            <a:r>
              <a:rPr lang="en-US" sz="2800" dirty="0" smtClean="0"/>
              <a:t>)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Wide-area network (</a:t>
            </a:r>
            <a:r>
              <a:rPr lang="en-US" sz="2800" dirty="0" smtClean="0"/>
              <a:t>WAN)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Campus-area network (CAN</a:t>
            </a:r>
            <a:r>
              <a:rPr lang="en-US" sz="2800" dirty="0" smtClean="0"/>
              <a:t>)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Metropolitan-area network (MAN</a:t>
            </a:r>
            <a:r>
              <a:rPr lang="en-US" sz="2800" dirty="0" smtClean="0"/>
              <a:t>)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Personal-area network (PAN)</a:t>
            </a:r>
          </a:p>
        </p:txBody>
      </p:sp>
    </p:spTree>
    <p:extLst>
      <p:ext uri="{BB962C8B-B14F-4D97-AF65-F5344CB8AC3E}">
        <p14:creationId xmlns:p14="http://schemas.microsoft.com/office/powerpoint/2010/main" val="187289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28368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LAN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6933" y="5681592"/>
            <a:ext cx="8643938" cy="55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01471" tIns="50735" rIns="101471" bIns="50735" anchor="ctr"/>
          <a:lstStyle/>
          <a:p>
            <a:pPr algn="ctr" defTabSz="1014413" eaLnBrk="1" hangingPunct="1"/>
            <a:endParaRPr lang="en-US" sz="4900">
              <a:solidFill>
                <a:schemeClr val="tx2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9333" y="5853746"/>
            <a:ext cx="830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Figure 1-2   Sample LAN Topology </a:t>
            </a:r>
          </a:p>
        </p:txBody>
      </p:sp>
      <p:pic>
        <p:nvPicPr>
          <p:cNvPr id="5" name="Picture 5" descr="01fig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733" y="1868417"/>
            <a:ext cx="4946650" cy="381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531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45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45</Template>
  <TotalTime>303</TotalTime>
  <Words>789</Words>
  <Application>Microsoft Macintosh PowerPoint</Application>
  <PresentationFormat>On-screen Show (4:3)</PresentationFormat>
  <Paragraphs>103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45</vt:lpstr>
      <vt:lpstr>CompTIA     Network +</vt:lpstr>
      <vt:lpstr>Objectives</vt:lpstr>
      <vt:lpstr>Introducing Computer Networks</vt:lpstr>
      <vt:lpstr>Defining a Network</vt:lpstr>
      <vt:lpstr>Overview of Network Components</vt:lpstr>
      <vt:lpstr>Overview of Network Components</vt:lpstr>
      <vt:lpstr>Overview of Network Components</vt:lpstr>
      <vt:lpstr>Network Defined by Geography</vt:lpstr>
      <vt:lpstr>LAN</vt:lpstr>
      <vt:lpstr>WAN</vt:lpstr>
      <vt:lpstr>Other Area Networks</vt:lpstr>
      <vt:lpstr>Network Defined by Topology</vt:lpstr>
      <vt:lpstr>Network Defined by Topology</vt:lpstr>
      <vt:lpstr>Network Defined by Topology</vt:lpstr>
      <vt:lpstr>Network Defined by Topology</vt:lpstr>
      <vt:lpstr>Bus Topology</vt:lpstr>
      <vt:lpstr>Bus Topology</vt:lpstr>
      <vt:lpstr>Ring Topology</vt:lpstr>
      <vt:lpstr>Star Topology</vt:lpstr>
      <vt:lpstr>Hub-and-Spoke Topology</vt:lpstr>
      <vt:lpstr>Full-Mesh Topology</vt:lpstr>
      <vt:lpstr>Partial-Mesh Topology</vt:lpstr>
      <vt:lpstr>Network Defined by Resource Location</vt:lpstr>
      <vt:lpstr>Client-Server Network</vt:lpstr>
      <vt:lpstr>Peer-to-Peer Network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CompTIA     Network +</dc:title>
  <dc:creator>Francis Goryl</dc:creator>
  <cp:lastModifiedBy>Sam Bowne</cp:lastModifiedBy>
  <cp:revision>32</cp:revision>
  <dcterms:created xsi:type="dcterms:W3CDTF">2012-01-23T18:41:44Z</dcterms:created>
  <dcterms:modified xsi:type="dcterms:W3CDTF">2013-08-14T18:07:49Z</dcterms:modified>
</cp:coreProperties>
</file>