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395" r:id="rId5"/>
    <p:sldId id="419" r:id="rId6"/>
    <p:sldId id="424" r:id="rId7"/>
    <p:sldId id="425" r:id="rId8"/>
    <p:sldId id="426" r:id="rId9"/>
    <p:sldId id="423" r:id="rId10"/>
    <p:sldId id="427" r:id="rId11"/>
    <p:sldId id="429" r:id="rId12"/>
    <p:sldId id="430" r:id="rId13"/>
    <p:sldId id="323" r:id="rId14"/>
  </p:sldIdLst>
  <p:sldSz cx="9144000" cy="6858000" type="screen4x3"/>
  <p:notesSz cx="7010400" cy="92964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6800"/>
    <a:srgbClr val="B9A288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 snapToObjects="1">
      <p:cViewPr varScale="1">
        <p:scale>
          <a:sx n="65" d="100"/>
          <a:sy n="65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DF82250-A83B-4E7C-85BB-0C7420B3CF1E}" type="datetimeFigureOut">
              <a:rPr lang="en-US" smtClean="0"/>
              <a:t>2/29/2012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2C4BD72-387D-4827-AAFC-9DFC9D252E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416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E697502-3630-466F-889F-FAD6C2A59F7C}" type="datetimeFigureOut">
              <a:rPr lang="en-US" smtClean="0"/>
              <a:t>2/29/2012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7529B78-2952-42C0-825E-3135297859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86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9B78-2952-42C0-825E-31352978591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2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22E8E-C573-48D2-832E-294FE34B07BD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592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7F43B-D5F8-4D1B-AB7C-F85D2C26898A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615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3A49A-C0F0-4B74-9FBD-C33C8820672D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3802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22E8E-C573-48D2-832E-294FE34B07BD}" type="slidenum">
              <a:rPr lang="fr-F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817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07B5F-ECF1-4117-9FF7-79D1AB368E89}" type="slidenum">
              <a:rPr lang="fr-F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776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68F61-79F9-4E43-BCBC-917D9F7BDE14}" type="slidenum">
              <a:rPr lang="fr-F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5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59553-666D-4466-9739-885A98292930}" type="slidenum">
              <a:rPr lang="fr-F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813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BE2C2-4788-40FE-952D-9B9E9E0F305F}" type="slidenum">
              <a:rPr lang="fr-F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821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777FF-1D66-40C8-B318-79426DBCBF6C}" type="slidenum">
              <a:rPr lang="fr-F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289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85DA9-F3BC-4CFD-9216-F80D2D204F51}" type="slidenum">
              <a:rPr lang="fr-F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4239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AB6A7-71F2-4F9A-AABC-54D13F3D8124}" type="slidenum">
              <a:rPr lang="fr-F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06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07B5F-ECF1-4117-9FF7-79D1AB368E89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9735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fr-CA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7DF9B-90D1-4FA1-830D-62F07C7D345C}" type="slidenum">
              <a:rPr lang="fr-F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566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7F43B-D5F8-4D1B-AB7C-F85D2C26898A}" type="slidenum">
              <a:rPr lang="fr-F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1373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3A49A-C0F0-4B74-9FBD-C33C8820672D}" type="slidenum">
              <a:rPr lang="fr-F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85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68F61-79F9-4E43-BCBC-917D9F7BDE14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01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59553-666D-4466-9739-885A98292930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752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BE2C2-4788-40FE-952D-9B9E9E0F305F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96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777FF-1D66-40C8-B318-79426DBCBF6C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32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85DA9-F3BC-4CFD-9216-F80D2D204F51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304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AB6A7-71F2-4F9A-AABC-54D13F3D8124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255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fr-CA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7DF9B-90D1-4FA1-830D-62F07C7D345C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78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58A04A1-3880-4F8B-8E5A-1395810255DC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58A04A1-3880-4F8B-8E5A-1395810255DC}" type="slidenum">
              <a:rPr lang="fr-F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97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2050" y="1516063"/>
            <a:ext cx="6624638" cy="938212"/>
          </a:xfrm>
        </p:spPr>
        <p:txBody>
          <a:bodyPr/>
          <a:lstStyle/>
          <a:p>
            <a:pPr algn="l" eaLnBrk="1" hangingPunct="1"/>
            <a:r>
              <a:rPr lang="fr-CA" sz="3200" dirty="0" smtClean="0">
                <a:solidFill>
                  <a:schemeClr val="bg1"/>
                </a:solidFill>
              </a:rPr>
              <a:t>CompTIA     Network +</a:t>
            </a:r>
            <a:endParaRPr lang="fr-FR" sz="3200" dirty="0" smtClean="0">
              <a:solidFill>
                <a:schemeClr val="bg1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10</a:t>
            </a:r>
            <a:endParaRPr lang="en-US" dirty="0" smtClean="0"/>
          </a:p>
          <a:p>
            <a:r>
              <a:rPr lang="en-US" dirty="0" smtClean="0"/>
              <a:t>Using Command-Line Utilities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Unix Commands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992868"/>
            <a:ext cx="777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800" dirty="0" smtClean="0"/>
              <a:t>ifconfig </a:t>
            </a:r>
            <a:r>
              <a:rPr lang="en-US" sz="2800" dirty="0"/>
              <a:t>– this command can be used to display IP address configuration parameters on a Windows PC</a:t>
            </a:r>
            <a:r>
              <a:rPr lang="en-US" sz="2800" dirty="0" smtClean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 err="1"/>
              <a:t>traceroute</a:t>
            </a:r>
            <a:r>
              <a:rPr lang="en-US" sz="2800" dirty="0"/>
              <a:t> – this command pings every router hop from the source to the destination and reports the round-trip time for each router hop.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7743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Unix Commands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1905000"/>
            <a:ext cx="74676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800" dirty="0" err="1" smtClean="0"/>
              <a:t>netstat</a:t>
            </a:r>
            <a:r>
              <a:rPr lang="en-US" sz="2800" dirty="0" smtClean="0"/>
              <a:t> </a:t>
            </a:r>
            <a:r>
              <a:rPr lang="en-US" sz="2800" dirty="0"/>
              <a:t>– command can be used to display various information about IP-based connection on a PC.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/>
              <a:t>You can view information about current sessions, including source and destination IP address and port numbers</a:t>
            </a:r>
            <a:r>
              <a:rPr lang="en-US" sz="2800" dirty="0" smtClean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/>
              <a:t>ping – this command is used to check IP connectivity between two network devices.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/>
              <a:t>Unlike the windows version you must give a count or the number of pings to conduct</a:t>
            </a:r>
            <a:r>
              <a:rPr lang="en-US" sz="24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576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19" y="685800"/>
            <a:ext cx="8229600" cy="990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Summary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574" y="1676400"/>
            <a:ext cx="815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FFFF"/>
                </a:solidFill>
              </a:rPr>
              <a:t>A collection of Windows CLI commands can be useful to monitor and troubleshoot a network.  These commands include </a:t>
            </a:r>
            <a:r>
              <a:rPr lang="en-US" sz="2400" b="1" dirty="0" smtClean="0">
                <a:solidFill>
                  <a:srgbClr val="FFFFFF"/>
                </a:solidFill>
              </a:rPr>
              <a:t>arp, </a:t>
            </a:r>
            <a:r>
              <a:rPr lang="en-US" sz="2400" b="1" dirty="0" err="1" smtClean="0">
                <a:solidFill>
                  <a:srgbClr val="FFFFFF"/>
                </a:solidFill>
              </a:rPr>
              <a:t>ipconfig</a:t>
            </a:r>
            <a:r>
              <a:rPr lang="en-US" sz="2400" b="1" dirty="0" smtClean="0">
                <a:solidFill>
                  <a:srgbClr val="FFFFFF"/>
                </a:solidFill>
              </a:rPr>
              <a:t>, </a:t>
            </a:r>
            <a:r>
              <a:rPr lang="en-US" sz="2400" b="1" dirty="0" err="1" smtClean="0">
                <a:solidFill>
                  <a:srgbClr val="FFFFFF"/>
                </a:solidFill>
              </a:rPr>
              <a:t>nbtstat</a:t>
            </a:r>
            <a:r>
              <a:rPr lang="en-US" sz="2400" b="1" dirty="0" smtClean="0">
                <a:solidFill>
                  <a:srgbClr val="FFFFFF"/>
                </a:solidFill>
              </a:rPr>
              <a:t>, </a:t>
            </a:r>
            <a:r>
              <a:rPr lang="en-US" sz="2400" b="1" dirty="0" err="1" smtClean="0">
                <a:solidFill>
                  <a:srgbClr val="FFFFFF"/>
                </a:solidFill>
              </a:rPr>
              <a:t>netstat</a:t>
            </a:r>
            <a:r>
              <a:rPr lang="en-US" sz="2400" b="1" dirty="0" smtClean="0">
                <a:solidFill>
                  <a:srgbClr val="FFFFFF"/>
                </a:solidFill>
              </a:rPr>
              <a:t>, nslookup, ping, route, and </a:t>
            </a:r>
            <a:r>
              <a:rPr lang="en-US" sz="2400" b="1" dirty="0" err="1" smtClean="0">
                <a:solidFill>
                  <a:srgbClr val="FFFFFF"/>
                </a:solidFill>
              </a:rPr>
              <a:t>tracert</a:t>
            </a:r>
            <a:r>
              <a:rPr lang="en-US" sz="2400" b="1" dirty="0" smtClean="0">
                <a:solidFill>
                  <a:srgbClr val="FFFFFF"/>
                </a:solidFill>
              </a:rPr>
              <a:t>.</a:t>
            </a:r>
            <a:endParaRPr lang="en-US" sz="2400" dirty="0" smtClean="0">
              <a:solidFill>
                <a:srgbClr val="FFFFFF"/>
              </a:solidFill>
            </a:endParaRPr>
          </a:p>
          <a:p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collection of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UNIX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CLI commands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include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man, arp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ifconfig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netstat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host, dig, nslookup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ping, route, and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traceroute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79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7775575" cy="609600"/>
          </a:xfrm>
        </p:spPr>
        <p:txBody>
          <a:bodyPr/>
          <a:lstStyle/>
          <a:p>
            <a:pPr algn="l" eaLnBrk="1" hangingPunct="1"/>
            <a:r>
              <a:rPr lang="fr-CA" sz="3600" dirty="0" smtClean="0">
                <a:solidFill>
                  <a:srgbClr val="CA6800"/>
                </a:solidFill>
              </a:rPr>
              <a:t>Objectives</a:t>
            </a:r>
            <a:endParaRPr lang="fr-FR" sz="3600" dirty="0" smtClean="0">
              <a:solidFill>
                <a:srgbClr val="CA68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9993" y="2057400"/>
            <a:ext cx="8229600" cy="36576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What are some of the more useful Microsoft Windows command for configuring and troubleshooting network client and servers?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What are some of the more useful </a:t>
            </a:r>
            <a:r>
              <a:rPr lang="en-US" sz="2400" dirty="0" smtClean="0"/>
              <a:t>UNIX/LINUX command </a:t>
            </a:r>
            <a:r>
              <a:rPr lang="en-US" sz="2400" dirty="0"/>
              <a:t>for configuring and troubleshooting network client and servers?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838200"/>
            <a:ext cx="8229600" cy="579438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Using Command-Line Utilities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37535" y="2133600"/>
            <a:ext cx="8229600" cy="36576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Your configuration and troubleshooting of networks will undoubtedly involve issuing command at an operating system (OS) prompt of an end-user computer (a client) or a server.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Some commands, you will notice, exist on both Microsoft Windows and UNIX/LINUX platforms.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1932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Windows Commands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992868"/>
            <a:ext cx="7772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800" dirty="0" smtClean="0"/>
              <a:t>arp -- this command can be used to see what a Layer 2 MAC address corresponds to a known Layer3 IP address.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 err="1" smtClean="0"/>
              <a:t>ipconfig</a:t>
            </a:r>
            <a:r>
              <a:rPr lang="en-US" sz="2800" dirty="0" smtClean="0"/>
              <a:t> – this command can be used to display IP address configuration parameters on a Windows PC.</a:t>
            </a:r>
          </a:p>
        </p:txBody>
      </p:sp>
    </p:spTree>
    <p:extLst>
      <p:ext uri="{BB962C8B-B14F-4D97-AF65-F5344CB8AC3E}">
        <p14:creationId xmlns:p14="http://schemas.microsoft.com/office/powerpoint/2010/main" val="11440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Windows Commands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992868"/>
            <a:ext cx="777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800" dirty="0" err="1" smtClean="0"/>
              <a:t>nbtstat</a:t>
            </a:r>
            <a:r>
              <a:rPr lang="en-US" sz="2800" dirty="0" smtClean="0"/>
              <a:t> – this command display NetBIOS information for IP-based networks.</a:t>
            </a:r>
          </a:p>
          <a:p>
            <a:endParaRPr lang="en-US" sz="280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 err="1"/>
              <a:t>n</a:t>
            </a:r>
            <a:r>
              <a:rPr lang="en-US" sz="2800" dirty="0" err="1" smtClean="0"/>
              <a:t>etstat</a:t>
            </a:r>
            <a:r>
              <a:rPr lang="en-US" sz="2800" dirty="0" smtClean="0"/>
              <a:t> – command can be used to display various information about IP-based connection on a PC.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800" dirty="0" smtClean="0"/>
              <a:t>You can view information about current sessions, including source and destination IP address and port numbers.</a:t>
            </a:r>
          </a:p>
        </p:txBody>
      </p:sp>
    </p:spTree>
    <p:extLst>
      <p:ext uri="{BB962C8B-B14F-4D97-AF65-F5344CB8AC3E}">
        <p14:creationId xmlns:p14="http://schemas.microsoft.com/office/powerpoint/2010/main" val="283857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Windows Commands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992868"/>
            <a:ext cx="7772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800" dirty="0" smtClean="0"/>
              <a:t>nslookup – this command can be used to resolve an FQDN to an IP address.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800" dirty="0" smtClean="0"/>
          </a:p>
          <a:p>
            <a:pPr marL="285750" indent="-285750">
              <a:buFont typeface="Wingdings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 smtClean="0"/>
              <a:t>ping – this command is used to check IP connectivity between two network devices.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202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Windows Commands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992868"/>
            <a:ext cx="777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800" dirty="0"/>
              <a:t>route – command can display a PC’s current IP routing table</a:t>
            </a:r>
            <a:r>
              <a:rPr lang="en-US" sz="2800" dirty="0" smtClean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800" dirty="0"/>
          </a:p>
          <a:p>
            <a:endParaRPr lang="en-US" sz="28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 err="1" smtClean="0"/>
              <a:t>tracert</a:t>
            </a:r>
            <a:r>
              <a:rPr lang="en-US" sz="2800" dirty="0" smtClean="0"/>
              <a:t> – this command pings every router hop from the source to the destination and reports the round-trip time for each router hop.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itchFamily="2" charset="2"/>
              <a:buChar char="§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6709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Unix Commands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992868"/>
            <a:ext cx="777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800" dirty="0" smtClean="0"/>
              <a:t>man – this command is used to find information how to use a UNIX command.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800" dirty="0"/>
          </a:p>
          <a:p>
            <a:endParaRPr lang="en-US" sz="280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 smtClean="0"/>
              <a:t>arp </a:t>
            </a:r>
            <a:r>
              <a:rPr lang="en-US" sz="2800" dirty="0"/>
              <a:t>-- this command can be used to see what a Layer 2 MAC address corresponds to a known Layer3 IP address.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1836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r>
              <a:rPr lang="en-US" sz="4000" dirty="0" smtClean="0">
                <a:solidFill>
                  <a:srgbClr val="CA6800"/>
                </a:solidFill>
              </a:rPr>
              <a:t>Unix Commands</a:t>
            </a:r>
            <a:endParaRPr lang="en-US" sz="4000" dirty="0">
              <a:solidFill>
                <a:srgbClr val="CA68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992868"/>
            <a:ext cx="7772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 smtClean="0"/>
              <a:t>dig and nslookup – these commands can be used to resolve FQDNs to IP addresses.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800" dirty="0" smtClean="0"/>
              <a:t>The dig command returns more information</a:t>
            </a:r>
          </a:p>
          <a:p>
            <a:pPr lvl="1"/>
            <a:endParaRPr lang="en-US" sz="2800" dirty="0"/>
          </a:p>
          <a:p>
            <a:pPr lvl="1"/>
            <a:endParaRPr lang="en-US" sz="280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/>
              <a:t>host – is another command that will resolve FQDNs to IP addresses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286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5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45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45</Template>
  <TotalTime>3531</TotalTime>
  <Words>515</Words>
  <Application>Microsoft Office PowerPoint</Application>
  <PresentationFormat>On-screen Show (4:3)</PresentationFormat>
  <Paragraphs>57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45</vt:lpstr>
      <vt:lpstr>2_45</vt:lpstr>
      <vt:lpstr>CompTIA     Network +</vt:lpstr>
      <vt:lpstr>Objectives</vt:lpstr>
      <vt:lpstr>Using Command-Line Utilities</vt:lpstr>
      <vt:lpstr>Windows Commands</vt:lpstr>
      <vt:lpstr>Windows Commands</vt:lpstr>
      <vt:lpstr>Windows Commands</vt:lpstr>
      <vt:lpstr>Windows Commands</vt:lpstr>
      <vt:lpstr>Unix Commands</vt:lpstr>
      <vt:lpstr>Unix Commands</vt:lpstr>
      <vt:lpstr>Unix Commands</vt:lpstr>
      <vt:lpstr>Unix Commands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CompTIA     Network +</dc:title>
  <dc:creator>Francis Goryl</dc:creator>
  <cp:lastModifiedBy>Francis Goryl</cp:lastModifiedBy>
  <cp:revision>241</cp:revision>
  <cp:lastPrinted>2012-01-31T16:54:41Z</cp:lastPrinted>
  <dcterms:created xsi:type="dcterms:W3CDTF">2012-01-23T18:41:44Z</dcterms:created>
  <dcterms:modified xsi:type="dcterms:W3CDTF">2012-02-29T19:50:30Z</dcterms:modified>
</cp:coreProperties>
</file>