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96" r:id="rId5"/>
    <p:sldId id="314" r:id="rId6"/>
    <p:sldId id="315" r:id="rId7"/>
    <p:sldId id="263" r:id="rId8"/>
    <p:sldId id="316" r:id="rId9"/>
    <p:sldId id="317" r:id="rId10"/>
    <p:sldId id="262" r:id="rId11"/>
    <p:sldId id="281" r:id="rId12"/>
    <p:sldId id="280" r:id="rId13"/>
    <p:sldId id="282" r:id="rId14"/>
    <p:sldId id="283" r:id="rId15"/>
    <p:sldId id="284" r:id="rId16"/>
    <p:sldId id="285" r:id="rId17"/>
    <p:sldId id="286" r:id="rId18"/>
    <p:sldId id="264" r:id="rId19"/>
    <p:sldId id="287" r:id="rId20"/>
    <p:sldId id="288" r:id="rId21"/>
    <p:sldId id="289" r:id="rId22"/>
    <p:sldId id="265" r:id="rId23"/>
    <p:sldId id="294" r:id="rId24"/>
    <p:sldId id="295" r:id="rId25"/>
    <p:sldId id="290" r:id="rId26"/>
    <p:sldId id="266" r:id="rId27"/>
    <p:sldId id="297" r:id="rId28"/>
    <p:sldId id="261" r:id="rId29"/>
    <p:sldId id="308" r:id="rId30"/>
    <p:sldId id="267" r:id="rId31"/>
    <p:sldId id="301" r:id="rId32"/>
    <p:sldId id="269" r:id="rId33"/>
    <p:sldId id="270" r:id="rId34"/>
    <p:sldId id="302" r:id="rId35"/>
    <p:sldId id="271" r:id="rId36"/>
    <p:sldId id="268" r:id="rId37"/>
    <p:sldId id="272" r:id="rId38"/>
    <p:sldId id="303" r:id="rId39"/>
    <p:sldId id="304" r:id="rId40"/>
    <p:sldId id="274" r:id="rId41"/>
    <p:sldId id="306" r:id="rId42"/>
    <p:sldId id="307" r:id="rId43"/>
    <p:sldId id="300" r:id="rId44"/>
    <p:sldId id="318" r:id="rId45"/>
    <p:sldId id="276" r:id="rId46"/>
    <p:sldId id="279" r:id="rId4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CA6800"/>
    <a:srgbClr val="B9A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7B325F99-C302-47D5-BD73-F41C3F8159FB}" type="datetimeFigureOut">
              <a:rPr lang="en-US" altLang="en-US"/>
              <a:pPr/>
              <a:t>4/12/2015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7B70EB36-4024-40FE-A745-A2EB113AE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3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A1BCB-AF9A-4E78-B2F1-74F4BB3A9CB9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5457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A2490-3058-40B4-95A0-E5A4E70E9FF1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0697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39ED7-8A88-4428-8C2A-3503787DB191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60392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F5D85-01FC-46A5-930E-5D7CC7EF922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1227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38943-9395-4D9A-8BDE-8B7BDCD7BA4B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1005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00805-92DB-411D-8D9D-AB1B418B5429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1880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CDDD6-533A-42E1-86BF-350622C8586E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0000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BF5DC-7229-4472-BCFB-070A8AB3F9DD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5141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43320-7BE9-485B-B57D-D06E12A7B40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35695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D32AF-7633-4F6E-9D7E-92D3783DAF38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9919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C9BFE-A8F6-41C9-90B5-5C3E0019988B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6494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anose="020B0604020202020204" pitchFamily="34" charset="0"/>
              </a:defRPr>
            </a:lvl1pPr>
          </a:lstStyle>
          <a:p>
            <a:fld id="{A78CA370-9449-447E-9140-A9E333826369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???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1516063"/>
            <a:ext cx="6624638" cy="938212"/>
          </a:xfrm>
        </p:spPr>
        <p:txBody>
          <a:bodyPr/>
          <a:lstStyle/>
          <a:p>
            <a:pPr algn="l" eaLnBrk="1" hangingPunct="1"/>
            <a:r>
              <a:rPr lang="fr-CA" altLang="en-US" sz="3200" smtClean="0">
                <a:solidFill>
                  <a:schemeClr val="bg1"/>
                </a:solidFill>
              </a:rPr>
              <a:t>CompTIA     Network +</a:t>
            </a:r>
            <a:endParaRPr lang="fr-FR" altLang="en-US" sz="3200" smtClean="0">
              <a:solidFill>
                <a:schemeClr val="bg1"/>
              </a:solidFill>
            </a:endParaRPr>
          </a:p>
        </p:txBody>
      </p:sp>
      <p:sp>
        <p:nvSpPr>
          <p:cNvPr id="1433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</a:t>
            </a:r>
          </a:p>
          <a:p>
            <a:pPr eaLnBrk="1" hangingPunct="1"/>
            <a:r>
              <a:rPr lang="en-US" altLang="en-US" smtClean="0"/>
              <a:t>Dissecting the OSI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 rot="16200000">
            <a:off x="2220119" y="4523581"/>
            <a:ext cx="2476500" cy="973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5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Physical Layer</a:t>
            </a:r>
          </a:p>
        </p:txBody>
      </p:sp>
      <p:grpSp>
        <p:nvGrpSpPr>
          <p:cNvPr id="23556" name="Group 14"/>
          <p:cNvGrpSpPr>
            <a:grpSpLocks/>
          </p:cNvGrpSpPr>
          <p:nvPr/>
        </p:nvGrpSpPr>
        <p:grpSpPr bwMode="auto">
          <a:xfrm>
            <a:off x="533400" y="1738313"/>
            <a:ext cx="2438400" cy="3556000"/>
            <a:chOff x="1143000" y="1770415"/>
            <a:chExt cx="2438399" cy="3832251"/>
          </a:xfrm>
        </p:grpSpPr>
        <p:grpSp>
          <p:nvGrpSpPr>
            <p:cNvPr id="12" name="Group 11"/>
            <p:cNvGrpSpPr/>
            <p:nvPr/>
          </p:nvGrpSpPr>
          <p:grpSpPr>
            <a:xfrm>
              <a:off x="1143000" y="1770415"/>
              <a:ext cx="2438399" cy="3277589"/>
              <a:chOff x="1143000" y="1770415"/>
              <a:chExt cx="2438399" cy="3277589"/>
            </a:xfrm>
            <a:gradFill>
              <a:gsLst>
                <a:gs pos="0">
                  <a:srgbClr val="CA68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p:grpSpPr>
          <p:sp>
            <p:nvSpPr>
              <p:cNvPr id="5" name="Rounded Rectangle 4"/>
              <p:cNvSpPr/>
              <p:nvPr/>
            </p:nvSpPr>
            <p:spPr>
              <a:xfrm>
                <a:off x="1143000" y="1770415"/>
                <a:ext cx="2418892" cy="552203"/>
              </a:xfrm>
              <a:prstGeom prst="roundRect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Application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143000" y="2322618"/>
                <a:ext cx="2418892" cy="552203"/>
              </a:xfrm>
              <a:prstGeom prst="roundRect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Presentation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143000" y="2874820"/>
                <a:ext cx="2433522" cy="552203"/>
              </a:xfrm>
              <a:prstGeom prst="roundRect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Session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143000" y="3427023"/>
                <a:ext cx="2432303" cy="552203"/>
              </a:xfrm>
              <a:prstGeom prst="roundRect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Transport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143000" y="3961412"/>
                <a:ext cx="2433522" cy="552203"/>
              </a:xfrm>
              <a:prstGeom prst="roundRect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Network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143000" y="4495801"/>
                <a:ext cx="2438399" cy="552203"/>
              </a:xfrm>
              <a:prstGeom prst="roundRect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Data Link</a:t>
                </a:r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1143000" y="5050069"/>
              <a:ext cx="2438399" cy="55259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Physical</a:t>
              </a:r>
            </a:p>
          </p:txBody>
        </p:sp>
      </p:grpSp>
      <p:sp>
        <p:nvSpPr>
          <p:cNvPr id="23557" name="TextBox 12"/>
          <p:cNvSpPr txBox="1">
            <a:spLocks noChangeArrowheads="1"/>
          </p:cNvSpPr>
          <p:nvPr/>
        </p:nvSpPr>
        <p:spPr bwMode="auto">
          <a:xfrm>
            <a:off x="4419600" y="3856038"/>
            <a:ext cx="304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How Bits are represented on the medium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Wring standards for connectors and jacks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Physical topology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Synchronizing bits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Bandwidth usage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Multiplexing strategy</a:t>
            </a:r>
          </a:p>
        </p:txBody>
      </p:sp>
      <p:sp>
        <p:nvSpPr>
          <p:cNvPr id="23558" name="TextBox 15"/>
          <p:cNvSpPr txBox="1">
            <a:spLocks noChangeArrowheads="1"/>
          </p:cNvSpPr>
          <p:nvPr/>
        </p:nvSpPr>
        <p:spPr bwMode="auto">
          <a:xfrm>
            <a:off x="149225" y="6316663"/>
            <a:ext cx="441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Figure 2-4 Layer 1: Physical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Wiring Standards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4579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9175"/>
            <a:ext cx="68580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Asynchronous and Synchronous Communications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Synchronizing Bits</a:t>
            </a:r>
          </a:p>
          <a:p>
            <a:pPr lvl="1" eaLnBrk="1" hangingPunct="1"/>
            <a:r>
              <a:rPr lang="en-US" altLang="en-US" smtClean="0"/>
              <a:t>Two devices must agree on when one bit stops and another bit starts</a:t>
            </a:r>
          </a:p>
          <a:p>
            <a:pPr eaLnBrk="1" hangingPunct="1"/>
            <a:r>
              <a:rPr lang="en-US" altLang="en-US" b="1" smtClean="0"/>
              <a:t>Asynchronous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Uses start and stop bits</a:t>
            </a:r>
          </a:p>
          <a:p>
            <a:pPr eaLnBrk="1" hangingPunct="1"/>
            <a:r>
              <a:rPr lang="en-US" altLang="en-US" b="1" smtClean="0"/>
              <a:t>Synchronous</a:t>
            </a:r>
          </a:p>
          <a:p>
            <a:pPr lvl="1" eaLnBrk="1" hangingPunct="1"/>
            <a:r>
              <a:rPr lang="en-US" altLang="en-US" smtClean="0"/>
              <a:t>Internal clocks are synchronized at each end of the cable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Bandwidth Usage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Broadband</a:t>
            </a:r>
          </a:p>
          <a:p>
            <a:pPr lvl="1" eaLnBrk="1" hangingPunct="1"/>
            <a:r>
              <a:rPr lang="en-US" altLang="en-US" smtClean="0"/>
              <a:t>Multiple channels share the same medium</a:t>
            </a:r>
          </a:p>
          <a:p>
            <a:pPr lvl="1" eaLnBrk="1" hangingPunct="1"/>
            <a:r>
              <a:rPr lang="en-US" altLang="en-US" smtClean="0"/>
              <a:t>Ex: cable TV uses </a:t>
            </a:r>
            <a:r>
              <a:rPr lang="en-US" altLang="en-US" b="1" smtClean="0"/>
              <a:t>frequency division multiplexing</a:t>
            </a:r>
            <a:r>
              <a:rPr lang="en-US" altLang="en-US" i="1" smtClean="0"/>
              <a:t> </a:t>
            </a:r>
            <a:r>
              <a:rPr lang="en-US" altLang="en-US" smtClean="0"/>
              <a:t>(each channel uses a different frequency range)</a:t>
            </a:r>
          </a:p>
          <a:p>
            <a:pPr eaLnBrk="1" hangingPunct="1"/>
            <a:r>
              <a:rPr lang="en-US" altLang="en-US" smtClean="0"/>
              <a:t>Baseband</a:t>
            </a:r>
          </a:p>
          <a:p>
            <a:pPr lvl="1" eaLnBrk="1" hangingPunct="1"/>
            <a:r>
              <a:rPr lang="en-US" altLang="en-US" smtClean="0"/>
              <a:t>The whole medium is used for one transmission</a:t>
            </a:r>
          </a:p>
          <a:p>
            <a:pPr lvl="1" eaLnBrk="1" hangingPunct="1"/>
            <a:r>
              <a:rPr lang="en-US" altLang="en-US" smtClean="0"/>
              <a:t>Example: Ethernet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4610100" y="3924300"/>
            <a:ext cx="1866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ABCA_CABCA_C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Time-Division Multiplexing (TDM)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Each channel gets the same amount of time on the wire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 rot="5400000">
            <a:off x="3124200" y="3924300"/>
            <a:ext cx="2133600" cy="838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2438400" y="3619500"/>
            <a:ext cx="133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2438400" y="4305300"/>
            <a:ext cx="133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2438400" y="4991100"/>
            <a:ext cx="133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895600" y="3276600"/>
            <a:ext cx="87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AAAA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895600" y="3924300"/>
            <a:ext cx="87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B_B_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895600" y="4610100"/>
            <a:ext cx="87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CCCC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V="1">
            <a:off x="4587875" y="4305300"/>
            <a:ext cx="1889125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686300" y="3924300"/>
            <a:ext cx="1866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ABCACABCAC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Statistical Time-Division Multiplexing (StatTDM)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 rot="5400000">
            <a:off x="3200400" y="3924300"/>
            <a:ext cx="2133600" cy="838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514600" y="3619500"/>
            <a:ext cx="133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514600" y="4305300"/>
            <a:ext cx="133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2514600" y="4991100"/>
            <a:ext cx="133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2971800" y="3276600"/>
            <a:ext cx="87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AAAA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1800" y="3924300"/>
            <a:ext cx="87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B_B_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971800" y="4610100"/>
            <a:ext cx="87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CCCC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4664075" y="4305300"/>
            <a:ext cx="1889125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68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Busy channels get more time on the wire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Frequency Division Multiplexing (FDM)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 rot="5400000">
            <a:off x="3352800" y="3924300"/>
            <a:ext cx="2133600" cy="838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124200" y="3276600"/>
            <a:ext cx="876300" cy="3667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AAAA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124200" y="3924300"/>
            <a:ext cx="8763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B_B_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3124200" y="4610100"/>
            <a:ext cx="8763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CCCC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V="1">
            <a:off x="4816475" y="4305300"/>
            <a:ext cx="1889125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3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 signals sent with different colors through the same fiber optic cable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5257800" y="3619500"/>
            <a:ext cx="876300" cy="3667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AAAA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257800" y="4000500"/>
            <a:ext cx="8763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B_B_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5257800" y="4381500"/>
            <a:ext cx="8763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CCCC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3124200" y="3276600"/>
            <a:ext cx="876300" cy="3667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AAAA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3124200" y="3924300"/>
            <a:ext cx="8763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ea typeface="ＭＳ Ｐゴシック" charset="0"/>
                <a:cs typeface="Arial" charset="0"/>
              </a:rPr>
              <a:t>B_B_</a:t>
            </a:r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2667000" y="5067300"/>
            <a:ext cx="133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2667000" y="3695700"/>
            <a:ext cx="133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2667000" y="4381500"/>
            <a:ext cx="133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Layer 1 Devices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Cables</a:t>
            </a:r>
          </a:p>
          <a:p>
            <a:pPr eaLnBrk="1" hangingPunct="1"/>
            <a:r>
              <a:rPr lang="en-US" altLang="en-US" smtClean="0"/>
              <a:t>Wireless access points</a:t>
            </a:r>
          </a:p>
          <a:p>
            <a:pPr eaLnBrk="1" hangingPunct="1"/>
            <a:r>
              <a:rPr lang="en-US" altLang="en-US" smtClean="0"/>
              <a:t>Hubs</a:t>
            </a:r>
          </a:p>
          <a:p>
            <a:pPr lvl="1" eaLnBrk="1" hangingPunct="1"/>
            <a:r>
              <a:rPr lang="en-US" altLang="en-US" smtClean="0"/>
              <a:t>Because they don’t pay any attention to addresses, they just deliver signals to every connected device like a crossover cable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sosceles Triangle 21"/>
          <p:cNvSpPr/>
          <p:nvPr/>
        </p:nvSpPr>
        <p:spPr>
          <a:xfrm rot="16200000">
            <a:off x="4936331" y="5087144"/>
            <a:ext cx="1114425" cy="973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>
            <a:off x="4899025" y="3398838"/>
            <a:ext cx="1116013" cy="9731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6200000">
            <a:off x="2520156" y="4271169"/>
            <a:ext cx="1114425" cy="973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9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Link Layer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2125" y="4500563"/>
            <a:ext cx="2419350" cy="512762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 Link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2085" y="1972256"/>
            <a:ext cx="2418892" cy="3556149"/>
            <a:chOff x="533400" y="1738170"/>
            <a:chExt cx="2438399" cy="3556149"/>
          </a:xfrm>
          <a:gradFill>
            <a:gsLst>
              <a:gs pos="0">
                <a:srgbClr val="CA6800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grpSpPr>
        <p:sp>
          <p:nvSpPr>
            <p:cNvPr id="5" name="Rounded Rectangle 4"/>
            <p:cNvSpPr/>
            <p:nvPr/>
          </p:nvSpPr>
          <p:spPr>
            <a:xfrm>
              <a:off x="533400" y="1738170"/>
              <a:ext cx="2418892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Application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3400" y="2250589"/>
              <a:ext cx="2418892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Presentation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3400" y="2763006"/>
              <a:ext cx="2433522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Session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400" y="3275425"/>
              <a:ext cx="2432303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Transport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3400" y="3771313"/>
              <a:ext cx="2433522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Network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3400" y="4781901"/>
              <a:ext cx="2438399" cy="512418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Physical</a:t>
              </a:r>
            </a:p>
          </p:txBody>
        </p:sp>
      </p:grpSp>
      <p:sp>
        <p:nvSpPr>
          <p:cNvPr id="31752" name="TextBox 12"/>
          <p:cNvSpPr txBox="1">
            <a:spLocks noChangeArrowheads="1"/>
          </p:cNvSpPr>
          <p:nvPr/>
        </p:nvSpPr>
        <p:spPr bwMode="auto">
          <a:xfrm>
            <a:off x="5980113" y="3300413"/>
            <a:ext cx="2959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Physical Addressing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Logical topology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Method of transmitting on the media</a:t>
            </a:r>
          </a:p>
        </p:txBody>
      </p:sp>
      <p:sp>
        <p:nvSpPr>
          <p:cNvPr id="31753" name="TextBox 15"/>
          <p:cNvSpPr txBox="1">
            <a:spLocks noChangeArrowheads="1"/>
          </p:cNvSpPr>
          <p:nvPr/>
        </p:nvSpPr>
        <p:spPr bwMode="auto">
          <a:xfrm>
            <a:off x="149225" y="6316663"/>
            <a:ext cx="441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Figure 2-8 Layer 2: The Data Link Layer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640138" y="3629025"/>
            <a:ext cx="1792287" cy="51276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640138" y="5314950"/>
            <a:ext cx="1792287" cy="51276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LLC</a:t>
            </a:r>
          </a:p>
        </p:txBody>
      </p:sp>
      <p:sp>
        <p:nvSpPr>
          <p:cNvPr id="31756" name="TextBox 22"/>
          <p:cNvSpPr txBox="1">
            <a:spLocks noChangeArrowheads="1"/>
          </p:cNvSpPr>
          <p:nvPr/>
        </p:nvSpPr>
        <p:spPr bwMode="auto">
          <a:xfrm>
            <a:off x="6108700" y="5110163"/>
            <a:ext cx="29591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Connection Services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Synchronizing transmissions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MAC Addresses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IPCONFIG /ALL</a:t>
            </a:r>
          </a:p>
          <a:p>
            <a:pPr eaLnBrk="1" hangingPunct="1"/>
            <a:r>
              <a:rPr lang="en-US" altLang="en-US" sz="2800" smtClean="0"/>
              <a:t>Physical Address</a:t>
            </a:r>
          </a:p>
          <a:p>
            <a:pPr eaLnBrk="1" hangingPunct="1"/>
            <a:r>
              <a:rPr lang="en-US" altLang="en-US" sz="2800" smtClean="0"/>
              <a:t>Built into the network interface</a:t>
            </a:r>
          </a:p>
        </p:txBody>
      </p:sp>
      <p:pic>
        <p:nvPicPr>
          <p:cNvPr id="32771" name="Picture 3" descr="Screen Shot 2013-08-20 at 12.3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3411538"/>
            <a:ext cx="78486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0" y="4052888"/>
            <a:ext cx="1828800" cy="152400"/>
          </a:xfrm>
          <a:prstGeom prst="rect">
            <a:avLst/>
          </a:prstGeom>
          <a:noFill/>
          <a:ln w="38100">
            <a:solidFill>
              <a:srgbClr val="00FF00">
                <a:alpha val="47842"/>
              </a:srgbClr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5575" cy="609600"/>
          </a:xfrm>
        </p:spPr>
        <p:txBody>
          <a:bodyPr/>
          <a:lstStyle/>
          <a:p>
            <a:pPr algn="l" eaLnBrk="1" hangingPunct="1"/>
            <a:r>
              <a:rPr lang="fr-CA" altLang="en-US" sz="3600" smtClean="0">
                <a:solidFill>
                  <a:srgbClr val="CA6800"/>
                </a:solidFill>
              </a:rPr>
              <a:t>Objectives</a:t>
            </a:r>
            <a:endParaRPr lang="fr-FR" altLang="en-US" sz="3600" smtClean="0">
              <a:solidFill>
                <a:srgbClr val="CA6800"/>
              </a:solidFill>
            </a:endParaRPr>
          </a:p>
        </p:txBody>
      </p:sp>
      <p:sp>
        <p:nvSpPr>
          <p:cNvPr id="1536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What is the purpose of a Network model?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What are the layers of the OSI model?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What are the characteristics of each layer of the OSI model?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How does the TCP/IP stack compare to the OSI model?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smtClean="0"/>
              <a:t>What are the well-known TCP and/or UDP port numbers for a given collection of common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Connection Services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 control</a:t>
            </a:r>
          </a:p>
          <a:p>
            <a:pPr lvl="1" eaLnBrk="1" hangingPunct="1"/>
            <a:r>
              <a:rPr lang="en-US" altLang="en-US" smtClean="0"/>
              <a:t>Prevents sender from sending data faster than the client can accept it</a:t>
            </a:r>
          </a:p>
          <a:p>
            <a:pPr eaLnBrk="1" hangingPunct="1"/>
            <a:r>
              <a:rPr lang="en-US" altLang="en-US" smtClean="0"/>
              <a:t>Error control</a:t>
            </a:r>
          </a:p>
          <a:p>
            <a:pPr lvl="1" eaLnBrk="1" hangingPunct="1"/>
            <a:r>
              <a:rPr lang="en-US" altLang="en-US" smtClean="0"/>
              <a:t>When a frame is received, a </a:t>
            </a:r>
            <a:r>
              <a:rPr lang="en-US" altLang="en-US" b="1" smtClean="0"/>
              <a:t>checksum</a:t>
            </a:r>
            <a:r>
              <a:rPr lang="en-US" altLang="en-US" smtClean="0"/>
              <a:t> is used to detect errors</a:t>
            </a:r>
          </a:p>
          <a:p>
            <a:pPr lvl="2" eaLnBrk="1" hangingPunct="1"/>
            <a:r>
              <a:rPr lang="en-US" altLang="en-US" smtClean="0"/>
              <a:t>Usually a </a:t>
            </a:r>
            <a:r>
              <a:rPr lang="en-US" altLang="en-US" b="1" smtClean="0"/>
              <a:t>Cyclic Redundancy Check (CRC)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If the receiver's checksum does not match the sender's checksum, the frame is discarded and resent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Layer 2 Devices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Switches</a:t>
            </a:r>
          </a:p>
          <a:p>
            <a:pPr eaLnBrk="1" hangingPunct="1"/>
            <a:r>
              <a:rPr lang="en-US" altLang="en-US" smtClean="0"/>
              <a:t>Bridges</a:t>
            </a:r>
          </a:p>
          <a:p>
            <a:pPr eaLnBrk="1" hangingPunct="1"/>
            <a:r>
              <a:rPr lang="en-US" altLang="en-US" smtClean="0"/>
              <a:t>Network Interface Cards (NICs)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/>
        </p:nvSpPr>
        <p:spPr>
          <a:xfrm rot="16200000">
            <a:off x="3171031" y="3759994"/>
            <a:ext cx="1114425" cy="973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Network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69988" y="3989388"/>
            <a:ext cx="2398712" cy="512762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Network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0296" y="1925953"/>
            <a:ext cx="2418892" cy="3556149"/>
            <a:chOff x="492085" y="1972256"/>
            <a:chExt cx="2418892" cy="3556149"/>
          </a:xfrm>
          <a:gradFill>
            <a:gsLst>
              <a:gs pos="0">
                <a:srgbClr val="CA6800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grpSpPr>
        <p:sp>
          <p:nvSpPr>
            <p:cNvPr id="10" name="Rounded Rectangle 9"/>
            <p:cNvSpPr/>
            <p:nvPr/>
          </p:nvSpPr>
          <p:spPr>
            <a:xfrm>
              <a:off x="492085" y="4501286"/>
              <a:ext cx="2418892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Data Link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2085" y="1972256"/>
              <a:ext cx="2399541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Application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92085" y="2484675"/>
              <a:ext cx="2399541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Presentation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92085" y="2997092"/>
              <a:ext cx="2414054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Session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2085" y="3509511"/>
              <a:ext cx="2412845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Transport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92085" y="5015987"/>
              <a:ext cx="2418892" cy="512418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Physical</a:t>
              </a:r>
            </a:p>
          </p:txBody>
        </p:sp>
      </p:grpSp>
      <p:sp>
        <p:nvSpPr>
          <p:cNvPr id="35846" name="TextBox 12"/>
          <p:cNvSpPr txBox="1">
            <a:spLocks noChangeArrowheads="1"/>
          </p:cNvSpPr>
          <p:nvPr/>
        </p:nvSpPr>
        <p:spPr bwMode="auto">
          <a:xfrm>
            <a:off x="4343400" y="3230563"/>
            <a:ext cx="29591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Logical addressing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Switching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Route discovery and selection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Connection services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Bandwidth usage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Multiplexing strategy</a:t>
            </a:r>
          </a:p>
        </p:txBody>
      </p:sp>
      <p:sp>
        <p:nvSpPr>
          <p:cNvPr id="35847" name="TextBox 15"/>
          <p:cNvSpPr txBox="1">
            <a:spLocks noChangeArrowheads="1"/>
          </p:cNvSpPr>
          <p:nvPr/>
        </p:nvSpPr>
        <p:spPr bwMode="auto">
          <a:xfrm>
            <a:off x="149225" y="6316663"/>
            <a:ext cx="441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Figure 2-9 Layer 3: The Network Layer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19600" y="3530600"/>
            <a:ext cx="1447800" cy="304800"/>
          </a:xfrm>
          <a:prstGeom prst="rect">
            <a:avLst/>
          </a:prstGeom>
          <a:solidFill>
            <a:srgbClr val="FFFF00">
              <a:alpha val="34117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4419600" y="3530600"/>
            <a:ext cx="1447800" cy="249238"/>
          </a:xfrm>
          <a:prstGeom prst="line">
            <a:avLst/>
          </a:prstGeom>
          <a:noFill/>
          <a:ln w="25400">
            <a:solidFill>
              <a:srgbClr val="FF0000">
                <a:alpha val="49019"/>
              </a:srgbClr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/>
          <p:nvPr/>
        </p:nvCxnSpPr>
        <p:spPr>
          <a:xfrm>
            <a:off x="4419600" y="3566160"/>
            <a:ext cx="1447800" cy="249553"/>
          </a:xfrm>
          <a:prstGeom prst="line">
            <a:avLst/>
          </a:prstGeom>
          <a:ln>
            <a:solidFill>
              <a:srgbClr val="FF0000">
                <a:alpha val="49000"/>
              </a:srgbClr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Logical address</a:t>
            </a:r>
          </a:p>
          <a:p>
            <a:pPr eaLnBrk="1" hangingPunct="1"/>
            <a:r>
              <a:rPr lang="en-US" altLang="en-US" sz="2800" smtClean="0"/>
              <a:t>Changes when the device is moved</a:t>
            </a:r>
          </a:p>
        </p:txBody>
      </p:sp>
      <p:pic>
        <p:nvPicPr>
          <p:cNvPr id="36867" name="Picture 3" descr="Screen Shot 2013-08-20 at 12.3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3411538"/>
            <a:ext cx="78486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8350" y="4705350"/>
            <a:ext cx="2660650" cy="152400"/>
          </a:xfrm>
          <a:prstGeom prst="rect">
            <a:avLst/>
          </a:prstGeom>
          <a:noFill/>
          <a:ln w="38100">
            <a:solidFill>
              <a:srgbClr val="00FF00">
                <a:alpha val="47842"/>
              </a:srgbClr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Switching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Packet switching</a:t>
            </a:r>
          </a:p>
          <a:p>
            <a:pPr lvl="1" eaLnBrk="1" hangingPunct="1"/>
            <a:r>
              <a:rPr lang="en-US" altLang="en-US" smtClean="0"/>
              <a:t>Data is broken into packets</a:t>
            </a:r>
          </a:p>
          <a:p>
            <a:pPr lvl="1" eaLnBrk="1" hangingPunct="1"/>
            <a:r>
              <a:rPr lang="en-US" altLang="en-US" smtClean="0"/>
              <a:t>Many packets travel along network connections like cars on a freeway</a:t>
            </a:r>
          </a:p>
          <a:p>
            <a:pPr eaLnBrk="1" hangingPunct="1"/>
            <a:r>
              <a:rPr lang="en-US" altLang="en-US" smtClean="0"/>
              <a:t>Circuit switching</a:t>
            </a:r>
          </a:p>
          <a:p>
            <a:pPr lvl="1" eaLnBrk="1" hangingPunct="1"/>
            <a:r>
              <a:rPr lang="en-US" altLang="en-US" smtClean="0"/>
              <a:t>A physical line is dedicated to each connection</a:t>
            </a:r>
          </a:p>
          <a:p>
            <a:pPr lvl="1" eaLnBrk="1" hangingPunct="1"/>
            <a:r>
              <a:rPr lang="en-US" altLang="en-US" smtClean="0"/>
              <a:t>Ex: old copper landline phone systems </a:t>
            </a:r>
          </a:p>
          <a:p>
            <a:pPr eaLnBrk="1" hangingPunct="1"/>
            <a:r>
              <a:rPr lang="en-US" altLang="en-US" smtClean="0"/>
              <a:t>Message switching</a:t>
            </a:r>
          </a:p>
          <a:p>
            <a:pPr lvl="1" eaLnBrk="1" hangingPunct="1"/>
            <a:r>
              <a:rPr lang="en-US" altLang="en-US" smtClean="0"/>
              <a:t>Store-and-forward, like email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Layer 3 Devices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Routers</a:t>
            </a:r>
          </a:p>
          <a:p>
            <a:pPr eaLnBrk="1" hangingPunct="1"/>
            <a:r>
              <a:rPr lang="en-US" altLang="en-US" smtClean="0"/>
              <a:t>Multilayer Switches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/>
        </p:nvSpPr>
        <p:spPr>
          <a:xfrm rot="16200000">
            <a:off x="3171031" y="3232944"/>
            <a:ext cx="1114425" cy="973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39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Transport Layer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4438" y="3463925"/>
            <a:ext cx="2408237" cy="511175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Transport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94619" y="1925951"/>
            <a:ext cx="2438869" cy="3601315"/>
            <a:chOff x="1194619" y="1925951"/>
            <a:chExt cx="2438869" cy="3601315"/>
          </a:xfrm>
          <a:gradFill>
            <a:gsLst>
              <a:gs pos="0">
                <a:srgbClr val="CA6800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grpSpPr>
        <p:sp>
          <p:nvSpPr>
            <p:cNvPr id="9" name="Rounded Rectangle 8"/>
            <p:cNvSpPr/>
            <p:nvPr/>
          </p:nvSpPr>
          <p:spPr>
            <a:xfrm>
              <a:off x="1213970" y="3990010"/>
              <a:ext cx="2399541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Network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94619" y="4502429"/>
              <a:ext cx="2418892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Data Link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94619" y="1925951"/>
              <a:ext cx="2438869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Application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09210" y="2438370"/>
              <a:ext cx="2399541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Presentation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09210" y="2950789"/>
              <a:ext cx="2414054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Session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94619" y="5014848"/>
              <a:ext cx="2418892" cy="512418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Physical</a:t>
              </a:r>
            </a:p>
          </p:txBody>
        </p:sp>
      </p:grpSp>
      <p:sp>
        <p:nvSpPr>
          <p:cNvPr id="39942" name="TextBox 12"/>
          <p:cNvSpPr txBox="1">
            <a:spLocks noChangeArrowheads="1"/>
          </p:cNvSpPr>
          <p:nvPr/>
        </p:nvSpPr>
        <p:spPr bwMode="auto">
          <a:xfrm>
            <a:off x="4343400" y="3230563"/>
            <a:ext cx="2959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TCP/UDP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Windowing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Buffering</a:t>
            </a:r>
          </a:p>
        </p:txBody>
      </p:sp>
      <p:sp>
        <p:nvSpPr>
          <p:cNvPr id="39943" name="TextBox 15"/>
          <p:cNvSpPr txBox="1">
            <a:spLocks noChangeArrowheads="1"/>
          </p:cNvSpPr>
          <p:nvPr/>
        </p:nvSpPr>
        <p:spPr bwMode="auto">
          <a:xfrm>
            <a:off x="149225" y="6316663"/>
            <a:ext cx="441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Figure 2-10 Layer 4: The 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TCP and UDP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Transmission Control Protocol (TCP)</a:t>
            </a:r>
          </a:p>
          <a:p>
            <a:pPr lvl="1" eaLnBrk="1" hangingPunct="1"/>
            <a:r>
              <a:rPr lang="en-US" altLang="en-US" smtClean="0"/>
              <a:t>Connection-oriented and reliable</a:t>
            </a:r>
          </a:p>
          <a:p>
            <a:pPr lvl="1" eaLnBrk="1" hangingPunct="1"/>
            <a:r>
              <a:rPr lang="en-US" altLang="en-US" smtClean="0"/>
              <a:t>Handshake makes sure both ends are ready</a:t>
            </a:r>
          </a:p>
          <a:p>
            <a:pPr lvl="1" eaLnBrk="1" hangingPunct="1"/>
            <a:r>
              <a:rPr lang="en-US" altLang="en-US" smtClean="0"/>
              <a:t>Segments are acknowledged and resent if necessary</a:t>
            </a:r>
          </a:p>
          <a:p>
            <a:pPr eaLnBrk="1" hangingPunct="1"/>
            <a:r>
              <a:rPr lang="en-US" altLang="en-US" smtClean="0"/>
              <a:t>User Datagram Protocol (UDP)</a:t>
            </a:r>
          </a:p>
          <a:p>
            <a:pPr lvl="1" eaLnBrk="1" hangingPunct="1"/>
            <a:r>
              <a:rPr lang="en-US" altLang="en-US" smtClean="0"/>
              <a:t>Connectionless and unreliable</a:t>
            </a:r>
          </a:p>
          <a:p>
            <a:pPr lvl="1" eaLnBrk="1" hangingPunct="1"/>
            <a:r>
              <a:rPr lang="en-US" altLang="en-US" smtClean="0"/>
              <a:t>No handshake</a:t>
            </a:r>
          </a:p>
          <a:p>
            <a:pPr lvl="1" eaLnBrk="1" hangingPunct="1"/>
            <a:r>
              <a:rPr lang="en-US" altLang="en-US" smtClean="0"/>
              <a:t>Best-effort delivery, no acknowledgements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3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TCP Sliding Window</a:t>
            </a:r>
          </a:p>
        </p:txBody>
      </p:sp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914400" y="1828800"/>
          <a:ext cx="6705600" cy="418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Visio" r:id="rId4" imgW="7556500" imgH="6235700" progId="Visio.Drawing.11">
                  <p:link updateAutomatic="1"/>
                </p:oleObj>
              </mc:Choice>
              <mc:Fallback>
                <p:oleObj name="Visio" r:id="rId4" imgW="7556500" imgH="6235700" progId="Visio.Drawing.11">
                  <p:link updateAutomatic="1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6705600" cy="418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149225" y="6316663"/>
            <a:ext cx="441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Figure 2-11 TCP Sliding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altLang="en-US" smtClean="0"/>
              <a:t>ICMP</a:t>
            </a:r>
            <a:br>
              <a:rPr lang="en-US" altLang="en-US" smtClean="0"/>
            </a:br>
            <a:r>
              <a:rPr lang="en-US" altLang="en-US" sz="4000" smtClean="0"/>
              <a:t>(Internet Control Message Protocol)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46088" y="2362200"/>
            <a:ext cx="8229600" cy="3581400"/>
          </a:xfrm>
        </p:spPr>
        <p:txBody>
          <a:bodyPr/>
          <a:lstStyle/>
          <a:p>
            <a:r>
              <a:rPr lang="en-US" altLang="en-US" smtClean="0"/>
              <a:t>At layer 4</a:t>
            </a:r>
          </a:p>
          <a:p>
            <a:r>
              <a:rPr lang="en-US" altLang="en-US" smtClean="0"/>
              <a:t>Used by ping and traceroute, and to indicate errors such as dropped packets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A6800"/>
                </a:solidFill>
              </a:rPr>
              <a:t>The Purpose of Reference Models</a:t>
            </a:r>
          </a:p>
        </p:txBody>
      </p:sp>
      <p:sp>
        <p:nvSpPr>
          <p:cNvPr id="16387" name="Rectangle 4"/>
          <p:cNvSpPr txBox="1">
            <a:spLocks noChangeArrowheads="1"/>
          </p:cNvSpPr>
          <p:nvPr/>
        </p:nvSpPr>
        <p:spPr bwMode="auto">
          <a:xfrm>
            <a:off x="0" y="1828800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It breaks network communication into smaller, simpler parts that are easier to develop.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It facilitates standardization of network components to allow multiple-vendor development and support.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It allows different types of network hardware and software to communicate with each other.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It prevents changes in one layer from affecting the other layers so that they can develop more quickly.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It breaks network communication into smaller parts to make learning it easier to understand.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/>
        </p:nvSpPr>
        <p:spPr>
          <a:xfrm rot="16200000">
            <a:off x="3090862" y="2713038"/>
            <a:ext cx="1116013" cy="973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5" name="Title 3"/>
          <p:cNvSpPr>
            <a:spLocks noGrp="1"/>
          </p:cNvSpPr>
          <p:nvPr>
            <p:ph type="title"/>
          </p:nvPr>
        </p:nvSpPr>
        <p:spPr>
          <a:xfrm>
            <a:off x="433388" y="658813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Session Layer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74750" y="2943225"/>
            <a:ext cx="2368550" cy="51276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4164" y="1911210"/>
            <a:ext cx="2371156" cy="3601773"/>
            <a:chOff x="907474" y="1911210"/>
            <a:chExt cx="2371156" cy="3601773"/>
          </a:xfrm>
          <a:gradFill>
            <a:gsLst>
              <a:gs pos="0">
                <a:srgbClr val="CA6800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grpSpPr>
        <p:sp>
          <p:nvSpPr>
            <p:cNvPr id="8" name="Rounded Rectangle 7"/>
            <p:cNvSpPr/>
            <p:nvPr/>
          </p:nvSpPr>
          <p:spPr>
            <a:xfrm>
              <a:off x="907474" y="3463308"/>
              <a:ext cx="2352419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Transport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07474" y="3975727"/>
              <a:ext cx="2371156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Network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7461" y="4488146"/>
              <a:ext cx="2357066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Data Link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07474" y="1911210"/>
              <a:ext cx="2365658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Application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07474" y="2431113"/>
              <a:ext cx="2368406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Presentation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17461" y="5000565"/>
              <a:ext cx="2357065" cy="512418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Physical</a:t>
              </a:r>
            </a:p>
          </p:txBody>
        </p:sp>
      </p:grpSp>
      <p:sp>
        <p:nvSpPr>
          <p:cNvPr id="44038" name="TextBox 12"/>
          <p:cNvSpPr txBox="1">
            <a:spLocks noChangeArrowheads="1"/>
          </p:cNvSpPr>
          <p:nvPr/>
        </p:nvSpPr>
        <p:spPr bwMode="auto">
          <a:xfrm>
            <a:off x="4381500" y="2540000"/>
            <a:ext cx="2959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Setting up a session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Maintaining a session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Tearing down a session</a:t>
            </a:r>
          </a:p>
        </p:txBody>
      </p:sp>
      <p:sp>
        <p:nvSpPr>
          <p:cNvPr id="44039" name="TextBox 15"/>
          <p:cNvSpPr txBox="1">
            <a:spLocks noChangeArrowheads="1"/>
          </p:cNvSpPr>
          <p:nvPr/>
        </p:nvSpPr>
        <p:spPr bwMode="auto">
          <a:xfrm>
            <a:off x="149225" y="6316663"/>
            <a:ext cx="441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Figure 2-12 Layer 5: The Session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a Session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User logs in with a username &amp; password</a:t>
            </a:r>
          </a:p>
          <a:p>
            <a:r>
              <a:rPr lang="en-US" altLang="en-US" smtClean="0"/>
              <a:t>All data now has a special significance until that user logs off, or the session times out, or is terminated some other way</a:t>
            </a:r>
          </a:p>
          <a:p>
            <a:r>
              <a:rPr lang="en-US" altLang="en-US" smtClean="0"/>
              <a:t>Layer 6 Protocol</a:t>
            </a:r>
          </a:p>
          <a:p>
            <a:pPr lvl="1"/>
            <a:r>
              <a:rPr lang="en-US" altLang="en-US" smtClean="0"/>
              <a:t> H.323 (voice or video)</a:t>
            </a:r>
          </a:p>
          <a:p>
            <a:pPr lvl="1"/>
            <a:r>
              <a:rPr lang="en-US" altLang="en-US" smtClean="0"/>
              <a:t>NetBIOS (file sharing)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/>
        </p:nvSpPr>
        <p:spPr>
          <a:xfrm rot="16200000">
            <a:off x="3112294" y="2201069"/>
            <a:ext cx="1114425" cy="9731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083" name="Title 3"/>
          <p:cNvSpPr>
            <a:spLocks noGrp="1"/>
          </p:cNvSpPr>
          <p:nvPr>
            <p:ph type="title"/>
          </p:nvPr>
        </p:nvSpPr>
        <p:spPr>
          <a:xfrm>
            <a:off x="433388" y="658813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Presentation Layer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74750" y="2430463"/>
            <a:ext cx="2368550" cy="512762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Presentation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74164" y="1911210"/>
            <a:ext cx="2371156" cy="3601773"/>
            <a:chOff x="1174164" y="1911210"/>
            <a:chExt cx="2371156" cy="3601773"/>
          </a:xfrm>
          <a:gradFill>
            <a:gsLst>
              <a:gs pos="0">
                <a:srgbClr val="CA6800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grpSpPr>
        <p:sp>
          <p:nvSpPr>
            <p:cNvPr id="7" name="Rounded Rectangle 6"/>
            <p:cNvSpPr/>
            <p:nvPr/>
          </p:nvSpPr>
          <p:spPr>
            <a:xfrm>
              <a:off x="1174164" y="2943532"/>
              <a:ext cx="2369126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Session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74164" y="3463308"/>
              <a:ext cx="2352419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Transport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74164" y="3975727"/>
              <a:ext cx="2371156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Network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84151" y="4488146"/>
              <a:ext cx="2357066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Data Link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74164" y="1911210"/>
              <a:ext cx="2365658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Application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84151" y="5000565"/>
              <a:ext cx="2357065" cy="512418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Physical</a:t>
              </a:r>
            </a:p>
          </p:txBody>
        </p:sp>
      </p:grpSp>
      <p:sp>
        <p:nvSpPr>
          <p:cNvPr id="46086" name="TextBox 12"/>
          <p:cNvSpPr txBox="1">
            <a:spLocks noChangeArrowheads="1"/>
          </p:cNvSpPr>
          <p:nvPr/>
        </p:nvSpPr>
        <p:spPr bwMode="auto">
          <a:xfrm>
            <a:off x="4381500" y="2082800"/>
            <a:ext cx="2959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Data formatting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Encryption</a:t>
            </a:r>
          </a:p>
        </p:txBody>
      </p:sp>
      <p:sp>
        <p:nvSpPr>
          <p:cNvPr id="46087" name="TextBox 15"/>
          <p:cNvSpPr txBox="1">
            <a:spLocks noChangeArrowheads="1"/>
          </p:cNvSpPr>
          <p:nvPr/>
        </p:nvSpPr>
        <p:spPr bwMode="auto">
          <a:xfrm>
            <a:off x="149225" y="6316663"/>
            <a:ext cx="526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Figure 2-13 Layer 6: The Presentation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/>
        </p:nvSpPr>
        <p:spPr>
          <a:xfrm rot="16200000">
            <a:off x="3129756" y="1685132"/>
            <a:ext cx="1114425" cy="973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07" name="Title 3"/>
          <p:cNvSpPr>
            <a:spLocks noGrp="1"/>
          </p:cNvSpPr>
          <p:nvPr>
            <p:ph type="title"/>
          </p:nvPr>
        </p:nvSpPr>
        <p:spPr>
          <a:xfrm>
            <a:off x="433388" y="658813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Application Layer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74750" y="1911350"/>
            <a:ext cx="2365375" cy="51276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Application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4164" y="2431113"/>
            <a:ext cx="2371156" cy="3081870"/>
            <a:chOff x="1174164" y="2431113"/>
            <a:chExt cx="2371156" cy="3081870"/>
          </a:xfrm>
          <a:gradFill>
            <a:gsLst>
              <a:gs pos="0">
                <a:srgbClr val="CA6800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grpSpPr>
        <p:sp>
          <p:nvSpPr>
            <p:cNvPr id="6" name="Rounded Rectangle 5"/>
            <p:cNvSpPr/>
            <p:nvPr/>
          </p:nvSpPr>
          <p:spPr>
            <a:xfrm>
              <a:off x="1174164" y="2431113"/>
              <a:ext cx="2368406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Presentation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74164" y="2943532"/>
              <a:ext cx="2369126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Session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74164" y="3463308"/>
              <a:ext cx="2352419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Transport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74164" y="3975727"/>
              <a:ext cx="2371156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Network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84151" y="4488146"/>
              <a:ext cx="2357066" cy="512419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Data Link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84151" y="5000565"/>
              <a:ext cx="2357065" cy="512418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Physical</a:t>
              </a:r>
            </a:p>
          </p:txBody>
        </p:sp>
      </p:grpSp>
      <p:sp>
        <p:nvSpPr>
          <p:cNvPr id="47110" name="TextBox 12"/>
          <p:cNvSpPr txBox="1">
            <a:spLocks noChangeArrowheads="1"/>
          </p:cNvSpPr>
          <p:nvPr/>
        </p:nvSpPr>
        <p:spPr bwMode="auto">
          <a:xfrm>
            <a:off x="4381500" y="1817688"/>
            <a:ext cx="2959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Application services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Service advertisement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Layer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Closest to the user</a:t>
            </a:r>
          </a:p>
          <a:p>
            <a:r>
              <a:rPr lang="en-US" altLang="en-US" smtClean="0"/>
              <a:t>Hands data to an application in the format it expects, with no addresses or other transmission artifacts</a:t>
            </a:r>
          </a:p>
          <a:p>
            <a:r>
              <a:rPr lang="en-US" altLang="en-US" smtClean="0"/>
              <a:t>Examples: a downloaded file, an email message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>
          <a:xfrm>
            <a:off x="533400" y="658813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TCP/IP Stack</a:t>
            </a:r>
          </a:p>
        </p:txBody>
      </p:sp>
      <p:grpSp>
        <p:nvGrpSpPr>
          <p:cNvPr id="49155" name="Group 11"/>
          <p:cNvGrpSpPr>
            <a:grpSpLocks/>
          </p:cNvGrpSpPr>
          <p:nvPr/>
        </p:nvGrpSpPr>
        <p:grpSpPr bwMode="auto">
          <a:xfrm>
            <a:off x="2667000" y="1981200"/>
            <a:ext cx="4343400" cy="3849688"/>
            <a:chOff x="2667000" y="1981009"/>
            <a:chExt cx="4343401" cy="3850065"/>
          </a:xfrm>
        </p:grpSpPr>
        <p:sp>
          <p:nvSpPr>
            <p:cNvPr id="15" name="Rounded Rectangle 14"/>
            <p:cNvSpPr/>
            <p:nvPr/>
          </p:nvSpPr>
          <p:spPr>
            <a:xfrm>
              <a:off x="2667000" y="1981009"/>
              <a:ext cx="4343401" cy="16559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Application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67000" y="3636934"/>
              <a:ext cx="4343401" cy="5525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Transport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67000" y="4171974"/>
              <a:ext cx="4343401" cy="5525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Internet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67000" y="4724478"/>
              <a:ext cx="4343401" cy="110659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Network Interface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The TCP/IP and OSI Models Compared</a:t>
            </a:r>
          </a:p>
        </p:txBody>
      </p:sp>
      <p:grpSp>
        <p:nvGrpSpPr>
          <p:cNvPr id="50179" name="Group 2"/>
          <p:cNvGrpSpPr>
            <a:grpSpLocks/>
          </p:cNvGrpSpPr>
          <p:nvPr/>
        </p:nvGrpSpPr>
        <p:grpSpPr bwMode="auto">
          <a:xfrm>
            <a:off x="4572000" y="2336800"/>
            <a:ext cx="3581400" cy="3740150"/>
            <a:chOff x="2667000" y="1981009"/>
            <a:chExt cx="4343401" cy="3850065"/>
          </a:xfrm>
        </p:grpSpPr>
        <p:sp>
          <p:nvSpPr>
            <p:cNvPr id="5" name="Rounded Rectangle 4"/>
            <p:cNvSpPr/>
            <p:nvPr/>
          </p:nvSpPr>
          <p:spPr>
            <a:xfrm>
              <a:off x="2667000" y="1981009"/>
              <a:ext cx="4343401" cy="165703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Application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67000" y="3638040"/>
              <a:ext cx="4343401" cy="55234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Transport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67000" y="4172409"/>
              <a:ext cx="4343401" cy="55234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Internet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667000" y="4724753"/>
              <a:ext cx="4343401" cy="110632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Network Interface</a:t>
              </a:r>
            </a:p>
          </p:txBody>
        </p:sp>
      </p:grpSp>
      <p:sp>
        <p:nvSpPr>
          <p:cNvPr id="50180" name="TextBox 8"/>
          <p:cNvSpPr txBox="1">
            <a:spLocks noChangeArrowheads="1"/>
          </p:cNvSpPr>
          <p:nvPr/>
        </p:nvSpPr>
        <p:spPr bwMode="auto">
          <a:xfrm>
            <a:off x="4572000" y="1600200"/>
            <a:ext cx="358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/>
              <a:t>TCP/IP Stack</a:t>
            </a:r>
          </a:p>
        </p:txBody>
      </p:sp>
      <p:grpSp>
        <p:nvGrpSpPr>
          <p:cNvPr id="50181" name="Group 9"/>
          <p:cNvGrpSpPr>
            <a:grpSpLocks/>
          </p:cNvGrpSpPr>
          <p:nvPr/>
        </p:nvGrpSpPr>
        <p:grpSpPr bwMode="auto">
          <a:xfrm>
            <a:off x="609600" y="2336800"/>
            <a:ext cx="3636963" cy="3763963"/>
            <a:chOff x="2057400" y="1752601"/>
            <a:chExt cx="4343401" cy="3850065"/>
          </a:xfrm>
        </p:grpSpPr>
        <p:sp>
          <p:nvSpPr>
            <p:cNvPr id="11" name="Rounded Rectangle 10"/>
            <p:cNvSpPr/>
            <p:nvPr/>
          </p:nvSpPr>
          <p:spPr>
            <a:xfrm>
              <a:off x="2057400" y="1752601"/>
              <a:ext cx="4343401" cy="55209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Application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57400" y="2304698"/>
              <a:ext cx="4343401" cy="55209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Presentation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7400" y="2856795"/>
              <a:ext cx="4343401" cy="55209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Session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057400" y="3408892"/>
              <a:ext cx="4343401" cy="55209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Transport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57400" y="3943127"/>
              <a:ext cx="4343401" cy="55209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Network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057400" y="4495224"/>
              <a:ext cx="4343401" cy="55209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Data Link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057400" y="5050569"/>
              <a:ext cx="4343401" cy="55209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Physical</a:t>
              </a:r>
            </a:p>
          </p:txBody>
        </p:sp>
      </p:grpSp>
      <p:sp>
        <p:nvSpPr>
          <p:cNvPr id="50182" name="TextBox 17"/>
          <p:cNvSpPr txBox="1">
            <a:spLocks noChangeArrowheads="1"/>
          </p:cNvSpPr>
          <p:nvPr/>
        </p:nvSpPr>
        <p:spPr bwMode="auto">
          <a:xfrm>
            <a:off x="636588" y="1717675"/>
            <a:ext cx="3581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/>
              <a:t>OSI Stack</a:t>
            </a:r>
          </a:p>
        </p:txBody>
      </p:sp>
      <p:sp>
        <p:nvSpPr>
          <p:cNvPr id="50183" name="TextBox 18"/>
          <p:cNvSpPr txBox="1">
            <a:spLocks noChangeArrowheads="1"/>
          </p:cNvSpPr>
          <p:nvPr/>
        </p:nvSpPr>
        <p:spPr bwMode="auto">
          <a:xfrm>
            <a:off x="149225" y="6316663"/>
            <a:ext cx="526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Figure 2-15 TCP/IP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IP Ver4 Header</a:t>
            </a:r>
          </a:p>
        </p:txBody>
      </p:sp>
      <p:pic>
        <p:nvPicPr>
          <p:cNvPr id="51203" name="Picture 1" descr="Screen Shot 2013-08-21 at 7.16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294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TTL (Time-to-Live)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TTL decreases by one each time the packet is forwarded by a router</a:t>
            </a:r>
          </a:p>
          <a:p>
            <a:r>
              <a:rPr lang="en-US" altLang="en-US" smtClean="0"/>
              <a:t>If TTL reaches zero, the packet is discarded</a:t>
            </a:r>
          </a:p>
          <a:p>
            <a:r>
              <a:rPr lang="en-US" altLang="en-US" smtClean="0"/>
              <a:t>This eliminates packets trapped in </a:t>
            </a:r>
            <a:r>
              <a:rPr lang="en-US" altLang="en-US" b="1" smtClean="0"/>
              <a:t>routing loops</a:t>
            </a:r>
            <a:endParaRPr lang="en-US" alt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Demo: Routing Loop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53251" name="Picture 3" descr="Screen Shot 2013-08-21 at 7.24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2590800"/>
            <a:ext cx="9144001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Warriors of the Net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7411" name="Picture 3" descr="Screen Shot 2013-08-20 at 1.07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403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TCP Header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2"/>
          <a:stretch>
            <a:fillRect/>
          </a:stretch>
        </p:blipFill>
        <p:spPr bwMode="auto">
          <a:xfrm>
            <a:off x="304800" y="1765300"/>
            <a:ext cx="83820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Box 5"/>
          <p:cNvSpPr txBox="1">
            <a:spLocks noChangeArrowheads="1"/>
          </p:cNvSpPr>
          <p:nvPr/>
        </p:nvSpPr>
        <p:spPr bwMode="auto">
          <a:xfrm>
            <a:off x="149225" y="6316663"/>
            <a:ext cx="526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Figure 2-17 TCP Segment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TCP Header Fields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Port numbers</a:t>
            </a:r>
          </a:p>
          <a:p>
            <a:pPr lvl="1"/>
            <a:r>
              <a:rPr lang="en-US" altLang="en-US" smtClean="0"/>
              <a:t>Indicate which program on the end device should receive the data</a:t>
            </a:r>
          </a:p>
          <a:p>
            <a:pPr lvl="1"/>
            <a:r>
              <a:rPr lang="en-US" altLang="en-US" smtClean="0"/>
              <a:t>Examples: Port 25 for email, 80 for HTTP</a:t>
            </a:r>
          </a:p>
          <a:p>
            <a:r>
              <a:rPr lang="en-US" altLang="en-US" smtClean="0"/>
              <a:t>Window size</a:t>
            </a:r>
          </a:p>
          <a:p>
            <a:pPr lvl="1"/>
            <a:r>
              <a:rPr lang="en-US" altLang="en-US" smtClean="0"/>
              <a:t>Number of bytes that can be sent before waiting for an ACK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TCP Header Fields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Sequence and Acknowledgement numbers</a:t>
            </a:r>
          </a:p>
          <a:p>
            <a:pPr lvl="1"/>
            <a:r>
              <a:rPr lang="en-US" altLang="en-US" smtClean="0"/>
              <a:t>Used to put packets in order to reassemble files and other large messages</a:t>
            </a:r>
          </a:p>
          <a:p>
            <a:r>
              <a:rPr lang="en-US" altLang="en-US" smtClean="0"/>
              <a:t>Flags like SYN and ACK are used for the TCP handshake and to acknowledge data received</a:t>
            </a:r>
          </a:p>
          <a:p>
            <a:endParaRPr lang="en-US" altLang="en-US" b="1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UDP Header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2743200"/>
                <a:gridCol w="2743200"/>
                <a:gridCol w="13716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31</a:t>
                      </a:r>
                      <a:endParaRPr lang="en-US" sz="1800" dirty="0"/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SOURCE PORT</a:t>
                      </a:r>
                      <a:endParaRPr lang="en-US" sz="1800" b="1" dirty="0"/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DESTINATION PORT</a:t>
                      </a:r>
                      <a:endParaRPr lang="en-US" sz="1800" b="1" dirty="0"/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LENGTH</a:t>
                      </a:r>
                      <a:endParaRPr lang="en-US" sz="1800" b="1" dirty="0"/>
                    </a:p>
                  </a:txBody>
                  <a:tcPr marT="45733" marB="45733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CHECKSUM</a:t>
                      </a:r>
                      <a:endParaRPr lang="en-US" sz="1800" b="1" dirty="0"/>
                    </a:p>
                  </a:txBody>
                  <a:tcPr marT="45733" marB="45733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360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r>
              <a:rPr lang="en-US" altLang="en-US" smtClean="0"/>
              <a:t>No handshake, acknowledgements, sequencing, or flow control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Ports</a:t>
            </a:r>
            <a:br>
              <a:rPr lang="en-US" altLang="en-US" smtClean="0"/>
            </a:br>
            <a:r>
              <a:rPr lang="en-US" altLang="en-US" sz="2400" smtClean="0"/>
              <a:t>Link Ch 2d for flash cards </a:t>
            </a:r>
            <a:endParaRPr lang="en-US" altLang="en-US" smtClean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457200" y="1614488"/>
          <a:ext cx="8332788" cy="426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Worksheet" r:id="rId3" imgW="5613193" imgH="2870094" progId="Excel.Sheet.12">
                  <p:embed/>
                </p:oleObj>
              </mc:Choice>
              <mc:Fallback>
                <p:oleObj name="Worksheet" r:id="rId3" imgW="5613193" imgH="2870094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14488"/>
                        <a:ext cx="8332788" cy="426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0850" y="6858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Port 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828800"/>
            <a:ext cx="7848600" cy="3970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Arial" charset="0"/>
                <a:ea typeface="+mn-ea"/>
              </a:rPr>
              <a:t>Port numbers are assigned in various ways, based on three ranges:</a:t>
            </a:r>
          </a:p>
          <a:p>
            <a:pPr>
              <a:defRPr/>
            </a:pPr>
            <a:endParaRPr lang="en-US" sz="2400" b="1" dirty="0">
              <a:latin typeface="Arial" charset="0"/>
              <a:ea typeface="+mn-ea"/>
            </a:endParaRPr>
          </a:p>
          <a:p>
            <a:pPr marL="285750" indent="-285750">
              <a:buFont typeface="Wingdings" pitchFamily="2" charset="2"/>
              <a:buChar char="§"/>
              <a:defRPr/>
            </a:pPr>
            <a:r>
              <a:rPr lang="en-US" dirty="0">
                <a:latin typeface="Arial" charset="0"/>
                <a:ea typeface="+mn-ea"/>
              </a:rPr>
              <a:t>System Ports (0-1023), System Ports are assigned by IETF process for standards-track protocols, as per RFC6335.  </a:t>
            </a:r>
            <a:r>
              <a:rPr lang="en-US" b="1" dirty="0">
                <a:latin typeface="Arial" charset="0"/>
                <a:ea typeface="+mn-ea"/>
              </a:rPr>
              <a:t>Also known as </a:t>
            </a:r>
            <a:r>
              <a:rPr lang="en-US" b="1" i="1" u="sng" dirty="0">
                <a:latin typeface="Arial" charset="0"/>
                <a:ea typeface="+mn-ea"/>
              </a:rPr>
              <a:t>well-known-ports</a:t>
            </a:r>
          </a:p>
          <a:p>
            <a:pPr marL="285750" indent="-285750">
              <a:buFont typeface="Wingdings" pitchFamily="2" charset="2"/>
              <a:buChar char="§"/>
              <a:defRPr/>
            </a:pPr>
            <a:endParaRPr lang="en-US" dirty="0">
              <a:latin typeface="Arial" charset="0"/>
              <a:ea typeface="+mn-ea"/>
            </a:endParaRPr>
          </a:p>
          <a:p>
            <a:pPr marL="285750" indent="-285750">
              <a:buFont typeface="Wingdings" pitchFamily="2" charset="2"/>
              <a:buChar char="§"/>
              <a:defRPr/>
            </a:pPr>
            <a:r>
              <a:rPr lang="en-US" dirty="0">
                <a:latin typeface="Arial" charset="0"/>
                <a:ea typeface="+mn-ea"/>
              </a:rPr>
              <a:t>User Ports (1024-49151) ,User Ports are assigned by IANA using the "Expert Review" process, as per RFC6335</a:t>
            </a:r>
          </a:p>
          <a:p>
            <a:pPr>
              <a:defRPr/>
            </a:pPr>
            <a:endParaRPr lang="en-US" dirty="0">
              <a:latin typeface="Arial" charset="0"/>
              <a:ea typeface="+mn-ea"/>
            </a:endParaRPr>
          </a:p>
          <a:p>
            <a:pPr marL="285750" indent="-285750">
              <a:buFont typeface="Wingdings" pitchFamily="2" charset="2"/>
              <a:buChar char="§"/>
              <a:defRPr/>
            </a:pPr>
            <a:r>
              <a:rPr lang="en-US" dirty="0">
                <a:latin typeface="Arial" charset="0"/>
                <a:ea typeface="+mn-ea"/>
              </a:rPr>
              <a:t>Dynamic and/or Private Ports (49152-65535), Dynamic Ports are not assigned, they are dynamically created as your computer need them.  </a:t>
            </a:r>
            <a:r>
              <a:rPr lang="en-US" b="1" dirty="0">
                <a:latin typeface="Arial" charset="0"/>
                <a:ea typeface="+mn-ea"/>
              </a:rPr>
              <a:t>Also known as </a:t>
            </a:r>
            <a:r>
              <a:rPr lang="en-US" b="1" i="1" u="sng" dirty="0">
                <a:latin typeface="Arial" charset="0"/>
                <a:ea typeface="+mn-ea"/>
              </a:rPr>
              <a:t>ephemeral ports</a:t>
            </a:r>
            <a:r>
              <a:rPr lang="en-US" b="1" dirty="0">
                <a:latin typeface="Arial" charset="0"/>
                <a:ea typeface="+mn-ea"/>
              </a:rPr>
              <a:t>.</a:t>
            </a:r>
            <a:endParaRPr lang="en-US" dirty="0">
              <a:latin typeface="Arial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Communication Between Two Systems</a:t>
            </a:r>
          </a:p>
        </p:txBody>
      </p:sp>
      <p:pic>
        <p:nvPicPr>
          <p:cNvPr id="60419" name="Picture 8" descr="Fig02-0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828800"/>
            <a:ext cx="5900738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0" y="693738"/>
            <a:ext cx="77724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OSI seven-layer model</a:t>
            </a:r>
          </a:p>
        </p:txBody>
      </p:sp>
      <p:grpSp>
        <p:nvGrpSpPr>
          <p:cNvPr id="18434" name="Group 29"/>
          <p:cNvGrpSpPr>
            <a:grpSpLocks/>
          </p:cNvGrpSpPr>
          <p:nvPr/>
        </p:nvGrpSpPr>
        <p:grpSpPr bwMode="auto">
          <a:xfrm>
            <a:off x="2286000" y="1966913"/>
            <a:ext cx="4343400" cy="3849687"/>
            <a:chOff x="2057400" y="1752601"/>
            <a:chExt cx="4343401" cy="3850065"/>
          </a:xfrm>
        </p:grpSpPr>
        <p:sp>
          <p:nvSpPr>
            <p:cNvPr id="16" name="Rounded Rectangle 15"/>
            <p:cNvSpPr/>
            <p:nvPr/>
          </p:nvSpPr>
          <p:spPr>
            <a:xfrm>
              <a:off x="2057400" y="1752601"/>
              <a:ext cx="4343401" cy="5525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Application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057400" y="2305105"/>
              <a:ext cx="4343401" cy="5525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Presentation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057400" y="2857609"/>
              <a:ext cx="4343401" cy="5509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Session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057400" y="3408526"/>
              <a:ext cx="4343401" cy="5525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Transport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057400" y="3943566"/>
              <a:ext cx="4343401" cy="5525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Network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057400" y="4496070"/>
              <a:ext cx="4343401" cy="5525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Data Link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057400" y="5050162"/>
              <a:ext cx="4343401" cy="5525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Physical</a:t>
              </a:r>
            </a:p>
          </p:txBody>
        </p:sp>
      </p:grpSp>
      <p:sp>
        <p:nvSpPr>
          <p:cNvPr id="18435" name="TextBox 27"/>
          <p:cNvSpPr txBox="1">
            <a:spLocks noChangeArrowheads="1"/>
          </p:cNvSpPr>
          <p:nvPr/>
        </p:nvSpPr>
        <p:spPr bwMode="auto">
          <a:xfrm>
            <a:off x="152400" y="6315075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Figure 2-2 OSI Stack</a:t>
            </a:r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2362200" y="5334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18437" name="TextBox 12"/>
          <p:cNvSpPr txBox="1">
            <a:spLocks noChangeArrowheads="1"/>
          </p:cNvSpPr>
          <p:nvPr/>
        </p:nvSpPr>
        <p:spPr bwMode="auto">
          <a:xfrm>
            <a:off x="2362200" y="4800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18438" name="TextBox 13"/>
          <p:cNvSpPr txBox="1">
            <a:spLocks noChangeArrowheads="1"/>
          </p:cNvSpPr>
          <p:nvPr/>
        </p:nvSpPr>
        <p:spPr bwMode="auto">
          <a:xfrm>
            <a:off x="2362200" y="4267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18439" name="TextBox 14"/>
          <p:cNvSpPr txBox="1">
            <a:spLocks noChangeArrowheads="1"/>
          </p:cNvSpPr>
          <p:nvPr/>
        </p:nvSpPr>
        <p:spPr bwMode="auto">
          <a:xfrm>
            <a:off x="2362200" y="37449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</a:p>
        </p:txBody>
      </p:sp>
      <p:sp>
        <p:nvSpPr>
          <p:cNvPr id="18440" name="TextBox 20"/>
          <p:cNvSpPr txBox="1">
            <a:spLocks noChangeArrowheads="1"/>
          </p:cNvSpPr>
          <p:nvPr/>
        </p:nvSpPr>
        <p:spPr bwMode="auto">
          <a:xfrm>
            <a:off x="2362200" y="3124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5</a:t>
            </a:r>
          </a:p>
        </p:txBody>
      </p:sp>
      <p:sp>
        <p:nvSpPr>
          <p:cNvPr id="18441" name="TextBox 21"/>
          <p:cNvSpPr txBox="1">
            <a:spLocks noChangeArrowheads="1"/>
          </p:cNvSpPr>
          <p:nvPr/>
        </p:nvSpPr>
        <p:spPr bwMode="auto">
          <a:xfrm>
            <a:off x="2362200" y="2590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</a:p>
        </p:txBody>
      </p:sp>
      <p:sp>
        <p:nvSpPr>
          <p:cNvPr id="18442" name="TextBox 22"/>
          <p:cNvSpPr txBox="1">
            <a:spLocks noChangeArrowheads="1"/>
          </p:cNvSpPr>
          <p:nvPr/>
        </p:nvSpPr>
        <p:spPr bwMode="auto">
          <a:xfrm>
            <a:off x="2362200" y="2057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Mnemonics for the OSI Model</a:t>
            </a:r>
          </a:p>
        </p:txBody>
      </p:sp>
      <p:sp>
        <p:nvSpPr>
          <p:cNvPr id="19458" name="Content Placeholder 3"/>
          <p:cNvSpPr>
            <a:spLocks noGrp="1"/>
          </p:cNvSpPr>
          <p:nvPr>
            <p:ph sz="half" idx="1"/>
          </p:nvPr>
        </p:nvSpPr>
        <p:spPr>
          <a:xfrm>
            <a:off x="1447800" y="1616075"/>
            <a:ext cx="2514600" cy="4525963"/>
          </a:xfrm>
        </p:spPr>
        <p:txBody>
          <a:bodyPr/>
          <a:lstStyle/>
          <a:p>
            <a:pPr marL="457200" lvl="1" indent="0">
              <a:buFontTx/>
              <a:buNone/>
            </a:pPr>
            <a:r>
              <a:rPr lang="en-US" altLang="en-US" sz="2800" b="1" smtClean="0"/>
              <a:t>Away</a:t>
            </a:r>
          </a:p>
          <a:p>
            <a:pPr marL="457200" lvl="1" indent="0">
              <a:buFontTx/>
              <a:buNone/>
            </a:pPr>
            <a:r>
              <a:rPr lang="en-US" altLang="en-US" sz="2800" b="1" smtClean="0"/>
              <a:t>Pizza</a:t>
            </a:r>
          </a:p>
          <a:p>
            <a:pPr marL="457200" lvl="1" indent="0">
              <a:buFontTx/>
              <a:buNone/>
            </a:pPr>
            <a:r>
              <a:rPr lang="en-US" altLang="en-US" sz="2800" b="1" smtClean="0"/>
              <a:t>Sausage</a:t>
            </a:r>
          </a:p>
          <a:p>
            <a:pPr marL="457200" lvl="1" indent="0">
              <a:buFontTx/>
              <a:buNone/>
            </a:pPr>
            <a:r>
              <a:rPr lang="en-US" altLang="en-US" sz="2800" b="1" smtClean="0"/>
              <a:t>Throw</a:t>
            </a:r>
          </a:p>
          <a:p>
            <a:pPr marL="457200" lvl="1" indent="0">
              <a:buFontTx/>
              <a:buNone/>
            </a:pPr>
            <a:r>
              <a:rPr lang="en-US" altLang="en-US" sz="2800" b="1" smtClean="0"/>
              <a:t>Not</a:t>
            </a:r>
          </a:p>
          <a:p>
            <a:pPr marL="457200" lvl="1" indent="0">
              <a:buFontTx/>
              <a:buNone/>
            </a:pPr>
            <a:r>
              <a:rPr lang="en-US" altLang="en-US" sz="2800" b="1" smtClean="0"/>
              <a:t>Do</a:t>
            </a:r>
          </a:p>
          <a:p>
            <a:pPr marL="457200" lvl="1" indent="0">
              <a:buFontTx/>
              <a:buNone/>
            </a:pPr>
            <a:r>
              <a:rPr lang="en-US" altLang="en-US" sz="2800" b="1" smtClean="0"/>
              <a:t>Please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altLang="en-US" sz="2800" b="1" smtClean="0"/>
              <a:t>All</a:t>
            </a:r>
          </a:p>
          <a:p>
            <a:pPr marL="457200" lvl="1" indent="0">
              <a:buFontTx/>
              <a:buNone/>
            </a:pPr>
            <a:r>
              <a:rPr lang="en-US" altLang="en-US" sz="2800" b="1" smtClean="0"/>
              <a:t>People</a:t>
            </a:r>
          </a:p>
          <a:p>
            <a:pPr marL="457200" lvl="1" indent="0">
              <a:buFontTx/>
              <a:buNone/>
            </a:pPr>
            <a:r>
              <a:rPr lang="en-US" altLang="en-US" sz="2800" b="1" smtClean="0"/>
              <a:t>Seem</a:t>
            </a:r>
          </a:p>
          <a:p>
            <a:pPr marL="457200" lvl="1" indent="0">
              <a:buFontTx/>
              <a:buNone/>
            </a:pPr>
            <a:r>
              <a:rPr lang="en-US" altLang="en-US" sz="2800" b="1" smtClean="0"/>
              <a:t>To</a:t>
            </a:r>
          </a:p>
          <a:p>
            <a:pPr marL="457200" lvl="1" indent="0">
              <a:buFontTx/>
              <a:buNone/>
            </a:pPr>
            <a:r>
              <a:rPr lang="en-US" altLang="en-US" sz="2800" b="1" smtClean="0"/>
              <a:t>Need</a:t>
            </a:r>
          </a:p>
          <a:p>
            <a:pPr marL="457200" lvl="1" indent="0">
              <a:buFontTx/>
              <a:buNone/>
            </a:pPr>
            <a:r>
              <a:rPr lang="en-US" altLang="en-US" sz="2800" b="1" smtClean="0"/>
              <a:t>Data</a:t>
            </a:r>
          </a:p>
          <a:p>
            <a:pPr marL="457200" lvl="1" indent="0">
              <a:buFontTx/>
              <a:buNone/>
            </a:pPr>
            <a:r>
              <a:rPr lang="en-US" altLang="en-US" sz="2800" b="1" smtClean="0"/>
              <a:t>Processing</a:t>
            </a:r>
          </a:p>
        </p:txBody>
      </p: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 flipV="1">
            <a:off x="1503363" y="1600200"/>
            <a:ext cx="0" cy="3581400"/>
          </a:xfrm>
          <a:prstGeom prst="straightConnector1">
            <a:avLst/>
          </a:prstGeom>
          <a:noFill/>
          <a:ln w="127000">
            <a:solidFill>
              <a:srgbClr val="3366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/>
          <p:nvPr/>
        </p:nvCxnSpPr>
        <p:spPr>
          <a:xfrm flipV="1">
            <a:off x="4090988" y="2209800"/>
            <a:ext cx="0" cy="3581400"/>
          </a:xfrm>
          <a:prstGeom prst="straightConnector1">
            <a:avLst/>
          </a:prstGeom>
          <a:ln w="127000">
            <a:solidFill>
              <a:srgbClr val="3366FF"/>
            </a:solidFill>
            <a:tailEnd type="arrow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474663" y="6858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Protocol Data Unit (PDU)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2006600"/>
            <a:ext cx="3370263" cy="552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Application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2559050"/>
            <a:ext cx="3370263" cy="552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Presentation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92238" y="3111500"/>
            <a:ext cx="3370262" cy="552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Session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90650" y="3663950"/>
            <a:ext cx="3370263" cy="550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Transport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92238" y="4197350"/>
            <a:ext cx="3370262" cy="552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Network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98588" y="4749800"/>
            <a:ext cx="3370262" cy="552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 Link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98588" y="5303838"/>
            <a:ext cx="3370262" cy="552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Physical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34000" y="3673475"/>
            <a:ext cx="3370263" cy="552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Segments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35588" y="4208463"/>
            <a:ext cx="3370262" cy="552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Packets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41938" y="4760913"/>
            <a:ext cx="3370262" cy="550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Frames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41938" y="5314950"/>
            <a:ext cx="3370262" cy="552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Bits</a:t>
            </a:r>
          </a:p>
        </p:txBody>
      </p:sp>
      <p:sp>
        <p:nvSpPr>
          <p:cNvPr id="20494" name="TextBox 16"/>
          <p:cNvSpPr txBox="1">
            <a:spLocks noChangeArrowheads="1"/>
          </p:cNvSpPr>
          <p:nvPr/>
        </p:nvSpPr>
        <p:spPr bwMode="auto">
          <a:xfrm>
            <a:off x="65088" y="6315075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Figure 2-3 PDU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474663" y="6858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Quick Summary of Layers 1-4</a:t>
            </a:r>
          </a:p>
        </p:txBody>
      </p:sp>
      <p:grpSp>
        <p:nvGrpSpPr>
          <p:cNvPr id="21506" name="Group 29"/>
          <p:cNvGrpSpPr>
            <a:grpSpLocks/>
          </p:cNvGrpSpPr>
          <p:nvPr/>
        </p:nvGrpSpPr>
        <p:grpSpPr bwMode="auto">
          <a:xfrm>
            <a:off x="533400" y="3673475"/>
            <a:ext cx="2667000" cy="2193925"/>
            <a:chOff x="2057400" y="3408526"/>
            <a:chExt cx="4343401" cy="2194140"/>
          </a:xfrm>
        </p:grpSpPr>
        <p:sp>
          <p:nvSpPr>
            <p:cNvPr id="21" name="Rounded Rectangle 20"/>
            <p:cNvSpPr/>
            <p:nvPr/>
          </p:nvSpPr>
          <p:spPr>
            <a:xfrm>
              <a:off x="2057400" y="3408526"/>
              <a:ext cx="4343401" cy="5525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Transport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057400" y="3943566"/>
              <a:ext cx="4343401" cy="5525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Network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057400" y="4496071"/>
              <a:ext cx="4343401" cy="5525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Data Link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057400" y="5050162"/>
              <a:ext cx="4343401" cy="5525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Physical</a:t>
              </a:r>
            </a:p>
          </p:txBody>
        </p:sp>
      </p:grpSp>
      <p:sp>
        <p:nvSpPr>
          <p:cNvPr id="21507" name="TextBox 24"/>
          <p:cNvSpPr txBox="1">
            <a:spLocks noChangeArrowheads="1"/>
          </p:cNvSpPr>
          <p:nvPr/>
        </p:nvSpPr>
        <p:spPr bwMode="auto">
          <a:xfrm>
            <a:off x="609600" y="5384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21508" name="TextBox 25"/>
          <p:cNvSpPr txBox="1">
            <a:spLocks noChangeArrowheads="1"/>
          </p:cNvSpPr>
          <p:nvPr/>
        </p:nvSpPr>
        <p:spPr bwMode="auto">
          <a:xfrm>
            <a:off x="609600" y="4851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21509" name="TextBox 26"/>
          <p:cNvSpPr txBox="1">
            <a:spLocks noChangeArrowheads="1"/>
          </p:cNvSpPr>
          <p:nvPr/>
        </p:nvSpPr>
        <p:spPr bwMode="auto">
          <a:xfrm>
            <a:off x="609600" y="4318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21510" name="TextBox 27"/>
          <p:cNvSpPr txBox="1">
            <a:spLocks noChangeArrowheads="1"/>
          </p:cNvSpPr>
          <p:nvPr/>
        </p:nvSpPr>
        <p:spPr bwMode="auto">
          <a:xfrm>
            <a:off x="609600" y="37957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</a:p>
        </p:txBody>
      </p:sp>
      <p:grpSp>
        <p:nvGrpSpPr>
          <p:cNvPr id="21511" name="Group 29"/>
          <p:cNvGrpSpPr>
            <a:grpSpLocks/>
          </p:cNvGrpSpPr>
          <p:nvPr/>
        </p:nvGrpSpPr>
        <p:grpSpPr bwMode="auto">
          <a:xfrm>
            <a:off x="3429000" y="3671888"/>
            <a:ext cx="2514600" cy="2193925"/>
            <a:chOff x="2057400" y="3408526"/>
            <a:chExt cx="4343401" cy="2194140"/>
          </a:xfrm>
        </p:grpSpPr>
        <p:sp>
          <p:nvSpPr>
            <p:cNvPr id="33" name="Rounded Rectangle 32"/>
            <p:cNvSpPr/>
            <p:nvPr/>
          </p:nvSpPr>
          <p:spPr>
            <a:xfrm>
              <a:off x="2057400" y="3408526"/>
              <a:ext cx="4343401" cy="5525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TCP &amp; UDP Ports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057400" y="3943565"/>
              <a:ext cx="4343401" cy="5525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Routers, IP Address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057400" y="4496070"/>
              <a:ext cx="4343401" cy="5525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Switches, MAC Address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057400" y="5050162"/>
              <a:ext cx="4343401" cy="5525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Cables</a:t>
              </a:r>
            </a:p>
          </p:txBody>
        </p:sp>
      </p:grpSp>
      <p:grpSp>
        <p:nvGrpSpPr>
          <p:cNvPr id="21512" name="Group 29"/>
          <p:cNvGrpSpPr>
            <a:grpSpLocks/>
          </p:cNvGrpSpPr>
          <p:nvPr/>
        </p:nvGrpSpPr>
        <p:grpSpPr bwMode="auto">
          <a:xfrm>
            <a:off x="6172200" y="3657600"/>
            <a:ext cx="1219200" cy="2193925"/>
            <a:chOff x="2057400" y="3408526"/>
            <a:chExt cx="4343401" cy="2194140"/>
          </a:xfrm>
        </p:grpSpPr>
        <p:sp>
          <p:nvSpPr>
            <p:cNvPr id="38" name="Rounded Rectangle 37"/>
            <p:cNvSpPr/>
            <p:nvPr/>
          </p:nvSpPr>
          <p:spPr>
            <a:xfrm>
              <a:off x="2057400" y="3408526"/>
              <a:ext cx="4343401" cy="5525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Service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057400" y="3943566"/>
              <a:ext cx="4343401" cy="5525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WAN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057400" y="4496071"/>
              <a:ext cx="4343401" cy="5525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LAN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057400" y="5050162"/>
              <a:ext cx="4343401" cy="5525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OSI Layers in Wireshark</a:t>
            </a:r>
          </a:p>
        </p:txBody>
      </p:sp>
      <p:pic>
        <p:nvPicPr>
          <p:cNvPr id="22530" name="Picture 4" descr="Screen Shot 2013-08-21 at 8.29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71763"/>
            <a:ext cx="79248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304800" y="2590800"/>
            <a:ext cx="381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b="1"/>
              <a:t>1</a:t>
            </a:r>
          </a:p>
          <a:p>
            <a:pPr eaLnBrk="1" hangingPunct="1"/>
            <a:r>
              <a:rPr lang="en-US" altLang="en-US" sz="2200" b="1"/>
              <a:t>2</a:t>
            </a:r>
          </a:p>
          <a:p>
            <a:pPr eaLnBrk="1" hangingPunct="1"/>
            <a:r>
              <a:rPr lang="en-US" altLang="en-US" sz="2200" b="1"/>
              <a:t>3</a:t>
            </a:r>
          </a:p>
          <a:p>
            <a:pPr eaLnBrk="1" hangingPunct="1"/>
            <a:r>
              <a:rPr lang="en-US" altLang="en-US" sz="2200" b="1"/>
              <a:t>4</a:t>
            </a:r>
          </a:p>
          <a:p>
            <a:pPr eaLnBrk="1" hangingPunct="1"/>
            <a:r>
              <a:rPr lang="en-US" altLang="en-US" sz="2200" b="1"/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5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45</Template>
  <TotalTime>476</TotalTime>
  <Words>1187</Words>
  <Application>Microsoft Office PowerPoint</Application>
  <PresentationFormat>On-screen Show (4:3)</PresentationFormat>
  <Paragraphs>326</Paragraphs>
  <Slides>46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MS PGothic</vt:lpstr>
      <vt:lpstr>Calibri</vt:lpstr>
      <vt:lpstr>Wingdings</vt:lpstr>
      <vt:lpstr>Courier New</vt:lpstr>
      <vt:lpstr>45</vt:lpstr>
      <vt:lpstr>???</vt:lpstr>
      <vt:lpstr>Microsoft Excel Sheet</vt:lpstr>
      <vt:lpstr>CompTIA     Network +</vt:lpstr>
      <vt:lpstr>Objectives</vt:lpstr>
      <vt:lpstr>The Purpose of Reference Models</vt:lpstr>
      <vt:lpstr>Warriors of the Net</vt:lpstr>
      <vt:lpstr>PowerPoint Presentation</vt:lpstr>
      <vt:lpstr>Mnemonics for the OSI Model</vt:lpstr>
      <vt:lpstr>Protocol Data Unit (PDU)</vt:lpstr>
      <vt:lpstr>Quick Summary of Layers 1-4</vt:lpstr>
      <vt:lpstr>OSI Layers in Wireshark</vt:lpstr>
      <vt:lpstr>Physical Layer</vt:lpstr>
      <vt:lpstr>Wiring Standards</vt:lpstr>
      <vt:lpstr>Asynchronous and Synchronous Communications</vt:lpstr>
      <vt:lpstr>Bandwidth Usage</vt:lpstr>
      <vt:lpstr>Time-Division Multiplexing (TDM)</vt:lpstr>
      <vt:lpstr>Statistical Time-Division Multiplexing (StatTDM)</vt:lpstr>
      <vt:lpstr>Frequency Division Multiplexing (FDM)</vt:lpstr>
      <vt:lpstr>Layer 1 Devices</vt:lpstr>
      <vt:lpstr>Data Link Layer</vt:lpstr>
      <vt:lpstr>MAC Addresses</vt:lpstr>
      <vt:lpstr>Connection Services</vt:lpstr>
      <vt:lpstr>Layer 2 Devices</vt:lpstr>
      <vt:lpstr>Network Layer</vt:lpstr>
      <vt:lpstr>IP Address</vt:lpstr>
      <vt:lpstr>Switching</vt:lpstr>
      <vt:lpstr>Layer 3 Devices</vt:lpstr>
      <vt:lpstr>Transport Layer</vt:lpstr>
      <vt:lpstr>TCP and UDP</vt:lpstr>
      <vt:lpstr>TCP Sliding Window</vt:lpstr>
      <vt:lpstr>ICMP (Internet Control Message Protocol)</vt:lpstr>
      <vt:lpstr>Session Layer</vt:lpstr>
      <vt:lpstr>Example of a Session</vt:lpstr>
      <vt:lpstr>Presentation Layer</vt:lpstr>
      <vt:lpstr>Application Layer</vt:lpstr>
      <vt:lpstr>Application Layer</vt:lpstr>
      <vt:lpstr>The TCP/IP Stack</vt:lpstr>
      <vt:lpstr>The TCP/IP and OSI Models Compared</vt:lpstr>
      <vt:lpstr>IP Ver4 Header</vt:lpstr>
      <vt:lpstr>TTL (Time-to-Live)</vt:lpstr>
      <vt:lpstr>Demo: Routing Loop</vt:lpstr>
      <vt:lpstr>TCP Header</vt:lpstr>
      <vt:lpstr>TCP Header Fields</vt:lpstr>
      <vt:lpstr>TCP Header Fields</vt:lpstr>
      <vt:lpstr>UDP Header</vt:lpstr>
      <vt:lpstr>Common Ports Link Ch 2d for flash cards </vt:lpstr>
      <vt:lpstr>Port Types</vt:lpstr>
      <vt:lpstr>Communication Between Two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    Network +</dc:title>
  <dc:creator>Francis Goryl</dc:creator>
  <cp:lastModifiedBy>MBA</cp:lastModifiedBy>
  <cp:revision>44</cp:revision>
  <dcterms:created xsi:type="dcterms:W3CDTF">2012-01-23T18:41:44Z</dcterms:created>
  <dcterms:modified xsi:type="dcterms:W3CDTF">2015-04-13T05:45:52Z</dcterms:modified>
</cp:coreProperties>
</file>