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9"/>
  </p:notesMasterIdLst>
  <p:sldIdLst>
    <p:sldId id="256" r:id="rId3"/>
    <p:sldId id="257" r:id="rId4"/>
    <p:sldId id="259" r:id="rId5"/>
    <p:sldId id="269" r:id="rId6"/>
    <p:sldId id="268" r:id="rId7"/>
    <p:sldId id="270" r:id="rId8"/>
    <p:sldId id="271" r:id="rId9"/>
    <p:sldId id="267" r:id="rId10"/>
    <p:sldId id="265" r:id="rId11"/>
    <p:sldId id="266" r:id="rId12"/>
    <p:sldId id="273" r:id="rId13"/>
    <p:sldId id="272" r:id="rId14"/>
    <p:sldId id="277" r:id="rId15"/>
    <p:sldId id="262" r:id="rId16"/>
    <p:sldId id="276" r:id="rId17"/>
    <p:sldId id="275" r:id="rId18"/>
    <p:sldId id="307" r:id="rId19"/>
    <p:sldId id="306" r:id="rId20"/>
    <p:sldId id="308" r:id="rId21"/>
    <p:sldId id="309" r:id="rId22"/>
    <p:sldId id="313" r:id="rId23"/>
    <p:sldId id="310" r:id="rId24"/>
    <p:sldId id="312" r:id="rId25"/>
    <p:sldId id="317" r:id="rId26"/>
    <p:sldId id="316" r:id="rId27"/>
    <p:sldId id="315" r:id="rId28"/>
    <p:sldId id="314" r:id="rId29"/>
    <p:sldId id="311" r:id="rId30"/>
    <p:sldId id="318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800"/>
    <a:srgbClr val="B9A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79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97502-3630-466F-889F-FAD6C2A59F7C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29B78-2952-42C0-825E-31352978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9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1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80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6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0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6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23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73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87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51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5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735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8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2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3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0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9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0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5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2.bin"/><Relationship Id="rId5" Type="http://schemas.openxmlformats.org/officeDocument/2006/relationships/image" Target="../media/image3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3.bin"/><Relationship Id="rId5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4.bin"/><Relationship Id="rId5" Type="http://schemas.openxmlformats.org/officeDocument/2006/relationships/image" Target="../media/image3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5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6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7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8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9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1516063"/>
            <a:ext cx="6624638" cy="938212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chemeClr val="bg1"/>
                </a:solidFill>
              </a:rPr>
              <a:t>CompTIA     Network +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</a:p>
          <a:p>
            <a:r>
              <a:rPr lang="en-US" dirty="0" smtClean="0"/>
              <a:t>Identifying Network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26719"/>
            <a:ext cx="6553200" cy="873481"/>
          </a:xfrm>
        </p:spPr>
        <p:txBody>
          <a:bodyPr/>
          <a:lstStyle/>
          <a:p>
            <a:r>
              <a:rPr lang="en-US" altLang="en-US" sz="3600" dirty="0">
                <a:cs typeface="Times New Roman" pitchFamily="18" charset="0"/>
              </a:rPr>
              <a:t>Shielded Twisted-Pair Cable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5" y="2286000"/>
            <a:ext cx="7467600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58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3400" y="1981200"/>
            <a:ext cx="8077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Categories: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CAT 3 (Category 3): up to 10 Mbps of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CAT 5 (Category 5): up to 100 Mbps throughput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CAT 5e (Enhanced Category 5): higher twist ratio, up 	to 1000 Mbps throughput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CAT 6 (Category 6): six times the throughput of </a:t>
            </a:r>
            <a:br>
              <a:rPr lang="en-US" sz="2400" dirty="0" smtClean="0"/>
            </a:br>
            <a:r>
              <a:rPr lang="en-US" sz="2400" dirty="0" smtClean="0"/>
              <a:t>CAT 5, </a:t>
            </a:r>
            <a:r>
              <a:rPr lang="en-US" sz="2400" dirty="0"/>
              <a:t>used for </a:t>
            </a:r>
            <a:r>
              <a:rPr lang="en-US" sz="2400" dirty="0" smtClean="0"/>
              <a:t>1000BASE-T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CAT 6e (Enhanced Category 6): reduced attenuation and crosstalk, used for 10GBASE-T networks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789108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 Ratings</a:t>
            </a:r>
          </a:p>
        </p:txBody>
      </p:sp>
    </p:spTree>
    <p:extLst>
      <p:ext uri="{BB962C8B-B14F-4D97-AF65-F5344CB8AC3E}">
        <p14:creationId xmlns:p14="http://schemas.microsoft.com/office/powerpoint/2010/main" val="210628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39436" y="685800"/>
            <a:ext cx="7772400" cy="914400"/>
          </a:xfrm>
        </p:spPr>
        <p:txBody>
          <a:bodyPr/>
          <a:lstStyle/>
          <a:p>
            <a:r>
              <a:rPr lang="en-US" altLang="en-US" dirty="0" smtClean="0"/>
              <a:t>RJ-45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42195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83" y="2076450"/>
            <a:ext cx="28098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83" y="3890529"/>
            <a:ext cx="43053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65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Underwriters Laboratories and the National Electrical Code (NEC)</a:t>
            </a:r>
          </a:p>
          <a:p>
            <a:pPr lvl="1">
              <a:spcBef>
                <a:spcPct val="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Polyvinyl chloride (PVC</a:t>
            </a:r>
            <a:r>
              <a:rPr lang="en-US" sz="2800" dirty="0" smtClean="0"/>
              <a:t>) rating has no significant fire protection</a:t>
            </a:r>
          </a:p>
          <a:p>
            <a:pPr lvl="2">
              <a:spcBef>
                <a:spcPct val="0"/>
              </a:spcBef>
            </a:pPr>
            <a:r>
              <a:rPr lang="en-US" sz="2400" dirty="0" smtClean="0">
                <a:latin typeface="Calibri" pitchFamily="34" charset="0"/>
              </a:rPr>
              <a:t>Lots of smoke and fumes</a:t>
            </a:r>
          </a:p>
          <a:p>
            <a:pPr lvl="1">
              <a:spcBef>
                <a:spcPct val="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Plenum</a:t>
            </a:r>
            <a:r>
              <a:rPr lang="en-US" sz="2800" dirty="0" smtClean="0"/>
              <a:t>-rated cable</a:t>
            </a:r>
          </a:p>
          <a:p>
            <a:pPr lvl="2">
              <a:spcBef>
                <a:spcPct val="0"/>
              </a:spcBef>
            </a:pPr>
            <a:r>
              <a:rPr lang="en-US" sz="2400" dirty="0" smtClean="0">
                <a:latin typeface="Calibri" pitchFamily="34" charset="0"/>
              </a:rPr>
              <a:t>Less smoke and fumes</a:t>
            </a:r>
          </a:p>
          <a:p>
            <a:pPr lvl="2">
              <a:spcBef>
                <a:spcPct val="0"/>
              </a:spcBef>
            </a:pPr>
            <a:r>
              <a:rPr lang="en-US" sz="2400" dirty="0" smtClean="0">
                <a:latin typeface="Calibri" pitchFamily="34" charset="0"/>
              </a:rPr>
              <a:t>Costs three to five times as much as PVC-rated cable</a:t>
            </a:r>
          </a:p>
          <a:p>
            <a:pPr lvl="1">
              <a:spcBef>
                <a:spcPct val="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Riser</a:t>
            </a:r>
            <a:r>
              <a:rPr lang="en-US" sz="2800" dirty="0" smtClean="0"/>
              <a:t>-rated cable for vertical runs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7620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Cable Fire Ratings</a:t>
            </a:r>
          </a:p>
        </p:txBody>
      </p:sp>
    </p:spTree>
    <p:extLst>
      <p:ext uri="{BB962C8B-B14F-4D97-AF65-F5344CB8AC3E}">
        <p14:creationId xmlns:p14="http://schemas.microsoft.com/office/powerpoint/2010/main" val="421250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Fiber-Optic Cables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3400" y="1676400"/>
            <a:ext cx="8153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smtClean="0"/>
              <a:t>Contains glass or plastic fibers at core surrounded by layer of glass or plastic cladding</a:t>
            </a:r>
          </a:p>
          <a:p>
            <a:pPr lvl="1"/>
            <a:r>
              <a:rPr lang="en-US" sz="2400" smtClean="0"/>
              <a:t>Reflects light back to core</a:t>
            </a:r>
            <a:endParaRPr lang="en-US" sz="2400" dirty="0"/>
          </a:p>
        </p:txBody>
      </p:sp>
      <p:pic>
        <p:nvPicPr>
          <p:cNvPr id="6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64770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26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3400" y="16764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Benefits over copper cabling:</a:t>
            </a:r>
          </a:p>
          <a:p>
            <a:pPr lvl="1"/>
            <a:r>
              <a:rPr lang="en-US" dirty="0" smtClean="0"/>
              <a:t>Nearly unlimited throughput</a:t>
            </a:r>
          </a:p>
          <a:p>
            <a:pPr lvl="1"/>
            <a:r>
              <a:rPr lang="en-US" dirty="0" smtClean="0"/>
              <a:t>Very high resistance to noise</a:t>
            </a:r>
          </a:p>
          <a:p>
            <a:pPr lvl="1"/>
            <a:r>
              <a:rPr lang="en-US" dirty="0" smtClean="0"/>
              <a:t>Excellent security</a:t>
            </a:r>
          </a:p>
          <a:p>
            <a:pPr lvl="1"/>
            <a:r>
              <a:rPr lang="en-US" dirty="0" smtClean="0"/>
              <a:t>Ability to carry signals for much longer distances before requiring repeaters than copper cable</a:t>
            </a:r>
          </a:p>
          <a:p>
            <a:pPr lvl="1"/>
            <a:r>
              <a:rPr lang="en-US" dirty="0" smtClean="0"/>
              <a:t>Industry standard for high-speed networking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07475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Fiber-Optic Cables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187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Multimode Fiber (MMF)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3400" y="16764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Uses a core with larger diameter than a single-mode fiber</a:t>
            </a:r>
          </a:p>
          <a:p>
            <a:pPr lvl="1"/>
            <a:r>
              <a:rPr lang="en-US" sz="2400" dirty="0" smtClean="0"/>
              <a:t>Common size 62.5 microns</a:t>
            </a:r>
          </a:p>
          <a:p>
            <a:r>
              <a:rPr lang="en-US" sz="2400" dirty="0" smtClean="0"/>
              <a:t>Laser or LED generated light pluses travel at different angles.</a:t>
            </a:r>
          </a:p>
          <a:p>
            <a:r>
              <a:rPr lang="en-US" sz="2400" dirty="0" smtClean="0"/>
              <a:t>Common uses</a:t>
            </a:r>
          </a:p>
          <a:p>
            <a:pPr lvl="1"/>
            <a:r>
              <a:rPr lang="en-US" sz="2400" dirty="0" smtClean="0"/>
              <a:t>Cables connecting router to a switch</a:t>
            </a:r>
          </a:p>
          <a:p>
            <a:pPr lvl="1"/>
            <a:r>
              <a:rPr lang="en-US" sz="2400" dirty="0" smtClean="0"/>
              <a:t>Cables connecting server on network backbone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35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8455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Multimode Fiber (MMF)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79301" y="2362200"/>
            <a:ext cx="6553200" cy="2728913"/>
            <a:chOff x="960" y="1152"/>
            <a:chExt cx="4128" cy="1719"/>
          </a:xfrm>
        </p:grpSpPr>
        <p:pic>
          <p:nvPicPr>
            <p:cNvPr id="6" name="Picture 6" descr="chp3_F0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152"/>
              <a:ext cx="3461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60" y="2640"/>
              <a:ext cx="4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 smtClean="0"/>
                <a:t>Transmission </a:t>
              </a:r>
              <a:r>
                <a:rPr lang="en-US" dirty="0"/>
                <a:t>over multimode fiber-optic cable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98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Single-Mode Fiber (SMF)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3400" y="16764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Uses a narrow core (&lt; 10 microns in diameter) </a:t>
            </a:r>
          </a:p>
          <a:p>
            <a:pPr lvl="1"/>
            <a:r>
              <a:rPr lang="en-US" dirty="0" smtClean="0"/>
              <a:t>Laser generated light pluses travels over one path.</a:t>
            </a:r>
          </a:p>
          <a:p>
            <a:pPr lvl="2"/>
            <a:r>
              <a:rPr lang="en-US" sz="2800" dirty="0" smtClean="0"/>
              <a:t>Little reflection</a:t>
            </a:r>
          </a:p>
          <a:p>
            <a:pPr lvl="1"/>
            <a:r>
              <a:rPr lang="en-US" dirty="0" smtClean="0"/>
              <a:t>Light does not disperse</a:t>
            </a:r>
          </a:p>
          <a:p>
            <a:r>
              <a:rPr lang="en-US" sz="2800" dirty="0" smtClean="0"/>
              <a:t>Accommodates</a:t>
            </a:r>
          </a:p>
          <a:p>
            <a:pPr lvl="1"/>
            <a:r>
              <a:rPr lang="en-US" dirty="0" smtClean="0"/>
              <a:t>Higher bandwidth, longer distances</a:t>
            </a:r>
          </a:p>
          <a:p>
            <a:pPr lvl="1"/>
            <a:r>
              <a:rPr lang="en-US" dirty="0" smtClean="0"/>
              <a:t>Connects carrier’s two facilities</a:t>
            </a:r>
          </a:p>
          <a:p>
            <a:r>
              <a:rPr lang="en-US" sz="2800" dirty="0" smtClean="0"/>
              <a:t>Cost prohibit typical LANs, WANs use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026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43000" y="2926556"/>
            <a:ext cx="6781800" cy="2043113"/>
            <a:chOff x="816" y="1200"/>
            <a:chExt cx="4272" cy="1287"/>
          </a:xfrm>
        </p:grpSpPr>
        <p:pic>
          <p:nvPicPr>
            <p:cNvPr id="6" name="Picture 6" descr="chp3_F0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200"/>
              <a:ext cx="350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816" y="2256"/>
              <a:ext cx="4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 smtClean="0"/>
                <a:t>Transmission </a:t>
              </a:r>
              <a:r>
                <a:rPr lang="en-US" dirty="0"/>
                <a:t>over single-mode fiber-optic cable</a:t>
              </a: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Single-Mode Fiber (SMF)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39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are the characteristics of various media types?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is the role of a given network infrastructure component?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 features are provided by specified specialized network devices?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How are virtualization technologies impacting traditional corporate data center designs?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are some of the primary protocols and hardware components found in a Voice over IP(VoIP) network?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876800" y="3886200"/>
            <a:ext cx="3095625" cy="1686360"/>
            <a:chOff x="3304" y="2448"/>
            <a:chExt cx="1950" cy="2227"/>
          </a:xfrm>
        </p:grpSpPr>
        <p:pic>
          <p:nvPicPr>
            <p:cNvPr id="6" name="Picture 16" descr="chp3_F0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1894" cy="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3304" y="3456"/>
              <a:ext cx="1824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 smtClean="0"/>
                <a:t>MT-RJ </a:t>
              </a:r>
              <a:r>
                <a:rPr lang="en-US" dirty="0"/>
                <a:t>(mechanical transfer-register jack) connector</a:t>
              </a:r>
            </a:p>
          </p:txBody>
        </p:sp>
      </p:grpSp>
      <p:pic>
        <p:nvPicPr>
          <p:cNvPr id="9" name="Picture 15" descr="chp3_F0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" y="3886200"/>
            <a:ext cx="3070225" cy="12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0600" y="5202466"/>
            <a:ext cx="3733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LC </a:t>
            </a:r>
            <a:r>
              <a:rPr lang="en-US" dirty="0"/>
              <a:t>(local connector) 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575469" y="1981200"/>
            <a:ext cx="3886200" cy="1695558"/>
            <a:chOff x="480" y="528"/>
            <a:chExt cx="2448" cy="1736"/>
          </a:xfrm>
        </p:grpSpPr>
        <p:pic>
          <p:nvPicPr>
            <p:cNvPr id="12" name="Picture 13" descr="chp3_F03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528"/>
              <a:ext cx="1934" cy="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480" y="1776"/>
              <a:ext cx="244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 smtClean="0"/>
                <a:t>ST </a:t>
              </a:r>
              <a:r>
                <a:rPr lang="en-US" dirty="0"/>
                <a:t>(straight tip) connector</a:t>
              </a: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4876800" y="1981200"/>
            <a:ext cx="3352800" cy="1811541"/>
            <a:chOff x="3312" y="480"/>
            <a:chExt cx="2112" cy="2102"/>
          </a:xfrm>
        </p:grpSpPr>
        <p:pic>
          <p:nvPicPr>
            <p:cNvPr id="15" name="Picture 14" descr="chp3_F03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480"/>
              <a:ext cx="1946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312" y="1728"/>
              <a:ext cx="2112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 smtClean="0"/>
                <a:t>SC </a:t>
              </a:r>
              <a:r>
                <a:rPr lang="en-US" dirty="0"/>
                <a:t>(subscriber connector or standard connector)</a:t>
              </a: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52400" y="693174"/>
            <a:ext cx="7543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Common Connectors for Fiber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1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Cable plant</a:t>
            </a:r>
          </a:p>
          <a:p>
            <a:pPr lvl="1"/>
            <a:r>
              <a:rPr lang="en-US" dirty="0" smtClean="0"/>
              <a:t>Hardware making up enterprise-wide cabling system</a:t>
            </a:r>
          </a:p>
          <a:p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TIA/EIA joint 568 Commercial Building Wiring Standard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693174"/>
            <a:ext cx="7543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Cabling Distribution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693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Entrance facilities</a:t>
            </a:r>
          </a:p>
          <a:p>
            <a:pPr lvl="1"/>
            <a:r>
              <a:rPr lang="en-US" dirty="0" smtClean="0"/>
              <a:t>MDF (main distribution frame)</a:t>
            </a:r>
          </a:p>
          <a:p>
            <a:pPr lvl="1"/>
            <a:r>
              <a:rPr lang="en-US" dirty="0" smtClean="0"/>
              <a:t>Cross-connect facilities</a:t>
            </a:r>
          </a:p>
          <a:p>
            <a:pPr lvl="1"/>
            <a:r>
              <a:rPr lang="en-US" dirty="0" smtClean="0"/>
              <a:t>IDF (intermediate distribution frame)</a:t>
            </a:r>
          </a:p>
          <a:p>
            <a:pPr lvl="1"/>
            <a:r>
              <a:rPr lang="en-US" dirty="0" smtClean="0"/>
              <a:t>Backbone wiring</a:t>
            </a:r>
          </a:p>
          <a:p>
            <a:pPr lvl="1"/>
            <a:r>
              <a:rPr lang="en-US" dirty="0" smtClean="0"/>
              <a:t>Telecommunications closet</a:t>
            </a:r>
          </a:p>
          <a:p>
            <a:pPr lvl="1"/>
            <a:r>
              <a:rPr lang="en-US" dirty="0" smtClean="0"/>
              <a:t>Horizontal wiring</a:t>
            </a:r>
          </a:p>
          <a:p>
            <a:pPr lvl="1"/>
            <a:r>
              <a:rPr lang="en-US" dirty="0" smtClean="0"/>
              <a:t>Work area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693174"/>
            <a:ext cx="7543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Cabling Distribution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252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52600" y="1828800"/>
            <a:ext cx="5943600" cy="4240177"/>
            <a:chOff x="1200" y="432"/>
            <a:chExt cx="3744" cy="3207"/>
          </a:xfrm>
        </p:grpSpPr>
        <p:pic>
          <p:nvPicPr>
            <p:cNvPr id="3" name="Picture 7" descr="chp3_F0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432"/>
              <a:ext cx="2557" cy="2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200" y="3360"/>
              <a:ext cx="374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 smtClean="0"/>
                <a:t>TIA/EIA </a:t>
              </a:r>
              <a:r>
                <a:rPr lang="en-US" dirty="0"/>
                <a:t>structured cabling in a building</a:t>
              </a:r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152400" y="693174"/>
            <a:ext cx="7543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Cabling Distribution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59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14400" y="2048248"/>
            <a:ext cx="3429000" cy="1691903"/>
            <a:chOff x="432" y="1248"/>
            <a:chExt cx="2208" cy="1915"/>
          </a:xfrm>
        </p:grpSpPr>
        <p:pic>
          <p:nvPicPr>
            <p:cNvPr id="3" name="Picture 7" descr="chp3_F0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2160" cy="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432" y="2592"/>
              <a:ext cx="1968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 smtClean="0"/>
                <a:t>Patch </a:t>
              </a:r>
              <a:r>
                <a:rPr lang="en-US" dirty="0"/>
                <a:t>panel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953001" y="2048248"/>
            <a:ext cx="3429000" cy="1522887"/>
            <a:chOff x="3168" y="768"/>
            <a:chExt cx="2160" cy="858"/>
          </a:xfrm>
        </p:grpSpPr>
        <p:pic>
          <p:nvPicPr>
            <p:cNvPr id="6" name="Picture 8" descr="chp3_F0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" y="768"/>
              <a:ext cx="2119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168" y="1418"/>
              <a:ext cx="216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 smtClean="0"/>
                <a:t>Patch </a:t>
              </a:r>
              <a:r>
                <a:rPr lang="en-US" dirty="0"/>
                <a:t>panel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914400" y="3962400"/>
            <a:ext cx="4338638" cy="2131536"/>
            <a:chOff x="473" y="1440"/>
            <a:chExt cx="2733" cy="1847"/>
          </a:xfrm>
        </p:grpSpPr>
        <p:pic>
          <p:nvPicPr>
            <p:cNvPr id="9" name="Picture 22" descr="chp3_F04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440"/>
              <a:ext cx="2678" cy="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473" y="2967"/>
              <a:ext cx="22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 smtClean="0"/>
                <a:t>Horizontal </a:t>
              </a:r>
              <a:r>
                <a:rPr lang="en-US" dirty="0"/>
                <a:t>wiring</a:t>
              </a:r>
            </a:p>
          </p:txBody>
        </p:sp>
      </p:grp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5984383" y="3740151"/>
            <a:ext cx="2743200" cy="2210762"/>
            <a:chOff x="3600" y="1776"/>
            <a:chExt cx="1728" cy="1435"/>
          </a:xfrm>
        </p:grpSpPr>
        <p:pic>
          <p:nvPicPr>
            <p:cNvPr id="12" name="Picture 25" descr="chp3_F04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776"/>
              <a:ext cx="912" cy="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3600" y="2928"/>
              <a:ext cx="172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 smtClean="0"/>
                <a:t>A </a:t>
              </a:r>
              <a:r>
                <a:rPr lang="en-US" dirty="0"/>
                <a:t>standard TIA/EIA outlet</a:t>
              </a: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152400" y="693174"/>
            <a:ext cx="7543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Cabling Distribution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70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40228" y="1828800"/>
            <a:ext cx="5105400" cy="4149107"/>
            <a:chOff x="1344" y="960"/>
            <a:chExt cx="3216" cy="2714"/>
          </a:xfrm>
        </p:grpSpPr>
        <p:pic>
          <p:nvPicPr>
            <p:cNvPr id="3" name="Picture 8" descr="chp3_F04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60"/>
              <a:ext cx="2678" cy="2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344" y="3408"/>
              <a:ext cx="321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 smtClean="0"/>
                <a:t>A </a:t>
              </a:r>
              <a:r>
                <a:rPr lang="en-US" dirty="0"/>
                <a:t>typical UTP cabling installation</a:t>
              </a:r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152400" y="693174"/>
            <a:ext cx="7543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Cabling Distribution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194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693174"/>
            <a:ext cx="7543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Cabling Distribution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 descr="http://t2.gstatic.com/images?q=tbn:ANd9GcQYWmxObAB_tFEW52654tofo-pTlayec3EcJT5mHzIo0xanVq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2667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490692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66-block patch panel</a:t>
            </a:r>
            <a:endParaRPr lang="en-US" dirty="0"/>
          </a:p>
        </p:txBody>
      </p:sp>
      <p:pic>
        <p:nvPicPr>
          <p:cNvPr id="12292" name="Picture 4" descr="http://t1.gstatic.com/images?q=tbn:ANd9GcTdtFCl5D8sIEAvspR-gJNWxyI82Vs3T3xYBA53NbDRsDbZRsVp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06" y="2133600"/>
            <a:ext cx="2971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12406" y="492007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110-block patch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693174"/>
            <a:ext cx="7543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Wireless Technologies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85194"/>
              </p:ext>
            </p:extLst>
          </p:nvPr>
        </p:nvGraphicFramePr>
        <p:xfrm>
          <a:off x="941343" y="3032975"/>
          <a:ext cx="6526257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4" imgW="7254360" imgH="5158440" progId="Visio.Drawing.11">
                  <p:embed/>
                </p:oleObj>
              </mc:Choice>
              <mc:Fallback>
                <p:oleObj name="Visio" r:id="rId4" imgW="7254360" imgH="51584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1343" y="3032975"/>
                        <a:ext cx="6526257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1343" y="1828800"/>
            <a:ext cx="6983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all media is physical, as in the case of wireless network technologies.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wireless devices connecting to the dame AP (Access Point) are considered to be on the same shared network segment.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693174"/>
            <a:ext cx="7543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Network Infrastructure Devices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devices used in a network infrastructure can vary on the layer 1 technology used.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For example, a Token Ring network might use a multistation access unit (MSAU), while an Ethernet network might use a switch.</a:t>
            </a: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Because Ethernet-based networks are dominant today’s LANs, the infrastructure devices presented here lend themselves to networking using Ethernet as the Layer 1 transport.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5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693174"/>
            <a:ext cx="7543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HUB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496" y="1828800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 HUB is at layer 1 of the OSI model.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A HUB does not make forwarding decisions.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A HUB receives bits in on one port and then retransmits those bits out all other ports.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HUB most often use UTP cabling to connect to other network devices.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Three basic types of Ethernet HUBs exist.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Passive HUB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Active HUB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Smart HUB (with SNMP)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802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Identify Network Components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52400" y="1828800"/>
            <a:ext cx="8763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/>
              <a:t>Many modern networks contain a daunting number of devices.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It is our job to understand the function of each device and how they work with each other.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The interconnection of these devices uses one of a variety of media (cables) types.</a:t>
            </a:r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HUB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47244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8600" y="2209800"/>
            <a:ext cx="2667000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Regenerate and repeat signals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Used as network concentration points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Multiport repeater</a:t>
            </a:r>
          </a:p>
        </p:txBody>
      </p:sp>
    </p:spTree>
    <p:extLst>
      <p:ext uri="{BB962C8B-B14F-4D97-AF65-F5344CB8AC3E}">
        <p14:creationId xmlns:p14="http://schemas.microsoft.com/office/powerpoint/2010/main" val="352535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13509" y="692727"/>
            <a:ext cx="7772400" cy="914400"/>
          </a:xfrm>
        </p:spPr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Bridges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 bridge joins together two or more LAN segments, typically two Ethernet LAN segments.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Each LAN segment is a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separate collision domain.</a:t>
            </a:r>
          </a:p>
          <a:p>
            <a:endParaRPr lang="en-US" sz="2400" b="1" i="1" u="sng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 bridge makes intelligent forwarding decisions based on the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destination MAC address</a:t>
            </a:r>
            <a:r>
              <a:rPr lang="en-US" sz="2400" dirty="0" smtClean="0">
                <a:solidFill>
                  <a:srgbClr val="000000"/>
                </a:solidFill>
              </a:rPr>
              <a:t> present in a frame.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 bridge analyzes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source MAC address </a:t>
            </a:r>
            <a:r>
              <a:rPr lang="en-US" sz="2400" dirty="0" smtClean="0">
                <a:solidFill>
                  <a:srgbClr val="000000"/>
                </a:solidFill>
              </a:rPr>
              <a:t>information on frames entering the bridge and </a:t>
            </a:r>
            <a:r>
              <a:rPr lang="en-US" sz="2400" u="sng" dirty="0" smtClean="0">
                <a:solidFill>
                  <a:srgbClr val="000000"/>
                </a:solidFill>
              </a:rPr>
              <a:t>populates an internal MAC address table </a:t>
            </a:r>
            <a:r>
              <a:rPr lang="en-US" sz="2400" dirty="0" smtClean="0">
                <a:solidFill>
                  <a:srgbClr val="000000"/>
                </a:solidFill>
              </a:rPr>
              <a:t>based on learned information.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0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13509" y="692727"/>
            <a:ext cx="7772400" cy="914400"/>
          </a:xfrm>
        </p:spPr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Bridges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39636"/>
            <a:ext cx="6172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88473" y="5562600"/>
            <a:ext cx="6934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Designed to create two or more LAN segments, each of which is a separate collision domain</a:t>
            </a:r>
          </a:p>
        </p:txBody>
      </p:sp>
    </p:spTree>
    <p:extLst>
      <p:ext uri="{BB962C8B-B14F-4D97-AF65-F5344CB8AC3E}">
        <p14:creationId xmlns:p14="http://schemas.microsoft.com/office/powerpoint/2010/main" val="349982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13509" y="692727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Switches 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Like a bridge, switch can </a:t>
            </a:r>
            <a:r>
              <a:rPr lang="en-US" sz="2400" u="sng" dirty="0" smtClean="0">
                <a:solidFill>
                  <a:srgbClr val="000000"/>
                </a:solidFill>
              </a:rPr>
              <a:t>dynamically learn </a:t>
            </a:r>
            <a:r>
              <a:rPr lang="en-US" sz="2400" dirty="0" smtClean="0">
                <a:solidFill>
                  <a:srgbClr val="000000"/>
                </a:solidFill>
              </a:rPr>
              <a:t>the MAC address attached to various ports by looking at the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source MAC address</a:t>
            </a:r>
            <a:r>
              <a:rPr lang="en-US" sz="2400" dirty="0" smtClean="0">
                <a:solidFill>
                  <a:srgbClr val="000000"/>
                </a:solidFill>
              </a:rPr>
              <a:t> on frames coming into a port.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Initially, however the switch is unaware of what MAC address reside off of which ports.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When a switch receives a frame destined for a MAC address not yet present in the switch’s MAC address table, the switch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floods</a:t>
            </a:r>
            <a:r>
              <a:rPr lang="en-US" sz="2400" dirty="0" smtClean="0">
                <a:solidFill>
                  <a:srgbClr val="000000"/>
                </a:solidFill>
              </a:rPr>
              <a:t> that frame out of all of the switch port,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other</a:t>
            </a:r>
            <a:r>
              <a:rPr lang="en-US" sz="2400" dirty="0" smtClean="0">
                <a:solidFill>
                  <a:srgbClr val="000000"/>
                </a:solidFill>
              </a:rPr>
              <a:t> than the port on which the frame arrived.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0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0198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13509" y="692727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Switches 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88473" y="5562600"/>
            <a:ext cx="6934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Designed to create two or more LAN segments, each of which is a separate collision domain</a:t>
            </a:r>
          </a:p>
        </p:txBody>
      </p:sp>
    </p:spTree>
    <p:extLst>
      <p:ext uri="{BB962C8B-B14F-4D97-AF65-F5344CB8AC3E}">
        <p14:creationId xmlns:p14="http://schemas.microsoft.com/office/powerpoint/2010/main" val="274748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92727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Multilayer Switches 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Although a Layer 2 switch, makes forwarding decisions based on MAC address information, a multilayer switch can make forwarding decisions based on upper-layer information.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 multilayer switch could function as a router, and make forwarding decisions on IP address information.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7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92727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Multilayer Switches 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5791200"/>
            <a:ext cx="621679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Eight collision Domains,  Two Broadcast Domain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7" y="1828801"/>
            <a:ext cx="6096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2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92727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Routers 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8799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 Router is a layer 3 device, meaning that it makes forwarding decisions based on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logical network address</a:t>
            </a:r>
            <a:r>
              <a:rPr lang="en-US" sz="2400" dirty="0" smtClean="0">
                <a:solidFill>
                  <a:srgbClr val="000000"/>
                </a:solidFill>
              </a:rPr>
              <a:t> information. Such as IP addresses.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 router has the capability to consider high-layer traffic parameters in making its forwarding decisions.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Each port on a Router is a </a:t>
            </a:r>
            <a:r>
              <a:rPr lang="en-US" sz="2400" u="sng" dirty="0" smtClean="0">
                <a:solidFill>
                  <a:srgbClr val="000000"/>
                </a:solidFill>
              </a:rPr>
              <a:t>separate collision domain</a:t>
            </a:r>
            <a:r>
              <a:rPr lang="en-US" sz="2400" dirty="0" smtClean="0">
                <a:solidFill>
                  <a:srgbClr val="000000"/>
                </a:solidFill>
              </a:rPr>
              <a:t> and a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separate broadcast domain.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Routers  are typically more feature-rich and support a broader range of interface types.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0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72" y="1828800"/>
            <a:ext cx="69532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5791200"/>
            <a:ext cx="621679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Eight collision Domains,  Two Broadcast Domain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92727"/>
            <a:ext cx="7772400" cy="914400"/>
          </a:xfrm>
        </p:spPr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Routers </a:t>
            </a:r>
            <a:endParaRPr lang="en-US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Infrastructure Devices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91638"/>
              </p:ext>
            </p:extLst>
          </p:nvPr>
        </p:nvGraphicFramePr>
        <p:xfrm>
          <a:off x="581891" y="2590800"/>
          <a:ext cx="8001000" cy="2433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00250"/>
                <a:gridCol w="2190750"/>
                <a:gridCol w="23622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Device</a:t>
                      </a:r>
                      <a:endParaRPr lang="en-US" sz="1600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Collision</a:t>
                      </a:r>
                      <a:r>
                        <a:rPr lang="en-US" sz="1600" baseline="0" dirty="0" smtClean="0"/>
                        <a:t> Domain Possible</a:t>
                      </a:r>
                      <a:endParaRPr lang="en-US" sz="1600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Broad</a:t>
                      </a:r>
                      <a:r>
                        <a:rPr lang="en-US" sz="1600" baseline="0" dirty="0" smtClean="0"/>
                        <a:t>cast Domains Possible</a:t>
                      </a:r>
                      <a:endParaRPr lang="en-US" sz="1600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OSI</a:t>
                      </a:r>
                      <a:r>
                        <a:rPr lang="en-US" sz="1600" baseline="0" dirty="0" smtClean="0"/>
                        <a:t> Layer of Operation</a:t>
                      </a:r>
                      <a:endParaRPr lang="en-US" sz="1600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Bridge</a:t>
                      </a:r>
                      <a:endParaRPr lang="en-US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per port</a:t>
                      </a:r>
                      <a:endParaRPr lang="en-US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per port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Multilayer switch</a:t>
                      </a:r>
                      <a:endParaRPr lang="en-US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per port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per port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3+</a:t>
                      </a:r>
                      <a:endParaRPr lang="en-US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per 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per 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41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Media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812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By definition, a network is an interconnection of devices.  Those interconnections occur over some type of media.</a:t>
            </a:r>
          </a:p>
          <a:p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 media might be physical, such as a copper and fiber-optic cable or it might be the air, through which radio waves propagate.</a:t>
            </a:r>
          </a:p>
        </p:txBody>
      </p:sp>
    </p:spTree>
    <p:extLst>
      <p:ext uri="{BB962C8B-B14F-4D97-AF65-F5344CB8AC3E}">
        <p14:creationId xmlns:p14="http://schemas.microsoft.com/office/powerpoint/2010/main" val="314525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000000"/>
                </a:solidFill>
              </a:rPr>
              <a:t>PART II</a:t>
            </a:r>
            <a:endParaRPr lang="en-US" sz="96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678873"/>
            <a:ext cx="685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Chapter 3</a:t>
            </a:r>
          </a:p>
          <a:p>
            <a:r>
              <a:rPr lang="en-US" sz="2800" dirty="0">
                <a:solidFill>
                  <a:srgbClr val="000000"/>
                </a:solidFill>
              </a:rPr>
              <a:t>Identifying Network components</a:t>
            </a:r>
          </a:p>
        </p:txBody>
      </p:sp>
    </p:spTree>
    <p:extLst>
      <p:ext uri="{BB962C8B-B14F-4D97-AF65-F5344CB8AC3E}">
        <p14:creationId xmlns:p14="http://schemas.microsoft.com/office/powerpoint/2010/main" val="220005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VPN Concentrator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799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Companies with locations spread across multiple sites require secure communications between those sites.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One method is to create secure connections through an untrusted network, such as the Internet.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Such a secure tunnel is called a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virtual private network (VPN)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device that terminating these VPN tunnels, is a </a:t>
            </a:r>
            <a:r>
              <a:rPr lang="en-US" sz="2400" b="1" i="1" dirty="0" smtClean="0">
                <a:solidFill>
                  <a:srgbClr val="000000"/>
                </a:solidFill>
              </a:rPr>
              <a:t>VPN Concentrator.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 VPN concentrator performs the processor-intensive process required to terminate multiple VPN tunnels.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82408"/>
            <a:ext cx="7003472" cy="286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loud 1"/>
          <p:cNvSpPr/>
          <p:nvPr/>
        </p:nvSpPr>
        <p:spPr>
          <a:xfrm>
            <a:off x="3349336" y="3252833"/>
            <a:ext cx="2286000" cy="1295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VPN Concentrator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4401369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VPN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 Concentrator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336" y="2007513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VPN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 Concentrator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415702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VPN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 Concentrator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0336" y="5349342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VPN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 Concentrator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87223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Headquarters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0336" y="172388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Branch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34195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Branch 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0336" y="578599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Branch C</a:t>
            </a:r>
          </a:p>
        </p:txBody>
      </p:sp>
    </p:spTree>
    <p:extLst>
      <p:ext uri="{BB962C8B-B14F-4D97-AF65-F5344CB8AC3E}">
        <p14:creationId xmlns:p14="http://schemas.microsoft.com/office/powerpoint/2010/main" val="59685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Firewalls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418" y="22098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 Firewall is primarily a network security appliance, is stands guard at the door of your network, protecting it from malicious Internet traffic.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There are many types of firewalls, a stateful firewall is one example.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6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Firewalls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693135"/>
              </p:ext>
            </p:extLst>
          </p:nvPr>
        </p:nvGraphicFramePr>
        <p:xfrm>
          <a:off x="304800" y="2133600"/>
          <a:ext cx="8305800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9374507" imgH="5259656" progId="Visio.Drawing.11">
                  <p:embed/>
                </p:oleObj>
              </mc:Choice>
              <mc:Fallback>
                <p:oleObj name="Visio" r:id="rId4" imgW="9374507" imgH="52596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133600"/>
                        <a:ext cx="8305800" cy="341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5743545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Stateful Firewall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7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DNS Servers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36" y="2209800"/>
            <a:ext cx="8728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 Domain Name System (DNS) server performs the task of taking a domain name like, </a:t>
            </a:r>
            <a:r>
              <a:rPr lang="en-US" sz="2400" u="sng" dirty="0" smtClean="0">
                <a:solidFill>
                  <a:srgbClr val="000000"/>
                </a:solidFill>
              </a:rPr>
              <a:t>www.ciscopress.com</a:t>
            </a:r>
            <a:r>
              <a:rPr lang="en-US" sz="2400" dirty="0" smtClean="0">
                <a:solidFill>
                  <a:srgbClr val="000000"/>
                </a:solidFill>
              </a:rPr>
              <a:t> and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resolving that name into a corresponding IP address.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Computers and the internet use numbers not names, but people recall names better than numbers.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www.ciscopress.com is an example of a </a:t>
            </a:r>
            <a:r>
              <a:rPr lang="en-US" sz="2400" i="1" dirty="0" smtClean="0">
                <a:solidFill>
                  <a:srgbClr val="000000"/>
                </a:solidFill>
              </a:rPr>
              <a:t>fully-qualified domain name </a:t>
            </a:r>
            <a:r>
              <a:rPr lang="en-US" sz="2400" dirty="0" smtClean="0">
                <a:solidFill>
                  <a:srgbClr val="000000"/>
                </a:solidFill>
              </a:rPr>
              <a:t>(FQDN)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An FQDN is a series of strings delimited by periods.  The right-most string represents the root domain.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4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DNS Servers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733339"/>
              </p:ext>
            </p:extLst>
          </p:nvPr>
        </p:nvGraphicFramePr>
        <p:xfrm>
          <a:off x="343911" y="1981200"/>
          <a:ext cx="8442325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8442671" imgH="4165345" progId="Visio.Drawing.11">
                  <p:embed/>
                </p:oleObj>
              </mc:Choice>
              <mc:Fallback>
                <p:oleObj name="Visio" r:id="rId4" imgW="8442671" imgH="416534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911" y="1981200"/>
                        <a:ext cx="8442325" cy="416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22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DNS Hierarchy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087725"/>
              </p:ext>
            </p:extLst>
          </p:nvPr>
        </p:nvGraphicFramePr>
        <p:xfrm>
          <a:off x="457200" y="2300143"/>
          <a:ext cx="8229600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4" imgW="9191757" imgH="3339348" progId="Visio.Drawing.11">
                  <p:embed/>
                </p:oleObj>
              </mc:Choice>
              <mc:Fallback>
                <p:oleObj name="Visio" r:id="rId4" imgW="9191757" imgH="333934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300143"/>
                        <a:ext cx="8229600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43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DHCP Servers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036" y="1905000"/>
            <a:ext cx="8728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Most modern networks have IP address assigned to networking devices, and those logical Layer 3 addresses are used to route traffic between networks.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IP address can be </a:t>
            </a:r>
            <a:r>
              <a:rPr lang="en-US" sz="2400" u="sng" dirty="0" smtClean="0">
                <a:solidFill>
                  <a:srgbClr val="000000"/>
                </a:solidFill>
              </a:rPr>
              <a:t>statically</a:t>
            </a:r>
            <a:r>
              <a:rPr lang="en-US" sz="2400" dirty="0" smtClean="0">
                <a:solidFill>
                  <a:srgbClr val="000000"/>
                </a:solidFill>
              </a:rPr>
              <a:t> configured on each host, however such process is time consuming and error prone (Manual).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 far more efficient method of IP address assignment is to </a:t>
            </a:r>
            <a:r>
              <a:rPr lang="en-US" sz="2400" u="sng" dirty="0" smtClean="0">
                <a:solidFill>
                  <a:srgbClr val="000000"/>
                </a:solidFill>
              </a:rPr>
              <a:t>dynamically</a:t>
            </a:r>
            <a:r>
              <a:rPr lang="en-US" sz="2400" dirty="0" smtClean="0">
                <a:solidFill>
                  <a:srgbClr val="000000"/>
                </a:solidFill>
              </a:rPr>
              <a:t> assign IP addresses to network devices (Automatic).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This process assigns the; IP Address, Subnet Mask, Default Gateway, DNS Server to the host.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4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DHCP Servers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17157"/>
              </p:ext>
            </p:extLst>
          </p:nvPr>
        </p:nvGraphicFramePr>
        <p:xfrm>
          <a:off x="1257300" y="1828799"/>
          <a:ext cx="6630988" cy="434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4" imgW="6630558" imgH="4618833" progId="Visio.Drawing.11">
                  <p:embed/>
                </p:oleObj>
              </mc:Choice>
              <mc:Fallback>
                <p:oleObj name="Visio" r:id="rId4" imgW="6630558" imgH="461883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7300" y="1828799"/>
                        <a:ext cx="6630988" cy="4343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93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Coaxial Cable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F03-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34728"/>
            <a:ext cx="4562475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20574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Coaxial Cable is composed of two conductors.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inner,  insulated conductor or center wire, passes the data.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outer, braided metal shield, which helps protect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1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Proxy Servers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036" y="1905000"/>
            <a:ext cx="8728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 Proxy Server is a device that makes request on behalf of its client.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Clients are configured to forward their packets, which are seemingly destined for the Internet, to a proxy server.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proxy server evaluates the request, if it has a copy of the information the client is looking for it replies with it.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If the requested page is not in the server it forwards the request to the Internet.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8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Proxy Servers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81084"/>
              </p:ext>
            </p:extLst>
          </p:nvPr>
        </p:nvGraphicFramePr>
        <p:xfrm>
          <a:off x="606136" y="2133600"/>
          <a:ext cx="78105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4" imgW="7811279" imgH="3348526" progId="Visio.Drawing.11">
                  <p:embed/>
                </p:oleObj>
              </mc:Choice>
              <mc:Fallback>
                <p:oleObj name="Visio" r:id="rId4" imgW="7811279" imgH="33485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136" y="2133600"/>
                        <a:ext cx="7810500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33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Content Engines &amp; Switches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036" y="2286000"/>
            <a:ext cx="8728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Some networks do not use proxy servers, instead use a dedicated appliance to perform this content caching.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These appliances are commonly referred to as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caching engines</a:t>
            </a:r>
            <a:r>
              <a:rPr lang="en-US" sz="2400" dirty="0" smtClean="0">
                <a:solidFill>
                  <a:srgbClr val="000000"/>
                </a:solidFill>
              </a:rPr>
              <a:t> or </a:t>
            </a:r>
            <a:r>
              <a:rPr lang="en-US" sz="2400" b="1" i="1" u="sng" dirty="0" smtClean="0">
                <a:solidFill>
                  <a:srgbClr val="000000"/>
                </a:solidFill>
              </a:rPr>
              <a:t>content engines.</a:t>
            </a:r>
          </a:p>
          <a:p>
            <a:endParaRPr lang="en-US" sz="2400" b="1" i="1" u="sng" dirty="0" smtClean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Content Switches is also known as a load balancer, distributing incoming request across the various servers in the server farm.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8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63320"/>
              </p:ext>
            </p:extLst>
          </p:nvPr>
        </p:nvGraphicFramePr>
        <p:xfrm>
          <a:off x="236970" y="2057400"/>
          <a:ext cx="8642350" cy="412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4" imgW="8642157" imgH="5204049" progId="Visio.Drawing.11">
                  <p:embed/>
                </p:oleObj>
              </mc:Choice>
              <mc:Fallback>
                <p:oleObj name="Visio" r:id="rId4" imgW="8642157" imgH="520404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970" y="2057400"/>
                        <a:ext cx="8642350" cy="412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Content Engines</a:t>
            </a:r>
          </a:p>
        </p:txBody>
      </p:sp>
    </p:spTree>
    <p:extLst>
      <p:ext uri="{BB962C8B-B14F-4D97-AF65-F5344CB8AC3E}">
        <p14:creationId xmlns:p14="http://schemas.microsoft.com/office/powerpoint/2010/main" val="21236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Content Switch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43129"/>
              </p:ext>
            </p:extLst>
          </p:nvPr>
        </p:nvGraphicFramePr>
        <p:xfrm>
          <a:off x="296863" y="1904999"/>
          <a:ext cx="8550275" cy="426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4" imgW="8550917" imgH="6356126" progId="Visio.Drawing.11">
                  <p:embed/>
                </p:oleObj>
              </mc:Choice>
              <mc:Fallback>
                <p:oleObj name="Visio" r:id="rId4" imgW="8550917" imgH="63561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863" y="1904999"/>
                        <a:ext cx="8550275" cy="426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5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Virtual Network Devices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455938"/>
              </p:ext>
            </p:extLst>
          </p:nvPr>
        </p:nvGraphicFramePr>
        <p:xfrm>
          <a:off x="1219200" y="1828800"/>
          <a:ext cx="5821218" cy="4600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4" imgW="4978519" imgH="4887147" progId="Visio.Drawing.11">
                  <p:embed/>
                </p:oleObj>
              </mc:Choice>
              <mc:Fallback>
                <p:oleObj name="Visio" r:id="rId4" imgW="4978519" imgH="48871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828800"/>
                        <a:ext cx="5821218" cy="4600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67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187036" y="5808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VoIP Protocols &amp; Components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443513"/>
              </p:ext>
            </p:extLst>
          </p:nvPr>
        </p:nvGraphicFramePr>
        <p:xfrm>
          <a:off x="160338" y="1723880"/>
          <a:ext cx="8824912" cy="444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4" imgW="8825177" imgH="4601828" progId="Visio.Drawing.11">
                  <p:embed/>
                </p:oleObj>
              </mc:Choice>
              <mc:Fallback>
                <p:oleObj name="Visio" r:id="rId4" imgW="8825177" imgH="460182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338" y="1723880"/>
                        <a:ext cx="8824912" cy="4448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02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Coaxial Cable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509" y="19050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Three of the most common types of coaxial cables are;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RG-6:  Commonly used by local cable companies to connect individual homes.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RG-58:  This type of coaxial cable was popular with early 10BASE2 Ethernet networks.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RG-59: Typical used to carry composite video between two nearby devices.  (i.e. cable box to TV)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Although RG-58 was commonplace in early networks, coaxial cables role in modern computer networks is as the media used by cable modems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313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93174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Coaxial Cable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509" y="1905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Common connectors used on coaxial cables:</a:t>
            </a:r>
          </a:p>
          <a:p>
            <a:endParaRPr lang="en-US" sz="2400" dirty="0"/>
          </a:p>
          <a:p>
            <a:r>
              <a:rPr lang="en-US" sz="2400" dirty="0" smtClean="0"/>
              <a:t>	BNC 				F-connector</a:t>
            </a:r>
            <a:endParaRPr lang="en-US" sz="2400" dirty="0"/>
          </a:p>
        </p:txBody>
      </p:sp>
      <p:pic>
        <p:nvPicPr>
          <p:cNvPr id="4" name="Picture 3" descr="F03-1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28194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03-1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09" y="3285979"/>
            <a:ext cx="32766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36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721330"/>
            <a:ext cx="67818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Twisted-Pair Cable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057400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u="sng" dirty="0" smtClean="0"/>
              <a:t>most</a:t>
            </a:r>
            <a:r>
              <a:rPr lang="en-US" sz="2800" dirty="0" smtClean="0"/>
              <a:t> popular LAN media type is twisted-pair cable, where individually insulated copper strands are intertwined into pairs.</a:t>
            </a:r>
          </a:p>
          <a:p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There are two categories of twisted pair: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UTP – Unshielded Twisted Pair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STP – Shielded Twisted Pair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07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772400" cy="914400"/>
          </a:xfrm>
        </p:spPr>
        <p:txBody>
          <a:bodyPr/>
          <a:lstStyle/>
          <a:p>
            <a:r>
              <a:rPr lang="en-US" altLang="en-US" sz="3600" dirty="0">
                <a:cs typeface="Times New Roman" pitchFamily="18" charset="0"/>
              </a:rPr>
              <a:t>Unshielded Twisted-Pair Cable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62484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2862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07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45</Template>
  <TotalTime>461</TotalTime>
  <Words>1844</Words>
  <Application>Microsoft Macintosh PowerPoint</Application>
  <PresentationFormat>On-screen Show (4:3)</PresentationFormat>
  <Paragraphs>258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45</vt:lpstr>
      <vt:lpstr>1_45</vt:lpstr>
      <vt:lpstr>Visio</vt:lpstr>
      <vt:lpstr>CompTIA     Network +</vt:lpstr>
      <vt:lpstr>Objectives</vt:lpstr>
      <vt:lpstr>Identify Network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Unshielded Twisted-Pair Cable</vt:lpstr>
      <vt:lpstr>Shielded Twisted-Pair Cable</vt:lpstr>
      <vt:lpstr>PowerPoint Presentation</vt:lpstr>
      <vt:lpstr>RJ-45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HUB</vt:lpstr>
      <vt:lpstr>Bridges </vt:lpstr>
      <vt:lpstr>Bridges </vt:lpstr>
      <vt:lpstr>Switches </vt:lpstr>
      <vt:lpstr>Switches </vt:lpstr>
      <vt:lpstr>Multilayer Switches </vt:lpstr>
      <vt:lpstr>Multilayer Switches </vt:lpstr>
      <vt:lpstr>Routers </vt:lpstr>
      <vt:lpstr>Routers </vt:lpstr>
      <vt:lpstr>Infrastructure Devices Summary</vt:lpstr>
      <vt:lpstr>PowerPoint Presentation</vt:lpstr>
      <vt:lpstr>VPN Concentrator</vt:lpstr>
      <vt:lpstr>VPN Concentrator</vt:lpstr>
      <vt:lpstr>Firewalls</vt:lpstr>
      <vt:lpstr>Firewalls</vt:lpstr>
      <vt:lpstr>DNS Servers</vt:lpstr>
      <vt:lpstr>DNS Servers</vt:lpstr>
      <vt:lpstr>DNS Hierarchy</vt:lpstr>
      <vt:lpstr>DHCP Servers</vt:lpstr>
      <vt:lpstr>DHCP Servers</vt:lpstr>
      <vt:lpstr>Proxy Servers</vt:lpstr>
      <vt:lpstr>Proxy Servers</vt:lpstr>
      <vt:lpstr>Content Engines &amp; Switches</vt:lpstr>
      <vt:lpstr>Content Engines</vt:lpstr>
      <vt:lpstr>Content Switch</vt:lpstr>
      <vt:lpstr>Virtual Network Devices</vt:lpstr>
      <vt:lpstr>VoIP Protocols &amp;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    Network +</dc:title>
  <dc:creator>Francis Goryl</dc:creator>
  <cp:lastModifiedBy>Sam Bowne</cp:lastModifiedBy>
  <cp:revision>36</cp:revision>
  <dcterms:created xsi:type="dcterms:W3CDTF">2012-01-23T18:41:44Z</dcterms:created>
  <dcterms:modified xsi:type="dcterms:W3CDTF">2013-08-28T15:50:46Z</dcterms:modified>
</cp:coreProperties>
</file>