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43"/>
  </p:notesMasterIdLst>
  <p:handoutMasterIdLst>
    <p:handoutMasterId r:id="rId44"/>
  </p:handoutMasterIdLst>
  <p:sldIdLst>
    <p:sldId id="256" r:id="rId3"/>
    <p:sldId id="257" r:id="rId4"/>
    <p:sldId id="259" r:id="rId5"/>
    <p:sldId id="269" r:id="rId6"/>
    <p:sldId id="268" r:id="rId7"/>
    <p:sldId id="270" r:id="rId8"/>
    <p:sldId id="324" r:id="rId9"/>
    <p:sldId id="325" r:id="rId10"/>
    <p:sldId id="329" r:id="rId11"/>
    <p:sldId id="326" r:id="rId12"/>
    <p:sldId id="327" r:id="rId13"/>
    <p:sldId id="331" r:id="rId14"/>
    <p:sldId id="328" r:id="rId15"/>
    <p:sldId id="330" r:id="rId16"/>
    <p:sldId id="289" r:id="rId17"/>
    <p:sldId id="297" r:id="rId18"/>
    <p:sldId id="333" r:id="rId19"/>
    <p:sldId id="334" r:id="rId20"/>
    <p:sldId id="332" r:id="rId21"/>
    <p:sldId id="335" r:id="rId22"/>
    <p:sldId id="339" r:id="rId23"/>
    <p:sldId id="338" r:id="rId24"/>
    <p:sldId id="337" r:id="rId25"/>
    <p:sldId id="354" r:id="rId26"/>
    <p:sldId id="353" r:id="rId27"/>
    <p:sldId id="336" r:id="rId28"/>
    <p:sldId id="343" r:id="rId29"/>
    <p:sldId id="346" r:id="rId30"/>
    <p:sldId id="345" r:id="rId31"/>
    <p:sldId id="342" r:id="rId32"/>
    <p:sldId id="344" r:id="rId33"/>
    <p:sldId id="341" r:id="rId34"/>
    <p:sldId id="340" r:id="rId35"/>
    <p:sldId id="349" r:id="rId36"/>
    <p:sldId id="351" r:id="rId37"/>
    <p:sldId id="348" r:id="rId38"/>
    <p:sldId id="347" r:id="rId39"/>
    <p:sldId id="350" r:id="rId40"/>
    <p:sldId id="355" r:id="rId41"/>
    <p:sldId id="323" r:id="rId42"/>
  </p:sldIdLst>
  <p:sldSz cx="9144000" cy="6858000" type="screen4x3"/>
  <p:notesSz cx="7010400" cy="92964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A288"/>
    <a:srgbClr val="CA68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Objects="1">
      <p:cViewPr varScale="1">
        <p:scale>
          <a:sx n="107" d="100"/>
          <a:sy n="107" d="100"/>
        </p:scale>
        <p:origin x="-928" y="-10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DF82250-A83B-4E7C-85BB-0C7420B3CF1E}" type="datetimeFigureOut">
              <a:rPr lang="en-US" smtClean="0"/>
              <a:t>9/4/13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2C4BD72-387D-4827-AAFC-9DFC9D252EF1}" type="slidenum">
              <a:rPr lang="en-US" smtClean="0"/>
              <a:t>‹#›</a:t>
            </a:fld>
            <a:endParaRPr lang="en-US" dirty="0"/>
          </a:p>
        </p:txBody>
      </p:sp>
    </p:spTree>
    <p:extLst>
      <p:ext uri="{BB962C8B-B14F-4D97-AF65-F5344CB8AC3E}">
        <p14:creationId xmlns:p14="http://schemas.microsoft.com/office/powerpoint/2010/main" val="1886416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E697502-3630-466F-889F-FAD6C2A59F7C}" type="datetimeFigureOut">
              <a:rPr lang="en-US" smtClean="0"/>
              <a:t>9/4/13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7529B78-2952-42C0-825E-313529785916}" type="slidenum">
              <a:rPr lang="en-US" smtClean="0"/>
              <a:t>‹#›</a:t>
            </a:fld>
            <a:endParaRPr lang="en-US" dirty="0"/>
          </a:p>
        </p:txBody>
      </p:sp>
    </p:spTree>
    <p:extLst>
      <p:ext uri="{BB962C8B-B14F-4D97-AF65-F5344CB8AC3E}">
        <p14:creationId xmlns:p14="http://schemas.microsoft.com/office/powerpoint/2010/main" val="306008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09122E8E-C573-48D2-832E-294FE34B07BD}" type="slidenum">
              <a:rPr lang="fr-FR"/>
              <a:pPr>
                <a:defRPr/>
              </a:pPr>
              <a:t>‹#›</a:t>
            </a:fld>
            <a:endParaRPr lang="fr-FR" dirty="0"/>
          </a:p>
        </p:txBody>
      </p:sp>
    </p:spTree>
    <p:extLst>
      <p:ext uri="{BB962C8B-B14F-4D97-AF65-F5344CB8AC3E}">
        <p14:creationId xmlns:p14="http://schemas.microsoft.com/office/powerpoint/2010/main" val="303592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E887F43B-D5F8-4D1B-AB7C-F85D2C26898A}" type="slidenum">
              <a:rPr lang="fr-FR"/>
              <a:pPr>
                <a:defRPr/>
              </a:pPr>
              <a:t>‹#›</a:t>
            </a:fld>
            <a:endParaRPr lang="fr-FR" dirty="0"/>
          </a:p>
        </p:txBody>
      </p:sp>
    </p:spTree>
    <p:extLst>
      <p:ext uri="{BB962C8B-B14F-4D97-AF65-F5344CB8AC3E}">
        <p14:creationId xmlns:p14="http://schemas.microsoft.com/office/powerpoint/2010/main" val="33461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2513A49A-C0F0-4B74-9FBD-C33C8820672D}" type="slidenum">
              <a:rPr lang="fr-FR"/>
              <a:pPr>
                <a:defRPr/>
              </a:pPr>
              <a:t>‹#›</a:t>
            </a:fld>
            <a:endParaRPr lang="fr-FR" dirty="0"/>
          </a:p>
        </p:txBody>
      </p:sp>
    </p:spTree>
    <p:extLst>
      <p:ext uri="{BB962C8B-B14F-4D97-AF65-F5344CB8AC3E}">
        <p14:creationId xmlns:p14="http://schemas.microsoft.com/office/powerpoint/2010/main" val="388380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122E8E-C573-48D2-832E-294FE34B07BD}"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80581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807B5F-ECF1-4117-9FF7-79D1AB368E89}"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19677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B68F61-79F9-4E43-BCBC-917D9F7BDE14}"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1855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059553-666D-4466-9739-885A98292930}"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616813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3BBE2C2-4788-40FE-952D-9B9E9E0F305F}"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258882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0F777FF-1D66-40C8-B318-79426DBCBF6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709289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F385DA9-F3BC-4CFD-9216-F80D2D204F51}"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396423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ADAB6A7-71F2-4F9A-AABC-54D13F3D8124}"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272306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37807B5F-ECF1-4117-9FF7-79D1AB368E89}" type="slidenum">
              <a:rPr lang="fr-FR"/>
              <a:pPr>
                <a:defRPr/>
              </a:pPr>
              <a:t>‹#›</a:t>
            </a:fld>
            <a:endParaRPr lang="fr-FR" dirty="0"/>
          </a:p>
        </p:txBody>
      </p:sp>
    </p:spTree>
    <p:extLst>
      <p:ext uri="{BB962C8B-B14F-4D97-AF65-F5344CB8AC3E}">
        <p14:creationId xmlns:p14="http://schemas.microsoft.com/office/powerpoint/2010/main" val="1079735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57DF9B-90D1-4FA1-830D-62F07C7D345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999056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87F43B-D5F8-4D1B-AB7C-F85D2C26898A}"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637137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513A49A-C0F0-4B74-9FBD-C33C8820672D}"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418085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19B68F61-79F9-4E43-BCBC-917D9F7BDE14}" type="slidenum">
              <a:rPr lang="fr-FR"/>
              <a:pPr>
                <a:defRPr/>
              </a:pPr>
              <a:t>‹#›</a:t>
            </a:fld>
            <a:endParaRPr lang="fr-FR" dirty="0"/>
          </a:p>
        </p:txBody>
      </p:sp>
    </p:spTree>
    <p:extLst>
      <p:ext uri="{BB962C8B-B14F-4D97-AF65-F5344CB8AC3E}">
        <p14:creationId xmlns:p14="http://schemas.microsoft.com/office/powerpoint/2010/main" val="290001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05059553-666D-4466-9739-885A98292930}" type="slidenum">
              <a:rPr lang="fr-FR"/>
              <a:pPr>
                <a:defRPr/>
              </a:pPr>
              <a:t>‹#›</a:t>
            </a:fld>
            <a:endParaRPr lang="fr-FR" dirty="0"/>
          </a:p>
        </p:txBody>
      </p:sp>
    </p:spTree>
    <p:extLst>
      <p:ext uri="{BB962C8B-B14F-4D97-AF65-F5344CB8AC3E}">
        <p14:creationId xmlns:p14="http://schemas.microsoft.com/office/powerpoint/2010/main" val="112752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F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9" name="Rectangle 6"/>
          <p:cNvSpPr>
            <a:spLocks noGrp="1" noChangeArrowheads="1"/>
          </p:cNvSpPr>
          <p:nvPr>
            <p:ph type="sldNum" sz="quarter" idx="12"/>
          </p:nvPr>
        </p:nvSpPr>
        <p:spPr>
          <a:ln/>
        </p:spPr>
        <p:txBody>
          <a:bodyPr/>
          <a:lstStyle>
            <a:lvl1pPr>
              <a:defRPr/>
            </a:lvl1pPr>
          </a:lstStyle>
          <a:p>
            <a:pPr>
              <a:defRPr/>
            </a:pPr>
            <a:fld id="{F3BBE2C2-4788-40FE-952D-9B9E9E0F305F}" type="slidenum">
              <a:rPr lang="fr-FR"/>
              <a:pPr>
                <a:defRPr/>
              </a:pPr>
              <a:t>‹#›</a:t>
            </a:fld>
            <a:endParaRPr lang="fr-FR" dirty="0"/>
          </a:p>
        </p:txBody>
      </p:sp>
    </p:spTree>
    <p:extLst>
      <p:ext uri="{BB962C8B-B14F-4D97-AF65-F5344CB8AC3E}">
        <p14:creationId xmlns:p14="http://schemas.microsoft.com/office/powerpoint/2010/main" val="125796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5" name="Rectangle 6"/>
          <p:cNvSpPr>
            <a:spLocks noGrp="1" noChangeArrowheads="1"/>
          </p:cNvSpPr>
          <p:nvPr>
            <p:ph type="sldNum" sz="quarter" idx="12"/>
          </p:nvPr>
        </p:nvSpPr>
        <p:spPr>
          <a:ln/>
        </p:spPr>
        <p:txBody>
          <a:bodyPr/>
          <a:lstStyle>
            <a:lvl1pPr>
              <a:defRPr/>
            </a:lvl1pPr>
          </a:lstStyle>
          <a:p>
            <a:pPr>
              <a:defRPr/>
            </a:pPr>
            <a:fld id="{A0F777FF-1D66-40C8-B318-79426DBCBF6C}" type="slidenum">
              <a:rPr lang="fr-FR"/>
              <a:pPr>
                <a:defRPr/>
              </a:pPr>
              <a:t>‹#›</a:t>
            </a:fld>
            <a:endParaRPr lang="fr-FR" dirty="0"/>
          </a:p>
        </p:txBody>
      </p:sp>
    </p:spTree>
    <p:extLst>
      <p:ext uri="{BB962C8B-B14F-4D97-AF65-F5344CB8AC3E}">
        <p14:creationId xmlns:p14="http://schemas.microsoft.com/office/powerpoint/2010/main" val="553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4" name="Rectangle 6"/>
          <p:cNvSpPr>
            <a:spLocks noGrp="1" noChangeArrowheads="1"/>
          </p:cNvSpPr>
          <p:nvPr>
            <p:ph type="sldNum" sz="quarter" idx="12"/>
          </p:nvPr>
        </p:nvSpPr>
        <p:spPr>
          <a:ln/>
        </p:spPr>
        <p:txBody>
          <a:bodyPr/>
          <a:lstStyle>
            <a:lvl1pPr>
              <a:defRPr/>
            </a:lvl1pPr>
          </a:lstStyle>
          <a:p>
            <a:pPr>
              <a:defRPr/>
            </a:pPr>
            <a:fld id="{2F385DA9-F3BC-4CFD-9216-F80D2D204F51}" type="slidenum">
              <a:rPr lang="fr-FR"/>
              <a:pPr>
                <a:defRPr/>
              </a:pPr>
              <a:t>‹#›</a:t>
            </a:fld>
            <a:endParaRPr lang="fr-FR" dirty="0"/>
          </a:p>
        </p:txBody>
      </p:sp>
    </p:spTree>
    <p:extLst>
      <p:ext uri="{BB962C8B-B14F-4D97-AF65-F5344CB8AC3E}">
        <p14:creationId xmlns:p14="http://schemas.microsoft.com/office/powerpoint/2010/main" val="170304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2ADAB6A7-71F2-4F9A-AABC-54D13F3D8124}" type="slidenum">
              <a:rPr lang="fr-FR"/>
              <a:pPr>
                <a:defRPr/>
              </a:pPr>
              <a:t>‹#›</a:t>
            </a:fld>
            <a:endParaRPr lang="fr-FR" dirty="0"/>
          </a:p>
        </p:txBody>
      </p:sp>
    </p:spTree>
    <p:extLst>
      <p:ext uri="{BB962C8B-B14F-4D97-AF65-F5344CB8AC3E}">
        <p14:creationId xmlns:p14="http://schemas.microsoft.com/office/powerpoint/2010/main" val="12425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6257DF9B-90D1-4FA1-830D-62F07C7D345C}" type="slidenum">
              <a:rPr lang="fr-FR"/>
              <a:pPr>
                <a:defRPr/>
              </a:pPr>
              <a:t>‹#›</a:t>
            </a:fld>
            <a:endParaRPr lang="fr-FR" dirty="0"/>
          </a:p>
        </p:txBody>
      </p:sp>
    </p:spTree>
    <p:extLst>
      <p:ext uri="{BB962C8B-B14F-4D97-AF65-F5344CB8AC3E}">
        <p14:creationId xmlns:p14="http://schemas.microsoft.com/office/powerpoint/2010/main" val="64782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8A04A1-3880-4F8B-8E5A-1395810255DC}" type="slidenum">
              <a:rPr lang="fr-FR"/>
              <a:pPr>
                <a:defRPr/>
              </a:pPr>
              <a:t>‹#›</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dirty="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8A04A1-3880-4F8B-8E5A-1395810255D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730971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oleObject" Target="file:///E:\School\Network%20Plus\Person%20Book\PowerPoints\broadcast_storm.vsd" TargetMode="External"/><Relationship Id="rId5"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oleObject" Target="file:///E:\School\Network%20Plus\Person%20Book\PowerPoints\PoE.vsd" TargetMode="External"/><Relationship Id="rId5"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62050" y="1516063"/>
            <a:ext cx="6624638" cy="938212"/>
          </a:xfrm>
        </p:spPr>
        <p:txBody>
          <a:bodyPr/>
          <a:lstStyle/>
          <a:p>
            <a:pPr algn="l" eaLnBrk="1" hangingPunct="1"/>
            <a:r>
              <a:rPr lang="fr-CA" sz="3200" dirty="0" smtClean="0">
                <a:solidFill>
                  <a:schemeClr val="bg1"/>
                </a:solidFill>
              </a:rPr>
              <a:t>CompTIA     Network +</a:t>
            </a:r>
            <a:endParaRPr lang="fr-FR" sz="3200" dirty="0" smtClean="0">
              <a:solidFill>
                <a:schemeClr val="bg1"/>
              </a:solidFill>
            </a:endParaRPr>
          </a:p>
        </p:txBody>
      </p:sp>
      <p:sp>
        <p:nvSpPr>
          <p:cNvPr id="2" name="Subtitle 1"/>
          <p:cNvSpPr>
            <a:spLocks noGrp="1"/>
          </p:cNvSpPr>
          <p:nvPr>
            <p:ph type="subTitle" idx="1"/>
          </p:nvPr>
        </p:nvSpPr>
        <p:spPr/>
        <p:txBody>
          <a:bodyPr/>
          <a:lstStyle/>
          <a:p>
            <a:r>
              <a:rPr lang="en-US" dirty="0" smtClean="0"/>
              <a:t>Chapter 4</a:t>
            </a:r>
          </a:p>
          <a:p>
            <a:r>
              <a:rPr lang="en-US" dirty="0" smtClean="0"/>
              <a:t>Understanding Ethernet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1981199"/>
            <a:ext cx="68103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52400" y="624124"/>
            <a:ext cx="7252855" cy="976299"/>
          </a:xfrm>
          <a:prstGeom prst="rect">
            <a:avLst/>
          </a:prstGeom>
        </p:spPr>
        <p:txBody>
          <a:bodyPr/>
          <a:lstStyle/>
          <a:p>
            <a:pPr algn="ctr" eaLnBrk="0" hangingPunct="0">
              <a:defRPr/>
            </a:pPr>
            <a:r>
              <a:rPr lang="en-US" sz="3200" kern="0" dirty="0" smtClean="0">
                <a:solidFill>
                  <a:schemeClr val="tx2"/>
                </a:solidFill>
                <a:latin typeface="+mj-lt"/>
                <a:ea typeface="+mj-ea"/>
                <a:cs typeface="+mj-cs"/>
              </a:rPr>
              <a:t>Recovering from a Collision with Random Back Off Timers</a:t>
            </a:r>
            <a:endParaRPr lang="en-US" sz="3200" kern="0" dirty="0">
              <a:solidFill>
                <a:schemeClr val="tx2"/>
              </a:solidFill>
              <a:latin typeface="+mj-lt"/>
              <a:ea typeface="+mj-ea"/>
              <a:cs typeface="+mj-cs"/>
            </a:endParaRPr>
          </a:p>
        </p:txBody>
      </p:sp>
    </p:spTree>
    <p:extLst>
      <p:ext uri="{BB962C8B-B14F-4D97-AF65-F5344CB8AC3E}">
        <p14:creationId xmlns:p14="http://schemas.microsoft.com/office/powerpoint/2010/main" val="38771611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3" name="Rectangle 2"/>
          <p:cNvSpPr>
            <a:spLocks noGrp="1" noChangeArrowheads="1"/>
          </p:cNvSpPr>
          <p:nvPr>
            <p:ph type="title"/>
          </p:nvPr>
        </p:nvSpPr>
        <p:spPr>
          <a:xfrm>
            <a:off x="228600" y="693174"/>
            <a:ext cx="8229600" cy="949844"/>
          </a:xfrm>
        </p:spPr>
        <p:txBody>
          <a:bodyPr/>
          <a:lstStyle/>
          <a:p>
            <a:pPr eaLnBrk="1" hangingPunct="1"/>
            <a:r>
              <a:rPr lang="en-US" sz="2800" dirty="0" smtClean="0"/>
              <a:t>CSMA/CD (Carrier Sense Multiple Access with Collision Detection)</a:t>
            </a:r>
          </a:p>
        </p:txBody>
      </p:sp>
      <p:sp>
        <p:nvSpPr>
          <p:cNvPr id="4" name="Rectangle 3"/>
          <p:cNvSpPr txBox="1">
            <a:spLocks noChangeArrowheads="1"/>
          </p:cNvSpPr>
          <p:nvPr/>
        </p:nvSpPr>
        <p:spPr bwMode="auto">
          <a:xfrm>
            <a:off x="457200" y="2057400"/>
            <a:ext cx="8229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smtClean="0"/>
              <a:t>Network access method</a:t>
            </a:r>
          </a:p>
          <a:p>
            <a:pPr lvl="1"/>
            <a:r>
              <a:rPr lang="en-US" sz="2400" dirty="0" smtClean="0"/>
              <a:t>Controls how nodes access communications channel</a:t>
            </a:r>
          </a:p>
          <a:p>
            <a:pPr lvl="1"/>
            <a:r>
              <a:rPr lang="en-US" sz="2400" dirty="0" smtClean="0"/>
              <a:t>Necessary to share finite bandwidth</a:t>
            </a:r>
          </a:p>
          <a:p>
            <a:r>
              <a:rPr lang="en-US" sz="2400" dirty="0" smtClean="0"/>
              <a:t>Carrier sense</a:t>
            </a:r>
          </a:p>
          <a:p>
            <a:pPr lvl="1"/>
            <a:r>
              <a:rPr lang="en-US" sz="2400" dirty="0" smtClean="0"/>
              <a:t>Ethernet NICs listen, wait until free channel detected</a:t>
            </a:r>
          </a:p>
          <a:p>
            <a:r>
              <a:rPr lang="en-US" sz="2400" dirty="0" smtClean="0"/>
              <a:t>Multiple access</a:t>
            </a:r>
          </a:p>
          <a:p>
            <a:pPr lvl="1"/>
            <a:r>
              <a:rPr lang="en-US" sz="2400" dirty="0" smtClean="0"/>
              <a:t>Ethernet nodes simultaneously monitor traffic, access media</a:t>
            </a:r>
          </a:p>
        </p:txBody>
      </p:sp>
    </p:spTree>
    <p:extLst>
      <p:ext uri="{BB962C8B-B14F-4D97-AF65-F5344CB8AC3E}">
        <p14:creationId xmlns:p14="http://schemas.microsoft.com/office/powerpoint/2010/main" val="7225695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3" name="Rectangle 2"/>
          <p:cNvSpPr>
            <a:spLocks noGrp="1" noChangeArrowheads="1"/>
          </p:cNvSpPr>
          <p:nvPr>
            <p:ph type="title"/>
          </p:nvPr>
        </p:nvSpPr>
        <p:spPr>
          <a:xfrm>
            <a:off x="457200" y="693174"/>
            <a:ext cx="8229600" cy="907026"/>
          </a:xfrm>
        </p:spPr>
        <p:txBody>
          <a:bodyPr/>
          <a:lstStyle/>
          <a:p>
            <a:pPr eaLnBrk="1" hangingPunct="1"/>
            <a:r>
              <a:rPr lang="en-US" dirty="0" smtClean="0"/>
              <a:t>CSMA/CD (cont’d.)</a:t>
            </a:r>
          </a:p>
        </p:txBody>
      </p:sp>
      <p:sp>
        <p:nvSpPr>
          <p:cNvPr id="4" name="Rectangle 3"/>
          <p:cNvSpPr txBox="1">
            <a:spLocks noChangeArrowheads="1"/>
          </p:cNvSpPr>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smtClean="0"/>
              <a:t>Collision</a:t>
            </a:r>
          </a:p>
          <a:p>
            <a:pPr lvl="1"/>
            <a:r>
              <a:rPr lang="en-US" sz="2400" dirty="0" smtClean="0"/>
              <a:t>Two nodes simultaneously:</a:t>
            </a:r>
          </a:p>
          <a:p>
            <a:pPr lvl="2"/>
            <a:r>
              <a:rPr lang="en-US" sz="2000" dirty="0" smtClean="0"/>
              <a:t>Check channel, determine it is free, begin transmission</a:t>
            </a:r>
          </a:p>
          <a:p>
            <a:r>
              <a:rPr lang="en-US" sz="2400" dirty="0" smtClean="0"/>
              <a:t>Collision detection</a:t>
            </a:r>
          </a:p>
          <a:p>
            <a:pPr lvl="1"/>
            <a:r>
              <a:rPr lang="en-US" sz="2400" dirty="0" smtClean="0"/>
              <a:t>Manner nodes respond to collision</a:t>
            </a:r>
          </a:p>
          <a:p>
            <a:pPr lvl="1"/>
            <a:r>
              <a:rPr lang="en-US" sz="2400" dirty="0" smtClean="0"/>
              <a:t>Requires collision detection routine</a:t>
            </a:r>
          </a:p>
          <a:p>
            <a:pPr lvl="2"/>
            <a:r>
              <a:rPr lang="en-US" sz="2000" dirty="0" smtClean="0"/>
              <a:t>Enacted if node detects collision</a:t>
            </a:r>
          </a:p>
          <a:p>
            <a:pPr lvl="1"/>
            <a:r>
              <a:rPr lang="en-US" sz="2400" dirty="0" smtClean="0"/>
              <a:t>Jamming</a:t>
            </a:r>
          </a:p>
          <a:p>
            <a:pPr lvl="2"/>
            <a:r>
              <a:rPr lang="en-US" sz="2000" dirty="0" smtClean="0"/>
              <a:t>NIC issues 32-bit sequence</a:t>
            </a:r>
          </a:p>
          <a:p>
            <a:pPr lvl="2"/>
            <a:r>
              <a:rPr lang="en-US" sz="2000" dirty="0" smtClean="0"/>
              <a:t>Indicates previous message faulty </a:t>
            </a:r>
          </a:p>
        </p:txBody>
      </p:sp>
    </p:spTree>
    <p:extLst>
      <p:ext uri="{BB962C8B-B14F-4D97-AF65-F5344CB8AC3E}">
        <p14:creationId xmlns:p14="http://schemas.microsoft.com/office/powerpoint/2010/main" val="4077695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pic>
        <p:nvPicPr>
          <p:cNvPr id="4" name="Picture 5" descr="chp5_F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599"/>
            <a:ext cx="7162800" cy="381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57200" y="949361"/>
            <a:ext cx="662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dirty="0" smtClean="0"/>
              <a:t>CSMA/CD Process</a:t>
            </a:r>
            <a:endParaRPr lang="en-US" sz="3600" dirty="0"/>
          </a:p>
        </p:txBody>
      </p:sp>
    </p:spTree>
    <p:extLst>
      <p:ext uri="{BB962C8B-B14F-4D97-AF65-F5344CB8AC3E}">
        <p14:creationId xmlns:p14="http://schemas.microsoft.com/office/powerpoint/2010/main" val="888711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3" name="Rectangle 2"/>
          <p:cNvSpPr>
            <a:spLocks noGrp="1" noChangeArrowheads="1"/>
          </p:cNvSpPr>
          <p:nvPr>
            <p:ph type="title"/>
          </p:nvPr>
        </p:nvSpPr>
        <p:spPr bwMode="auto">
          <a:xfrm>
            <a:off x="332704" y="762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General Definition</a:t>
            </a:r>
          </a:p>
        </p:txBody>
      </p:sp>
      <p:sp>
        <p:nvSpPr>
          <p:cNvPr id="4" name="Rectangle 3"/>
          <p:cNvSpPr txBox="1">
            <a:spLocks noChangeArrowheads="1"/>
          </p:cNvSpPr>
          <p:nvPr/>
        </p:nvSpPr>
        <p:spPr bwMode="auto">
          <a:xfrm>
            <a:off x="332704" y="19812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sz="2800" dirty="0" smtClean="0"/>
              <a:t>A </a:t>
            </a:r>
            <a:r>
              <a:rPr lang="en-US" sz="2800" b="1" i="1" dirty="0" smtClean="0"/>
              <a:t>collision domain </a:t>
            </a:r>
            <a:r>
              <a:rPr lang="en-US" sz="2800" dirty="0" smtClean="0"/>
              <a:t> -- is a set of network interface cards (NICs) for which a frame sent by one NIC could result in a collision with a frame sent by any other NIC in the same network segment.</a:t>
            </a:r>
          </a:p>
          <a:p>
            <a:pPr marL="0" indent="0">
              <a:lnSpc>
                <a:spcPct val="90000"/>
              </a:lnSpc>
              <a:buNone/>
            </a:pPr>
            <a:endParaRPr lang="en-US" sz="2800" dirty="0" smtClean="0"/>
          </a:p>
          <a:p>
            <a:pPr>
              <a:lnSpc>
                <a:spcPct val="90000"/>
              </a:lnSpc>
            </a:pPr>
            <a:r>
              <a:rPr lang="en-US" sz="2800" dirty="0"/>
              <a:t>A</a:t>
            </a:r>
            <a:r>
              <a:rPr lang="en-US" sz="2800" b="1" i="1" dirty="0"/>
              <a:t> broadcast domain</a:t>
            </a:r>
            <a:r>
              <a:rPr lang="en-US" sz="2800" dirty="0"/>
              <a:t> – is a set of NICs for which a broadcast frame sent by one NIC will be received by all other NICs in the same broadcast domain</a:t>
            </a:r>
          </a:p>
          <a:p>
            <a:pPr>
              <a:lnSpc>
                <a:spcPct val="90000"/>
              </a:lnSpc>
            </a:pPr>
            <a:endParaRPr lang="en-US" sz="2800" dirty="0" smtClean="0"/>
          </a:p>
        </p:txBody>
      </p:sp>
    </p:spTree>
    <p:extLst>
      <p:ext uri="{BB962C8B-B14F-4D97-AF65-F5344CB8AC3E}">
        <p14:creationId xmlns:p14="http://schemas.microsoft.com/office/powerpoint/2010/main" val="16627587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187036" y="580881"/>
            <a:ext cx="8229600" cy="1143000"/>
          </a:xfrm>
        </p:spPr>
        <p:txBody>
          <a:bodyPr/>
          <a:lstStyle/>
          <a:p>
            <a:pPr eaLnBrk="1" hangingPunct="1"/>
            <a:r>
              <a:rPr lang="en-US" dirty="0" smtClean="0"/>
              <a:t>HUB</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42126"/>
            <a:ext cx="4724400" cy="359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p:cNvSpPr txBox="1">
            <a:spLocks noChangeArrowheads="1"/>
          </p:cNvSpPr>
          <p:nvPr/>
        </p:nvSpPr>
        <p:spPr bwMode="auto">
          <a:xfrm>
            <a:off x="2057400" y="5486400"/>
            <a:ext cx="4724400"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marL="223838" indent="-22383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marL="0" indent="0" algn="ctr" eaLnBrk="0" hangingPunct="0">
              <a:spcBef>
                <a:spcPct val="50000"/>
              </a:spcBef>
            </a:pPr>
            <a:r>
              <a:rPr lang="en-US" altLang="en-US" dirty="0" smtClean="0">
                <a:latin typeface="Arial" charset="0"/>
              </a:rPr>
              <a:t>One collision Domain</a:t>
            </a:r>
            <a:endParaRPr lang="en-US" altLang="en-US" dirty="0">
              <a:latin typeface="Arial" charset="0"/>
            </a:endParaRPr>
          </a:p>
        </p:txBody>
      </p:sp>
    </p:spTree>
    <p:extLst>
      <p:ext uri="{BB962C8B-B14F-4D97-AF65-F5344CB8AC3E}">
        <p14:creationId xmlns:p14="http://schemas.microsoft.com/office/powerpoint/2010/main" val="17807419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0198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Grp="1" noChangeArrowheads="1"/>
          </p:cNvSpPr>
          <p:nvPr>
            <p:ph type="title"/>
          </p:nvPr>
        </p:nvSpPr>
        <p:spPr>
          <a:xfrm>
            <a:off x="713509" y="692727"/>
            <a:ext cx="7772400" cy="914400"/>
          </a:xfrm>
        </p:spPr>
        <p:txBody>
          <a:bodyPr/>
          <a:lstStyle/>
          <a:p>
            <a:r>
              <a:rPr lang="en-US" altLang="en-US" dirty="0" smtClean="0">
                <a:cs typeface="Times New Roman" pitchFamily="18" charset="0"/>
              </a:rPr>
              <a:t>Switches </a:t>
            </a:r>
            <a:endParaRPr lang="en-US" altLang="en-US" dirty="0">
              <a:cs typeface="Times New Roman" pitchFamily="18" charset="0"/>
            </a:endParaRPr>
          </a:p>
        </p:txBody>
      </p:sp>
      <p:sp>
        <p:nvSpPr>
          <p:cNvPr id="4" name="Text Box 4"/>
          <p:cNvSpPr txBox="1">
            <a:spLocks noChangeArrowheads="1"/>
          </p:cNvSpPr>
          <p:nvPr/>
        </p:nvSpPr>
        <p:spPr bwMode="auto">
          <a:xfrm>
            <a:off x="1288473" y="5562600"/>
            <a:ext cx="6179127" cy="38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p>
            <a:pPr algn="ctr" eaLnBrk="0" hangingPunct="0">
              <a:spcBef>
                <a:spcPct val="50000"/>
              </a:spcBef>
            </a:pPr>
            <a:r>
              <a:rPr lang="en-US" altLang="en-US" sz="2000" dirty="0" smtClean="0"/>
              <a:t>Six Collision Domains</a:t>
            </a:r>
            <a:endParaRPr lang="en-US" altLang="en-US" sz="2000" dirty="0"/>
          </a:p>
        </p:txBody>
      </p:sp>
    </p:spTree>
    <p:extLst>
      <p:ext uri="{BB962C8B-B14F-4D97-AF65-F5344CB8AC3E}">
        <p14:creationId xmlns:p14="http://schemas.microsoft.com/office/powerpoint/2010/main" val="35369692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6" name="Rectangle 2"/>
          <p:cNvSpPr txBox="1">
            <a:spLocks noChangeArrowheads="1"/>
          </p:cNvSpPr>
          <p:nvPr/>
        </p:nvSpPr>
        <p:spPr bwMode="auto">
          <a:xfrm>
            <a:off x="299434" y="696144"/>
            <a:ext cx="8229600" cy="98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t>Simplex, Half-Duplex, and Duplex</a:t>
            </a:r>
          </a:p>
        </p:txBody>
      </p:sp>
      <p:sp>
        <p:nvSpPr>
          <p:cNvPr id="7" name="Rectangle 3"/>
          <p:cNvSpPr txBox="1">
            <a:spLocks noChangeArrowheads="1"/>
          </p:cNvSpPr>
          <p:nvPr/>
        </p:nvSpPr>
        <p:spPr bwMode="auto">
          <a:xfrm>
            <a:off x="457200" y="1752600"/>
            <a:ext cx="79248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smtClean="0"/>
              <a:t>Simplex</a:t>
            </a:r>
          </a:p>
          <a:p>
            <a:pPr lvl="1"/>
            <a:r>
              <a:rPr lang="en-US" sz="2000" dirty="0" smtClean="0"/>
              <a:t>Signal transmission: one direction</a:t>
            </a:r>
          </a:p>
          <a:p>
            <a:r>
              <a:rPr lang="en-US" sz="2400" dirty="0" smtClean="0"/>
              <a:t>Half-duplex transmission</a:t>
            </a:r>
          </a:p>
          <a:p>
            <a:pPr lvl="1"/>
            <a:r>
              <a:rPr lang="en-US" sz="2000" dirty="0" smtClean="0"/>
              <a:t>Signal transmission: both directions</a:t>
            </a:r>
          </a:p>
          <a:p>
            <a:pPr lvl="2"/>
            <a:r>
              <a:rPr lang="en-US" sz="2000" dirty="0" smtClean="0"/>
              <a:t>One at a time</a:t>
            </a:r>
          </a:p>
          <a:p>
            <a:pPr lvl="1"/>
            <a:r>
              <a:rPr lang="en-US" sz="2000" dirty="0" smtClean="0"/>
              <a:t>One communication channel</a:t>
            </a:r>
          </a:p>
          <a:p>
            <a:pPr lvl="2"/>
            <a:r>
              <a:rPr lang="en-US" sz="2000" dirty="0" smtClean="0"/>
              <a:t>Shared for multiple nodes to exchange information</a:t>
            </a:r>
          </a:p>
          <a:p>
            <a:r>
              <a:rPr lang="en-US" sz="2400" dirty="0" smtClean="0"/>
              <a:t>Full-duplex</a:t>
            </a:r>
          </a:p>
          <a:p>
            <a:pPr lvl="1"/>
            <a:r>
              <a:rPr lang="en-US" sz="2000" dirty="0" smtClean="0"/>
              <a:t>Signals transmission: both directions simultaneously</a:t>
            </a:r>
          </a:p>
          <a:p>
            <a:pPr lvl="1"/>
            <a:r>
              <a:rPr lang="en-US" sz="2000" dirty="0" smtClean="0"/>
              <a:t>Used on data networks</a:t>
            </a:r>
          </a:p>
        </p:txBody>
      </p:sp>
    </p:spTree>
    <p:extLst>
      <p:ext uri="{BB962C8B-B14F-4D97-AF65-F5344CB8AC3E}">
        <p14:creationId xmlns:p14="http://schemas.microsoft.com/office/powerpoint/2010/main" val="5218043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3" name="Rectangle 2"/>
          <p:cNvSpPr>
            <a:spLocks noGrp="1" noChangeArrowheads="1"/>
          </p:cNvSpPr>
          <p:nvPr>
            <p:ph type="title"/>
          </p:nvPr>
        </p:nvSpPr>
        <p:spPr>
          <a:xfrm>
            <a:off x="713509" y="692727"/>
            <a:ext cx="7772400" cy="914400"/>
          </a:xfrm>
        </p:spPr>
        <p:txBody>
          <a:bodyPr/>
          <a:lstStyle/>
          <a:p>
            <a:r>
              <a:rPr lang="en-US" altLang="en-US" sz="3600" dirty="0" smtClean="0">
                <a:cs typeface="Times New Roman" pitchFamily="18" charset="0"/>
              </a:rPr>
              <a:t>Distance and Speed Limitations</a:t>
            </a:r>
            <a:endParaRPr lang="en-US" altLang="en-US" sz="3600" dirty="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0649374"/>
              </p:ext>
            </p:extLst>
          </p:nvPr>
        </p:nvGraphicFramePr>
        <p:xfrm>
          <a:off x="306946" y="1905000"/>
          <a:ext cx="8610600" cy="2641600"/>
        </p:xfrm>
        <a:graphic>
          <a:graphicData uri="http://schemas.openxmlformats.org/drawingml/2006/table">
            <a:tbl>
              <a:tblPr firstRow="1" bandRow="1">
                <a:tableStyleId>{5C22544A-7EE6-4342-B048-85BDC9FD1C3A}</a:tableStyleId>
              </a:tblPr>
              <a:tblGrid>
                <a:gridCol w="1905000"/>
                <a:gridCol w="6705600"/>
              </a:tblGrid>
              <a:tr h="370840">
                <a:tc>
                  <a:txBody>
                    <a:bodyPr/>
                    <a:lstStyle/>
                    <a:p>
                      <a:r>
                        <a:rPr lang="en-US" dirty="0" smtClean="0"/>
                        <a:t>Ethernet Types</a:t>
                      </a:r>
                      <a:endParaRPr lang="en-US" dirty="0"/>
                    </a:p>
                  </a:txBody>
                  <a:tcPr>
                    <a:solidFill>
                      <a:srgbClr val="CA6800"/>
                    </a:solidFill>
                  </a:tcPr>
                </a:tc>
                <a:tc>
                  <a:txBody>
                    <a:bodyPr/>
                    <a:lstStyle/>
                    <a:p>
                      <a:r>
                        <a:rPr lang="en-US" dirty="0" smtClean="0"/>
                        <a:t>Bandwidth Capacities</a:t>
                      </a:r>
                      <a:endParaRPr lang="en-US" dirty="0"/>
                    </a:p>
                  </a:txBody>
                  <a:tcPr>
                    <a:solidFill>
                      <a:srgbClr val="CA6800"/>
                    </a:solidFill>
                  </a:tcPr>
                </a:tc>
              </a:tr>
              <a:tr h="370840">
                <a:tc>
                  <a:txBody>
                    <a:bodyPr/>
                    <a:lstStyle/>
                    <a:p>
                      <a:r>
                        <a:rPr lang="en-US" sz="1600" dirty="0" smtClean="0"/>
                        <a:t>Standard Ethernet</a:t>
                      </a:r>
                      <a:endParaRPr lang="en-US" sz="1600" dirty="0"/>
                    </a:p>
                  </a:txBody>
                  <a:tcPr>
                    <a:solidFill>
                      <a:srgbClr val="B9A288"/>
                    </a:solidFill>
                  </a:tcPr>
                </a:tc>
                <a:tc>
                  <a:txBody>
                    <a:bodyPr/>
                    <a:lstStyle/>
                    <a:p>
                      <a:r>
                        <a:rPr lang="en-US" sz="1600" dirty="0" smtClean="0"/>
                        <a:t>10 Mbps: 10 million bits per second (that</a:t>
                      </a:r>
                      <a:r>
                        <a:rPr lang="en-US" sz="1600" baseline="0" dirty="0" smtClean="0"/>
                        <a:t> is 10 megabits per second)</a:t>
                      </a:r>
                      <a:endParaRPr lang="en-US" sz="1600" dirty="0"/>
                    </a:p>
                  </a:txBody>
                  <a:tcPr>
                    <a:solidFill>
                      <a:srgbClr val="B9A288"/>
                    </a:solidFill>
                  </a:tcPr>
                </a:tc>
              </a:tr>
              <a:tr h="370840">
                <a:tc>
                  <a:txBody>
                    <a:bodyPr/>
                    <a:lstStyle/>
                    <a:p>
                      <a:r>
                        <a:rPr lang="en-US" sz="1600" dirty="0" smtClean="0"/>
                        <a:t>FastEthernet</a:t>
                      </a:r>
                      <a:endParaRPr lang="en-US" sz="16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100 Mbps:</a:t>
                      </a:r>
                      <a:r>
                        <a:rPr lang="en-US" sz="1600" baseline="0" dirty="0" smtClean="0"/>
                        <a:t> </a:t>
                      </a:r>
                      <a:r>
                        <a:rPr lang="en-US" sz="1600" dirty="0" smtClean="0"/>
                        <a:t>100 million bits per second (that</a:t>
                      </a:r>
                      <a:r>
                        <a:rPr lang="en-US" sz="1600" baseline="0" dirty="0" smtClean="0"/>
                        <a:t> is 100 megabits per second)</a:t>
                      </a:r>
                      <a:endParaRPr lang="en-US" sz="1600" dirty="0"/>
                    </a:p>
                  </a:txBody>
                  <a:tcPr>
                    <a:noFill/>
                  </a:tcPr>
                </a:tc>
              </a:tr>
              <a:tr h="370840">
                <a:tc>
                  <a:txBody>
                    <a:bodyPr/>
                    <a:lstStyle/>
                    <a:p>
                      <a:r>
                        <a:rPr lang="en-US" sz="1600" dirty="0" smtClean="0"/>
                        <a:t>Gigabit Ethernet</a:t>
                      </a:r>
                      <a:endParaRPr lang="en-US" sz="16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 Gbps:</a:t>
                      </a:r>
                      <a:r>
                        <a:rPr lang="en-US" sz="1600" baseline="0" dirty="0" smtClean="0"/>
                        <a:t> </a:t>
                      </a:r>
                      <a:r>
                        <a:rPr lang="en-US" sz="1600" dirty="0" smtClean="0"/>
                        <a:t>1 billion bits per second (that</a:t>
                      </a:r>
                      <a:r>
                        <a:rPr lang="en-US" sz="1600" baseline="0" dirty="0" smtClean="0"/>
                        <a:t> is 1 gigabits per second)</a:t>
                      </a:r>
                      <a:endParaRPr lang="en-US" sz="1600" dirty="0"/>
                    </a:p>
                  </a:txBody>
                  <a:tcPr>
                    <a:solidFill>
                      <a:srgbClr val="B9A288"/>
                    </a:solidFill>
                  </a:tcPr>
                </a:tc>
              </a:tr>
              <a:tr h="370840">
                <a:tc>
                  <a:txBody>
                    <a:bodyPr/>
                    <a:lstStyle/>
                    <a:p>
                      <a:r>
                        <a:rPr lang="en-US" sz="1600" dirty="0" smtClean="0"/>
                        <a:t>10-Gigabit Ethernet</a:t>
                      </a:r>
                      <a:endParaRPr lang="en-US" sz="16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 Gbps:</a:t>
                      </a:r>
                      <a:r>
                        <a:rPr lang="en-US" sz="1600" baseline="0" dirty="0" smtClean="0"/>
                        <a:t> </a:t>
                      </a:r>
                      <a:r>
                        <a:rPr lang="en-US" sz="1600" dirty="0" smtClean="0"/>
                        <a:t>10 billion bits per second (that</a:t>
                      </a:r>
                      <a:r>
                        <a:rPr lang="en-US" sz="1600" baseline="0" dirty="0" smtClean="0"/>
                        <a:t> is 10 gigabits per second)</a:t>
                      </a:r>
                      <a:endParaRPr lang="en-US" sz="1600" dirty="0"/>
                    </a:p>
                  </a:txBody>
                  <a:tcPr>
                    <a:noFill/>
                  </a:tcPr>
                </a:tc>
              </a:tr>
              <a:tr h="370840">
                <a:tc>
                  <a:txBody>
                    <a:bodyPr/>
                    <a:lstStyle/>
                    <a:p>
                      <a:r>
                        <a:rPr lang="en-US" sz="1600" dirty="0" smtClean="0"/>
                        <a:t>100-Gigabit Ethernet</a:t>
                      </a:r>
                      <a:endParaRPr lang="en-US" sz="16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100 Gbps:</a:t>
                      </a:r>
                      <a:r>
                        <a:rPr lang="en-US" sz="1600" baseline="0" dirty="0" smtClean="0"/>
                        <a:t> </a:t>
                      </a:r>
                      <a:r>
                        <a:rPr lang="en-US" sz="1600" dirty="0" smtClean="0"/>
                        <a:t>100 billion bits per second (that</a:t>
                      </a:r>
                      <a:r>
                        <a:rPr lang="en-US" sz="1600" baseline="0" dirty="0" smtClean="0"/>
                        <a:t> is 100 gigabits per second)</a:t>
                      </a:r>
                      <a:endParaRPr lang="en-US" sz="1600" dirty="0"/>
                    </a:p>
                  </a:txBody>
                  <a:tcPr>
                    <a:solidFill>
                      <a:srgbClr val="B9A288"/>
                    </a:solidFill>
                  </a:tcPr>
                </a:tc>
              </a:tr>
            </a:tbl>
          </a:graphicData>
        </a:graphic>
      </p:graphicFrame>
      <p:sp>
        <p:nvSpPr>
          <p:cNvPr id="6" name="TextBox 5"/>
          <p:cNvSpPr txBox="1"/>
          <p:nvPr/>
        </p:nvSpPr>
        <p:spPr>
          <a:xfrm>
            <a:off x="304800" y="4858434"/>
            <a:ext cx="8458200" cy="1200329"/>
          </a:xfrm>
          <a:prstGeom prst="rect">
            <a:avLst/>
          </a:prstGeom>
          <a:noFill/>
        </p:spPr>
        <p:txBody>
          <a:bodyPr wrap="square" rtlCol="0">
            <a:spAutoFit/>
          </a:bodyPr>
          <a:lstStyle/>
          <a:p>
            <a:r>
              <a:rPr lang="en-US" sz="2400" dirty="0" smtClean="0"/>
              <a:t>The type of cabling used in your Ethernet work influences the bandwidth capacity and the distance limitation of your network.  See table 4-2, page 115</a:t>
            </a:r>
            <a:endParaRPr lang="en-US" sz="2400" dirty="0"/>
          </a:p>
        </p:txBody>
      </p:sp>
    </p:spTree>
    <p:extLst>
      <p:ext uri="{BB962C8B-B14F-4D97-AF65-F5344CB8AC3E}">
        <p14:creationId xmlns:p14="http://schemas.microsoft.com/office/powerpoint/2010/main" val="18384665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r>
              <a:rPr lang="en-US" sz="4400" kern="0" dirty="0" smtClean="0">
                <a:solidFill>
                  <a:schemeClr val="tx2"/>
                </a:solidFill>
                <a:latin typeface="+mj-lt"/>
                <a:ea typeface="+mj-ea"/>
                <a:cs typeface="+mj-cs"/>
              </a:rPr>
              <a:t>Ethernet Switch Features</a:t>
            </a:r>
            <a:endParaRPr lang="en-US" sz="4400" kern="0" dirty="0">
              <a:solidFill>
                <a:schemeClr val="tx2"/>
              </a:solidFill>
              <a:latin typeface="+mj-lt"/>
              <a:ea typeface="+mj-ea"/>
              <a:cs typeface="+mj-cs"/>
            </a:endParaRPr>
          </a:p>
        </p:txBody>
      </p:sp>
      <p:sp>
        <p:nvSpPr>
          <p:cNvPr id="3" name="Rectangle 2"/>
          <p:cNvSpPr>
            <a:spLocks noGrp="1" noChangeArrowheads="1"/>
          </p:cNvSpPr>
          <p:nvPr>
            <p:ph type="title"/>
          </p:nvPr>
        </p:nvSpPr>
        <p:spPr bwMode="auto">
          <a:xfrm>
            <a:off x="381000" y="1600200"/>
            <a:ext cx="6705600" cy="5660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3600" dirty="0" smtClean="0"/>
              <a:t>Virtual LANs (VLAN)</a:t>
            </a:r>
          </a:p>
        </p:txBody>
      </p:sp>
      <p:sp>
        <p:nvSpPr>
          <p:cNvPr id="4" name="Rectangle 3"/>
          <p:cNvSpPr txBox="1">
            <a:spLocks noChangeArrowheads="1"/>
          </p:cNvSpPr>
          <p:nvPr/>
        </p:nvSpPr>
        <p:spPr bwMode="auto">
          <a:xfrm>
            <a:off x="457200" y="2362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dirty="0" smtClean="0"/>
              <a:t>Most every Enterprise network today uses the concept of virtual LANs (VLAN).</a:t>
            </a:r>
          </a:p>
          <a:p>
            <a:r>
              <a:rPr lang="en-US" sz="2800" dirty="0" smtClean="0"/>
              <a:t>Before understanding VLANs, you must have a very specific understanding of the definition of a LAN</a:t>
            </a:r>
          </a:p>
          <a:p>
            <a:r>
              <a:rPr lang="en-US" sz="2800" dirty="0" smtClean="0"/>
              <a:t>What is a LAN?</a:t>
            </a:r>
          </a:p>
          <a:p>
            <a:pPr lvl="1"/>
            <a:r>
              <a:rPr lang="en-US" dirty="0" smtClean="0"/>
              <a:t>A LAN consists of all devices in the same broadcast domain.</a:t>
            </a:r>
          </a:p>
        </p:txBody>
      </p:sp>
    </p:spTree>
    <p:extLst>
      <p:ext uri="{BB962C8B-B14F-4D97-AF65-F5344CB8AC3E}">
        <p14:creationId xmlns:p14="http://schemas.microsoft.com/office/powerpoint/2010/main" val="17971443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685800"/>
            <a:ext cx="7775575" cy="609600"/>
          </a:xfrm>
        </p:spPr>
        <p:txBody>
          <a:bodyPr/>
          <a:lstStyle/>
          <a:p>
            <a:pPr algn="l" eaLnBrk="1" hangingPunct="1"/>
            <a:r>
              <a:rPr lang="fr-CA" sz="3600" dirty="0" smtClean="0">
                <a:solidFill>
                  <a:srgbClr val="CA6800"/>
                </a:solidFill>
              </a:rPr>
              <a:t>Objectives</a:t>
            </a:r>
            <a:endParaRPr lang="fr-FR" sz="3600" dirty="0" smtClean="0">
              <a:solidFill>
                <a:srgbClr val="CA6800"/>
              </a:solidFill>
            </a:endParaRPr>
          </a:p>
        </p:txBody>
      </p:sp>
      <p:sp>
        <p:nvSpPr>
          <p:cNvPr id="2" name="Content Placeholder 1"/>
          <p:cNvSpPr>
            <a:spLocks noGrp="1"/>
          </p:cNvSpPr>
          <p:nvPr>
            <p:ph idx="1"/>
          </p:nvPr>
        </p:nvSpPr>
        <p:spPr>
          <a:xfrm>
            <a:off x="457200" y="1600201"/>
            <a:ext cx="8229600" cy="3886200"/>
          </a:xfrm>
        </p:spPr>
        <p:txBody>
          <a:bodyPr/>
          <a:lstStyle/>
          <a:p>
            <a:pPr>
              <a:buFont typeface="Wingdings" pitchFamily="2" charset="2"/>
              <a:buChar char="§"/>
            </a:pPr>
            <a:r>
              <a:rPr lang="en-US" sz="2400" dirty="0" smtClean="0"/>
              <a:t>What are the characteristics of Ethernet networks, in terms of media access, collisions domains, broadcast domains, and distance/speed limitations of various Ethernet Standards?</a:t>
            </a:r>
          </a:p>
          <a:p>
            <a:pPr>
              <a:buFont typeface="Wingdings" pitchFamily="2" charset="2"/>
              <a:buChar char="§"/>
            </a:pPr>
            <a:r>
              <a:rPr lang="en-US" sz="2400" dirty="0" smtClean="0"/>
              <a:t>What functions are performed by Ethernet switch features, such as VLANs, trunks, Spanning Tree Protocol, link aggregation, Power over Ethernet, port monitoring, user authentication, and first-hop redundancy?</a:t>
            </a:r>
          </a:p>
          <a:p>
            <a:pPr marL="0" indent="0">
              <a:buNone/>
            </a:pP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52400" y="762000"/>
            <a:ext cx="82296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dirty="0" smtClean="0"/>
              <a:t>VLANs</a:t>
            </a:r>
          </a:p>
        </p:txBody>
      </p:sp>
      <p:sp>
        <p:nvSpPr>
          <p:cNvPr id="7" name="Rectangle 3"/>
          <p:cNvSpPr txBox="1">
            <a:spLocks noChangeArrowheads="1"/>
          </p:cNvSpPr>
          <p:nvPr/>
        </p:nvSpPr>
        <p:spPr bwMode="auto">
          <a:xfrm>
            <a:off x="228600" y="1828800"/>
            <a:ext cx="8229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3600" dirty="0" smtClean="0"/>
              <a:t>All ports on a switch form a single broadcast domain.</a:t>
            </a:r>
          </a:p>
          <a:p>
            <a:r>
              <a:rPr lang="en-US" sz="3600" dirty="0" smtClean="0"/>
              <a:t>To create VLANs the switch separates the ports into many broadcast domains based on configuration settings.</a:t>
            </a:r>
          </a:p>
        </p:txBody>
      </p:sp>
    </p:spTree>
    <p:extLst>
      <p:ext uri="{BB962C8B-B14F-4D97-AF65-F5344CB8AC3E}">
        <p14:creationId xmlns:p14="http://schemas.microsoft.com/office/powerpoint/2010/main" val="9094393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904999"/>
            <a:ext cx="76104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bwMode="auto">
          <a:xfrm>
            <a:off x="76200" y="762000"/>
            <a:ext cx="8915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t>All Ports on a Switch belong to the same Subnet</a:t>
            </a:r>
          </a:p>
        </p:txBody>
      </p:sp>
    </p:spTree>
    <p:extLst>
      <p:ext uri="{BB962C8B-B14F-4D97-AF65-F5344CB8AC3E}">
        <p14:creationId xmlns:p14="http://schemas.microsoft.com/office/powerpoint/2010/main" val="20051696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70" y="1828800"/>
            <a:ext cx="7439025"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Grp="1" noChangeArrowheads="1"/>
          </p:cNvSpPr>
          <p:nvPr>
            <p:ph type="title"/>
          </p:nvPr>
        </p:nvSpPr>
        <p:spPr bwMode="auto">
          <a:xfrm>
            <a:off x="76200" y="762000"/>
            <a:ext cx="8915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t>Ports on a Switch belong to the Different VLANs</a:t>
            </a:r>
          </a:p>
        </p:txBody>
      </p:sp>
    </p:spTree>
    <p:extLst>
      <p:ext uri="{BB962C8B-B14F-4D97-AF65-F5344CB8AC3E}">
        <p14:creationId xmlns:p14="http://schemas.microsoft.com/office/powerpoint/2010/main" val="16615157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bwMode="auto">
          <a:xfrm>
            <a:off x="76200" y="762000"/>
            <a:ext cx="8915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t>Trunking Between Switches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743902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222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Frame</a:t>
            </a:r>
            <a:endParaRPr lang="en-US" dirty="0"/>
          </a:p>
        </p:txBody>
      </p:sp>
      <p:grpSp>
        <p:nvGrpSpPr>
          <p:cNvPr id="4" name="Group 8"/>
          <p:cNvGrpSpPr>
            <a:grpSpLocks/>
          </p:cNvGrpSpPr>
          <p:nvPr/>
        </p:nvGrpSpPr>
        <p:grpSpPr bwMode="auto">
          <a:xfrm>
            <a:off x="990600" y="2362200"/>
            <a:ext cx="6877050" cy="1738313"/>
            <a:chOff x="672" y="1056"/>
            <a:chExt cx="4332" cy="1095"/>
          </a:xfrm>
        </p:grpSpPr>
        <p:pic>
          <p:nvPicPr>
            <p:cNvPr id="5" name="Picture 6" descr="chp5_F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056"/>
              <a:ext cx="4284"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672" y="1920"/>
              <a:ext cx="32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smtClean="0"/>
                <a:t>Ethernet_II </a:t>
              </a:r>
              <a:r>
                <a:rPr lang="en-US" dirty="0"/>
                <a:t>(DIX) frame</a:t>
              </a:r>
            </a:p>
          </p:txBody>
        </p:sp>
      </p:grpSp>
    </p:spTree>
    <p:extLst>
      <p:ext uri="{BB962C8B-B14F-4D97-AF65-F5344CB8AC3E}">
        <p14:creationId xmlns:p14="http://schemas.microsoft.com/office/powerpoint/2010/main" val="78231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Ethernet Frame with an 802.1q tag</a:t>
            </a:r>
            <a:endParaRPr lang="en-US" sz="4000" dirty="0"/>
          </a:p>
        </p:txBody>
      </p:sp>
      <p:grpSp>
        <p:nvGrpSpPr>
          <p:cNvPr id="4" name="Group 3"/>
          <p:cNvGrpSpPr/>
          <p:nvPr/>
        </p:nvGrpSpPr>
        <p:grpSpPr>
          <a:xfrm>
            <a:off x="457200" y="1960698"/>
            <a:ext cx="8382000" cy="2865801"/>
            <a:chOff x="1676400" y="4038600"/>
            <a:chExt cx="5715000" cy="2122488"/>
          </a:xfrm>
        </p:grpSpPr>
        <p:sp>
          <p:nvSpPr>
            <p:cNvPr id="5" name="Text Box 5"/>
            <p:cNvSpPr txBox="1">
              <a:spLocks noChangeArrowheads="1"/>
            </p:cNvSpPr>
            <p:nvPr/>
          </p:nvSpPr>
          <p:spPr bwMode="auto">
            <a:xfrm>
              <a:off x="1676400" y="4114800"/>
              <a:ext cx="623888" cy="20856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Dest</a:t>
              </a:r>
            </a:p>
          </p:txBody>
        </p:sp>
        <p:sp>
          <p:nvSpPr>
            <p:cNvPr id="6" name="Text Box 6"/>
            <p:cNvSpPr txBox="1">
              <a:spLocks noChangeArrowheads="1"/>
            </p:cNvSpPr>
            <p:nvPr/>
          </p:nvSpPr>
          <p:spPr bwMode="auto">
            <a:xfrm>
              <a:off x="2300288" y="4114800"/>
              <a:ext cx="519112" cy="20856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Src</a:t>
              </a:r>
            </a:p>
          </p:txBody>
        </p:sp>
        <p:sp>
          <p:nvSpPr>
            <p:cNvPr id="7" name="Text Box 7"/>
            <p:cNvSpPr txBox="1">
              <a:spLocks noChangeArrowheads="1"/>
            </p:cNvSpPr>
            <p:nvPr/>
          </p:nvSpPr>
          <p:spPr bwMode="auto">
            <a:xfrm>
              <a:off x="2819400" y="4114800"/>
              <a:ext cx="1143000" cy="293688"/>
            </a:xfrm>
            <a:prstGeom prst="rect">
              <a:avLst/>
            </a:prstGeom>
            <a:solidFill>
              <a:schemeClr val="accent1"/>
            </a:solidFill>
            <a:ln w="9525" algn="ctr">
              <a:solidFill>
                <a:schemeClr val="tx1"/>
              </a:solidFill>
              <a:miter lim="800000"/>
              <a:headEnd/>
              <a:tailEnd/>
            </a:ln>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Len/E-type</a:t>
              </a:r>
            </a:p>
          </p:txBody>
        </p:sp>
        <p:sp>
          <p:nvSpPr>
            <p:cNvPr id="8" name="Text Box 8"/>
            <p:cNvSpPr txBox="1">
              <a:spLocks noChangeArrowheads="1"/>
            </p:cNvSpPr>
            <p:nvPr/>
          </p:nvSpPr>
          <p:spPr bwMode="auto">
            <a:xfrm>
              <a:off x="3962400" y="4114800"/>
              <a:ext cx="67945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Data</a:t>
              </a:r>
            </a:p>
          </p:txBody>
        </p:sp>
        <p:sp>
          <p:nvSpPr>
            <p:cNvPr id="9" name="Text Box 9"/>
            <p:cNvSpPr txBox="1">
              <a:spLocks noChangeArrowheads="1"/>
            </p:cNvSpPr>
            <p:nvPr/>
          </p:nvSpPr>
          <p:spPr bwMode="auto">
            <a:xfrm>
              <a:off x="4648200" y="4114800"/>
              <a:ext cx="62865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FSC</a:t>
              </a:r>
            </a:p>
          </p:txBody>
        </p:sp>
        <p:sp>
          <p:nvSpPr>
            <p:cNvPr id="10" name="Text Box 17"/>
            <p:cNvSpPr txBox="1">
              <a:spLocks noChangeArrowheads="1"/>
            </p:cNvSpPr>
            <p:nvPr/>
          </p:nvSpPr>
          <p:spPr bwMode="auto">
            <a:xfrm>
              <a:off x="5334000" y="4038600"/>
              <a:ext cx="8382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eaLnBrk="1" hangingPunct="1">
                <a:spcBef>
                  <a:spcPct val="50000"/>
                </a:spcBef>
                <a:buFontTx/>
                <a:buNone/>
              </a:pPr>
              <a:r>
                <a:rPr lang="en-US" sz="1200" b="1" dirty="0"/>
                <a:t>Segment </a:t>
              </a:r>
            </a:p>
            <a:p>
              <a:pPr eaLnBrk="1" hangingPunct="1">
                <a:spcBef>
                  <a:spcPct val="50000"/>
                </a:spcBef>
                <a:buFontTx/>
                <a:buNone/>
              </a:pPr>
              <a:r>
                <a:rPr lang="en-US" sz="1200" b="1" dirty="0"/>
                <a:t>Frame</a:t>
              </a:r>
            </a:p>
          </p:txBody>
        </p:sp>
        <p:sp>
          <p:nvSpPr>
            <p:cNvPr id="11" name="Text Box 19"/>
            <p:cNvSpPr txBox="1">
              <a:spLocks noChangeArrowheads="1"/>
            </p:cNvSpPr>
            <p:nvPr/>
          </p:nvSpPr>
          <p:spPr bwMode="auto">
            <a:xfrm>
              <a:off x="1676400" y="5105400"/>
              <a:ext cx="623888" cy="20856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Dest</a:t>
              </a:r>
            </a:p>
          </p:txBody>
        </p:sp>
        <p:sp>
          <p:nvSpPr>
            <p:cNvPr id="12" name="Text Box 20"/>
            <p:cNvSpPr txBox="1">
              <a:spLocks noChangeArrowheads="1"/>
            </p:cNvSpPr>
            <p:nvPr/>
          </p:nvSpPr>
          <p:spPr bwMode="auto">
            <a:xfrm>
              <a:off x="2300288" y="5105400"/>
              <a:ext cx="519112" cy="20856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Src</a:t>
              </a:r>
            </a:p>
          </p:txBody>
        </p:sp>
        <p:sp>
          <p:nvSpPr>
            <p:cNvPr id="13" name="Text Box 21"/>
            <p:cNvSpPr txBox="1">
              <a:spLocks noChangeArrowheads="1"/>
            </p:cNvSpPr>
            <p:nvPr/>
          </p:nvSpPr>
          <p:spPr bwMode="auto">
            <a:xfrm>
              <a:off x="2819400" y="5105400"/>
              <a:ext cx="762000" cy="293688"/>
            </a:xfrm>
            <a:prstGeom prst="rect">
              <a:avLst/>
            </a:prstGeom>
            <a:solidFill>
              <a:schemeClr val="accent1"/>
            </a:solidFill>
            <a:ln w="9525" algn="ctr">
              <a:solidFill>
                <a:schemeClr val="tx1"/>
              </a:solidFill>
              <a:miter lim="800000"/>
              <a:headEnd/>
              <a:tailEnd/>
            </a:ln>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E-type</a:t>
              </a:r>
            </a:p>
          </p:txBody>
        </p:sp>
        <p:sp>
          <p:nvSpPr>
            <p:cNvPr id="14" name="Text Box 22"/>
            <p:cNvSpPr txBox="1">
              <a:spLocks noChangeArrowheads="1"/>
            </p:cNvSpPr>
            <p:nvPr/>
          </p:nvSpPr>
          <p:spPr bwMode="auto">
            <a:xfrm>
              <a:off x="5334000" y="5105400"/>
              <a:ext cx="67945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Data</a:t>
              </a:r>
            </a:p>
          </p:txBody>
        </p:sp>
        <p:sp>
          <p:nvSpPr>
            <p:cNvPr id="15" name="Text Box 23"/>
            <p:cNvSpPr txBox="1">
              <a:spLocks noChangeArrowheads="1"/>
            </p:cNvSpPr>
            <p:nvPr/>
          </p:nvSpPr>
          <p:spPr bwMode="auto">
            <a:xfrm>
              <a:off x="6019800" y="5105400"/>
              <a:ext cx="62865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FSC</a:t>
              </a:r>
            </a:p>
          </p:txBody>
        </p:sp>
        <p:sp>
          <p:nvSpPr>
            <p:cNvPr id="16" name="Text Box 24"/>
            <p:cNvSpPr txBox="1">
              <a:spLocks noChangeArrowheads="1"/>
            </p:cNvSpPr>
            <p:nvPr/>
          </p:nvSpPr>
          <p:spPr bwMode="auto">
            <a:xfrm>
              <a:off x="4191000" y="5105400"/>
              <a:ext cx="1143000" cy="293688"/>
            </a:xfrm>
            <a:prstGeom prst="rect">
              <a:avLst/>
            </a:prstGeom>
            <a:solidFill>
              <a:schemeClr val="accent1"/>
            </a:solidFill>
            <a:ln w="9525" algn="ctr">
              <a:solidFill>
                <a:schemeClr val="tx1"/>
              </a:solidFill>
              <a:miter lim="800000"/>
              <a:headEnd/>
              <a:tailEnd/>
            </a:ln>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Len/E-type</a:t>
              </a:r>
            </a:p>
          </p:txBody>
        </p:sp>
        <p:sp>
          <p:nvSpPr>
            <p:cNvPr id="17" name="Text Box 25"/>
            <p:cNvSpPr txBox="1">
              <a:spLocks noChangeArrowheads="1"/>
            </p:cNvSpPr>
            <p:nvPr/>
          </p:nvSpPr>
          <p:spPr bwMode="auto">
            <a:xfrm>
              <a:off x="3581400" y="5105400"/>
              <a:ext cx="609600" cy="293688"/>
            </a:xfrm>
            <a:prstGeom prst="rect">
              <a:avLst/>
            </a:prstGeom>
            <a:solidFill>
              <a:srgbClr val="C0C0C0"/>
            </a:solidFill>
            <a:ln w="9525" algn="ctr">
              <a:solidFill>
                <a:schemeClr val="tx1"/>
              </a:solidFill>
              <a:miter lim="800000"/>
              <a:headEnd/>
              <a:tailEnd/>
            </a:ln>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Tag</a:t>
              </a:r>
            </a:p>
          </p:txBody>
        </p:sp>
        <p:sp>
          <p:nvSpPr>
            <p:cNvPr id="18" name="Text Box 26"/>
            <p:cNvSpPr txBox="1">
              <a:spLocks noChangeArrowheads="1"/>
            </p:cNvSpPr>
            <p:nvPr/>
          </p:nvSpPr>
          <p:spPr bwMode="auto">
            <a:xfrm>
              <a:off x="6629400" y="5029200"/>
              <a:ext cx="762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eaLnBrk="1" hangingPunct="1">
                <a:spcBef>
                  <a:spcPct val="50000"/>
                </a:spcBef>
                <a:buFontTx/>
                <a:buNone/>
              </a:pPr>
              <a:r>
                <a:rPr lang="en-US" sz="1200" b="1" dirty="0"/>
                <a:t>Tagged</a:t>
              </a:r>
            </a:p>
            <a:p>
              <a:pPr eaLnBrk="1" hangingPunct="1">
                <a:spcBef>
                  <a:spcPct val="50000"/>
                </a:spcBef>
                <a:buFontTx/>
                <a:buNone/>
              </a:pPr>
              <a:r>
                <a:rPr lang="en-US" sz="1200" b="1" dirty="0"/>
                <a:t>Frame</a:t>
              </a:r>
            </a:p>
          </p:txBody>
        </p:sp>
        <p:sp>
          <p:nvSpPr>
            <p:cNvPr id="19" name="Line 29"/>
            <p:cNvSpPr>
              <a:spLocks noChangeShapeType="1"/>
            </p:cNvSpPr>
            <p:nvPr/>
          </p:nvSpPr>
          <p:spPr bwMode="auto">
            <a:xfrm>
              <a:off x="2819400" y="4419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Line 30"/>
            <p:cNvSpPr>
              <a:spLocks noChangeShapeType="1"/>
            </p:cNvSpPr>
            <p:nvPr/>
          </p:nvSpPr>
          <p:spPr bwMode="auto">
            <a:xfrm>
              <a:off x="2819400" y="44196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1" name="Line 31"/>
            <p:cNvSpPr>
              <a:spLocks noChangeShapeType="1"/>
            </p:cNvSpPr>
            <p:nvPr/>
          </p:nvSpPr>
          <p:spPr bwMode="auto">
            <a:xfrm>
              <a:off x="2819400" y="44196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 name="Line 32"/>
            <p:cNvSpPr>
              <a:spLocks noChangeShapeType="1"/>
            </p:cNvSpPr>
            <p:nvPr/>
          </p:nvSpPr>
          <p:spPr bwMode="auto">
            <a:xfrm>
              <a:off x="3962400" y="44196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33"/>
            <p:cNvSpPr>
              <a:spLocks noChangeShapeType="1"/>
            </p:cNvSpPr>
            <p:nvPr/>
          </p:nvSpPr>
          <p:spPr bwMode="auto">
            <a:xfrm>
              <a:off x="4648200" y="44196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34"/>
            <p:cNvSpPr>
              <a:spLocks noChangeShapeType="1"/>
            </p:cNvSpPr>
            <p:nvPr/>
          </p:nvSpPr>
          <p:spPr bwMode="auto">
            <a:xfrm>
              <a:off x="5257800" y="44196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5" name="Line 35"/>
            <p:cNvSpPr>
              <a:spLocks noChangeShapeType="1"/>
            </p:cNvSpPr>
            <p:nvPr/>
          </p:nvSpPr>
          <p:spPr bwMode="auto">
            <a:xfrm>
              <a:off x="2286000" y="4419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36"/>
            <p:cNvSpPr>
              <a:spLocks noChangeShapeType="1"/>
            </p:cNvSpPr>
            <p:nvPr/>
          </p:nvSpPr>
          <p:spPr bwMode="auto">
            <a:xfrm>
              <a:off x="1676400" y="4419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Text Box 38"/>
            <p:cNvSpPr txBox="1">
              <a:spLocks noChangeArrowheads="1"/>
            </p:cNvSpPr>
            <p:nvPr/>
          </p:nvSpPr>
          <p:spPr bwMode="auto">
            <a:xfrm>
              <a:off x="2819400" y="5867400"/>
              <a:ext cx="91440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Priority</a:t>
              </a:r>
            </a:p>
          </p:txBody>
        </p:sp>
        <p:sp>
          <p:nvSpPr>
            <p:cNvPr id="28" name="Text Box 39"/>
            <p:cNvSpPr txBox="1">
              <a:spLocks noChangeArrowheads="1"/>
            </p:cNvSpPr>
            <p:nvPr/>
          </p:nvSpPr>
          <p:spPr bwMode="auto">
            <a:xfrm>
              <a:off x="3733800" y="5867400"/>
              <a:ext cx="15240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endParaRPr lang="en-US" sz="1400" b="1" dirty="0"/>
            </a:p>
          </p:txBody>
        </p:sp>
        <p:sp>
          <p:nvSpPr>
            <p:cNvPr id="29" name="Text Box 40"/>
            <p:cNvSpPr txBox="1">
              <a:spLocks noChangeArrowheads="1"/>
            </p:cNvSpPr>
            <p:nvPr/>
          </p:nvSpPr>
          <p:spPr bwMode="auto">
            <a:xfrm>
              <a:off x="3886200" y="5867400"/>
              <a:ext cx="1600200" cy="2936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eaLnBrk="0" fontAlgn="base" hangingPunct="0">
                <a:lnSpc>
                  <a:spcPct val="90000"/>
                </a:lnSpc>
                <a:spcBef>
                  <a:spcPct val="20000"/>
                </a:spcBef>
                <a:spcAft>
                  <a:spcPct val="0"/>
                </a:spcAft>
                <a:buChar char="•"/>
                <a:defRPr sz="3200">
                  <a:solidFill>
                    <a:schemeClr val="tx1"/>
                  </a:solidFill>
                  <a:latin typeface="Arial" charset="0"/>
                </a:defRPr>
              </a:lvl6pPr>
              <a:lvl7pPr marL="2971800" indent="-228600" eaLnBrk="0" fontAlgn="base" hangingPunct="0">
                <a:lnSpc>
                  <a:spcPct val="90000"/>
                </a:lnSpc>
                <a:spcBef>
                  <a:spcPct val="20000"/>
                </a:spcBef>
                <a:spcAft>
                  <a:spcPct val="0"/>
                </a:spcAft>
                <a:buChar char="•"/>
                <a:defRPr sz="3200">
                  <a:solidFill>
                    <a:schemeClr val="tx1"/>
                  </a:solidFill>
                  <a:latin typeface="Arial" charset="0"/>
                </a:defRPr>
              </a:lvl7pPr>
              <a:lvl8pPr marL="3429000" indent="-228600" eaLnBrk="0" fontAlgn="base" hangingPunct="0">
                <a:lnSpc>
                  <a:spcPct val="90000"/>
                </a:lnSpc>
                <a:spcBef>
                  <a:spcPct val="20000"/>
                </a:spcBef>
                <a:spcAft>
                  <a:spcPct val="0"/>
                </a:spcAft>
                <a:buChar char="•"/>
                <a:defRPr sz="3200">
                  <a:solidFill>
                    <a:schemeClr val="tx1"/>
                  </a:solidFill>
                  <a:latin typeface="Arial" charset="0"/>
                </a:defRPr>
              </a:lvl8pPr>
              <a:lvl9pPr marL="3886200" indent="-228600" eaLnBrk="0" fontAlgn="base" hangingPunct="0">
                <a:lnSpc>
                  <a:spcPct val="90000"/>
                </a:lnSpc>
                <a:spcBef>
                  <a:spcPct val="20000"/>
                </a:spcBef>
                <a:spcAft>
                  <a:spcPct val="0"/>
                </a:spcAft>
                <a:buChar char="•"/>
                <a:defRPr sz="3200">
                  <a:solidFill>
                    <a:schemeClr val="tx1"/>
                  </a:solidFill>
                  <a:latin typeface="Arial" charset="0"/>
                </a:defRPr>
              </a:lvl9pPr>
            </a:lstStyle>
            <a:p>
              <a:pPr algn="ctr" eaLnBrk="1" hangingPunct="1">
                <a:buFontTx/>
                <a:buNone/>
              </a:pPr>
              <a:r>
                <a:rPr lang="en-US" sz="1400" b="1" dirty="0"/>
                <a:t>VLAN-ID</a:t>
              </a:r>
            </a:p>
          </p:txBody>
        </p:sp>
        <p:sp>
          <p:nvSpPr>
            <p:cNvPr id="30" name="Line 41"/>
            <p:cNvSpPr>
              <a:spLocks noChangeShapeType="1"/>
            </p:cNvSpPr>
            <p:nvPr/>
          </p:nvSpPr>
          <p:spPr bwMode="auto">
            <a:xfrm flipH="1">
              <a:off x="2819400" y="5410200"/>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1" name="Line 42"/>
            <p:cNvSpPr>
              <a:spLocks noChangeShapeType="1"/>
            </p:cNvSpPr>
            <p:nvPr/>
          </p:nvSpPr>
          <p:spPr bwMode="auto">
            <a:xfrm>
              <a:off x="4191000" y="5410200"/>
              <a:ext cx="1295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2" name="Line 43"/>
            <p:cNvSpPr>
              <a:spLocks noChangeShapeType="1"/>
            </p:cNvSpPr>
            <p:nvPr/>
          </p:nvSpPr>
          <p:spPr bwMode="auto">
            <a:xfrm flipH="1">
              <a:off x="4648200" y="4114800"/>
              <a:ext cx="609600" cy="3048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3" name="Line 44"/>
            <p:cNvSpPr>
              <a:spLocks noChangeShapeType="1"/>
            </p:cNvSpPr>
            <p:nvPr/>
          </p:nvSpPr>
          <p:spPr bwMode="auto">
            <a:xfrm>
              <a:off x="4648200" y="4114800"/>
              <a:ext cx="609600" cy="3048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71813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76200" y="762000"/>
            <a:ext cx="8915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t>Spanning Tree Protocol</a:t>
            </a:r>
          </a:p>
        </p:txBody>
      </p:sp>
      <p:sp>
        <p:nvSpPr>
          <p:cNvPr id="3" name="Rectangle 3"/>
          <p:cNvSpPr txBox="1">
            <a:spLocks noChangeArrowheads="1"/>
          </p:cNvSpPr>
          <p:nvPr/>
        </p:nvSpPr>
        <p:spPr bwMode="auto">
          <a:xfrm>
            <a:off x="381000" y="1905000"/>
            <a:ext cx="822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dirty="0" smtClean="0"/>
              <a:t>Without the Spanning Tree Protocol (STP), frames would loop for an indefinite period of time in networks with physically redundant links.</a:t>
            </a:r>
          </a:p>
          <a:p>
            <a:pPr marL="0" indent="0">
              <a:buNone/>
            </a:pPr>
            <a:endParaRPr lang="en-US" sz="2800" dirty="0" smtClean="0"/>
          </a:p>
          <a:p>
            <a:r>
              <a:rPr lang="en-US" sz="2800" dirty="0" smtClean="0"/>
              <a:t>STP blocks some ports form forwarding frames so that only one active path exists between any pair of LAN segments.</a:t>
            </a:r>
          </a:p>
        </p:txBody>
      </p:sp>
    </p:spTree>
    <p:extLst>
      <p:ext uri="{BB962C8B-B14F-4D97-AF65-F5344CB8AC3E}">
        <p14:creationId xmlns:p14="http://schemas.microsoft.com/office/powerpoint/2010/main" val="15015449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82906"/>
            <a:ext cx="61626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762000"/>
            <a:ext cx="6477000" cy="646331"/>
          </a:xfrm>
          <a:prstGeom prst="rect">
            <a:avLst/>
          </a:prstGeom>
          <a:noFill/>
        </p:spPr>
        <p:txBody>
          <a:bodyPr wrap="square" rtlCol="0">
            <a:spAutoFit/>
          </a:bodyPr>
          <a:lstStyle/>
          <a:p>
            <a:r>
              <a:rPr lang="en-US" sz="3600" dirty="0" smtClean="0"/>
              <a:t>MAC Address Table Corruption</a:t>
            </a:r>
          </a:p>
        </p:txBody>
      </p:sp>
      <p:graphicFrame>
        <p:nvGraphicFramePr>
          <p:cNvPr id="4" name="Table 3"/>
          <p:cNvGraphicFramePr>
            <a:graphicFrameLocks noGrp="1"/>
          </p:cNvGraphicFramePr>
          <p:nvPr>
            <p:extLst>
              <p:ext uri="{D42A27DB-BD31-4B8C-83A1-F6EECF244321}">
                <p14:modId xmlns:p14="http://schemas.microsoft.com/office/powerpoint/2010/main" val="3020176275"/>
              </p:ext>
            </p:extLst>
          </p:nvPr>
        </p:nvGraphicFramePr>
        <p:xfrm>
          <a:off x="228600" y="2038762"/>
          <a:ext cx="2362200" cy="834300"/>
        </p:xfrm>
        <a:graphic>
          <a:graphicData uri="http://schemas.openxmlformats.org/drawingml/2006/table">
            <a:tbl>
              <a:tblPr firstRow="1" bandRow="1">
                <a:tableStyleId>{5C22544A-7EE6-4342-B048-85BDC9FD1C3A}</a:tableStyleId>
              </a:tblPr>
              <a:tblGrid>
                <a:gridCol w="787400"/>
                <a:gridCol w="1574800"/>
              </a:tblGrid>
              <a:tr h="285660">
                <a:tc>
                  <a:txBody>
                    <a:bodyPr/>
                    <a:lstStyle/>
                    <a:p>
                      <a:r>
                        <a:rPr lang="en-US" sz="1200" dirty="0" smtClean="0"/>
                        <a:t>Port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A288"/>
                    </a:solidFill>
                  </a:tcPr>
                </a:tc>
                <a:tc>
                  <a:txBody>
                    <a:bodyPr/>
                    <a:lstStyle/>
                    <a:p>
                      <a:r>
                        <a:rPr lang="en-US" sz="1200" dirty="0" smtClean="0"/>
                        <a:t>Mac</a:t>
                      </a:r>
                      <a:r>
                        <a:rPr lang="en-US" sz="1200" baseline="0" dirty="0" smtClean="0"/>
                        <a:t> Addresses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A288"/>
                    </a:solidFill>
                  </a:tcPr>
                </a:tc>
              </a:tr>
              <a:tr h="226901">
                <a:tc>
                  <a:txBody>
                    <a:bodyPr/>
                    <a:lstStyle/>
                    <a:p>
                      <a:r>
                        <a:rPr lang="en-US" sz="1200" dirty="0" smtClean="0"/>
                        <a:t>Gig 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t>AAAA.AAAA.AAAA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6901">
                <a:tc>
                  <a:txBody>
                    <a:bodyPr/>
                    <a:lstStyle/>
                    <a:p>
                      <a:r>
                        <a:rPr lang="en-US" sz="1200" dirty="0" smtClean="0"/>
                        <a:t>Gig 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AAAA.AAAA.AAAA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80044191"/>
              </p:ext>
            </p:extLst>
          </p:nvPr>
        </p:nvGraphicFramePr>
        <p:xfrm>
          <a:off x="6429375" y="5412580"/>
          <a:ext cx="2362200" cy="848699"/>
        </p:xfrm>
        <a:graphic>
          <a:graphicData uri="http://schemas.openxmlformats.org/drawingml/2006/table">
            <a:tbl>
              <a:tblPr firstRow="1" bandRow="1">
                <a:tableStyleId>{5C22544A-7EE6-4342-B048-85BDC9FD1C3A}</a:tableStyleId>
              </a:tblPr>
              <a:tblGrid>
                <a:gridCol w="787400"/>
                <a:gridCol w="1574800"/>
              </a:tblGrid>
              <a:tr h="300059">
                <a:tc>
                  <a:txBody>
                    <a:bodyPr/>
                    <a:lstStyle/>
                    <a:p>
                      <a:r>
                        <a:rPr lang="en-US" sz="1200" dirty="0" smtClean="0"/>
                        <a:t>Port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A288"/>
                    </a:solidFill>
                  </a:tcPr>
                </a:tc>
                <a:tc>
                  <a:txBody>
                    <a:bodyPr/>
                    <a:lstStyle/>
                    <a:p>
                      <a:r>
                        <a:rPr lang="en-US" sz="1200" dirty="0" smtClean="0"/>
                        <a:t>Mac</a:t>
                      </a:r>
                      <a:r>
                        <a:rPr lang="en-US" sz="1200" baseline="0" dirty="0" smtClean="0"/>
                        <a:t> Addresses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A288"/>
                    </a:solidFill>
                  </a:tcPr>
                </a:tc>
              </a:tr>
              <a:tr h="237410">
                <a:tc>
                  <a:txBody>
                    <a:bodyPr/>
                    <a:lstStyle/>
                    <a:p>
                      <a:r>
                        <a:rPr lang="en-US" sz="1200" dirty="0" smtClean="0"/>
                        <a:t>Gig 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t>AAAA.AAAA.AAAA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7410">
                <a:tc>
                  <a:txBody>
                    <a:bodyPr/>
                    <a:lstStyle/>
                    <a:p>
                      <a:r>
                        <a:rPr lang="en-US" sz="1200" dirty="0" smtClean="0"/>
                        <a:t>Gig 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AAAA.AAAA.AAAA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28600" y="1669430"/>
            <a:ext cx="2590800" cy="276999"/>
          </a:xfrm>
          <a:prstGeom prst="rect">
            <a:avLst/>
          </a:prstGeom>
          <a:noFill/>
        </p:spPr>
        <p:txBody>
          <a:bodyPr wrap="square" rtlCol="0">
            <a:spAutoFit/>
          </a:bodyPr>
          <a:lstStyle/>
          <a:p>
            <a:r>
              <a:rPr lang="en-US" sz="1200" b="1" dirty="0" smtClean="0"/>
              <a:t>Switch A’s MAC Address Table</a:t>
            </a:r>
            <a:endParaRPr lang="en-US" sz="1200" b="1" dirty="0"/>
          </a:p>
        </p:txBody>
      </p:sp>
      <p:sp>
        <p:nvSpPr>
          <p:cNvPr id="8" name="TextBox 7"/>
          <p:cNvSpPr txBox="1"/>
          <p:nvPr/>
        </p:nvSpPr>
        <p:spPr>
          <a:xfrm>
            <a:off x="6315075" y="5029200"/>
            <a:ext cx="2590800" cy="276999"/>
          </a:xfrm>
          <a:prstGeom prst="rect">
            <a:avLst/>
          </a:prstGeom>
          <a:noFill/>
        </p:spPr>
        <p:txBody>
          <a:bodyPr wrap="square" rtlCol="0">
            <a:spAutoFit/>
          </a:bodyPr>
          <a:lstStyle/>
          <a:p>
            <a:r>
              <a:rPr lang="en-US" sz="1200" b="1" dirty="0" smtClean="0"/>
              <a:t>Switch B’s MAC Address Table</a:t>
            </a:r>
            <a:endParaRPr lang="en-US" sz="1200" b="1" dirty="0"/>
          </a:p>
        </p:txBody>
      </p:sp>
      <p:grpSp>
        <p:nvGrpSpPr>
          <p:cNvPr id="7" name="Group 6"/>
          <p:cNvGrpSpPr>
            <a:grpSpLocks noChangeAspect="1"/>
          </p:cNvGrpSpPr>
          <p:nvPr/>
        </p:nvGrpSpPr>
        <p:grpSpPr bwMode="auto">
          <a:xfrm>
            <a:off x="1447800" y="2209800"/>
            <a:ext cx="450879" cy="408192"/>
            <a:chOff x="4622" y="1406"/>
            <a:chExt cx="892" cy="892"/>
          </a:xfrm>
        </p:grpSpPr>
        <p:sp>
          <p:nvSpPr>
            <p:cNvPr id="13" name="Freeform 10"/>
            <p:cNvSpPr>
              <a:spLocks noEditPoints="1"/>
            </p:cNvSpPr>
            <p:nvPr/>
          </p:nvSpPr>
          <p:spPr bwMode="auto">
            <a:xfrm>
              <a:off x="4622" y="1406"/>
              <a:ext cx="892" cy="892"/>
            </a:xfrm>
            <a:custGeom>
              <a:avLst/>
              <a:gdLst>
                <a:gd name="T0" fmla="*/ 326 w 892"/>
                <a:gd name="T1" fmla="*/ 16 h 892"/>
                <a:gd name="T2" fmla="*/ 206 w 892"/>
                <a:gd name="T3" fmla="*/ 70 h 892"/>
                <a:gd name="T4" fmla="*/ 108 w 892"/>
                <a:gd name="T5" fmla="*/ 154 h 892"/>
                <a:gd name="T6" fmla="*/ 40 w 892"/>
                <a:gd name="T7" fmla="*/ 262 h 892"/>
                <a:gd name="T8" fmla="*/ 4 w 892"/>
                <a:gd name="T9" fmla="*/ 388 h 892"/>
                <a:gd name="T10" fmla="*/ 6 w 892"/>
                <a:gd name="T11" fmla="*/ 522 h 892"/>
                <a:gd name="T12" fmla="*/ 30 w 892"/>
                <a:gd name="T13" fmla="*/ 608 h 892"/>
                <a:gd name="T14" fmla="*/ 96 w 892"/>
                <a:gd name="T15" fmla="*/ 722 h 892"/>
                <a:gd name="T16" fmla="*/ 188 w 892"/>
                <a:gd name="T17" fmla="*/ 810 h 892"/>
                <a:gd name="T18" fmla="*/ 304 w 892"/>
                <a:gd name="T19" fmla="*/ 868 h 892"/>
                <a:gd name="T20" fmla="*/ 432 w 892"/>
                <a:gd name="T21" fmla="*/ 892 h 892"/>
                <a:gd name="T22" fmla="*/ 522 w 892"/>
                <a:gd name="T23" fmla="*/ 884 h 892"/>
                <a:gd name="T24" fmla="*/ 648 w 892"/>
                <a:gd name="T25" fmla="*/ 842 h 892"/>
                <a:gd name="T26" fmla="*/ 754 w 892"/>
                <a:gd name="T27" fmla="*/ 768 h 892"/>
                <a:gd name="T28" fmla="*/ 832 w 892"/>
                <a:gd name="T29" fmla="*/ 666 h 892"/>
                <a:gd name="T30" fmla="*/ 880 w 892"/>
                <a:gd name="T31" fmla="*/ 546 h 892"/>
                <a:gd name="T32" fmla="*/ 890 w 892"/>
                <a:gd name="T33" fmla="*/ 416 h 892"/>
                <a:gd name="T34" fmla="*/ 876 w 892"/>
                <a:gd name="T35" fmla="*/ 326 h 892"/>
                <a:gd name="T36" fmla="*/ 822 w 892"/>
                <a:gd name="T37" fmla="*/ 206 h 892"/>
                <a:gd name="T38" fmla="*/ 736 w 892"/>
                <a:gd name="T39" fmla="*/ 108 h 892"/>
                <a:gd name="T40" fmla="*/ 628 w 892"/>
                <a:gd name="T41" fmla="*/ 40 h 892"/>
                <a:gd name="T42" fmla="*/ 504 w 892"/>
                <a:gd name="T43" fmla="*/ 4 h 892"/>
                <a:gd name="T44" fmla="*/ 370 w 892"/>
                <a:gd name="T45" fmla="*/ 6 h 892"/>
                <a:gd name="T46" fmla="*/ 508 w 892"/>
                <a:gd name="T47" fmla="*/ 812 h 892"/>
                <a:gd name="T48" fmla="*/ 398 w 892"/>
                <a:gd name="T49" fmla="*/ 814 h 892"/>
                <a:gd name="T50" fmla="*/ 294 w 892"/>
                <a:gd name="T51" fmla="*/ 784 h 892"/>
                <a:gd name="T52" fmla="*/ 204 w 892"/>
                <a:gd name="T53" fmla="*/ 726 h 892"/>
                <a:gd name="T54" fmla="*/ 134 w 892"/>
                <a:gd name="T55" fmla="*/ 646 h 892"/>
                <a:gd name="T56" fmla="*/ 88 w 892"/>
                <a:gd name="T57" fmla="*/ 546 h 892"/>
                <a:gd name="T58" fmla="*/ 76 w 892"/>
                <a:gd name="T59" fmla="*/ 470 h 892"/>
                <a:gd name="T60" fmla="*/ 84 w 892"/>
                <a:gd name="T61" fmla="*/ 362 h 892"/>
                <a:gd name="T62" fmla="*/ 124 w 892"/>
                <a:gd name="T63" fmla="*/ 262 h 892"/>
                <a:gd name="T64" fmla="*/ 190 w 892"/>
                <a:gd name="T65" fmla="*/ 178 h 892"/>
                <a:gd name="T66" fmla="*/ 276 w 892"/>
                <a:gd name="T67" fmla="*/ 114 h 892"/>
                <a:gd name="T68" fmla="*/ 382 w 892"/>
                <a:gd name="T69" fmla="*/ 80 h 892"/>
                <a:gd name="T70" fmla="*/ 458 w 892"/>
                <a:gd name="T71" fmla="*/ 74 h 892"/>
                <a:gd name="T72" fmla="*/ 564 w 892"/>
                <a:gd name="T73" fmla="*/ 94 h 892"/>
                <a:gd name="T74" fmla="*/ 660 w 892"/>
                <a:gd name="T75" fmla="*/ 142 h 892"/>
                <a:gd name="T76" fmla="*/ 738 w 892"/>
                <a:gd name="T77" fmla="*/ 216 h 892"/>
                <a:gd name="T78" fmla="*/ 792 w 892"/>
                <a:gd name="T79" fmla="*/ 310 h 892"/>
                <a:gd name="T80" fmla="*/ 812 w 892"/>
                <a:gd name="T81" fmla="*/ 382 h 892"/>
                <a:gd name="T82" fmla="*/ 814 w 892"/>
                <a:gd name="T83" fmla="*/ 494 h 892"/>
                <a:gd name="T84" fmla="*/ 784 w 892"/>
                <a:gd name="T85" fmla="*/ 598 h 892"/>
                <a:gd name="T86" fmla="*/ 728 w 892"/>
                <a:gd name="T87" fmla="*/ 688 h 892"/>
                <a:gd name="T88" fmla="*/ 646 w 892"/>
                <a:gd name="T89" fmla="*/ 758 h 892"/>
                <a:gd name="T90" fmla="*/ 546 w 892"/>
                <a:gd name="T91" fmla="*/ 80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92" h="892">
                  <a:moveTo>
                    <a:pt x="370" y="6"/>
                  </a:moveTo>
                  <a:lnTo>
                    <a:pt x="370" y="6"/>
                  </a:lnTo>
                  <a:lnTo>
                    <a:pt x="326" y="16"/>
                  </a:lnTo>
                  <a:lnTo>
                    <a:pt x="284" y="30"/>
                  </a:lnTo>
                  <a:lnTo>
                    <a:pt x="244" y="48"/>
                  </a:lnTo>
                  <a:lnTo>
                    <a:pt x="206" y="70"/>
                  </a:lnTo>
                  <a:lnTo>
                    <a:pt x="170" y="96"/>
                  </a:lnTo>
                  <a:lnTo>
                    <a:pt x="138" y="124"/>
                  </a:lnTo>
                  <a:lnTo>
                    <a:pt x="108" y="154"/>
                  </a:lnTo>
                  <a:lnTo>
                    <a:pt x="82" y="188"/>
                  </a:lnTo>
                  <a:lnTo>
                    <a:pt x="58" y="224"/>
                  </a:lnTo>
                  <a:lnTo>
                    <a:pt x="40" y="262"/>
                  </a:lnTo>
                  <a:lnTo>
                    <a:pt x="24" y="302"/>
                  </a:lnTo>
                  <a:lnTo>
                    <a:pt x="12" y="344"/>
                  </a:lnTo>
                  <a:lnTo>
                    <a:pt x="4" y="388"/>
                  </a:lnTo>
                  <a:lnTo>
                    <a:pt x="0" y="432"/>
                  </a:lnTo>
                  <a:lnTo>
                    <a:pt x="2" y="476"/>
                  </a:lnTo>
                  <a:lnTo>
                    <a:pt x="6" y="522"/>
                  </a:lnTo>
                  <a:lnTo>
                    <a:pt x="6" y="522"/>
                  </a:lnTo>
                  <a:lnTo>
                    <a:pt x="16" y="566"/>
                  </a:lnTo>
                  <a:lnTo>
                    <a:pt x="30" y="608"/>
                  </a:lnTo>
                  <a:lnTo>
                    <a:pt x="48" y="648"/>
                  </a:lnTo>
                  <a:lnTo>
                    <a:pt x="70" y="686"/>
                  </a:lnTo>
                  <a:lnTo>
                    <a:pt x="96" y="722"/>
                  </a:lnTo>
                  <a:lnTo>
                    <a:pt x="124" y="754"/>
                  </a:lnTo>
                  <a:lnTo>
                    <a:pt x="156" y="784"/>
                  </a:lnTo>
                  <a:lnTo>
                    <a:pt x="188" y="810"/>
                  </a:lnTo>
                  <a:lnTo>
                    <a:pt x="224" y="832"/>
                  </a:lnTo>
                  <a:lnTo>
                    <a:pt x="264" y="852"/>
                  </a:lnTo>
                  <a:lnTo>
                    <a:pt x="304" y="868"/>
                  </a:lnTo>
                  <a:lnTo>
                    <a:pt x="344" y="880"/>
                  </a:lnTo>
                  <a:lnTo>
                    <a:pt x="388" y="888"/>
                  </a:lnTo>
                  <a:lnTo>
                    <a:pt x="432" y="892"/>
                  </a:lnTo>
                  <a:lnTo>
                    <a:pt x="476" y="890"/>
                  </a:lnTo>
                  <a:lnTo>
                    <a:pt x="522" y="884"/>
                  </a:lnTo>
                  <a:lnTo>
                    <a:pt x="522" y="884"/>
                  </a:lnTo>
                  <a:lnTo>
                    <a:pt x="566" y="874"/>
                  </a:lnTo>
                  <a:lnTo>
                    <a:pt x="608" y="860"/>
                  </a:lnTo>
                  <a:lnTo>
                    <a:pt x="648" y="842"/>
                  </a:lnTo>
                  <a:lnTo>
                    <a:pt x="686" y="820"/>
                  </a:lnTo>
                  <a:lnTo>
                    <a:pt x="722" y="796"/>
                  </a:lnTo>
                  <a:lnTo>
                    <a:pt x="754" y="768"/>
                  </a:lnTo>
                  <a:lnTo>
                    <a:pt x="784" y="736"/>
                  </a:lnTo>
                  <a:lnTo>
                    <a:pt x="810" y="702"/>
                  </a:lnTo>
                  <a:lnTo>
                    <a:pt x="832" y="666"/>
                  </a:lnTo>
                  <a:lnTo>
                    <a:pt x="852" y="628"/>
                  </a:lnTo>
                  <a:lnTo>
                    <a:pt x="868" y="588"/>
                  </a:lnTo>
                  <a:lnTo>
                    <a:pt x="880" y="546"/>
                  </a:lnTo>
                  <a:lnTo>
                    <a:pt x="888" y="504"/>
                  </a:lnTo>
                  <a:lnTo>
                    <a:pt x="892" y="460"/>
                  </a:lnTo>
                  <a:lnTo>
                    <a:pt x="890" y="416"/>
                  </a:lnTo>
                  <a:lnTo>
                    <a:pt x="886" y="370"/>
                  </a:lnTo>
                  <a:lnTo>
                    <a:pt x="886" y="370"/>
                  </a:lnTo>
                  <a:lnTo>
                    <a:pt x="876" y="326"/>
                  </a:lnTo>
                  <a:lnTo>
                    <a:pt x="862" y="284"/>
                  </a:lnTo>
                  <a:lnTo>
                    <a:pt x="844" y="242"/>
                  </a:lnTo>
                  <a:lnTo>
                    <a:pt x="822" y="206"/>
                  </a:lnTo>
                  <a:lnTo>
                    <a:pt x="796" y="170"/>
                  </a:lnTo>
                  <a:lnTo>
                    <a:pt x="768" y="138"/>
                  </a:lnTo>
                  <a:lnTo>
                    <a:pt x="736" y="108"/>
                  </a:lnTo>
                  <a:lnTo>
                    <a:pt x="702" y="82"/>
                  </a:lnTo>
                  <a:lnTo>
                    <a:pt x="666" y="58"/>
                  </a:lnTo>
                  <a:lnTo>
                    <a:pt x="628" y="40"/>
                  </a:lnTo>
                  <a:lnTo>
                    <a:pt x="588" y="24"/>
                  </a:lnTo>
                  <a:lnTo>
                    <a:pt x="548" y="12"/>
                  </a:lnTo>
                  <a:lnTo>
                    <a:pt x="504" y="4"/>
                  </a:lnTo>
                  <a:lnTo>
                    <a:pt x="460" y="0"/>
                  </a:lnTo>
                  <a:lnTo>
                    <a:pt x="416" y="0"/>
                  </a:lnTo>
                  <a:lnTo>
                    <a:pt x="370" y="6"/>
                  </a:lnTo>
                  <a:lnTo>
                    <a:pt x="370" y="6"/>
                  </a:lnTo>
                  <a:close/>
                  <a:moveTo>
                    <a:pt x="508" y="812"/>
                  </a:moveTo>
                  <a:lnTo>
                    <a:pt x="508" y="812"/>
                  </a:lnTo>
                  <a:lnTo>
                    <a:pt x="472" y="816"/>
                  </a:lnTo>
                  <a:lnTo>
                    <a:pt x="434" y="816"/>
                  </a:lnTo>
                  <a:lnTo>
                    <a:pt x="398" y="814"/>
                  </a:lnTo>
                  <a:lnTo>
                    <a:pt x="362" y="808"/>
                  </a:lnTo>
                  <a:lnTo>
                    <a:pt x="326" y="798"/>
                  </a:lnTo>
                  <a:lnTo>
                    <a:pt x="294" y="784"/>
                  </a:lnTo>
                  <a:lnTo>
                    <a:pt x="262" y="768"/>
                  </a:lnTo>
                  <a:lnTo>
                    <a:pt x="232" y="748"/>
                  </a:lnTo>
                  <a:lnTo>
                    <a:pt x="204" y="726"/>
                  </a:lnTo>
                  <a:lnTo>
                    <a:pt x="178" y="702"/>
                  </a:lnTo>
                  <a:lnTo>
                    <a:pt x="154" y="676"/>
                  </a:lnTo>
                  <a:lnTo>
                    <a:pt x="134" y="646"/>
                  </a:lnTo>
                  <a:lnTo>
                    <a:pt x="116" y="614"/>
                  </a:lnTo>
                  <a:lnTo>
                    <a:pt x="100" y="582"/>
                  </a:lnTo>
                  <a:lnTo>
                    <a:pt x="88" y="546"/>
                  </a:lnTo>
                  <a:lnTo>
                    <a:pt x="80" y="508"/>
                  </a:lnTo>
                  <a:lnTo>
                    <a:pt x="80" y="508"/>
                  </a:lnTo>
                  <a:lnTo>
                    <a:pt x="76" y="470"/>
                  </a:lnTo>
                  <a:lnTo>
                    <a:pt x="74" y="434"/>
                  </a:lnTo>
                  <a:lnTo>
                    <a:pt x="78" y="398"/>
                  </a:lnTo>
                  <a:lnTo>
                    <a:pt x="84" y="362"/>
                  </a:lnTo>
                  <a:lnTo>
                    <a:pt x="94" y="326"/>
                  </a:lnTo>
                  <a:lnTo>
                    <a:pt x="108" y="294"/>
                  </a:lnTo>
                  <a:lnTo>
                    <a:pt x="124" y="262"/>
                  </a:lnTo>
                  <a:lnTo>
                    <a:pt x="142" y="232"/>
                  </a:lnTo>
                  <a:lnTo>
                    <a:pt x="164" y="204"/>
                  </a:lnTo>
                  <a:lnTo>
                    <a:pt x="190" y="178"/>
                  </a:lnTo>
                  <a:lnTo>
                    <a:pt x="216" y="154"/>
                  </a:lnTo>
                  <a:lnTo>
                    <a:pt x="246" y="132"/>
                  </a:lnTo>
                  <a:lnTo>
                    <a:pt x="276" y="114"/>
                  </a:lnTo>
                  <a:lnTo>
                    <a:pt x="310" y="100"/>
                  </a:lnTo>
                  <a:lnTo>
                    <a:pt x="346" y="88"/>
                  </a:lnTo>
                  <a:lnTo>
                    <a:pt x="382" y="80"/>
                  </a:lnTo>
                  <a:lnTo>
                    <a:pt x="382" y="80"/>
                  </a:lnTo>
                  <a:lnTo>
                    <a:pt x="420" y="74"/>
                  </a:lnTo>
                  <a:lnTo>
                    <a:pt x="458" y="74"/>
                  </a:lnTo>
                  <a:lnTo>
                    <a:pt x="494" y="78"/>
                  </a:lnTo>
                  <a:lnTo>
                    <a:pt x="530" y="84"/>
                  </a:lnTo>
                  <a:lnTo>
                    <a:pt x="564" y="94"/>
                  </a:lnTo>
                  <a:lnTo>
                    <a:pt x="598" y="106"/>
                  </a:lnTo>
                  <a:lnTo>
                    <a:pt x="630" y="124"/>
                  </a:lnTo>
                  <a:lnTo>
                    <a:pt x="660" y="142"/>
                  </a:lnTo>
                  <a:lnTo>
                    <a:pt x="688" y="164"/>
                  </a:lnTo>
                  <a:lnTo>
                    <a:pt x="714" y="188"/>
                  </a:lnTo>
                  <a:lnTo>
                    <a:pt x="738" y="216"/>
                  </a:lnTo>
                  <a:lnTo>
                    <a:pt x="758" y="246"/>
                  </a:lnTo>
                  <a:lnTo>
                    <a:pt x="776" y="276"/>
                  </a:lnTo>
                  <a:lnTo>
                    <a:pt x="792" y="310"/>
                  </a:lnTo>
                  <a:lnTo>
                    <a:pt x="804" y="346"/>
                  </a:lnTo>
                  <a:lnTo>
                    <a:pt x="812" y="382"/>
                  </a:lnTo>
                  <a:lnTo>
                    <a:pt x="812" y="382"/>
                  </a:lnTo>
                  <a:lnTo>
                    <a:pt x="816" y="420"/>
                  </a:lnTo>
                  <a:lnTo>
                    <a:pt x="818" y="458"/>
                  </a:lnTo>
                  <a:lnTo>
                    <a:pt x="814" y="494"/>
                  </a:lnTo>
                  <a:lnTo>
                    <a:pt x="808" y="530"/>
                  </a:lnTo>
                  <a:lnTo>
                    <a:pt x="798" y="564"/>
                  </a:lnTo>
                  <a:lnTo>
                    <a:pt x="784" y="598"/>
                  </a:lnTo>
                  <a:lnTo>
                    <a:pt x="768" y="630"/>
                  </a:lnTo>
                  <a:lnTo>
                    <a:pt x="750" y="660"/>
                  </a:lnTo>
                  <a:lnTo>
                    <a:pt x="728" y="688"/>
                  </a:lnTo>
                  <a:lnTo>
                    <a:pt x="702" y="714"/>
                  </a:lnTo>
                  <a:lnTo>
                    <a:pt x="676" y="738"/>
                  </a:lnTo>
                  <a:lnTo>
                    <a:pt x="646" y="758"/>
                  </a:lnTo>
                  <a:lnTo>
                    <a:pt x="614" y="776"/>
                  </a:lnTo>
                  <a:lnTo>
                    <a:pt x="582" y="792"/>
                  </a:lnTo>
                  <a:lnTo>
                    <a:pt x="546" y="804"/>
                  </a:lnTo>
                  <a:lnTo>
                    <a:pt x="508" y="812"/>
                  </a:lnTo>
                  <a:lnTo>
                    <a:pt x="508" y="812"/>
                  </a:lnTo>
                  <a:close/>
                </a:path>
              </a:pathLst>
            </a:custGeom>
            <a:solidFill>
              <a:srgbClr val="FB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4738" y="1560"/>
              <a:ext cx="638" cy="610"/>
            </a:xfrm>
            <a:custGeom>
              <a:avLst/>
              <a:gdLst>
                <a:gd name="T0" fmla="*/ 638 w 638"/>
                <a:gd name="T1" fmla="*/ 556 h 610"/>
                <a:gd name="T2" fmla="*/ 586 w 638"/>
                <a:gd name="T3" fmla="*/ 610 h 610"/>
                <a:gd name="T4" fmla="*/ 0 w 638"/>
                <a:gd name="T5" fmla="*/ 54 h 610"/>
                <a:gd name="T6" fmla="*/ 52 w 638"/>
                <a:gd name="T7" fmla="*/ 0 h 610"/>
                <a:gd name="T8" fmla="*/ 638 w 638"/>
                <a:gd name="T9" fmla="*/ 556 h 610"/>
              </a:gdLst>
              <a:ahLst/>
              <a:cxnLst>
                <a:cxn ang="0">
                  <a:pos x="T0" y="T1"/>
                </a:cxn>
                <a:cxn ang="0">
                  <a:pos x="T2" y="T3"/>
                </a:cxn>
                <a:cxn ang="0">
                  <a:pos x="T4" y="T5"/>
                </a:cxn>
                <a:cxn ang="0">
                  <a:pos x="T6" y="T7"/>
                </a:cxn>
                <a:cxn ang="0">
                  <a:pos x="T8" y="T9"/>
                </a:cxn>
              </a:cxnLst>
              <a:rect l="0" t="0" r="r" b="b"/>
              <a:pathLst>
                <a:path w="638" h="610">
                  <a:moveTo>
                    <a:pt x="638" y="556"/>
                  </a:moveTo>
                  <a:lnTo>
                    <a:pt x="586" y="610"/>
                  </a:lnTo>
                  <a:lnTo>
                    <a:pt x="0" y="54"/>
                  </a:lnTo>
                  <a:lnTo>
                    <a:pt x="52" y="0"/>
                  </a:lnTo>
                  <a:lnTo>
                    <a:pt x="638" y="556"/>
                  </a:lnTo>
                  <a:close/>
                </a:path>
              </a:pathLst>
            </a:custGeom>
            <a:solidFill>
              <a:srgbClr val="FB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a:grpSpLocks noChangeAspect="1"/>
          </p:cNvGrpSpPr>
          <p:nvPr/>
        </p:nvGrpSpPr>
        <p:grpSpPr bwMode="auto">
          <a:xfrm>
            <a:off x="7924800" y="5562600"/>
            <a:ext cx="450879" cy="408192"/>
            <a:chOff x="4622" y="1406"/>
            <a:chExt cx="892" cy="892"/>
          </a:xfrm>
        </p:grpSpPr>
        <p:sp>
          <p:nvSpPr>
            <p:cNvPr id="35" name="Freeform 10"/>
            <p:cNvSpPr>
              <a:spLocks noEditPoints="1"/>
            </p:cNvSpPr>
            <p:nvPr/>
          </p:nvSpPr>
          <p:spPr bwMode="auto">
            <a:xfrm>
              <a:off x="4622" y="1406"/>
              <a:ext cx="892" cy="892"/>
            </a:xfrm>
            <a:custGeom>
              <a:avLst/>
              <a:gdLst>
                <a:gd name="T0" fmla="*/ 326 w 892"/>
                <a:gd name="T1" fmla="*/ 16 h 892"/>
                <a:gd name="T2" fmla="*/ 206 w 892"/>
                <a:gd name="T3" fmla="*/ 70 h 892"/>
                <a:gd name="T4" fmla="*/ 108 w 892"/>
                <a:gd name="T5" fmla="*/ 154 h 892"/>
                <a:gd name="T6" fmla="*/ 40 w 892"/>
                <a:gd name="T7" fmla="*/ 262 h 892"/>
                <a:gd name="T8" fmla="*/ 4 w 892"/>
                <a:gd name="T9" fmla="*/ 388 h 892"/>
                <a:gd name="T10" fmla="*/ 6 w 892"/>
                <a:gd name="T11" fmla="*/ 522 h 892"/>
                <a:gd name="T12" fmla="*/ 30 w 892"/>
                <a:gd name="T13" fmla="*/ 608 h 892"/>
                <a:gd name="T14" fmla="*/ 96 w 892"/>
                <a:gd name="T15" fmla="*/ 722 h 892"/>
                <a:gd name="T16" fmla="*/ 188 w 892"/>
                <a:gd name="T17" fmla="*/ 810 h 892"/>
                <a:gd name="T18" fmla="*/ 304 w 892"/>
                <a:gd name="T19" fmla="*/ 868 h 892"/>
                <a:gd name="T20" fmla="*/ 432 w 892"/>
                <a:gd name="T21" fmla="*/ 892 h 892"/>
                <a:gd name="T22" fmla="*/ 522 w 892"/>
                <a:gd name="T23" fmla="*/ 884 h 892"/>
                <a:gd name="T24" fmla="*/ 648 w 892"/>
                <a:gd name="T25" fmla="*/ 842 h 892"/>
                <a:gd name="T26" fmla="*/ 754 w 892"/>
                <a:gd name="T27" fmla="*/ 768 h 892"/>
                <a:gd name="T28" fmla="*/ 832 w 892"/>
                <a:gd name="T29" fmla="*/ 666 h 892"/>
                <a:gd name="T30" fmla="*/ 880 w 892"/>
                <a:gd name="T31" fmla="*/ 546 h 892"/>
                <a:gd name="T32" fmla="*/ 890 w 892"/>
                <a:gd name="T33" fmla="*/ 416 h 892"/>
                <a:gd name="T34" fmla="*/ 876 w 892"/>
                <a:gd name="T35" fmla="*/ 326 h 892"/>
                <a:gd name="T36" fmla="*/ 822 w 892"/>
                <a:gd name="T37" fmla="*/ 206 h 892"/>
                <a:gd name="T38" fmla="*/ 736 w 892"/>
                <a:gd name="T39" fmla="*/ 108 h 892"/>
                <a:gd name="T40" fmla="*/ 628 w 892"/>
                <a:gd name="T41" fmla="*/ 40 h 892"/>
                <a:gd name="T42" fmla="*/ 504 w 892"/>
                <a:gd name="T43" fmla="*/ 4 h 892"/>
                <a:gd name="T44" fmla="*/ 370 w 892"/>
                <a:gd name="T45" fmla="*/ 6 h 892"/>
                <a:gd name="T46" fmla="*/ 508 w 892"/>
                <a:gd name="T47" fmla="*/ 812 h 892"/>
                <a:gd name="T48" fmla="*/ 398 w 892"/>
                <a:gd name="T49" fmla="*/ 814 h 892"/>
                <a:gd name="T50" fmla="*/ 294 w 892"/>
                <a:gd name="T51" fmla="*/ 784 h 892"/>
                <a:gd name="T52" fmla="*/ 204 w 892"/>
                <a:gd name="T53" fmla="*/ 726 h 892"/>
                <a:gd name="T54" fmla="*/ 134 w 892"/>
                <a:gd name="T55" fmla="*/ 646 h 892"/>
                <a:gd name="T56" fmla="*/ 88 w 892"/>
                <a:gd name="T57" fmla="*/ 546 h 892"/>
                <a:gd name="T58" fmla="*/ 76 w 892"/>
                <a:gd name="T59" fmla="*/ 470 h 892"/>
                <a:gd name="T60" fmla="*/ 84 w 892"/>
                <a:gd name="T61" fmla="*/ 362 h 892"/>
                <a:gd name="T62" fmla="*/ 124 w 892"/>
                <a:gd name="T63" fmla="*/ 262 h 892"/>
                <a:gd name="T64" fmla="*/ 190 w 892"/>
                <a:gd name="T65" fmla="*/ 178 h 892"/>
                <a:gd name="T66" fmla="*/ 276 w 892"/>
                <a:gd name="T67" fmla="*/ 114 h 892"/>
                <a:gd name="T68" fmla="*/ 382 w 892"/>
                <a:gd name="T69" fmla="*/ 80 h 892"/>
                <a:gd name="T70" fmla="*/ 458 w 892"/>
                <a:gd name="T71" fmla="*/ 74 h 892"/>
                <a:gd name="T72" fmla="*/ 564 w 892"/>
                <a:gd name="T73" fmla="*/ 94 h 892"/>
                <a:gd name="T74" fmla="*/ 660 w 892"/>
                <a:gd name="T75" fmla="*/ 142 h 892"/>
                <a:gd name="T76" fmla="*/ 738 w 892"/>
                <a:gd name="T77" fmla="*/ 216 h 892"/>
                <a:gd name="T78" fmla="*/ 792 w 892"/>
                <a:gd name="T79" fmla="*/ 310 h 892"/>
                <a:gd name="T80" fmla="*/ 812 w 892"/>
                <a:gd name="T81" fmla="*/ 382 h 892"/>
                <a:gd name="T82" fmla="*/ 814 w 892"/>
                <a:gd name="T83" fmla="*/ 494 h 892"/>
                <a:gd name="T84" fmla="*/ 784 w 892"/>
                <a:gd name="T85" fmla="*/ 598 h 892"/>
                <a:gd name="T86" fmla="*/ 728 w 892"/>
                <a:gd name="T87" fmla="*/ 688 h 892"/>
                <a:gd name="T88" fmla="*/ 646 w 892"/>
                <a:gd name="T89" fmla="*/ 758 h 892"/>
                <a:gd name="T90" fmla="*/ 546 w 892"/>
                <a:gd name="T91" fmla="*/ 80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92" h="892">
                  <a:moveTo>
                    <a:pt x="370" y="6"/>
                  </a:moveTo>
                  <a:lnTo>
                    <a:pt x="370" y="6"/>
                  </a:lnTo>
                  <a:lnTo>
                    <a:pt x="326" y="16"/>
                  </a:lnTo>
                  <a:lnTo>
                    <a:pt x="284" y="30"/>
                  </a:lnTo>
                  <a:lnTo>
                    <a:pt x="244" y="48"/>
                  </a:lnTo>
                  <a:lnTo>
                    <a:pt x="206" y="70"/>
                  </a:lnTo>
                  <a:lnTo>
                    <a:pt x="170" y="96"/>
                  </a:lnTo>
                  <a:lnTo>
                    <a:pt x="138" y="124"/>
                  </a:lnTo>
                  <a:lnTo>
                    <a:pt x="108" y="154"/>
                  </a:lnTo>
                  <a:lnTo>
                    <a:pt x="82" y="188"/>
                  </a:lnTo>
                  <a:lnTo>
                    <a:pt x="58" y="224"/>
                  </a:lnTo>
                  <a:lnTo>
                    <a:pt x="40" y="262"/>
                  </a:lnTo>
                  <a:lnTo>
                    <a:pt x="24" y="302"/>
                  </a:lnTo>
                  <a:lnTo>
                    <a:pt x="12" y="344"/>
                  </a:lnTo>
                  <a:lnTo>
                    <a:pt x="4" y="388"/>
                  </a:lnTo>
                  <a:lnTo>
                    <a:pt x="0" y="432"/>
                  </a:lnTo>
                  <a:lnTo>
                    <a:pt x="2" y="476"/>
                  </a:lnTo>
                  <a:lnTo>
                    <a:pt x="6" y="522"/>
                  </a:lnTo>
                  <a:lnTo>
                    <a:pt x="6" y="522"/>
                  </a:lnTo>
                  <a:lnTo>
                    <a:pt x="16" y="566"/>
                  </a:lnTo>
                  <a:lnTo>
                    <a:pt x="30" y="608"/>
                  </a:lnTo>
                  <a:lnTo>
                    <a:pt x="48" y="648"/>
                  </a:lnTo>
                  <a:lnTo>
                    <a:pt x="70" y="686"/>
                  </a:lnTo>
                  <a:lnTo>
                    <a:pt x="96" y="722"/>
                  </a:lnTo>
                  <a:lnTo>
                    <a:pt x="124" y="754"/>
                  </a:lnTo>
                  <a:lnTo>
                    <a:pt x="156" y="784"/>
                  </a:lnTo>
                  <a:lnTo>
                    <a:pt x="188" y="810"/>
                  </a:lnTo>
                  <a:lnTo>
                    <a:pt x="224" y="832"/>
                  </a:lnTo>
                  <a:lnTo>
                    <a:pt x="264" y="852"/>
                  </a:lnTo>
                  <a:lnTo>
                    <a:pt x="304" y="868"/>
                  </a:lnTo>
                  <a:lnTo>
                    <a:pt x="344" y="880"/>
                  </a:lnTo>
                  <a:lnTo>
                    <a:pt x="388" y="888"/>
                  </a:lnTo>
                  <a:lnTo>
                    <a:pt x="432" y="892"/>
                  </a:lnTo>
                  <a:lnTo>
                    <a:pt x="476" y="890"/>
                  </a:lnTo>
                  <a:lnTo>
                    <a:pt x="522" y="884"/>
                  </a:lnTo>
                  <a:lnTo>
                    <a:pt x="522" y="884"/>
                  </a:lnTo>
                  <a:lnTo>
                    <a:pt x="566" y="874"/>
                  </a:lnTo>
                  <a:lnTo>
                    <a:pt x="608" y="860"/>
                  </a:lnTo>
                  <a:lnTo>
                    <a:pt x="648" y="842"/>
                  </a:lnTo>
                  <a:lnTo>
                    <a:pt x="686" y="820"/>
                  </a:lnTo>
                  <a:lnTo>
                    <a:pt x="722" y="796"/>
                  </a:lnTo>
                  <a:lnTo>
                    <a:pt x="754" y="768"/>
                  </a:lnTo>
                  <a:lnTo>
                    <a:pt x="784" y="736"/>
                  </a:lnTo>
                  <a:lnTo>
                    <a:pt x="810" y="702"/>
                  </a:lnTo>
                  <a:lnTo>
                    <a:pt x="832" y="666"/>
                  </a:lnTo>
                  <a:lnTo>
                    <a:pt x="852" y="628"/>
                  </a:lnTo>
                  <a:lnTo>
                    <a:pt x="868" y="588"/>
                  </a:lnTo>
                  <a:lnTo>
                    <a:pt x="880" y="546"/>
                  </a:lnTo>
                  <a:lnTo>
                    <a:pt x="888" y="504"/>
                  </a:lnTo>
                  <a:lnTo>
                    <a:pt x="892" y="460"/>
                  </a:lnTo>
                  <a:lnTo>
                    <a:pt x="890" y="416"/>
                  </a:lnTo>
                  <a:lnTo>
                    <a:pt x="886" y="370"/>
                  </a:lnTo>
                  <a:lnTo>
                    <a:pt x="886" y="370"/>
                  </a:lnTo>
                  <a:lnTo>
                    <a:pt x="876" y="326"/>
                  </a:lnTo>
                  <a:lnTo>
                    <a:pt x="862" y="284"/>
                  </a:lnTo>
                  <a:lnTo>
                    <a:pt x="844" y="242"/>
                  </a:lnTo>
                  <a:lnTo>
                    <a:pt x="822" y="206"/>
                  </a:lnTo>
                  <a:lnTo>
                    <a:pt x="796" y="170"/>
                  </a:lnTo>
                  <a:lnTo>
                    <a:pt x="768" y="138"/>
                  </a:lnTo>
                  <a:lnTo>
                    <a:pt x="736" y="108"/>
                  </a:lnTo>
                  <a:lnTo>
                    <a:pt x="702" y="82"/>
                  </a:lnTo>
                  <a:lnTo>
                    <a:pt x="666" y="58"/>
                  </a:lnTo>
                  <a:lnTo>
                    <a:pt x="628" y="40"/>
                  </a:lnTo>
                  <a:lnTo>
                    <a:pt x="588" y="24"/>
                  </a:lnTo>
                  <a:lnTo>
                    <a:pt x="548" y="12"/>
                  </a:lnTo>
                  <a:lnTo>
                    <a:pt x="504" y="4"/>
                  </a:lnTo>
                  <a:lnTo>
                    <a:pt x="460" y="0"/>
                  </a:lnTo>
                  <a:lnTo>
                    <a:pt x="416" y="0"/>
                  </a:lnTo>
                  <a:lnTo>
                    <a:pt x="370" y="6"/>
                  </a:lnTo>
                  <a:lnTo>
                    <a:pt x="370" y="6"/>
                  </a:lnTo>
                  <a:close/>
                  <a:moveTo>
                    <a:pt x="508" y="812"/>
                  </a:moveTo>
                  <a:lnTo>
                    <a:pt x="508" y="812"/>
                  </a:lnTo>
                  <a:lnTo>
                    <a:pt x="472" y="816"/>
                  </a:lnTo>
                  <a:lnTo>
                    <a:pt x="434" y="816"/>
                  </a:lnTo>
                  <a:lnTo>
                    <a:pt x="398" y="814"/>
                  </a:lnTo>
                  <a:lnTo>
                    <a:pt x="362" y="808"/>
                  </a:lnTo>
                  <a:lnTo>
                    <a:pt x="326" y="798"/>
                  </a:lnTo>
                  <a:lnTo>
                    <a:pt x="294" y="784"/>
                  </a:lnTo>
                  <a:lnTo>
                    <a:pt x="262" y="768"/>
                  </a:lnTo>
                  <a:lnTo>
                    <a:pt x="232" y="748"/>
                  </a:lnTo>
                  <a:lnTo>
                    <a:pt x="204" y="726"/>
                  </a:lnTo>
                  <a:lnTo>
                    <a:pt x="178" y="702"/>
                  </a:lnTo>
                  <a:lnTo>
                    <a:pt x="154" y="676"/>
                  </a:lnTo>
                  <a:lnTo>
                    <a:pt x="134" y="646"/>
                  </a:lnTo>
                  <a:lnTo>
                    <a:pt x="116" y="614"/>
                  </a:lnTo>
                  <a:lnTo>
                    <a:pt x="100" y="582"/>
                  </a:lnTo>
                  <a:lnTo>
                    <a:pt x="88" y="546"/>
                  </a:lnTo>
                  <a:lnTo>
                    <a:pt x="80" y="508"/>
                  </a:lnTo>
                  <a:lnTo>
                    <a:pt x="80" y="508"/>
                  </a:lnTo>
                  <a:lnTo>
                    <a:pt x="76" y="470"/>
                  </a:lnTo>
                  <a:lnTo>
                    <a:pt x="74" y="434"/>
                  </a:lnTo>
                  <a:lnTo>
                    <a:pt x="78" y="398"/>
                  </a:lnTo>
                  <a:lnTo>
                    <a:pt x="84" y="362"/>
                  </a:lnTo>
                  <a:lnTo>
                    <a:pt x="94" y="326"/>
                  </a:lnTo>
                  <a:lnTo>
                    <a:pt x="108" y="294"/>
                  </a:lnTo>
                  <a:lnTo>
                    <a:pt x="124" y="262"/>
                  </a:lnTo>
                  <a:lnTo>
                    <a:pt x="142" y="232"/>
                  </a:lnTo>
                  <a:lnTo>
                    <a:pt x="164" y="204"/>
                  </a:lnTo>
                  <a:lnTo>
                    <a:pt x="190" y="178"/>
                  </a:lnTo>
                  <a:lnTo>
                    <a:pt x="216" y="154"/>
                  </a:lnTo>
                  <a:lnTo>
                    <a:pt x="246" y="132"/>
                  </a:lnTo>
                  <a:lnTo>
                    <a:pt x="276" y="114"/>
                  </a:lnTo>
                  <a:lnTo>
                    <a:pt x="310" y="100"/>
                  </a:lnTo>
                  <a:lnTo>
                    <a:pt x="346" y="88"/>
                  </a:lnTo>
                  <a:lnTo>
                    <a:pt x="382" y="80"/>
                  </a:lnTo>
                  <a:lnTo>
                    <a:pt x="382" y="80"/>
                  </a:lnTo>
                  <a:lnTo>
                    <a:pt x="420" y="74"/>
                  </a:lnTo>
                  <a:lnTo>
                    <a:pt x="458" y="74"/>
                  </a:lnTo>
                  <a:lnTo>
                    <a:pt x="494" y="78"/>
                  </a:lnTo>
                  <a:lnTo>
                    <a:pt x="530" y="84"/>
                  </a:lnTo>
                  <a:lnTo>
                    <a:pt x="564" y="94"/>
                  </a:lnTo>
                  <a:lnTo>
                    <a:pt x="598" y="106"/>
                  </a:lnTo>
                  <a:lnTo>
                    <a:pt x="630" y="124"/>
                  </a:lnTo>
                  <a:lnTo>
                    <a:pt x="660" y="142"/>
                  </a:lnTo>
                  <a:lnTo>
                    <a:pt x="688" y="164"/>
                  </a:lnTo>
                  <a:lnTo>
                    <a:pt x="714" y="188"/>
                  </a:lnTo>
                  <a:lnTo>
                    <a:pt x="738" y="216"/>
                  </a:lnTo>
                  <a:lnTo>
                    <a:pt x="758" y="246"/>
                  </a:lnTo>
                  <a:lnTo>
                    <a:pt x="776" y="276"/>
                  </a:lnTo>
                  <a:lnTo>
                    <a:pt x="792" y="310"/>
                  </a:lnTo>
                  <a:lnTo>
                    <a:pt x="804" y="346"/>
                  </a:lnTo>
                  <a:lnTo>
                    <a:pt x="812" y="382"/>
                  </a:lnTo>
                  <a:lnTo>
                    <a:pt x="812" y="382"/>
                  </a:lnTo>
                  <a:lnTo>
                    <a:pt x="816" y="420"/>
                  </a:lnTo>
                  <a:lnTo>
                    <a:pt x="818" y="458"/>
                  </a:lnTo>
                  <a:lnTo>
                    <a:pt x="814" y="494"/>
                  </a:lnTo>
                  <a:lnTo>
                    <a:pt x="808" y="530"/>
                  </a:lnTo>
                  <a:lnTo>
                    <a:pt x="798" y="564"/>
                  </a:lnTo>
                  <a:lnTo>
                    <a:pt x="784" y="598"/>
                  </a:lnTo>
                  <a:lnTo>
                    <a:pt x="768" y="630"/>
                  </a:lnTo>
                  <a:lnTo>
                    <a:pt x="750" y="660"/>
                  </a:lnTo>
                  <a:lnTo>
                    <a:pt x="728" y="688"/>
                  </a:lnTo>
                  <a:lnTo>
                    <a:pt x="702" y="714"/>
                  </a:lnTo>
                  <a:lnTo>
                    <a:pt x="676" y="738"/>
                  </a:lnTo>
                  <a:lnTo>
                    <a:pt x="646" y="758"/>
                  </a:lnTo>
                  <a:lnTo>
                    <a:pt x="614" y="776"/>
                  </a:lnTo>
                  <a:lnTo>
                    <a:pt x="582" y="792"/>
                  </a:lnTo>
                  <a:lnTo>
                    <a:pt x="546" y="804"/>
                  </a:lnTo>
                  <a:lnTo>
                    <a:pt x="508" y="812"/>
                  </a:lnTo>
                  <a:lnTo>
                    <a:pt x="508" y="812"/>
                  </a:lnTo>
                  <a:close/>
                </a:path>
              </a:pathLst>
            </a:custGeom>
            <a:solidFill>
              <a:srgbClr val="FB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p:nvSpPr>
          <p:spPr bwMode="auto">
            <a:xfrm>
              <a:off x="4738" y="1560"/>
              <a:ext cx="638" cy="610"/>
            </a:xfrm>
            <a:custGeom>
              <a:avLst/>
              <a:gdLst>
                <a:gd name="T0" fmla="*/ 638 w 638"/>
                <a:gd name="T1" fmla="*/ 556 h 610"/>
                <a:gd name="T2" fmla="*/ 586 w 638"/>
                <a:gd name="T3" fmla="*/ 610 h 610"/>
                <a:gd name="T4" fmla="*/ 0 w 638"/>
                <a:gd name="T5" fmla="*/ 54 h 610"/>
                <a:gd name="T6" fmla="*/ 52 w 638"/>
                <a:gd name="T7" fmla="*/ 0 h 610"/>
                <a:gd name="T8" fmla="*/ 638 w 638"/>
                <a:gd name="T9" fmla="*/ 556 h 610"/>
              </a:gdLst>
              <a:ahLst/>
              <a:cxnLst>
                <a:cxn ang="0">
                  <a:pos x="T0" y="T1"/>
                </a:cxn>
                <a:cxn ang="0">
                  <a:pos x="T2" y="T3"/>
                </a:cxn>
                <a:cxn ang="0">
                  <a:pos x="T4" y="T5"/>
                </a:cxn>
                <a:cxn ang="0">
                  <a:pos x="T6" y="T7"/>
                </a:cxn>
                <a:cxn ang="0">
                  <a:pos x="T8" y="T9"/>
                </a:cxn>
              </a:cxnLst>
              <a:rect l="0" t="0" r="r" b="b"/>
              <a:pathLst>
                <a:path w="638" h="610">
                  <a:moveTo>
                    <a:pt x="638" y="556"/>
                  </a:moveTo>
                  <a:lnTo>
                    <a:pt x="586" y="610"/>
                  </a:lnTo>
                  <a:lnTo>
                    <a:pt x="0" y="54"/>
                  </a:lnTo>
                  <a:lnTo>
                    <a:pt x="52" y="0"/>
                  </a:lnTo>
                  <a:lnTo>
                    <a:pt x="638" y="556"/>
                  </a:lnTo>
                  <a:close/>
                </a:path>
              </a:pathLst>
            </a:custGeom>
            <a:solidFill>
              <a:srgbClr val="FB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285882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31525481"/>
              </p:ext>
            </p:extLst>
          </p:nvPr>
        </p:nvGraphicFramePr>
        <p:xfrm>
          <a:off x="1600200" y="1981200"/>
          <a:ext cx="5627687" cy="4038600"/>
        </p:xfrm>
        <a:graphic>
          <a:graphicData uri="http://schemas.openxmlformats.org/presentationml/2006/ole">
            <mc:AlternateContent xmlns:mc="http://schemas.openxmlformats.org/markup-compatibility/2006">
              <mc:Choice xmlns:v="urn:schemas-microsoft-com:vml" Requires="v">
                <p:oleObj spid="_x0000_s8203" name="Visio" r:id="rId4" imgW="6533021" imgH="6630648" progId="Visio.Drawing.11">
                  <p:link updateAutomatic="1"/>
                </p:oleObj>
              </mc:Choice>
              <mc:Fallback>
                <p:oleObj name="Visio" r:id="rId4" imgW="6533021" imgH="6630648" progId="Visio.Drawing.11">
                  <p:link updateAutomatic="1"/>
                  <p:pic>
                    <p:nvPicPr>
                      <p:cNvPr id="0" name=""/>
                      <p:cNvPicPr/>
                      <p:nvPr/>
                    </p:nvPicPr>
                    <p:blipFill>
                      <a:blip r:embed="rId5"/>
                      <a:stretch>
                        <a:fillRect/>
                      </a:stretch>
                    </p:blipFill>
                    <p:spPr>
                      <a:xfrm>
                        <a:off x="1600200" y="1981200"/>
                        <a:ext cx="5627687" cy="4038600"/>
                      </a:xfrm>
                      <a:prstGeom prst="rect">
                        <a:avLst/>
                      </a:prstGeom>
                    </p:spPr>
                  </p:pic>
                </p:oleObj>
              </mc:Fallback>
            </mc:AlternateContent>
          </a:graphicData>
        </a:graphic>
      </p:graphicFrame>
      <p:sp>
        <p:nvSpPr>
          <p:cNvPr id="5" name="TextBox 4"/>
          <p:cNvSpPr txBox="1"/>
          <p:nvPr/>
        </p:nvSpPr>
        <p:spPr>
          <a:xfrm>
            <a:off x="1447800" y="762000"/>
            <a:ext cx="5943600" cy="646331"/>
          </a:xfrm>
          <a:prstGeom prst="rect">
            <a:avLst/>
          </a:prstGeom>
          <a:noFill/>
        </p:spPr>
        <p:txBody>
          <a:bodyPr wrap="square" rtlCol="0">
            <a:spAutoFit/>
          </a:bodyPr>
          <a:lstStyle/>
          <a:p>
            <a:pPr algn="ctr"/>
            <a:r>
              <a:rPr lang="en-US" sz="3600" dirty="0" smtClean="0"/>
              <a:t>Broadcast Storm</a:t>
            </a:r>
          </a:p>
        </p:txBody>
      </p:sp>
    </p:spTree>
    <p:extLst>
      <p:ext uri="{BB962C8B-B14F-4D97-AF65-F5344CB8AC3E}">
        <p14:creationId xmlns:p14="http://schemas.microsoft.com/office/powerpoint/2010/main" val="37490120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638" y="627063"/>
            <a:ext cx="8145462" cy="838200"/>
          </a:xfrm>
        </p:spPr>
        <p:txBody>
          <a:bodyPr/>
          <a:lstStyle/>
          <a:p>
            <a:r>
              <a:rPr lang="en-US" dirty="0" smtClean="0"/>
              <a:t>STP Terms</a:t>
            </a:r>
          </a:p>
        </p:txBody>
      </p:sp>
      <p:sp>
        <p:nvSpPr>
          <p:cNvPr id="3" name="Content Placeholder 2"/>
          <p:cNvSpPr>
            <a:spLocks noGrp="1"/>
          </p:cNvSpPr>
          <p:nvPr>
            <p:ph idx="1"/>
          </p:nvPr>
        </p:nvSpPr>
        <p:spPr>
          <a:xfrm>
            <a:off x="655638" y="1900238"/>
            <a:ext cx="7940675" cy="3571875"/>
          </a:xfrm>
        </p:spPr>
        <p:txBody>
          <a:bodyPr/>
          <a:lstStyle/>
          <a:p>
            <a:r>
              <a:rPr lang="en-US" dirty="0" smtClean="0"/>
              <a:t>Root Switch</a:t>
            </a:r>
          </a:p>
          <a:p>
            <a:r>
              <a:rPr lang="en-US" dirty="0" smtClean="0"/>
              <a:t>Non-root Switch</a:t>
            </a:r>
          </a:p>
          <a:p>
            <a:r>
              <a:rPr lang="en-US" dirty="0" smtClean="0"/>
              <a:t>Administrative Cost</a:t>
            </a:r>
          </a:p>
          <a:p>
            <a:r>
              <a:rPr lang="en-US" dirty="0" smtClean="0"/>
              <a:t>Root Port</a:t>
            </a:r>
          </a:p>
          <a:p>
            <a:r>
              <a:rPr lang="en-US" dirty="0" smtClean="0"/>
              <a:t>Designated Port</a:t>
            </a:r>
          </a:p>
          <a:p>
            <a:r>
              <a:rPr lang="en-US" dirty="0" smtClean="0"/>
              <a:t>Bridge ID</a:t>
            </a:r>
          </a:p>
          <a:p>
            <a:r>
              <a:rPr lang="en-US" dirty="0" smtClean="0"/>
              <a:t>Hello BPDU</a:t>
            </a:r>
          </a:p>
          <a:p>
            <a:endParaRPr lang="en-US" dirty="0" smtClean="0"/>
          </a:p>
        </p:txBody>
      </p:sp>
    </p:spTree>
    <p:extLst>
      <p:ext uri="{BB962C8B-B14F-4D97-AF65-F5344CB8AC3E}">
        <p14:creationId xmlns:p14="http://schemas.microsoft.com/office/powerpoint/2010/main" val="25992200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Understanding Ethernet</a:t>
            </a:r>
            <a:endParaRPr lang="en-US" sz="4000" dirty="0">
              <a:solidFill>
                <a:srgbClr val="CA6800"/>
              </a:solidFill>
            </a:endParaRPr>
          </a:p>
        </p:txBody>
      </p:sp>
      <p:sp>
        <p:nvSpPr>
          <p:cNvPr id="6" name="Rectangle 4"/>
          <p:cNvSpPr txBox="1">
            <a:spLocks noChangeArrowheads="1"/>
          </p:cNvSpPr>
          <p:nvPr/>
        </p:nvSpPr>
        <p:spPr bwMode="auto">
          <a:xfrm>
            <a:off x="152400" y="1981200"/>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400" dirty="0" smtClean="0"/>
              <a:t>Odds </a:t>
            </a:r>
            <a:r>
              <a:rPr lang="en-US" altLang="en-US" sz="2400" dirty="0" smtClean="0"/>
              <a:t>are, when you are working with local-area networks (LAN), you are working with Ethernet as the Layer 1 technology.</a:t>
            </a:r>
          </a:p>
          <a:p>
            <a:pPr marL="0" indent="0">
              <a:buNone/>
            </a:pPr>
            <a:endParaRPr lang="en-US" altLang="en-US" sz="2400" dirty="0" smtClean="0"/>
          </a:p>
          <a:p>
            <a:r>
              <a:rPr lang="en-US" altLang="en-US" sz="2400" dirty="0" smtClean="0"/>
              <a:t>Over the years, Ethernet has evolved.  Several Ethernet standards exist in modern LANs, with a variety if distance and speed limitations.</a:t>
            </a:r>
          </a:p>
          <a:p>
            <a:pPr marL="0" indent="0">
              <a:buNone/>
            </a:pPr>
            <a:endParaRPr lang="en-US" altLang="en-US" sz="2400" dirty="0" smtClean="0"/>
          </a:p>
          <a:p>
            <a:endParaRPr lang="en-US" altLang="en-US" sz="24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16764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FontTx/>
              <a:buNone/>
            </a:pPr>
            <a:endParaRPr lang="en-US" sz="1200" dirty="0" smtClean="0"/>
          </a:p>
          <a:p>
            <a:pPr lvl="1">
              <a:lnSpc>
                <a:spcPct val="90000"/>
              </a:lnSpc>
            </a:pPr>
            <a:r>
              <a:rPr lang="en-US" sz="2000" dirty="0" smtClean="0"/>
              <a:t>First STP uses </a:t>
            </a:r>
            <a:r>
              <a:rPr lang="en-US" sz="2000" i="1" dirty="0" smtClean="0"/>
              <a:t>Hello messages, </a:t>
            </a:r>
            <a:r>
              <a:rPr lang="en-US" sz="2000" dirty="0" smtClean="0"/>
              <a:t>also called </a:t>
            </a:r>
            <a:r>
              <a:rPr lang="en-US" sz="2000" i="1" dirty="0" smtClean="0"/>
              <a:t>switch Protocol Data Units (BPDUs)</a:t>
            </a:r>
            <a:r>
              <a:rPr lang="en-US" sz="2000" dirty="0" smtClean="0"/>
              <a:t>.</a:t>
            </a:r>
          </a:p>
          <a:p>
            <a:pPr lvl="1">
              <a:lnSpc>
                <a:spcPct val="90000"/>
              </a:lnSpc>
            </a:pPr>
            <a:r>
              <a:rPr lang="en-US" sz="2000" dirty="0" smtClean="0"/>
              <a:t>Each switch and switch claims to be the root switch, and the one with the </a:t>
            </a:r>
            <a:r>
              <a:rPr lang="en-US" sz="2000" b="1" i="1" dirty="0" smtClean="0"/>
              <a:t>lowest bridge ID </a:t>
            </a:r>
            <a:r>
              <a:rPr lang="en-US" sz="2000" dirty="0" smtClean="0"/>
              <a:t> is elected root.</a:t>
            </a:r>
          </a:p>
          <a:p>
            <a:pPr lvl="2">
              <a:lnSpc>
                <a:spcPct val="90000"/>
              </a:lnSpc>
            </a:pPr>
            <a:r>
              <a:rPr lang="en-US" sz="2000" dirty="0" smtClean="0"/>
              <a:t>The Bridge ID is a combination of a priority (2-byte) and a MAC address on the switch (6-byte).</a:t>
            </a:r>
          </a:p>
          <a:p>
            <a:pPr lvl="1">
              <a:lnSpc>
                <a:spcPct val="90000"/>
              </a:lnSpc>
            </a:pPr>
            <a:r>
              <a:rPr lang="en-US" sz="2000" dirty="0" smtClean="0"/>
              <a:t>STP places all ports on the </a:t>
            </a:r>
            <a:r>
              <a:rPr lang="en-US" sz="2000" b="1" i="1" dirty="0" smtClean="0"/>
              <a:t>root</a:t>
            </a:r>
            <a:r>
              <a:rPr lang="en-US" sz="2000" dirty="0" smtClean="0"/>
              <a:t> switch into a forwarding state.</a:t>
            </a:r>
          </a:p>
          <a:p>
            <a:pPr lvl="1">
              <a:lnSpc>
                <a:spcPct val="90000"/>
              </a:lnSpc>
            </a:pPr>
            <a:r>
              <a:rPr lang="en-US" sz="2000" dirty="0" smtClean="0"/>
              <a:t>The </a:t>
            </a:r>
            <a:r>
              <a:rPr lang="en-US" sz="2000" b="1" i="1" dirty="0" smtClean="0"/>
              <a:t>ROOT Switch</a:t>
            </a:r>
            <a:r>
              <a:rPr lang="en-US" sz="2000" dirty="0" smtClean="0"/>
              <a:t> continually sends </a:t>
            </a:r>
            <a:r>
              <a:rPr lang="en-US" sz="2000" b="1" i="1" dirty="0" smtClean="0"/>
              <a:t>Hello BPDUs.</a:t>
            </a:r>
          </a:p>
          <a:p>
            <a:pPr lvl="1">
              <a:lnSpc>
                <a:spcPct val="90000"/>
              </a:lnSpc>
            </a:pPr>
            <a:r>
              <a:rPr lang="en-US" sz="2000" dirty="0" smtClean="0"/>
              <a:t>Each non-root switch receives and modifies the BPDUs and passes them on with a new </a:t>
            </a:r>
            <a:r>
              <a:rPr lang="en-US" sz="2000" b="1" i="1" dirty="0" smtClean="0"/>
              <a:t>cost</a:t>
            </a:r>
            <a:r>
              <a:rPr lang="en-US" sz="2000" dirty="0" smtClean="0"/>
              <a:t> inserted.</a:t>
            </a:r>
          </a:p>
          <a:p>
            <a:pPr lvl="2">
              <a:lnSpc>
                <a:spcPct val="90000"/>
              </a:lnSpc>
            </a:pPr>
            <a:r>
              <a:rPr lang="en-US" sz="1800" dirty="0" smtClean="0"/>
              <a:t>Cost – port cost assigned to that interface plus the cost listed in a received Hello message..</a:t>
            </a:r>
          </a:p>
          <a:p>
            <a:pPr lvl="1">
              <a:lnSpc>
                <a:spcPct val="90000"/>
              </a:lnSpc>
            </a:pPr>
            <a:r>
              <a:rPr lang="en-US" sz="2000" dirty="0" smtClean="0"/>
              <a:t>Each non-root switch uses the cost to find the lowest cost path back to the root.</a:t>
            </a:r>
          </a:p>
        </p:txBody>
      </p:sp>
      <p:sp>
        <p:nvSpPr>
          <p:cNvPr id="3" name="Rectangle 3"/>
          <p:cNvSpPr>
            <a:spLocks noGrp="1" noChangeArrowheads="1"/>
          </p:cNvSpPr>
          <p:nvPr>
            <p:ph type="title"/>
          </p:nvPr>
        </p:nvSpPr>
        <p:spPr>
          <a:xfrm>
            <a:off x="228600" y="914400"/>
            <a:ext cx="8229600" cy="609600"/>
          </a:xfrm>
          <a:noFill/>
        </p:spPr>
        <p:txBody>
          <a:bodyPr/>
          <a:lstStyle/>
          <a:p>
            <a:pPr eaLnBrk="1" hangingPunct="1"/>
            <a:r>
              <a:rPr lang="en-US" sz="3600" dirty="0" smtClean="0"/>
              <a:t>How Spanning Tree Works</a:t>
            </a:r>
          </a:p>
        </p:txBody>
      </p:sp>
    </p:spTree>
    <p:extLst>
      <p:ext uri="{BB962C8B-B14F-4D97-AF65-F5344CB8AC3E}">
        <p14:creationId xmlns:p14="http://schemas.microsoft.com/office/powerpoint/2010/main" val="31140110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762000"/>
            <a:ext cx="8229600" cy="639763"/>
          </a:xfrm>
          <a:noFill/>
        </p:spPr>
        <p:txBody>
          <a:bodyPr/>
          <a:lstStyle/>
          <a:p>
            <a:pPr eaLnBrk="1" hangingPunct="1"/>
            <a:r>
              <a:rPr lang="en-US" sz="4000" dirty="0" smtClean="0"/>
              <a:t>STP: Reasons for Forwarding State</a:t>
            </a:r>
          </a:p>
        </p:txBody>
      </p:sp>
      <p:graphicFrame>
        <p:nvGraphicFramePr>
          <p:cNvPr id="3" name="Group 3"/>
          <p:cNvGraphicFramePr>
            <a:graphicFrameLocks noGrp="1"/>
          </p:cNvGraphicFramePr>
          <p:nvPr>
            <p:ph idx="1"/>
          </p:nvPr>
        </p:nvGraphicFramePr>
        <p:xfrm>
          <a:off x="457200" y="1905000"/>
          <a:ext cx="8229600" cy="4216858"/>
        </p:xfrm>
        <a:graphic>
          <a:graphicData uri="http://schemas.openxmlformats.org/drawingml/2006/table">
            <a:tbl>
              <a:tblPr/>
              <a:tblGrid>
                <a:gridCol w="2971800"/>
                <a:gridCol w="1600200"/>
                <a:gridCol w="3657600"/>
              </a:tblGrid>
              <a:tr h="7009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Characterization of Port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STP STATE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Explanation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All the root switch’s ports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Forwarding</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root switch is always the designated switch on all connected segments.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1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Each non-root switch’s root port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Arial" charset="0"/>
                        </a:rPr>
                        <a:t>Forwarding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port through which the switch has the least cost to reach the root switch.</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Each LAN’s designated port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Arial" charset="0"/>
                        </a:rPr>
                        <a:t>Forwarding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switch forwarding the lowest-cost BDPU onto the segment is the designated switch for that segment.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6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All other ports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Blocking</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port is not uses for forwarding frames, nor are any frames received on these interfaces considered for forwarding.</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735346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0"/>
            <a:ext cx="8229600" cy="685800"/>
          </a:xfrm>
          <a:noFill/>
        </p:spPr>
        <p:txBody>
          <a:bodyPr/>
          <a:lstStyle/>
          <a:p>
            <a:pPr eaLnBrk="1" hangingPunct="1"/>
            <a:r>
              <a:rPr lang="en-US" sz="3600" dirty="0" smtClean="0"/>
              <a:t>Other STP states </a:t>
            </a:r>
          </a:p>
        </p:txBody>
      </p:sp>
      <p:sp>
        <p:nvSpPr>
          <p:cNvPr id="3" name="Rectangle 3"/>
          <p:cNvSpPr txBox="1">
            <a:spLocks noChangeArrowheads="1"/>
          </p:cNvSpPr>
          <p:nvPr/>
        </p:nvSpPr>
        <p:spPr bwMode="auto">
          <a:xfrm>
            <a:off x="451834" y="18288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sz="2800" b="1" dirty="0" smtClean="0"/>
              <a:t>Listening</a:t>
            </a:r>
            <a:r>
              <a:rPr lang="en-US" sz="2800" dirty="0" smtClean="0"/>
              <a:t> – Listens to incoming Hello messages to ensure that there are no loops, but does not forward traffic or learn MAC addresses on the interface.  This is an interim state between blocking and forwarding.</a:t>
            </a:r>
          </a:p>
          <a:p>
            <a:pPr>
              <a:lnSpc>
                <a:spcPct val="90000"/>
              </a:lnSpc>
            </a:pPr>
            <a:r>
              <a:rPr lang="en-US" sz="2800" b="1" dirty="0" smtClean="0"/>
              <a:t>Learning</a:t>
            </a:r>
            <a:r>
              <a:rPr lang="en-US" sz="2800" dirty="0" smtClean="0"/>
              <a:t> – Still listens to BPDUs, plus leans MAC addresses from incoming frames.  It does not forward traffic. This is an interim state between blocking and forwarding.</a:t>
            </a:r>
          </a:p>
          <a:p>
            <a:pPr>
              <a:lnSpc>
                <a:spcPct val="90000"/>
              </a:lnSpc>
            </a:pPr>
            <a:r>
              <a:rPr lang="en-US" sz="2800" b="1" dirty="0" smtClean="0"/>
              <a:t>Disabled</a:t>
            </a:r>
            <a:r>
              <a:rPr lang="en-US" sz="2800" dirty="0" smtClean="0"/>
              <a:t> – Administratively down.</a:t>
            </a:r>
          </a:p>
        </p:txBody>
      </p:sp>
    </p:spTree>
    <p:extLst>
      <p:ext uri="{BB962C8B-B14F-4D97-AF65-F5344CB8AC3E}">
        <p14:creationId xmlns:p14="http://schemas.microsoft.com/office/powerpoint/2010/main" val="22228575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0"/>
            <a:ext cx="8229600" cy="685800"/>
          </a:xfrm>
          <a:noFill/>
        </p:spPr>
        <p:txBody>
          <a:bodyPr/>
          <a:lstStyle/>
          <a:p>
            <a:pPr eaLnBrk="1" hangingPunct="1"/>
            <a:r>
              <a:rPr lang="en-US" sz="3600" dirty="0" smtClean="0"/>
              <a:t>Link Aggregation</a:t>
            </a:r>
          </a:p>
        </p:txBody>
      </p:sp>
      <p:sp>
        <p:nvSpPr>
          <p:cNvPr id="3" name="TextBox 2"/>
          <p:cNvSpPr txBox="1"/>
          <p:nvPr/>
        </p:nvSpPr>
        <p:spPr>
          <a:xfrm>
            <a:off x="457200" y="1719158"/>
            <a:ext cx="8001000" cy="1569660"/>
          </a:xfrm>
          <a:prstGeom prst="rect">
            <a:avLst/>
          </a:prstGeom>
          <a:noFill/>
        </p:spPr>
        <p:txBody>
          <a:bodyPr wrap="square" rtlCol="0">
            <a:spAutoFit/>
          </a:bodyPr>
          <a:lstStyle/>
          <a:p>
            <a:r>
              <a:rPr lang="en-US" sz="2400" dirty="0" smtClean="0"/>
              <a:t>If all port on a switch are operating at the same speed, the most likely ports to experience congestion is a port connecting to another switch or router up line from the device.</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0400"/>
            <a:ext cx="5881687" cy="301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82325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0"/>
            <a:ext cx="8229600" cy="685800"/>
          </a:xfrm>
          <a:noFill/>
        </p:spPr>
        <p:txBody>
          <a:bodyPr/>
          <a:lstStyle/>
          <a:p>
            <a:pPr eaLnBrk="1" hangingPunct="1"/>
            <a:r>
              <a:rPr lang="en-US" sz="3600" dirty="0" smtClean="0"/>
              <a:t>Link Aggregation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3629025"/>
            <a:ext cx="50577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719158"/>
            <a:ext cx="8001000" cy="1200329"/>
          </a:xfrm>
          <a:prstGeom prst="rect">
            <a:avLst/>
          </a:prstGeom>
          <a:noFill/>
        </p:spPr>
        <p:txBody>
          <a:bodyPr wrap="square" rtlCol="0">
            <a:spAutoFit/>
          </a:bodyPr>
          <a:lstStyle/>
          <a:p>
            <a:r>
              <a:rPr lang="en-US" sz="2400" dirty="0" smtClean="0"/>
              <a:t>To alleviate congested links between switches, you can logically combine multiple physical connection into a single logical connection.</a:t>
            </a:r>
            <a:endParaRPr lang="en-US" sz="2400" dirty="0"/>
          </a:p>
        </p:txBody>
      </p:sp>
    </p:spTree>
    <p:extLst>
      <p:ext uri="{BB962C8B-B14F-4D97-AF65-F5344CB8AC3E}">
        <p14:creationId xmlns:p14="http://schemas.microsoft.com/office/powerpoint/2010/main" val="24355758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966874554"/>
              </p:ext>
            </p:extLst>
          </p:nvPr>
        </p:nvGraphicFramePr>
        <p:xfrm>
          <a:off x="1128713" y="4114800"/>
          <a:ext cx="6888162" cy="1927225"/>
        </p:xfrm>
        <a:graphic>
          <a:graphicData uri="http://schemas.openxmlformats.org/presentationml/2006/ole">
            <mc:AlternateContent xmlns:mc="http://schemas.openxmlformats.org/markup-compatibility/2006">
              <mc:Choice xmlns:v="urn:schemas-microsoft-com:vml" Requires="v">
                <p:oleObj spid="_x0000_s9223" name="Visio" r:id="rId4" imgW="6887771" imgH="1927866" progId="Visio.Drawing.11">
                  <p:link updateAutomatic="1"/>
                </p:oleObj>
              </mc:Choice>
              <mc:Fallback>
                <p:oleObj name="Visio" r:id="rId4" imgW="6887771" imgH="1927866" progId="Visio.Drawing.11">
                  <p:link updateAutomatic="1"/>
                  <p:pic>
                    <p:nvPicPr>
                      <p:cNvPr id="0" name=""/>
                      <p:cNvPicPr/>
                      <p:nvPr/>
                    </p:nvPicPr>
                    <p:blipFill>
                      <a:blip r:embed="rId5"/>
                      <a:stretch>
                        <a:fillRect/>
                      </a:stretch>
                    </p:blipFill>
                    <p:spPr>
                      <a:xfrm>
                        <a:off x="1128713" y="4114800"/>
                        <a:ext cx="6888162" cy="1927225"/>
                      </a:xfrm>
                      <a:prstGeom prst="rect">
                        <a:avLst/>
                      </a:prstGeom>
                    </p:spPr>
                  </p:pic>
                </p:oleObj>
              </mc:Fallback>
            </mc:AlternateContent>
          </a:graphicData>
        </a:graphic>
      </p:graphicFrame>
      <p:sp>
        <p:nvSpPr>
          <p:cNvPr id="3" name="Rectangle 2"/>
          <p:cNvSpPr>
            <a:spLocks noGrp="1" noChangeArrowheads="1"/>
          </p:cNvSpPr>
          <p:nvPr>
            <p:ph type="title"/>
          </p:nvPr>
        </p:nvSpPr>
        <p:spPr>
          <a:xfrm>
            <a:off x="304799" y="762000"/>
            <a:ext cx="7620001" cy="685800"/>
          </a:xfrm>
          <a:noFill/>
        </p:spPr>
        <p:txBody>
          <a:bodyPr/>
          <a:lstStyle/>
          <a:p>
            <a:pPr eaLnBrk="1" hangingPunct="1"/>
            <a:r>
              <a:rPr lang="en-US" sz="3600" dirty="0" smtClean="0"/>
              <a:t>Power over Ethernet (PoE)</a:t>
            </a:r>
          </a:p>
        </p:txBody>
      </p:sp>
      <p:sp>
        <p:nvSpPr>
          <p:cNvPr id="4" name="TextBox 3"/>
          <p:cNvSpPr txBox="1"/>
          <p:nvPr/>
        </p:nvSpPr>
        <p:spPr>
          <a:xfrm>
            <a:off x="457200" y="1752600"/>
            <a:ext cx="7924799" cy="1477328"/>
          </a:xfrm>
          <a:prstGeom prst="rect">
            <a:avLst/>
          </a:prstGeom>
          <a:noFill/>
        </p:spPr>
        <p:txBody>
          <a:bodyPr wrap="square" rtlCol="0">
            <a:spAutoFit/>
          </a:bodyPr>
          <a:lstStyle/>
          <a:p>
            <a:pPr marL="342900" indent="-342900">
              <a:buAutoNum type="arabicParenR"/>
            </a:pPr>
            <a:r>
              <a:rPr lang="en-US" dirty="0" smtClean="0"/>
              <a:t>Switch applied 2.8 -10V DC to two pairs of leads to detect a 25k Ohm resister in the attached device.</a:t>
            </a:r>
          </a:p>
          <a:p>
            <a:pPr marL="342900" indent="-342900">
              <a:buAutoNum type="arabicParenR"/>
            </a:pPr>
            <a:r>
              <a:rPr lang="en-US" dirty="0" smtClean="0"/>
              <a:t>Next the switch must determine is how much power the attached device need.  It does this by applying 15.5 – 20.5V DC, for a brief period.</a:t>
            </a:r>
          </a:p>
          <a:p>
            <a:pPr marL="342900" indent="-342900">
              <a:buAutoNum type="arabicParenR"/>
            </a:pPr>
            <a:r>
              <a:rPr lang="en-US" dirty="0" smtClean="0"/>
              <a:t>Now the switch can apply the correct voltage, 44–57V DC</a:t>
            </a:r>
            <a:endParaRPr lang="en-US" dirty="0"/>
          </a:p>
        </p:txBody>
      </p:sp>
    </p:spTree>
    <p:extLst>
      <p:ext uri="{BB962C8B-B14F-4D97-AF65-F5344CB8AC3E}">
        <p14:creationId xmlns:p14="http://schemas.microsoft.com/office/powerpoint/2010/main" val="30110397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4799" y="762000"/>
            <a:ext cx="7620001" cy="685800"/>
          </a:xfrm>
          <a:noFill/>
        </p:spPr>
        <p:txBody>
          <a:bodyPr/>
          <a:lstStyle/>
          <a:p>
            <a:pPr eaLnBrk="1" hangingPunct="1"/>
            <a:r>
              <a:rPr lang="en-US" sz="3600" dirty="0" smtClean="0"/>
              <a:t>Port Monitoring</a:t>
            </a:r>
          </a:p>
        </p:txBody>
      </p:sp>
      <p:sp>
        <p:nvSpPr>
          <p:cNvPr id="3" name="TextBox 2"/>
          <p:cNvSpPr txBox="1"/>
          <p:nvPr/>
        </p:nvSpPr>
        <p:spPr>
          <a:xfrm>
            <a:off x="457200" y="1719158"/>
            <a:ext cx="8001000" cy="3785652"/>
          </a:xfrm>
          <a:prstGeom prst="rect">
            <a:avLst/>
          </a:prstGeom>
          <a:noFill/>
        </p:spPr>
        <p:txBody>
          <a:bodyPr wrap="square" rtlCol="0">
            <a:spAutoFit/>
          </a:bodyPr>
          <a:lstStyle/>
          <a:p>
            <a:pPr marL="342900" indent="-342900">
              <a:buFont typeface="Arial" pitchFamily="34" charset="0"/>
              <a:buChar char="•"/>
            </a:pPr>
            <a:r>
              <a:rPr lang="en-US" sz="2400" dirty="0" smtClean="0"/>
              <a:t>For troubleshooting purposes you might want to analyze packets flowing over the network.</a:t>
            </a:r>
          </a:p>
          <a:p>
            <a:pPr marL="342900" indent="-342900">
              <a:buFont typeface="Arial" pitchFamily="34" charset="0"/>
              <a:buChar char="•"/>
            </a:pPr>
            <a:r>
              <a:rPr lang="en-US" sz="2400" dirty="0" smtClean="0"/>
              <a:t>To accomplish this we need to attach a </a:t>
            </a:r>
            <a:r>
              <a:rPr lang="en-US" sz="2400" b="1" i="1" u="sng" dirty="0" smtClean="0"/>
              <a:t>network sniffer </a:t>
            </a:r>
            <a:r>
              <a:rPr lang="en-US" sz="2400" dirty="0" smtClean="0"/>
              <a:t>to the network.</a:t>
            </a:r>
          </a:p>
          <a:p>
            <a:pPr marL="342900" indent="-342900">
              <a:buFont typeface="Arial" pitchFamily="34" charset="0"/>
              <a:buChar char="•"/>
            </a:pPr>
            <a:r>
              <a:rPr lang="en-US" sz="2400" dirty="0" smtClean="0"/>
              <a:t>A network sniffer is a protocol analyzer, like Wireshark</a:t>
            </a:r>
          </a:p>
          <a:p>
            <a:pPr marL="342900" indent="-342900">
              <a:buFont typeface="Arial" pitchFamily="34" charset="0"/>
              <a:buChar char="•"/>
            </a:pPr>
            <a:r>
              <a:rPr lang="en-US" sz="2400" dirty="0" smtClean="0"/>
              <a:t>A sniffer works best if attached to a hub, but most network don’t use them today.</a:t>
            </a:r>
          </a:p>
          <a:p>
            <a:pPr marL="342900" indent="-342900">
              <a:buFont typeface="Arial" pitchFamily="34" charset="0"/>
              <a:buChar char="•"/>
            </a:pPr>
            <a:r>
              <a:rPr lang="en-US" sz="2400" dirty="0" smtClean="0"/>
              <a:t>To attach a sniffer to a switch we need to set the switch for port mirroring, which allow the switch to copy all packets to a designated port on the switch.</a:t>
            </a:r>
            <a:endParaRPr lang="en-US" sz="2400" dirty="0"/>
          </a:p>
        </p:txBody>
      </p:sp>
    </p:spTree>
    <p:extLst>
      <p:ext uri="{BB962C8B-B14F-4D97-AF65-F5344CB8AC3E}">
        <p14:creationId xmlns:p14="http://schemas.microsoft.com/office/powerpoint/2010/main" val="25336044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4799" y="762000"/>
            <a:ext cx="7620001" cy="685800"/>
          </a:xfrm>
          <a:noFill/>
        </p:spPr>
        <p:txBody>
          <a:bodyPr/>
          <a:lstStyle/>
          <a:p>
            <a:pPr eaLnBrk="1" hangingPunct="1"/>
            <a:r>
              <a:rPr lang="en-US" sz="3600" dirty="0" smtClean="0"/>
              <a:t>User Authentication</a:t>
            </a:r>
          </a:p>
        </p:txBody>
      </p:sp>
      <p:sp>
        <p:nvSpPr>
          <p:cNvPr id="3" name="TextBox 2"/>
          <p:cNvSpPr txBox="1"/>
          <p:nvPr/>
        </p:nvSpPr>
        <p:spPr>
          <a:xfrm>
            <a:off x="457200" y="1719158"/>
            <a:ext cx="8001000" cy="4524315"/>
          </a:xfrm>
          <a:prstGeom prst="rect">
            <a:avLst/>
          </a:prstGeom>
          <a:noFill/>
        </p:spPr>
        <p:txBody>
          <a:bodyPr wrap="square" rtlCol="0">
            <a:spAutoFit/>
          </a:bodyPr>
          <a:lstStyle/>
          <a:p>
            <a:pPr marL="342900" indent="-342900">
              <a:buFont typeface="Arial" pitchFamily="34" charset="0"/>
              <a:buChar char="•"/>
            </a:pPr>
            <a:r>
              <a:rPr lang="en-US" sz="2400" dirty="0" smtClean="0"/>
              <a:t>For security purposes, some switches and AP’s might require users to authenticate themselves before gaining access to the rest of the network.</a:t>
            </a:r>
          </a:p>
          <a:p>
            <a:pPr marL="342900" indent="-342900">
              <a:buFont typeface="Arial" pitchFamily="34" charset="0"/>
              <a:buChar char="•"/>
            </a:pPr>
            <a:r>
              <a:rPr lang="en-US" sz="2400" dirty="0" smtClean="0"/>
              <a:t>With 802.1X enabled, a switch or AP requires a client to authenticate before communicating on the network.</a:t>
            </a:r>
          </a:p>
          <a:p>
            <a:pPr marL="800100" lvl="1" indent="-342900">
              <a:buFont typeface="Arial" pitchFamily="34" charset="0"/>
              <a:buChar char="•"/>
            </a:pPr>
            <a:r>
              <a:rPr lang="en-US" sz="2400" dirty="0" smtClean="0"/>
              <a:t>802.1X terminology</a:t>
            </a:r>
          </a:p>
          <a:p>
            <a:pPr marL="1257300" lvl="2" indent="-342900">
              <a:buFont typeface="Arial" pitchFamily="34" charset="0"/>
              <a:buChar char="•"/>
            </a:pPr>
            <a:r>
              <a:rPr lang="en-US" sz="2400" dirty="0" smtClean="0"/>
              <a:t>Supplicant: the device that wants to gain access.</a:t>
            </a:r>
          </a:p>
          <a:p>
            <a:pPr marL="1257300" lvl="2" indent="-342900">
              <a:buFont typeface="Arial" pitchFamily="34" charset="0"/>
              <a:buChar char="•"/>
            </a:pPr>
            <a:r>
              <a:rPr lang="en-US" sz="2400" dirty="0" smtClean="0"/>
              <a:t>Client: the device that forwards  the supplicant request to the server</a:t>
            </a:r>
          </a:p>
          <a:p>
            <a:pPr marL="1257300" lvl="2" indent="-342900">
              <a:buFont typeface="Arial" pitchFamily="34" charset="0"/>
              <a:buChar char="•"/>
            </a:pPr>
            <a:r>
              <a:rPr lang="en-US" sz="2400" dirty="0" smtClean="0"/>
              <a:t>Authenticator: the server that does the authentication.</a:t>
            </a:r>
            <a:endParaRPr lang="en-US" sz="2400" dirty="0"/>
          </a:p>
        </p:txBody>
      </p:sp>
    </p:spTree>
    <p:extLst>
      <p:ext uri="{BB962C8B-B14F-4D97-AF65-F5344CB8AC3E}">
        <p14:creationId xmlns:p14="http://schemas.microsoft.com/office/powerpoint/2010/main" val="28007732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4799" y="762000"/>
            <a:ext cx="7620001" cy="685800"/>
          </a:xfrm>
          <a:noFill/>
        </p:spPr>
        <p:txBody>
          <a:bodyPr/>
          <a:lstStyle/>
          <a:p>
            <a:pPr eaLnBrk="1" hangingPunct="1"/>
            <a:r>
              <a:rPr lang="en-US" sz="3600" dirty="0" smtClean="0"/>
              <a:t>User Authentication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905000"/>
            <a:ext cx="80581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1540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Hop Redundancy</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752600"/>
            <a:ext cx="79724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36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r>
              <a:rPr lang="en-US" sz="4400" kern="0" dirty="0" smtClean="0">
                <a:solidFill>
                  <a:schemeClr val="tx2"/>
                </a:solidFill>
                <a:latin typeface="+mj-lt"/>
                <a:ea typeface="+mj-ea"/>
                <a:cs typeface="+mj-cs"/>
              </a:rPr>
              <a:t>Principles of Ethernet</a:t>
            </a:r>
            <a:endParaRPr lang="en-US" sz="4400" kern="0" dirty="0">
              <a:solidFill>
                <a:schemeClr val="tx2"/>
              </a:solidFill>
              <a:latin typeface="+mj-lt"/>
              <a:ea typeface="+mj-ea"/>
              <a:cs typeface="+mj-cs"/>
            </a:endParaRPr>
          </a:p>
        </p:txBody>
      </p:sp>
      <p:sp>
        <p:nvSpPr>
          <p:cNvPr id="2" name="TextBox 1"/>
          <p:cNvSpPr txBox="1"/>
          <p:nvPr/>
        </p:nvSpPr>
        <p:spPr>
          <a:xfrm>
            <a:off x="533400" y="1981200"/>
            <a:ext cx="7772400" cy="3970318"/>
          </a:xfrm>
          <a:prstGeom prst="rect">
            <a:avLst/>
          </a:prstGeom>
          <a:noFill/>
        </p:spPr>
        <p:txBody>
          <a:bodyPr wrap="square" rtlCol="0">
            <a:spAutoFit/>
          </a:bodyPr>
          <a:lstStyle/>
          <a:p>
            <a:pPr marL="285750" indent="-285750">
              <a:buFont typeface="Arial" pitchFamily="34" charset="0"/>
              <a:buChar char="•"/>
            </a:pPr>
            <a:r>
              <a:rPr lang="en-US" sz="2800" dirty="0" smtClean="0"/>
              <a:t>Ethernet was fist developed by Xerox Corporation. The original intent was to create a technology to allow computers to connect with laser printers.</a:t>
            </a:r>
          </a:p>
          <a:p>
            <a:pPr marL="285750" indent="-285750">
              <a:buFont typeface="Arial" pitchFamily="34" charset="0"/>
              <a:buChar char="•"/>
            </a:pPr>
            <a:r>
              <a:rPr lang="en-US" sz="2800" dirty="0" smtClean="0"/>
              <a:t>From this humble beginnings, Ethernet rose to be used to interconnect such devices as computers, printers, wireless access points, servers, switches, routers, video-game systems, and more.</a:t>
            </a:r>
          </a:p>
        </p:txBody>
      </p:sp>
    </p:spTree>
    <p:extLst>
      <p:ext uri="{BB962C8B-B14F-4D97-AF65-F5344CB8AC3E}">
        <p14:creationId xmlns:p14="http://schemas.microsoft.com/office/powerpoint/2010/main" val="314525836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846138"/>
            <a:ext cx="8229600" cy="1143000"/>
          </a:xfrm>
        </p:spPr>
        <p:txBody>
          <a:bodyPr/>
          <a:lstStyle/>
          <a:p>
            <a:r>
              <a:rPr lang="en-US" dirty="0" smtClean="0">
                <a:solidFill>
                  <a:schemeClr val="bg1"/>
                </a:solidFill>
              </a:rPr>
              <a:t>Summary</a:t>
            </a:r>
            <a:endParaRPr lang="en-US" dirty="0">
              <a:solidFill>
                <a:schemeClr val="bg1"/>
              </a:solidFill>
            </a:endParaRPr>
          </a:p>
        </p:txBody>
      </p:sp>
      <p:sp>
        <p:nvSpPr>
          <p:cNvPr id="4" name="TextBox 3"/>
          <p:cNvSpPr txBox="1"/>
          <p:nvPr/>
        </p:nvSpPr>
        <p:spPr>
          <a:xfrm>
            <a:off x="457200" y="1989138"/>
            <a:ext cx="8153400" cy="3416320"/>
          </a:xfrm>
          <a:prstGeom prst="rect">
            <a:avLst/>
          </a:prstGeom>
          <a:noFill/>
        </p:spPr>
        <p:txBody>
          <a:bodyPr wrap="square" rtlCol="0">
            <a:spAutoFit/>
          </a:bodyPr>
          <a:lstStyle/>
          <a:p>
            <a:pPr marL="285750" indent="-285750">
              <a:buFont typeface="Wingdings" pitchFamily="2" charset="2"/>
              <a:buChar char="§"/>
            </a:pPr>
            <a:r>
              <a:rPr lang="en-US" sz="2400" dirty="0" smtClean="0">
                <a:solidFill>
                  <a:srgbClr val="FFFFFF"/>
                </a:solidFill>
              </a:rPr>
              <a:t>The origins of Ethernet, which included a discussion of Ethernet’s CSMA/CD features.</a:t>
            </a:r>
          </a:p>
          <a:p>
            <a:pPr marL="285750" indent="-285750">
              <a:buFont typeface="Wingdings" pitchFamily="2" charset="2"/>
              <a:buChar char="§"/>
            </a:pPr>
            <a:r>
              <a:rPr lang="en-US" sz="2400" dirty="0" smtClean="0">
                <a:solidFill>
                  <a:srgbClr val="FFFFFF">
                    <a:lumMod val="75000"/>
                  </a:srgbClr>
                </a:solidFill>
              </a:rPr>
              <a:t>A variety of Ethernet standards were contrasted in terms of media type, network bandwidth, and distance limitation.</a:t>
            </a:r>
          </a:p>
          <a:p>
            <a:pPr marL="285750" indent="-285750">
              <a:buFont typeface="Wingdings" pitchFamily="2" charset="2"/>
              <a:buChar char="§"/>
            </a:pPr>
            <a:r>
              <a:rPr lang="en-US" sz="2400" dirty="0" smtClean="0"/>
              <a:t>Various features that might be available on modern Ethernet switches. These features include VLANs, trunking, STP, link aggregation, </a:t>
            </a:r>
            <a:r>
              <a:rPr lang="en-US" sz="2400" dirty="0" err="1" smtClean="0"/>
              <a:t>PoE</a:t>
            </a:r>
            <a:r>
              <a:rPr lang="en-US" sz="2400" dirty="0" smtClean="0"/>
              <a:t>, port monitoring, user authentication, and first hop redundancy.</a:t>
            </a:r>
          </a:p>
        </p:txBody>
      </p:sp>
    </p:spTree>
    <p:extLst>
      <p:ext uri="{BB962C8B-B14F-4D97-AF65-F5344CB8AC3E}">
        <p14:creationId xmlns:p14="http://schemas.microsoft.com/office/powerpoint/2010/main" val="35067909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r>
              <a:rPr lang="en-US" sz="4400" kern="0" dirty="0" smtClean="0">
                <a:solidFill>
                  <a:schemeClr val="tx2"/>
                </a:solidFill>
                <a:latin typeface="+mj-lt"/>
                <a:ea typeface="+mj-ea"/>
                <a:cs typeface="+mj-cs"/>
              </a:rPr>
              <a:t>Ethernet Origins</a:t>
            </a:r>
            <a:endParaRPr lang="en-US" sz="4400" kern="0" dirty="0">
              <a:solidFill>
                <a:schemeClr val="tx2"/>
              </a:solidFill>
              <a:latin typeface="+mj-lt"/>
              <a:ea typeface="+mj-ea"/>
              <a:cs typeface="+mj-cs"/>
            </a:endParaRPr>
          </a:p>
        </p:txBody>
      </p:sp>
      <p:sp>
        <p:nvSpPr>
          <p:cNvPr id="6" name="TextBox 5"/>
          <p:cNvSpPr txBox="1"/>
          <p:nvPr/>
        </p:nvSpPr>
        <p:spPr>
          <a:xfrm>
            <a:off x="533400" y="1981200"/>
            <a:ext cx="8229600" cy="3970318"/>
          </a:xfrm>
          <a:prstGeom prst="rect">
            <a:avLst/>
          </a:prstGeom>
          <a:noFill/>
        </p:spPr>
        <p:txBody>
          <a:bodyPr wrap="square" rtlCol="0">
            <a:spAutoFit/>
          </a:bodyPr>
          <a:lstStyle/>
          <a:p>
            <a:pPr marL="285750" indent="-285750">
              <a:buFont typeface="Arial" pitchFamily="34" charset="0"/>
              <a:buChar char="•"/>
            </a:pPr>
            <a:r>
              <a:rPr lang="en-US" sz="2800" dirty="0" smtClean="0"/>
              <a:t>IEEE 802.3, in general this </a:t>
            </a:r>
            <a:r>
              <a:rPr lang="en-US" sz="2800" dirty="0" smtClean="0"/>
              <a:t>is </a:t>
            </a:r>
            <a:r>
              <a:rPr lang="en-US" sz="2800" dirty="0" smtClean="0"/>
              <a:t>interchangeable with the term </a:t>
            </a:r>
            <a:r>
              <a:rPr lang="en-US" sz="2800" i="1" u="sng" dirty="0" smtClean="0"/>
              <a:t>Ethernet.</a:t>
            </a:r>
            <a:endParaRPr lang="en-US" sz="2800" dirty="0" smtClean="0"/>
          </a:p>
          <a:p>
            <a:pPr marL="285750" indent="-285750">
              <a:buFont typeface="Arial" pitchFamily="34" charset="0"/>
              <a:buChar char="•"/>
            </a:pPr>
            <a:r>
              <a:rPr lang="en-US" sz="2800" dirty="0" smtClean="0"/>
              <a:t>In the early days, it was called 10BASE5.</a:t>
            </a:r>
          </a:p>
          <a:p>
            <a:pPr marL="742950" lvl="1" indent="-285750">
              <a:buFont typeface="Arial" pitchFamily="34" charset="0"/>
              <a:buChar char="•"/>
            </a:pPr>
            <a:r>
              <a:rPr lang="en-US" sz="2800" dirty="0" smtClean="0"/>
              <a:t>10 = 10 Mbps (10 million bits per second)</a:t>
            </a:r>
          </a:p>
          <a:p>
            <a:pPr marL="742950" lvl="1" indent="-285750">
              <a:buFont typeface="Arial" pitchFamily="34" charset="0"/>
              <a:buChar char="•"/>
            </a:pPr>
            <a:r>
              <a:rPr lang="en-US" sz="2800" dirty="0" smtClean="0"/>
              <a:t>BASE = Baseband, one signal on the line at a time.</a:t>
            </a:r>
          </a:p>
          <a:p>
            <a:pPr marL="742950" lvl="1" indent="-285750">
              <a:buFont typeface="Arial" pitchFamily="34" charset="0"/>
              <a:buChar char="•"/>
            </a:pPr>
            <a:r>
              <a:rPr lang="en-US" sz="2800" dirty="0" smtClean="0"/>
              <a:t>5 = 500 meters of cable max</a:t>
            </a:r>
          </a:p>
          <a:p>
            <a:pPr marL="285750" indent="-285750">
              <a:buFont typeface="Arial" pitchFamily="34" charset="0"/>
              <a:buChar char="•"/>
            </a:pPr>
            <a:r>
              <a:rPr lang="en-US" sz="2800" dirty="0" smtClean="0"/>
              <a:t>The cable use was RG-6, became known as </a:t>
            </a:r>
            <a:r>
              <a:rPr lang="en-US" sz="2800" i="1" dirty="0" smtClean="0"/>
              <a:t>thicknet.</a:t>
            </a:r>
          </a:p>
        </p:txBody>
      </p:sp>
    </p:spTree>
    <p:extLst>
      <p:ext uri="{BB962C8B-B14F-4D97-AF65-F5344CB8AC3E}">
        <p14:creationId xmlns:p14="http://schemas.microsoft.com/office/powerpoint/2010/main" val="17839105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2" name="TextBox 1"/>
          <p:cNvSpPr txBox="1"/>
          <p:nvPr/>
        </p:nvSpPr>
        <p:spPr>
          <a:xfrm>
            <a:off x="332509" y="1905000"/>
            <a:ext cx="8077200" cy="4278094"/>
          </a:xfrm>
          <a:prstGeom prst="rect">
            <a:avLst/>
          </a:prstGeom>
          <a:noFill/>
        </p:spPr>
        <p:txBody>
          <a:bodyPr wrap="square" rtlCol="0">
            <a:spAutoFit/>
          </a:bodyPr>
          <a:lstStyle/>
          <a:p>
            <a:pPr marL="285750" indent="-285750">
              <a:buFont typeface="Arial" pitchFamily="34" charset="0"/>
              <a:buChar char="•"/>
            </a:pPr>
            <a:r>
              <a:rPr lang="en-US" sz="2400" dirty="0" smtClean="0"/>
              <a:t>Another early Ethernet implementation was 10BASE2. </a:t>
            </a:r>
          </a:p>
          <a:p>
            <a:pPr marL="742950" lvl="1" indent="-285750">
              <a:buFont typeface="Arial" pitchFamily="34" charset="0"/>
              <a:buChar char="•"/>
            </a:pPr>
            <a:r>
              <a:rPr lang="en-US" sz="2400" dirty="0"/>
              <a:t>10 = 10 Mbps (10 million bits per second)</a:t>
            </a:r>
          </a:p>
          <a:p>
            <a:pPr marL="742950" lvl="1" indent="-285750">
              <a:buFont typeface="Arial" pitchFamily="34" charset="0"/>
              <a:buChar char="•"/>
            </a:pPr>
            <a:r>
              <a:rPr lang="en-US" sz="2400" dirty="0"/>
              <a:t>BASE = Baseband, one signal on the line at a time.</a:t>
            </a:r>
          </a:p>
          <a:p>
            <a:pPr marL="742950" lvl="1" indent="-285750">
              <a:buFont typeface="Arial" pitchFamily="34" charset="0"/>
              <a:buChar char="•"/>
            </a:pPr>
            <a:r>
              <a:rPr lang="en-US" sz="2400" dirty="0" smtClean="0"/>
              <a:t>2 </a:t>
            </a:r>
            <a:r>
              <a:rPr lang="en-US" sz="2400" dirty="0"/>
              <a:t>= </a:t>
            </a:r>
            <a:r>
              <a:rPr lang="en-US" sz="2400" dirty="0" smtClean="0"/>
              <a:t>185 </a:t>
            </a:r>
            <a:r>
              <a:rPr lang="en-US" sz="2400" dirty="0"/>
              <a:t>meters of cable </a:t>
            </a:r>
            <a:r>
              <a:rPr lang="en-US" sz="2400" dirty="0" smtClean="0"/>
              <a:t>max</a:t>
            </a:r>
          </a:p>
          <a:p>
            <a:pPr lvl="1"/>
            <a:endParaRPr lang="en-US" sz="2400" dirty="0"/>
          </a:p>
          <a:p>
            <a:pPr marL="285750" indent="-285750">
              <a:buFont typeface="Arial" pitchFamily="34" charset="0"/>
              <a:buChar char="•"/>
            </a:pPr>
            <a:r>
              <a:rPr lang="en-US" sz="2400" dirty="0"/>
              <a:t>The cable use was </a:t>
            </a:r>
            <a:r>
              <a:rPr lang="en-US" sz="2400" dirty="0" smtClean="0"/>
              <a:t>RG-58, </a:t>
            </a:r>
            <a:r>
              <a:rPr lang="en-US" sz="2400" dirty="0"/>
              <a:t>became known as </a:t>
            </a:r>
            <a:r>
              <a:rPr lang="en-US" sz="2400" i="1" dirty="0" smtClean="0"/>
              <a:t>thinnet</a:t>
            </a:r>
            <a:r>
              <a:rPr lang="en-US" sz="2800" i="1" dirty="0" smtClean="0"/>
              <a:t>.</a:t>
            </a:r>
          </a:p>
          <a:p>
            <a:endParaRPr lang="en-US" sz="2800" i="1" dirty="0" smtClean="0"/>
          </a:p>
          <a:p>
            <a:pPr marL="285750" indent="-285750">
              <a:buFont typeface="Arial" pitchFamily="34" charset="0"/>
              <a:buChar char="•"/>
            </a:pPr>
            <a:r>
              <a:rPr lang="en-US" sz="2400" dirty="0" smtClean="0"/>
              <a:t>10BASE5 and 10BASE2 networks are rarely, if ever, seen today. Other than their 10-Mbps bandwidth limitation, the cables used by these network have been replaced with either UTP or STP cables.</a:t>
            </a:r>
          </a:p>
        </p:txBody>
      </p:sp>
      <p:sp>
        <p:nvSpPr>
          <p:cNvPr id="4" name="Title 1"/>
          <p:cNvSpPr txBox="1">
            <a:spLocks/>
          </p:cNvSpPr>
          <p:nvPr/>
        </p:nvSpPr>
        <p:spPr>
          <a:xfrm>
            <a:off x="457200" y="845574"/>
            <a:ext cx="6781800" cy="838200"/>
          </a:xfrm>
          <a:prstGeom prst="rect">
            <a:avLst/>
          </a:prstGeom>
        </p:spPr>
        <p:txBody>
          <a:bodyPr/>
          <a:lstStyle/>
          <a:p>
            <a:pPr algn="ctr" eaLnBrk="0" hangingPunct="0">
              <a:defRPr/>
            </a:pPr>
            <a:r>
              <a:rPr lang="en-US" sz="4400" kern="0" dirty="0" smtClean="0">
                <a:solidFill>
                  <a:schemeClr val="tx2"/>
                </a:solidFill>
                <a:latin typeface="+mj-lt"/>
                <a:ea typeface="+mj-ea"/>
                <a:cs typeface="+mj-cs"/>
              </a:rPr>
              <a:t>Ethernet Origins</a:t>
            </a:r>
            <a:endParaRPr lang="en-US" sz="4400" kern="0" dirty="0">
              <a:solidFill>
                <a:schemeClr val="tx2"/>
              </a:solidFill>
              <a:latin typeface="+mj-lt"/>
              <a:ea typeface="+mj-ea"/>
              <a:cs typeface="+mj-cs"/>
            </a:endParaRPr>
          </a:p>
        </p:txBody>
      </p:sp>
    </p:spTree>
    <p:extLst>
      <p:ext uri="{BB962C8B-B14F-4D97-AF65-F5344CB8AC3E}">
        <p14:creationId xmlns:p14="http://schemas.microsoft.com/office/powerpoint/2010/main" val="19231346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sp>
        <p:nvSpPr>
          <p:cNvPr id="6" name="Title 1"/>
          <p:cNvSpPr txBox="1">
            <a:spLocks/>
          </p:cNvSpPr>
          <p:nvPr/>
        </p:nvSpPr>
        <p:spPr>
          <a:xfrm>
            <a:off x="457200" y="845574"/>
            <a:ext cx="6781800" cy="838200"/>
          </a:xfrm>
          <a:prstGeom prst="rect">
            <a:avLst/>
          </a:prstGeom>
        </p:spPr>
        <p:txBody>
          <a:bodyPr/>
          <a:lstStyle/>
          <a:p>
            <a:pPr algn="ctr" eaLnBrk="0" hangingPunct="0">
              <a:defRPr/>
            </a:pPr>
            <a:endParaRPr lang="en-US" sz="3600" kern="0" dirty="0">
              <a:solidFill>
                <a:schemeClr val="tx2"/>
              </a:solidFill>
              <a:latin typeface="+mj-lt"/>
              <a:ea typeface="+mj-ea"/>
              <a:cs typeface="+mj-cs"/>
            </a:endParaRPr>
          </a:p>
        </p:txBody>
      </p:sp>
      <p:sp>
        <p:nvSpPr>
          <p:cNvPr id="8" name="Title 1"/>
          <p:cNvSpPr txBox="1">
            <a:spLocks/>
          </p:cNvSpPr>
          <p:nvPr/>
        </p:nvSpPr>
        <p:spPr>
          <a:xfrm>
            <a:off x="152400" y="707474"/>
            <a:ext cx="7252855" cy="976299"/>
          </a:xfrm>
          <a:prstGeom prst="rect">
            <a:avLst/>
          </a:prstGeom>
        </p:spPr>
        <p:txBody>
          <a:bodyPr/>
          <a:lstStyle/>
          <a:p>
            <a:pPr algn="ctr" eaLnBrk="0" hangingPunct="0">
              <a:defRPr/>
            </a:pPr>
            <a:r>
              <a:rPr lang="en-US" sz="2800" kern="0" dirty="0" smtClean="0">
                <a:solidFill>
                  <a:schemeClr val="tx2"/>
                </a:solidFill>
                <a:latin typeface="+mj-lt"/>
                <a:ea typeface="+mj-ea"/>
                <a:cs typeface="+mj-cs"/>
              </a:rPr>
              <a:t>Carrier Sense Multiple Access Collision Detect (CSMA/CD)</a:t>
            </a:r>
            <a:endParaRPr lang="en-US" sz="2800" kern="0" dirty="0">
              <a:solidFill>
                <a:schemeClr val="tx2"/>
              </a:solidFill>
              <a:latin typeface="+mj-lt"/>
              <a:ea typeface="+mj-ea"/>
              <a:cs typeface="+mj-cs"/>
            </a:endParaRPr>
          </a:p>
        </p:txBody>
      </p:sp>
      <p:sp>
        <p:nvSpPr>
          <p:cNvPr id="9" name="TextBox 8"/>
          <p:cNvSpPr txBox="1"/>
          <p:nvPr/>
        </p:nvSpPr>
        <p:spPr>
          <a:xfrm>
            <a:off x="304800" y="2057400"/>
            <a:ext cx="8077200" cy="3416320"/>
          </a:xfrm>
          <a:prstGeom prst="rect">
            <a:avLst/>
          </a:prstGeom>
          <a:noFill/>
        </p:spPr>
        <p:txBody>
          <a:bodyPr wrap="square" rtlCol="0">
            <a:spAutoFit/>
          </a:bodyPr>
          <a:lstStyle/>
          <a:p>
            <a:pPr marL="285750" indent="-285750">
              <a:buFont typeface="Arial" pitchFamily="34" charset="0"/>
              <a:buChar char="•"/>
            </a:pPr>
            <a:r>
              <a:rPr lang="en-US" sz="2400" dirty="0" smtClean="0"/>
              <a:t>Ethernet was based on the philosophy that all networked device should be eligible at any time, to transmit on a network</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At the core of this philosophy is the bus topology in which Ethernet was designed to operate.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Ethernet permits </a:t>
            </a:r>
            <a:r>
              <a:rPr lang="en-US" sz="2400" b="1" i="1" u="sng" dirty="0" smtClean="0"/>
              <a:t>only a single frame to be on a network segment</a:t>
            </a:r>
            <a:r>
              <a:rPr lang="en-US" sz="2400" dirty="0" smtClean="0"/>
              <a:t> at any one time.</a:t>
            </a:r>
          </a:p>
        </p:txBody>
      </p:sp>
    </p:spTree>
    <p:extLst>
      <p:ext uri="{BB962C8B-B14F-4D97-AF65-F5344CB8AC3E}">
        <p14:creationId xmlns:p14="http://schemas.microsoft.com/office/powerpoint/2010/main" val="21192632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09" y="2362200"/>
            <a:ext cx="6810375" cy="3300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52400" y="707474"/>
            <a:ext cx="7252855" cy="976299"/>
          </a:xfrm>
          <a:prstGeom prst="rect">
            <a:avLst/>
          </a:prstGeom>
        </p:spPr>
        <p:txBody>
          <a:bodyPr/>
          <a:lstStyle/>
          <a:p>
            <a:pPr algn="ctr" eaLnBrk="0" hangingPunct="0">
              <a:defRPr/>
            </a:pPr>
            <a:r>
              <a:rPr lang="en-US" sz="3200" kern="0" dirty="0" smtClean="0">
                <a:solidFill>
                  <a:schemeClr val="tx2"/>
                </a:solidFill>
                <a:latin typeface="+mj-lt"/>
                <a:ea typeface="+mj-ea"/>
                <a:cs typeface="+mj-cs"/>
              </a:rPr>
              <a:t>Ethernet Network Using a Shared Bus</a:t>
            </a:r>
            <a:endParaRPr lang="en-US" sz="3200" kern="0" dirty="0">
              <a:solidFill>
                <a:schemeClr val="tx2"/>
              </a:solidFill>
              <a:latin typeface="+mj-lt"/>
              <a:ea typeface="+mj-ea"/>
              <a:cs typeface="+mj-cs"/>
            </a:endParaRPr>
          </a:p>
        </p:txBody>
      </p:sp>
    </p:spTree>
    <p:extLst>
      <p:ext uri="{BB962C8B-B14F-4D97-AF65-F5344CB8AC3E}">
        <p14:creationId xmlns:p14="http://schemas.microsoft.com/office/powerpoint/2010/main" val="16607651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4800" y="693174"/>
            <a:ext cx="6781800" cy="838200"/>
          </a:xfrm>
          <a:prstGeom prst="rect">
            <a:avLst/>
          </a:prstGeom>
        </p:spPr>
        <p:txBody>
          <a:bodyPr/>
          <a:lstStyle/>
          <a:p>
            <a:pPr algn="ctr" eaLnBrk="0" hangingPunct="0">
              <a:defRPr/>
            </a:pPr>
            <a:endParaRPr lang="en-US" sz="4400" kern="0" dirty="0">
              <a:solidFill>
                <a:schemeClr val="tx2"/>
              </a:solidFill>
              <a:latin typeface="+mj-lt"/>
              <a:ea typeface="+mj-ea"/>
              <a:cs typeface="+mj-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2209800"/>
            <a:ext cx="681037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52400" y="707474"/>
            <a:ext cx="7252855" cy="976299"/>
          </a:xfrm>
          <a:prstGeom prst="rect">
            <a:avLst/>
          </a:prstGeom>
        </p:spPr>
        <p:txBody>
          <a:bodyPr/>
          <a:lstStyle/>
          <a:p>
            <a:pPr algn="ctr" eaLnBrk="0" hangingPunct="0">
              <a:defRPr/>
            </a:pPr>
            <a:r>
              <a:rPr lang="en-US" sz="3200" kern="0" dirty="0" smtClean="0">
                <a:solidFill>
                  <a:schemeClr val="tx2"/>
                </a:solidFill>
                <a:latin typeface="+mj-lt"/>
                <a:ea typeface="+mj-ea"/>
                <a:cs typeface="+mj-cs"/>
              </a:rPr>
              <a:t>Collision on an Ethernet Segment</a:t>
            </a:r>
            <a:endParaRPr lang="en-US" sz="3200" kern="0" dirty="0">
              <a:solidFill>
                <a:schemeClr val="tx2"/>
              </a:solidFill>
              <a:latin typeface="+mj-lt"/>
              <a:ea typeface="+mj-ea"/>
              <a:cs typeface="+mj-cs"/>
            </a:endParaRPr>
          </a:p>
        </p:txBody>
      </p:sp>
    </p:spTree>
    <p:extLst>
      <p:ext uri="{BB962C8B-B14F-4D97-AF65-F5344CB8AC3E}">
        <p14:creationId xmlns:p14="http://schemas.microsoft.com/office/powerpoint/2010/main" val="3394033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4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45</Template>
  <TotalTime>1302</TotalTime>
  <Words>1771</Words>
  <Application>Microsoft Macintosh PowerPoint</Application>
  <PresentationFormat>On-screen Show (4:3)</PresentationFormat>
  <Paragraphs>209</Paragraphs>
  <Slides>40</Slides>
  <Notes>0</Notes>
  <HiddenSlides>0</HiddenSlides>
  <MMClips>0</MMClips>
  <ScaleCrop>false</ScaleCrop>
  <HeadingPairs>
    <vt:vector size="6" baseType="variant">
      <vt:variant>
        <vt:lpstr>Theme</vt:lpstr>
      </vt:variant>
      <vt:variant>
        <vt:i4>2</vt:i4>
      </vt:variant>
      <vt:variant>
        <vt:lpstr>Links</vt:lpstr>
      </vt:variant>
      <vt:variant>
        <vt:i4>2</vt:i4>
      </vt:variant>
      <vt:variant>
        <vt:lpstr>Slide Titles</vt:lpstr>
      </vt:variant>
      <vt:variant>
        <vt:i4>40</vt:i4>
      </vt:variant>
    </vt:vector>
  </HeadingPairs>
  <TitlesOfParts>
    <vt:vector size="44" baseType="lpstr">
      <vt:lpstr>45</vt:lpstr>
      <vt:lpstr>2_45</vt:lpstr>
      <vt:lpstr>E:\School\Network Plus\Person Book\PowerPoints\broadcast_storm.vsd</vt:lpstr>
      <vt:lpstr>E:\School\Network Plus\Person Book\PowerPoints\PoE.vsd</vt:lpstr>
      <vt:lpstr>CompTIA     Network +</vt:lpstr>
      <vt:lpstr>Objectives</vt:lpstr>
      <vt:lpstr>Understanding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CSMA/CD (Carrier Sense Multiple Access with Collision Detection)</vt:lpstr>
      <vt:lpstr>CSMA/CD (cont’d.)</vt:lpstr>
      <vt:lpstr>PowerPoint Presentation</vt:lpstr>
      <vt:lpstr>General Definition</vt:lpstr>
      <vt:lpstr>HUB</vt:lpstr>
      <vt:lpstr>Switches </vt:lpstr>
      <vt:lpstr>PowerPoint Presentation</vt:lpstr>
      <vt:lpstr>Distance and Speed Limitations</vt:lpstr>
      <vt:lpstr>Virtual LANs (VLAN)</vt:lpstr>
      <vt:lpstr>VLANs</vt:lpstr>
      <vt:lpstr>All Ports on a Switch belong to the same Subnet</vt:lpstr>
      <vt:lpstr>Ports on a Switch belong to the Different VLANs</vt:lpstr>
      <vt:lpstr>Trunking Between Switches</vt:lpstr>
      <vt:lpstr>Ethernet Frame</vt:lpstr>
      <vt:lpstr>Ethernet Frame with an 802.1q tag</vt:lpstr>
      <vt:lpstr>Spanning Tree Protocol</vt:lpstr>
      <vt:lpstr>PowerPoint Presentation</vt:lpstr>
      <vt:lpstr>PowerPoint Presentation</vt:lpstr>
      <vt:lpstr>STP Terms</vt:lpstr>
      <vt:lpstr>How Spanning Tree Works</vt:lpstr>
      <vt:lpstr>STP: Reasons for Forwarding State</vt:lpstr>
      <vt:lpstr>Other STP states </vt:lpstr>
      <vt:lpstr>Link Aggregation</vt:lpstr>
      <vt:lpstr>Link Aggregation</vt:lpstr>
      <vt:lpstr>Power over Ethernet (PoE)</vt:lpstr>
      <vt:lpstr>Port Monitoring</vt:lpstr>
      <vt:lpstr>User Authentication</vt:lpstr>
      <vt:lpstr>User Authentication</vt:lpstr>
      <vt:lpstr>First Hop Redundancy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Network +</dc:title>
  <dc:creator>Francis Goryl</dc:creator>
  <cp:lastModifiedBy>Sam Bowne</cp:lastModifiedBy>
  <cp:revision>101</cp:revision>
  <cp:lastPrinted>2012-01-31T16:54:41Z</cp:lastPrinted>
  <dcterms:created xsi:type="dcterms:W3CDTF">2012-01-23T18:41:44Z</dcterms:created>
  <dcterms:modified xsi:type="dcterms:W3CDTF">2013-09-04T22:50:09Z</dcterms:modified>
</cp:coreProperties>
</file>