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46"/>
  </p:notesMasterIdLst>
  <p:handoutMasterIdLst>
    <p:handoutMasterId r:id="rId47"/>
  </p:handoutMasterIdLst>
  <p:sldIdLst>
    <p:sldId id="256" r:id="rId3"/>
    <p:sldId id="257" r:id="rId4"/>
    <p:sldId id="259" r:id="rId5"/>
    <p:sldId id="325" r:id="rId6"/>
    <p:sldId id="324" r:id="rId7"/>
    <p:sldId id="330" r:id="rId8"/>
    <p:sldId id="326" r:id="rId9"/>
    <p:sldId id="348" r:id="rId10"/>
    <p:sldId id="329" r:id="rId11"/>
    <p:sldId id="328" r:id="rId12"/>
    <p:sldId id="331" r:id="rId13"/>
    <p:sldId id="327" r:id="rId14"/>
    <p:sldId id="349" r:id="rId15"/>
    <p:sldId id="333" r:id="rId16"/>
    <p:sldId id="332" r:id="rId17"/>
    <p:sldId id="341" r:id="rId18"/>
    <p:sldId id="335" r:id="rId19"/>
    <p:sldId id="339" r:id="rId20"/>
    <p:sldId id="340" r:id="rId21"/>
    <p:sldId id="334" r:id="rId22"/>
    <p:sldId id="338" r:id="rId23"/>
    <p:sldId id="345" r:id="rId24"/>
    <p:sldId id="337" r:id="rId25"/>
    <p:sldId id="336" r:id="rId26"/>
    <p:sldId id="344" r:id="rId27"/>
    <p:sldId id="350" r:id="rId28"/>
    <p:sldId id="351" r:id="rId29"/>
    <p:sldId id="347" r:id="rId30"/>
    <p:sldId id="346" r:id="rId31"/>
    <p:sldId id="343" r:id="rId32"/>
    <p:sldId id="342" r:id="rId33"/>
    <p:sldId id="357" r:id="rId34"/>
    <p:sldId id="356" r:id="rId35"/>
    <p:sldId id="355" r:id="rId36"/>
    <p:sldId id="361" r:id="rId37"/>
    <p:sldId id="354" r:id="rId38"/>
    <p:sldId id="358" r:id="rId39"/>
    <p:sldId id="360" r:id="rId40"/>
    <p:sldId id="364" r:id="rId41"/>
    <p:sldId id="359" r:id="rId42"/>
    <p:sldId id="363" r:id="rId43"/>
    <p:sldId id="362" r:id="rId44"/>
    <p:sldId id="323" r:id="rId45"/>
  </p:sldIdLst>
  <p:sldSz cx="9144000" cy="6858000" type="screen4x3"/>
  <p:notesSz cx="7010400" cy="92964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6800"/>
    <a:srgbClr val="B9A288"/>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napToObjects="1">
      <p:cViewPr varScale="1">
        <p:scale>
          <a:sx n="65" d="100"/>
          <a:sy n="65" d="100"/>
        </p:scale>
        <p:origin x="-144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DF82250-A83B-4E7C-85BB-0C7420B3CF1E}" type="datetimeFigureOut">
              <a:rPr lang="en-US" smtClean="0"/>
              <a:t>2/6/2012</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2C4BD72-387D-4827-AAFC-9DFC9D252EF1}" type="slidenum">
              <a:rPr lang="en-US" smtClean="0"/>
              <a:t>‹#›</a:t>
            </a:fld>
            <a:endParaRPr lang="en-US" dirty="0"/>
          </a:p>
        </p:txBody>
      </p:sp>
    </p:spTree>
    <p:extLst>
      <p:ext uri="{BB962C8B-B14F-4D97-AF65-F5344CB8AC3E}">
        <p14:creationId xmlns:p14="http://schemas.microsoft.com/office/powerpoint/2010/main" val="1886416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E697502-3630-466F-889F-FAD6C2A59F7C}" type="datetimeFigureOut">
              <a:rPr lang="en-US" smtClean="0"/>
              <a:t>2/6/2012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7529B78-2952-42C0-825E-313529785916}" type="slidenum">
              <a:rPr lang="en-US" smtClean="0"/>
              <a:t>‹#›</a:t>
            </a:fld>
            <a:endParaRPr lang="en-US" dirty="0"/>
          </a:p>
        </p:txBody>
      </p:sp>
    </p:spTree>
    <p:extLst>
      <p:ext uri="{BB962C8B-B14F-4D97-AF65-F5344CB8AC3E}">
        <p14:creationId xmlns:p14="http://schemas.microsoft.com/office/powerpoint/2010/main" val="3060086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6" name="Rectangle 6"/>
          <p:cNvSpPr>
            <a:spLocks noGrp="1" noChangeArrowheads="1"/>
          </p:cNvSpPr>
          <p:nvPr>
            <p:ph type="sldNum" sz="quarter" idx="12"/>
          </p:nvPr>
        </p:nvSpPr>
        <p:spPr>
          <a:ln/>
        </p:spPr>
        <p:txBody>
          <a:bodyPr/>
          <a:lstStyle>
            <a:lvl1pPr>
              <a:defRPr/>
            </a:lvl1pPr>
          </a:lstStyle>
          <a:p>
            <a:pPr>
              <a:defRPr/>
            </a:pPr>
            <a:fld id="{09122E8E-C573-48D2-832E-294FE34B07BD}" type="slidenum">
              <a:rPr lang="fr-FR"/>
              <a:pPr>
                <a:defRPr/>
              </a:pPr>
              <a:t>‹#›</a:t>
            </a:fld>
            <a:endParaRPr lang="fr-FR" dirty="0"/>
          </a:p>
        </p:txBody>
      </p:sp>
    </p:spTree>
    <p:extLst>
      <p:ext uri="{BB962C8B-B14F-4D97-AF65-F5344CB8AC3E}">
        <p14:creationId xmlns:p14="http://schemas.microsoft.com/office/powerpoint/2010/main" val="303592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6" name="Rectangle 6"/>
          <p:cNvSpPr>
            <a:spLocks noGrp="1" noChangeArrowheads="1"/>
          </p:cNvSpPr>
          <p:nvPr>
            <p:ph type="sldNum" sz="quarter" idx="12"/>
          </p:nvPr>
        </p:nvSpPr>
        <p:spPr>
          <a:ln/>
        </p:spPr>
        <p:txBody>
          <a:bodyPr/>
          <a:lstStyle>
            <a:lvl1pPr>
              <a:defRPr/>
            </a:lvl1pPr>
          </a:lstStyle>
          <a:p>
            <a:pPr>
              <a:defRPr/>
            </a:pPr>
            <a:fld id="{E887F43B-D5F8-4D1B-AB7C-F85D2C26898A}" type="slidenum">
              <a:rPr lang="fr-FR"/>
              <a:pPr>
                <a:defRPr/>
              </a:pPr>
              <a:t>‹#›</a:t>
            </a:fld>
            <a:endParaRPr lang="fr-FR" dirty="0"/>
          </a:p>
        </p:txBody>
      </p:sp>
    </p:spTree>
    <p:extLst>
      <p:ext uri="{BB962C8B-B14F-4D97-AF65-F5344CB8AC3E}">
        <p14:creationId xmlns:p14="http://schemas.microsoft.com/office/powerpoint/2010/main" val="334615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6" name="Rectangle 6"/>
          <p:cNvSpPr>
            <a:spLocks noGrp="1" noChangeArrowheads="1"/>
          </p:cNvSpPr>
          <p:nvPr>
            <p:ph type="sldNum" sz="quarter" idx="12"/>
          </p:nvPr>
        </p:nvSpPr>
        <p:spPr>
          <a:ln/>
        </p:spPr>
        <p:txBody>
          <a:bodyPr/>
          <a:lstStyle>
            <a:lvl1pPr>
              <a:defRPr/>
            </a:lvl1pPr>
          </a:lstStyle>
          <a:p>
            <a:pPr>
              <a:defRPr/>
            </a:pPr>
            <a:fld id="{2513A49A-C0F0-4B74-9FBD-C33C8820672D}" type="slidenum">
              <a:rPr lang="fr-FR"/>
              <a:pPr>
                <a:defRPr/>
              </a:pPr>
              <a:t>‹#›</a:t>
            </a:fld>
            <a:endParaRPr lang="fr-FR" dirty="0"/>
          </a:p>
        </p:txBody>
      </p:sp>
    </p:spTree>
    <p:extLst>
      <p:ext uri="{BB962C8B-B14F-4D97-AF65-F5344CB8AC3E}">
        <p14:creationId xmlns:p14="http://schemas.microsoft.com/office/powerpoint/2010/main" val="3883802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122E8E-C573-48D2-832E-294FE34B07BD}"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3805817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7807B5F-ECF1-4117-9FF7-79D1AB368E89}"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1196776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9B68F61-79F9-4E43-BCBC-917D9F7BDE14}"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318552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5059553-666D-4466-9739-885A98292930}"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3616813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3BBE2C2-4788-40FE-952D-9B9E9E0F305F}"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2588821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A0F777FF-1D66-40C8-B318-79426DBCBF6C}"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709289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F385DA9-F3BC-4CFD-9216-F80D2D204F51}"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13964239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ADAB6A7-71F2-4F9A-AABC-54D13F3D8124}"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272306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6" name="Rectangle 6"/>
          <p:cNvSpPr>
            <a:spLocks noGrp="1" noChangeArrowheads="1"/>
          </p:cNvSpPr>
          <p:nvPr>
            <p:ph type="sldNum" sz="quarter" idx="12"/>
          </p:nvPr>
        </p:nvSpPr>
        <p:spPr>
          <a:ln/>
        </p:spPr>
        <p:txBody>
          <a:bodyPr/>
          <a:lstStyle>
            <a:lvl1pPr>
              <a:defRPr/>
            </a:lvl1pPr>
          </a:lstStyle>
          <a:p>
            <a:pPr>
              <a:defRPr/>
            </a:pPr>
            <a:fld id="{37807B5F-ECF1-4117-9FF7-79D1AB368E89}" type="slidenum">
              <a:rPr lang="fr-FR"/>
              <a:pPr>
                <a:defRPr/>
              </a:pPr>
              <a:t>‹#›</a:t>
            </a:fld>
            <a:endParaRPr lang="fr-FR" dirty="0"/>
          </a:p>
        </p:txBody>
      </p:sp>
    </p:spTree>
    <p:extLst>
      <p:ext uri="{BB962C8B-B14F-4D97-AF65-F5344CB8AC3E}">
        <p14:creationId xmlns:p14="http://schemas.microsoft.com/office/powerpoint/2010/main" val="1079735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fr-CA" noProof="0" dirty="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257DF9B-90D1-4FA1-830D-62F07C7D345C}"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3999056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887F43B-D5F8-4D1B-AB7C-F85D2C26898A}"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16371373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513A49A-C0F0-4B74-9FBD-C33C8820672D}"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418085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fr-F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6" name="Rectangle 6"/>
          <p:cNvSpPr>
            <a:spLocks noGrp="1" noChangeArrowheads="1"/>
          </p:cNvSpPr>
          <p:nvPr>
            <p:ph type="sldNum" sz="quarter" idx="12"/>
          </p:nvPr>
        </p:nvSpPr>
        <p:spPr>
          <a:ln/>
        </p:spPr>
        <p:txBody>
          <a:bodyPr/>
          <a:lstStyle>
            <a:lvl1pPr>
              <a:defRPr/>
            </a:lvl1pPr>
          </a:lstStyle>
          <a:p>
            <a:pPr>
              <a:defRPr/>
            </a:pPr>
            <a:fld id="{19B68F61-79F9-4E43-BCBC-917D9F7BDE14}" type="slidenum">
              <a:rPr lang="fr-FR"/>
              <a:pPr>
                <a:defRPr/>
              </a:pPr>
              <a:t>‹#›</a:t>
            </a:fld>
            <a:endParaRPr lang="fr-FR" dirty="0"/>
          </a:p>
        </p:txBody>
      </p:sp>
    </p:spTree>
    <p:extLst>
      <p:ext uri="{BB962C8B-B14F-4D97-AF65-F5344CB8AC3E}">
        <p14:creationId xmlns:p14="http://schemas.microsoft.com/office/powerpoint/2010/main" val="2900013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Rectangle 4"/>
          <p:cNvSpPr>
            <a:spLocks noGrp="1" noChangeArrowheads="1"/>
          </p:cNvSpPr>
          <p:nvPr>
            <p:ph type="dt" sz="half" idx="10"/>
          </p:nvPr>
        </p:nvSpPr>
        <p:spPr>
          <a:ln/>
        </p:spPr>
        <p:txBody>
          <a:bodyPr/>
          <a:lstStyle>
            <a:lvl1pPr>
              <a:defRPr/>
            </a:lvl1pPr>
          </a:lstStyle>
          <a:p>
            <a:pPr>
              <a:defRPr/>
            </a:pPr>
            <a:endParaRPr lang="fr-F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7" name="Rectangle 6"/>
          <p:cNvSpPr>
            <a:spLocks noGrp="1" noChangeArrowheads="1"/>
          </p:cNvSpPr>
          <p:nvPr>
            <p:ph type="sldNum" sz="quarter" idx="12"/>
          </p:nvPr>
        </p:nvSpPr>
        <p:spPr>
          <a:ln/>
        </p:spPr>
        <p:txBody>
          <a:bodyPr/>
          <a:lstStyle>
            <a:lvl1pPr>
              <a:defRPr/>
            </a:lvl1pPr>
          </a:lstStyle>
          <a:p>
            <a:pPr>
              <a:defRPr/>
            </a:pPr>
            <a:fld id="{05059553-666D-4466-9739-885A98292930}" type="slidenum">
              <a:rPr lang="fr-FR"/>
              <a:pPr>
                <a:defRPr/>
              </a:pPr>
              <a:t>‹#›</a:t>
            </a:fld>
            <a:endParaRPr lang="fr-FR" dirty="0"/>
          </a:p>
        </p:txBody>
      </p:sp>
    </p:spTree>
    <p:extLst>
      <p:ext uri="{BB962C8B-B14F-4D97-AF65-F5344CB8AC3E}">
        <p14:creationId xmlns:p14="http://schemas.microsoft.com/office/powerpoint/2010/main" val="112752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Rectangle 4"/>
          <p:cNvSpPr>
            <a:spLocks noGrp="1" noChangeArrowheads="1"/>
          </p:cNvSpPr>
          <p:nvPr>
            <p:ph type="dt" sz="half" idx="10"/>
          </p:nvPr>
        </p:nvSpPr>
        <p:spPr>
          <a:ln/>
        </p:spPr>
        <p:txBody>
          <a:bodyPr/>
          <a:lstStyle>
            <a:lvl1pPr>
              <a:defRPr/>
            </a:lvl1pPr>
          </a:lstStyle>
          <a:p>
            <a:pPr>
              <a:defRPr/>
            </a:pPr>
            <a:endParaRPr lang="fr-FR" dirty="0"/>
          </a:p>
        </p:txBody>
      </p:sp>
      <p:sp>
        <p:nvSpPr>
          <p:cNvPr id="8"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9" name="Rectangle 6"/>
          <p:cNvSpPr>
            <a:spLocks noGrp="1" noChangeArrowheads="1"/>
          </p:cNvSpPr>
          <p:nvPr>
            <p:ph type="sldNum" sz="quarter" idx="12"/>
          </p:nvPr>
        </p:nvSpPr>
        <p:spPr>
          <a:ln/>
        </p:spPr>
        <p:txBody>
          <a:bodyPr/>
          <a:lstStyle>
            <a:lvl1pPr>
              <a:defRPr/>
            </a:lvl1pPr>
          </a:lstStyle>
          <a:p>
            <a:pPr>
              <a:defRPr/>
            </a:pPr>
            <a:fld id="{F3BBE2C2-4788-40FE-952D-9B9E9E0F305F}" type="slidenum">
              <a:rPr lang="fr-FR"/>
              <a:pPr>
                <a:defRPr/>
              </a:pPr>
              <a:t>‹#›</a:t>
            </a:fld>
            <a:endParaRPr lang="fr-FR" dirty="0"/>
          </a:p>
        </p:txBody>
      </p:sp>
    </p:spTree>
    <p:extLst>
      <p:ext uri="{BB962C8B-B14F-4D97-AF65-F5344CB8AC3E}">
        <p14:creationId xmlns:p14="http://schemas.microsoft.com/office/powerpoint/2010/main" val="125796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Rectangle 4"/>
          <p:cNvSpPr>
            <a:spLocks noGrp="1" noChangeArrowheads="1"/>
          </p:cNvSpPr>
          <p:nvPr>
            <p:ph type="dt" sz="half" idx="10"/>
          </p:nvPr>
        </p:nvSpPr>
        <p:spPr>
          <a:ln/>
        </p:spPr>
        <p:txBody>
          <a:bodyPr/>
          <a:lstStyle>
            <a:lvl1pPr>
              <a:defRPr/>
            </a:lvl1pPr>
          </a:lstStyle>
          <a:p>
            <a:pPr>
              <a:defRPr/>
            </a:pPr>
            <a:endParaRPr lang="fr-FR" dirty="0"/>
          </a:p>
        </p:txBody>
      </p:sp>
      <p:sp>
        <p:nvSpPr>
          <p:cNvPr id="4"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5" name="Rectangle 6"/>
          <p:cNvSpPr>
            <a:spLocks noGrp="1" noChangeArrowheads="1"/>
          </p:cNvSpPr>
          <p:nvPr>
            <p:ph type="sldNum" sz="quarter" idx="12"/>
          </p:nvPr>
        </p:nvSpPr>
        <p:spPr>
          <a:ln/>
        </p:spPr>
        <p:txBody>
          <a:bodyPr/>
          <a:lstStyle>
            <a:lvl1pPr>
              <a:defRPr/>
            </a:lvl1pPr>
          </a:lstStyle>
          <a:p>
            <a:pPr>
              <a:defRPr/>
            </a:pPr>
            <a:fld id="{A0F777FF-1D66-40C8-B318-79426DBCBF6C}" type="slidenum">
              <a:rPr lang="fr-FR"/>
              <a:pPr>
                <a:defRPr/>
              </a:pPr>
              <a:t>‹#›</a:t>
            </a:fld>
            <a:endParaRPr lang="fr-FR" dirty="0"/>
          </a:p>
        </p:txBody>
      </p:sp>
    </p:spTree>
    <p:extLst>
      <p:ext uri="{BB962C8B-B14F-4D97-AF65-F5344CB8AC3E}">
        <p14:creationId xmlns:p14="http://schemas.microsoft.com/office/powerpoint/2010/main" val="5532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4" name="Rectangle 6"/>
          <p:cNvSpPr>
            <a:spLocks noGrp="1" noChangeArrowheads="1"/>
          </p:cNvSpPr>
          <p:nvPr>
            <p:ph type="sldNum" sz="quarter" idx="12"/>
          </p:nvPr>
        </p:nvSpPr>
        <p:spPr>
          <a:ln/>
        </p:spPr>
        <p:txBody>
          <a:bodyPr/>
          <a:lstStyle>
            <a:lvl1pPr>
              <a:defRPr/>
            </a:lvl1pPr>
          </a:lstStyle>
          <a:p>
            <a:pPr>
              <a:defRPr/>
            </a:pPr>
            <a:fld id="{2F385DA9-F3BC-4CFD-9216-F80D2D204F51}" type="slidenum">
              <a:rPr lang="fr-FR"/>
              <a:pPr>
                <a:defRPr/>
              </a:pPr>
              <a:t>‹#›</a:t>
            </a:fld>
            <a:endParaRPr lang="fr-FR" dirty="0"/>
          </a:p>
        </p:txBody>
      </p:sp>
    </p:spTree>
    <p:extLst>
      <p:ext uri="{BB962C8B-B14F-4D97-AF65-F5344CB8AC3E}">
        <p14:creationId xmlns:p14="http://schemas.microsoft.com/office/powerpoint/2010/main" val="1703047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fr-F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7" name="Rectangle 6"/>
          <p:cNvSpPr>
            <a:spLocks noGrp="1" noChangeArrowheads="1"/>
          </p:cNvSpPr>
          <p:nvPr>
            <p:ph type="sldNum" sz="quarter" idx="12"/>
          </p:nvPr>
        </p:nvSpPr>
        <p:spPr>
          <a:ln/>
        </p:spPr>
        <p:txBody>
          <a:bodyPr/>
          <a:lstStyle>
            <a:lvl1pPr>
              <a:defRPr/>
            </a:lvl1pPr>
          </a:lstStyle>
          <a:p>
            <a:pPr>
              <a:defRPr/>
            </a:pPr>
            <a:fld id="{2ADAB6A7-71F2-4F9A-AABC-54D13F3D8124}" type="slidenum">
              <a:rPr lang="fr-FR"/>
              <a:pPr>
                <a:defRPr/>
              </a:pPr>
              <a:t>‹#›</a:t>
            </a:fld>
            <a:endParaRPr lang="fr-FR" dirty="0"/>
          </a:p>
        </p:txBody>
      </p:sp>
    </p:spTree>
    <p:extLst>
      <p:ext uri="{BB962C8B-B14F-4D97-AF65-F5344CB8AC3E}">
        <p14:creationId xmlns:p14="http://schemas.microsoft.com/office/powerpoint/2010/main" val="124255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fr-CA" noProof="0" dirty="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fr-F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7" name="Rectangle 6"/>
          <p:cNvSpPr>
            <a:spLocks noGrp="1" noChangeArrowheads="1"/>
          </p:cNvSpPr>
          <p:nvPr>
            <p:ph type="sldNum" sz="quarter" idx="12"/>
          </p:nvPr>
        </p:nvSpPr>
        <p:spPr>
          <a:ln/>
        </p:spPr>
        <p:txBody>
          <a:bodyPr/>
          <a:lstStyle>
            <a:lvl1pPr>
              <a:defRPr/>
            </a:lvl1pPr>
          </a:lstStyle>
          <a:p>
            <a:pPr>
              <a:defRPr/>
            </a:pPr>
            <a:fld id="{6257DF9B-90D1-4FA1-830D-62F07C7D345C}" type="slidenum">
              <a:rPr lang="fr-FR"/>
              <a:pPr>
                <a:defRPr/>
              </a:pPr>
              <a:t>‹#›</a:t>
            </a:fld>
            <a:endParaRPr lang="fr-FR" dirty="0"/>
          </a:p>
        </p:txBody>
      </p:sp>
    </p:spTree>
    <p:extLst>
      <p:ext uri="{BB962C8B-B14F-4D97-AF65-F5344CB8AC3E}">
        <p14:creationId xmlns:p14="http://schemas.microsoft.com/office/powerpoint/2010/main" val="6478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fr-FR"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fr-FR"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58A04A1-3880-4F8B-8E5A-1395810255DC}" type="slidenum">
              <a:rPr lang="fr-FR"/>
              <a:pPr>
                <a:defRPr/>
              </a:pPr>
              <a:t>‹#›</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fr-FR" dirty="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fr-FR" dirty="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58A04A1-3880-4F8B-8E5A-1395810255DC}" type="slidenum">
              <a:rPr lang="fr-FR">
                <a:solidFill>
                  <a:srgbClr val="000000"/>
                </a:solidFill>
              </a:rPr>
              <a:pPr>
                <a:defRPr/>
              </a:pPr>
              <a:t>‹#›</a:t>
            </a:fld>
            <a:endParaRPr lang="fr-FR" dirty="0">
              <a:solidFill>
                <a:srgbClr val="000000"/>
              </a:solidFill>
            </a:endParaRPr>
          </a:p>
        </p:txBody>
      </p:sp>
    </p:spTree>
    <p:extLst>
      <p:ext uri="{BB962C8B-B14F-4D97-AF65-F5344CB8AC3E}">
        <p14:creationId xmlns:p14="http://schemas.microsoft.com/office/powerpoint/2010/main" val="7309716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62050" y="1516063"/>
            <a:ext cx="6624638" cy="938212"/>
          </a:xfrm>
        </p:spPr>
        <p:txBody>
          <a:bodyPr/>
          <a:lstStyle/>
          <a:p>
            <a:pPr algn="l" eaLnBrk="1" hangingPunct="1"/>
            <a:r>
              <a:rPr lang="fr-CA" sz="3200" dirty="0" smtClean="0">
                <a:solidFill>
                  <a:schemeClr val="bg1"/>
                </a:solidFill>
              </a:rPr>
              <a:t>CompTIA     Network +</a:t>
            </a:r>
            <a:endParaRPr lang="fr-FR" sz="3200" dirty="0" smtClean="0">
              <a:solidFill>
                <a:schemeClr val="bg1"/>
              </a:solidFill>
            </a:endParaRPr>
          </a:p>
        </p:txBody>
      </p:sp>
      <p:sp>
        <p:nvSpPr>
          <p:cNvPr id="2" name="Subtitle 1"/>
          <p:cNvSpPr>
            <a:spLocks noGrp="1"/>
          </p:cNvSpPr>
          <p:nvPr>
            <p:ph type="subTitle" idx="1"/>
          </p:nvPr>
        </p:nvSpPr>
        <p:spPr/>
        <p:txBody>
          <a:bodyPr/>
          <a:lstStyle/>
          <a:p>
            <a:r>
              <a:rPr lang="en-US" dirty="0" smtClean="0"/>
              <a:t>Chapter 5</a:t>
            </a:r>
          </a:p>
          <a:p>
            <a:r>
              <a:rPr lang="en-US" dirty="0" smtClean="0"/>
              <a:t>Working with IP Addresses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81000" y="175259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dirty="0" smtClean="0"/>
              <a:t> Network information (network ID)</a:t>
            </a:r>
          </a:p>
          <a:p>
            <a:pPr lvl="1">
              <a:buFont typeface="Wingdings" pitchFamily="2" charset="2"/>
              <a:buChar char="q"/>
            </a:pPr>
            <a:r>
              <a:rPr lang="en-US" dirty="0" smtClean="0"/>
              <a:t>First 8 bits in Class A address</a:t>
            </a:r>
          </a:p>
          <a:p>
            <a:pPr lvl="1">
              <a:buFont typeface="Wingdings" pitchFamily="2" charset="2"/>
              <a:buChar char="q"/>
            </a:pPr>
            <a:r>
              <a:rPr lang="en-US" dirty="0" smtClean="0"/>
              <a:t>First 16 bits in Class B address</a:t>
            </a:r>
          </a:p>
          <a:p>
            <a:pPr lvl="1">
              <a:buFont typeface="Wingdings" pitchFamily="2" charset="2"/>
              <a:buChar char="q"/>
            </a:pPr>
            <a:r>
              <a:rPr lang="en-US" dirty="0" smtClean="0"/>
              <a:t>First 24 bits in a Class C address</a:t>
            </a:r>
          </a:p>
          <a:p>
            <a:pPr>
              <a:buFont typeface="Wingdings" pitchFamily="2" charset="2"/>
              <a:buChar char="q"/>
            </a:pPr>
            <a:r>
              <a:rPr lang="en-US" dirty="0" smtClean="0"/>
              <a:t>Host information</a:t>
            </a:r>
          </a:p>
          <a:p>
            <a:pPr lvl="1">
              <a:buFont typeface="Wingdings" pitchFamily="2" charset="2"/>
              <a:buChar char="q"/>
            </a:pPr>
            <a:r>
              <a:rPr lang="en-US" dirty="0" smtClean="0"/>
              <a:t>Last 24 bits in Class A address</a:t>
            </a:r>
          </a:p>
          <a:p>
            <a:pPr lvl="1">
              <a:buFont typeface="Wingdings" pitchFamily="2" charset="2"/>
              <a:buChar char="q"/>
            </a:pPr>
            <a:r>
              <a:rPr lang="en-US" dirty="0" smtClean="0"/>
              <a:t>Last 16 bits in Class B address</a:t>
            </a:r>
          </a:p>
          <a:p>
            <a:pPr lvl="1">
              <a:buFont typeface="Wingdings" pitchFamily="2" charset="2"/>
              <a:buChar char="q"/>
            </a:pPr>
            <a:r>
              <a:rPr lang="en-US" dirty="0" smtClean="0"/>
              <a:t>Last 8 bits in Class C address</a:t>
            </a:r>
            <a:endParaRPr lang="en-US" dirty="0" smtClean="0"/>
          </a:p>
        </p:txBody>
      </p:sp>
      <p:sp>
        <p:nvSpPr>
          <p:cNvPr id="7"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IPv4 Address Structure</a:t>
            </a:r>
            <a:endParaRPr lang="en-US" sz="4000" dirty="0">
              <a:solidFill>
                <a:srgbClr val="CA6800"/>
              </a:solidFill>
            </a:endParaRPr>
          </a:p>
        </p:txBody>
      </p:sp>
    </p:spTree>
    <p:extLst>
      <p:ext uri="{BB962C8B-B14F-4D97-AF65-F5344CB8AC3E}">
        <p14:creationId xmlns:p14="http://schemas.microsoft.com/office/powerpoint/2010/main" val="3494954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685800"/>
            <a:ext cx="8229600" cy="914400"/>
          </a:xfrm>
        </p:spPr>
        <p:txBody>
          <a:bodyPr/>
          <a:lstStyle/>
          <a:p>
            <a:pPr eaLnBrk="1" hangingPunct="1"/>
            <a:r>
              <a:rPr lang="en-US" dirty="0" smtClean="0">
                <a:solidFill>
                  <a:srgbClr val="CA6800"/>
                </a:solidFill>
              </a:rPr>
              <a:t>IPv4 Subnet Masks</a:t>
            </a:r>
          </a:p>
        </p:txBody>
      </p:sp>
      <p:sp>
        <p:nvSpPr>
          <p:cNvPr id="6" name="Rectangle 3"/>
          <p:cNvSpPr txBox="1">
            <a:spLocks noChangeArrowheads="1"/>
          </p:cNvSpPr>
          <p:nvPr/>
        </p:nvSpPr>
        <p:spPr bwMode="auto">
          <a:xfrm>
            <a:off x="457200" y="1981200"/>
            <a:ext cx="82296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dirty="0" smtClean="0"/>
              <a:t>Identifies how network subdivided</a:t>
            </a:r>
          </a:p>
          <a:p>
            <a:pPr>
              <a:buFont typeface="Wingdings" pitchFamily="2" charset="2"/>
              <a:buChar char="q"/>
            </a:pPr>
            <a:r>
              <a:rPr lang="en-US" dirty="0" smtClean="0"/>
              <a:t>Indicates where network information located</a:t>
            </a:r>
          </a:p>
          <a:p>
            <a:pPr>
              <a:buFont typeface="Wingdings" pitchFamily="2" charset="2"/>
              <a:buChar char="q"/>
            </a:pPr>
            <a:r>
              <a:rPr lang="en-US" dirty="0" smtClean="0"/>
              <a:t>Subnet mask bits</a:t>
            </a:r>
          </a:p>
          <a:p>
            <a:pPr lvl="1">
              <a:buFont typeface="Wingdings" pitchFamily="2" charset="2"/>
              <a:buChar char="q"/>
            </a:pPr>
            <a:r>
              <a:rPr lang="en-US" dirty="0" smtClean="0"/>
              <a:t>1: corresponding IPv4 address bits contain network information</a:t>
            </a:r>
          </a:p>
          <a:p>
            <a:pPr lvl="1">
              <a:buFont typeface="Wingdings" pitchFamily="2" charset="2"/>
              <a:buChar char="q"/>
            </a:pPr>
            <a:r>
              <a:rPr lang="en-US" dirty="0" smtClean="0"/>
              <a:t>0: corresponding IPv4 address bits contain host information</a:t>
            </a:r>
            <a:endParaRPr lang="en-US" dirty="0" smtClean="0"/>
          </a:p>
        </p:txBody>
      </p:sp>
    </p:spTree>
    <p:extLst>
      <p:ext uri="{BB962C8B-B14F-4D97-AF65-F5344CB8AC3E}">
        <p14:creationId xmlns:p14="http://schemas.microsoft.com/office/powerpoint/2010/main" val="2378282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IPv4 Address Structure</a:t>
            </a:r>
            <a:endParaRPr lang="en-US" sz="4000" dirty="0">
              <a:solidFill>
                <a:srgbClr val="CA6800"/>
              </a:solidFill>
            </a:endParaRPr>
          </a:p>
        </p:txBody>
      </p:sp>
      <p:sp>
        <p:nvSpPr>
          <p:cNvPr id="9" name="Rectangle 3"/>
          <p:cNvSpPr txBox="1">
            <a:spLocks noChangeArrowheads="1"/>
          </p:cNvSpPr>
          <p:nvPr/>
        </p:nvSpPr>
        <p:spPr bwMode="auto">
          <a:xfrm>
            <a:off x="187036" y="1752598"/>
            <a:ext cx="8652164" cy="449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sz="2000" dirty="0"/>
              <a:t> </a:t>
            </a:r>
            <a:r>
              <a:rPr lang="en-US" sz="2000" dirty="0" smtClean="0"/>
              <a:t>Example Class A network address: 114.56.20.33, 255.0.0.0</a:t>
            </a:r>
          </a:p>
          <a:p>
            <a:pPr lvl="1">
              <a:buFont typeface="Wingdings" pitchFamily="2" charset="2"/>
              <a:buChar char="q"/>
            </a:pPr>
            <a:r>
              <a:rPr lang="en-US" sz="1800" dirty="0" smtClean="0"/>
              <a:t>Network information = 114.</a:t>
            </a:r>
          </a:p>
          <a:p>
            <a:pPr lvl="1">
              <a:buFont typeface="Wingdings" pitchFamily="2" charset="2"/>
              <a:buChar char="q"/>
            </a:pPr>
            <a:r>
              <a:rPr lang="en-US" sz="1800" dirty="0" smtClean="0"/>
              <a:t>Host information = 56.204.33</a:t>
            </a:r>
          </a:p>
          <a:p>
            <a:pPr marL="457200" lvl="1" indent="0">
              <a:buNone/>
            </a:pPr>
            <a:endParaRPr lang="en-US" sz="2000" dirty="0" smtClean="0"/>
          </a:p>
          <a:p>
            <a:pPr>
              <a:buFont typeface="Wingdings" pitchFamily="2" charset="2"/>
              <a:buChar char="q"/>
            </a:pPr>
            <a:r>
              <a:rPr lang="en-US" sz="2000" dirty="0" smtClean="0"/>
              <a:t>Example Class B network address: 147.12.38.81, 255.255.0.0</a:t>
            </a:r>
          </a:p>
          <a:p>
            <a:pPr lvl="1">
              <a:buFont typeface="Wingdings" pitchFamily="2" charset="2"/>
              <a:buChar char="q"/>
            </a:pPr>
            <a:r>
              <a:rPr lang="en-US" sz="1800" dirty="0" smtClean="0"/>
              <a:t>Network information = 147.12.</a:t>
            </a:r>
          </a:p>
          <a:p>
            <a:pPr lvl="1">
              <a:buFont typeface="Wingdings" pitchFamily="2" charset="2"/>
              <a:buChar char="q"/>
            </a:pPr>
            <a:r>
              <a:rPr lang="en-US" sz="1800" dirty="0"/>
              <a:t>Host information = </a:t>
            </a:r>
            <a:r>
              <a:rPr lang="en-US" sz="1800" dirty="0" smtClean="0"/>
              <a:t>38.81</a:t>
            </a:r>
          </a:p>
          <a:p>
            <a:pPr marL="457200" lvl="1" indent="0">
              <a:buNone/>
            </a:pPr>
            <a:endParaRPr lang="en-US" sz="2000" dirty="0" smtClean="0"/>
          </a:p>
          <a:p>
            <a:pPr>
              <a:buFont typeface="Wingdings" pitchFamily="2" charset="2"/>
              <a:buChar char="q"/>
            </a:pPr>
            <a:r>
              <a:rPr lang="en-US" sz="2000" dirty="0"/>
              <a:t>Example Class </a:t>
            </a:r>
            <a:r>
              <a:rPr lang="en-US" sz="2000" dirty="0" smtClean="0"/>
              <a:t>C </a:t>
            </a:r>
            <a:r>
              <a:rPr lang="en-US" sz="2000" dirty="0"/>
              <a:t>network address: </a:t>
            </a:r>
            <a:r>
              <a:rPr lang="en-US" sz="2000" dirty="0" smtClean="0"/>
              <a:t>214.51.42.7, 255.255.255.0</a:t>
            </a:r>
            <a:endParaRPr lang="en-US" sz="2000" dirty="0"/>
          </a:p>
          <a:p>
            <a:pPr lvl="1">
              <a:buFont typeface="Wingdings" pitchFamily="2" charset="2"/>
              <a:buChar char="q"/>
            </a:pPr>
            <a:r>
              <a:rPr lang="en-US" sz="1800" dirty="0"/>
              <a:t>Network information = </a:t>
            </a:r>
            <a:r>
              <a:rPr lang="en-US" sz="1800" dirty="0" smtClean="0"/>
              <a:t>214.57.42.</a:t>
            </a:r>
            <a:endParaRPr lang="en-US" sz="1800" dirty="0"/>
          </a:p>
          <a:p>
            <a:pPr lvl="1">
              <a:buFont typeface="Wingdings" pitchFamily="2" charset="2"/>
              <a:buChar char="q"/>
            </a:pPr>
            <a:r>
              <a:rPr lang="en-US" sz="1800" dirty="0"/>
              <a:t>Host information = </a:t>
            </a:r>
            <a:r>
              <a:rPr lang="en-US" sz="1800" dirty="0" smtClean="0"/>
              <a:t>7</a:t>
            </a:r>
            <a:endParaRPr lang="en-US" sz="1800" dirty="0"/>
          </a:p>
          <a:p>
            <a:pPr marL="457200" lvl="1" indent="0">
              <a:buNone/>
            </a:pPr>
            <a:endParaRPr lang="en-US" sz="2400" dirty="0" smtClean="0"/>
          </a:p>
        </p:txBody>
      </p:sp>
    </p:spTree>
    <p:extLst>
      <p:ext uri="{BB962C8B-B14F-4D97-AF65-F5344CB8AC3E}">
        <p14:creationId xmlns:p14="http://schemas.microsoft.com/office/powerpoint/2010/main" val="2284621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7239000" cy="404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a:spLocks noGrp="1" noChangeArrowheads="1"/>
          </p:cNvSpPr>
          <p:nvPr>
            <p:ph type="title"/>
          </p:nvPr>
        </p:nvSpPr>
        <p:spPr>
          <a:xfrm>
            <a:off x="685800" y="609600"/>
            <a:ext cx="7772400" cy="1143000"/>
          </a:xfrm>
        </p:spPr>
        <p:txBody>
          <a:bodyPr/>
          <a:lstStyle/>
          <a:p>
            <a:r>
              <a:rPr lang="en-US" sz="4400" dirty="0" smtClean="0"/>
              <a:t>IPv4 </a:t>
            </a:r>
            <a:r>
              <a:rPr lang="en-US" sz="4400" dirty="0"/>
              <a:t>Address Classes</a:t>
            </a:r>
            <a:endParaRPr lang="en-US" dirty="0"/>
          </a:p>
        </p:txBody>
      </p:sp>
    </p:spTree>
    <p:extLst>
      <p:ext uri="{BB962C8B-B14F-4D97-AF65-F5344CB8AC3E}">
        <p14:creationId xmlns:p14="http://schemas.microsoft.com/office/powerpoint/2010/main" val="1233961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87337579"/>
              </p:ext>
            </p:extLst>
          </p:nvPr>
        </p:nvGraphicFramePr>
        <p:xfrm>
          <a:off x="187036" y="2057400"/>
          <a:ext cx="8631382" cy="3581398"/>
        </p:xfrm>
        <a:graphic>
          <a:graphicData uri="http://schemas.openxmlformats.org/drawingml/2006/table">
            <a:tbl>
              <a:tblPr firstRow="1" bandRow="1">
                <a:tableStyleId>{5C22544A-7EE6-4342-B048-85BDC9FD1C3A}</a:tableStyleId>
              </a:tblPr>
              <a:tblGrid>
                <a:gridCol w="1909598"/>
                <a:gridCol w="2388734"/>
                <a:gridCol w="2092455"/>
                <a:gridCol w="2240595"/>
              </a:tblGrid>
              <a:tr h="874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Address Class</a:t>
                      </a:r>
                      <a:endParaRPr lang="en-US" sz="1800" b="1" dirty="0"/>
                    </a:p>
                  </a:txBody>
                  <a:tcPr>
                    <a:solidFill>
                      <a:srgbClr val="CA6800"/>
                    </a:solidFill>
                  </a:tcPr>
                </a:tc>
                <a:tc>
                  <a:txBody>
                    <a:bodyPr/>
                    <a:lstStyle/>
                    <a:p>
                      <a:r>
                        <a:rPr lang="en-US" sz="1800" b="1" dirty="0" smtClean="0"/>
                        <a:t>Value in First Octet</a:t>
                      </a:r>
                      <a:endParaRPr lang="en-US" sz="1800" b="1" dirty="0"/>
                    </a:p>
                  </a:txBody>
                  <a:tcPr>
                    <a:solidFill>
                      <a:srgbClr val="CA6800"/>
                    </a:solidFill>
                  </a:tcPr>
                </a:tc>
                <a:tc>
                  <a:txBody>
                    <a:bodyPr/>
                    <a:lstStyle/>
                    <a:p>
                      <a:r>
                        <a:rPr lang="en-US" sz="1800" b="1" dirty="0" smtClean="0"/>
                        <a:t>Classful Mask (Dotted Decimal)</a:t>
                      </a:r>
                      <a:endParaRPr lang="en-US" sz="1800" b="1" dirty="0"/>
                    </a:p>
                  </a:txBody>
                  <a:tcPr>
                    <a:solidFill>
                      <a:srgbClr val="CA6800"/>
                    </a:solidFill>
                  </a:tcPr>
                </a:tc>
                <a:tc>
                  <a:txBody>
                    <a:bodyPr/>
                    <a:lstStyle/>
                    <a:p>
                      <a:r>
                        <a:rPr lang="en-US" sz="1800" b="1" dirty="0" smtClean="0"/>
                        <a:t>Classful Mask (Prefix Notation)</a:t>
                      </a:r>
                      <a:endParaRPr lang="en-US" sz="1800" b="1" dirty="0"/>
                    </a:p>
                  </a:txBody>
                  <a:tcPr>
                    <a:solidFill>
                      <a:srgbClr val="CA6800"/>
                    </a:solidFill>
                  </a:tcPr>
                </a:tc>
              </a:tr>
              <a:tr h="541374">
                <a:tc>
                  <a:txBody>
                    <a:bodyPr/>
                    <a:lstStyle/>
                    <a:p>
                      <a:pPr algn="l"/>
                      <a:r>
                        <a:rPr lang="en-US" sz="2000" dirty="0" smtClean="0"/>
                        <a:t>Class A</a:t>
                      </a:r>
                      <a:endParaRPr lang="en-US" sz="2000" dirty="0"/>
                    </a:p>
                  </a:txBody>
                  <a:tcPr>
                    <a:solidFill>
                      <a:srgbClr val="B9A288"/>
                    </a:solidFill>
                  </a:tcPr>
                </a:tc>
                <a:tc>
                  <a:txBody>
                    <a:bodyPr/>
                    <a:lstStyle/>
                    <a:p>
                      <a:pPr algn="l"/>
                      <a:r>
                        <a:rPr lang="en-US" sz="2000" dirty="0" smtClean="0"/>
                        <a:t>1 -126</a:t>
                      </a:r>
                      <a:endParaRPr lang="en-US" sz="2000" dirty="0"/>
                    </a:p>
                  </a:txBody>
                  <a:tcPr>
                    <a:solidFill>
                      <a:srgbClr val="B9A288"/>
                    </a:solidFill>
                  </a:tcPr>
                </a:tc>
                <a:tc>
                  <a:txBody>
                    <a:bodyPr/>
                    <a:lstStyle/>
                    <a:p>
                      <a:pPr algn="l"/>
                      <a:r>
                        <a:rPr lang="en-US" sz="2000" dirty="0" smtClean="0"/>
                        <a:t>255.0.0.0</a:t>
                      </a:r>
                      <a:endParaRPr lang="en-US" sz="2000" dirty="0"/>
                    </a:p>
                  </a:txBody>
                  <a:tcPr>
                    <a:solidFill>
                      <a:srgbClr val="B9A288"/>
                    </a:solidFill>
                  </a:tcPr>
                </a:tc>
                <a:tc>
                  <a:txBody>
                    <a:bodyPr/>
                    <a:lstStyle/>
                    <a:p>
                      <a:pPr algn="l"/>
                      <a:r>
                        <a:rPr lang="en-US" sz="2000" dirty="0" smtClean="0"/>
                        <a:t>/8</a:t>
                      </a:r>
                      <a:endParaRPr lang="en-US" sz="2000" dirty="0"/>
                    </a:p>
                  </a:txBody>
                  <a:tcPr>
                    <a:solidFill>
                      <a:srgbClr val="B9A288"/>
                    </a:solidFill>
                  </a:tcPr>
                </a:tc>
              </a:tr>
              <a:tr h="541374">
                <a:tc>
                  <a:txBody>
                    <a:bodyPr/>
                    <a:lstStyle/>
                    <a:p>
                      <a:pPr algn="l"/>
                      <a:r>
                        <a:rPr lang="en-US" sz="2000" dirty="0" smtClean="0"/>
                        <a:t>Class B</a:t>
                      </a:r>
                      <a:endParaRPr lang="en-US" sz="2000"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128 -191</a:t>
                      </a:r>
                      <a:endParaRPr lang="en-US" sz="2000"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255.255.0.0</a:t>
                      </a:r>
                      <a:endParaRPr lang="en-US" sz="2000"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/16</a:t>
                      </a:r>
                      <a:endParaRPr lang="en-US" sz="2000" dirty="0"/>
                    </a:p>
                  </a:txBody>
                  <a:tcPr>
                    <a:noFill/>
                  </a:tcPr>
                </a:tc>
              </a:tr>
              <a:tr h="541374">
                <a:tc>
                  <a:txBody>
                    <a:bodyPr/>
                    <a:lstStyle/>
                    <a:p>
                      <a:pPr algn="l"/>
                      <a:r>
                        <a:rPr lang="en-US" sz="2000" dirty="0" smtClean="0"/>
                        <a:t>Class C</a:t>
                      </a:r>
                      <a:endParaRPr lang="en-US" sz="2000" dirty="0"/>
                    </a:p>
                  </a:txBody>
                  <a:tcPr>
                    <a:solidFill>
                      <a:srgbClr val="B9A28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192 -</a:t>
                      </a:r>
                      <a:r>
                        <a:rPr lang="en-US" sz="2000" baseline="0" dirty="0" smtClean="0"/>
                        <a:t> 223</a:t>
                      </a:r>
                      <a:endParaRPr lang="en-US" sz="2000" dirty="0"/>
                    </a:p>
                  </a:txBody>
                  <a:tcPr>
                    <a:solidFill>
                      <a:srgbClr val="B9A28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255.255.255.0</a:t>
                      </a:r>
                      <a:endParaRPr lang="en-US" sz="2000" dirty="0"/>
                    </a:p>
                  </a:txBody>
                  <a:tcPr>
                    <a:solidFill>
                      <a:srgbClr val="B9A28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/24</a:t>
                      </a:r>
                      <a:endParaRPr lang="en-US" sz="2000" dirty="0"/>
                    </a:p>
                  </a:txBody>
                  <a:tcPr>
                    <a:solidFill>
                      <a:srgbClr val="B9A288"/>
                    </a:solidFill>
                  </a:tcPr>
                </a:tc>
              </a:tr>
              <a:tr h="541374">
                <a:tc>
                  <a:txBody>
                    <a:bodyPr/>
                    <a:lstStyle/>
                    <a:p>
                      <a:pPr algn="l"/>
                      <a:r>
                        <a:rPr lang="en-US" sz="2000" dirty="0" smtClean="0"/>
                        <a:t>Class D</a:t>
                      </a:r>
                      <a:endParaRPr lang="en-US" sz="2000"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224 – 239</a:t>
                      </a:r>
                      <a:endParaRPr lang="en-US" sz="2000"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N/A</a:t>
                      </a:r>
                      <a:endParaRPr lang="en-US" sz="2000"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N/A</a:t>
                      </a:r>
                      <a:endParaRPr lang="en-US" sz="2000" dirty="0"/>
                    </a:p>
                  </a:txBody>
                  <a:tcPr>
                    <a:noFill/>
                  </a:tcPr>
                </a:tc>
              </a:tr>
              <a:tr h="541374">
                <a:tc>
                  <a:txBody>
                    <a:bodyPr/>
                    <a:lstStyle/>
                    <a:p>
                      <a:pPr algn="l"/>
                      <a:r>
                        <a:rPr lang="en-US" sz="2000" dirty="0" smtClean="0"/>
                        <a:t>Class E</a:t>
                      </a:r>
                      <a:endParaRPr lang="en-US" sz="2000" dirty="0"/>
                    </a:p>
                  </a:txBody>
                  <a:tcPr>
                    <a:solidFill>
                      <a:srgbClr val="B9A28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240</a:t>
                      </a:r>
                      <a:r>
                        <a:rPr lang="en-US" sz="2000" baseline="0" dirty="0" smtClean="0"/>
                        <a:t> – 255</a:t>
                      </a:r>
                      <a:endParaRPr lang="en-US" sz="2000" dirty="0"/>
                    </a:p>
                  </a:txBody>
                  <a:tcPr>
                    <a:solidFill>
                      <a:srgbClr val="B9A28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N/A</a:t>
                      </a:r>
                      <a:endParaRPr lang="en-US" sz="2000" dirty="0"/>
                    </a:p>
                  </a:txBody>
                  <a:tcPr>
                    <a:solidFill>
                      <a:srgbClr val="B9A28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N/A</a:t>
                      </a:r>
                      <a:endParaRPr lang="en-US" sz="2000" dirty="0"/>
                    </a:p>
                  </a:txBody>
                  <a:tcPr>
                    <a:solidFill>
                      <a:srgbClr val="B9A288"/>
                    </a:solidFill>
                  </a:tcPr>
                </a:tc>
              </a:tr>
            </a:tbl>
          </a:graphicData>
        </a:graphic>
      </p:graphicFrame>
      <p:sp>
        <p:nvSpPr>
          <p:cNvPr id="3"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IPv4 Address Classes</a:t>
            </a:r>
            <a:endParaRPr lang="en-US" sz="4000" dirty="0">
              <a:solidFill>
                <a:srgbClr val="CA6800"/>
              </a:solidFill>
            </a:endParaRPr>
          </a:p>
        </p:txBody>
      </p:sp>
    </p:spTree>
    <p:extLst>
      <p:ext uri="{BB962C8B-B14F-4D97-AF65-F5344CB8AC3E}">
        <p14:creationId xmlns:p14="http://schemas.microsoft.com/office/powerpoint/2010/main" val="83961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IPv4 Special Address</a:t>
            </a:r>
            <a:endParaRPr lang="en-US" sz="4000" dirty="0">
              <a:solidFill>
                <a:srgbClr val="CA68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606357372"/>
              </p:ext>
            </p:extLst>
          </p:nvPr>
        </p:nvGraphicFramePr>
        <p:xfrm>
          <a:off x="187036" y="2829791"/>
          <a:ext cx="8631383" cy="2587255"/>
        </p:xfrm>
        <a:graphic>
          <a:graphicData uri="http://schemas.openxmlformats.org/drawingml/2006/table">
            <a:tbl>
              <a:tblPr firstRow="1" bandRow="1">
                <a:tableStyleId>{5C22544A-7EE6-4342-B048-85BDC9FD1C3A}</a:tableStyleId>
              </a:tblPr>
              <a:tblGrid>
                <a:gridCol w="1946564"/>
                <a:gridCol w="3858754"/>
                <a:gridCol w="2826065"/>
              </a:tblGrid>
              <a:tr h="7442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Address Class</a:t>
                      </a:r>
                      <a:endParaRPr lang="en-US" sz="1800" b="1" dirty="0"/>
                    </a:p>
                  </a:txBody>
                  <a:tcPr>
                    <a:solidFill>
                      <a:srgbClr val="CA6800"/>
                    </a:solidFill>
                  </a:tcPr>
                </a:tc>
                <a:tc>
                  <a:txBody>
                    <a:bodyPr/>
                    <a:lstStyle/>
                    <a:p>
                      <a:r>
                        <a:rPr lang="en-US" sz="1800" b="1" dirty="0" smtClean="0"/>
                        <a:t>Address Range</a:t>
                      </a:r>
                      <a:endParaRPr lang="en-US" sz="1800" b="1" dirty="0"/>
                    </a:p>
                  </a:txBody>
                  <a:tcPr>
                    <a:solidFill>
                      <a:srgbClr val="CA6800"/>
                    </a:solidFill>
                  </a:tcPr>
                </a:tc>
                <a:tc>
                  <a:txBody>
                    <a:bodyPr/>
                    <a:lstStyle/>
                    <a:p>
                      <a:r>
                        <a:rPr lang="en-US" sz="1800" b="1" dirty="0" smtClean="0"/>
                        <a:t>Default Subnet Mask</a:t>
                      </a:r>
                      <a:endParaRPr lang="en-US" sz="1800" b="1" dirty="0"/>
                    </a:p>
                  </a:txBody>
                  <a:tcPr>
                    <a:solidFill>
                      <a:srgbClr val="CA6800"/>
                    </a:solidFill>
                  </a:tcPr>
                </a:tc>
              </a:tr>
              <a:tr h="460744">
                <a:tc>
                  <a:txBody>
                    <a:bodyPr/>
                    <a:lstStyle/>
                    <a:p>
                      <a:pPr algn="l"/>
                      <a:r>
                        <a:rPr lang="en-US" sz="2000" dirty="0" smtClean="0"/>
                        <a:t>Class A</a:t>
                      </a:r>
                      <a:endParaRPr lang="en-US" sz="2000" dirty="0"/>
                    </a:p>
                  </a:txBody>
                  <a:tcPr>
                    <a:solidFill>
                      <a:srgbClr val="B9A288"/>
                    </a:solidFill>
                  </a:tcPr>
                </a:tc>
                <a:tc>
                  <a:txBody>
                    <a:bodyPr/>
                    <a:lstStyle/>
                    <a:p>
                      <a:pPr algn="l"/>
                      <a:r>
                        <a:rPr lang="en-US" sz="2000" dirty="0" smtClean="0"/>
                        <a:t>10.0.0.0</a:t>
                      </a:r>
                      <a:r>
                        <a:rPr lang="en-US" sz="2000" baseline="0" dirty="0" smtClean="0"/>
                        <a:t> – 10.255.255.255</a:t>
                      </a:r>
                      <a:endParaRPr lang="en-US" sz="2000" dirty="0" smtClean="0"/>
                    </a:p>
                  </a:txBody>
                  <a:tcPr>
                    <a:solidFill>
                      <a:srgbClr val="B9A288"/>
                    </a:solidFill>
                  </a:tcPr>
                </a:tc>
                <a:tc>
                  <a:txBody>
                    <a:bodyPr/>
                    <a:lstStyle/>
                    <a:p>
                      <a:pPr algn="l"/>
                      <a:r>
                        <a:rPr lang="en-US" sz="2000" dirty="0" smtClean="0"/>
                        <a:t>255.0.0.0</a:t>
                      </a:r>
                      <a:endParaRPr lang="en-US" sz="2000" dirty="0"/>
                    </a:p>
                  </a:txBody>
                  <a:tcPr>
                    <a:solidFill>
                      <a:srgbClr val="B9A288"/>
                    </a:solidFill>
                  </a:tcPr>
                </a:tc>
              </a:tr>
              <a:tr h="460744">
                <a:tc>
                  <a:txBody>
                    <a:bodyPr/>
                    <a:lstStyle/>
                    <a:p>
                      <a:pPr algn="l"/>
                      <a:r>
                        <a:rPr lang="en-US" sz="2000" dirty="0" smtClean="0"/>
                        <a:t>Class B</a:t>
                      </a:r>
                      <a:endParaRPr lang="en-US" sz="2000"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172.16.0.0 – 172.31.255.255</a:t>
                      </a:r>
                      <a:endParaRPr lang="en-US" sz="2000"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255.255.0.0</a:t>
                      </a:r>
                      <a:endParaRPr lang="en-US" sz="2000" dirty="0"/>
                    </a:p>
                  </a:txBody>
                  <a:tcPr>
                    <a:noFill/>
                  </a:tcPr>
                </a:tc>
              </a:tr>
              <a:tr h="460744">
                <a:tc>
                  <a:txBody>
                    <a:bodyPr/>
                    <a:lstStyle/>
                    <a:p>
                      <a:pPr algn="l"/>
                      <a:r>
                        <a:rPr lang="en-US" sz="2000" dirty="0" smtClean="0"/>
                        <a:t>Class B</a:t>
                      </a:r>
                      <a:endParaRPr lang="en-US" sz="2000" dirty="0"/>
                    </a:p>
                  </a:txBody>
                  <a:tcPr>
                    <a:solidFill>
                      <a:srgbClr val="B9A28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169.254.0.0 – 169.254.255.255</a:t>
                      </a:r>
                      <a:endParaRPr lang="en-US" sz="2000" dirty="0"/>
                    </a:p>
                  </a:txBody>
                  <a:tcPr>
                    <a:solidFill>
                      <a:srgbClr val="B9A28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255.255.0.0</a:t>
                      </a:r>
                      <a:endParaRPr lang="en-US" sz="2000" dirty="0"/>
                    </a:p>
                  </a:txBody>
                  <a:tcPr>
                    <a:solidFill>
                      <a:srgbClr val="B9A288"/>
                    </a:solidFill>
                  </a:tcPr>
                </a:tc>
              </a:tr>
              <a:tr h="460744">
                <a:tc>
                  <a:txBody>
                    <a:bodyPr/>
                    <a:lstStyle/>
                    <a:p>
                      <a:pPr algn="l"/>
                      <a:r>
                        <a:rPr lang="en-US" sz="2000" dirty="0" smtClean="0"/>
                        <a:t>Class C</a:t>
                      </a:r>
                      <a:endParaRPr lang="en-US" sz="2000"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192.168.0.0 – 192.168.255.255</a:t>
                      </a:r>
                      <a:endParaRPr lang="en-US" sz="2000"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255.255.255.0</a:t>
                      </a:r>
                      <a:endParaRPr lang="en-US" sz="2000" dirty="0"/>
                    </a:p>
                  </a:txBody>
                  <a:tcPr>
                    <a:noFill/>
                  </a:tcPr>
                </a:tc>
              </a:tr>
            </a:tbl>
          </a:graphicData>
        </a:graphic>
      </p:graphicFrame>
      <p:sp>
        <p:nvSpPr>
          <p:cNvPr id="4" name="Title 1"/>
          <p:cNvSpPr txBox="1">
            <a:spLocks/>
          </p:cNvSpPr>
          <p:nvPr/>
        </p:nvSpPr>
        <p:spPr bwMode="auto">
          <a:xfrm>
            <a:off x="187036" y="2067791"/>
            <a:ext cx="8631382" cy="533400"/>
          </a:xfrm>
          <a:prstGeom prst="rect">
            <a:avLst/>
          </a:prstGeom>
          <a:solidFill>
            <a:srgbClr val="CA6800"/>
          </a:solidFill>
          <a:ln>
            <a:noFill/>
          </a:ln>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000" dirty="0" smtClean="0">
                <a:solidFill>
                  <a:schemeClr val="bg1"/>
                </a:solidFill>
              </a:rPr>
              <a:t>Private Address</a:t>
            </a:r>
            <a:endParaRPr lang="en-US" sz="2000" dirty="0">
              <a:solidFill>
                <a:schemeClr val="bg1"/>
              </a:solidFill>
            </a:endParaRPr>
          </a:p>
        </p:txBody>
      </p:sp>
    </p:spTree>
    <p:extLst>
      <p:ext uri="{BB962C8B-B14F-4D97-AF65-F5344CB8AC3E}">
        <p14:creationId xmlns:p14="http://schemas.microsoft.com/office/powerpoint/2010/main" val="220383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IPv4 Special Address</a:t>
            </a:r>
            <a:endParaRPr lang="en-US" sz="4000" dirty="0">
              <a:solidFill>
                <a:srgbClr val="CA6800"/>
              </a:solidFill>
            </a:endParaRPr>
          </a:p>
        </p:txBody>
      </p:sp>
      <p:sp>
        <p:nvSpPr>
          <p:cNvPr id="5" name="Title 1"/>
          <p:cNvSpPr txBox="1">
            <a:spLocks/>
          </p:cNvSpPr>
          <p:nvPr/>
        </p:nvSpPr>
        <p:spPr bwMode="auto">
          <a:xfrm>
            <a:off x="187036" y="2752774"/>
            <a:ext cx="8631382" cy="483980"/>
          </a:xfrm>
          <a:prstGeom prst="rect">
            <a:avLst/>
          </a:prstGeom>
          <a:solidFill>
            <a:srgbClr val="CA6800"/>
          </a:solidFill>
          <a:ln>
            <a:noFill/>
          </a:ln>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000" dirty="0" smtClean="0">
                <a:solidFill>
                  <a:schemeClr val="bg1"/>
                </a:solidFill>
              </a:rPr>
              <a:t>Loopback Address</a:t>
            </a:r>
            <a:endParaRPr lang="en-US" sz="2000"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654696078"/>
              </p:ext>
            </p:extLst>
          </p:nvPr>
        </p:nvGraphicFramePr>
        <p:xfrm>
          <a:off x="187036" y="3438574"/>
          <a:ext cx="8652163" cy="905195"/>
        </p:xfrm>
        <a:graphic>
          <a:graphicData uri="http://schemas.openxmlformats.org/drawingml/2006/table">
            <a:tbl>
              <a:tblPr firstRow="1" bandRow="1">
                <a:tableStyleId>{5C22544A-7EE6-4342-B048-85BDC9FD1C3A}</a:tableStyleId>
              </a:tblPr>
              <a:tblGrid>
                <a:gridCol w="1951251"/>
                <a:gridCol w="3868044"/>
                <a:gridCol w="2832868"/>
              </a:tblGrid>
              <a:tr h="5089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Address Class</a:t>
                      </a:r>
                      <a:endParaRPr lang="en-US" sz="1800" b="1" dirty="0"/>
                    </a:p>
                  </a:txBody>
                  <a:tcPr>
                    <a:solidFill>
                      <a:srgbClr val="CA6800"/>
                    </a:solidFill>
                  </a:tcPr>
                </a:tc>
                <a:tc>
                  <a:txBody>
                    <a:bodyPr/>
                    <a:lstStyle/>
                    <a:p>
                      <a:r>
                        <a:rPr lang="en-US" sz="1800" b="1" dirty="0" smtClean="0"/>
                        <a:t>Address Range</a:t>
                      </a:r>
                      <a:endParaRPr lang="en-US" sz="1800" b="1" dirty="0"/>
                    </a:p>
                  </a:txBody>
                  <a:tcPr>
                    <a:solidFill>
                      <a:srgbClr val="CA6800"/>
                    </a:solidFill>
                  </a:tcPr>
                </a:tc>
                <a:tc>
                  <a:txBody>
                    <a:bodyPr/>
                    <a:lstStyle/>
                    <a:p>
                      <a:r>
                        <a:rPr lang="en-US" sz="1800" b="1" dirty="0" smtClean="0"/>
                        <a:t>Default Subnet Mask</a:t>
                      </a:r>
                      <a:endParaRPr lang="en-US" sz="1800" b="1" dirty="0"/>
                    </a:p>
                  </a:txBody>
                  <a:tcPr>
                    <a:solidFill>
                      <a:srgbClr val="CA6800"/>
                    </a:solidFill>
                  </a:tcPr>
                </a:tc>
              </a:tr>
              <a:tr h="315068">
                <a:tc>
                  <a:txBody>
                    <a:bodyPr/>
                    <a:lstStyle/>
                    <a:p>
                      <a:pPr algn="l"/>
                      <a:r>
                        <a:rPr lang="en-US" sz="2000" dirty="0" smtClean="0"/>
                        <a:t>Class A</a:t>
                      </a:r>
                      <a:endParaRPr lang="en-US" sz="2000" dirty="0"/>
                    </a:p>
                  </a:txBody>
                  <a:tcPr>
                    <a:solidFill>
                      <a:srgbClr val="B9A288"/>
                    </a:solidFill>
                  </a:tcPr>
                </a:tc>
                <a:tc>
                  <a:txBody>
                    <a:bodyPr/>
                    <a:lstStyle/>
                    <a:p>
                      <a:pPr algn="l"/>
                      <a:r>
                        <a:rPr lang="en-US" sz="2000" dirty="0" smtClean="0"/>
                        <a:t>127.0.0.1</a:t>
                      </a:r>
                      <a:r>
                        <a:rPr lang="en-US" sz="2000" baseline="0" dirty="0" smtClean="0"/>
                        <a:t> – 127.255.255.255</a:t>
                      </a:r>
                      <a:endParaRPr lang="en-US" sz="2000" dirty="0" smtClean="0"/>
                    </a:p>
                  </a:txBody>
                  <a:tcPr>
                    <a:solidFill>
                      <a:srgbClr val="B9A288"/>
                    </a:solidFill>
                  </a:tcPr>
                </a:tc>
                <a:tc>
                  <a:txBody>
                    <a:bodyPr/>
                    <a:lstStyle/>
                    <a:p>
                      <a:pPr algn="l"/>
                      <a:r>
                        <a:rPr lang="en-US" sz="2000" dirty="0" smtClean="0"/>
                        <a:t>255.0.0.0</a:t>
                      </a:r>
                      <a:endParaRPr lang="en-US" sz="2000" dirty="0"/>
                    </a:p>
                  </a:txBody>
                  <a:tcPr>
                    <a:solidFill>
                      <a:srgbClr val="B9A288"/>
                    </a:solidFill>
                  </a:tcPr>
                </a:tc>
              </a:tr>
            </a:tbl>
          </a:graphicData>
        </a:graphic>
      </p:graphicFrame>
    </p:spTree>
    <p:extLst>
      <p:ext uri="{BB962C8B-B14F-4D97-AF65-F5344CB8AC3E}">
        <p14:creationId xmlns:p14="http://schemas.microsoft.com/office/powerpoint/2010/main" val="2488600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Types of Addresses</a:t>
            </a:r>
            <a:endParaRPr lang="en-US" sz="4000" dirty="0">
              <a:solidFill>
                <a:srgbClr val="CA6800"/>
              </a:solidFill>
            </a:endParaRPr>
          </a:p>
        </p:txBody>
      </p:sp>
      <p:sp>
        <p:nvSpPr>
          <p:cNvPr id="3" name="Rectangle 3"/>
          <p:cNvSpPr txBox="1">
            <a:spLocks noChangeArrowheads="1"/>
          </p:cNvSpPr>
          <p:nvPr/>
        </p:nvSpPr>
        <p:spPr bwMode="auto">
          <a:xfrm>
            <a:off x="476250" y="1676400"/>
            <a:ext cx="8229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dirty="0" smtClean="0"/>
              <a:t> Unicast</a:t>
            </a:r>
          </a:p>
          <a:p>
            <a:pPr lvl="1">
              <a:buFont typeface="Wingdings" pitchFamily="2" charset="2"/>
              <a:buChar char="q"/>
            </a:pPr>
            <a:r>
              <a:rPr lang="en-US" dirty="0"/>
              <a:t> </a:t>
            </a:r>
            <a:r>
              <a:rPr lang="en-US" dirty="0" smtClean="0"/>
              <a:t>meaning that traffic travels from a single source device,  to a single destination device.</a:t>
            </a:r>
            <a:endParaRPr lang="en-US"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81" y="3276600"/>
            <a:ext cx="8220075" cy="300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551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Types of Addresses</a:t>
            </a:r>
            <a:endParaRPr lang="en-US" sz="4000" dirty="0">
              <a:solidFill>
                <a:srgbClr val="CA6800"/>
              </a:solidFill>
            </a:endParaRPr>
          </a:p>
        </p:txBody>
      </p:sp>
      <p:sp>
        <p:nvSpPr>
          <p:cNvPr id="3" name="Rectangle 3"/>
          <p:cNvSpPr txBox="1">
            <a:spLocks noChangeArrowheads="1"/>
          </p:cNvSpPr>
          <p:nvPr/>
        </p:nvSpPr>
        <p:spPr bwMode="auto">
          <a:xfrm>
            <a:off x="476250" y="1676400"/>
            <a:ext cx="8229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dirty="0" smtClean="0"/>
              <a:t> Broadcast</a:t>
            </a:r>
          </a:p>
          <a:p>
            <a:pPr lvl="1">
              <a:buFont typeface="Wingdings" pitchFamily="2" charset="2"/>
              <a:buChar char="q"/>
            </a:pPr>
            <a:r>
              <a:rPr lang="en-US" dirty="0"/>
              <a:t> </a:t>
            </a:r>
            <a:r>
              <a:rPr lang="en-US" dirty="0" smtClean="0"/>
              <a:t>meaning that traffic travels from a single source device,  to all destination device.</a:t>
            </a:r>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3276600"/>
            <a:ext cx="82200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748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Types of Addresses</a:t>
            </a:r>
            <a:endParaRPr lang="en-US" sz="4000" dirty="0">
              <a:solidFill>
                <a:srgbClr val="CA6800"/>
              </a:solidFill>
            </a:endParaRPr>
          </a:p>
        </p:txBody>
      </p:sp>
      <p:sp>
        <p:nvSpPr>
          <p:cNvPr id="3" name="Rectangle 3"/>
          <p:cNvSpPr txBox="1">
            <a:spLocks noChangeArrowheads="1"/>
          </p:cNvSpPr>
          <p:nvPr/>
        </p:nvSpPr>
        <p:spPr bwMode="auto">
          <a:xfrm>
            <a:off x="476250" y="1676400"/>
            <a:ext cx="8229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sz="2800" dirty="0" smtClean="0"/>
              <a:t> Multicast</a:t>
            </a:r>
          </a:p>
          <a:p>
            <a:pPr lvl="1">
              <a:buFont typeface="Wingdings" pitchFamily="2" charset="2"/>
              <a:buChar char="q"/>
            </a:pPr>
            <a:r>
              <a:rPr lang="en-US" dirty="0"/>
              <a:t> </a:t>
            </a:r>
            <a:r>
              <a:rPr lang="en-US" sz="2400" dirty="0" smtClean="0"/>
              <a:t>meaning that traffic travels from a single source device,  to multiple, yet specific, destination devices.</a:t>
            </a:r>
            <a:endParaRPr lang="en-US" sz="24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3124200"/>
            <a:ext cx="86010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169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81000" y="685800"/>
            <a:ext cx="7775575" cy="609600"/>
          </a:xfrm>
        </p:spPr>
        <p:txBody>
          <a:bodyPr/>
          <a:lstStyle/>
          <a:p>
            <a:pPr algn="l" eaLnBrk="1" hangingPunct="1"/>
            <a:r>
              <a:rPr lang="fr-CA" sz="3600" dirty="0" smtClean="0">
                <a:solidFill>
                  <a:srgbClr val="CA6800"/>
                </a:solidFill>
              </a:rPr>
              <a:t>Objectives</a:t>
            </a:r>
            <a:endParaRPr lang="fr-FR" sz="3600" dirty="0" smtClean="0">
              <a:solidFill>
                <a:srgbClr val="CA6800"/>
              </a:solidFill>
            </a:endParaRPr>
          </a:p>
        </p:txBody>
      </p:sp>
      <p:sp>
        <p:nvSpPr>
          <p:cNvPr id="2" name="Content Placeholder 1"/>
          <p:cNvSpPr>
            <a:spLocks noGrp="1"/>
          </p:cNvSpPr>
          <p:nvPr>
            <p:ph idx="1"/>
          </p:nvPr>
        </p:nvSpPr>
        <p:spPr>
          <a:xfrm>
            <a:off x="457200" y="1600201"/>
            <a:ext cx="8229600" cy="3886200"/>
          </a:xfrm>
        </p:spPr>
        <p:txBody>
          <a:bodyPr/>
          <a:lstStyle/>
          <a:p>
            <a:pPr>
              <a:buFont typeface="Wingdings" pitchFamily="2" charset="2"/>
              <a:buChar char="§"/>
            </a:pPr>
            <a:r>
              <a:rPr lang="en-US" sz="2400" dirty="0" smtClean="0"/>
              <a:t>What is the format of an IP version 4 (IPv4) address, and what are the distinctions between unicast, broadcast and multicast addresses?</a:t>
            </a:r>
          </a:p>
          <a:p>
            <a:pPr>
              <a:buFont typeface="Wingdings" pitchFamily="2" charset="2"/>
              <a:buChar char="§"/>
            </a:pPr>
            <a:r>
              <a:rPr lang="en-US" sz="2400" dirty="0" smtClean="0"/>
              <a:t>Which options are available for assigning IP addresses to network devices?</a:t>
            </a:r>
          </a:p>
          <a:p>
            <a:pPr>
              <a:buFont typeface="Wingdings" pitchFamily="2" charset="2"/>
              <a:buChar char="§"/>
            </a:pPr>
            <a:r>
              <a:rPr lang="en-US" sz="2400" dirty="0" smtClean="0"/>
              <a:t>Given a subnet design requirement (for example, a number of required subnets and a number of required hosts per subnet), how do you determine the appropriate subnet mask for a network</a:t>
            </a:r>
            <a:r>
              <a:rPr lang="en-US" sz="2400" dirty="0" smtClean="0"/>
              <a:t>?</a:t>
            </a:r>
          </a:p>
          <a:p>
            <a:pPr>
              <a:buFont typeface="Wingdings" pitchFamily="2" charset="2"/>
              <a:buChar char="§"/>
            </a:pPr>
            <a:r>
              <a:rPr lang="en-US" sz="2400" dirty="0" smtClean="0"/>
              <a:t>What are the primary characteristics of IPv6?</a:t>
            </a:r>
            <a:endParaRPr lang="en-US" sz="2400" dirty="0" smtClean="0"/>
          </a:p>
          <a:p>
            <a:pPr>
              <a:buFont typeface="Wingdings" pitchFamily="2" charset="2"/>
              <a:buChar char="§"/>
            </a:pPr>
            <a:endParaRPr lang="en-US" sz="2400" dirty="0" smtClean="0"/>
          </a:p>
          <a:p>
            <a:pPr marL="0" indent="0">
              <a:buNone/>
            </a:pPr>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Assigning IPv4 Addresses</a:t>
            </a:r>
            <a:endParaRPr lang="en-US" sz="4000" dirty="0">
              <a:solidFill>
                <a:srgbClr val="CA6800"/>
              </a:solidFill>
            </a:endParaRPr>
          </a:p>
        </p:txBody>
      </p:sp>
      <p:sp>
        <p:nvSpPr>
          <p:cNvPr id="3" name="Rectangle 3"/>
          <p:cNvSpPr txBox="1">
            <a:spLocks noChangeArrowheads="1"/>
          </p:cNvSpPr>
          <p:nvPr/>
        </p:nvSpPr>
        <p:spPr bwMode="auto">
          <a:xfrm>
            <a:off x="476250" y="1905000"/>
            <a:ext cx="822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sz="2800" dirty="0" smtClean="0"/>
              <a:t> At this point, you should understand that network each devices need an unique IP address</a:t>
            </a:r>
            <a:r>
              <a:rPr lang="en-US" sz="2400" dirty="0" smtClean="0"/>
              <a:t>.</a:t>
            </a:r>
          </a:p>
          <a:p>
            <a:pPr marL="0" indent="0">
              <a:buNone/>
            </a:pPr>
            <a:endParaRPr lang="en-US" sz="2400" dirty="0" smtClean="0"/>
          </a:p>
          <a:p>
            <a:pPr>
              <a:buFont typeface="Wingdings" pitchFamily="2" charset="2"/>
              <a:buChar char="q"/>
            </a:pPr>
            <a:r>
              <a:rPr lang="en-US" sz="2800" dirty="0" smtClean="0"/>
              <a:t>However, beyond just and IP address, what other IP address-related information does a host need to communicate?</a:t>
            </a:r>
          </a:p>
          <a:p>
            <a:pPr marL="0" indent="0">
              <a:buNone/>
            </a:pPr>
            <a:endParaRPr lang="en-US" sz="2800" dirty="0" smtClean="0"/>
          </a:p>
          <a:p>
            <a:pPr>
              <a:buFont typeface="Wingdings" pitchFamily="2" charset="2"/>
              <a:buChar char="q"/>
            </a:pPr>
            <a:r>
              <a:rPr lang="en-US" sz="2800" dirty="0" smtClean="0"/>
              <a:t>And how do does it get them?</a:t>
            </a:r>
            <a:endParaRPr lang="en-US" sz="2800" dirty="0" smtClean="0"/>
          </a:p>
        </p:txBody>
      </p:sp>
    </p:spTree>
    <p:extLst>
      <p:ext uri="{BB962C8B-B14F-4D97-AF65-F5344CB8AC3E}">
        <p14:creationId xmlns:p14="http://schemas.microsoft.com/office/powerpoint/2010/main" val="841917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Assigning IPv4 Addresses</a:t>
            </a:r>
            <a:endParaRPr lang="en-US" sz="4000" dirty="0">
              <a:solidFill>
                <a:srgbClr val="CA6800"/>
              </a:solidFill>
            </a:endParaRPr>
          </a:p>
        </p:txBody>
      </p:sp>
      <p:sp>
        <p:nvSpPr>
          <p:cNvPr id="3" name="Rectangle 3"/>
          <p:cNvSpPr txBox="1">
            <a:spLocks noChangeArrowheads="1"/>
          </p:cNvSpPr>
          <p:nvPr/>
        </p:nvSpPr>
        <p:spPr bwMode="auto">
          <a:xfrm>
            <a:off x="476250" y="1905000"/>
            <a:ext cx="8229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sz="2800" dirty="0" smtClean="0"/>
              <a:t> IP address parameters required by each host to be able to communicate on the LAN and beyond.</a:t>
            </a:r>
          </a:p>
          <a:p>
            <a:pPr lvl="1">
              <a:buFont typeface="Wingdings" pitchFamily="2" charset="2"/>
              <a:buChar char="q"/>
            </a:pPr>
            <a:r>
              <a:rPr lang="en-US" dirty="0"/>
              <a:t> </a:t>
            </a:r>
            <a:r>
              <a:rPr lang="en-US" dirty="0" smtClean="0"/>
              <a:t>IP address</a:t>
            </a:r>
          </a:p>
          <a:p>
            <a:pPr lvl="1">
              <a:buFont typeface="Wingdings" pitchFamily="2" charset="2"/>
              <a:buChar char="q"/>
            </a:pPr>
            <a:r>
              <a:rPr lang="en-US" dirty="0" smtClean="0"/>
              <a:t>Subnet mask</a:t>
            </a:r>
          </a:p>
          <a:p>
            <a:pPr lvl="1">
              <a:buFont typeface="Wingdings" pitchFamily="2" charset="2"/>
              <a:buChar char="q"/>
            </a:pPr>
            <a:r>
              <a:rPr lang="en-US" dirty="0" smtClean="0"/>
              <a:t>Default gateway</a:t>
            </a:r>
          </a:p>
          <a:p>
            <a:pPr lvl="1">
              <a:buFont typeface="Wingdings" pitchFamily="2" charset="2"/>
              <a:buChar char="q"/>
            </a:pPr>
            <a:r>
              <a:rPr lang="en-US" dirty="0" smtClean="0"/>
              <a:t>DNS server address </a:t>
            </a:r>
            <a:endParaRPr lang="en-US" dirty="0" smtClean="0"/>
          </a:p>
        </p:txBody>
      </p:sp>
    </p:spTree>
    <p:extLst>
      <p:ext uri="{BB962C8B-B14F-4D97-AF65-F5344CB8AC3E}">
        <p14:creationId xmlns:p14="http://schemas.microsoft.com/office/powerpoint/2010/main" val="2354495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476250" y="1905000"/>
            <a:ext cx="8229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sz="2800" dirty="0" smtClean="0"/>
              <a:t> A simple way of configuring a PC, with IP address parameters is to </a:t>
            </a:r>
            <a:r>
              <a:rPr lang="en-US" sz="2800" b="1" i="1" u="sng" dirty="0" smtClean="0"/>
              <a:t>statically </a:t>
            </a:r>
            <a:r>
              <a:rPr lang="en-US" sz="2800" dirty="0" smtClean="0"/>
              <a:t>configure that information.</a:t>
            </a:r>
            <a:endParaRPr lang="en-US" dirty="0"/>
          </a:p>
          <a:p>
            <a:pPr lvl="1">
              <a:buFont typeface="Wingdings" pitchFamily="2" charset="2"/>
              <a:buChar char="q"/>
            </a:pPr>
            <a:r>
              <a:rPr lang="en-US" sz="2400" dirty="0" smtClean="0"/>
              <a:t>This is </a:t>
            </a:r>
            <a:r>
              <a:rPr lang="en-US" sz="2400" dirty="0"/>
              <a:t>time </a:t>
            </a:r>
            <a:r>
              <a:rPr lang="en-US" sz="2400" dirty="0" smtClean="0"/>
              <a:t>consuming, prone to human errors, and is not practical in large enterprise networks.</a:t>
            </a:r>
          </a:p>
          <a:p>
            <a:pPr>
              <a:buFont typeface="Wingdings" pitchFamily="2" charset="2"/>
              <a:buChar char="q"/>
            </a:pPr>
            <a:r>
              <a:rPr lang="en-US" sz="2800" dirty="0" smtClean="0"/>
              <a:t>Instead of static IP address assignments, many corporate networks </a:t>
            </a:r>
            <a:r>
              <a:rPr lang="en-US" sz="2800" b="1" i="1" u="sng" dirty="0" smtClean="0"/>
              <a:t>dynamically</a:t>
            </a:r>
            <a:r>
              <a:rPr lang="en-US" sz="2800" dirty="0" smtClean="0"/>
              <a:t> assign IP address parameters to their devices.</a:t>
            </a:r>
          </a:p>
          <a:p>
            <a:pPr>
              <a:buFont typeface="Wingdings" pitchFamily="2" charset="2"/>
              <a:buChar char="q"/>
            </a:pPr>
            <a:endParaRPr lang="en-US" sz="2800" dirty="0" smtClean="0"/>
          </a:p>
        </p:txBody>
      </p:sp>
      <p:sp>
        <p:nvSpPr>
          <p:cNvPr id="3"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Assigning IPv4 Addresses</a:t>
            </a:r>
            <a:endParaRPr lang="en-US" sz="4000" dirty="0">
              <a:solidFill>
                <a:srgbClr val="CA6800"/>
              </a:solidFill>
            </a:endParaRPr>
          </a:p>
        </p:txBody>
      </p:sp>
    </p:spTree>
    <p:extLst>
      <p:ext uri="{BB962C8B-B14F-4D97-AF65-F5344CB8AC3E}">
        <p14:creationId xmlns:p14="http://schemas.microsoft.com/office/powerpoint/2010/main" val="398958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Assigning IPv4 Addresses</a:t>
            </a:r>
            <a:endParaRPr lang="en-US" sz="4000" dirty="0">
              <a:solidFill>
                <a:srgbClr val="CA6800"/>
              </a:solidFill>
            </a:endParaRPr>
          </a:p>
        </p:txBody>
      </p:sp>
      <p:sp>
        <p:nvSpPr>
          <p:cNvPr id="4" name="Rectangle 3"/>
          <p:cNvSpPr txBox="1">
            <a:spLocks noChangeArrowheads="1"/>
          </p:cNvSpPr>
          <p:nvPr/>
        </p:nvSpPr>
        <p:spPr bwMode="auto">
          <a:xfrm>
            <a:off x="476250" y="1905000"/>
            <a:ext cx="822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sz="2800" dirty="0" smtClean="0"/>
              <a:t> There are two options when using automatic assigning of IP addresses.</a:t>
            </a:r>
          </a:p>
          <a:p>
            <a:pPr marL="0" indent="0">
              <a:buNone/>
            </a:pPr>
            <a:endParaRPr lang="en-US" sz="2000" dirty="0" smtClean="0"/>
          </a:p>
          <a:p>
            <a:pPr lvl="1">
              <a:buFont typeface="Wingdings" pitchFamily="2" charset="2"/>
              <a:buChar char="q"/>
            </a:pPr>
            <a:r>
              <a:rPr lang="en-US" sz="2400" dirty="0" smtClean="0"/>
              <a:t>Bootstrap Protocol (BOOTP)</a:t>
            </a:r>
          </a:p>
          <a:p>
            <a:pPr lvl="2">
              <a:buFont typeface="Wingdings" pitchFamily="2" charset="2"/>
              <a:buChar char="q"/>
            </a:pPr>
            <a:r>
              <a:rPr lang="en-US" sz="2000" dirty="0" smtClean="0"/>
              <a:t>A method of assigning IP address, subnet mask and default gateway information to diskless workstation.</a:t>
            </a:r>
          </a:p>
          <a:p>
            <a:pPr marL="914400" lvl="2" indent="0">
              <a:buNone/>
            </a:pPr>
            <a:endParaRPr lang="en-US" sz="2000" dirty="0" smtClean="0"/>
          </a:p>
          <a:p>
            <a:pPr lvl="1">
              <a:buFont typeface="Wingdings" pitchFamily="2" charset="2"/>
              <a:buChar char="q"/>
            </a:pPr>
            <a:r>
              <a:rPr lang="en-US" sz="2400" dirty="0" smtClean="0"/>
              <a:t>Dynamic Host Configuration Protocol (DHCP)</a:t>
            </a:r>
          </a:p>
          <a:p>
            <a:pPr lvl="2">
              <a:buFont typeface="Wingdings" pitchFamily="2" charset="2"/>
              <a:buChar char="q"/>
            </a:pPr>
            <a:r>
              <a:rPr lang="en-US" dirty="0" smtClean="0"/>
              <a:t> </a:t>
            </a:r>
            <a:r>
              <a:rPr lang="en-US" sz="2000" dirty="0" smtClean="0"/>
              <a:t>A method of assigning IP address, subnet mask, default gateway, DNS server, and more.</a:t>
            </a:r>
            <a:endParaRPr lang="en-US" sz="2800" dirty="0" smtClean="0"/>
          </a:p>
        </p:txBody>
      </p:sp>
    </p:spTree>
    <p:extLst>
      <p:ext uri="{BB962C8B-B14F-4D97-AF65-F5344CB8AC3E}">
        <p14:creationId xmlns:p14="http://schemas.microsoft.com/office/powerpoint/2010/main" val="30818128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Assigning IPv4 Addresses</a:t>
            </a:r>
            <a:endParaRPr lang="en-US" sz="4000" dirty="0">
              <a:solidFill>
                <a:srgbClr val="CA6800"/>
              </a:solidFill>
            </a:endParaRPr>
          </a:p>
        </p:txBody>
      </p:sp>
      <p:sp>
        <p:nvSpPr>
          <p:cNvPr id="3" name="Rectangle 3"/>
          <p:cNvSpPr txBox="1">
            <a:spLocks noChangeArrowheads="1"/>
          </p:cNvSpPr>
          <p:nvPr/>
        </p:nvSpPr>
        <p:spPr bwMode="auto">
          <a:xfrm>
            <a:off x="476250" y="1905000"/>
            <a:ext cx="822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sz="2800" dirty="0" smtClean="0"/>
              <a:t> When a device does not have a static IP address configured and it </a:t>
            </a:r>
            <a:r>
              <a:rPr lang="en-US" sz="2800" b="1" u="sng" dirty="0" smtClean="0"/>
              <a:t>can not </a:t>
            </a:r>
            <a:r>
              <a:rPr lang="en-US" sz="2800" dirty="0" smtClean="0"/>
              <a:t>contact a DHCP server, it still might be able to communicate on an IP network thanks to </a:t>
            </a:r>
            <a:r>
              <a:rPr lang="en-US" sz="2800" b="1" i="1" dirty="0" smtClean="0"/>
              <a:t>Automatic Private IP Addressing (</a:t>
            </a:r>
            <a:r>
              <a:rPr lang="en-US" sz="2800" b="1" dirty="0" smtClean="0"/>
              <a:t>APIPA).</a:t>
            </a:r>
          </a:p>
          <a:p>
            <a:pPr marL="0" indent="0">
              <a:buNone/>
            </a:pPr>
            <a:endParaRPr lang="en-US" sz="2800" dirty="0" smtClean="0"/>
          </a:p>
          <a:p>
            <a:pPr>
              <a:buFont typeface="Wingdings" pitchFamily="2" charset="2"/>
              <a:buChar char="q"/>
            </a:pPr>
            <a:r>
              <a:rPr lang="en-US" sz="2800" dirty="0" smtClean="0"/>
              <a:t>APIPA allows a network device to self-assign an IP address from the 169.254.0.0/16 network.</a:t>
            </a:r>
          </a:p>
        </p:txBody>
      </p:sp>
    </p:spTree>
    <p:extLst>
      <p:ext uri="{BB962C8B-B14F-4D97-AF65-F5344CB8AC3E}">
        <p14:creationId xmlns:p14="http://schemas.microsoft.com/office/powerpoint/2010/main" val="481060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Subnetting</a:t>
            </a:r>
            <a:endParaRPr lang="en-US" sz="4000" dirty="0">
              <a:solidFill>
                <a:srgbClr val="CA6800"/>
              </a:solidFill>
            </a:endParaRPr>
          </a:p>
        </p:txBody>
      </p:sp>
      <p:sp>
        <p:nvSpPr>
          <p:cNvPr id="3" name="Rectangle 3"/>
          <p:cNvSpPr txBox="1">
            <a:spLocks noChangeArrowheads="1"/>
          </p:cNvSpPr>
          <p:nvPr/>
        </p:nvSpPr>
        <p:spPr bwMode="auto">
          <a:xfrm>
            <a:off x="476250" y="1905000"/>
            <a:ext cx="822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sz="2400" dirty="0" smtClean="0"/>
              <a:t>Default subnet mask (that is, classful subnet mask) are not always the most efficient choice.</a:t>
            </a:r>
          </a:p>
          <a:p>
            <a:pPr marL="0" indent="0">
              <a:buNone/>
            </a:pPr>
            <a:endParaRPr lang="en-US" sz="2400" dirty="0" smtClean="0"/>
          </a:p>
          <a:p>
            <a:pPr>
              <a:buFont typeface="Wingdings" pitchFamily="2" charset="2"/>
              <a:buChar char="q"/>
            </a:pPr>
            <a:r>
              <a:rPr lang="en-US" sz="2400" dirty="0" smtClean="0"/>
              <a:t>Fortunately we can add additional bits to a subnet masks (thereby extending the subnet mask) to create subnets within a classful network.</a:t>
            </a:r>
          </a:p>
          <a:p>
            <a:pPr marL="0" indent="0">
              <a:buNone/>
            </a:pPr>
            <a:endParaRPr lang="en-US" sz="2400" dirty="0" smtClean="0"/>
          </a:p>
          <a:p>
            <a:pPr>
              <a:buFont typeface="Wingdings" pitchFamily="2" charset="2"/>
              <a:buChar char="q"/>
            </a:pPr>
            <a:r>
              <a:rPr lang="en-US" altLang="en-US" sz="2400" dirty="0"/>
              <a:t>To create a subnet address, a network administrator borrows bits from the original host portion and designates them as the subnet field</a:t>
            </a:r>
            <a:r>
              <a:rPr lang="en-US" altLang="en-US" sz="2400" dirty="0" smtClean="0"/>
              <a:t>.</a:t>
            </a:r>
            <a:endParaRPr lang="en-US" altLang="en-US" sz="2400" dirty="0"/>
          </a:p>
        </p:txBody>
      </p:sp>
    </p:spTree>
    <p:extLst>
      <p:ext uri="{BB962C8B-B14F-4D97-AF65-F5344CB8AC3E}">
        <p14:creationId xmlns:p14="http://schemas.microsoft.com/office/powerpoint/2010/main" val="2968473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b="48785"/>
          <a:stretch>
            <a:fillRect/>
          </a:stretch>
        </p:blipFill>
        <p:spPr bwMode="auto">
          <a:xfrm>
            <a:off x="1219200" y="685801"/>
            <a:ext cx="6705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590800"/>
            <a:ext cx="57912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1777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609600"/>
            <a:ext cx="7772400" cy="1143000"/>
          </a:xfrm>
        </p:spPr>
        <p:txBody>
          <a:bodyPr/>
          <a:lstStyle/>
          <a:p>
            <a:r>
              <a:rPr lang="en-US" altLang="en-US" sz="4400" dirty="0"/>
              <a:t>Subnet Addresses</a:t>
            </a:r>
            <a:endParaRPr lang="en-US" alt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76200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75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Purpose of Subnetting</a:t>
            </a:r>
            <a:endParaRPr lang="en-US" sz="4000" dirty="0">
              <a:solidFill>
                <a:srgbClr val="CA6800"/>
              </a:solidFill>
            </a:endParaRPr>
          </a:p>
        </p:txBody>
      </p:sp>
      <p:sp>
        <p:nvSpPr>
          <p:cNvPr id="5" name="Rectangle 3"/>
          <p:cNvSpPr txBox="1">
            <a:spLocks noChangeArrowheads="1"/>
          </p:cNvSpPr>
          <p:nvPr/>
        </p:nvSpPr>
        <p:spPr bwMode="auto">
          <a:xfrm>
            <a:off x="476250" y="1905000"/>
            <a:ext cx="822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a:buFont typeface="Wingdings" pitchFamily="2" charset="2"/>
              <a:buChar char="q"/>
            </a:pPr>
            <a:r>
              <a:rPr lang="en-US" dirty="0">
                <a:latin typeface="Calibri" pitchFamily="34" charset="0"/>
              </a:rPr>
              <a:t>More efficient use of IP addresses than </a:t>
            </a:r>
            <a:r>
              <a:rPr lang="en-US" dirty="0" smtClean="0">
                <a:latin typeface="Calibri" pitchFamily="34" charset="0"/>
              </a:rPr>
              <a:t>classful default</a:t>
            </a:r>
            <a:endParaRPr lang="en-US" dirty="0">
              <a:latin typeface="Calibri" pitchFamily="34" charset="0"/>
            </a:endParaRPr>
          </a:p>
          <a:p>
            <a:pPr lvl="1">
              <a:buFont typeface="Wingdings" pitchFamily="2" charset="2"/>
              <a:buChar char="q"/>
            </a:pPr>
            <a:r>
              <a:rPr lang="en-US" dirty="0">
                <a:latin typeface="Calibri" pitchFamily="34" charset="0"/>
              </a:rPr>
              <a:t>Enables separation of networks for security</a:t>
            </a:r>
          </a:p>
          <a:p>
            <a:pPr lvl="1">
              <a:buFont typeface="Wingdings" pitchFamily="2" charset="2"/>
              <a:buChar char="q"/>
            </a:pPr>
            <a:r>
              <a:rPr lang="en-US" dirty="0">
                <a:latin typeface="Calibri" pitchFamily="34" charset="0"/>
              </a:rPr>
              <a:t>Enables bandwidth control</a:t>
            </a:r>
          </a:p>
          <a:p>
            <a:pPr lvl="1">
              <a:buFont typeface="Wingdings" pitchFamily="2" charset="2"/>
              <a:buChar char="q"/>
            </a:pPr>
            <a:r>
              <a:rPr lang="en-US" dirty="0">
                <a:latin typeface="Calibri" pitchFamily="34" charset="0"/>
              </a:rPr>
              <a:t>Subnet mask is cornerstone of subnetting</a:t>
            </a:r>
          </a:p>
          <a:p>
            <a:pPr lvl="2">
              <a:buFont typeface="Wingdings" pitchFamily="2" charset="2"/>
              <a:buChar char="q"/>
            </a:pPr>
            <a:r>
              <a:rPr lang="en-US" dirty="0">
                <a:latin typeface="Calibri" pitchFamily="34" charset="0"/>
              </a:rPr>
              <a:t>Extend subnet masks of /8, /16, or /24 subnet by </a:t>
            </a:r>
            <a:br>
              <a:rPr lang="en-US" dirty="0">
                <a:latin typeface="Calibri" pitchFamily="34" charset="0"/>
              </a:rPr>
            </a:br>
            <a:r>
              <a:rPr lang="en-US" dirty="0">
                <a:latin typeface="Calibri" pitchFamily="34" charset="0"/>
              </a:rPr>
              <a:t>adding more ones (removing equal number of zeroes</a:t>
            </a:r>
            <a:r>
              <a:rPr lang="en-US" dirty="0" smtClean="0">
                <a:latin typeface="Calibri" pitchFamily="34" charset="0"/>
              </a:rPr>
              <a:t>).</a:t>
            </a:r>
            <a:endParaRPr lang="en-US" dirty="0">
              <a:latin typeface="Calibri" pitchFamily="34" charset="0"/>
            </a:endParaRPr>
          </a:p>
        </p:txBody>
      </p:sp>
    </p:spTree>
    <p:extLst>
      <p:ext uri="{BB962C8B-B14F-4D97-AF65-F5344CB8AC3E}">
        <p14:creationId xmlns:p14="http://schemas.microsoft.com/office/powerpoint/2010/main" val="1029515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304800" y="838200"/>
            <a:ext cx="8229600" cy="609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4000" dirty="0" smtClean="0">
                <a:solidFill>
                  <a:srgbClr val="CA6800"/>
                </a:solidFill>
              </a:rPr>
              <a:t>Subnetting (how-to)</a:t>
            </a:r>
            <a:endParaRPr lang="en-US" sz="4000" dirty="0">
              <a:solidFill>
                <a:srgbClr val="CA6800"/>
              </a:solidFill>
            </a:endParaRPr>
          </a:p>
        </p:txBody>
      </p:sp>
      <p:sp>
        <p:nvSpPr>
          <p:cNvPr id="3" name="Rectangle 3"/>
          <p:cNvSpPr txBox="1">
            <a:spLocks noChangeArrowheads="1"/>
          </p:cNvSpPr>
          <p:nvPr/>
        </p:nvSpPr>
        <p:spPr bwMode="auto">
          <a:xfrm>
            <a:off x="290945" y="1981200"/>
            <a:ext cx="8229600" cy="4144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90000"/>
              </a:lnSpc>
              <a:buFont typeface="Wingdings" pitchFamily="2" charset="2"/>
              <a:buChar char="q"/>
            </a:pPr>
            <a:r>
              <a:rPr lang="en-US" sz="2800" dirty="0" smtClean="0"/>
              <a:t>The process</a:t>
            </a:r>
          </a:p>
          <a:p>
            <a:pPr lvl="1">
              <a:lnSpc>
                <a:spcPct val="90000"/>
              </a:lnSpc>
              <a:buFont typeface="Wingdings" pitchFamily="2" charset="2"/>
              <a:buChar char="q"/>
            </a:pPr>
            <a:r>
              <a:rPr lang="en-US" sz="2400" dirty="0" smtClean="0"/>
              <a:t>The class rules define the network part</a:t>
            </a:r>
          </a:p>
          <a:p>
            <a:pPr lvl="1">
              <a:lnSpc>
                <a:spcPct val="90000"/>
              </a:lnSpc>
              <a:buFont typeface="Wingdings" pitchFamily="2" charset="2"/>
              <a:buChar char="q"/>
            </a:pPr>
            <a:r>
              <a:rPr lang="en-US" sz="2400" dirty="0" smtClean="0"/>
              <a:t>The mask binary 0s define the host part</a:t>
            </a:r>
          </a:p>
          <a:p>
            <a:pPr lvl="1">
              <a:lnSpc>
                <a:spcPct val="90000"/>
              </a:lnSpc>
              <a:buFont typeface="Wingdings" pitchFamily="2" charset="2"/>
              <a:buChar char="q"/>
            </a:pPr>
            <a:r>
              <a:rPr lang="en-US" sz="2400" dirty="0" smtClean="0"/>
              <a:t>What’s left over defines the size of the subnet part.</a:t>
            </a:r>
          </a:p>
          <a:p>
            <a:pPr lvl="2">
              <a:lnSpc>
                <a:spcPct val="90000"/>
              </a:lnSpc>
              <a:buFont typeface="Wingdings" pitchFamily="2" charset="2"/>
              <a:buChar char="q"/>
            </a:pPr>
            <a:r>
              <a:rPr lang="en-US" sz="2000" dirty="0" smtClean="0"/>
              <a:t>Number of subnets = 2</a:t>
            </a:r>
            <a:r>
              <a:rPr lang="en-US" sz="2000" baseline="30000" dirty="0" smtClean="0"/>
              <a:t>number-of-subnet-bits</a:t>
            </a:r>
            <a:r>
              <a:rPr lang="en-US" sz="2000" dirty="0" smtClean="0"/>
              <a:t> – 2</a:t>
            </a:r>
          </a:p>
          <a:p>
            <a:pPr lvl="2">
              <a:lnSpc>
                <a:spcPct val="90000"/>
              </a:lnSpc>
              <a:buFont typeface="Wingdings" pitchFamily="2" charset="2"/>
              <a:buChar char="q"/>
            </a:pPr>
            <a:r>
              <a:rPr lang="en-US" sz="2000" dirty="0" smtClean="0"/>
              <a:t>Number of hosts per subnet = 2</a:t>
            </a:r>
            <a:r>
              <a:rPr lang="en-US" sz="2000" baseline="30000" dirty="0" smtClean="0"/>
              <a:t>number-of-host-bits</a:t>
            </a:r>
            <a:r>
              <a:rPr lang="en-US" sz="2000" dirty="0" smtClean="0"/>
              <a:t> – 2</a:t>
            </a:r>
          </a:p>
          <a:p>
            <a:pPr lvl="1">
              <a:lnSpc>
                <a:spcPct val="90000"/>
              </a:lnSpc>
              <a:buFont typeface="Wingdings" pitchFamily="2" charset="2"/>
              <a:buChar char="q"/>
            </a:pPr>
            <a:r>
              <a:rPr lang="en-US" sz="2400" dirty="0" smtClean="0"/>
              <a:t>IP addressing conventions define that </a:t>
            </a:r>
            <a:r>
              <a:rPr lang="en-US" sz="2400" b="1" dirty="0" smtClean="0"/>
              <a:t>two</a:t>
            </a:r>
            <a:r>
              <a:rPr lang="en-US" sz="2400" dirty="0" smtClean="0"/>
              <a:t> </a:t>
            </a:r>
            <a:r>
              <a:rPr lang="en-US" sz="2400" b="1" dirty="0" smtClean="0"/>
              <a:t>subnets</a:t>
            </a:r>
            <a:r>
              <a:rPr lang="en-US" sz="2400" dirty="0" smtClean="0"/>
              <a:t> per network should </a:t>
            </a:r>
            <a:r>
              <a:rPr lang="en-US" sz="2400" u="sng" dirty="0" smtClean="0"/>
              <a:t>not</a:t>
            </a:r>
            <a:r>
              <a:rPr lang="en-US" sz="2400" dirty="0" smtClean="0"/>
              <a:t> be used and that </a:t>
            </a:r>
            <a:r>
              <a:rPr lang="en-US" sz="2400" b="1" dirty="0" smtClean="0"/>
              <a:t>two hosts</a:t>
            </a:r>
            <a:r>
              <a:rPr lang="en-US" sz="2400" dirty="0" smtClean="0"/>
              <a:t> per subnet should </a:t>
            </a:r>
            <a:r>
              <a:rPr lang="en-US" sz="2400" u="sng" dirty="0" smtClean="0"/>
              <a:t>not</a:t>
            </a:r>
            <a:r>
              <a:rPr lang="en-US" sz="2400" dirty="0" smtClean="0"/>
              <a:t> be used.</a:t>
            </a:r>
          </a:p>
          <a:p>
            <a:pPr lvl="2">
              <a:lnSpc>
                <a:spcPct val="90000"/>
              </a:lnSpc>
              <a:buFont typeface="Wingdings" pitchFamily="2" charset="2"/>
              <a:buChar char="q"/>
            </a:pPr>
            <a:r>
              <a:rPr lang="en-US" sz="2000" dirty="0" smtClean="0"/>
              <a:t>This equates to the formula </a:t>
            </a:r>
            <a:r>
              <a:rPr lang="en-US" sz="2800" dirty="0" smtClean="0"/>
              <a:t>2</a:t>
            </a:r>
            <a:r>
              <a:rPr lang="en-US" sz="2800" baseline="30000" dirty="0" smtClean="0"/>
              <a:t>n</a:t>
            </a:r>
            <a:r>
              <a:rPr lang="en-US" sz="2800" dirty="0" smtClean="0"/>
              <a:t>-2</a:t>
            </a:r>
            <a:endParaRPr lang="en-US" sz="2800" dirty="0"/>
          </a:p>
        </p:txBody>
      </p:sp>
    </p:spTree>
    <p:extLst>
      <p:ext uri="{BB962C8B-B14F-4D97-AF65-F5344CB8AC3E}">
        <p14:creationId xmlns:p14="http://schemas.microsoft.com/office/powerpoint/2010/main" val="2049133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lstStyle/>
          <a:p>
            <a:r>
              <a:rPr lang="en-US" sz="4000" dirty="0" smtClean="0">
                <a:solidFill>
                  <a:srgbClr val="CA6800"/>
                </a:solidFill>
              </a:rPr>
              <a:t>Working with IP Addresses</a:t>
            </a:r>
            <a:endParaRPr lang="en-US" sz="4000" dirty="0">
              <a:solidFill>
                <a:srgbClr val="CA6800"/>
              </a:solidFill>
            </a:endParaRPr>
          </a:p>
        </p:txBody>
      </p:sp>
      <p:sp>
        <p:nvSpPr>
          <p:cNvPr id="6" name="Rectangle 4"/>
          <p:cNvSpPr txBox="1">
            <a:spLocks noChangeArrowheads="1"/>
          </p:cNvSpPr>
          <p:nvPr/>
        </p:nvSpPr>
        <p:spPr bwMode="auto">
          <a:xfrm>
            <a:off x="152400" y="1981200"/>
            <a:ext cx="8763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altLang="en-US" sz="2400" dirty="0" smtClean="0"/>
              <a:t>When two devices on a network want to communicate, they need logical addresses.</a:t>
            </a:r>
          </a:p>
          <a:p>
            <a:pPr>
              <a:buFont typeface="Wingdings" pitchFamily="2" charset="2"/>
              <a:buChar char="q"/>
            </a:pPr>
            <a:r>
              <a:rPr lang="en-US" altLang="en-US" sz="2400" dirty="0" smtClean="0"/>
              <a:t>Most modern networks use Internet Protocol (IP) addressing, as opposed to other Layer 3 addressing.</a:t>
            </a:r>
          </a:p>
          <a:p>
            <a:pPr>
              <a:buFont typeface="Wingdings" pitchFamily="2" charset="2"/>
              <a:buChar char="q"/>
            </a:pPr>
            <a:r>
              <a:rPr lang="en-US" altLang="en-US" sz="2400" dirty="0" smtClean="0"/>
              <a:t>Two versions of IP addressed, first we will discuss how IP concepts are applied to IP </a:t>
            </a:r>
            <a:r>
              <a:rPr lang="en-US" altLang="en-US" sz="2400" i="1" dirty="0" smtClean="0"/>
              <a:t>version 4 </a:t>
            </a:r>
            <a:r>
              <a:rPr lang="en-US" altLang="en-US" sz="2400" dirty="0" smtClean="0"/>
              <a:t>(IPv4).</a:t>
            </a:r>
          </a:p>
          <a:p>
            <a:pPr>
              <a:buFont typeface="Wingdings" pitchFamily="2" charset="2"/>
              <a:buChar char="q"/>
            </a:pPr>
            <a:r>
              <a:rPr lang="en-US" altLang="en-US" sz="2400" dirty="0" smtClean="0"/>
              <a:t>Next, various options for assigning IP addresses to end stations are contrasted.</a:t>
            </a:r>
          </a:p>
          <a:p>
            <a:pPr marL="0" indent="0">
              <a:buNone/>
            </a:pPr>
            <a:endParaRPr lang="en-US" altLang="en-US" sz="2400" dirty="0" smtClean="0"/>
          </a:p>
          <a:p>
            <a:endParaRPr lang="en-US"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152400" y="685800"/>
            <a:ext cx="8229600" cy="914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sz="3600" b="1" i="1" dirty="0">
                <a:solidFill>
                  <a:srgbClr val="CA6800"/>
                </a:solidFill>
              </a:rPr>
              <a:t>IP Subnetting Guide</a:t>
            </a:r>
          </a:p>
        </p:txBody>
      </p:sp>
      <p:sp>
        <p:nvSpPr>
          <p:cNvPr id="3" name="Rectangle 3"/>
          <p:cNvSpPr txBox="1">
            <a:spLocks noChangeArrowheads="1"/>
          </p:cNvSpPr>
          <p:nvPr/>
        </p:nvSpPr>
        <p:spPr bwMode="auto">
          <a:xfrm>
            <a:off x="1066800" y="1790700"/>
            <a:ext cx="7869382"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indent="-457200">
              <a:lnSpc>
                <a:spcPct val="80000"/>
              </a:lnSpc>
              <a:buFontTx/>
              <a:buNone/>
            </a:pPr>
            <a:r>
              <a:rPr lang="en-US" sz="2400" dirty="0" smtClean="0"/>
              <a:t>1.  </a:t>
            </a:r>
            <a:r>
              <a:rPr lang="en-US" sz="2000" b="1" dirty="0" smtClean="0"/>
              <a:t>To subnet an IP address we need to setup our work sheet as follows: (this will aid you in completing the work.)</a:t>
            </a:r>
          </a:p>
          <a:p>
            <a:pPr marL="914400" lvl="1" indent="-342900">
              <a:lnSpc>
                <a:spcPct val="80000"/>
              </a:lnSpc>
              <a:buFont typeface="Wingdings" pitchFamily="2" charset="2"/>
              <a:buChar char="§"/>
            </a:pPr>
            <a:r>
              <a:rPr lang="en-US" sz="1800" dirty="0" smtClean="0"/>
              <a:t>First, at the top of your work sheet lay out the number line as shown. </a:t>
            </a:r>
          </a:p>
          <a:p>
            <a:pPr marL="571500" lvl="1" indent="228600">
              <a:lnSpc>
                <a:spcPct val="80000"/>
              </a:lnSpc>
              <a:buFontTx/>
              <a:buNone/>
            </a:pPr>
            <a:endParaRPr lang="en-US" sz="1800" dirty="0" smtClean="0"/>
          </a:p>
          <a:p>
            <a:pPr marL="457200" indent="-457200">
              <a:lnSpc>
                <a:spcPct val="80000"/>
              </a:lnSpc>
              <a:buFontTx/>
              <a:buNone/>
            </a:pPr>
            <a:r>
              <a:rPr lang="en-US" sz="1000" dirty="0" smtClean="0"/>
              <a:t>	</a:t>
            </a:r>
            <a:r>
              <a:rPr lang="en-US" sz="1000" u="sng" dirty="0" smtClean="0"/>
              <a:t> </a:t>
            </a:r>
            <a:r>
              <a:rPr lang="en-US" sz="1200" u="sng" dirty="0" smtClean="0"/>
              <a:t>7	6	5	4	3	2	1	0 Power of 2 line</a:t>
            </a:r>
          </a:p>
          <a:p>
            <a:pPr marL="457200" indent="-457200">
              <a:lnSpc>
                <a:spcPct val="80000"/>
              </a:lnSpc>
              <a:buFontTx/>
              <a:buNone/>
            </a:pPr>
            <a:r>
              <a:rPr lang="en-US" sz="1200" dirty="0" smtClean="0"/>
              <a:t>	128	64	32	16	8	4	2	1 Answer line</a:t>
            </a:r>
          </a:p>
          <a:p>
            <a:pPr marL="457200" indent="-457200">
              <a:lnSpc>
                <a:spcPct val="80000"/>
              </a:lnSpc>
              <a:buFontTx/>
              <a:buNone/>
            </a:pPr>
            <a:endParaRPr lang="en-US" sz="1200" dirty="0" smtClean="0"/>
          </a:p>
          <a:p>
            <a:pPr marL="457200" indent="-457200">
              <a:lnSpc>
                <a:spcPct val="80000"/>
              </a:lnSpc>
              <a:buFontTx/>
              <a:buNone/>
            </a:pPr>
            <a:endParaRPr lang="en-US" sz="1200" dirty="0"/>
          </a:p>
          <a:p>
            <a:pPr marL="457200" indent="-457200">
              <a:lnSpc>
                <a:spcPct val="80000"/>
              </a:lnSpc>
              <a:buFontTx/>
              <a:buNone/>
            </a:pPr>
            <a:endParaRPr lang="en-US" sz="1200" dirty="0" smtClean="0"/>
          </a:p>
          <a:p>
            <a:pPr marL="914400" indent="-280988">
              <a:lnSpc>
                <a:spcPct val="80000"/>
              </a:lnSpc>
              <a:buFont typeface="Wingdings" pitchFamily="2" charset="2"/>
              <a:buChar char="§"/>
            </a:pPr>
            <a:endParaRPr lang="en-US" sz="1800" dirty="0" smtClean="0"/>
          </a:p>
          <a:p>
            <a:pPr marL="914400" indent="-280988">
              <a:lnSpc>
                <a:spcPct val="80000"/>
              </a:lnSpc>
              <a:buFont typeface="Wingdings" pitchFamily="2" charset="2"/>
              <a:buChar char="§"/>
            </a:pPr>
            <a:endParaRPr lang="en-US" sz="1800" dirty="0"/>
          </a:p>
          <a:p>
            <a:pPr marL="914400" indent="-280988">
              <a:lnSpc>
                <a:spcPct val="80000"/>
              </a:lnSpc>
              <a:buFont typeface="Wingdings" pitchFamily="2" charset="2"/>
              <a:buChar char="§"/>
            </a:pPr>
            <a:r>
              <a:rPr lang="en-US" sz="1800" dirty="0" smtClean="0"/>
              <a:t>Next, place the subnetting formula at the left of the number line.</a:t>
            </a:r>
          </a:p>
          <a:p>
            <a:pPr marL="914400" indent="-280988">
              <a:lnSpc>
                <a:spcPct val="80000"/>
              </a:lnSpc>
              <a:buFont typeface="Wingdings" pitchFamily="2" charset="2"/>
              <a:buChar char="§"/>
            </a:pPr>
            <a:r>
              <a:rPr lang="en-US" sz="1800" dirty="0" smtClean="0"/>
              <a:t>Third, write down the base IP address that you will be subnetting, as shown.</a:t>
            </a:r>
          </a:p>
          <a:p>
            <a:pPr marL="914400" indent="-280988">
              <a:lnSpc>
                <a:spcPct val="80000"/>
              </a:lnSpc>
              <a:buFont typeface="Wingdings" pitchFamily="2" charset="2"/>
              <a:buChar char="§"/>
            </a:pPr>
            <a:r>
              <a:rPr lang="en-US" sz="1800" dirty="0" smtClean="0"/>
              <a:t>Last, notice the box above the subnetting formula;</a:t>
            </a:r>
          </a:p>
          <a:p>
            <a:pPr marL="633412" indent="0">
              <a:lnSpc>
                <a:spcPct val="80000"/>
              </a:lnSpc>
              <a:buNone/>
            </a:pPr>
            <a:r>
              <a:rPr lang="en-US" sz="1800" dirty="0" smtClean="0"/>
              <a:t>	this is to place your power of two from the power line.</a:t>
            </a:r>
            <a:endParaRPr lang="en-US" sz="1800" dirty="0"/>
          </a:p>
        </p:txBody>
      </p:sp>
      <p:grpSp>
        <p:nvGrpSpPr>
          <p:cNvPr id="4" name="Group 3"/>
          <p:cNvGrpSpPr/>
          <p:nvPr/>
        </p:nvGrpSpPr>
        <p:grpSpPr>
          <a:xfrm>
            <a:off x="397536" y="3878761"/>
            <a:ext cx="7467600" cy="283374"/>
            <a:chOff x="1371600" y="2514600"/>
            <a:chExt cx="1371600" cy="523220"/>
          </a:xfrm>
        </p:grpSpPr>
        <p:sp>
          <p:nvSpPr>
            <p:cNvPr id="5" name="TextBox 4"/>
            <p:cNvSpPr txBox="1"/>
            <p:nvPr/>
          </p:nvSpPr>
          <p:spPr>
            <a:xfrm>
              <a:off x="1371600" y="2514600"/>
              <a:ext cx="1371600" cy="523220"/>
            </a:xfrm>
            <a:prstGeom prst="rect">
              <a:avLst/>
            </a:prstGeom>
            <a:noFill/>
          </p:spPr>
          <p:txBody>
            <a:bodyPr wrap="square" rtlCol="0">
              <a:spAutoFit/>
            </a:bodyPr>
            <a:lstStyle/>
            <a:p>
              <a:r>
                <a:rPr lang="en-US" sz="2800" dirty="0" smtClean="0"/>
                <a:t>2    -2=             192.168.0.0</a:t>
              </a:r>
              <a:endParaRPr lang="en-US" sz="2800" dirty="0"/>
            </a:p>
          </p:txBody>
        </p:sp>
        <p:sp>
          <p:nvSpPr>
            <p:cNvPr id="6" name="Rectangle 5"/>
            <p:cNvSpPr/>
            <p:nvPr/>
          </p:nvSpPr>
          <p:spPr>
            <a:xfrm>
              <a:off x="1431045" y="2514600"/>
              <a:ext cx="29547" cy="52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489939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828800"/>
            <a:ext cx="82296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609600" indent="-609600">
              <a:lnSpc>
                <a:spcPct val="80000"/>
              </a:lnSpc>
              <a:buFontTx/>
              <a:buAutoNum type="arabicPeriod" startAt="2"/>
            </a:pPr>
            <a:r>
              <a:rPr lang="en-US" sz="2400" dirty="0" smtClean="0"/>
              <a:t>It is time to start the process of subnetting an IP address.</a:t>
            </a:r>
          </a:p>
          <a:p>
            <a:pPr marL="1031875" lvl="1" indent="-398463">
              <a:lnSpc>
                <a:spcPct val="80000"/>
              </a:lnSpc>
              <a:buNone/>
            </a:pPr>
            <a:r>
              <a:rPr lang="en-US" sz="2000" dirty="0" smtClean="0"/>
              <a:t>a.  The first thing that we must do is to decide how many subnets that you need. This is done by looking at how many ports are on your router.  For example if your router has four ports on the back and three are going to be used for your network, we will need to subnet our base IP Address into three networks.</a:t>
            </a:r>
          </a:p>
          <a:p>
            <a:pPr marL="609600" indent="-609600">
              <a:lnSpc>
                <a:spcPct val="80000"/>
              </a:lnSpc>
              <a:buFontTx/>
              <a:buNone/>
            </a:pPr>
            <a:endParaRPr lang="en-US" sz="2400" dirty="0" smtClean="0"/>
          </a:p>
          <a:p>
            <a:pPr marL="609600" indent="-609600">
              <a:lnSpc>
                <a:spcPct val="80000"/>
              </a:lnSpc>
              <a:buFontTx/>
              <a:buNone/>
            </a:pPr>
            <a:r>
              <a:rPr lang="en-US" sz="2400" dirty="0" smtClean="0"/>
              <a:t>3.	Turn to your work sheet; place the number 3 with a question mark next to the formula, as shown.</a:t>
            </a:r>
            <a:endParaRPr lang="en-US" sz="2400" dirty="0"/>
          </a:p>
        </p:txBody>
      </p:sp>
      <p:sp>
        <p:nvSpPr>
          <p:cNvPr id="7" name="Rectangle 2"/>
          <p:cNvSpPr>
            <a:spLocks noGrp="1" noChangeArrowheads="1"/>
          </p:cNvSpPr>
          <p:nvPr>
            <p:ph type="title"/>
          </p:nvPr>
        </p:nvSpPr>
        <p:spPr bwMode="auto">
          <a:xfrm>
            <a:off x="152400" y="685800"/>
            <a:ext cx="8229600" cy="914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sz="3600" b="1" i="1" dirty="0">
                <a:solidFill>
                  <a:srgbClr val="CA6800"/>
                </a:solidFill>
              </a:rPr>
              <a:t>IP Subnetting Guide</a:t>
            </a:r>
          </a:p>
        </p:txBody>
      </p:sp>
      <p:grpSp>
        <p:nvGrpSpPr>
          <p:cNvPr id="8" name="Group 7"/>
          <p:cNvGrpSpPr/>
          <p:nvPr/>
        </p:nvGrpSpPr>
        <p:grpSpPr>
          <a:xfrm>
            <a:off x="721181" y="5262965"/>
            <a:ext cx="7467600" cy="539481"/>
            <a:chOff x="1371600" y="2484576"/>
            <a:chExt cx="1371600" cy="996094"/>
          </a:xfrm>
        </p:grpSpPr>
        <p:sp>
          <p:nvSpPr>
            <p:cNvPr id="9" name="TextBox 8"/>
            <p:cNvSpPr txBox="1"/>
            <p:nvPr/>
          </p:nvSpPr>
          <p:spPr>
            <a:xfrm>
              <a:off x="1371600" y="2514600"/>
              <a:ext cx="1371600" cy="966070"/>
            </a:xfrm>
            <a:prstGeom prst="rect">
              <a:avLst/>
            </a:prstGeom>
            <a:noFill/>
          </p:spPr>
          <p:txBody>
            <a:bodyPr wrap="square" rtlCol="0">
              <a:spAutoFit/>
            </a:bodyPr>
            <a:lstStyle/>
            <a:p>
              <a:r>
                <a:rPr lang="en-US" sz="2800" dirty="0" smtClean="0"/>
                <a:t>2    -2=3?</a:t>
              </a:r>
              <a:endParaRPr lang="en-US" sz="2800" dirty="0"/>
            </a:p>
          </p:txBody>
        </p:sp>
        <p:sp>
          <p:nvSpPr>
            <p:cNvPr id="10" name="Rectangle 9"/>
            <p:cNvSpPr/>
            <p:nvPr/>
          </p:nvSpPr>
          <p:spPr>
            <a:xfrm>
              <a:off x="1431045" y="2484576"/>
              <a:ext cx="46024" cy="513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03838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152400" y="685800"/>
            <a:ext cx="8229600" cy="914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sz="3600" b="1" i="1" dirty="0">
                <a:solidFill>
                  <a:srgbClr val="CA6800"/>
                </a:solidFill>
              </a:rPr>
              <a:t>IP Subnetting Guide</a:t>
            </a:r>
          </a:p>
        </p:txBody>
      </p:sp>
      <p:sp>
        <p:nvSpPr>
          <p:cNvPr id="3" name="Rectangle 3"/>
          <p:cNvSpPr txBox="1">
            <a:spLocks noChangeArrowheads="1"/>
          </p:cNvSpPr>
          <p:nvPr/>
        </p:nvSpPr>
        <p:spPr bwMode="auto">
          <a:xfrm>
            <a:off x="457200" y="1828800"/>
            <a:ext cx="82296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39725" indent="-339725">
              <a:lnSpc>
                <a:spcPct val="90000"/>
              </a:lnSpc>
              <a:buNone/>
            </a:pPr>
            <a:r>
              <a:rPr lang="en-US" sz="2000" b="1" dirty="0" smtClean="0"/>
              <a:t>4. Next, look at the bottom line on the sheet and find the number that is closest to your answer after subtracting 2 from it. </a:t>
            </a:r>
          </a:p>
          <a:p>
            <a:pPr marL="990600" lvl="1" indent="-533400">
              <a:lnSpc>
                <a:spcPct val="90000"/>
              </a:lnSpc>
              <a:buFontTx/>
              <a:buAutoNum type="alphaLcPeriod"/>
            </a:pPr>
            <a:r>
              <a:rPr lang="en-US" sz="1800" dirty="0" smtClean="0"/>
              <a:t>Then, look at the number above it and place it in the box. (by looking at the answer line and subtracting 2 from it, we find the 8-2=6 and the number above is 3, so 3 goes in the box) Then strike through your old answer </a:t>
            </a:r>
          </a:p>
          <a:p>
            <a:pPr marL="339725" indent="-339725">
              <a:lnSpc>
                <a:spcPct val="90000"/>
              </a:lnSpc>
              <a:buFontTx/>
              <a:buNone/>
            </a:pPr>
            <a:r>
              <a:rPr lang="en-US" sz="2000" b="1" dirty="0" smtClean="0"/>
              <a:t>5. The next step is to calculate the new subnet mask number.  </a:t>
            </a:r>
          </a:p>
          <a:p>
            <a:pPr marL="990600" lvl="1" indent="-533400">
              <a:lnSpc>
                <a:spcPct val="90000"/>
              </a:lnSpc>
              <a:buFontTx/>
              <a:buAutoNum type="alphaLcPeriod"/>
            </a:pPr>
            <a:r>
              <a:rPr lang="en-US" sz="1800" dirty="0" smtClean="0"/>
              <a:t>This is done by looking at the number that is in the box. (From this number we will be placing a one below the number line starting from the left, as shown).</a:t>
            </a:r>
          </a:p>
          <a:p>
            <a:pPr marL="990600" lvl="1" indent="-533400">
              <a:lnSpc>
                <a:spcPct val="90000"/>
              </a:lnSpc>
              <a:buFontTx/>
              <a:buAutoNum type="alphaLcPeriod"/>
            </a:pPr>
            <a:r>
              <a:rPr lang="en-US" sz="1800" dirty="0" smtClean="0"/>
              <a:t>Then take the numbers above the ones and add them up 128+64+32=224.  Then combine them with the default subnet mask for that class address as shown.</a:t>
            </a:r>
            <a:endParaRPr lang="en-US" sz="1800" dirty="0"/>
          </a:p>
        </p:txBody>
      </p:sp>
    </p:spTree>
    <p:extLst>
      <p:ext uri="{BB962C8B-B14F-4D97-AF65-F5344CB8AC3E}">
        <p14:creationId xmlns:p14="http://schemas.microsoft.com/office/powerpoint/2010/main" val="39446390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457200" y="1905000"/>
            <a:ext cx="8229600" cy="39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533400" indent="-533400">
              <a:buFontTx/>
              <a:buAutoNum type="arabicPeriod" startAt="6"/>
            </a:pPr>
            <a:r>
              <a:rPr lang="en-US" sz="2400" dirty="0" smtClean="0"/>
              <a:t>Now we have to figure out the network separation number. To do this look at the rightmost one;  the number above it is your separation number.  </a:t>
            </a:r>
          </a:p>
          <a:p>
            <a:pPr marL="914400" lvl="1" indent="-457200">
              <a:buFontTx/>
              <a:buAutoNum type="alphaLcPeriod"/>
            </a:pPr>
            <a:r>
              <a:rPr lang="en-US" sz="2000" dirty="0" smtClean="0"/>
              <a:t>This number is going to be used to set the beginning address for each of the three networks.  In my example the number is 32. This is the number that we are going to use.</a:t>
            </a:r>
          </a:p>
          <a:p>
            <a:pPr marL="914400" lvl="1" indent="-457200">
              <a:buFontTx/>
              <a:buNone/>
            </a:pPr>
            <a:endParaRPr lang="en-US" sz="2000" dirty="0" smtClean="0"/>
          </a:p>
          <a:p>
            <a:pPr marL="533400" indent="-533400">
              <a:buFontTx/>
              <a:buNone/>
            </a:pPr>
            <a:r>
              <a:rPr lang="en-US" sz="2400" dirty="0" smtClean="0"/>
              <a:t>7.	The next step is to create an IP Address for each of our router ports. This is generally the first usable IP Address after the network number.</a:t>
            </a:r>
          </a:p>
          <a:p>
            <a:pPr marL="533400" indent="-533400"/>
            <a:endParaRPr lang="en-US" sz="2400" dirty="0"/>
          </a:p>
        </p:txBody>
      </p:sp>
      <p:sp>
        <p:nvSpPr>
          <p:cNvPr id="3" name="Rectangle 2"/>
          <p:cNvSpPr>
            <a:spLocks noGrp="1" noChangeArrowheads="1"/>
          </p:cNvSpPr>
          <p:nvPr>
            <p:ph type="title"/>
          </p:nvPr>
        </p:nvSpPr>
        <p:spPr bwMode="auto">
          <a:xfrm>
            <a:off x="152400" y="685800"/>
            <a:ext cx="8229600" cy="914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sz="3600" b="1" i="1" dirty="0">
                <a:solidFill>
                  <a:srgbClr val="CA6800"/>
                </a:solidFill>
              </a:rPr>
              <a:t>IP Subnetting Guide</a:t>
            </a:r>
          </a:p>
        </p:txBody>
      </p:sp>
    </p:spTree>
    <p:extLst>
      <p:ext uri="{BB962C8B-B14F-4D97-AF65-F5344CB8AC3E}">
        <p14:creationId xmlns:p14="http://schemas.microsoft.com/office/powerpoint/2010/main" val="1701427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457200" y="1905001"/>
            <a:ext cx="82296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609600" indent="-609600">
              <a:buFontTx/>
              <a:buNone/>
            </a:pPr>
            <a:r>
              <a:rPr lang="en-US" sz="2400" dirty="0" smtClean="0"/>
              <a:t>8.	Now we need to find the broadcast address. This is always the last number in the range.  To find it, subtract one from the next network number.</a:t>
            </a:r>
          </a:p>
          <a:p>
            <a:pPr marL="609600" indent="-609600">
              <a:buFontTx/>
              <a:buNone/>
            </a:pPr>
            <a:endParaRPr lang="en-US" sz="2400" dirty="0" smtClean="0"/>
          </a:p>
          <a:p>
            <a:pPr marL="609600" indent="-609600">
              <a:buFontTx/>
              <a:buAutoNum type="arabicPeriod" startAt="9"/>
            </a:pPr>
            <a:r>
              <a:rPr lang="en-US" sz="2400" dirty="0" smtClean="0"/>
              <a:t>The last thing is to fill in between the router # and the broadcast #; this is called the VALID HOST RANGE.</a:t>
            </a:r>
          </a:p>
          <a:p>
            <a:pPr marL="609600" indent="-609600">
              <a:buFontTx/>
              <a:buNone/>
            </a:pPr>
            <a:endParaRPr lang="en-US" sz="2400" dirty="0" smtClean="0"/>
          </a:p>
          <a:p>
            <a:pPr marL="609600" indent="-609600">
              <a:buFontTx/>
              <a:buNone/>
            </a:pPr>
            <a:r>
              <a:rPr lang="en-US" sz="2400" dirty="0" smtClean="0"/>
              <a:t>10.	Now you are done</a:t>
            </a:r>
            <a:endParaRPr lang="en-US" sz="2400" dirty="0"/>
          </a:p>
        </p:txBody>
      </p:sp>
      <p:sp>
        <p:nvSpPr>
          <p:cNvPr id="3" name="Rectangle 2"/>
          <p:cNvSpPr>
            <a:spLocks noGrp="1" noChangeArrowheads="1"/>
          </p:cNvSpPr>
          <p:nvPr>
            <p:ph type="title"/>
          </p:nvPr>
        </p:nvSpPr>
        <p:spPr bwMode="auto">
          <a:xfrm>
            <a:off x="152400" y="685800"/>
            <a:ext cx="8229600" cy="914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sz="3600" b="1" i="1" dirty="0">
                <a:solidFill>
                  <a:srgbClr val="CA6800"/>
                </a:solidFill>
              </a:rPr>
              <a:t>IP Subnetting Guide</a:t>
            </a:r>
          </a:p>
        </p:txBody>
      </p:sp>
    </p:spTree>
    <p:extLst>
      <p:ext uri="{BB962C8B-B14F-4D97-AF65-F5344CB8AC3E}">
        <p14:creationId xmlns:p14="http://schemas.microsoft.com/office/powerpoint/2010/main" val="1745247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152400" y="685800"/>
            <a:ext cx="8229600" cy="914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sz="3600" b="1" i="1" dirty="0" smtClean="0">
                <a:solidFill>
                  <a:srgbClr val="CA6800"/>
                </a:solidFill>
              </a:rPr>
              <a:t>Classless Inter-Domain Routing</a:t>
            </a:r>
            <a:endParaRPr lang="en-US" sz="3600" b="1" i="1" dirty="0">
              <a:solidFill>
                <a:srgbClr val="CA6800"/>
              </a:solidFill>
            </a:endParaRPr>
          </a:p>
        </p:txBody>
      </p:sp>
      <p:sp>
        <p:nvSpPr>
          <p:cNvPr id="3" name="Rectangle 4"/>
          <p:cNvSpPr txBox="1">
            <a:spLocks noChangeArrowheads="1"/>
          </p:cNvSpPr>
          <p:nvPr/>
        </p:nvSpPr>
        <p:spPr bwMode="auto">
          <a:xfrm>
            <a:off x="152400" y="1981200"/>
            <a:ext cx="8763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altLang="en-US" sz="2400" dirty="0" smtClean="0"/>
              <a:t>Although subnetting is the process of extending a classful subnet mask (that is, adding 1’s to a classful mask), </a:t>
            </a:r>
            <a:r>
              <a:rPr lang="en-US" altLang="en-US" sz="2400" b="1" i="1" dirty="0" smtClean="0"/>
              <a:t>Classless Inter-Domain Routing </a:t>
            </a:r>
            <a:r>
              <a:rPr lang="en-US" altLang="en-US" sz="2400" b="1" dirty="0" smtClean="0"/>
              <a:t>(CIDR) </a:t>
            </a:r>
            <a:r>
              <a:rPr lang="en-US" altLang="en-US" sz="2400" dirty="0" smtClean="0"/>
              <a:t>does both. </a:t>
            </a:r>
          </a:p>
          <a:p>
            <a:pPr marL="0" indent="0">
              <a:buNone/>
            </a:pPr>
            <a:endParaRPr lang="en-US" altLang="en-US" sz="2400" dirty="0" smtClean="0"/>
          </a:p>
          <a:p>
            <a:pPr>
              <a:buFont typeface="Wingdings" pitchFamily="2" charset="2"/>
              <a:buChar char="q"/>
            </a:pPr>
            <a:r>
              <a:rPr lang="en-US" altLang="en-US" sz="2400" dirty="0" smtClean="0"/>
              <a:t>CIDR, is used by our ISP’s in the world to control the addressing groups assigned to them by ARIN.</a:t>
            </a:r>
            <a:endParaRPr lang="en-US" altLang="en-US" sz="2400" dirty="0" smtClean="0"/>
          </a:p>
          <a:p>
            <a:endParaRPr lang="en-US" altLang="en-US" sz="2400" dirty="0"/>
          </a:p>
        </p:txBody>
      </p:sp>
    </p:spTree>
    <p:extLst>
      <p:ext uri="{BB962C8B-B14F-4D97-AF65-F5344CB8AC3E}">
        <p14:creationId xmlns:p14="http://schemas.microsoft.com/office/powerpoint/2010/main" val="36457622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lstStyle/>
          <a:p>
            <a:r>
              <a:rPr lang="en-US" sz="4000" dirty="0" smtClean="0">
                <a:solidFill>
                  <a:srgbClr val="CA6800"/>
                </a:solidFill>
              </a:rPr>
              <a:t>IPv6 Addressing</a:t>
            </a:r>
            <a:endParaRPr lang="en-US" sz="4000" dirty="0">
              <a:solidFill>
                <a:srgbClr val="CA6800"/>
              </a:solidFill>
            </a:endParaRPr>
          </a:p>
        </p:txBody>
      </p:sp>
      <p:sp>
        <p:nvSpPr>
          <p:cNvPr id="3" name="Rectangle 4"/>
          <p:cNvSpPr txBox="1">
            <a:spLocks noChangeArrowheads="1"/>
          </p:cNvSpPr>
          <p:nvPr/>
        </p:nvSpPr>
        <p:spPr bwMode="auto">
          <a:xfrm>
            <a:off x="152400" y="1828800"/>
            <a:ext cx="8763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altLang="en-US" sz="2400" dirty="0" smtClean="0"/>
              <a:t>With the globa</a:t>
            </a:r>
            <a:r>
              <a:rPr lang="en-US" altLang="en-US" sz="2400" dirty="0" smtClean="0"/>
              <a:t>l proliferation of IP-based networks, available IPv4 address have run out.</a:t>
            </a:r>
          </a:p>
          <a:p>
            <a:pPr>
              <a:buFont typeface="Wingdings" pitchFamily="2" charset="2"/>
              <a:buChar char="q"/>
            </a:pPr>
            <a:endParaRPr lang="en-US" altLang="en-US" sz="2400" dirty="0" smtClean="0"/>
          </a:p>
          <a:p>
            <a:pPr>
              <a:buFont typeface="Wingdings" pitchFamily="2" charset="2"/>
              <a:buChar char="q"/>
            </a:pPr>
            <a:r>
              <a:rPr lang="en-US" altLang="en-US" sz="2400" dirty="0" smtClean="0"/>
              <a:t>Fortunately</a:t>
            </a:r>
            <a:r>
              <a:rPr lang="en-US" altLang="en-US" sz="2400" dirty="0" smtClean="0"/>
              <a:t>, IPv6 provides enough IP address for many generations to come.</a:t>
            </a:r>
          </a:p>
          <a:p>
            <a:pPr>
              <a:buFont typeface="Wingdings" pitchFamily="2" charset="2"/>
              <a:buChar char="q"/>
            </a:pPr>
            <a:endParaRPr lang="en-US" altLang="en-US" sz="2400" dirty="0" smtClean="0"/>
          </a:p>
          <a:p>
            <a:pPr>
              <a:buFont typeface="Wingdings" pitchFamily="2" charset="2"/>
              <a:buChar char="q"/>
            </a:pPr>
            <a:r>
              <a:rPr lang="en-US" altLang="en-US" sz="2400" dirty="0" smtClean="0"/>
              <a:t>IPv6 dramatically increases the number of available IP address.  IPv6 offers approximately 5 * 10</a:t>
            </a:r>
            <a:r>
              <a:rPr lang="en-US" altLang="en-US" sz="2400" baseline="30000" dirty="0" smtClean="0"/>
              <a:t>28 </a:t>
            </a:r>
            <a:r>
              <a:rPr lang="en-US" altLang="en-US" sz="2400" dirty="0" smtClean="0"/>
              <a:t> IP address for each person on the plant.</a:t>
            </a:r>
          </a:p>
          <a:p>
            <a:pPr>
              <a:buFont typeface="Wingdings" pitchFamily="2" charset="2"/>
              <a:buChar char="q"/>
            </a:pPr>
            <a:endParaRPr lang="en-US" altLang="en-US" sz="2400" dirty="0" smtClean="0"/>
          </a:p>
        </p:txBody>
      </p:sp>
    </p:spTree>
    <p:extLst>
      <p:ext uri="{BB962C8B-B14F-4D97-AF65-F5344CB8AC3E}">
        <p14:creationId xmlns:p14="http://schemas.microsoft.com/office/powerpoint/2010/main" val="4178115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lstStyle/>
          <a:p>
            <a:r>
              <a:rPr lang="en-US" sz="4800" dirty="0" smtClean="0">
                <a:solidFill>
                  <a:srgbClr val="CA6800"/>
                </a:solidFill>
              </a:rPr>
              <a:t>IPv6 Addressing</a:t>
            </a:r>
            <a:endParaRPr lang="en-US" sz="4800" dirty="0">
              <a:solidFill>
                <a:srgbClr val="CA6800"/>
              </a:solidFill>
            </a:endParaRPr>
          </a:p>
        </p:txBody>
      </p:sp>
      <p:sp>
        <p:nvSpPr>
          <p:cNvPr id="3" name="Rectangle 4"/>
          <p:cNvSpPr txBox="1">
            <a:spLocks noChangeArrowheads="1"/>
          </p:cNvSpPr>
          <p:nvPr/>
        </p:nvSpPr>
        <p:spPr bwMode="auto">
          <a:xfrm>
            <a:off x="1066800" y="2362200"/>
            <a:ext cx="7239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altLang="en-US" sz="3600" dirty="0" smtClean="0"/>
              <a:t>IPv6 Features:</a:t>
            </a:r>
          </a:p>
          <a:p>
            <a:pPr lvl="1">
              <a:buFont typeface="Wingdings" pitchFamily="2" charset="2"/>
              <a:buChar char="q"/>
            </a:pPr>
            <a:r>
              <a:rPr lang="en-US" altLang="en-US" sz="3200" dirty="0" smtClean="0"/>
              <a:t>Simplified header </a:t>
            </a:r>
          </a:p>
          <a:p>
            <a:pPr lvl="1">
              <a:buFont typeface="Wingdings" pitchFamily="2" charset="2"/>
              <a:buChar char="q"/>
            </a:pPr>
            <a:r>
              <a:rPr lang="en-US" altLang="en-US" sz="3200" dirty="0" smtClean="0"/>
              <a:t>No broadcast</a:t>
            </a:r>
          </a:p>
          <a:p>
            <a:pPr lvl="1">
              <a:buFont typeface="Wingdings" pitchFamily="2" charset="2"/>
              <a:buChar char="q"/>
            </a:pPr>
            <a:r>
              <a:rPr lang="en-US" altLang="en-US" sz="3200" dirty="0" smtClean="0"/>
              <a:t>No fragmentation </a:t>
            </a:r>
          </a:p>
          <a:p>
            <a:pPr lvl="1">
              <a:buFont typeface="Wingdings" pitchFamily="2" charset="2"/>
              <a:buChar char="q"/>
            </a:pPr>
            <a:r>
              <a:rPr lang="en-US" altLang="en-US" sz="3200" dirty="0" smtClean="0"/>
              <a:t>Can coexist with IPv4</a:t>
            </a:r>
          </a:p>
        </p:txBody>
      </p:sp>
    </p:spTree>
    <p:extLst>
      <p:ext uri="{BB962C8B-B14F-4D97-AF65-F5344CB8AC3E}">
        <p14:creationId xmlns:p14="http://schemas.microsoft.com/office/powerpoint/2010/main" val="13585459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IPv6 Address Structure</a:t>
            </a:r>
            <a:endParaRPr lang="en-US" sz="4000" dirty="0">
              <a:solidFill>
                <a:srgbClr val="CA6800"/>
              </a:solidFill>
            </a:endParaRPr>
          </a:p>
        </p:txBody>
      </p:sp>
      <p:graphicFrame>
        <p:nvGraphicFramePr>
          <p:cNvPr id="3" name="Group 50"/>
          <p:cNvGraphicFramePr>
            <a:graphicFrameLocks noGrp="1"/>
          </p:cNvGraphicFramePr>
          <p:nvPr>
            <p:ph sz="half" idx="4294967295"/>
            <p:extLst>
              <p:ext uri="{D42A27DB-BD31-4B8C-83A1-F6EECF244321}">
                <p14:modId xmlns:p14="http://schemas.microsoft.com/office/powerpoint/2010/main" val="3679722907"/>
              </p:ext>
            </p:extLst>
          </p:nvPr>
        </p:nvGraphicFramePr>
        <p:xfrm>
          <a:off x="381000" y="2362200"/>
          <a:ext cx="8458199" cy="3046874"/>
        </p:xfrm>
        <a:graphic>
          <a:graphicData uri="http://schemas.openxmlformats.org/drawingml/2006/table">
            <a:tbl>
              <a:tblPr/>
              <a:tblGrid>
                <a:gridCol w="2686723"/>
                <a:gridCol w="5771476"/>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rPr>
                        <a:t>Feature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rPr>
                        <a:t>IPv6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Size of address (bits or byes per octets)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128 bits, 16 octets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6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Example address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0000:0000:0000:0000:0000:FFFF:FFFF:0A01:0101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Number of possible address, ignoring reserved values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2</a:t>
                      </a:r>
                      <a:r>
                        <a:rPr kumimoji="0" lang="en-US" sz="1800" b="0" i="0" u="none" strike="noStrike" cap="none" normalizeH="0" baseline="30000" dirty="0" smtClean="0">
                          <a:ln>
                            <a:noFill/>
                          </a:ln>
                          <a:solidFill>
                            <a:schemeClr val="tx1"/>
                          </a:solidFill>
                          <a:effectLst/>
                          <a:latin typeface="Arial" pitchFamily="34" charset="0"/>
                        </a:rPr>
                        <a:t>128</a:t>
                      </a:r>
                      <a:r>
                        <a:rPr kumimoji="0" lang="en-US" sz="1800" b="0" i="0" u="none" strike="noStrike" cap="none" normalizeH="0" baseline="0" dirty="0" smtClean="0">
                          <a:ln>
                            <a:noFill/>
                          </a:ln>
                          <a:solidFill>
                            <a:schemeClr val="tx1"/>
                          </a:solidFill>
                          <a:effectLst/>
                          <a:latin typeface="Arial" pitchFamily="34" charset="0"/>
                        </a:rPr>
                        <a:t>, or roughly 3.4 * 10</a:t>
                      </a:r>
                      <a:r>
                        <a:rPr kumimoji="0" lang="en-US" sz="1800" b="0" i="0" u="none" strike="noStrike" cap="none" normalizeH="0" baseline="30000" dirty="0" smtClean="0">
                          <a:ln>
                            <a:noFill/>
                          </a:ln>
                          <a:solidFill>
                            <a:schemeClr val="tx1"/>
                          </a:solidFill>
                          <a:effectLst/>
                          <a:latin typeface="Arial" pitchFamily="34" charset="0"/>
                        </a:rPr>
                        <a:t>38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619015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1905000"/>
            <a:ext cx="80391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IPv6 Unicast</a:t>
            </a:r>
            <a:endParaRPr lang="en-US" sz="4000" dirty="0">
              <a:solidFill>
                <a:srgbClr val="CA6800"/>
              </a:solidFill>
            </a:endParaRPr>
          </a:p>
        </p:txBody>
      </p:sp>
    </p:spTree>
    <p:extLst>
      <p:ext uri="{BB962C8B-B14F-4D97-AF65-F5344CB8AC3E}">
        <p14:creationId xmlns:p14="http://schemas.microsoft.com/office/powerpoint/2010/main" val="2939135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lstStyle/>
          <a:p>
            <a:r>
              <a:rPr lang="en-US" sz="4000" dirty="0" smtClean="0">
                <a:solidFill>
                  <a:srgbClr val="CA6800"/>
                </a:solidFill>
              </a:rPr>
              <a:t>IPv4 Addressing</a:t>
            </a:r>
            <a:endParaRPr lang="en-US" sz="4000" dirty="0">
              <a:solidFill>
                <a:srgbClr val="CA6800"/>
              </a:solidFill>
            </a:endParaRPr>
          </a:p>
        </p:txBody>
      </p:sp>
      <p:sp>
        <p:nvSpPr>
          <p:cNvPr id="6" name="Rectangle 4"/>
          <p:cNvSpPr txBox="1">
            <a:spLocks noChangeArrowheads="1"/>
          </p:cNvSpPr>
          <p:nvPr/>
        </p:nvSpPr>
        <p:spPr bwMode="auto">
          <a:xfrm>
            <a:off x="152400" y="1828800"/>
            <a:ext cx="8763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altLang="en-US" sz="2400" dirty="0" smtClean="0"/>
              <a:t>Although IPv6 is increasingly being adopted in cor</a:t>
            </a:r>
            <a:r>
              <a:rPr lang="en-US" altLang="en-US" sz="2400" dirty="0"/>
              <a:t>p</a:t>
            </a:r>
            <a:r>
              <a:rPr lang="en-US" altLang="en-US" sz="2400" dirty="0" smtClean="0"/>
              <a:t>orate networks, IPv4 is by far the most popular Layer 3 addressing scheme in today’s networks.</a:t>
            </a:r>
          </a:p>
          <a:p>
            <a:pPr marL="0" indent="0">
              <a:buNone/>
            </a:pPr>
            <a:endParaRPr lang="en-US" altLang="en-US" sz="2400" dirty="0" smtClean="0"/>
          </a:p>
          <a:p>
            <a:pPr>
              <a:buFont typeface="Wingdings" pitchFamily="2" charset="2"/>
              <a:buChar char="q"/>
            </a:pPr>
            <a:r>
              <a:rPr lang="en-US" altLang="en-US" sz="2400" dirty="0" smtClean="0"/>
              <a:t>Devices on an Ipv4 network use unique IP addresses to communicate with one another.</a:t>
            </a:r>
          </a:p>
          <a:p>
            <a:pPr marL="0" indent="0">
              <a:buNone/>
            </a:pPr>
            <a:endParaRPr lang="en-US" altLang="en-US" sz="2400" dirty="0" smtClean="0"/>
          </a:p>
          <a:p>
            <a:pPr>
              <a:buFont typeface="Wingdings" pitchFamily="2" charset="2"/>
              <a:buChar char="q"/>
            </a:pPr>
            <a:r>
              <a:rPr lang="en-US" altLang="en-US" sz="2400" dirty="0" smtClean="0"/>
              <a:t>An IPv4 address is a 32-bit address. That is typically written in </a:t>
            </a:r>
            <a:r>
              <a:rPr lang="en-US" altLang="en-US" sz="2400" b="1" i="1" dirty="0" smtClean="0"/>
              <a:t>dotted-decimal notation.</a:t>
            </a:r>
            <a:r>
              <a:rPr lang="en-US" altLang="en-US" sz="2400" dirty="0" smtClean="0"/>
              <a:t> Such as 10.1.2.3</a:t>
            </a:r>
          </a:p>
          <a:p>
            <a:pPr marL="0" indent="0">
              <a:buNone/>
            </a:pPr>
            <a:endParaRPr lang="en-US" altLang="en-US" sz="2400" dirty="0"/>
          </a:p>
        </p:txBody>
      </p:sp>
    </p:spTree>
    <p:extLst>
      <p:ext uri="{BB962C8B-B14F-4D97-AF65-F5344CB8AC3E}">
        <p14:creationId xmlns:p14="http://schemas.microsoft.com/office/powerpoint/2010/main" val="39614776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IPv6 Multicast</a:t>
            </a:r>
            <a:endParaRPr lang="en-US" sz="4000" dirty="0">
              <a:solidFill>
                <a:srgbClr val="CA680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905000"/>
            <a:ext cx="856297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77799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IPv6 Anycast</a:t>
            </a:r>
            <a:endParaRPr lang="en-US" sz="4000" dirty="0">
              <a:solidFill>
                <a:srgbClr val="CA6800"/>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8458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7174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 Management</a:t>
            </a:r>
            <a:endParaRPr lang="en-US" dirty="0"/>
          </a:p>
        </p:txBody>
      </p:sp>
      <p:sp>
        <p:nvSpPr>
          <p:cNvPr id="4" name="Oval 3"/>
          <p:cNvSpPr/>
          <p:nvPr/>
        </p:nvSpPr>
        <p:spPr>
          <a:xfrm>
            <a:off x="168408" y="1219200"/>
            <a:ext cx="8899391" cy="1026664"/>
          </a:xfrm>
          <a:prstGeom prst="ellipse">
            <a:avLst/>
          </a:prstGeom>
          <a:solidFill>
            <a:srgbClr val="CA6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Internet Corporation</a:t>
            </a:r>
          </a:p>
          <a:p>
            <a:pPr algn="ctr"/>
            <a:r>
              <a:rPr lang="en-US" sz="2000" dirty="0" smtClean="0"/>
              <a:t>for Assigned Names and Numbers</a:t>
            </a:r>
          </a:p>
          <a:p>
            <a:pPr algn="ctr"/>
            <a:r>
              <a:rPr lang="en-US" sz="2000" dirty="0" smtClean="0"/>
              <a:t>(ICANN)</a:t>
            </a:r>
            <a:endParaRPr lang="en-US" sz="2000" dirty="0"/>
          </a:p>
        </p:txBody>
      </p:sp>
      <p:sp>
        <p:nvSpPr>
          <p:cNvPr id="6" name="Down Arrow 5"/>
          <p:cNvSpPr/>
          <p:nvPr/>
        </p:nvSpPr>
        <p:spPr>
          <a:xfrm rot="2620529">
            <a:off x="3701071" y="2293157"/>
            <a:ext cx="675058" cy="966294"/>
          </a:xfrm>
          <a:prstGeom prst="downArrow">
            <a:avLst/>
          </a:prstGeom>
          <a:solidFill>
            <a:srgbClr val="CA6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69490" y="3181274"/>
            <a:ext cx="3581400" cy="1002225"/>
          </a:xfrm>
          <a:prstGeom prst="ellipse">
            <a:avLst/>
          </a:prstGeom>
          <a:solidFill>
            <a:srgbClr val="CA6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American Registry for Internet Numbers</a:t>
            </a:r>
          </a:p>
          <a:p>
            <a:pPr algn="ctr"/>
            <a:r>
              <a:rPr lang="en-US" dirty="0" smtClean="0"/>
              <a:t>(ARIN)</a:t>
            </a:r>
            <a:endParaRPr lang="en-US" dirty="0"/>
          </a:p>
        </p:txBody>
      </p:sp>
      <p:sp>
        <p:nvSpPr>
          <p:cNvPr id="8" name="Oval 7"/>
          <p:cNvSpPr/>
          <p:nvPr/>
        </p:nvSpPr>
        <p:spPr>
          <a:xfrm>
            <a:off x="4876800" y="3181274"/>
            <a:ext cx="3581400" cy="1002225"/>
          </a:xfrm>
          <a:prstGeom prst="ellipse">
            <a:avLst/>
          </a:prstGeom>
          <a:solidFill>
            <a:srgbClr val="CA6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 Assigned Numbers Authority</a:t>
            </a:r>
          </a:p>
          <a:p>
            <a:pPr algn="ctr"/>
            <a:r>
              <a:rPr lang="en-US" dirty="0" smtClean="0"/>
              <a:t>(IANA)</a:t>
            </a:r>
            <a:endParaRPr lang="en-US" dirty="0"/>
          </a:p>
        </p:txBody>
      </p:sp>
      <p:sp>
        <p:nvSpPr>
          <p:cNvPr id="9" name="Down Arrow 8"/>
          <p:cNvSpPr/>
          <p:nvPr/>
        </p:nvSpPr>
        <p:spPr>
          <a:xfrm rot="18924328">
            <a:off x="4907782" y="2327551"/>
            <a:ext cx="675058" cy="966294"/>
          </a:xfrm>
          <a:prstGeom prst="downArrow">
            <a:avLst/>
          </a:prstGeom>
          <a:solidFill>
            <a:srgbClr val="CA6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39993" y="4831713"/>
            <a:ext cx="1790700" cy="501112"/>
          </a:xfrm>
          <a:prstGeom prst="ellipse">
            <a:avLst/>
          </a:prstGeom>
          <a:solidFill>
            <a:srgbClr val="CA6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ISP’s</a:t>
            </a:r>
          </a:p>
          <a:p>
            <a:pPr algn="ctr"/>
            <a:r>
              <a:rPr lang="en-US" sz="1400" dirty="0" smtClean="0"/>
              <a:t>(Comcast)</a:t>
            </a:r>
            <a:endParaRPr lang="en-US" sz="1400" dirty="0"/>
          </a:p>
        </p:txBody>
      </p:sp>
      <p:sp>
        <p:nvSpPr>
          <p:cNvPr id="13" name="Down Arrow 12"/>
          <p:cNvSpPr/>
          <p:nvPr/>
        </p:nvSpPr>
        <p:spPr>
          <a:xfrm rot="18760989">
            <a:off x="2555244" y="4229493"/>
            <a:ext cx="408790" cy="647458"/>
          </a:xfrm>
          <a:prstGeom prst="downArrow">
            <a:avLst/>
          </a:prstGeom>
          <a:solidFill>
            <a:srgbClr val="CA6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2383093" y="4831713"/>
            <a:ext cx="1790700" cy="501112"/>
          </a:xfrm>
          <a:prstGeom prst="ellipse">
            <a:avLst/>
          </a:prstGeom>
          <a:solidFill>
            <a:srgbClr val="CA6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ISP’s</a:t>
            </a:r>
          </a:p>
          <a:p>
            <a:pPr algn="ctr"/>
            <a:r>
              <a:rPr lang="en-US" sz="1400" dirty="0" smtClean="0"/>
              <a:t>(Verizon)</a:t>
            </a:r>
            <a:endParaRPr lang="en-US" sz="1400" dirty="0"/>
          </a:p>
        </p:txBody>
      </p:sp>
      <p:sp>
        <p:nvSpPr>
          <p:cNvPr id="16" name="Oval 15"/>
          <p:cNvSpPr/>
          <p:nvPr/>
        </p:nvSpPr>
        <p:spPr>
          <a:xfrm>
            <a:off x="816479" y="6014825"/>
            <a:ext cx="990600" cy="501112"/>
          </a:xfrm>
          <a:prstGeom prst="ellipse">
            <a:avLst/>
          </a:prstGeom>
          <a:solidFill>
            <a:srgbClr val="CA6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YOU</a:t>
            </a:r>
            <a:endParaRPr lang="en-US" sz="1200" dirty="0"/>
          </a:p>
        </p:txBody>
      </p:sp>
      <p:sp>
        <p:nvSpPr>
          <p:cNvPr id="17" name="Down Arrow 16"/>
          <p:cNvSpPr/>
          <p:nvPr/>
        </p:nvSpPr>
        <p:spPr>
          <a:xfrm rot="2688634">
            <a:off x="1611120" y="4214101"/>
            <a:ext cx="408790" cy="647458"/>
          </a:xfrm>
          <a:prstGeom prst="downArrow">
            <a:avLst/>
          </a:prstGeom>
          <a:solidFill>
            <a:srgbClr val="CA6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own Arrow 17"/>
          <p:cNvSpPr/>
          <p:nvPr/>
        </p:nvSpPr>
        <p:spPr>
          <a:xfrm>
            <a:off x="1107384" y="5515470"/>
            <a:ext cx="408790" cy="351929"/>
          </a:xfrm>
          <a:prstGeom prst="downArrow">
            <a:avLst/>
          </a:prstGeom>
          <a:solidFill>
            <a:srgbClr val="CA6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487474" y="2626032"/>
            <a:ext cx="2057400" cy="369332"/>
          </a:xfrm>
          <a:prstGeom prst="rect">
            <a:avLst/>
          </a:prstGeom>
          <a:noFill/>
        </p:spPr>
        <p:txBody>
          <a:bodyPr wrap="square" rtlCol="0">
            <a:spAutoFit/>
          </a:bodyPr>
          <a:lstStyle/>
          <a:p>
            <a:r>
              <a:rPr lang="en-US" dirty="0" smtClean="0"/>
              <a:t>North America</a:t>
            </a:r>
            <a:endParaRPr lang="en-US" dirty="0"/>
          </a:p>
        </p:txBody>
      </p:sp>
      <p:sp>
        <p:nvSpPr>
          <p:cNvPr id="20" name="TextBox 19"/>
          <p:cNvSpPr txBox="1"/>
          <p:nvPr/>
        </p:nvSpPr>
        <p:spPr>
          <a:xfrm>
            <a:off x="6324601" y="2626032"/>
            <a:ext cx="2743198" cy="369332"/>
          </a:xfrm>
          <a:prstGeom prst="rect">
            <a:avLst/>
          </a:prstGeom>
          <a:noFill/>
        </p:spPr>
        <p:txBody>
          <a:bodyPr wrap="square" rtlCol="0">
            <a:spAutoFit/>
          </a:bodyPr>
          <a:lstStyle/>
          <a:p>
            <a:r>
              <a:rPr lang="en-US" dirty="0" smtClean="0"/>
              <a:t>Out side North America</a:t>
            </a:r>
            <a:endParaRPr lang="en-US" dirty="0"/>
          </a:p>
        </p:txBody>
      </p:sp>
    </p:spTree>
    <p:extLst>
      <p:ext uri="{BB962C8B-B14F-4D97-AF65-F5344CB8AC3E}">
        <p14:creationId xmlns:p14="http://schemas.microsoft.com/office/powerpoint/2010/main" val="23163539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419" y="685800"/>
            <a:ext cx="8229600" cy="990600"/>
          </a:xfrm>
        </p:spPr>
        <p:txBody>
          <a:bodyPr/>
          <a:lstStyle/>
          <a:p>
            <a:r>
              <a:rPr lang="en-US" dirty="0" smtClean="0">
                <a:solidFill>
                  <a:schemeClr val="bg1"/>
                </a:solidFill>
              </a:rPr>
              <a:t>Summary</a:t>
            </a:r>
            <a:endParaRPr lang="en-US" dirty="0">
              <a:solidFill>
                <a:schemeClr val="bg1"/>
              </a:solidFill>
            </a:endParaRPr>
          </a:p>
        </p:txBody>
      </p:sp>
      <p:sp>
        <p:nvSpPr>
          <p:cNvPr id="4" name="TextBox 3"/>
          <p:cNvSpPr txBox="1"/>
          <p:nvPr/>
        </p:nvSpPr>
        <p:spPr>
          <a:xfrm>
            <a:off x="464574" y="1676400"/>
            <a:ext cx="8153400" cy="4524315"/>
          </a:xfrm>
          <a:prstGeom prst="rect">
            <a:avLst/>
          </a:prstGeom>
          <a:noFill/>
        </p:spPr>
        <p:txBody>
          <a:bodyPr wrap="square" rtlCol="0">
            <a:spAutoFit/>
          </a:bodyPr>
          <a:lstStyle/>
          <a:p>
            <a:pPr marL="285750" indent="-285750">
              <a:buFont typeface="Wingdings" pitchFamily="2" charset="2"/>
              <a:buChar char="§"/>
            </a:pPr>
            <a:r>
              <a:rPr lang="en-US" sz="2400" dirty="0" smtClean="0">
                <a:solidFill>
                  <a:srgbClr val="FFFFFF"/>
                </a:solidFill>
              </a:rPr>
              <a:t>The characteristics of IPv4 were presented, including IPv4’s address format and a contrast of unicast, broadcast, multicast data flows.</a:t>
            </a:r>
            <a:endParaRPr lang="en-US" sz="2400" dirty="0" smtClean="0">
              <a:solidFill>
                <a:srgbClr val="FFFFFF"/>
              </a:solidFill>
            </a:endParaRPr>
          </a:p>
          <a:p>
            <a:pPr marL="285750" indent="-285750">
              <a:buFont typeface="Wingdings" pitchFamily="2" charset="2"/>
              <a:buChar char="§"/>
            </a:pPr>
            <a:r>
              <a:rPr lang="en-US" sz="2400" dirty="0" smtClean="0">
                <a:solidFill>
                  <a:srgbClr val="FFFFFF">
                    <a:lumMod val="75000"/>
                  </a:srgbClr>
                </a:solidFill>
              </a:rPr>
              <a:t>You examined various approaches for assigning IP information to network devices. These approaches </a:t>
            </a:r>
            <a:r>
              <a:rPr lang="en-US" sz="2400" dirty="0" smtClean="0">
                <a:solidFill>
                  <a:schemeClr val="bg2">
                    <a:lumMod val="50000"/>
                  </a:schemeClr>
                </a:solidFill>
              </a:rPr>
              <a:t>included static assignments, dynamic assignment (BOOTP and DHCP), and APIPA.</a:t>
            </a:r>
            <a:endParaRPr lang="en-US" sz="2400" dirty="0" smtClean="0">
              <a:solidFill>
                <a:schemeClr val="bg2">
                  <a:lumMod val="50000"/>
                </a:schemeClr>
              </a:solidFill>
            </a:endParaRPr>
          </a:p>
          <a:p>
            <a:pPr marL="285750" indent="-285750">
              <a:buFont typeface="Wingdings" pitchFamily="2" charset="2"/>
              <a:buChar char="§"/>
            </a:pPr>
            <a:r>
              <a:rPr lang="en-US" sz="2400" dirty="0" smtClean="0">
                <a:solidFill>
                  <a:schemeClr val="bg2">
                    <a:lumMod val="50000"/>
                  </a:schemeClr>
                </a:solidFill>
              </a:rPr>
              <a:t>Multiple examples and practice exercises were provided for various subnets calculations</a:t>
            </a:r>
            <a:r>
              <a:rPr lang="en-US" sz="2400" dirty="0" smtClean="0"/>
              <a:t>.</a:t>
            </a:r>
          </a:p>
          <a:p>
            <a:pPr marL="285750" indent="-285750">
              <a:buFont typeface="Wingdings" pitchFamily="2" charset="2"/>
              <a:buChar char="§"/>
            </a:pPr>
            <a:r>
              <a:rPr lang="en-US" sz="2400" dirty="0" smtClean="0"/>
              <a:t>The characteristics of IPv6 were highlighted, including the IPv6 address format and IPv6 data flows (unicast, multicast and anycast).</a:t>
            </a:r>
            <a:endParaRPr lang="en-US" sz="2400" dirty="0" smtClean="0"/>
          </a:p>
        </p:txBody>
      </p:sp>
    </p:spTree>
    <p:extLst>
      <p:ext uri="{BB962C8B-B14F-4D97-AF65-F5344CB8AC3E}">
        <p14:creationId xmlns:p14="http://schemas.microsoft.com/office/powerpoint/2010/main" val="3506790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lstStyle/>
          <a:p>
            <a:r>
              <a:rPr lang="en-US" sz="4000" dirty="0" smtClean="0">
                <a:solidFill>
                  <a:srgbClr val="CA6800"/>
                </a:solidFill>
              </a:rPr>
              <a:t>IPv4 Addressing</a:t>
            </a:r>
            <a:endParaRPr lang="en-US" sz="4000" dirty="0">
              <a:solidFill>
                <a:srgbClr val="CA6800"/>
              </a:solidFill>
            </a:endParaRPr>
          </a:p>
        </p:txBody>
      </p:sp>
      <p:sp>
        <p:nvSpPr>
          <p:cNvPr id="6" name="Rectangle 4"/>
          <p:cNvSpPr txBox="1">
            <a:spLocks noChangeArrowheads="1"/>
          </p:cNvSpPr>
          <p:nvPr/>
        </p:nvSpPr>
        <p:spPr bwMode="auto">
          <a:xfrm>
            <a:off x="152400" y="1905000"/>
            <a:ext cx="8763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altLang="en-US" sz="2400" dirty="0" smtClean="0"/>
              <a:t>Notice that the IP address is divided into four separate numbers, separated by periods.</a:t>
            </a:r>
          </a:p>
          <a:p>
            <a:pPr>
              <a:buFont typeface="Wingdings" pitchFamily="2" charset="2"/>
              <a:buChar char="q"/>
            </a:pPr>
            <a:r>
              <a:rPr lang="en-US" altLang="en-US" sz="2400" dirty="0" smtClean="0"/>
              <a:t>Each of these four divisions represents </a:t>
            </a:r>
            <a:r>
              <a:rPr lang="en-US" altLang="en-US" sz="2400" b="1" i="1" dirty="0" smtClean="0"/>
              <a:t>8 bits</a:t>
            </a:r>
            <a:r>
              <a:rPr lang="en-US" altLang="en-US" sz="2400" dirty="0" smtClean="0"/>
              <a:t>, and are called </a:t>
            </a:r>
            <a:r>
              <a:rPr lang="en-US" altLang="en-US" sz="2400" b="1" i="1" dirty="0" smtClean="0"/>
              <a:t>octets.</a:t>
            </a:r>
          </a:p>
          <a:p>
            <a:pPr>
              <a:buFont typeface="Wingdings" pitchFamily="2" charset="2"/>
              <a:buChar char="q"/>
            </a:pPr>
            <a:r>
              <a:rPr lang="en-US" sz="2400" b="1" i="1" dirty="0">
                <a:latin typeface="Calibri" pitchFamily="34" charset="0"/>
              </a:rPr>
              <a:t> </a:t>
            </a:r>
            <a:r>
              <a:rPr lang="en-US" dirty="0" smtClean="0">
                <a:latin typeface="Calibri" pitchFamily="34" charset="0"/>
              </a:rPr>
              <a:t>IP </a:t>
            </a:r>
            <a:r>
              <a:rPr lang="en-US" dirty="0">
                <a:latin typeface="Calibri" pitchFamily="34" charset="0"/>
              </a:rPr>
              <a:t>addressing </a:t>
            </a:r>
            <a:endParaRPr lang="en-US" dirty="0" smtClean="0">
              <a:latin typeface="Calibri" pitchFamily="34" charset="0"/>
            </a:endParaRPr>
          </a:p>
          <a:p>
            <a:pPr lvl="2"/>
            <a:r>
              <a:rPr lang="en-US" dirty="0" smtClean="0">
                <a:latin typeface="Calibri" pitchFamily="34" charset="0"/>
              </a:rPr>
              <a:t>Unique </a:t>
            </a:r>
            <a:r>
              <a:rPr lang="en-US" dirty="0">
                <a:latin typeface="Calibri" pitchFamily="34" charset="0"/>
              </a:rPr>
              <a:t>IP address per host</a:t>
            </a:r>
          </a:p>
          <a:p>
            <a:pPr lvl="2"/>
            <a:r>
              <a:rPr lang="en-US" dirty="0">
                <a:latin typeface="Calibri" pitchFamily="34" charset="0"/>
              </a:rPr>
              <a:t>Unique address per logical network</a:t>
            </a:r>
          </a:p>
          <a:p>
            <a:pPr lvl="2"/>
            <a:r>
              <a:rPr lang="en-US" dirty="0">
                <a:latin typeface="Calibri" pitchFamily="34" charset="0"/>
              </a:rPr>
              <a:t>Communicate </a:t>
            </a:r>
            <a:r>
              <a:rPr lang="en-US" i="1" dirty="0">
                <a:latin typeface="Calibri" pitchFamily="34" charset="0"/>
              </a:rPr>
              <a:t>between </a:t>
            </a:r>
            <a:r>
              <a:rPr lang="en-US" dirty="0">
                <a:latin typeface="Calibri" pitchFamily="34" charset="0"/>
              </a:rPr>
              <a:t>LANs without broadcasts</a:t>
            </a:r>
          </a:p>
          <a:p>
            <a:pPr marL="0" indent="0">
              <a:buNone/>
            </a:pPr>
            <a:endParaRPr lang="en-US" altLang="en-US" sz="2400" dirty="0" smtClean="0"/>
          </a:p>
        </p:txBody>
      </p:sp>
    </p:spTree>
    <p:extLst>
      <p:ext uri="{BB962C8B-B14F-4D97-AF65-F5344CB8AC3E}">
        <p14:creationId xmlns:p14="http://schemas.microsoft.com/office/powerpoint/2010/main" val="1064525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lstStyle/>
          <a:p>
            <a:r>
              <a:rPr lang="en-US" sz="4000" dirty="0" smtClean="0">
                <a:solidFill>
                  <a:srgbClr val="CA6800"/>
                </a:solidFill>
              </a:rPr>
              <a:t>IPv4 Address Structure</a:t>
            </a:r>
            <a:endParaRPr lang="en-US" sz="4000" dirty="0">
              <a:solidFill>
                <a:srgbClr val="CA6800"/>
              </a:solidFill>
            </a:endParaRPr>
          </a:p>
        </p:txBody>
      </p:sp>
      <p:sp>
        <p:nvSpPr>
          <p:cNvPr id="6" name="Rectangle 4"/>
          <p:cNvSpPr txBox="1">
            <a:spLocks noChangeArrowheads="1"/>
          </p:cNvSpPr>
          <p:nvPr/>
        </p:nvSpPr>
        <p:spPr bwMode="auto">
          <a:xfrm>
            <a:off x="152400" y="1905000"/>
            <a:ext cx="8763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dirty="0">
                <a:latin typeface="Calibri" pitchFamily="34" charset="0"/>
              </a:rPr>
              <a:t>IP Addresses (IPv4 only]</a:t>
            </a:r>
          </a:p>
          <a:p>
            <a:pPr lvl="1"/>
            <a:r>
              <a:rPr lang="en-US" dirty="0">
                <a:latin typeface="Calibri" pitchFamily="34" charset="0"/>
              </a:rPr>
              <a:t>32-bit value</a:t>
            </a:r>
          </a:p>
          <a:p>
            <a:pPr lvl="2"/>
            <a:r>
              <a:rPr lang="en-US" dirty="0">
                <a:latin typeface="Calibri" pitchFamily="34" charset="0"/>
              </a:rPr>
              <a:t>Example: 11000000101010000000010000000010</a:t>
            </a:r>
          </a:p>
          <a:p>
            <a:pPr lvl="2"/>
            <a:r>
              <a:rPr lang="en-US" dirty="0">
                <a:latin typeface="Calibri" pitchFamily="34" charset="0"/>
              </a:rPr>
              <a:t>Broken into four groups of eight</a:t>
            </a:r>
            <a:br>
              <a:rPr lang="en-US" dirty="0">
                <a:latin typeface="Calibri" pitchFamily="34" charset="0"/>
              </a:rPr>
            </a:br>
            <a:r>
              <a:rPr lang="en-US" dirty="0">
                <a:latin typeface="Calibri" pitchFamily="34" charset="0"/>
              </a:rPr>
              <a:t> 11000000.10101000.00000100.00000010</a:t>
            </a:r>
          </a:p>
          <a:p>
            <a:pPr lvl="2"/>
            <a:r>
              <a:rPr lang="en-US" dirty="0">
                <a:latin typeface="Calibri" pitchFamily="34" charset="0"/>
              </a:rPr>
              <a:t>Each 8-bit value </a:t>
            </a:r>
            <a:r>
              <a:rPr lang="en-US" dirty="0" smtClean="0">
                <a:latin typeface="Calibri" pitchFamily="34" charset="0"/>
              </a:rPr>
              <a:t>converted </a:t>
            </a:r>
            <a:r>
              <a:rPr lang="en-US" dirty="0">
                <a:latin typeface="Calibri" pitchFamily="34" charset="0"/>
              </a:rPr>
              <a:t>into a decimal number between 0 and </a:t>
            </a:r>
            <a:r>
              <a:rPr lang="en-US" dirty="0" smtClean="0">
                <a:latin typeface="Calibri" pitchFamily="34" charset="0"/>
              </a:rPr>
              <a:t>255,   192.168.4.2</a:t>
            </a:r>
          </a:p>
        </p:txBody>
      </p:sp>
    </p:spTree>
    <p:extLst>
      <p:ext uri="{BB962C8B-B14F-4D97-AF65-F5344CB8AC3E}">
        <p14:creationId xmlns:p14="http://schemas.microsoft.com/office/powerpoint/2010/main" val="3935887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152400" y="1905000"/>
            <a:ext cx="8763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r>
              <a:rPr lang="en-US" dirty="0" smtClean="0">
                <a:latin typeface="Calibri" pitchFamily="34" charset="0"/>
              </a:rPr>
              <a:t> IP </a:t>
            </a:r>
            <a:r>
              <a:rPr lang="en-US" dirty="0">
                <a:latin typeface="Calibri" pitchFamily="34" charset="0"/>
              </a:rPr>
              <a:t>Addresses in Action</a:t>
            </a:r>
          </a:p>
          <a:p>
            <a:pPr lvl="1"/>
            <a:r>
              <a:rPr lang="en-US" dirty="0">
                <a:latin typeface="Calibri" pitchFamily="34" charset="0"/>
              </a:rPr>
              <a:t>IP must do three things</a:t>
            </a:r>
          </a:p>
          <a:p>
            <a:pPr marL="1371600" lvl="2" indent="-457200">
              <a:buFontTx/>
              <a:buAutoNum type="arabicPeriod"/>
            </a:pPr>
            <a:r>
              <a:rPr lang="en-US" dirty="0">
                <a:latin typeface="Calibri" pitchFamily="34" charset="0"/>
              </a:rPr>
              <a:t>Give each LAN its own identifier</a:t>
            </a:r>
          </a:p>
          <a:p>
            <a:pPr marL="1371600" lvl="2" indent="-457200">
              <a:buFontTx/>
              <a:buAutoNum type="arabicPeriod"/>
            </a:pPr>
            <a:r>
              <a:rPr lang="en-US" dirty="0">
                <a:latin typeface="Calibri" pitchFamily="34" charset="0"/>
              </a:rPr>
              <a:t>Allow routers connecting LANs to use network identifiers to send packets to the right network</a:t>
            </a:r>
          </a:p>
          <a:p>
            <a:pPr marL="1371600" lvl="2" indent="-457200">
              <a:buFontTx/>
              <a:buAutoNum type="arabicPeriod"/>
            </a:pPr>
            <a:r>
              <a:rPr lang="en-US" dirty="0">
                <a:latin typeface="Calibri" pitchFamily="34" charset="0"/>
              </a:rPr>
              <a:t>Give each computer a way to understand when a packet is intended for a computer on the local LAN or for a computer on the WAN</a:t>
            </a:r>
          </a:p>
        </p:txBody>
      </p:sp>
      <p:sp>
        <p:nvSpPr>
          <p:cNvPr id="4"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IPv4 Address Structure</a:t>
            </a:r>
            <a:endParaRPr lang="en-US" sz="4000" dirty="0">
              <a:solidFill>
                <a:srgbClr val="CA6800"/>
              </a:solidFill>
            </a:endParaRPr>
          </a:p>
        </p:txBody>
      </p:sp>
    </p:spTree>
    <p:extLst>
      <p:ext uri="{BB962C8B-B14F-4D97-AF65-F5344CB8AC3E}">
        <p14:creationId xmlns:p14="http://schemas.microsoft.com/office/powerpoint/2010/main" val="1186743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1752600"/>
            <a:ext cx="7708900"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a:grpSpLocks/>
          </p:cNvGrpSpPr>
          <p:nvPr/>
        </p:nvGrpSpPr>
        <p:grpSpPr bwMode="auto">
          <a:xfrm>
            <a:off x="1524000" y="3352800"/>
            <a:ext cx="5943600" cy="2362200"/>
            <a:chOff x="1200" y="1776"/>
            <a:chExt cx="3264" cy="1008"/>
          </a:xfrm>
        </p:grpSpPr>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776"/>
              <a:ext cx="3264" cy="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5"/>
            <p:cNvSpPr>
              <a:spLocks noChangeArrowheads="1"/>
            </p:cNvSpPr>
            <p:nvPr/>
          </p:nvSpPr>
          <p:spPr bwMode="auto">
            <a:xfrm>
              <a:off x="4368" y="2640"/>
              <a:ext cx="96" cy="144"/>
            </a:xfrm>
            <a:prstGeom prst="rect">
              <a:avLst/>
            </a:prstGeom>
            <a:solidFill>
              <a:schemeClr val="bg1"/>
            </a:solidFill>
            <a:ln w="9525">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dirty="0"/>
            </a:p>
          </p:txBody>
        </p:sp>
      </p:grpSp>
      <p:sp>
        <p:nvSpPr>
          <p:cNvPr id="10"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chemeClr val="tx1"/>
                </a:solidFill>
              </a:rPr>
              <a:t>IPv4 Address Structure</a:t>
            </a:r>
            <a:endParaRPr lang="en-US" sz="4000" dirty="0">
              <a:solidFill>
                <a:schemeClr val="tx1"/>
              </a:solidFill>
            </a:endParaRPr>
          </a:p>
        </p:txBody>
      </p:sp>
    </p:spTree>
    <p:extLst>
      <p:ext uri="{BB962C8B-B14F-4D97-AF65-F5344CB8AC3E}">
        <p14:creationId xmlns:p14="http://schemas.microsoft.com/office/powerpoint/2010/main" val="272482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152400" y="1905000"/>
            <a:ext cx="8763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Char char="q"/>
            </a:pPr>
            <a:endParaRPr lang="en-US" altLang="en-US" sz="2400" dirty="0" smtClean="0"/>
          </a:p>
        </p:txBody>
      </p:sp>
      <p:sp>
        <p:nvSpPr>
          <p:cNvPr id="4" name="Rectangle 3"/>
          <p:cNvSpPr txBox="1">
            <a:spLocks noChangeArrowheads="1"/>
          </p:cNvSpPr>
          <p:nvPr/>
        </p:nvSpPr>
        <p:spPr bwMode="auto">
          <a:xfrm>
            <a:off x="304800" y="1752600"/>
            <a:ext cx="8458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514350" indent="-514350">
              <a:buFontTx/>
              <a:buAutoNum type="arabicPeriod"/>
            </a:pPr>
            <a:r>
              <a:rPr lang="en-US" dirty="0" smtClean="0">
                <a:latin typeface="Calibri" pitchFamily="34" charset="0"/>
              </a:rPr>
              <a:t>IP must give each LAN its own identifier</a:t>
            </a:r>
          </a:p>
          <a:p>
            <a:pPr lvl="1"/>
            <a:r>
              <a:rPr lang="en-US" dirty="0" smtClean="0">
                <a:latin typeface="Calibri" pitchFamily="34" charset="0"/>
              </a:rPr>
              <a:t>Network IDs</a:t>
            </a:r>
          </a:p>
          <a:p>
            <a:pPr lvl="2"/>
            <a:r>
              <a:rPr lang="en-US" dirty="0" smtClean="0">
                <a:latin typeface="Calibri" pitchFamily="34" charset="0"/>
              </a:rPr>
              <a:t>All computers on same LAN must have same </a:t>
            </a:r>
            <a:r>
              <a:rPr lang="en-US" dirty="0" smtClean="0">
                <a:solidFill>
                  <a:srgbClr val="C00000"/>
                </a:solidFill>
                <a:latin typeface="Calibri" pitchFamily="34" charset="0"/>
              </a:rPr>
              <a:t>network  ID</a:t>
            </a:r>
          </a:p>
          <a:p>
            <a:pPr lvl="2"/>
            <a:r>
              <a:rPr lang="en-US" dirty="0" smtClean="0">
                <a:latin typeface="Calibri" pitchFamily="34" charset="0"/>
              </a:rPr>
              <a:t>Each computer on same LAN must have a unique </a:t>
            </a:r>
            <a:r>
              <a:rPr lang="en-US" dirty="0" smtClean="0">
                <a:solidFill>
                  <a:srgbClr val="C00000"/>
                </a:solidFill>
                <a:latin typeface="Calibri" pitchFamily="34" charset="0"/>
              </a:rPr>
              <a:t>host ID</a:t>
            </a:r>
          </a:p>
        </p:txBody>
      </p:sp>
      <p:sp>
        <p:nvSpPr>
          <p:cNvPr id="7" name="Title 1"/>
          <p:cNvSpPr txBox="1">
            <a:spLocks/>
          </p:cNvSpPr>
          <p:nvPr/>
        </p:nvSpPr>
        <p:spPr bwMode="auto">
          <a:xfrm>
            <a:off x="187036" y="8382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4000" dirty="0" smtClean="0">
                <a:solidFill>
                  <a:srgbClr val="CA6800"/>
                </a:solidFill>
              </a:rPr>
              <a:t>IPv4 Address Structure</a:t>
            </a:r>
            <a:endParaRPr lang="en-US" sz="4000" dirty="0">
              <a:solidFill>
                <a:srgbClr val="CA6800"/>
              </a:solidFill>
            </a:endParaRPr>
          </a:p>
        </p:txBody>
      </p:sp>
      <p:pic>
        <p:nvPicPr>
          <p:cNvPr id="9" name="Picture 5" descr="chp4_F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10000"/>
            <a:ext cx="7959436"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802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45">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45">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45</Template>
  <TotalTime>1610</TotalTime>
  <Words>1860</Words>
  <Application>Microsoft Office PowerPoint</Application>
  <PresentationFormat>On-screen Show (4:3)</PresentationFormat>
  <Paragraphs>268</Paragraphs>
  <Slides>43</Slides>
  <Notes>0</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45</vt:lpstr>
      <vt:lpstr>2_45</vt:lpstr>
      <vt:lpstr>CompTIA     Network +</vt:lpstr>
      <vt:lpstr>Objectives</vt:lpstr>
      <vt:lpstr>Working with IP Addresses</vt:lpstr>
      <vt:lpstr>IPv4 Addressing</vt:lpstr>
      <vt:lpstr>IPv4 Addressing</vt:lpstr>
      <vt:lpstr>IPv4 Address Structure</vt:lpstr>
      <vt:lpstr>PowerPoint Presentation</vt:lpstr>
      <vt:lpstr>PowerPoint Presentation</vt:lpstr>
      <vt:lpstr>PowerPoint Presentation</vt:lpstr>
      <vt:lpstr>PowerPoint Presentation</vt:lpstr>
      <vt:lpstr>IPv4 Subnet Masks</vt:lpstr>
      <vt:lpstr>PowerPoint Presentation</vt:lpstr>
      <vt:lpstr>IPv4 Address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Subnet Addresses</vt:lpstr>
      <vt:lpstr>PowerPoint Presentation</vt:lpstr>
      <vt:lpstr>Subnetting (how-to)</vt:lpstr>
      <vt:lpstr>IP Subnetting Guide</vt:lpstr>
      <vt:lpstr>IP Subnetting Guide</vt:lpstr>
      <vt:lpstr>IP Subnetting Guide</vt:lpstr>
      <vt:lpstr>IP Subnetting Guide</vt:lpstr>
      <vt:lpstr>IP Subnetting Guide</vt:lpstr>
      <vt:lpstr>Classless Inter-Domain Routing</vt:lpstr>
      <vt:lpstr>IPv6 Addressing</vt:lpstr>
      <vt:lpstr>IPv6 Addressing</vt:lpstr>
      <vt:lpstr>PowerPoint Presentation</vt:lpstr>
      <vt:lpstr>PowerPoint Presentation</vt:lpstr>
      <vt:lpstr>PowerPoint Presentation</vt:lpstr>
      <vt:lpstr>PowerPoint Presentation</vt:lpstr>
      <vt:lpstr>IP Address Management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Network +</dc:title>
  <dc:creator>Francis Goryl</dc:creator>
  <cp:lastModifiedBy>Francis Goryl</cp:lastModifiedBy>
  <cp:revision>129</cp:revision>
  <cp:lastPrinted>2012-01-31T16:54:41Z</cp:lastPrinted>
  <dcterms:created xsi:type="dcterms:W3CDTF">2012-01-23T18:41:44Z</dcterms:created>
  <dcterms:modified xsi:type="dcterms:W3CDTF">2012-02-06T22:21:18Z</dcterms:modified>
</cp:coreProperties>
</file>