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365" r:id="rId5"/>
    <p:sldId id="259" r:id="rId6"/>
    <p:sldId id="369" r:id="rId7"/>
    <p:sldId id="368" r:id="rId8"/>
    <p:sldId id="367" r:id="rId9"/>
    <p:sldId id="372" r:id="rId10"/>
    <p:sldId id="366" r:id="rId11"/>
    <p:sldId id="371" r:id="rId12"/>
    <p:sldId id="377" r:id="rId13"/>
    <p:sldId id="376" r:id="rId14"/>
    <p:sldId id="380" r:id="rId15"/>
    <p:sldId id="379" r:id="rId16"/>
    <p:sldId id="378" r:id="rId17"/>
    <p:sldId id="383" r:id="rId18"/>
    <p:sldId id="384" r:id="rId19"/>
    <p:sldId id="382" r:id="rId20"/>
    <p:sldId id="381" r:id="rId21"/>
    <p:sldId id="385" r:id="rId22"/>
    <p:sldId id="386" r:id="rId23"/>
    <p:sldId id="387" r:id="rId24"/>
    <p:sldId id="323" r:id="rId25"/>
    <p:sldId id="388" r:id="rId26"/>
    <p:sldId id="389" r:id="rId27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800"/>
    <a:srgbClr val="B9A288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Objects="1">
      <p:cViewPr varScale="1">
        <p:scale>
          <a:sx n="65" d="100"/>
          <a:sy n="65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F82250-A83B-4E7C-85BB-0C7420B3CF1E}" type="datetimeFigureOut">
              <a:rPr lang="en-US" smtClean="0"/>
              <a:t>2/14/2012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C4BD72-387D-4827-AAFC-9DFC9D252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697502-3630-466F-889F-FAD6C2A59F7C}" type="datetimeFigureOut">
              <a:rPr lang="en-US" smtClean="0"/>
              <a:t>2/14/2012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529B78-2952-42C0-825E-313529785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9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80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1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7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13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23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735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56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37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5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0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5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9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5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1516063"/>
            <a:ext cx="6624638" cy="938212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chemeClr val="bg1"/>
                </a:solidFill>
              </a:rPr>
              <a:t>CompTIA     Network +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</a:p>
          <a:p>
            <a:r>
              <a:rPr lang="en-US" dirty="0" smtClean="0"/>
              <a:t>Routing Traffic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Routing Protocol Characteristics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Before we can examine the characteristics of routing protocols, we must under stand the following terms: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r</a:t>
            </a:r>
            <a:r>
              <a:rPr lang="en-US" sz="2400" dirty="0" smtClean="0"/>
              <a:t>outed – is a protocol with an addressing scheme that defines different network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 smtClean="0"/>
              <a:t>examples: IP, IPX, AppleTalk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r</a:t>
            </a:r>
            <a:r>
              <a:rPr lang="en-US" sz="2400" dirty="0" smtClean="0"/>
              <a:t>outing – is a protocol that advertises route information between routers.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 smtClean="0"/>
              <a:t>examples: RIP, OSPF, EIGRP, BGP</a:t>
            </a:r>
          </a:p>
        </p:txBody>
      </p:sp>
    </p:spTree>
    <p:extLst>
      <p:ext uri="{BB962C8B-B14F-4D97-AF65-F5344CB8AC3E}">
        <p14:creationId xmlns:p14="http://schemas.microsoft.com/office/powerpoint/2010/main" val="34745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Routing Protocol Characteristics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44910" y="1752600"/>
            <a:ext cx="8229600" cy="4343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Routing Protocol hierarchy: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Exterior Gateway Protocol (EGP’s)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b="1" dirty="0" smtClean="0"/>
              <a:t>Distance Victor</a:t>
            </a:r>
          </a:p>
          <a:p>
            <a:pPr lvl="3">
              <a:buFont typeface="Wingdings" pitchFamily="2" charset="2"/>
              <a:buChar char="q"/>
            </a:pPr>
            <a:r>
              <a:rPr lang="en-US" sz="1600" dirty="0" smtClean="0"/>
              <a:t>Boarder Gateway Protocol (BGP)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dirty="0" smtClean="0"/>
              <a:t>Link State</a:t>
            </a:r>
          </a:p>
          <a:p>
            <a:pPr lvl="3">
              <a:buFont typeface="Wingdings" pitchFamily="2" charset="2"/>
              <a:buChar char="q"/>
            </a:pPr>
            <a:r>
              <a:rPr lang="en-US" sz="1600" dirty="0" smtClean="0"/>
              <a:t>None</a:t>
            </a:r>
            <a:endParaRPr lang="en-US" sz="1600" dirty="0"/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Interior Gateway Protocol (IGP’s)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b="1" dirty="0"/>
              <a:t>Distance Victor</a:t>
            </a:r>
          </a:p>
          <a:p>
            <a:pPr lvl="3">
              <a:buFont typeface="Wingdings" pitchFamily="2" charset="2"/>
              <a:buChar char="q"/>
            </a:pPr>
            <a:r>
              <a:rPr lang="en-US" sz="1600" dirty="0" smtClean="0"/>
              <a:t>RIPv1</a:t>
            </a:r>
          </a:p>
          <a:p>
            <a:pPr lvl="3">
              <a:buFont typeface="Wingdings" pitchFamily="2" charset="2"/>
              <a:buChar char="q"/>
            </a:pPr>
            <a:r>
              <a:rPr lang="en-US" sz="1600" dirty="0" smtClean="0"/>
              <a:t>RIPv2</a:t>
            </a:r>
            <a:endParaRPr lang="en-US" sz="1600" dirty="0"/>
          </a:p>
          <a:p>
            <a:pPr lvl="2">
              <a:buFont typeface="Wingdings" pitchFamily="2" charset="2"/>
              <a:buChar char="q"/>
            </a:pPr>
            <a:r>
              <a:rPr lang="en-US" sz="1600" b="1" dirty="0"/>
              <a:t>Link State</a:t>
            </a:r>
          </a:p>
          <a:p>
            <a:pPr lvl="3">
              <a:buFont typeface="Wingdings" pitchFamily="2" charset="2"/>
              <a:buChar char="q"/>
            </a:pPr>
            <a:r>
              <a:rPr lang="en-US" sz="1600" dirty="0" smtClean="0"/>
              <a:t>OSPF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b="1" dirty="0"/>
              <a:t>H</a:t>
            </a:r>
            <a:r>
              <a:rPr lang="en-US" sz="1600" b="1" dirty="0" smtClean="0"/>
              <a:t>ybrid</a:t>
            </a:r>
            <a:endParaRPr lang="en-US" sz="1600" b="1" dirty="0"/>
          </a:p>
          <a:p>
            <a:pPr lvl="3">
              <a:buFont typeface="Wingdings" pitchFamily="2" charset="2"/>
              <a:buChar char="q"/>
            </a:pPr>
            <a:r>
              <a:rPr lang="en-US" sz="1600" dirty="0" smtClean="0"/>
              <a:t>EIGRP</a:t>
            </a:r>
          </a:p>
        </p:txBody>
      </p:sp>
    </p:spTree>
    <p:extLst>
      <p:ext uri="{BB962C8B-B14F-4D97-AF65-F5344CB8AC3E}">
        <p14:creationId xmlns:p14="http://schemas.microsoft.com/office/powerpoint/2010/main" val="27183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Believability of a Route</a:t>
            </a:r>
            <a:endParaRPr lang="en-US" sz="4000" dirty="0">
              <a:solidFill>
                <a:srgbClr val="CA68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38547"/>
              </p:ext>
            </p:extLst>
          </p:nvPr>
        </p:nvGraphicFramePr>
        <p:xfrm>
          <a:off x="762000" y="3048000"/>
          <a:ext cx="7239000" cy="31546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820907"/>
                <a:gridCol w="3418093"/>
              </a:tblGrid>
              <a:tr h="3943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Routing Information Source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Administrative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Distance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Directly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connected network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Statically configured network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EIGRP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OSPF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l"/>
                      <a:r>
                        <a:rPr lang="en-US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RIP</a:t>
                      </a:r>
                      <a:endParaRPr lang="en-US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External EIGRP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170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Unknown or unbelievable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255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699204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 If a network is running more than one routing protocol, which advertisement does the router believe?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0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Believability of a Route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99204"/>
            <a:ext cx="7391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The index of believability is called </a:t>
            </a:r>
            <a:r>
              <a:rPr lang="en-US" sz="2400" b="1" i="1" dirty="0" smtClean="0"/>
              <a:t>administrative distance (AD)</a:t>
            </a:r>
            <a:r>
              <a:rPr lang="en-US" sz="2000" dirty="0" smtClean="0"/>
              <a:t>.  The </a:t>
            </a:r>
            <a:r>
              <a:rPr lang="en-US" sz="2000" u="sng" dirty="0" smtClean="0"/>
              <a:t>lower the AD </a:t>
            </a:r>
            <a:r>
              <a:rPr lang="en-US" sz="2000" dirty="0" smtClean="0"/>
              <a:t>values the more the router trust the information source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If the routing protocol learns of more than one path to reach a remote network, it must choose one over the other, how?</a:t>
            </a:r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It varies on the routing protocol and what that routing protocol uses as a </a:t>
            </a:r>
            <a:r>
              <a:rPr lang="en-US" sz="2400" b="1" i="1" dirty="0" smtClean="0"/>
              <a:t>metric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A metric – is a value assigned to a route, and the </a:t>
            </a:r>
            <a:r>
              <a:rPr lang="en-US" sz="2000" u="sng" dirty="0" smtClean="0"/>
              <a:t>lower the value</a:t>
            </a:r>
            <a:r>
              <a:rPr lang="en-US" sz="2000" dirty="0" smtClean="0"/>
              <a:t>, the better the route.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4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78426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Interior versus Exterior</a:t>
            </a:r>
            <a:br>
              <a:rPr lang="en-US" sz="3600" dirty="0" smtClean="0">
                <a:solidFill>
                  <a:srgbClr val="CA6800"/>
                </a:solidFill>
              </a:rPr>
            </a:br>
            <a:r>
              <a:rPr lang="en-US" sz="3600" dirty="0" smtClean="0">
                <a:solidFill>
                  <a:srgbClr val="CA6800"/>
                </a:solidFill>
              </a:rPr>
              <a:t> Gateway Protocols</a:t>
            </a:r>
            <a:endParaRPr lang="en-US" sz="3600" dirty="0">
              <a:solidFill>
                <a:srgbClr val="CA68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28800"/>
            <a:ext cx="6096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6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78426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Route Advertisement Method</a:t>
            </a:r>
            <a:endParaRPr lang="en-US" sz="3600" dirty="0">
              <a:solidFill>
                <a:srgbClr val="CA6800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44910" y="1752600"/>
            <a:ext cx="8229600" cy="4343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Routing Protocol hierarchy: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 smtClean="0"/>
              <a:t>Distance </a:t>
            </a:r>
            <a:r>
              <a:rPr lang="en-US" b="1" dirty="0"/>
              <a:t>Victor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Sends a full copy of its routing table to its directly connected neighbors.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This is a </a:t>
            </a:r>
            <a:r>
              <a:rPr lang="en-US" b="1" dirty="0" smtClean="0"/>
              <a:t>periodic advertisement</a:t>
            </a:r>
            <a:r>
              <a:rPr lang="en-US" dirty="0" smtClean="0"/>
              <a:t>, meaning that, at regular intervals, re-advertise its full routing table.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Slow convergence time.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Metric, equals </a:t>
            </a:r>
            <a:r>
              <a:rPr lang="en-US" b="1" dirty="0" smtClean="0"/>
              <a:t>hop count.</a:t>
            </a:r>
            <a:endParaRPr lang="en-US" dirty="0" smtClean="0"/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Uses </a:t>
            </a:r>
            <a:r>
              <a:rPr lang="en-US" b="1" dirty="0" smtClean="0"/>
              <a:t>hold down timers, split horizon, </a:t>
            </a:r>
            <a:r>
              <a:rPr lang="en-US" dirty="0" smtClean="0"/>
              <a:t> </a:t>
            </a:r>
            <a:r>
              <a:rPr lang="en-US" b="1" dirty="0" smtClean="0"/>
              <a:t>poison reverse</a:t>
            </a:r>
            <a:r>
              <a:rPr lang="en-US" dirty="0" smtClean="0"/>
              <a:t> for loop avoidance.</a:t>
            </a:r>
          </a:p>
        </p:txBody>
      </p:sp>
    </p:spTree>
    <p:extLst>
      <p:ext uri="{BB962C8B-B14F-4D97-AF65-F5344CB8AC3E}">
        <p14:creationId xmlns:p14="http://schemas.microsoft.com/office/powerpoint/2010/main" val="18139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9" y="2438400"/>
            <a:ext cx="8477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678426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Route Advertisement Method</a:t>
            </a:r>
            <a:endParaRPr lang="en-US" sz="36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678426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Route Advertisement Method</a:t>
            </a:r>
            <a:endParaRPr lang="en-US" sz="3600" dirty="0">
              <a:solidFill>
                <a:srgbClr val="CA68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66294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Routing Protocol hierarchy</a:t>
            </a:r>
            <a:r>
              <a:rPr lang="en-US" sz="2800" dirty="0" smtClean="0"/>
              <a:t>: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b="1" dirty="0"/>
              <a:t>Link </a:t>
            </a:r>
            <a:r>
              <a:rPr lang="en-US" sz="2400" b="1" dirty="0" smtClean="0"/>
              <a:t>State</a:t>
            </a:r>
          </a:p>
          <a:p>
            <a:pPr lvl="3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Rather than having neighboring routers exchange their full routing tables with one another, a link state protocol allows routers to build a topology map of the network.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They send </a:t>
            </a:r>
            <a:r>
              <a:rPr lang="en-US" b="1" dirty="0" smtClean="0"/>
              <a:t>link-state advertisements (LSA) </a:t>
            </a:r>
            <a:r>
              <a:rPr lang="en-US" dirty="0" smtClean="0"/>
              <a:t>to advertise the networks they know how to reach.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Router than use these LSAs to build a topology map.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From this map, using the </a:t>
            </a:r>
            <a:r>
              <a:rPr lang="en-US" b="1" i="1" dirty="0" smtClean="0"/>
              <a:t>Dijkstra’s Shortest Path First </a:t>
            </a:r>
            <a:r>
              <a:rPr lang="en-US" dirty="0" smtClean="0"/>
              <a:t>algorithm to build there route table.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New LSA’s our only sent when the topology changes.</a:t>
            </a:r>
          </a:p>
          <a:p>
            <a:pPr lvl="3">
              <a:buFont typeface="Wingdings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1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78426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Routing Protocol Examples</a:t>
            </a:r>
            <a:endParaRPr lang="en-US" sz="36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Interior Gateway Protocols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Router Information Protocol (RIP)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Open Shortest Path First (OSPF)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Enhanced Interior Gateway Routing Protocol (EGIRP)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Exterior Gateway Protocols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Intermediate System to Intermediate System (IS-IS)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Boarder Gateway Protocol (BGP)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40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62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678426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Address Translation</a:t>
            </a:r>
            <a:endParaRPr lang="en-US" sz="3600" dirty="0">
              <a:solidFill>
                <a:srgbClr val="CA68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46065"/>
              </p:ext>
            </p:extLst>
          </p:nvPr>
        </p:nvGraphicFramePr>
        <p:xfrm>
          <a:off x="2057400" y="5105400"/>
          <a:ext cx="5410201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514600"/>
                <a:gridCol w="2895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Inside Local Address</a:t>
                      </a:r>
                      <a:endParaRPr lang="en-US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Inside Global Address</a:t>
                      </a:r>
                      <a:endParaRPr lang="en-US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10.1.1.1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172.16.1.101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10.1.1.2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172.16.1.102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57400" y="4724400"/>
            <a:ext cx="541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 R1’s NAT Translation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How are source and destination IP addresses used to route traffic through a network?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sources for routing information used to populate a router’s routing table?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How do routed protocols differ from routing protocols?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When multiple routing protocols know how to reach a destination network, which route is chosen?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When a single routing protocols knows of multiple routes to reach a destination network, how is the preferred path (or paths) chosen?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78426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Address Translation</a:t>
            </a:r>
            <a:endParaRPr lang="en-US" sz="36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Network Address Translation (NAT)</a:t>
            </a:r>
          </a:p>
          <a:p>
            <a:endParaRPr lang="en-US" sz="32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Dynamic NAT (DNAT) – assigns IP address from a pool of addresses, </a:t>
            </a:r>
            <a:r>
              <a:rPr lang="en-US" sz="2800" u="sng" dirty="0" smtClean="0"/>
              <a:t>one to one</a:t>
            </a:r>
            <a:r>
              <a:rPr lang="en-US" sz="2800" dirty="0" smtClean="0"/>
              <a:t> translations.</a:t>
            </a:r>
          </a:p>
          <a:p>
            <a:pPr lvl="1"/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Static NAT (SNAT) – assigns IP address manually, </a:t>
            </a:r>
            <a:r>
              <a:rPr lang="en-US" sz="2800" u="sng" dirty="0" smtClean="0"/>
              <a:t>one to one </a:t>
            </a:r>
            <a:r>
              <a:rPr lang="en-US" sz="2800" dirty="0" smtClean="0"/>
              <a:t>translations</a:t>
            </a:r>
          </a:p>
          <a:p>
            <a:pPr lvl="1"/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Port Address Translation (PAT) – assigns IP address using a </a:t>
            </a:r>
            <a:r>
              <a:rPr lang="en-US" sz="2800" u="sng" dirty="0" smtClean="0"/>
              <a:t>many to one </a:t>
            </a:r>
            <a:r>
              <a:rPr lang="en-US" sz="2800" dirty="0" smtClean="0"/>
              <a:t>translation. </a:t>
            </a:r>
          </a:p>
        </p:txBody>
      </p:sp>
    </p:spTree>
    <p:extLst>
      <p:ext uri="{BB962C8B-B14F-4D97-AF65-F5344CB8AC3E}">
        <p14:creationId xmlns:p14="http://schemas.microsoft.com/office/powerpoint/2010/main" val="22777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678426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Multicast Routing</a:t>
            </a:r>
            <a:endParaRPr lang="en-US" sz="3600" dirty="0">
              <a:solidFill>
                <a:srgbClr val="CA68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81200"/>
            <a:ext cx="7353300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1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678426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Multicast Routing</a:t>
            </a:r>
            <a:endParaRPr lang="en-US" sz="3600" dirty="0">
              <a:solidFill>
                <a:srgbClr val="CA68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6000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IGMP  -- is a protocol used by clients to notify there nearby router that they wish to join a multicast group.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PIM  -- is a protocol used by routers to advertise and control multicast routes.</a:t>
            </a:r>
          </a:p>
        </p:txBody>
      </p:sp>
    </p:spTree>
    <p:extLst>
      <p:ext uri="{BB962C8B-B14F-4D97-AF65-F5344CB8AC3E}">
        <p14:creationId xmlns:p14="http://schemas.microsoft.com/office/powerpoint/2010/main" val="18333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19" y="6858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574" y="16764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FFFF"/>
                </a:solidFill>
              </a:rPr>
              <a:t>How routers forward traffic through a network based on source and destination IP addresses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FFFF">
                    <a:lumMod val="75000"/>
                  </a:srgbClr>
                </a:solidFill>
              </a:rPr>
              <a:t>The source of </a:t>
            </a:r>
            <a:r>
              <a:rPr lang="en-US" sz="2400" dirty="0" smtClean="0">
                <a:solidFill>
                  <a:srgbClr val="FFFFFF">
                    <a:lumMod val="75000"/>
                  </a:srgbClr>
                </a:solidFill>
              </a:rPr>
              <a:t>route information used to populate a router’s routing table. These sources include directly connected routes, statically configured routes, and dynamically learned routes.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A distinction was made between routed protocols (for example, IP) and routing protocols (such as OSPF).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Some routing sources are more trustworthy than other routing sources, based on their administrative distances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Different routing protocols use different metrics to select the best route in the presence of multiple routes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67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19" y="6858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574" y="16764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FFFF"/>
                </a:solidFill>
              </a:rPr>
              <a:t>This chapter distinguished between IGPs (which run within an autonomous system) and EGPs (which run between autonomous systems).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FFFF">
                    <a:lumMod val="75000"/>
                  </a:srgbClr>
                </a:solidFill>
              </a:rPr>
              <a:t>The behavior of distance-vector and link-state routing protocols were contrasted and you saw how split-horizon, and poison reverse could prevent a routing loop in a distance-vector routing protocol environment</a:t>
            </a:r>
            <a:endParaRPr lang="en-US" sz="2400" dirty="0" smtClean="0">
              <a:solidFill>
                <a:srgbClr val="FFFFFF">
                  <a:lumMod val="75000"/>
                </a:srgb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Today’s most popular routing protocols (including RIP, OSPF, EIGRP, and BGP) were presented, along with their characteristics.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NAT can be used to translate private IP addresses inside a network to publicly routable IP address.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196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19" y="6858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574" y="16764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FFFF"/>
                </a:solidFill>
              </a:rPr>
              <a:t>This chapter discussed the IGMP and PIM protocols used in multicast networks.  These protocols work together to allow a network to only forward multicast traffic over links needing that traffic</a:t>
            </a:r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 smtClean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64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323" y="1752600"/>
            <a:ext cx="8229600" cy="3505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What is the distinction between IGP and EGP?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the primary differences between distance-vector and link-state routing protocols?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the characteristics of the following routing protocols: RIP, OSPF, IS-IS, EIGRP, and BGP?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How does NAT perform IP address translation, and how do the PAT, SNAT and DNAT approaches to NAT differ?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protocols are used to route multicast traffic?</a:t>
            </a:r>
          </a:p>
        </p:txBody>
      </p:sp>
    </p:spTree>
    <p:extLst>
      <p:ext uri="{BB962C8B-B14F-4D97-AF65-F5344CB8AC3E}">
        <p14:creationId xmlns:p14="http://schemas.microsoft.com/office/powerpoint/2010/main" val="12736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Basic Routing Processes</a:t>
            </a:r>
            <a:endParaRPr lang="en-US" sz="4000" dirty="0">
              <a:solidFill>
                <a:srgbClr val="CA68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00"/>
            <a:ext cx="81724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Basic Routing Processes</a:t>
            </a:r>
            <a:endParaRPr lang="en-US" sz="4000" dirty="0">
              <a:solidFill>
                <a:srgbClr val="CA68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76399"/>
            <a:ext cx="8172450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9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Basic Routing Processes</a:t>
            </a:r>
            <a:endParaRPr lang="en-US" sz="4000" dirty="0">
              <a:solidFill>
                <a:srgbClr val="CA68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05000"/>
            <a:ext cx="81819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5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Basic Routing Processes</a:t>
            </a:r>
            <a:endParaRPr lang="en-US" sz="4000" dirty="0">
              <a:solidFill>
                <a:srgbClr val="CA68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0"/>
            <a:ext cx="8772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4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4582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Source of Routing Information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Before a router can route an IP packet, it needs to populate its routing table.  A Router’s routing table can be populated from the following sources.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From directly connected networks (configured interfaces)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dirty="0" smtClean="0"/>
              <a:t>Called a </a:t>
            </a:r>
            <a:r>
              <a:rPr lang="en-US" sz="1600" b="1" i="1" dirty="0" smtClean="0"/>
              <a:t>directly connected route</a:t>
            </a:r>
            <a:endParaRPr lang="en-US" sz="2000" dirty="0" smtClean="0"/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An administrator could statically configure a route table.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dirty="0" smtClean="0"/>
              <a:t>Called a </a:t>
            </a:r>
            <a:r>
              <a:rPr lang="en-US" sz="1600" b="1" i="1" dirty="0" smtClean="0"/>
              <a:t>static route, </a:t>
            </a:r>
            <a:r>
              <a:rPr lang="en-US" sz="1600" dirty="0" smtClean="0"/>
              <a:t>an/or</a:t>
            </a:r>
            <a:r>
              <a:rPr lang="en-US" sz="1600" b="1" i="1" dirty="0" smtClean="0"/>
              <a:t> default static route</a:t>
            </a:r>
            <a:endParaRPr lang="en-US" sz="2000" dirty="0" smtClean="0"/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A router could learn routes dynamically via routing protocols.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dirty="0"/>
              <a:t>Called a </a:t>
            </a:r>
            <a:r>
              <a:rPr lang="en-US" sz="1600" b="1" i="1" dirty="0" smtClean="0"/>
              <a:t>dynamic route </a:t>
            </a:r>
            <a:r>
              <a:rPr lang="en-US" sz="1600" dirty="0" smtClean="0"/>
              <a:t>or </a:t>
            </a:r>
            <a:r>
              <a:rPr lang="en-US" sz="1600" b="1" i="1" dirty="0" smtClean="0"/>
              <a:t>learned route</a:t>
            </a: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44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3820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Sources of Routing Information</a:t>
            </a:r>
            <a:endParaRPr lang="en-US" sz="4000" dirty="0">
              <a:solidFill>
                <a:srgbClr val="CA68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828800"/>
            <a:ext cx="74009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45</Template>
  <TotalTime>2171</TotalTime>
  <Words>1058</Words>
  <Application>Microsoft Office PowerPoint</Application>
  <PresentationFormat>On-screen Show (4:3)</PresentationFormat>
  <Paragraphs>137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45</vt:lpstr>
      <vt:lpstr>2_45</vt:lpstr>
      <vt:lpstr>CompTIA     Network +</vt:lpstr>
      <vt:lpstr>Objectives</vt:lpstr>
      <vt:lpstr>Objectives</vt:lpstr>
      <vt:lpstr>Basic Routing Processes</vt:lpstr>
      <vt:lpstr>Basic Routing Processes</vt:lpstr>
      <vt:lpstr>Basic Routing Processes</vt:lpstr>
      <vt:lpstr>Basic Routing Processes</vt:lpstr>
      <vt:lpstr>Source of Routing Information</vt:lpstr>
      <vt:lpstr>Sources of Routing Information</vt:lpstr>
      <vt:lpstr>Routing Protocol Characteristics</vt:lpstr>
      <vt:lpstr>Routing Protocol Characteristics</vt:lpstr>
      <vt:lpstr>Believability of a Route</vt:lpstr>
      <vt:lpstr>Believability of a Route</vt:lpstr>
      <vt:lpstr>Interior versus Exterior  Gateway Protocols</vt:lpstr>
      <vt:lpstr>Route Advertisement Method</vt:lpstr>
      <vt:lpstr>Route Advertisement Method</vt:lpstr>
      <vt:lpstr>Route Advertisement Method</vt:lpstr>
      <vt:lpstr>Routing Protocol Examples</vt:lpstr>
      <vt:lpstr>Address Translation</vt:lpstr>
      <vt:lpstr>Address Translation</vt:lpstr>
      <vt:lpstr>Multicast Routing</vt:lpstr>
      <vt:lpstr>Multicast Routing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    Network +</dc:title>
  <dc:creator>Francis Goryl</dc:creator>
  <cp:lastModifiedBy>Francis Goryl</cp:lastModifiedBy>
  <cp:revision>155</cp:revision>
  <cp:lastPrinted>2012-01-31T16:54:41Z</cp:lastPrinted>
  <dcterms:created xsi:type="dcterms:W3CDTF">2012-01-23T18:41:44Z</dcterms:created>
  <dcterms:modified xsi:type="dcterms:W3CDTF">2012-02-14T16:25:07Z</dcterms:modified>
</cp:coreProperties>
</file>