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7" r:id="rId3"/>
    <p:sldId id="390" r:id="rId4"/>
    <p:sldId id="391" r:id="rId5"/>
    <p:sldId id="392" r:id="rId6"/>
    <p:sldId id="397" r:id="rId7"/>
    <p:sldId id="396" r:id="rId8"/>
    <p:sldId id="400" r:id="rId9"/>
    <p:sldId id="401" r:id="rId10"/>
    <p:sldId id="393" r:id="rId11"/>
    <p:sldId id="394" r:id="rId12"/>
    <p:sldId id="395" r:id="rId13"/>
    <p:sldId id="404" r:id="rId14"/>
    <p:sldId id="399" r:id="rId15"/>
    <p:sldId id="405" r:id="rId16"/>
    <p:sldId id="403" r:id="rId17"/>
    <p:sldId id="402" r:id="rId18"/>
    <p:sldId id="409" r:id="rId19"/>
    <p:sldId id="398" r:id="rId20"/>
    <p:sldId id="408" r:id="rId21"/>
    <p:sldId id="411" r:id="rId22"/>
    <p:sldId id="407" r:id="rId23"/>
    <p:sldId id="406" r:id="rId24"/>
    <p:sldId id="410" r:id="rId25"/>
    <p:sldId id="416" r:id="rId26"/>
    <p:sldId id="412" r:id="rId27"/>
    <p:sldId id="417" r:id="rId28"/>
    <p:sldId id="413" r:id="rId29"/>
    <p:sldId id="414" r:id="rId30"/>
    <p:sldId id="420" r:id="rId31"/>
    <p:sldId id="415" r:id="rId32"/>
  </p:sldIdLst>
  <p:sldSz cx="9144000" cy="6858000" type="screen4x3"/>
  <p:notesSz cx="7010400" cy="92964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A288"/>
    <a:srgbClr val="CA68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snapToObjects="1">
      <p:cViewPr varScale="1">
        <p:scale>
          <a:sx n="79" d="100"/>
          <a:sy n="79" d="100"/>
        </p:scale>
        <p:origin x="-27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DF82250-A83B-4E7C-85BB-0C7420B3CF1E}" type="datetimeFigureOut">
              <a:rPr lang="en-US" smtClean="0"/>
              <a:t>9/30/13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2C4BD72-387D-4827-AAFC-9DFC9D252EF1}" type="slidenum">
              <a:rPr lang="en-US" smtClean="0"/>
              <a:t>‹#›</a:t>
            </a:fld>
            <a:endParaRPr lang="en-US" dirty="0"/>
          </a:p>
        </p:txBody>
      </p:sp>
    </p:spTree>
    <p:extLst>
      <p:ext uri="{BB962C8B-B14F-4D97-AF65-F5344CB8AC3E}">
        <p14:creationId xmlns:p14="http://schemas.microsoft.com/office/powerpoint/2010/main" val="1886416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E697502-3630-466F-889F-FAD6C2A59F7C}" type="datetimeFigureOut">
              <a:rPr lang="en-US" smtClean="0"/>
              <a:t>9/30/13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7529B78-2952-42C0-825E-313529785916}" type="slidenum">
              <a:rPr lang="en-US" smtClean="0"/>
              <a:t>‹#›</a:t>
            </a:fld>
            <a:endParaRPr lang="en-US" dirty="0"/>
          </a:p>
        </p:txBody>
      </p:sp>
    </p:spTree>
    <p:extLst>
      <p:ext uri="{BB962C8B-B14F-4D97-AF65-F5344CB8AC3E}">
        <p14:creationId xmlns:p14="http://schemas.microsoft.com/office/powerpoint/2010/main" val="3060086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09122E8E-C573-48D2-832E-294FE34B07BD}" type="slidenum">
              <a:rPr lang="fr-FR"/>
              <a:pPr>
                <a:defRPr/>
              </a:pPr>
              <a:t>‹#›</a:t>
            </a:fld>
            <a:endParaRPr lang="fr-FR" dirty="0"/>
          </a:p>
        </p:txBody>
      </p:sp>
    </p:spTree>
    <p:extLst>
      <p:ext uri="{BB962C8B-B14F-4D97-AF65-F5344CB8AC3E}">
        <p14:creationId xmlns:p14="http://schemas.microsoft.com/office/powerpoint/2010/main" val="303592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E887F43B-D5F8-4D1B-AB7C-F85D2C26898A}" type="slidenum">
              <a:rPr lang="fr-FR"/>
              <a:pPr>
                <a:defRPr/>
              </a:pPr>
              <a:t>‹#›</a:t>
            </a:fld>
            <a:endParaRPr lang="fr-FR" dirty="0"/>
          </a:p>
        </p:txBody>
      </p:sp>
    </p:spTree>
    <p:extLst>
      <p:ext uri="{BB962C8B-B14F-4D97-AF65-F5344CB8AC3E}">
        <p14:creationId xmlns:p14="http://schemas.microsoft.com/office/powerpoint/2010/main" val="334615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2513A49A-C0F0-4B74-9FBD-C33C8820672D}" type="slidenum">
              <a:rPr lang="fr-FR"/>
              <a:pPr>
                <a:defRPr/>
              </a:pPr>
              <a:t>‹#›</a:t>
            </a:fld>
            <a:endParaRPr lang="fr-FR" dirty="0"/>
          </a:p>
        </p:txBody>
      </p:sp>
    </p:spTree>
    <p:extLst>
      <p:ext uri="{BB962C8B-B14F-4D97-AF65-F5344CB8AC3E}">
        <p14:creationId xmlns:p14="http://schemas.microsoft.com/office/powerpoint/2010/main" val="388380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37807B5F-ECF1-4117-9FF7-79D1AB368E89}" type="slidenum">
              <a:rPr lang="fr-FR"/>
              <a:pPr>
                <a:defRPr/>
              </a:pPr>
              <a:t>‹#›</a:t>
            </a:fld>
            <a:endParaRPr lang="fr-FR" dirty="0"/>
          </a:p>
        </p:txBody>
      </p:sp>
    </p:spTree>
    <p:extLst>
      <p:ext uri="{BB962C8B-B14F-4D97-AF65-F5344CB8AC3E}">
        <p14:creationId xmlns:p14="http://schemas.microsoft.com/office/powerpoint/2010/main" val="107973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19B68F61-79F9-4E43-BCBC-917D9F7BDE14}" type="slidenum">
              <a:rPr lang="fr-FR"/>
              <a:pPr>
                <a:defRPr/>
              </a:pPr>
              <a:t>‹#›</a:t>
            </a:fld>
            <a:endParaRPr lang="fr-FR" dirty="0"/>
          </a:p>
        </p:txBody>
      </p:sp>
    </p:spTree>
    <p:extLst>
      <p:ext uri="{BB962C8B-B14F-4D97-AF65-F5344CB8AC3E}">
        <p14:creationId xmlns:p14="http://schemas.microsoft.com/office/powerpoint/2010/main" val="290001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7" name="Rectangle 6"/>
          <p:cNvSpPr>
            <a:spLocks noGrp="1" noChangeArrowheads="1"/>
          </p:cNvSpPr>
          <p:nvPr>
            <p:ph type="sldNum" sz="quarter" idx="12"/>
          </p:nvPr>
        </p:nvSpPr>
        <p:spPr>
          <a:ln/>
        </p:spPr>
        <p:txBody>
          <a:bodyPr/>
          <a:lstStyle>
            <a:lvl1pPr>
              <a:defRPr/>
            </a:lvl1pPr>
          </a:lstStyle>
          <a:p>
            <a:pPr>
              <a:defRPr/>
            </a:pPr>
            <a:fld id="{05059553-666D-4466-9739-885A98292930}" type="slidenum">
              <a:rPr lang="fr-FR"/>
              <a:pPr>
                <a:defRPr/>
              </a:pPr>
              <a:t>‹#›</a:t>
            </a:fld>
            <a:endParaRPr lang="fr-FR" dirty="0"/>
          </a:p>
        </p:txBody>
      </p:sp>
    </p:spTree>
    <p:extLst>
      <p:ext uri="{BB962C8B-B14F-4D97-AF65-F5344CB8AC3E}">
        <p14:creationId xmlns:p14="http://schemas.microsoft.com/office/powerpoint/2010/main" val="112752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Rectangle 4"/>
          <p:cNvSpPr>
            <a:spLocks noGrp="1" noChangeArrowheads="1"/>
          </p:cNvSpPr>
          <p:nvPr>
            <p:ph type="dt" sz="half" idx="10"/>
          </p:nvPr>
        </p:nvSpPr>
        <p:spPr>
          <a:ln/>
        </p:spPr>
        <p:txBody>
          <a:bodyPr/>
          <a:lstStyle>
            <a:lvl1pPr>
              <a:defRPr/>
            </a:lvl1pPr>
          </a:lstStyle>
          <a:p>
            <a:pPr>
              <a:defRPr/>
            </a:pPr>
            <a:endParaRPr lang="fr-F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9" name="Rectangle 6"/>
          <p:cNvSpPr>
            <a:spLocks noGrp="1" noChangeArrowheads="1"/>
          </p:cNvSpPr>
          <p:nvPr>
            <p:ph type="sldNum" sz="quarter" idx="12"/>
          </p:nvPr>
        </p:nvSpPr>
        <p:spPr>
          <a:ln/>
        </p:spPr>
        <p:txBody>
          <a:bodyPr/>
          <a:lstStyle>
            <a:lvl1pPr>
              <a:defRPr/>
            </a:lvl1pPr>
          </a:lstStyle>
          <a:p>
            <a:pPr>
              <a:defRPr/>
            </a:pPr>
            <a:fld id="{F3BBE2C2-4788-40FE-952D-9B9E9E0F305F}" type="slidenum">
              <a:rPr lang="fr-FR"/>
              <a:pPr>
                <a:defRPr/>
              </a:pPr>
              <a:t>‹#›</a:t>
            </a:fld>
            <a:endParaRPr lang="fr-FR" dirty="0"/>
          </a:p>
        </p:txBody>
      </p:sp>
    </p:spTree>
    <p:extLst>
      <p:ext uri="{BB962C8B-B14F-4D97-AF65-F5344CB8AC3E}">
        <p14:creationId xmlns:p14="http://schemas.microsoft.com/office/powerpoint/2010/main" val="125796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Rectangle 4"/>
          <p:cNvSpPr>
            <a:spLocks noGrp="1" noChangeArrowheads="1"/>
          </p:cNvSpPr>
          <p:nvPr>
            <p:ph type="dt" sz="half" idx="10"/>
          </p:nvPr>
        </p:nvSpPr>
        <p:spPr>
          <a:ln/>
        </p:spPr>
        <p:txBody>
          <a:bodyPr/>
          <a:lstStyle>
            <a:lvl1pPr>
              <a:defRPr/>
            </a:lvl1pPr>
          </a:lstStyle>
          <a:p>
            <a:pPr>
              <a:defRPr/>
            </a:pPr>
            <a:endParaRPr lang="fr-F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5" name="Rectangle 6"/>
          <p:cNvSpPr>
            <a:spLocks noGrp="1" noChangeArrowheads="1"/>
          </p:cNvSpPr>
          <p:nvPr>
            <p:ph type="sldNum" sz="quarter" idx="12"/>
          </p:nvPr>
        </p:nvSpPr>
        <p:spPr>
          <a:ln/>
        </p:spPr>
        <p:txBody>
          <a:bodyPr/>
          <a:lstStyle>
            <a:lvl1pPr>
              <a:defRPr/>
            </a:lvl1pPr>
          </a:lstStyle>
          <a:p>
            <a:pPr>
              <a:defRPr/>
            </a:pPr>
            <a:fld id="{A0F777FF-1D66-40C8-B318-79426DBCBF6C}" type="slidenum">
              <a:rPr lang="fr-FR"/>
              <a:pPr>
                <a:defRPr/>
              </a:pPr>
              <a:t>‹#›</a:t>
            </a:fld>
            <a:endParaRPr lang="fr-FR" dirty="0"/>
          </a:p>
        </p:txBody>
      </p:sp>
    </p:spTree>
    <p:extLst>
      <p:ext uri="{BB962C8B-B14F-4D97-AF65-F5344CB8AC3E}">
        <p14:creationId xmlns:p14="http://schemas.microsoft.com/office/powerpoint/2010/main" val="5532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4" name="Rectangle 6"/>
          <p:cNvSpPr>
            <a:spLocks noGrp="1" noChangeArrowheads="1"/>
          </p:cNvSpPr>
          <p:nvPr>
            <p:ph type="sldNum" sz="quarter" idx="12"/>
          </p:nvPr>
        </p:nvSpPr>
        <p:spPr>
          <a:ln/>
        </p:spPr>
        <p:txBody>
          <a:bodyPr/>
          <a:lstStyle>
            <a:lvl1pPr>
              <a:defRPr/>
            </a:lvl1pPr>
          </a:lstStyle>
          <a:p>
            <a:pPr>
              <a:defRPr/>
            </a:pPr>
            <a:fld id="{2F385DA9-F3BC-4CFD-9216-F80D2D204F51}" type="slidenum">
              <a:rPr lang="fr-FR"/>
              <a:pPr>
                <a:defRPr/>
              </a:pPr>
              <a:t>‹#›</a:t>
            </a:fld>
            <a:endParaRPr lang="fr-FR" dirty="0"/>
          </a:p>
        </p:txBody>
      </p:sp>
    </p:spTree>
    <p:extLst>
      <p:ext uri="{BB962C8B-B14F-4D97-AF65-F5344CB8AC3E}">
        <p14:creationId xmlns:p14="http://schemas.microsoft.com/office/powerpoint/2010/main" val="170304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7" name="Rectangle 6"/>
          <p:cNvSpPr>
            <a:spLocks noGrp="1" noChangeArrowheads="1"/>
          </p:cNvSpPr>
          <p:nvPr>
            <p:ph type="sldNum" sz="quarter" idx="12"/>
          </p:nvPr>
        </p:nvSpPr>
        <p:spPr>
          <a:ln/>
        </p:spPr>
        <p:txBody>
          <a:bodyPr/>
          <a:lstStyle>
            <a:lvl1pPr>
              <a:defRPr/>
            </a:lvl1pPr>
          </a:lstStyle>
          <a:p>
            <a:pPr>
              <a:defRPr/>
            </a:pPr>
            <a:fld id="{2ADAB6A7-71F2-4F9A-AABC-54D13F3D8124}" type="slidenum">
              <a:rPr lang="fr-FR"/>
              <a:pPr>
                <a:defRPr/>
              </a:pPr>
              <a:t>‹#›</a:t>
            </a:fld>
            <a:endParaRPr lang="fr-FR" dirty="0"/>
          </a:p>
        </p:txBody>
      </p:sp>
    </p:spTree>
    <p:extLst>
      <p:ext uri="{BB962C8B-B14F-4D97-AF65-F5344CB8AC3E}">
        <p14:creationId xmlns:p14="http://schemas.microsoft.com/office/powerpoint/2010/main" val="124255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fr-CA" noProof="0" dirty="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7" name="Rectangle 6"/>
          <p:cNvSpPr>
            <a:spLocks noGrp="1" noChangeArrowheads="1"/>
          </p:cNvSpPr>
          <p:nvPr>
            <p:ph type="sldNum" sz="quarter" idx="12"/>
          </p:nvPr>
        </p:nvSpPr>
        <p:spPr>
          <a:ln/>
        </p:spPr>
        <p:txBody>
          <a:bodyPr/>
          <a:lstStyle>
            <a:lvl1pPr>
              <a:defRPr/>
            </a:lvl1pPr>
          </a:lstStyle>
          <a:p>
            <a:pPr>
              <a:defRPr/>
            </a:pPr>
            <a:fld id="{6257DF9B-90D1-4FA1-830D-62F07C7D345C}" type="slidenum">
              <a:rPr lang="fr-FR"/>
              <a:pPr>
                <a:defRPr/>
              </a:pPr>
              <a:t>‹#›</a:t>
            </a:fld>
            <a:endParaRPr lang="fr-FR" dirty="0"/>
          </a:p>
        </p:txBody>
      </p:sp>
    </p:spTree>
    <p:extLst>
      <p:ext uri="{BB962C8B-B14F-4D97-AF65-F5344CB8AC3E}">
        <p14:creationId xmlns:p14="http://schemas.microsoft.com/office/powerpoint/2010/main" val="647823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fr-FR"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FR"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58A04A1-3880-4F8B-8E5A-1395810255DC}" type="slidenum">
              <a:rPr lang="fr-FR"/>
              <a:pPr>
                <a:defRPr/>
              </a:pPr>
              <a:t>‹#›</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2.png"/><Relationship Id="rId5" Type="http://schemas.openxmlformats.org/officeDocument/2006/relationships/oleObject" Target="file:///E:\School\Network%20Plus\Person%20Book\PowerPoints\PowerPoint-Figures\asdl.vsd\Drawing\~Page-1\Sheet.9" TargetMode="External"/><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62050" y="1516063"/>
            <a:ext cx="6624638" cy="938212"/>
          </a:xfrm>
        </p:spPr>
        <p:txBody>
          <a:bodyPr/>
          <a:lstStyle/>
          <a:p>
            <a:pPr algn="l" eaLnBrk="1" hangingPunct="1"/>
            <a:r>
              <a:rPr lang="fr-CA" sz="3200" dirty="0" smtClean="0">
                <a:solidFill>
                  <a:schemeClr val="bg1"/>
                </a:solidFill>
              </a:rPr>
              <a:t>CompTIA     Network +</a:t>
            </a:r>
            <a:endParaRPr lang="fr-FR" sz="3200" dirty="0" smtClean="0">
              <a:solidFill>
                <a:schemeClr val="bg1"/>
              </a:solidFill>
            </a:endParaRPr>
          </a:p>
        </p:txBody>
      </p:sp>
      <p:sp>
        <p:nvSpPr>
          <p:cNvPr id="2" name="Subtitle 1"/>
          <p:cNvSpPr>
            <a:spLocks noGrp="1"/>
          </p:cNvSpPr>
          <p:nvPr>
            <p:ph type="subTitle" idx="1"/>
          </p:nvPr>
        </p:nvSpPr>
        <p:spPr/>
        <p:txBody>
          <a:bodyPr/>
          <a:lstStyle/>
          <a:p>
            <a:r>
              <a:rPr lang="en-US" dirty="0" smtClean="0"/>
              <a:t>Chapter 7</a:t>
            </a:r>
          </a:p>
          <a:p>
            <a:r>
              <a:rPr lang="en-US" dirty="0" smtClean="0"/>
              <a:t>Introducing Wide-Area Networks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20329" y="838200"/>
            <a:ext cx="8229600" cy="579438"/>
          </a:xfrm>
        </p:spPr>
        <p:txBody>
          <a:bodyPr/>
          <a:lstStyle/>
          <a:p>
            <a:r>
              <a:rPr lang="en-US" sz="4000" dirty="0" smtClean="0">
                <a:solidFill>
                  <a:srgbClr val="CA6800"/>
                </a:solidFill>
              </a:rPr>
              <a:t>WAN Data Rates</a:t>
            </a:r>
            <a:endParaRPr lang="en-US" sz="4000" dirty="0">
              <a:solidFill>
                <a:srgbClr val="CA68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42471827"/>
              </p:ext>
            </p:extLst>
          </p:nvPr>
        </p:nvGraphicFramePr>
        <p:xfrm>
          <a:off x="838200" y="2133600"/>
          <a:ext cx="7315200" cy="2966720"/>
        </p:xfrm>
        <a:graphic>
          <a:graphicData uri="http://schemas.openxmlformats.org/drawingml/2006/table">
            <a:tbl>
              <a:tblPr firstRow="1" bandRow="1">
                <a:tableStyleId>{EB344D84-9AFB-497E-A393-DC336BA19D2E}</a:tableStyleId>
              </a:tblPr>
              <a:tblGrid>
                <a:gridCol w="2362200"/>
                <a:gridCol w="4953000"/>
              </a:tblGrid>
              <a:tr h="370840">
                <a:tc>
                  <a:txBody>
                    <a:bodyPr/>
                    <a:lstStyle/>
                    <a:p>
                      <a:r>
                        <a:rPr lang="en-US" dirty="0" smtClean="0"/>
                        <a:t>WAN Technology</a:t>
                      </a:r>
                      <a:endParaRPr lang="en-US" dirty="0"/>
                    </a:p>
                  </a:txBody>
                  <a:tcPr>
                    <a:solidFill>
                      <a:srgbClr val="CA6800"/>
                    </a:solidFill>
                  </a:tcPr>
                </a:tc>
                <a:tc>
                  <a:txBody>
                    <a:bodyPr/>
                    <a:lstStyle/>
                    <a:p>
                      <a:r>
                        <a:rPr lang="en-US" dirty="0" smtClean="0"/>
                        <a:t>Typical Available Bandwidth</a:t>
                      </a:r>
                      <a:endParaRPr lang="en-US" dirty="0"/>
                    </a:p>
                  </a:txBody>
                  <a:tcPr>
                    <a:solidFill>
                      <a:srgbClr val="CA6800"/>
                    </a:solidFill>
                  </a:tcPr>
                </a:tc>
              </a:tr>
              <a:tr h="370840">
                <a:tc>
                  <a:txBody>
                    <a:bodyPr/>
                    <a:lstStyle/>
                    <a:p>
                      <a:r>
                        <a:rPr lang="en-US" dirty="0" smtClean="0"/>
                        <a:t>Frame Relay</a:t>
                      </a:r>
                      <a:endParaRPr lang="en-US" dirty="0"/>
                    </a:p>
                  </a:txBody>
                  <a:tcPr/>
                </a:tc>
                <a:tc>
                  <a:txBody>
                    <a:bodyPr/>
                    <a:lstStyle/>
                    <a:p>
                      <a:r>
                        <a:rPr lang="en-US" dirty="0" smtClean="0"/>
                        <a:t>56 kbps</a:t>
                      </a:r>
                      <a:r>
                        <a:rPr lang="en-US" baseline="0" dirty="0" smtClean="0"/>
                        <a:t> – 1.544 Mbps</a:t>
                      </a:r>
                      <a:endParaRPr lang="en-US" dirty="0"/>
                    </a:p>
                  </a:txBody>
                  <a:tcPr/>
                </a:tc>
              </a:tr>
              <a:tr h="370840">
                <a:tc>
                  <a:txBody>
                    <a:bodyPr/>
                    <a:lstStyle/>
                    <a:p>
                      <a:r>
                        <a:rPr lang="en-US" dirty="0" smtClean="0"/>
                        <a:t>T1</a:t>
                      </a:r>
                      <a:endParaRPr lang="en-US" dirty="0"/>
                    </a:p>
                  </a:txBody>
                  <a:tcPr/>
                </a:tc>
                <a:tc>
                  <a:txBody>
                    <a:bodyPr/>
                    <a:lstStyle/>
                    <a:p>
                      <a:r>
                        <a:rPr lang="en-US" dirty="0" smtClean="0"/>
                        <a:t>1.544</a:t>
                      </a:r>
                      <a:r>
                        <a:rPr lang="en-US" baseline="0" dirty="0" smtClean="0"/>
                        <a:t> Mbps</a:t>
                      </a:r>
                      <a:endParaRPr lang="en-US" dirty="0"/>
                    </a:p>
                  </a:txBody>
                  <a:tcPr/>
                </a:tc>
              </a:tr>
              <a:tr h="370840">
                <a:tc>
                  <a:txBody>
                    <a:bodyPr/>
                    <a:lstStyle/>
                    <a:p>
                      <a:r>
                        <a:rPr lang="en-US" dirty="0" smtClean="0"/>
                        <a:t>T3</a:t>
                      </a:r>
                      <a:endParaRPr lang="en-US" dirty="0"/>
                    </a:p>
                  </a:txBody>
                  <a:tcPr/>
                </a:tc>
                <a:tc>
                  <a:txBody>
                    <a:bodyPr/>
                    <a:lstStyle/>
                    <a:p>
                      <a:r>
                        <a:rPr lang="en-US" dirty="0" smtClean="0"/>
                        <a:t>44.736 Mbps</a:t>
                      </a:r>
                      <a:endParaRPr lang="en-US" dirty="0"/>
                    </a:p>
                  </a:txBody>
                  <a:tcPr/>
                </a:tc>
              </a:tr>
              <a:tr h="370840">
                <a:tc>
                  <a:txBody>
                    <a:bodyPr/>
                    <a:lstStyle/>
                    <a:p>
                      <a:r>
                        <a:rPr lang="en-US" dirty="0" smtClean="0"/>
                        <a:t>E1</a:t>
                      </a:r>
                      <a:endParaRPr lang="en-US" dirty="0"/>
                    </a:p>
                  </a:txBody>
                  <a:tcPr/>
                </a:tc>
                <a:tc>
                  <a:txBody>
                    <a:bodyPr/>
                    <a:lstStyle/>
                    <a:p>
                      <a:r>
                        <a:rPr lang="en-US" dirty="0" smtClean="0"/>
                        <a:t>2.048 Mbps</a:t>
                      </a:r>
                      <a:endParaRPr lang="en-US" dirty="0"/>
                    </a:p>
                  </a:txBody>
                  <a:tcPr/>
                </a:tc>
              </a:tr>
              <a:tr h="370840">
                <a:tc>
                  <a:txBody>
                    <a:bodyPr/>
                    <a:lstStyle/>
                    <a:p>
                      <a:r>
                        <a:rPr lang="en-US" dirty="0" smtClean="0"/>
                        <a:t>E3</a:t>
                      </a:r>
                      <a:endParaRPr lang="en-US" dirty="0"/>
                    </a:p>
                  </a:txBody>
                  <a:tcPr/>
                </a:tc>
                <a:tc>
                  <a:txBody>
                    <a:bodyPr/>
                    <a:lstStyle/>
                    <a:p>
                      <a:r>
                        <a:rPr lang="en-US" dirty="0" smtClean="0"/>
                        <a:t>34.4 Mbps</a:t>
                      </a:r>
                      <a:endParaRPr lang="en-US" dirty="0"/>
                    </a:p>
                  </a:txBody>
                  <a:tcPr/>
                </a:tc>
              </a:tr>
              <a:tr h="370840">
                <a:tc>
                  <a:txBody>
                    <a:bodyPr/>
                    <a:lstStyle/>
                    <a:p>
                      <a:r>
                        <a:rPr lang="en-US" dirty="0" smtClean="0"/>
                        <a:t>ATM</a:t>
                      </a:r>
                      <a:endParaRPr lang="en-US" dirty="0"/>
                    </a:p>
                  </a:txBody>
                  <a:tcPr/>
                </a:tc>
                <a:tc>
                  <a:txBody>
                    <a:bodyPr/>
                    <a:lstStyle/>
                    <a:p>
                      <a:r>
                        <a:rPr lang="en-US" dirty="0" smtClean="0"/>
                        <a:t>155  Mbps – 622 Mbps</a:t>
                      </a:r>
                      <a:endParaRPr lang="en-US" dirty="0"/>
                    </a:p>
                  </a:txBody>
                  <a:tcPr/>
                </a:tc>
              </a:tr>
              <a:tr h="370840">
                <a:tc>
                  <a:txBody>
                    <a:bodyPr/>
                    <a:lstStyle/>
                    <a:p>
                      <a:r>
                        <a:rPr lang="en-US" dirty="0" smtClean="0"/>
                        <a:t>SONET</a:t>
                      </a:r>
                      <a:endParaRPr lang="en-US" dirty="0"/>
                    </a:p>
                  </a:txBody>
                  <a:tcPr/>
                </a:tc>
                <a:tc>
                  <a:txBody>
                    <a:bodyPr/>
                    <a:lstStyle/>
                    <a:p>
                      <a:r>
                        <a:rPr lang="en-US" dirty="0" smtClean="0"/>
                        <a:t>51.84 Mbps (OC-1) – 159.25 Gbps (OC-3072)</a:t>
                      </a:r>
                      <a:endParaRPr lang="en-US" dirty="0"/>
                    </a:p>
                  </a:txBody>
                  <a:tcPr/>
                </a:tc>
              </a:tr>
            </a:tbl>
          </a:graphicData>
        </a:graphic>
      </p:graphicFrame>
    </p:spTree>
    <p:extLst>
      <p:ext uri="{BB962C8B-B14F-4D97-AF65-F5344CB8AC3E}">
        <p14:creationId xmlns:p14="http://schemas.microsoft.com/office/powerpoint/2010/main" val="504745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WAN Media Types</a:t>
            </a:r>
            <a:endParaRPr lang="en-US" sz="4000" dirty="0">
              <a:solidFill>
                <a:srgbClr val="CA6800"/>
              </a:solidFill>
            </a:endParaRPr>
          </a:p>
        </p:txBody>
      </p:sp>
      <p:sp>
        <p:nvSpPr>
          <p:cNvPr id="4" name="Content Placeholder 1"/>
          <p:cNvSpPr>
            <a:spLocks noGrp="1"/>
          </p:cNvSpPr>
          <p:nvPr>
            <p:ph idx="1"/>
          </p:nvPr>
        </p:nvSpPr>
        <p:spPr>
          <a:xfrm>
            <a:off x="464574" y="1828800"/>
            <a:ext cx="8229600" cy="4038600"/>
          </a:xfrm>
        </p:spPr>
        <p:txBody>
          <a:bodyPr/>
          <a:lstStyle/>
          <a:p>
            <a:pPr>
              <a:buFont typeface="Wingdings" pitchFamily="2" charset="2"/>
              <a:buChar char="§"/>
            </a:pPr>
            <a:r>
              <a:rPr lang="en-US" sz="2800" dirty="0" smtClean="0"/>
              <a:t>Physical Media</a:t>
            </a:r>
          </a:p>
          <a:p>
            <a:pPr lvl="1">
              <a:buFont typeface="Wingdings" pitchFamily="2" charset="2"/>
              <a:buChar char="§"/>
            </a:pPr>
            <a:r>
              <a:rPr lang="en-US" sz="2400" dirty="0" smtClean="0"/>
              <a:t>Unshielded twisted pair (UTP)</a:t>
            </a:r>
          </a:p>
          <a:p>
            <a:pPr marL="457200" lvl="1" indent="0">
              <a:buNone/>
            </a:pPr>
            <a:endParaRPr lang="en-US" sz="2400" dirty="0" smtClean="0"/>
          </a:p>
          <a:p>
            <a:pPr lvl="1">
              <a:buFont typeface="Wingdings" pitchFamily="2" charset="2"/>
              <a:buChar char="§"/>
            </a:pPr>
            <a:r>
              <a:rPr lang="en-US" sz="2400" dirty="0" smtClean="0"/>
              <a:t>Coaxial Cable</a:t>
            </a:r>
          </a:p>
          <a:p>
            <a:pPr lvl="1">
              <a:buFont typeface="Wingdings" pitchFamily="2" charset="2"/>
              <a:buChar char="§"/>
            </a:pPr>
            <a:endParaRPr lang="en-US" sz="2400" dirty="0" smtClean="0"/>
          </a:p>
          <a:p>
            <a:pPr lvl="1">
              <a:buFont typeface="Wingdings" pitchFamily="2" charset="2"/>
              <a:buChar char="§"/>
            </a:pPr>
            <a:r>
              <a:rPr lang="en-US" sz="2400" dirty="0" smtClean="0"/>
              <a:t>Fiber-optic cable</a:t>
            </a:r>
          </a:p>
          <a:p>
            <a:pPr lvl="1">
              <a:buFont typeface="Wingdings" pitchFamily="2" charset="2"/>
              <a:buChar char="§"/>
            </a:pPr>
            <a:endParaRPr lang="en-US" sz="2400" dirty="0" smtClean="0"/>
          </a:p>
          <a:p>
            <a:pPr lvl="1">
              <a:buFont typeface="Wingdings" pitchFamily="2" charset="2"/>
              <a:buChar char="§"/>
            </a:pPr>
            <a:r>
              <a:rPr lang="en-US" sz="2400" dirty="0" smtClean="0"/>
              <a:t>Electric power lines</a:t>
            </a:r>
          </a:p>
          <a:p>
            <a:pPr>
              <a:buFont typeface="Wingdings" pitchFamily="2" charset="2"/>
              <a:buChar char="§"/>
            </a:pPr>
            <a:endParaRPr lang="en-US" sz="2800" dirty="0" smtClean="0"/>
          </a:p>
        </p:txBody>
      </p:sp>
    </p:spTree>
    <p:extLst>
      <p:ext uri="{BB962C8B-B14F-4D97-AF65-F5344CB8AC3E}">
        <p14:creationId xmlns:p14="http://schemas.microsoft.com/office/powerpoint/2010/main" val="10394520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20329" y="838200"/>
            <a:ext cx="8229600" cy="579438"/>
          </a:xfrm>
        </p:spPr>
        <p:txBody>
          <a:bodyPr/>
          <a:lstStyle/>
          <a:p>
            <a:r>
              <a:rPr lang="en-US" sz="4000" dirty="0" smtClean="0">
                <a:solidFill>
                  <a:srgbClr val="CA6800"/>
                </a:solidFill>
              </a:rPr>
              <a:t>WAN Media Types</a:t>
            </a:r>
            <a:endParaRPr lang="en-US" sz="4000" dirty="0">
              <a:solidFill>
                <a:srgbClr val="CA6800"/>
              </a:solidFill>
            </a:endParaRPr>
          </a:p>
        </p:txBody>
      </p:sp>
      <p:sp>
        <p:nvSpPr>
          <p:cNvPr id="6" name="Content Placeholder 1"/>
          <p:cNvSpPr>
            <a:spLocks noGrp="1"/>
          </p:cNvSpPr>
          <p:nvPr>
            <p:ph idx="1"/>
          </p:nvPr>
        </p:nvSpPr>
        <p:spPr>
          <a:xfrm>
            <a:off x="464574" y="1828800"/>
            <a:ext cx="8229600" cy="4038600"/>
          </a:xfrm>
        </p:spPr>
        <p:txBody>
          <a:bodyPr/>
          <a:lstStyle/>
          <a:p>
            <a:pPr>
              <a:buFont typeface="Wingdings" pitchFamily="2" charset="2"/>
              <a:buChar char="§"/>
            </a:pPr>
            <a:r>
              <a:rPr lang="en-US" sz="2800" dirty="0" smtClean="0"/>
              <a:t>Wireless Media</a:t>
            </a:r>
          </a:p>
          <a:p>
            <a:pPr lvl="1">
              <a:buFont typeface="Wingdings" pitchFamily="2" charset="2"/>
              <a:buChar char="§"/>
            </a:pPr>
            <a:r>
              <a:rPr lang="en-US" sz="2400" dirty="0" smtClean="0"/>
              <a:t>Cellular </a:t>
            </a:r>
            <a:r>
              <a:rPr lang="en-US" sz="2400" dirty="0" smtClean="0"/>
              <a:t>phone</a:t>
            </a:r>
          </a:p>
          <a:p>
            <a:pPr lvl="2">
              <a:buFont typeface="Wingdings" pitchFamily="2" charset="2"/>
              <a:buChar char="§"/>
            </a:pPr>
            <a:r>
              <a:rPr lang="en-US" sz="2000" dirty="0" smtClean="0"/>
              <a:t>LTE goes up to 100 Mbps</a:t>
            </a:r>
          </a:p>
          <a:p>
            <a:pPr lvl="2">
              <a:buFont typeface="Wingdings" pitchFamily="2" charset="2"/>
              <a:buChar char="§"/>
            </a:pPr>
            <a:r>
              <a:rPr lang="en-US" sz="2000" dirty="0" smtClean="0"/>
              <a:t>WIMAX is slower, and being replaced by LTE</a:t>
            </a:r>
            <a:endParaRPr lang="en-US" sz="2000" dirty="0" smtClean="0"/>
          </a:p>
          <a:p>
            <a:pPr lvl="1">
              <a:buFont typeface="Wingdings" pitchFamily="2" charset="2"/>
              <a:buChar char="§"/>
            </a:pPr>
            <a:r>
              <a:rPr lang="en-US" sz="2400" dirty="0" smtClean="0"/>
              <a:t>Satellite</a:t>
            </a:r>
          </a:p>
          <a:p>
            <a:pPr lvl="1">
              <a:buFont typeface="Wingdings" pitchFamily="2" charset="2"/>
              <a:buChar char="§"/>
            </a:pPr>
            <a:endParaRPr lang="en-US" sz="2400" dirty="0" smtClean="0"/>
          </a:p>
          <a:p>
            <a:pPr lvl="1">
              <a:buFont typeface="Wingdings" pitchFamily="2" charset="2"/>
              <a:buChar char="§"/>
            </a:pPr>
            <a:r>
              <a:rPr lang="en-US" sz="2400" dirty="0" smtClean="0"/>
              <a:t>HSPA+</a:t>
            </a:r>
          </a:p>
          <a:p>
            <a:pPr lvl="2">
              <a:buFont typeface="Wingdings" pitchFamily="2" charset="2"/>
              <a:buChar char="§"/>
            </a:pPr>
            <a:r>
              <a:rPr lang="en-US" sz="2000" dirty="0" smtClean="0"/>
              <a:t>Wireless broadband up to 84 &lt;bps</a:t>
            </a:r>
            <a:endParaRPr lang="en-US" sz="2000" dirty="0" smtClean="0"/>
          </a:p>
          <a:p>
            <a:pPr>
              <a:buFont typeface="Wingdings" pitchFamily="2" charset="2"/>
              <a:buChar char="§"/>
            </a:pPr>
            <a:endParaRPr lang="en-US" sz="2800" dirty="0" smtClean="0"/>
          </a:p>
        </p:txBody>
      </p:sp>
    </p:spTree>
    <p:extLst>
      <p:ext uri="{BB962C8B-B14F-4D97-AF65-F5344CB8AC3E}">
        <p14:creationId xmlns:p14="http://schemas.microsoft.com/office/powerpoint/2010/main" val="31462325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WAN Technologies</a:t>
            </a:r>
            <a:endParaRPr lang="en-US" sz="4000" dirty="0">
              <a:solidFill>
                <a:srgbClr val="CA6800"/>
              </a:solidFill>
            </a:endParaRPr>
          </a:p>
        </p:txBody>
      </p:sp>
      <p:sp>
        <p:nvSpPr>
          <p:cNvPr id="4" name="Content Placeholder 1"/>
          <p:cNvSpPr>
            <a:spLocks noGrp="1"/>
          </p:cNvSpPr>
          <p:nvPr>
            <p:ph idx="1"/>
          </p:nvPr>
        </p:nvSpPr>
        <p:spPr>
          <a:xfrm>
            <a:off x="464574" y="1752600"/>
            <a:ext cx="8229600" cy="4343400"/>
          </a:xfrm>
        </p:spPr>
        <p:txBody>
          <a:bodyPr/>
          <a:lstStyle/>
          <a:p>
            <a:pPr>
              <a:buFont typeface="Wingdings" pitchFamily="2" charset="2"/>
              <a:buChar char="§"/>
            </a:pPr>
            <a:r>
              <a:rPr lang="en-US" sz="2800" dirty="0" smtClean="0"/>
              <a:t>Dedicated Leased Line</a:t>
            </a:r>
          </a:p>
          <a:p>
            <a:pPr lvl="1">
              <a:buFont typeface="Wingdings" pitchFamily="2" charset="2"/>
              <a:buChar char="§"/>
            </a:pPr>
            <a:r>
              <a:rPr lang="en-US" sz="2400" dirty="0" smtClean="0"/>
              <a:t>A dedicated leased line is typically a </a:t>
            </a:r>
            <a:r>
              <a:rPr lang="en-US" sz="2400" b="1" i="1" dirty="0" smtClean="0"/>
              <a:t>point-to-point</a:t>
            </a:r>
            <a:r>
              <a:rPr lang="en-US" sz="2400" dirty="0" smtClean="0"/>
              <a:t> connection interconnecting two sites.</a:t>
            </a:r>
          </a:p>
          <a:p>
            <a:pPr lvl="1">
              <a:buFont typeface="Wingdings" pitchFamily="2" charset="2"/>
              <a:buChar char="§"/>
            </a:pPr>
            <a:r>
              <a:rPr lang="en-US" sz="2400" dirty="0" smtClean="0"/>
              <a:t>All the bandwidth on that line is available to those sites.</a:t>
            </a:r>
          </a:p>
          <a:p>
            <a:pPr lvl="1">
              <a:buFont typeface="Wingdings" pitchFamily="2" charset="2"/>
              <a:buChar char="§"/>
            </a:pPr>
            <a:r>
              <a:rPr lang="en-US" sz="2400" dirty="0" smtClean="0"/>
              <a:t>WAN technologies commonly used with dedicated leased lines include digital circuit, such as T1, T3 circuits.</a:t>
            </a:r>
          </a:p>
          <a:p>
            <a:pPr lvl="2">
              <a:buFont typeface="Wingdings" pitchFamily="2" charset="2"/>
              <a:buChar char="§"/>
            </a:pPr>
            <a:r>
              <a:rPr lang="en-US" dirty="0" smtClean="0"/>
              <a:t>A single 64-kbps channel is called a Digital Signal 0 (DS0)</a:t>
            </a:r>
          </a:p>
          <a:p>
            <a:pPr marL="914400" lvl="2" indent="0">
              <a:buNone/>
            </a:pPr>
            <a:endParaRPr lang="en-US" sz="1600" dirty="0" smtClean="0"/>
          </a:p>
        </p:txBody>
      </p:sp>
    </p:spTree>
    <p:extLst>
      <p:ext uri="{BB962C8B-B14F-4D97-AF65-F5344CB8AC3E}">
        <p14:creationId xmlns:p14="http://schemas.microsoft.com/office/powerpoint/2010/main" val="40272741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23703005"/>
              </p:ext>
            </p:extLst>
          </p:nvPr>
        </p:nvGraphicFramePr>
        <p:xfrm>
          <a:off x="442452" y="2743200"/>
          <a:ext cx="8229600" cy="2468880"/>
        </p:xfrm>
        <a:graphic>
          <a:graphicData uri="http://schemas.openxmlformats.org/drawingml/2006/table">
            <a:tbl>
              <a:tblPr/>
              <a:tblGrid>
                <a:gridCol w="1645920"/>
                <a:gridCol w="1645920"/>
                <a:gridCol w="1645920"/>
                <a:gridCol w="1645920"/>
                <a:gridCol w="1645920"/>
              </a:tblGrid>
              <a:tr h="0">
                <a:tc>
                  <a:txBody>
                    <a:bodyPr/>
                    <a:lstStyle/>
                    <a:p>
                      <a:r>
                        <a:rPr lang="en-US" dirty="0"/>
                        <a:t>Carrier</a:t>
                      </a:r>
                    </a:p>
                  </a:txBody>
                  <a:tcPr anchor="ctr">
                    <a:lnL>
                      <a:noFill/>
                    </a:lnL>
                    <a:lnR>
                      <a:noFill/>
                    </a:lnR>
                    <a:lnT>
                      <a:noFill/>
                    </a:lnT>
                    <a:lnB>
                      <a:noFill/>
                    </a:lnB>
                    <a:solidFill>
                      <a:srgbClr val="FFFFFF"/>
                    </a:solidFill>
                  </a:tcPr>
                </a:tc>
                <a:tc>
                  <a:txBody>
                    <a:bodyPr/>
                    <a:lstStyle/>
                    <a:p>
                      <a:r>
                        <a:rPr lang="en-US"/>
                        <a:t>Signal Level</a:t>
                      </a:r>
                    </a:p>
                  </a:txBody>
                  <a:tcPr anchor="ctr">
                    <a:lnL>
                      <a:noFill/>
                    </a:lnL>
                    <a:lnR>
                      <a:noFill/>
                    </a:lnR>
                    <a:lnT>
                      <a:noFill/>
                    </a:lnT>
                    <a:lnB>
                      <a:noFill/>
                    </a:lnB>
                    <a:solidFill>
                      <a:srgbClr val="FFFFFF"/>
                    </a:solidFill>
                  </a:tcPr>
                </a:tc>
                <a:tc>
                  <a:txBody>
                    <a:bodyPr/>
                    <a:lstStyle/>
                    <a:p>
                      <a:r>
                        <a:rPr lang="en-US" dirty="0"/>
                        <a:t># of T1 signals </a:t>
                      </a:r>
                    </a:p>
                  </a:txBody>
                  <a:tcPr anchor="ctr">
                    <a:lnL>
                      <a:noFill/>
                    </a:lnL>
                    <a:lnR>
                      <a:noFill/>
                    </a:lnR>
                    <a:lnT>
                      <a:noFill/>
                    </a:lnT>
                    <a:lnB>
                      <a:noFill/>
                    </a:lnB>
                    <a:solidFill>
                      <a:srgbClr val="FFFFFF"/>
                    </a:solidFill>
                  </a:tcPr>
                </a:tc>
                <a:tc>
                  <a:txBody>
                    <a:bodyPr/>
                    <a:lstStyle/>
                    <a:p>
                      <a:r>
                        <a:rPr lang="en-US"/>
                        <a:t># of Voice Channels</a:t>
                      </a:r>
                    </a:p>
                  </a:txBody>
                  <a:tcPr anchor="ctr">
                    <a:lnL>
                      <a:noFill/>
                    </a:lnL>
                    <a:lnR>
                      <a:noFill/>
                    </a:lnR>
                    <a:lnT>
                      <a:noFill/>
                    </a:lnT>
                    <a:lnB>
                      <a:noFill/>
                    </a:lnB>
                    <a:solidFill>
                      <a:srgbClr val="FFFFFF"/>
                    </a:solidFill>
                  </a:tcPr>
                </a:tc>
                <a:tc>
                  <a:txBody>
                    <a:bodyPr/>
                    <a:lstStyle/>
                    <a:p>
                      <a:r>
                        <a:rPr lang="en-US"/>
                        <a:t>Speed</a:t>
                      </a:r>
                    </a:p>
                  </a:txBody>
                  <a:tcPr anchor="ctr">
                    <a:lnL>
                      <a:noFill/>
                    </a:lnL>
                    <a:lnR>
                      <a:noFill/>
                    </a:lnR>
                    <a:lnT>
                      <a:noFill/>
                    </a:lnT>
                    <a:lnB>
                      <a:noFill/>
                    </a:lnB>
                    <a:solidFill>
                      <a:srgbClr val="FFFFFF"/>
                    </a:solidFill>
                  </a:tcPr>
                </a:tc>
              </a:tr>
              <a:tr h="0">
                <a:tc>
                  <a:txBody>
                    <a:bodyPr/>
                    <a:lstStyle/>
                    <a:p>
                      <a:r>
                        <a:rPr lang="en-US"/>
                        <a:t>T1</a:t>
                      </a:r>
                    </a:p>
                  </a:txBody>
                  <a:tcPr anchor="ctr">
                    <a:lnL>
                      <a:noFill/>
                    </a:lnL>
                    <a:lnR>
                      <a:noFill/>
                    </a:lnR>
                    <a:lnT>
                      <a:noFill/>
                    </a:lnT>
                    <a:lnB>
                      <a:noFill/>
                    </a:lnB>
                    <a:solidFill>
                      <a:srgbClr val="FFFFFF"/>
                    </a:solidFill>
                  </a:tcPr>
                </a:tc>
                <a:tc>
                  <a:txBody>
                    <a:bodyPr/>
                    <a:lstStyle/>
                    <a:p>
                      <a:r>
                        <a:rPr lang="en-US" dirty="0"/>
                        <a:t>DS-1</a:t>
                      </a:r>
                    </a:p>
                  </a:txBody>
                  <a:tcPr anchor="ctr">
                    <a:lnL>
                      <a:noFill/>
                    </a:lnL>
                    <a:lnR>
                      <a:noFill/>
                    </a:lnR>
                    <a:lnT>
                      <a:noFill/>
                    </a:lnT>
                    <a:lnB>
                      <a:noFill/>
                    </a:lnB>
                    <a:solidFill>
                      <a:srgbClr val="FFFFFF"/>
                    </a:solidFill>
                  </a:tcPr>
                </a:tc>
                <a:tc>
                  <a:txBody>
                    <a:bodyPr/>
                    <a:lstStyle/>
                    <a:p>
                      <a:r>
                        <a:rPr lang="en-US" dirty="0"/>
                        <a:t>1</a:t>
                      </a:r>
                    </a:p>
                  </a:txBody>
                  <a:tcPr anchor="ctr">
                    <a:lnL>
                      <a:noFill/>
                    </a:lnL>
                    <a:lnR>
                      <a:noFill/>
                    </a:lnR>
                    <a:lnT>
                      <a:noFill/>
                    </a:lnT>
                    <a:lnB>
                      <a:noFill/>
                    </a:lnB>
                    <a:solidFill>
                      <a:srgbClr val="FFFFFF"/>
                    </a:solidFill>
                  </a:tcPr>
                </a:tc>
                <a:tc>
                  <a:txBody>
                    <a:bodyPr/>
                    <a:lstStyle/>
                    <a:p>
                      <a:r>
                        <a:rPr lang="en-US"/>
                        <a:t>24</a:t>
                      </a:r>
                    </a:p>
                  </a:txBody>
                  <a:tcPr anchor="ctr">
                    <a:lnL>
                      <a:noFill/>
                    </a:lnL>
                    <a:lnR>
                      <a:noFill/>
                    </a:lnR>
                    <a:lnT>
                      <a:noFill/>
                    </a:lnT>
                    <a:lnB>
                      <a:noFill/>
                    </a:lnB>
                    <a:solidFill>
                      <a:srgbClr val="FFFFFF"/>
                    </a:solidFill>
                  </a:tcPr>
                </a:tc>
                <a:tc>
                  <a:txBody>
                    <a:bodyPr/>
                    <a:lstStyle/>
                    <a:p>
                      <a:r>
                        <a:rPr lang="en-US" dirty="0" smtClean="0"/>
                        <a:t>1.544 Mbps</a:t>
                      </a:r>
                      <a:endParaRPr lang="en-US" dirty="0"/>
                    </a:p>
                  </a:txBody>
                  <a:tcPr anchor="ctr">
                    <a:lnL>
                      <a:noFill/>
                    </a:lnL>
                    <a:lnR>
                      <a:noFill/>
                    </a:lnR>
                    <a:lnT>
                      <a:noFill/>
                    </a:lnT>
                    <a:lnB>
                      <a:noFill/>
                    </a:lnB>
                    <a:solidFill>
                      <a:srgbClr val="FFFFFF"/>
                    </a:solidFill>
                  </a:tcPr>
                </a:tc>
              </a:tr>
              <a:tr h="0">
                <a:tc>
                  <a:txBody>
                    <a:bodyPr/>
                    <a:lstStyle/>
                    <a:p>
                      <a:r>
                        <a:rPr lang="en-US"/>
                        <a:t>T1c</a:t>
                      </a:r>
                    </a:p>
                  </a:txBody>
                  <a:tcPr anchor="ctr">
                    <a:lnL>
                      <a:noFill/>
                    </a:lnL>
                    <a:lnR>
                      <a:noFill/>
                    </a:lnR>
                    <a:lnT>
                      <a:noFill/>
                    </a:lnT>
                    <a:lnB>
                      <a:noFill/>
                    </a:lnB>
                    <a:solidFill>
                      <a:srgbClr val="FFFFFF"/>
                    </a:solidFill>
                  </a:tcPr>
                </a:tc>
                <a:tc>
                  <a:txBody>
                    <a:bodyPr/>
                    <a:lstStyle/>
                    <a:p>
                      <a:r>
                        <a:rPr lang="en-US"/>
                        <a:t>DS-1c</a:t>
                      </a:r>
                    </a:p>
                  </a:txBody>
                  <a:tcPr anchor="ctr">
                    <a:lnL>
                      <a:noFill/>
                    </a:lnL>
                    <a:lnR>
                      <a:noFill/>
                    </a:lnR>
                    <a:lnT>
                      <a:noFill/>
                    </a:lnT>
                    <a:lnB>
                      <a:noFill/>
                    </a:lnB>
                    <a:solidFill>
                      <a:srgbClr val="FFFFFF"/>
                    </a:solidFill>
                  </a:tcPr>
                </a:tc>
                <a:tc>
                  <a:txBody>
                    <a:bodyPr/>
                    <a:lstStyle/>
                    <a:p>
                      <a:r>
                        <a:rPr lang="en-US"/>
                        <a:t>2</a:t>
                      </a:r>
                    </a:p>
                  </a:txBody>
                  <a:tcPr anchor="ctr">
                    <a:lnL>
                      <a:noFill/>
                    </a:lnL>
                    <a:lnR>
                      <a:noFill/>
                    </a:lnR>
                    <a:lnT>
                      <a:noFill/>
                    </a:lnT>
                    <a:lnB>
                      <a:noFill/>
                    </a:lnB>
                    <a:solidFill>
                      <a:srgbClr val="FFFFFF"/>
                    </a:solidFill>
                  </a:tcPr>
                </a:tc>
                <a:tc>
                  <a:txBody>
                    <a:bodyPr/>
                    <a:lstStyle/>
                    <a:p>
                      <a:r>
                        <a:rPr lang="en-US"/>
                        <a:t>48</a:t>
                      </a:r>
                    </a:p>
                  </a:txBody>
                  <a:tcPr anchor="ctr">
                    <a:lnL>
                      <a:noFill/>
                    </a:lnL>
                    <a:lnR>
                      <a:noFill/>
                    </a:lnR>
                    <a:lnT>
                      <a:noFill/>
                    </a:lnT>
                    <a:lnB>
                      <a:noFill/>
                    </a:lnB>
                    <a:solidFill>
                      <a:srgbClr val="FFFFFF"/>
                    </a:solidFill>
                  </a:tcPr>
                </a:tc>
                <a:tc>
                  <a:txBody>
                    <a:bodyPr/>
                    <a:lstStyle/>
                    <a:p>
                      <a:r>
                        <a:rPr lang="en-US" dirty="0" smtClean="0"/>
                        <a:t>3.152 Mbps</a:t>
                      </a:r>
                      <a:endParaRPr lang="en-US" dirty="0"/>
                    </a:p>
                  </a:txBody>
                  <a:tcPr anchor="ctr">
                    <a:lnL>
                      <a:noFill/>
                    </a:lnL>
                    <a:lnR>
                      <a:noFill/>
                    </a:lnR>
                    <a:lnT>
                      <a:noFill/>
                    </a:lnT>
                    <a:lnB>
                      <a:noFill/>
                    </a:lnB>
                    <a:solidFill>
                      <a:srgbClr val="FFFFFF"/>
                    </a:solidFill>
                  </a:tcPr>
                </a:tc>
              </a:tr>
              <a:tr h="0">
                <a:tc>
                  <a:txBody>
                    <a:bodyPr/>
                    <a:lstStyle/>
                    <a:p>
                      <a:r>
                        <a:rPr lang="en-US"/>
                        <a:t>T2</a:t>
                      </a:r>
                    </a:p>
                  </a:txBody>
                  <a:tcPr anchor="ctr">
                    <a:lnL>
                      <a:noFill/>
                    </a:lnL>
                    <a:lnR>
                      <a:noFill/>
                    </a:lnR>
                    <a:lnT>
                      <a:noFill/>
                    </a:lnT>
                    <a:lnB>
                      <a:noFill/>
                    </a:lnB>
                    <a:solidFill>
                      <a:srgbClr val="FFFFFF"/>
                    </a:solidFill>
                  </a:tcPr>
                </a:tc>
                <a:tc>
                  <a:txBody>
                    <a:bodyPr/>
                    <a:lstStyle/>
                    <a:p>
                      <a:r>
                        <a:rPr lang="en-US"/>
                        <a:t>DS-2</a:t>
                      </a:r>
                    </a:p>
                  </a:txBody>
                  <a:tcPr anchor="ctr">
                    <a:lnL>
                      <a:noFill/>
                    </a:lnL>
                    <a:lnR>
                      <a:noFill/>
                    </a:lnR>
                    <a:lnT>
                      <a:noFill/>
                    </a:lnT>
                    <a:lnB>
                      <a:noFill/>
                    </a:lnB>
                    <a:solidFill>
                      <a:srgbClr val="FFFFFF"/>
                    </a:solidFill>
                  </a:tcPr>
                </a:tc>
                <a:tc>
                  <a:txBody>
                    <a:bodyPr/>
                    <a:lstStyle/>
                    <a:p>
                      <a:r>
                        <a:rPr lang="en-US"/>
                        <a:t>4</a:t>
                      </a:r>
                    </a:p>
                  </a:txBody>
                  <a:tcPr anchor="ctr">
                    <a:lnL>
                      <a:noFill/>
                    </a:lnL>
                    <a:lnR>
                      <a:noFill/>
                    </a:lnR>
                    <a:lnT>
                      <a:noFill/>
                    </a:lnT>
                    <a:lnB>
                      <a:noFill/>
                    </a:lnB>
                    <a:solidFill>
                      <a:srgbClr val="FFFFFF"/>
                    </a:solidFill>
                  </a:tcPr>
                </a:tc>
                <a:tc>
                  <a:txBody>
                    <a:bodyPr/>
                    <a:lstStyle/>
                    <a:p>
                      <a:r>
                        <a:rPr lang="en-US"/>
                        <a:t>96</a:t>
                      </a:r>
                    </a:p>
                  </a:txBody>
                  <a:tcPr anchor="ctr">
                    <a:lnL>
                      <a:noFill/>
                    </a:lnL>
                    <a:lnR>
                      <a:noFill/>
                    </a:lnR>
                    <a:lnT>
                      <a:noFill/>
                    </a:lnT>
                    <a:lnB>
                      <a:noFill/>
                    </a:lnB>
                    <a:solidFill>
                      <a:srgbClr val="FFFFFF"/>
                    </a:solidFill>
                  </a:tcPr>
                </a:tc>
                <a:tc>
                  <a:txBody>
                    <a:bodyPr/>
                    <a:lstStyle/>
                    <a:p>
                      <a:r>
                        <a:rPr lang="en-US" dirty="0" smtClean="0"/>
                        <a:t>6.312 Mbps</a:t>
                      </a:r>
                      <a:endParaRPr lang="en-US" dirty="0"/>
                    </a:p>
                  </a:txBody>
                  <a:tcPr anchor="ctr">
                    <a:lnL>
                      <a:noFill/>
                    </a:lnL>
                    <a:lnR>
                      <a:noFill/>
                    </a:lnR>
                    <a:lnT>
                      <a:noFill/>
                    </a:lnT>
                    <a:lnB>
                      <a:noFill/>
                    </a:lnB>
                    <a:solidFill>
                      <a:srgbClr val="FFFFFF"/>
                    </a:solidFill>
                  </a:tcPr>
                </a:tc>
              </a:tr>
              <a:tr h="0">
                <a:tc>
                  <a:txBody>
                    <a:bodyPr/>
                    <a:lstStyle/>
                    <a:p>
                      <a:r>
                        <a:rPr lang="en-US"/>
                        <a:t>T3</a:t>
                      </a:r>
                    </a:p>
                  </a:txBody>
                  <a:tcPr anchor="ctr">
                    <a:lnL>
                      <a:noFill/>
                    </a:lnL>
                    <a:lnR>
                      <a:noFill/>
                    </a:lnR>
                    <a:lnT>
                      <a:noFill/>
                    </a:lnT>
                    <a:lnB>
                      <a:noFill/>
                    </a:lnB>
                    <a:solidFill>
                      <a:srgbClr val="FFFFFF"/>
                    </a:solidFill>
                  </a:tcPr>
                </a:tc>
                <a:tc>
                  <a:txBody>
                    <a:bodyPr/>
                    <a:lstStyle/>
                    <a:p>
                      <a:r>
                        <a:rPr lang="en-US"/>
                        <a:t>DS-3</a:t>
                      </a:r>
                    </a:p>
                  </a:txBody>
                  <a:tcPr anchor="ctr">
                    <a:lnL>
                      <a:noFill/>
                    </a:lnL>
                    <a:lnR>
                      <a:noFill/>
                    </a:lnR>
                    <a:lnT>
                      <a:noFill/>
                    </a:lnT>
                    <a:lnB>
                      <a:noFill/>
                    </a:lnB>
                    <a:solidFill>
                      <a:srgbClr val="FFFFFF"/>
                    </a:solidFill>
                  </a:tcPr>
                </a:tc>
                <a:tc>
                  <a:txBody>
                    <a:bodyPr/>
                    <a:lstStyle/>
                    <a:p>
                      <a:r>
                        <a:rPr lang="en-US"/>
                        <a:t>28</a:t>
                      </a:r>
                    </a:p>
                  </a:txBody>
                  <a:tcPr anchor="ctr">
                    <a:lnL>
                      <a:noFill/>
                    </a:lnL>
                    <a:lnR>
                      <a:noFill/>
                    </a:lnR>
                    <a:lnT>
                      <a:noFill/>
                    </a:lnT>
                    <a:lnB>
                      <a:noFill/>
                    </a:lnB>
                    <a:solidFill>
                      <a:srgbClr val="FFFFFF"/>
                    </a:solidFill>
                  </a:tcPr>
                </a:tc>
                <a:tc>
                  <a:txBody>
                    <a:bodyPr/>
                    <a:lstStyle/>
                    <a:p>
                      <a:r>
                        <a:rPr lang="en-US"/>
                        <a:t>672</a:t>
                      </a:r>
                    </a:p>
                  </a:txBody>
                  <a:tcPr anchor="ctr">
                    <a:lnL>
                      <a:noFill/>
                    </a:lnL>
                    <a:lnR>
                      <a:noFill/>
                    </a:lnR>
                    <a:lnT>
                      <a:noFill/>
                    </a:lnT>
                    <a:lnB>
                      <a:noFill/>
                    </a:lnB>
                    <a:solidFill>
                      <a:srgbClr val="FFFFFF"/>
                    </a:solidFill>
                  </a:tcPr>
                </a:tc>
                <a:tc>
                  <a:txBody>
                    <a:bodyPr/>
                    <a:lstStyle/>
                    <a:p>
                      <a:r>
                        <a:rPr lang="en-US" dirty="0" smtClean="0"/>
                        <a:t>44.736 Mbps</a:t>
                      </a:r>
                      <a:endParaRPr lang="en-US" dirty="0"/>
                    </a:p>
                  </a:txBody>
                  <a:tcPr anchor="ctr">
                    <a:lnL>
                      <a:noFill/>
                    </a:lnL>
                    <a:lnR>
                      <a:noFill/>
                    </a:lnR>
                    <a:lnT>
                      <a:noFill/>
                    </a:lnT>
                    <a:lnB>
                      <a:noFill/>
                    </a:lnB>
                    <a:solidFill>
                      <a:srgbClr val="FFFFFF"/>
                    </a:solidFill>
                  </a:tcPr>
                </a:tc>
              </a:tr>
              <a:tr h="0">
                <a:tc>
                  <a:txBody>
                    <a:bodyPr/>
                    <a:lstStyle/>
                    <a:p>
                      <a:r>
                        <a:rPr lang="en-US"/>
                        <a:t>T4</a:t>
                      </a:r>
                    </a:p>
                  </a:txBody>
                  <a:tcPr anchor="ctr">
                    <a:lnL>
                      <a:noFill/>
                    </a:lnL>
                    <a:lnR>
                      <a:noFill/>
                    </a:lnR>
                    <a:lnT>
                      <a:noFill/>
                    </a:lnT>
                    <a:lnB>
                      <a:noFill/>
                    </a:lnB>
                    <a:solidFill>
                      <a:srgbClr val="FFFFFF"/>
                    </a:solidFill>
                  </a:tcPr>
                </a:tc>
                <a:tc>
                  <a:txBody>
                    <a:bodyPr/>
                    <a:lstStyle/>
                    <a:p>
                      <a:r>
                        <a:rPr lang="en-US"/>
                        <a:t>DS-4</a:t>
                      </a:r>
                    </a:p>
                  </a:txBody>
                  <a:tcPr anchor="ctr">
                    <a:lnL>
                      <a:noFill/>
                    </a:lnL>
                    <a:lnR>
                      <a:noFill/>
                    </a:lnR>
                    <a:lnT>
                      <a:noFill/>
                    </a:lnT>
                    <a:lnB>
                      <a:noFill/>
                    </a:lnB>
                    <a:solidFill>
                      <a:srgbClr val="FFFFFF"/>
                    </a:solidFill>
                  </a:tcPr>
                </a:tc>
                <a:tc>
                  <a:txBody>
                    <a:bodyPr/>
                    <a:lstStyle/>
                    <a:p>
                      <a:r>
                        <a:rPr lang="en-US" dirty="0"/>
                        <a:t>168</a:t>
                      </a:r>
                    </a:p>
                  </a:txBody>
                  <a:tcPr anchor="ctr">
                    <a:lnL>
                      <a:noFill/>
                    </a:lnL>
                    <a:lnR>
                      <a:noFill/>
                    </a:lnR>
                    <a:lnT>
                      <a:noFill/>
                    </a:lnT>
                    <a:lnB>
                      <a:noFill/>
                    </a:lnB>
                    <a:solidFill>
                      <a:srgbClr val="FFFFFF"/>
                    </a:solidFill>
                  </a:tcPr>
                </a:tc>
                <a:tc>
                  <a:txBody>
                    <a:bodyPr/>
                    <a:lstStyle/>
                    <a:p>
                      <a:r>
                        <a:rPr lang="en-US"/>
                        <a:t>4032</a:t>
                      </a:r>
                    </a:p>
                  </a:txBody>
                  <a:tcPr anchor="ctr">
                    <a:lnL>
                      <a:noFill/>
                    </a:lnL>
                    <a:lnR>
                      <a:noFill/>
                    </a:lnR>
                    <a:lnT>
                      <a:noFill/>
                    </a:lnT>
                    <a:lnB>
                      <a:noFill/>
                    </a:lnB>
                    <a:solidFill>
                      <a:srgbClr val="FFFFFF"/>
                    </a:solidFill>
                  </a:tcPr>
                </a:tc>
                <a:tc>
                  <a:txBody>
                    <a:bodyPr/>
                    <a:lstStyle/>
                    <a:p>
                      <a:r>
                        <a:rPr lang="en-US" dirty="0" smtClean="0"/>
                        <a:t>274.760 Mbps</a:t>
                      </a:r>
                      <a:endParaRPr lang="en-US" dirty="0"/>
                    </a:p>
                  </a:txBody>
                  <a:tcPr anchor="ctr">
                    <a:lnL>
                      <a:noFill/>
                    </a:lnL>
                    <a:lnR>
                      <a:noFill/>
                    </a:lnR>
                    <a:lnT>
                      <a:noFill/>
                    </a:lnT>
                    <a:lnB>
                      <a:noFill/>
                    </a:lnB>
                    <a:solidFill>
                      <a:srgbClr val="FFFFFF"/>
                    </a:solidFill>
                  </a:tcPr>
                </a:tc>
              </a:tr>
            </a:tbl>
          </a:graphicData>
        </a:graphic>
      </p:graphicFrame>
      <p:sp>
        <p:nvSpPr>
          <p:cNvPr id="6" name="Title 1"/>
          <p:cNvSpPr>
            <a:spLocks noGrp="1"/>
          </p:cNvSpPr>
          <p:nvPr>
            <p:ph type="title"/>
          </p:nvPr>
        </p:nvSpPr>
        <p:spPr>
          <a:xfrm>
            <a:off x="457200" y="685800"/>
            <a:ext cx="8229600" cy="914400"/>
          </a:xfrm>
        </p:spPr>
        <p:txBody>
          <a:bodyPr/>
          <a:lstStyle/>
          <a:p>
            <a:r>
              <a:rPr lang="en-US" sz="4000" dirty="0" smtClean="0">
                <a:solidFill>
                  <a:srgbClr val="CA6800"/>
                </a:solidFill>
              </a:rPr>
              <a:t>WAN Technologies</a:t>
            </a:r>
            <a:endParaRPr lang="en-US" sz="4000" dirty="0">
              <a:solidFill>
                <a:srgbClr val="CA6800"/>
              </a:solidFill>
            </a:endParaRPr>
          </a:p>
        </p:txBody>
      </p:sp>
      <p:sp>
        <p:nvSpPr>
          <p:cNvPr id="7" name="TextBox 6"/>
          <p:cNvSpPr txBox="1"/>
          <p:nvPr/>
        </p:nvSpPr>
        <p:spPr>
          <a:xfrm>
            <a:off x="1219200" y="1905000"/>
            <a:ext cx="6248400" cy="523220"/>
          </a:xfrm>
          <a:prstGeom prst="rect">
            <a:avLst/>
          </a:prstGeom>
          <a:noFill/>
        </p:spPr>
        <p:txBody>
          <a:bodyPr wrap="square" rtlCol="0">
            <a:spAutoFit/>
          </a:bodyPr>
          <a:lstStyle/>
          <a:p>
            <a:pPr algn="ctr"/>
            <a:r>
              <a:rPr lang="en-US" sz="2800" dirty="0" smtClean="0"/>
              <a:t>T-carriers </a:t>
            </a:r>
            <a:r>
              <a:rPr lang="en-US" sz="2800" dirty="0"/>
              <a:t>S</a:t>
            </a:r>
            <a:r>
              <a:rPr lang="en-US" sz="2800" dirty="0" smtClean="0"/>
              <a:t>ingle </a:t>
            </a:r>
            <a:r>
              <a:rPr lang="en-US" sz="2800" dirty="0"/>
              <a:t>L</a:t>
            </a:r>
            <a:r>
              <a:rPr lang="en-US" sz="2800" dirty="0" smtClean="0"/>
              <a:t>evels</a:t>
            </a:r>
            <a:endParaRPr lang="en-US" sz="2800" dirty="0"/>
          </a:p>
        </p:txBody>
      </p:sp>
    </p:spTree>
    <p:extLst>
      <p:ext uri="{BB962C8B-B14F-4D97-AF65-F5344CB8AC3E}">
        <p14:creationId xmlns:p14="http://schemas.microsoft.com/office/powerpoint/2010/main" val="230909988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685800"/>
            <a:ext cx="8229600" cy="914400"/>
          </a:xfrm>
        </p:spPr>
        <p:txBody>
          <a:bodyPr/>
          <a:lstStyle/>
          <a:p>
            <a:r>
              <a:rPr lang="en-US" sz="3200" dirty="0" smtClean="0">
                <a:solidFill>
                  <a:srgbClr val="CA6800"/>
                </a:solidFill>
              </a:rPr>
              <a:t>Channel Service Unit / Data Service Unit (CSU/DSU)</a:t>
            </a:r>
            <a:endParaRPr lang="en-US" sz="3200" dirty="0">
              <a:solidFill>
                <a:srgbClr val="CA68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86000"/>
            <a:ext cx="64198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76400" y="5643716"/>
            <a:ext cx="5886450" cy="369332"/>
          </a:xfrm>
          <a:prstGeom prst="rect">
            <a:avLst/>
          </a:prstGeom>
          <a:noFill/>
        </p:spPr>
        <p:txBody>
          <a:bodyPr wrap="square" rtlCol="0">
            <a:spAutoFit/>
          </a:bodyPr>
          <a:lstStyle/>
          <a:p>
            <a:pPr algn="ctr"/>
            <a:r>
              <a:rPr lang="en-US" dirty="0" smtClean="0"/>
              <a:t>CSU/DSU Terminating a Synchronous Circuit</a:t>
            </a:r>
            <a:endParaRPr lang="en-US" dirty="0"/>
          </a:p>
        </p:txBody>
      </p:sp>
    </p:spTree>
    <p:extLst>
      <p:ext uri="{BB962C8B-B14F-4D97-AF65-F5344CB8AC3E}">
        <p14:creationId xmlns:p14="http://schemas.microsoft.com/office/powerpoint/2010/main" val="12783396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Point-to-Point Protocol</a:t>
            </a:r>
            <a:endParaRPr lang="en-US" sz="4000" dirty="0">
              <a:solidFill>
                <a:srgbClr val="CA6800"/>
              </a:solidFill>
            </a:endParaRPr>
          </a:p>
        </p:txBody>
      </p:sp>
      <p:sp>
        <p:nvSpPr>
          <p:cNvPr id="4" name="Content Placeholder 1"/>
          <p:cNvSpPr>
            <a:spLocks noGrp="1"/>
          </p:cNvSpPr>
          <p:nvPr>
            <p:ph idx="1"/>
          </p:nvPr>
        </p:nvSpPr>
        <p:spPr>
          <a:xfrm>
            <a:off x="464574" y="1828800"/>
            <a:ext cx="8229600" cy="4419600"/>
          </a:xfrm>
        </p:spPr>
        <p:txBody>
          <a:bodyPr/>
          <a:lstStyle/>
          <a:p>
            <a:pPr>
              <a:buFont typeface="Wingdings" pitchFamily="2" charset="2"/>
              <a:buChar char="§"/>
            </a:pPr>
            <a:r>
              <a:rPr lang="en-US" sz="2400" dirty="0" smtClean="0"/>
              <a:t>One of the common Layer 2 protocols used on dedicated leased lines is </a:t>
            </a:r>
            <a:r>
              <a:rPr lang="en-US" sz="2400" b="1" i="1" dirty="0" smtClean="0"/>
              <a:t>Point-to-Point Protocol</a:t>
            </a:r>
            <a:r>
              <a:rPr lang="en-US" sz="2400" dirty="0" smtClean="0"/>
              <a:t> (PPP).</a:t>
            </a:r>
          </a:p>
          <a:p>
            <a:pPr lvl="1">
              <a:buFont typeface="Wingdings" pitchFamily="2" charset="2"/>
              <a:buChar char="§"/>
            </a:pPr>
            <a:r>
              <a:rPr lang="en-US" sz="2000" dirty="0" smtClean="0"/>
              <a:t>Capability to simultaneously transmit multiple Layer 3 protocols.</a:t>
            </a:r>
          </a:p>
          <a:p>
            <a:pPr lvl="1">
              <a:buFont typeface="Wingdings" pitchFamily="2" charset="2"/>
              <a:buChar char="§"/>
            </a:pPr>
            <a:r>
              <a:rPr lang="en-US" sz="2000" dirty="0" smtClean="0"/>
              <a:t>PPP does this through the use of </a:t>
            </a:r>
            <a:r>
              <a:rPr lang="en-US" sz="2000" b="1" i="1" dirty="0" smtClean="0"/>
              <a:t>Control </a:t>
            </a:r>
            <a:r>
              <a:rPr lang="en-US" sz="2000" b="1" i="1" dirty="0" smtClean="0"/>
              <a:t>Protocols </a:t>
            </a:r>
            <a:r>
              <a:rPr lang="en-US" sz="2000" b="1" i="1" dirty="0" smtClean="0"/>
              <a:t>(CP)</a:t>
            </a:r>
            <a:r>
              <a:rPr lang="en-US" sz="2000" dirty="0" smtClean="0"/>
              <a:t>.</a:t>
            </a:r>
          </a:p>
          <a:p>
            <a:pPr lvl="1">
              <a:buFont typeface="Wingdings" pitchFamily="2" charset="2"/>
              <a:buChar char="§"/>
            </a:pPr>
            <a:r>
              <a:rPr lang="en-US" sz="2000" dirty="0" smtClean="0"/>
              <a:t>Each Layer 3 CP runs an instance of PPP’s </a:t>
            </a:r>
            <a:r>
              <a:rPr lang="en-US" sz="2000" b="1" i="1" dirty="0" smtClean="0"/>
              <a:t>Link Control Protocol (LCP)</a:t>
            </a:r>
            <a:r>
              <a:rPr lang="en-US" sz="2000" dirty="0" smtClean="0"/>
              <a:t>.</a:t>
            </a:r>
          </a:p>
          <a:p>
            <a:pPr lvl="2">
              <a:buFont typeface="Wingdings" pitchFamily="2" charset="2"/>
              <a:buChar char="§"/>
            </a:pPr>
            <a:r>
              <a:rPr lang="en-US" sz="1800" dirty="0" smtClean="0"/>
              <a:t>Multilink </a:t>
            </a:r>
            <a:r>
              <a:rPr lang="en-US" sz="1800" dirty="0" smtClean="0"/>
              <a:t>interface</a:t>
            </a:r>
          </a:p>
          <a:p>
            <a:pPr lvl="3">
              <a:buFont typeface="Wingdings" pitchFamily="2" charset="2"/>
              <a:buChar char="§"/>
            </a:pPr>
            <a:r>
              <a:rPr lang="en-US" sz="1400" dirty="0" smtClean="0"/>
              <a:t>Bonds several physical connections to a single logical interface</a:t>
            </a:r>
          </a:p>
          <a:p>
            <a:pPr lvl="3">
              <a:buFont typeface="Wingdings" pitchFamily="2" charset="2"/>
              <a:buChar char="§"/>
            </a:pPr>
            <a:r>
              <a:rPr lang="en-US" sz="1400" dirty="0" smtClean="0"/>
              <a:t>For load balancing</a:t>
            </a:r>
            <a:endParaRPr lang="en-US" sz="1400" dirty="0" smtClean="0"/>
          </a:p>
          <a:p>
            <a:pPr lvl="2">
              <a:buFont typeface="Wingdings" pitchFamily="2" charset="2"/>
              <a:buChar char="§"/>
            </a:pPr>
            <a:r>
              <a:rPr lang="en-US" sz="1800" dirty="0" smtClean="0"/>
              <a:t>Looped link detection</a:t>
            </a:r>
          </a:p>
          <a:p>
            <a:pPr lvl="2">
              <a:buFont typeface="Wingdings" pitchFamily="2" charset="2"/>
              <a:buChar char="§"/>
            </a:pPr>
            <a:r>
              <a:rPr lang="en-US" sz="1800" dirty="0" smtClean="0"/>
              <a:t>Error detection</a:t>
            </a:r>
          </a:p>
          <a:p>
            <a:pPr lvl="2">
              <a:buFont typeface="Wingdings" pitchFamily="2" charset="2"/>
              <a:buChar char="§"/>
            </a:pPr>
            <a:r>
              <a:rPr lang="en-US" sz="1800" dirty="0" smtClean="0"/>
              <a:t>Authentication</a:t>
            </a:r>
          </a:p>
          <a:p>
            <a:pPr lvl="3">
              <a:buFont typeface="Wingdings" pitchFamily="2" charset="2"/>
              <a:buChar char="§"/>
            </a:pPr>
            <a:r>
              <a:rPr lang="en-US" sz="1800" dirty="0" smtClean="0"/>
              <a:t>PAP</a:t>
            </a:r>
          </a:p>
          <a:p>
            <a:pPr lvl="3">
              <a:buFont typeface="Wingdings" pitchFamily="2" charset="2"/>
              <a:buChar char="§"/>
            </a:pPr>
            <a:r>
              <a:rPr lang="en-US" sz="1800" dirty="0" smtClean="0"/>
              <a:t>CHAP</a:t>
            </a:r>
          </a:p>
        </p:txBody>
      </p:sp>
    </p:spTree>
    <p:extLst>
      <p:ext uri="{BB962C8B-B14F-4D97-AF65-F5344CB8AC3E}">
        <p14:creationId xmlns:p14="http://schemas.microsoft.com/office/powerpoint/2010/main" val="335590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20329" y="838200"/>
            <a:ext cx="8229600" cy="579438"/>
          </a:xfrm>
        </p:spPr>
        <p:txBody>
          <a:bodyPr/>
          <a:lstStyle/>
          <a:p>
            <a:r>
              <a:rPr lang="en-US" sz="4000" dirty="0" smtClean="0">
                <a:solidFill>
                  <a:srgbClr val="CA6800"/>
                </a:solidFill>
              </a:rPr>
              <a:t>PAP</a:t>
            </a:r>
            <a:endParaRPr lang="en-US" sz="4000" dirty="0">
              <a:solidFill>
                <a:srgbClr val="CA680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90800"/>
            <a:ext cx="59245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00200" y="4800600"/>
            <a:ext cx="5867400" cy="369332"/>
          </a:xfrm>
          <a:prstGeom prst="rect">
            <a:avLst/>
          </a:prstGeom>
          <a:noFill/>
        </p:spPr>
        <p:txBody>
          <a:bodyPr wrap="square" rtlCol="0">
            <a:spAutoFit/>
          </a:bodyPr>
          <a:lstStyle/>
          <a:p>
            <a:pPr algn="ctr"/>
            <a:r>
              <a:rPr lang="en-US" dirty="0" smtClean="0"/>
              <a:t>PAP Authentication</a:t>
            </a:r>
            <a:endParaRPr lang="en-US" dirty="0"/>
          </a:p>
        </p:txBody>
      </p:sp>
    </p:spTree>
    <p:extLst>
      <p:ext uri="{BB962C8B-B14F-4D97-AF65-F5344CB8AC3E}">
        <p14:creationId xmlns:p14="http://schemas.microsoft.com/office/powerpoint/2010/main" val="402366288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CHAP</a:t>
            </a:r>
            <a:endParaRPr lang="en-US" sz="4000" dirty="0">
              <a:solidFill>
                <a:srgbClr val="CA6800"/>
              </a:solidFill>
            </a:endParaRPr>
          </a:p>
        </p:txBody>
      </p:sp>
      <p:sp>
        <p:nvSpPr>
          <p:cNvPr id="5" name="TextBox 4"/>
          <p:cNvSpPr txBox="1"/>
          <p:nvPr/>
        </p:nvSpPr>
        <p:spPr>
          <a:xfrm>
            <a:off x="1600200" y="4800600"/>
            <a:ext cx="5867400" cy="369332"/>
          </a:xfrm>
          <a:prstGeom prst="rect">
            <a:avLst/>
          </a:prstGeom>
          <a:noFill/>
        </p:spPr>
        <p:txBody>
          <a:bodyPr wrap="square" rtlCol="0">
            <a:spAutoFit/>
          </a:bodyPr>
          <a:lstStyle/>
          <a:p>
            <a:pPr algn="ctr"/>
            <a:r>
              <a:rPr lang="en-US" dirty="0" smtClean="0"/>
              <a:t>CHAP Authentication</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38" y="2271713"/>
            <a:ext cx="61055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5729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err="1" smtClean="0">
                <a:solidFill>
                  <a:srgbClr val="CA6800"/>
                </a:solidFill>
              </a:rPr>
              <a:t>PPPoE</a:t>
            </a:r>
            <a:endParaRPr lang="en-US" sz="4000" dirty="0">
              <a:solidFill>
                <a:srgbClr val="CA680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905000"/>
            <a:ext cx="878205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4052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685800"/>
            <a:ext cx="7775575" cy="609600"/>
          </a:xfrm>
        </p:spPr>
        <p:txBody>
          <a:bodyPr/>
          <a:lstStyle/>
          <a:p>
            <a:pPr algn="l" eaLnBrk="1" hangingPunct="1"/>
            <a:r>
              <a:rPr lang="fr-CA" sz="3600" dirty="0" smtClean="0">
                <a:solidFill>
                  <a:srgbClr val="CA6800"/>
                </a:solidFill>
              </a:rPr>
              <a:t>Objectives</a:t>
            </a:r>
            <a:endParaRPr lang="fr-FR" sz="3600" dirty="0" smtClean="0">
              <a:solidFill>
                <a:srgbClr val="CA6800"/>
              </a:solidFill>
            </a:endParaRPr>
          </a:p>
        </p:txBody>
      </p:sp>
      <p:sp>
        <p:nvSpPr>
          <p:cNvPr id="2" name="Content Placeholder 1"/>
          <p:cNvSpPr>
            <a:spLocks noGrp="1"/>
          </p:cNvSpPr>
          <p:nvPr>
            <p:ph idx="1"/>
          </p:nvPr>
        </p:nvSpPr>
        <p:spPr>
          <a:xfrm>
            <a:off x="464574" y="1600200"/>
            <a:ext cx="8229600" cy="4419600"/>
          </a:xfrm>
        </p:spPr>
        <p:txBody>
          <a:bodyPr/>
          <a:lstStyle/>
          <a:p>
            <a:pPr>
              <a:buFont typeface="Wingdings" pitchFamily="2" charset="2"/>
              <a:buChar char="§"/>
            </a:pPr>
            <a:r>
              <a:rPr lang="en-US" sz="2400" dirty="0" smtClean="0"/>
              <a:t>What are three categories of wide-area networks (WAN) connections?</a:t>
            </a:r>
          </a:p>
          <a:p>
            <a:pPr>
              <a:buFont typeface="Wingdings" pitchFamily="2" charset="2"/>
              <a:buChar char="§"/>
            </a:pPr>
            <a:r>
              <a:rPr lang="en-US" sz="2400" dirty="0" smtClean="0"/>
              <a:t>How are data rates measured a various WAN technologies?</a:t>
            </a:r>
          </a:p>
          <a:p>
            <a:pPr>
              <a:buFont typeface="Wingdings" pitchFamily="2" charset="2"/>
              <a:buChar char="§"/>
            </a:pPr>
            <a:r>
              <a:rPr lang="en-US" sz="2400" dirty="0" smtClean="0"/>
              <a:t>Which are the characteristics of the following WAN technologies: dedicated leased line, digital subscriber line (DSL), cable modem, Synchronous Optical Network (SONET), satellite, Plain Old Telephone Service (POTS), Integrated Services Digital Network (ISDN), Frame Relay, Asynchronous Transfer Mode (ATM), and Multiprotocol Label Switching (MPLS)?</a:t>
            </a:r>
          </a:p>
          <a:p>
            <a:pPr marL="0" indent="0">
              <a:buNone/>
            </a:pP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Digital Subscriber Line</a:t>
            </a:r>
            <a:endParaRPr lang="en-US" sz="4000" dirty="0">
              <a:solidFill>
                <a:srgbClr val="CA6800"/>
              </a:solidFill>
            </a:endParaRPr>
          </a:p>
        </p:txBody>
      </p:sp>
      <p:sp>
        <p:nvSpPr>
          <p:cNvPr id="4" name="Content Placeholder 1"/>
          <p:cNvSpPr>
            <a:spLocks noGrp="1"/>
          </p:cNvSpPr>
          <p:nvPr>
            <p:ph idx="1"/>
          </p:nvPr>
        </p:nvSpPr>
        <p:spPr>
          <a:xfrm>
            <a:off x="464574" y="1828800"/>
            <a:ext cx="8229600" cy="4038600"/>
          </a:xfrm>
        </p:spPr>
        <p:txBody>
          <a:bodyPr/>
          <a:lstStyle/>
          <a:p>
            <a:pPr>
              <a:buFont typeface="Wingdings" pitchFamily="2" charset="2"/>
              <a:buChar char="§"/>
            </a:pPr>
            <a:r>
              <a:rPr lang="en-US" sz="2400" dirty="0" smtClean="0"/>
              <a:t>Commonplace in many residential and small business locations (SOHO), digital subscriber line (DSL) is a group of technologies that provide high-speed data transmission over existing telephone wiring.</a:t>
            </a:r>
          </a:p>
          <a:p>
            <a:pPr>
              <a:buFont typeface="Wingdings" pitchFamily="2" charset="2"/>
              <a:buChar char="§"/>
            </a:pPr>
            <a:r>
              <a:rPr lang="en-US" sz="2400" dirty="0" smtClean="0"/>
              <a:t>DSL has several variants, which differ in data  rate and distance limitations.</a:t>
            </a:r>
          </a:p>
          <a:p>
            <a:pPr lvl="1">
              <a:buFont typeface="Wingdings" pitchFamily="2" charset="2"/>
              <a:buChar char="§"/>
            </a:pPr>
            <a:r>
              <a:rPr lang="en-US" sz="2000" dirty="0" smtClean="0"/>
              <a:t>Asymmetric DSL (ADSL)</a:t>
            </a:r>
          </a:p>
          <a:p>
            <a:pPr lvl="1">
              <a:buFont typeface="Wingdings" pitchFamily="2" charset="2"/>
              <a:buChar char="§"/>
            </a:pPr>
            <a:r>
              <a:rPr lang="en-US" sz="2000" dirty="0" smtClean="0"/>
              <a:t>Symmetric DSL (SDSL)</a:t>
            </a:r>
          </a:p>
          <a:p>
            <a:pPr lvl="1">
              <a:buFont typeface="Wingdings" pitchFamily="2" charset="2"/>
              <a:buChar char="§"/>
            </a:pPr>
            <a:r>
              <a:rPr lang="en-US" sz="2000" dirty="0" smtClean="0"/>
              <a:t>Very High Bit-Rate DSL (VDSL)</a:t>
            </a:r>
          </a:p>
        </p:txBody>
      </p:sp>
    </p:spTree>
    <p:extLst>
      <p:ext uri="{BB962C8B-B14F-4D97-AF65-F5344CB8AC3E}">
        <p14:creationId xmlns:p14="http://schemas.microsoft.com/office/powerpoint/2010/main" val="2572020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ADSL Sample Topology</a:t>
            </a:r>
            <a:endParaRPr lang="en-US" sz="4000" dirty="0">
              <a:solidFill>
                <a:srgbClr val="CA6800"/>
              </a:solidFill>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8" y="1752600"/>
            <a:ext cx="89249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782065607"/>
              </p:ext>
            </p:extLst>
          </p:nvPr>
        </p:nvGraphicFramePr>
        <p:xfrm>
          <a:off x="8153400" y="3562350"/>
          <a:ext cx="681037" cy="268287"/>
        </p:xfrm>
        <a:graphic>
          <a:graphicData uri="http://schemas.openxmlformats.org/presentationml/2006/ole">
            <mc:AlternateContent xmlns:mc="http://schemas.openxmlformats.org/markup-compatibility/2006">
              <mc:Choice xmlns:v="urn:schemas-microsoft-com:vml" Requires="v">
                <p:oleObj spid="_x0000_s10254" name="Visio" r:id="rId5" imgW="680591" imgH="268584" progId="Visio.Drawing.11">
                  <p:link updateAutomatic="1"/>
                </p:oleObj>
              </mc:Choice>
              <mc:Fallback>
                <p:oleObj name="Visio" r:id="rId5" imgW="680591" imgH="268584" progId="Visio.Drawing.11">
                  <p:link updateAutomatic="1"/>
                  <p:pic>
                    <p:nvPicPr>
                      <p:cNvPr id="0" name=""/>
                      <p:cNvPicPr/>
                      <p:nvPr/>
                    </p:nvPicPr>
                    <p:blipFill>
                      <a:blip r:embed="rId6"/>
                      <a:stretch>
                        <a:fillRect/>
                      </a:stretch>
                    </p:blipFill>
                    <p:spPr>
                      <a:xfrm>
                        <a:off x="8153400" y="3562350"/>
                        <a:ext cx="681037" cy="268287"/>
                      </a:xfrm>
                      <a:prstGeom prst="rect">
                        <a:avLst/>
                      </a:prstGeom>
                    </p:spPr>
                  </p:pic>
                </p:oleObj>
              </mc:Fallback>
            </mc:AlternateContent>
          </a:graphicData>
        </a:graphic>
      </p:graphicFrame>
    </p:spTree>
    <p:extLst>
      <p:ext uri="{BB962C8B-B14F-4D97-AF65-F5344CB8AC3E}">
        <p14:creationId xmlns:p14="http://schemas.microsoft.com/office/powerpoint/2010/main" val="19904561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Cable Modem</a:t>
            </a:r>
            <a:endParaRPr lang="en-US" sz="4000" dirty="0">
              <a:solidFill>
                <a:srgbClr val="CA6800"/>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828800"/>
            <a:ext cx="8591550" cy="426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6840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SONET</a:t>
            </a:r>
            <a:endParaRPr lang="en-US" sz="4000" dirty="0">
              <a:solidFill>
                <a:srgbClr val="CA6800"/>
              </a:solidFill>
            </a:endParaRPr>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29" y="1981200"/>
            <a:ext cx="834267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6383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630363"/>
          </a:xfrm>
        </p:spPr>
        <p:txBody>
          <a:bodyPr/>
          <a:lstStyle/>
          <a:p>
            <a:r>
              <a:rPr lang="en-US" sz="4000" dirty="0" smtClean="0">
                <a:solidFill>
                  <a:srgbClr val="CA6800"/>
                </a:solidFill>
              </a:rPr>
              <a:t>Satellite</a:t>
            </a:r>
            <a:endParaRPr lang="en-US" sz="4000" dirty="0">
              <a:solidFill>
                <a:srgbClr val="CA6800"/>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1"/>
            <a:ext cx="7620000" cy="378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2743200" cy="1905000"/>
          </a:xfrm>
        </p:spPr>
        <p:txBody>
          <a:bodyPr/>
          <a:lstStyle/>
          <a:p>
            <a:r>
              <a:rPr lang="en-US" sz="2400" dirty="0" smtClean="0"/>
              <a:t>High latency</a:t>
            </a:r>
          </a:p>
          <a:p>
            <a:r>
              <a:rPr lang="en-US" sz="2400" dirty="0" smtClean="0"/>
              <a:t>Weather-sensitive</a:t>
            </a:r>
            <a:endParaRPr lang="en-US" sz="2400" dirty="0"/>
          </a:p>
        </p:txBody>
      </p:sp>
    </p:spTree>
    <p:extLst>
      <p:ext uri="{BB962C8B-B14F-4D97-AF65-F5344CB8AC3E}">
        <p14:creationId xmlns:p14="http://schemas.microsoft.com/office/powerpoint/2010/main" val="20108337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Plain Old Telephone Service</a:t>
            </a:r>
            <a:endParaRPr lang="en-US" sz="4000" dirty="0">
              <a:solidFill>
                <a:srgbClr val="CA6800"/>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981200"/>
            <a:ext cx="82486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2349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lstStyle/>
          <a:p>
            <a:r>
              <a:rPr lang="en-US" sz="4000" dirty="0" smtClean="0">
                <a:solidFill>
                  <a:srgbClr val="CA6800"/>
                </a:solidFill>
              </a:rPr>
              <a:t>Integrated Services Digital Network</a:t>
            </a:r>
            <a:endParaRPr lang="en-US" sz="4000" dirty="0">
              <a:solidFill>
                <a:srgbClr val="CA6800"/>
              </a:solidFill>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905000"/>
            <a:ext cx="7848600"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953000" y="1905001"/>
            <a:ext cx="3962400" cy="1219200"/>
          </a:xfrm>
        </p:spPr>
        <p:txBody>
          <a:bodyPr/>
          <a:lstStyle/>
          <a:p>
            <a:r>
              <a:rPr lang="en-US" sz="2400" dirty="0" smtClean="0"/>
              <a:t>BRI: 128Kbps</a:t>
            </a:r>
          </a:p>
          <a:p>
            <a:r>
              <a:rPr lang="en-US" sz="2400" dirty="0" smtClean="0"/>
              <a:t>PRI: 1.544 Mbps</a:t>
            </a:r>
            <a:endParaRPr lang="en-US" sz="2400" dirty="0"/>
          </a:p>
        </p:txBody>
      </p:sp>
    </p:spTree>
    <p:extLst>
      <p:ext uri="{BB962C8B-B14F-4D97-AF65-F5344CB8AC3E}">
        <p14:creationId xmlns:p14="http://schemas.microsoft.com/office/powerpoint/2010/main" val="14648818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lstStyle/>
          <a:p>
            <a:r>
              <a:rPr lang="en-US" sz="4000" dirty="0" smtClean="0">
                <a:solidFill>
                  <a:srgbClr val="CA6800"/>
                </a:solidFill>
              </a:rPr>
              <a:t>Frame Relay</a:t>
            </a:r>
            <a:endParaRPr lang="en-US" sz="4000" dirty="0">
              <a:solidFill>
                <a:srgbClr val="CA6800"/>
              </a:solidFill>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865" y="1905000"/>
            <a:ext cx="68580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4800" y="5029200"/>
            <a:ext cx="3733800" cy="1447801"/>
          </a:xfrm>
        </p:spPr>
        <p:txBody>
          <a:bodyPr/>
          <a:lstStyle/>
          <a:p>
            <a:r>
              <a:rPr lang="en-US" sz="1800" dirty="0" smtClean="0"/>
              <a:t>Virtual circuits at layer 2</a:t>
            </a:r>
          </a:p>
          <a:p>
            <a:r>
              <a:rPr lang="en-US" sz="1800" dirty="0" smtClean="0"/>
              <a:t>PVCs </a:t>
            </a:r>
            <a:r>
              <a:rPr lang="en-US" sz="1800" dirty="0"/>
              <a:t>(permanent virtual circuits) </a:t>
            </a:r>
            <a:endParaRPr lang="en-US" sz="1800" dirty="0" smtClean="0"/>
          </a:p>
          <a:p>
            <a:r>
              <a:rPr lang="en-US" sz="1800" dirty="0" smtClean="0"/>
              <a:t>SVCs </a:t>
            </a:r>
            <a:r>
              <a:rPr lang="en-US" sz="1800" dirty="0"/>
              <a:t>(switched virtual circuits</a:t>
            </a:r>
            <a:r>
              <a:rPr lang="en-US" sz="1800" dirty="0" smtClean="0"/>
              <a:t>) </a:t>
            </a:r>
            <a:endParaRPr lang="en-US" sz="1800" dirty="0"/>
          </a:p>
        </p:txBody>
      </p:sp>
    </p:spTree>
    <p:extLst>
      <p:ext uri="{BB962C8B-B14F-4D97-AF65-F5344CB8AC3E}">
        <p14:creationId xmlns:p14="http://schemas.microsoft.com/office/powerpoint/2010/main" val="26475105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Asynchronous Transfer Mode</a:t>
            </a:r>
            <a:endParaRPr lang="en-US" sz="4000" dirty="0">
              <a:solidFill>
                <a:srgbClr val="CA6800"/>
              </a:solidFill>
            </a:endParaRPr>
          </a:p>
        </p:txBody>
      </p:sp>
      <p:sp>
        <p:nvSpPr>
          <p:cNvPr id="5" name="Content Placeholder 1"/>
          <p:cNvSpPr>
            <a:spLocks noGrp="1"/>
          </p:cNvSpPr>
          <p:nvPr>
            <p:ph idx="1"/>
          </p:nvPr>
        </p:nvSpPr>
        <p:spPr>
          <a:xfrm>
            <a:off x="464574" y="1828800"/>
            <a:ext cx="8229600" cy="4038600"/>
          </a:xfrm>
        </p:spPr>
        <p:txBody>
          <a:bodyPr/>
          <a:lstStyle/>
          <a:p>
            <a:pPr>
              <a:buFont typeface="Wingdings" pitchFamily="2" charset="2"/>
              <a:buChar char="§"/>
            </a:pPr>
            <a:r>
              <a:rPr lang="en-US" sz="2400" dirty="0" smtClean="0"/>
              <a:t>Asynchronous Transfer Mode (ATM) is a Layer 2 WAN technology that operates using the concept of </a:t>
            </a:r>
            <a:r>
              <a:rPr lang="en-US" sz="2400" dirty="0" smtClean="0"/>
              <a:t>PVCs </a:t>
            </a:r>
            <a:r>
              <a:rPr lang="en-US" sz="2400" dirty="0" smtClean="0"/>
              <a:t>and </a:t>
            </a:r>
            <a:r>
              <a:rPr lang="en-US" sz="2400" dirty="0" smtClean="0"/>
              <a:t>SVCs.</a:t>
            </a:r>
            <a:endParaRPr lang="en-US" sz="2400" dirty="0" smtClean="0"/>
          </a:p>
          <a:p>
            <a:pPr>
              <a:buFont typeface="Wingdings" pitchFamily="2" charset="2"/>
              <a:buChar char="§"/>
            </a:pPr>
            <a:r>
              <a:rPr lang="en-US" sz="2400" dirty="0" smtClean="0"/>
              <a:t>ATM uses fixed-length </a:t>
            </a:r>
            <a:r>
              <a:rPr lang="en-US" sz="2400" b="1" i="1" dirty="0" smtClean="0"/>
              <a:t>cells</a:t>
            </a:r>
            <a:r>
              <a:rPr lang="en-US" sz="2400" dirty="0" smtClean="0"/>
              <a:t> as its protocol data unit (PDU).</a:t>
            </a:r>
          </a:p>
          <a:p>
            <a:pPr>
              <a:buFont typeface="Wingdings" pitchFamily="2" charset="2"/>
              <a:buChar char="§"/>
            </a:pPr>
            <a:r>
              <a:rPr lang="en-US" sz="2400" dirty="0" smtClean="0"/>
              <a:t>An ATM cell contains a 48-byte payload and a 5-byte header.</a:t>
            </a:r>
            <a:endParaRPr lang="en-US" sz="2000" dirty="0" smtClean="0"/>
          </a:p>
        </p:txBody>
      </p:sp>
      <p:sp>
        <p:nvSpPr>
          <p:cNvPr id="3" name="Rectangle 2"/>
          <p:cNvSpPr/>
          <p:nvPr/>
        </p:nvSpPr>
        <p:spPr>
          <a:xfrm>
            <a:off x="2438400" y="4800600"/>
            <a:ext cx="1371600" cy="838200"/>
          </a:xfrm>
          <a:prstGeom prst="rect">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0" y="4800600"/>
            <a:ext cx="3200400" cy="838200"/>
          </a:xfrm>
          <a:prstGeom prst="rect">
            <a:avLst/>
          </a:prstGeom>
          <a:solidFill>
            <a:srgbClr val="B9A2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28900" y="4867107"/>
            <a:ext cx="990600" cy="646331"/>
          </a:xfrm>
          <a:prstGeom prst="rect">
            <a:avLst/>
          </a:prstGeom>
          <a:noFill/>
        </p:spPr>
        <p:txBody>
          <a:bodyPr wrap="square" rtlCol="0">
            <a:spAutoFit/>
          </a:bodyPr>
          <a:lstStyle/>
          <a:p>
            <a:r>
              <a:rPr lang="en-US" dirty="0" smtClean="0"/>
              <a:t>5-Byte Header</a:t>
            </a:r>
            <a:endParaRPr lang="en-US" dirty="0"/>
          </a:p>
        </p:txBody>
      </p:sp>
      <p:sp>
        <p:nvSpPr>
          <p:cNvPr id="8" name="TextBox 7"/>
          <p:cNvSpPr txBox="1"/>
          <p:nvPr/>
        </p:nvSpPr>
        <p:spPr>
          <a:xfrm>
            <a:off x="3845642" y="4896534"/>
            <a:ext cx="1945558" cy="369332"/>
          </a:xfrm>
          <a:prstGeom prst="rect">
            <a:avLst/>
          </a:prstGeom>
          <a:noFill/>
        </p:spPr>
        <p:txBody>
          <a:bodyPr wrap="square" rtlCol="0">
            <a:spAutoFit/>
          </a:bodyPr>
          <a:lstStyle/>
          <a:p>
            <a:r>
              <a:rPr lang="en-US" dirty="0" smtClean="0"/>
              <a:t>48-Byte Payload</a:t>
            </a:r>
            <a:endParaRPr lang="en-US" dirty="0"/>
          </a:p>
        </p:txBody>
      </p:sp>
    </p:spTree>
    <p:extLst>
      <p:ext uri="{BB962C8B-B14F-4D97-AF65-F5344CB8AC3E}">
        <p14:creationId xmlns:p14="http://schemas.microsoft.com/office/powerpoint/2010/main" val="20163875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ATM</a:t>
            </a:r>
            <a:endParaRPr lang="en-US" sz="4000" dirty="0">
              <a:solidFill>
                <a:srgbClr val="CA6800"/>
              </a:solidFill>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2286000"/>
            <a:ext cx="65436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8741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Introducing Wide-Area Networks</a:t>
            </a:r>
            <a:endParaRPr lang="en-US" sz="4000" dirty="0">
              <a:solidFill>
                <a:srgbClr val="CA6800"/>
              </a:solidFill>
            </a:endParaRPr>
          </a:p>
        </p:txBody>
      </p:sp>
      <p:sp>
        <p:nvSpPr>
          <p:cNvPr id="4" name="Content Placeholder 1"/>
          <p:cNvSpPr>
            <a:spLocks noGrp="1"/>
          </p:cNvSpPr>
          <p:nvPr>
            <p:ph idx="1"/>
          </p:nvPr>
        </p:nvSpPr>
        <p:spPr>
          <a:xfrm>
            <a:off x="464574" y="1828800"/>
            <a:ext cx="8229600" cy="4038600"/>
          </a:xfrm>
        </p:spPr>
        <p:txBody>
          <a:bodyPr/>
          <a:lstStyle/>
          <a:p>
            <a:pPr>
              <a:buFont typeface="Wingdings" pitchFamily="2" charset="2"/>
              <a:buChar char="q"/>
            </a:pPr>
            <a:r>
              <a:rPr lang="en-US" sz="2400" dirty="0" smtClean="0"/>
              <a:t>In the early 1990s, computer-networking design guides invoked the </a:t>
            </a:r>
            <a:r>
              <a:rPr lang="en-US" sz="2400" i="1" dirty="0" smtClean="0"/>
              <a:t>Pareto Principle, </a:t>
            </a:r>
            <a:r>
              <a:rPr lang="en-US" sz="2400" dirty="0" smtClean="0"/>
              <a:t>which stated that 80% of your traffic stays local, while only 20% of your traffic leaves the local network. This was called the 80/20 Rule.</a:t>
            </a:r>
          </a:p>
          <a:p>
            <a:pPr marL="0" indent="0">
              <a:buNone/>
            </a:pPr>
            <a:endParaRPr lang="en-US" sz="2400" dirty="0" smtClean="0"/>
          </a:p>
          <a:p>
            <a:pPr>
              <a:buFont typeface="Wingdings" pitchFamily="2" charset="2"/>
              <a:buChar char="q"/>
            </a:pPr>
            <a:r>
              <a:rPr lang="en-US" sz="2400" dirty="0" smtClean="0"/>
              <a:t>Today this is reversed, network traffic patterns are more closely approximated with 20/80 Rule.</a:t>
            </a:r>
          </a:p>
          <a:p>
            <a:pPr marL="0" indent="0">
              <a:buNone/>
            </a:pPr>
            <a:endParaRPr lang="en-US" sz="2400" dirty="0" smtClean="0"/>
          </a:p>
          <a:p>
            <a:pPr marL="0" indent="0">
              <a:buNone/>
            </a:pPr>
            <a:endParaRPr lang="en-US" sz="2400" dirty="0" smtClean="0"/>
          </a:p>
        </p:txBody>
      </p:sp>
    </p:spTree>
    <p:extLst>
      <p:ext uri="{BB962C8B-B14F-4D97-AF65-F5344CB8AC3E}">
        <p14:creationId xmlns:p14="http://schemas.microsoft.com/office/powerpoint/2010/main" val="291678740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ATM</a:t>
            </a:r>
            <a:endParaRPr lang="en-US" sz="4000" dirty="0">
              <a:solidFill>
                <a:srgbClr val="CA6800"/>
              </a:solidFill>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905000"/>
            <a:ext cx="6419850" cy="395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51049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Multiprotocol Label Switching</a:t>
            </a:r>
            <a:endParaRPr lang="en-US" sz="4000" dirty="0">
              <a:solidFill>
                <a:srgbClr val="CA6800"/>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1752600"/>
            <a:ext cx="77628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7052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WAN Properties</a:t>
            </a:r>
            <a:endParaRPr lang="en-US" sz="4000" dirty="0">
              <a:solidFill>
                <a:srgbClr val="CA6800"/>
              </a:solidFill>
            </a:endParaRPr>
          </a:p>
        </p:txBody>
      </p:sp>
      <p:sp>
        <p:nvSpPr>
          <p:cNvPr id="4" name="Content Placeholder 1"/>
          <p:cNvSpPr>
            <a:spLocks noGrp="1"/>
          </p:cNvSpPr>
          <p:nvPr>
            <p:ph idx="1"/>
          </p:nvPr>
        </p:nvSpPr>
        <p:spPr>
          <a:xfrm>
            <a:off x="464574" y="1828800"/>
            <a:ext cx="8229600" cy="4038600"/>
          </a:xfrm>
        </p:spPr>
        <p:txBody>
          <a:bodyPr/>
          <a:lstStyle/>
          <a:p>
            <a:pPr>
              <a:buFont typeface="Wingdings" pitchFamily="2" charset="2"/>
              <a:buChar char="§"/>
            </a:pPr>
            <a:r>
              <a:rPr lang="en-US" sz="2400" dirty="0" smtClean="0"/>
              <a:t>Some WAN connections are considered to be </a:t>
            </a:r>
            <a:r>
              <a:rPr lang="en-US" sz="2400" b="1" i="1" dirty="0" smtClean="0"/>
              <a:t>always-on</a:t>
            </a:r>
            <a:r>
              <a:rPr lang="en-US" sz="2400" dirty="0" smtClean="0"/>
              <a:t>, in that the connection is always available without having to first set up the connection.</a:t>
            </a:r>
          </a:p>
          <a:p>
            <a:pPr>
              <a:buFont typeface="Wingdings" pitchFamily="2" charset="2"/>
              <a:buChar char="§"/>
            </a:pPr>
            <a:endParaRPr lang="en-US" sz="2400" dirty="0"/>
          </a:p>
          <a:p>
            <a:pPr marL="0" indent="0">
              <a:buNone/>
            </a:pPr>
            <a:endParaRPr lang="en-US" sz="2400" dirty="0" smtClean="0"/>
          </a:p>
          <a:p>
            <a:pPr>
              <a:buFont typeface="Wingdings" pitchFamily="2" charset="2"/>
              <a:buChar char="§"/>
            </a:pPr>
            <a:r>
              <a:rPr lang="en-US" sz="2400" dirty="0" smtClean="0"/>
              <a:t>Conversely, some WAN technologies are </a:t>
            </a:r>
            <a:r>
              <a:rPr lang="en-US" sz="2400" b="1" i="1" dirty="0" smtClean="0"/>
              <a:t>on-demand</a:t>
            </a:r>
            <a:r>
              <a:rPr lang="en-US" sz="2400" dirty="0" smtClean="0"/>
              <a:t>, meaning that the connection is not established until needed.</a:t>
            </a:r>
          </a:p>
          <a:p>
            <a:pPr marL="0" indent="0">
              <a:buNone/>
            </a:pPr>
            <a:endParaRPr lang="en-US" sz="2400" dirty="0" smtClean="0"/>
          </a:p>
        </p:txBody>
      </p:sp>
    </p:spTree>
    <p:extLst>
      <p:ext uri="{BB962C8B-B14F-4D97-AF65-F5344CB8AC3E}">
        <p14:creationId xmlns:p14="http://schemas.microsoft.com/office/powerpoint/2010/main" val="8809812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WAN Properties</a:t>
            </a:r>
            <a:endParaRPr lang="en-US" sz="4000" dirty="0">
              <a:solidFill>
                <a:srgbClr val="CA6800"/>
              </a:solidFill>
            </a:endParaRPr>
          </a:p>
        </p:txBody>
      </p:sp>
      <p:sp>
        <p:nvSpPr>
          <p:cNvPr id="4" name="Content Placeholder 1"/>
          <p:cNvSpPr>
            <a:spLocks noGrp="1"/>
          </p:cNvSpPr>
          <p:nvPr>
            <p:ph idx="1"/>
          </p:nvPr>
        </p:nvSpPr>
        <p:spPr>
          <a:xfrm>
            <a:off x="464574" y="1828800"/>
            <a:ext cx="8229600" cy="4038600"/>
          </a:xfrm>
        </p:spPr>
        <p:txBody>
          <a:bodyPr/>
          <a:lstStyle/>
          <a:p>
            <a:pPr>
              <a:buFont typeface="Wingdings" pitchFamily="2" charset="2"/>
              <a:buChar char="§"/>
            </a:pPr>
            <a:r>
              <a:rPr lang="en-US" sz="2800" dirty="0" smtClean="0"/>
              <a:t>WAN connection can generally be classified into one of three categories: </a:t>
            </a:r>
          </a:p>
          <a:p>
            <a:pPr marL="0" indent="0">
              <a:buNone/>
            </a:pPr>
            <a:endParaRPr lang="en-US" sz="2800" dirty="0" smtClean="0"/>
          </a:p>
          <a:p>
            <a:pPr lvl="1">
              <a:buFont typeface="Wingdings" pitchFamily="2" charset="2"/>
              <a:buChar char="§"/>
            </a:pPr>
            <a:r>
              <a:rPr lang="en-US" sz="2400" dirty="0" smtClean="0"/>
              <a:t>Dedicated leased Line</a:t>
            </a:r>
          </a:p>
          <a:p>
            <a:pPr marL="457200" lvl="1" indent="0">
              <a:buNone/>
            </a:pPr>
            <a:endParaRPr lang="en-US" sz="2400" dirty="0" smtClean="0"/>
          </a:p>
          <a:p>
            <a:pPr lvl="1">
              <a:buFont typeface="Wingdings" pitchFamily="2" charset="2"/>
              <a:buChar char="§"/>
            </a:pPr>
            <a:r>
              <a:rPr lang="en-US" sz="2400" dirty="0" smtClean="0"/>
              <a:t>Circuit-switched Connection</a:t>
            </a:r>
          </a:p>
          <a:p>
            <a:pPr marL="457200" lvl="1" indent="0">
              <a:buNone/>
            </a:pPr>
            <a:endParaRPr lang="en-US" sz="2400" dirty="0" smtClean="0"/>
          </a:p>
          <a:p>
            <a:pPr lvl="1">
              <a:buFont typeface="Wingdings" pitchFamily="2" charset="2"/>
              <a:buChar char="§"/>
            </a:pPr>
            <a:r>
              <a:rPr lang="en-US" sz="2400" dirty="0" smtClean="0"/>
              <a:t>Packet-switched Connection</a:t>
            </a:r>
          </a:p>
          <a:p>
            <a:pPr marL="0" indent="0">
              <a:buNone/>
            </a:pPr>
            <a:endParaRPr lang="en-US" sz="2400" dirty="0" smtClean="0"/>
          </a:p>
        </p:txBody>
      </p:sp>
    </p:spTree>
    <p:extLst>
      <p:ext uri="{BB962C8B-B14F-4D97-AF65-F5344CB8AC3E}">
        <p14:creationId xmlns:p14="http://schemas.microsoft.com/office/powerpoint/2010/main" val="15014973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WAN Connection Types</a:t>
            </a:r>
            <a:endParaRPr lang="en-US" sz="4000" dirty="0">
              <a:solidFill>
                <a:srgbClr val="CA68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95600"/>
            <a:ext cx="54864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4824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2171700"/>
            <a:ext cx="72675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00200" y="884903"/>
            <a:ext cx="5600700" cy="707886"/>
          </a:xfrm>
          <a:prstGeom prst="rect">
            <a:avLst/>
          </a:prstGeom>
        </p:spPr>
        <p:txBody>
          <a:bodyPr wrap="none">
            <a:spAutoFit/>
          </a:bodyPr>
          <a:lstStyle/>
          <a:p>
            <a:r>
              <a:rPr lang="en-US" sz="4000" dirty="0">
                <a:solidFill>
                  <a:srgbClr val="CA6800"/>
                </a:solidFill>
              </a:rPr>
              <a:t>WAN Connection Types</a:t>
            </a:r>
            <a:endParaRPr lang="en-US" sz="4000" dirty="0"/>
          </a:p>
        </p:txBody>
      </p:sp>
      <p:sp>
        <p:nvSpPr>
          <p:cNvPr id="3" name="Content Placeholder 2"/>
          <p:cNvSpPr>
            <a:spLocks noGrp="1"/>
          </p:cNvSpPr>
          <p:nvPr>
            <p:ph idx="1"/>
          </p:nvPr>
        </p:nvSpPr>
        <p:spPr>
          <a:xfrm>
            <a:off x="457200" y="4953000"/>
            <a:ext cx="8229600" cy="1173163"/>
          </a:xfrm>
        </p:spPr>
        <p:txBody>
          <a:bodyPr/>
          <a:lstStyle/>
          <a:p>
            <a:r>
              <a:rPr lang="en-US" dirty="0" smtClean="0"/>
              <a:t>Connection brought up when needed, like a phone call (virtual circuit)</a:t>
            </a:r>
            <a:endParaRPr lang="en-US" dirty="0"/>
          </a:p>
        </p:txBody>
      </p:sp>
    </p:spTree>
    <p:extLst>
      <p:ext uri="{BB962C8B-B14F-4D97-AF65-F5344CB8AC3E}">
        <p14:creationId xmlns:p14="http://schemas.microsoft.com/office/powerpoint/2010/main" val="37847863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716280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2000" y="762000"/>
            <a:ext cx="6146426" cy="769441"/>
          </a:xfrm>
          <a:prstGeom prst="rect">
            <a:avLst/>
          </a:prstGeom>
        </p:spPr>
        <p:txBody>
          <a:bodyPr wrap="none">
            <a:spAutoFit/>
          </a:bodyPr>
          <a:lstStyle/>
          <a:p>
            <a:r>
              <a:rPr lang="en-US" sz="4400" dirty="0">
                <a:solidFill>
                  <a:srgbClr val="CA6800"/>
                </a:solidFill>
              </a:rPr>
              <a:t>WAN Connection Types</a:t>
            </a:r>
            <a:endParaRPr lang="en-US" sz="4400" dirty="0"/>
          </a:p>
        </p:txBody>
      </p:sp>
      <p:sp>
        <p:nvSpPr>
          <p:cNvPr id="3" name="Content Placeholder 2"/>
          <p:cNvSpPr>
            <a:spLocks noGrp="1"/>
          </p:cNvSpPr>
          <p:nvPr>
            <p:ph idx="1"/>
          </p:nvPr>
        </p:nvSpPr>
        <p:spPr>
          <a:xfrm>
            <a:off x="914400" y="5257800"/>
            <a:ext cx="7772400" cy="1020763"/>
          </a:xfrm>
        </p:spPr>
        <p:txBody>
          <a:bodyPr/>
          <a:lstStyle/>
          <a:p>
            <a:r>
              <a:rPr lang="en-US" sz="2400" dirty="0" smtClean="0"/>
              <a:t>Always on</a:t>
            </a:r>
          </a:p>
          <a:p>
            <a:r>
              <a:rPr lang="en-US" sz="2400" dirty="0" smtClean="0"/>
              <a:t>Multiple customers share bandwidth</a:t>
            </a:r>
            <a:endParaRPr lang="en-US" sz="2400" dirty="0"/>
          </a:p>
        </p:txBody>
      </p:sp>
    </p:spTree>
    <p:extLst>
      <p:ext uri="{BB962C8B-B14F-4D97-AF65-F5344CB8AC3E}">
        <p14:creationId xmlns:p14="http://schemas.microsoft.com/office/powerpoint/2010/main" val="42129448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329" y="838200"/>
            <a:ext cx="8229600" cy="579438"/>
          </a:xfrm>
        </p:spPr>
        <p:txBody>
          <a:bodyPr/>
          <a:lstStyle/>
          <a:p>
            <a:r>
              <a:rPr lang="en-US" sz="4000" dirty="0" smtClean="0">
                <a:solidFill>
                  <a:srgbClr val="CA6800"/>
                </a:solidFill>
              </a:rPr>
              <a:t>WAN Data Rates</a:t>
            </a:r>
            <a:endParaRPr lang="en-US" sz="4000" dirty="0">
              <a:solidFill>
                <a:srgbClr val="CA6800"/>
              </a:solidFill>
            </a:endParaRPr>
          </a:p>
        </p:txBody>
      </p:sp>
      <p:sp>
        <p:nvSpPr>
          <p:cNvPr id="4" name="Content Placeholder 1"/>
          <p:cNvSpPr>
            <a:spLocks noGrp="1"/>
          </p:cNvSpPr>
          <p:nvPr>
            <p:ph idx="1"/>
          </p:nvPr>
        </p:nvSpPr>
        <p:spPr>
          <a:xfrm>
            <a:off x="464574" y="1828800"/>
            <a:ext cx="8229600" cy="4038600"/>
          </a:xfrm>
        </p:spPr>
        <p:txBody>
          <a:bodyPr/>
          <a:lstStyle/>
          <a:p>
            <a:pPr>
              <a:buFont typeface="Wingdings" pitchFamily="2" charset="2"/>
              <a:buChar char="§"/>
            </a:pPr>
            <a:r>
              <a:rPr lang="en-US" sz="2800" dirty="0" smtClean="0"/>
              <a:t>WAN links are typically </a:t>
            </a:r>
            <a:r>
              <a:rPr lang="en-US" sz="2800" b="1" dirty="0" smtClean="0"/>
              <a:t>slower </a:t>
            </a:r>
            <a:r>
              <a:rPr lang="en-US" sz="2800" dirty="0" smtClean="0"/>
              <a:t>than </a:t>
            </a:r>
            <a:r>
              <a:rPr lang="en-US" sz="2800" dirty="0" smtClean="0"/>
              <a:t>LAN links; however, some WAN technologies boast a bandwidth capacity in tens of Gbps</a:t>
            </a:r>
            <a:r>
              <a:rPr lang="en-US" sz="2800" dirty="0" smtClean="0"/>
              <a:t>.</a:t>
            </a:r>
          </a:p>
          <a:p>
            <a:pPr lvl="1">
              <a:buFont typeface="Wingdings" pitchFamily="2" charset="2"/>
              <a:buChar char="§"/>
            </a:pPr>
            <a:r>
              <a:rPr lang="en-US" sz="2400" dirty="0" smtClean="0"/>
              <a:t>Error in textbook near table 7-1 faster -&gt; slower</a:t>
            </a:r>
            <a:endParaRPr lang="en-US" sz="2400" dirty="0" smtClean="0"/>
          </a:p>
          <a:p>
            <a:pPr>
              <a:buFont typeface="Wingdings" pitchFamily="2" charset="2"/>
              <a:buChar char="§"/>
            </a:pPr>
            <a:r>
              <a:rPr lang="en-US" sz="2800" dirty="0" smtClean="0"/>
              <a:t>Aside from measuring bandwidth in </a:t>
            </a:r>
            <a:r>
              <a:rPr lang="en-US" sz="2800" b="1" i="1" dirty="0" smtClean="0"/>
              <a:t>kbps, Mbps or Gbps, </a:t>
            </a:r>
            <a:r>
              <a:rPr lang="en-US" sz="2800" dirty="0" smtClean="0"/>
              <a:t>high-speed optical networks often use </a:t>
            </a:r>
            <a:r>
              <a:rPr lang="en-US" sz="2800" b="1" i="1" u="sng" dirty="0" smtClean="0"/>
              <a:t>optical carrier (OC) </a:t>
            </a:r>
            <a:r>
              <a:rPr lang="en-US" sz="2800" dirty="0" smtClean="0"/>
              <a:t>levels to indicate bandwidth.</a:t>
            </a:r>
          </a:p>
          <a:p>
            <a:pPr lvl="2">
              <a:buFont typeface="Wingdings" pitchFamily="2" charset="2"/>
              <a:buChar char="§"/>
            </a:pPr>
            <a:r>
              <a:rPr lang="en-US" dirty="0" smtClean="0"/>
              <a:t>OC-1 link is 51.84 Mbps </a:t>
            </a:r>
          </a:p>
        </p:txBody>
      </p:sp>
    </p:spTree>
    <p:extLst>
      <p:ext uri="{BB962C8B-B14F-4D97-AF65-F5344CB8AC3E}">
        <p14:creationId xmlns:p14="http://schemas.microsoft.com/office/powerpoint/2010/main" val="34200337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45">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45</Template>
  <TotalTime>2695</TotalTime>
  <Words>877</Words>
  <Application>Microsoft Macintosh PowerPoint</Application>
  <PresentationFormat>On-screen Show (4:3)</PresentationFormat>
  <Paragraphs>157</Paragraphs>
  <Slides>31</Slides>
  <Notes>0</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31</vt:i4>
      </vt:variant>
    </vt:vector>
  </HeadingPairs>
  <TitlesOfParts>
    <vt:vector size="33" baseType="lpstr">
      <vt:lpstr>45</vt:lpstr>
      <vt:lpstr>E:\School\Network Plus\Person Book\PowerPoints\PowerPoint-Figures\asdl.vsd\Drawing\~Page-1\Sheet.9</vt:lpstr>
      <vt:lpstr>CompTIA     Network +</vt:lpstr>
      <vt:lpstr>Objectives</vt:lpstr>
      <vt:lpstr>Introducing Wide-Area Networks</vt:lpstr>
      <vt:lpstr>WAN Properties</vt:lpstr>
      <vt:lpstr>WAN Properties</vt:lpstr>
      <vt:lpstr>WAN Connection Types</vt:lpstr>
      <vt:lpstr>PowerPoint Presentation</vt:lpstr>
      <vt:lpstr>PowerPoint Presentation</vt:lpstr>
      <vt:lpstr>WAN Data Rates</vt:lpstr>
      <vt:lpstr>WAN Data Rates</vt:lpstr>
      <vt:lpstr>WAN Media Types</vt:lpstr>
      <vt:lpstr>WAN Media Types</vt:lpstr>
      <vt:lpstr>WAN Technologies</vt:lpstr>
      <vt:lpstr>WAN Technologies</vt:lpstr>
      <vt:lpstr>Channel Service Unit / Data Service Unit (CSU/DSU)</vt:lpstr>
      <vt:lpstr>Point-to-Point Protocol</vt:lpstr>
      <vt:lpstr>PAP</vt:lpstr>
      <vt:lpstr>CHAP</vt:lpstr>
      <vt:lpstr>PPPoE</vt:lpstr>
      <vt:lpstr>Digital Subscriber Line</vt:lpstr>
      <vt:lpstr>ADSL Sample Topology</vt:lpstr>
      <vt:lpstr>Cable Modem</vt:lpstr>
      <vt:lpstr>SONET</vt:lpstr>
      <vt:lpstr>Satellite</vt:lpstr>
      <vt:lpstr>Plain Old Telephone Service</vt:lpstr>
      <vt:lpstr>Integrated Services Digital Network</vt:lpstr>
      <vt:lpstr>Frame Relay</vt:lpstr>
      <vt:lpstr>Asynchronous Transfer Mode</vt:lpstr>
      <vt:lpstr>ATM</vt:lpstr>
      <vt:lpstr>ATM</vt:lpstr>
      <vt:lpstr>Multiprotocol Label Switching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Network +</dc:title>
  <dc:creator>Francis Goryl</dc:creator>
  <cp:lastModifiedBy>Sam Bowne</cp:lastModifiedBy>
  <cp:revision>189</cp:revision>
  <cp:lastPrinted>2012-01-31T16:54:41Z</cp:lastPrinted>
  <dcterms:created xsi:type="dcterms:W3CDTF">2012-01-23T18:41:44Z</dcterms:created>
  <dcterms:modified xsi:type="dcterms:W3CDTF">2013-09-30T22:18:12Z</dcterms:modified>
</cp:coreProperties>
</file>