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390" r:id="rId5"/>
    <p:sldId id="391" r:id="rId6"/>
    <p:sldId id="397" r:id="rId7"/>
    <p:sldId id="396" r:id="rId8"/>
    <p:sldId id="395" r:id="rId9"/>
    <p:sldId id="394" r:id="rId10"/>
    <p:sldId id="393" r:id="rId11"/>
    <p:sldId id="401" r:id="rId12"/>
    <p:sldId id="400" r:id="rId13"/>
    <p:sldId id="399" r:id="rId14"/>
    <p:sldId id="398" r:id="rId15"/>
    <p:sldId id="392" r:id="rId16"/>
    <p:sldId id="404" r:id="rId17"/>
    <p:sldId id="405" r:id="rId18"/>
    <p:sldId id="402" r:id="rId19"/>
    <p:sldId id="403" r:id="rId20"/>
    <p:sldId id="409" r:id="rId21"/>
    <p:sldId id="410" r:id="rId22"/>
    <p:sldId id="406" r:id="rId23"/>
    <p:sldId id="407" r:id="rId24"/>
    <p:sldId id="408" r:id="rId25"/>
    <p:sldId id="411" r:id="rId26"/>
    <p:sldId id="413" r:id="rId27"/>
    <p:sldId id="421" r:id="rId28"/>
    <p:sldId id="422" r:id="rId29"/>
    <p:sldId id="416" r:id="rId30"/>
    <p:sldId id="414" r:id="rId31"/>
    <p:sldId id="415" r:id="rId32"/>
    <p:sldId id="417" r:id="rId33"/>
    <p:sldId id="418" r:id="rId34"/>
    <p:sldId id="420" r:id="rId35"/>
  </p:sldIdLst>
  <p:sldSz cx="9144000" cy="6858000" type="screen4x3"/>
  <p:notesSz cx="70104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800"/>
    <a:srgbClr val="B9A288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Objects="1">
      <p:cViewPr varScale="1">
        <p:scale>
          <a:sx n="90" d="100"/>
          <a:sy n="90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F82250-A83B-4E7C-85BB-0C7420B3CF1E}" type="datetimeFigureOut">
              <a:rPr lang="en-US" smtClean="0"/>
              <a:t>10/6/13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C4BD72-387D-4827-AAFC-9DFC9D252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16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697502-3630-466F-889F-FAD6C2A59F7C}" type="datetimeFigureOut">
              <a:rPr lang="en-US" smtClean="0"/>
              <a:t>10/6/13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529B78-2952-42C0-825E-313529785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7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22E8E-C573-48D2-832E-294FE34B07B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92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7F43B-D5F8-4D1B-AB7C-F85D2C26898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3A49A-C0F0-4B74-9FBD-C33C8820672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802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A04A1-3880-4F8B-8E5A-1395810255DC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A04A1-3880-4F8B-8E5A-1395810255DC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A04A1-3880-4F8B-8E5A-1395810255DC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A04A1-3880-4F8B-8E5A-1395810255DC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A04A1-3880-4F8B-8E5A-1395810255DC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A04A1-3880-4F8B-8E5A-1395810255DC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A04A1-3880-4F8B-8E5A-1395810255DC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A04A1-3880-4F8B-8E5A-1395810255DC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07B5F-ECF1-4117-9FF7-79D1AB368E8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9735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A04A1-3880-4F8B-8E5A-1395810255DC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A04A1-3880-4F8B-8E5A-1395810255DC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A04A1-3880-4F8B-8E5A-1395810255DC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8F61-79F9-4E43-BCBC-917D9F7BDE1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01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9553-666D-4466-9739-885A9829293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5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E2C2-4788-40FE-952D-9B9E9E0F305F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9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77FF-1D66-40C8-B318-79426DBCBF6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5DA9-F3BC-4CFD-9216-F80D2D204F5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04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AB6A7-71F2-4F9A-AABC-54D13F3D812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5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CA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7DF9B-90D1-4FA1-830D-62F07C7D345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8A04A1-3880-4F8B-8E5A-1395810255D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958A04A1-3880-4F8B-8E5A-1395810255DC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1516063"/>
            <a:ext cx="6624638" cy="938212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chemeClr val="bg1"/>
                </a:solidFill>
              </a:rPr>
              <a:t>CompTIA     Network +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Connecting Wirelessly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66900"/>
            <a:ext cx="70485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Concepts and Components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7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1721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Concepts and Components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7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Frequencies and Channels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 characteristic to watch out for is the frequencies at which these standards operate.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There are some country-specific variations, certain frequency ranges (or </a:t>
            </a:r>
            <a:r>
              <a:rPr lang="en-US" sz="2000" i="1" dirty="0" smtClean="0"/>
              <a:t>frequency bands)</a:t>
            </a:r>
            <a:r>
              <a:rPr lang="en-US" sz="2000" dirty="0" smtClean="0"/>
              <a:t> have been reserved internationally for industrial, scientific, and medical purposes.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These frequency bands are called the </a:t>
            </a:r>
            <a:r>
              <a:rPr lang="en-US" sz="2000" b="1" i="1" dirty="0" smtClean="0"/>
              <a:t>ISM bands.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Two of these bands are commonly used for WLANs.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2.4 GHz – 2.5 GHz range.  Referred to as the </a:t>
            </a:r>
            <a:r>
              <a:rPr lang="en-US" sz="1600" b="1" dirty="0" smtClean="0"/>
              <a:t>2.4 GHz band.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5.75 GHz – 5.875 GHz range.  Referred to as the </a:t>
            </a:r>
            <a:r>
              <a:rPr lang="en-US" sz="1600" b="1" dirty="0" smtClean="0"/>
              <a:t>5 GHz Band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Within each band are specific frequencies (or </a:t>
            </a:r>
            <a:r>
              <a:rPr lang="en-US" sz="2000" b="1" i="1" dirty="0" smtClean="0"/>
              <a:t>channels</a:t>
            </a:r>
            <a:r>
              <a:rPr lang="en-US" sz="2000" dirty="0" smtClean="0"/>
              <a:t>) at which device operate.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Concepts and Components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5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09" y="2514600"/>
            <a:ext cx="69151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Concepts and Components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nonoverlapping channels in US: 1, 6,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CSMA/CA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We already learned that Ethernet’s </a:t>
            </a:r>
            <a:r>
              <a:rPr lang="en-US" sz="2400" i="1" dirty="0" smtClean="0"/>
              <a:t>carrier sense multiple access / collision detection </a:t>
            </a:r>
            <a:r>
              <a:rPr lang="en-US" sz="2400" dirty="0" smtClean="0"/>
              <a:t>(CSMA/CD) technology is used to control traffic on a wired network.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WLAN use a similar technology called </a:t>
            </a:r>
            <a:r>
              <a:rPr lang="en-US" sz="2400" b="1" i="1" dirty="0" smtClean="0"/>
              <a:t>carrier sense multiple access/collision avoidance</a:t>
            </a:r>
            <a:r>
              <a:rPr lang="en-US" sz="2400" dirty="0" smtClean="0"/>
              <a:t> (CSMA/CA).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 WLAN device listens for a transmission on a wireless channel to determine if it is safe to transmit.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Concepts and Components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4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Transmission Methods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Earlier you saw the frequencies used for various wireless channels. 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Those frequencies are considered to be the </a:t>
            </a:r>
            <a:r>
              <a:rPr lang="en-US" sz="2400" b="1" i="1" u="sng" dirty="0" smtClean="0"/>
              <a:t>center frequencies</a:t>
            </a:r>
            <a:r>
              <a:rPr lang="en-US" sz="2400" dirty="0" smtClean="0"/>
              <a:t> of a channel. 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In actual operation, a channel uses more than one frequency, which is a transmission method called </a:t>
            </a:r>
            <a:r>
              <a:rPr lang="en-US" sz="2400" b="1" i="1" dirty="0" smtClean="0"/>
              <a:t>spread spectrum.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These frequency are, however, very close to one another, which is called </a:t>
            </a:r>
            <a:r>
              <a:rPr lang="en-US" sz="2400" b="1" i="1" dirty="0" smtClean="0"/>
              <a:t>narrowband transmission.</a:t>
            </a: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Concepts and Components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3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Concepts and Components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419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Transmission Methods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WLAN use one of the following types of spread-spectrum technology: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b="1" dirty="0" smtClean="0"/>
              <a:t>Direct-sequence spread spectrum (DSSS) 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Modulates data over an entire range of frequencies.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b="1" dirty="0" smtClean="0"/>
              <a:t>Frequency-hopping spread spectrum (FHSS)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Allows the participants in a communication to hop between predetermined frequencies or channels.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b="1" dirty="0" smtClean="0"/>
              <a:t>Orthogonal frequency division multiplexing (OFDM)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Uses a relatively slow modulation rate, combined with the simultaneous transmission of data over 52 data streams.</a:t>
            </a:r>
          </a:p>
        </p:txBody>
      </p:sp>
    </p:spTree>
    <p:extLst>
      <p:ext uri="{BB962C8B-B14F-4D97-AF65-F5344CB8AC3E}">
        <p14:creationId xmlns:p14="http://schemas.microsoft.com/office/powerpoint/2010/main" val="374590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Standard</a:t>
            </a:r>
            <a:endParaRPr lang="en-US" sz="4000" dirty="0">
              <a:solidFill>
                <a:srgbClr val="CA68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908292"/>
              </p:ext>
            </p:extLst>
          </p:nvPr>
        </p:nvGraphicFramePr>
        <p:xfrm>
          <a:off x="415772" y="1828800"/>
          <a:ext cx="8116887" cy="431226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55037"/>
                <a:gridCol w="1255037"/>
                <a:gridCol w="2157136"/>
                <a:gridCol w="1826300"/>
                <a:gridCol w="1623377"/>
              </a:tblGrid>
              <a:tr h="595019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>
                    <a:solidFill>
                      <a:srgbClr val="CA6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</a:t>
                      </a:r>
                      <a:endParaRPr lang="en-US" dirty="0"/>
                    </a:p>
                  </a:txBody>
                  <a:tcPr>
                    <a:solidFill>
                      <a:srgbClr val="CA6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Bandwidth</a:t>
                      </a:r>
                      <a:endParaRPr lang="en-US" dirty="0"/>
                    </a:p>
                  </a:txBody>
                  <a:tcPr>
                    <a:solidFill>
                      <a:srgbClr val="CA6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Transmission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>
                    <a:solidFill>
                      <a:srgbClr val="CA6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>
                    <a:solidFill>
                      <a:srgbClr val="CA6800"/>
                    </a:solidFill>
                  </a:tcPr>
                </a:tc>
              </a:tr>
              <a:tr h="76502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802.11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2.4GHz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 Mbps or 2 Mbps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DSSS or FHSS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20m indoors/100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m outdoors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502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802.11a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54 Mbps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OFDM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35m indoors/120m outdoors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502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802.11b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 Mbps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DSSS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32m indoors/140m outdoors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83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802.11g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54 Mbps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OFDM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or DSSS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32m indoors / 140m outdoors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75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802.11n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2.4GHz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5GHz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(or both)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130-150Mbps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&gt; 300 Mbps (with channel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bonding)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OFDM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70m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indoors/250m outdoors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3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Standard</a:t>
            </a:r>
            <a:endParaRPr lang="en-US" sz="4000" dirty="0">
              <a:solidFill>
                <a:srgbClr val="CA6800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828799"/>
            <a:ext cx="7334250" cy="37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0689" y="5791200"/>
            <a:ext cx="834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Independent Basic Service Set (IBSS) WLAN  (ad-hoc)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092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Standard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689" y="5791200"/>
            <a:ext cx="834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Basic Service Set (BSS) WLAN</a:t>
            </a:r>
            <a:endParaRPr lang="en-US" sz="24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2" y="1752600"/>
            <a:ext cx="7248525" cy="391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43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5575" cy="609600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Objectives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574" y="1600200"/>
            <a:ext cx="8229600" cy="4419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How do various </a:t>
            </a:r>
            <a:r>
              <a:rPr lang="en-US" sz="2400" i="1" dirty="0" smtClean="0"/>
              <a:t>wireless</a:t>
            </a:r>
            <a:r>
              <a:rPr lang="en-US" sz="2400" dirty="0" smtClean="0"/>
              <a:t> LAN (WLAN) technologies function, and what wireless standards are in common use?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are some of the most important WLAN design considerations?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WLAN security risks exist, and how can those risks be mitigated?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Standard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689" y="5791200"/>
            <a:ext cx="834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Extended Service Set (ESS) WLAN</a:t>
            </a:r>
            <a:endParaRPr lang="en-US" sz="24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71247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66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Sources of Interference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A major issue for WLANs is </a:t>
            </a:r>
            <a:r>
              <a:rPr lang="en-US" sz="2400" i="1" dirty="0" smtClean="0"/>
              <a:t>radio frequency interference (RFI)</a:t>
            </a:r>
            <a:r>
              <a:rPr lang="en-US" sz="2400" dirty="0" smtClean="0"/>
              <a:t> caused by other devices using similar frequencies to the WLAN device.</a:t>
            </a:r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Other WLAN devices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Cordless Phone/ Baby Monitors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Microwave ovens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Wireless security systems devices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Physical obstacles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Signal strength</a:t>
            </a:r>
          </a:p>
        </p:txBody>
      </p:sp>
    </p:spTree>
    <p:extLst>
      <p:ext uri="{BB962C8B-B14F-4D97-AF65-F5344CB8AC3E}">
        <p14:creationId xmlns:p14="http://schemas.microsoft.com/office/powerpoint/2010/main" val="378933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WLAN using more than one AP (an ESS WLAN) require careful planning to prevent the Aps from interfering with one another, which still servicing a desired coverage area.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An overlapping </a:t>
            </a:r>
            <a:r>
              <a:rPr lang="en-US" sz="2400" dirty="0" smtClean="0"/>
              <a:t>of coverage between </a:t>
            </a:r>
            <a:r>
              <a:rPr lang="en-US" sz="2400" dirty="0" smtClean="0"/>
              <a:t>APs </a:t>
            </a:r>
            <a:r>
              <a:rPr lang="en-US" sz="2400" dirty="0" smtClean="0"/>
              <a:t>should exist to allow uninterrupted roaming from one WLAN </a:t>
            </a:r>
            <a:r>
              <a:rPr lang="en-US" sz="2400" i="1" dirty="0" smtClean="0"/>
              <a:t>cell</a:t>
            </a:r>
            <a:r>
              <a:rPr lang="en-US" sz="2400" dirty="0" smtClean="0"/>
              <a:t> (which is the coverage area provided by the AP) to another.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However, those overlapping coverage areas should </a:t>
            </a:r>
            <a:r>
              <a:rPr lang="en-US" sz="2400" b="1" dirty="0" smtClean="0"/>
              <a:t>not</a:t>
            </a:r>
            <a:r>
              <a:rPr lang="en-US" sz="2400" dirty="0" smtClean="0"/>
              <a:t> use overlapping frequencies.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Wireless AP Placement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3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Wireless AP Placement</a:t>
            </a:r>
            <a:endParaRPr lang="en-US" sz="4000" dirty="0">
              <a:solidFill>
                <a:srgbClr val="CA68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1"/>
            <a:ext cx="3581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329" y="5375701"/>
            <a:ext cx="834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10-15 % Coverage Overlap in Coverage Area for</a:t>
            </a:r>
          </a:p>
          <a:p>
            <a:pPr algn="ctr"/>
            <a:r>
              <a:rPr lang="en-US" sz="2400" b="1" dirty="0" smtClean="0"/>
              <a:t> Non-overlapping Channels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655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27125" y="58388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 smtClean="0"/>
              <a:t>Non-overlapping </a:t>
            </a:r>
            <a:r>
              <a:rPr lang="en-US" sz="1400" dirty="0"/>
              <a:t>Coverage Cells for the 2.4-GHz Band </a:t>
            </a:r>
          </a:p>
        </p:txBody>
      </p:sp>
      <p:pic>
        <p:nvPicPr>
          <p:cNvPr id="6" name="Picture 5" descr="08fig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0"/>
            <a:ext cx="3678238" cy="329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Wireless AP Placement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Securing Wireless LANs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0329" y="19431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Security Issues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WLANs introduce some unique concerns to your network.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Improperly installed wireless APs, and routers are roughly equivalent to putting an Ethernet Port in a building’s parking lot, where anyone can drive up and have access to your network.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Today hackers and those who want to use free internet access perform reconnaissance, known as </a:t>
            </a:r>
            <a:r>
              <a:rPr lang="en-US" sz="2400" b="1" i="1" dirty="0" smtClean="0"/>
              <a:t>war driving,</a:t>
            </a:r>
            <a:r>
              <a:rPr lang="en-US" sz="2400" b="1" dirty="0"/>
              <a:t> </a:t>
            </a:r>
            <a:r>
              <a:rPr lang="en-US" sz="2400" dirty="0" smtClean="0"/>
              <a:t>looking for unsecured WLANs</a:t>
            </a: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26544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CCSF </a:t>
            </a:r>
            <a:r>
              <a:rPr lang="en-US" dirty="0" err="1" smtClean="0"/>
              <a:t>Wardriving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ardrive0428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33" y="228601"/>
            <a:ext cx="5700713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CCSF </a:t>
            </a:r>
            <a:r>
              <a:rPr lang="en-US" dirty="0" err="1" smtClean="0"/>
              <a:t>Wardriving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Thu., Nov. 7, 2013, 6 PM</a:t>
            </a:r>
          </a:p>
          <a:p>
            <a:r>
              <a:rPr lang="en-US" sz="2800" dirty="0" smtClean="0"/>
              <a:t>Meet in MUB 180</a:t>
            </a:r>
          </a:p>
          <a:p>
            <a:r>
              <a:rPr lang="en-US" sz="2800" dirty="0" smtClean="0"/>
              <a:t>Bring laptop or car if you have one</a:t>
            </a:r>
          </a:p>
          <a:p>
            <a:pPr lvl="1"/>
            <a:r>
              <a:rPr lang="en-US" sz="2800" dirty="0" smtClean="0"/>
              <a:t>Install </a:t>
            </a:r>
            <a:r>
              <a:rPr lang="en-US" sz="2800" dirty="0" err="1" smtClean="0"/>
              <a:t>Vistumbler</a:t>
            </a:r>
            <a:endParaRPr lang="en-US" sz="2800" dirty="0" smtClean="0"/>
          </a:p>
          <a:p>
            <a:pPr lvl="1"/>
            <a:r>
              <a:rPr lang="en-US" sz="2800" dirty="0" smtClean="0"/>
              <a:t>Or just come with nothing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4235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Other WLAN security threat include the following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WEP </a:t>
            </a:r>
            <a:r>
              <a:rPr lang="en-US" sz="2000" dirty="0" smtClean="0"/>
              <a:t>cracking </a:t>
            </a:r>
            <a:r>
              <a:rPr lang="en-US" sz="2000" dirty="0" smtClean="0"/>
              <a:t>– </a:t>
            </a:r>
            <a:r>
              <a:rPr lang="en-US" sz="2000" dirty="0" smtClean="0"/>
              <a:t>WEP is worthless, easily cracked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My students crack WEP as a CNIT 123 project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WPA and WPA-2 are both very secure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WPS ruins it (Wi-Fi Protected Setup)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Rouge access points – A malicious user could set up his own AP to which legitimate users would connect.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9826" y="8382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dirty="0" smtClean="0">
                <a:solidFill>
                  <a:srgbClr val="CA6800"/>
                </a:solidFill>
              </a:rPr>
              <a:t>Securing Wireless LANs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1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419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Approaches to WLAN Security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 WLAN that does not require any authentication or provide and encryption for wireless devices is said to be using </a:t>
            </a:r>
            <a:r>
              <a:rPr lang="en-US" sz="2000" b="1" i="1" dirty="0" smtClean="0"/>
              <a:t>open authentication.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To protect WLAN traffic from eavesdroppers, a variety of security standards and practices have been developed, including the following</a:t>
            </a:r>
            <a:r>
              <a:rPr lang="en-US" sz="2400" dirty="0" smtClean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MAC address Filtering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Disabling SSID broadcast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Preshared Key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IEEE 802.1X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Securing Wireless LANs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3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Introducing Wireless LANs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The popularity of </a:t>
            </a:r>
            <a:r>
              <a:rPr lang="en-US" sz="2400" b="1" i="1" u="sng" dirty="0" smtClean="0"/>
              <a:t>wireless</a:t>
            </a:r>
            <a:r>
              <a:rPr lang="en-US" sz="2400" dirty="0" smtClean="0"/>
              <a:t> </a:t>
            </a:r>
            <a:r>
              <a:rPr lang="en-US" sz="2400" b="1" i="1" u="sng" dirty="0" smtClean="0"/>
              <a:t>LANs </a:t>
            </a:r>
            <a:r>
              <a:rPr lang="en-US" sz="2400" dirty="0" smtClean="0"/>
              <a:t>(WLAN) has exploded over the past decade, allowing users to roam within a WLAN coverage area, allowing users to take their laptops with them and maintain network connectivity as they move throughout a building or campus environment.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Wireless device, such as laptops and smart phone, often have a built-in wireless card that allows those devices to communicate on a WLAN.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1678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27125" y="57626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 smtClean="0"/>
              <a:t>IEEE </a:t>
            </a:r>
            <a:r>
              <a:rPr lang="en-US" sz="1400" dirty="0"/>
              <a:t>802.1x Security for a WLAN </a:t>
            </a:r>
          </a:p>
        </p:txBody>
      </p:sp>
      <p:pic>
        <p:nvPicPr>
          <p:cNvPr id="6" name="Picture 5" descr="08fig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477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4975" y="811213"/>
            <a:ext cx="8229600" cy="579437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Securing Wireless LANs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83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Security Standards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When configuring a wireless client for security, the most common security standards form which you can select are as follows: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Wired Equivalent Privacy (WEP)</a:t>
            </a:r>
          </a:p>
          <a:p>
            <a:pPr lvl="2">
              <a:buFont typeface="Wingdings" pitchFamily="2" charset="2"/>
              <a:buChar char="§"/>
            </a:pPr>
            <a:endParaRPr lang="en-US" sz="2000" dirty="0" smtClean="0"/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Wi-Fi Protected Access (WPA)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Wi-Fi Protected Access version 2 (WPA2)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Securing Wireless LANs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2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WEP</a:t>
            </a:r>
          </a:p>
          <a:p>
            <a:pPr>
              <a:buFont typeface="Wingdings" pitchFamily="2" charset="2"/>
              <a:buChar char="§"/>
            </a:pPr>
            <a:endParaRPr lang="en-US" sz="1200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40-bit WEP Key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APs and client must use the same key.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24-bit initialization vector  (IV)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Sent in clear text.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It could be compromised with a brute-force attack.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Securing Wireless LANs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9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6342"/>
            <a:ext cx="8229600" cy="396485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WAP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Can require a user to authenticated before keys are exchanged</a:t>
            </a:r>
            <a:r>
              <a:rPr lang="en-US" sz="20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The keys used between a wireless client and an access point are temporary session keys.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i="1" dirty="0" smtClean="0"/>
              <a:t>Temporal Key Integrity Protocol </a:t>
            </a:r>
            <a:r>
              <a:rPr lang="en-US" sz="2000" b="1" dirty="0" smtClean="0"/>
              <a:t>(TKIP)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i="1" dirty="0" smtClean="0"/>
              <a:t>Message Integrity Check </a:t>
            </a:r>
            <a:r>
              <a:rPr lang="en-US" sz="2000" b="1" dirty="0" smtClean="0"/>
              <a:t>(MIC)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WAP2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i="1" dirty="0" smtClean="0"/>
              <a:t>Counter Mode with Cipher Block Chaining Message Authentication Code Protocol </a:t>
            </a:r>
            <a:r>
              <a:rPr lang="en-US" sz="2000" b="1" dirty="0" smtClean="0"/>
              <a:t>(CCMP)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i="1" dirty="0" smtClean="0"/>
              <a:t>Advanced Encryption Standard </a:t>
            </a:r>
            <a:r>
              <a:rPr lang="en-US" sz="2000" b="1" dirty="0" smtClean="0"/>
              <a:t>(AES)</a:t>
            </a:r>
            <a:endParaRPr lang="en-US" sz="2000" b="1" i="1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Securing Wireless LANs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4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Wireless Routers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The wireless router obtains an IP address via DHCP from the </a:t>
            </a:r>
            <a:r>
              <a:rPr lang="en-US" sz="2400" i="1" dirty="0" smtClean="0"/>
              <a:t>Internet service provider(ISP).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The router uses PAT, to provide IP addressing services to devices attaching to it wireless or through a wired connection.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The process through which a wireless client attaches with a wireless router (or wireless AP) is called </a:t>
            </a:r>
            <a:r>
              <a:rPr lang="en-US" sz="2400" b="1" i="1" dirty="0" smtClean="0"/>
              <a:t>association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All wireless devices associating with a single wireless router or AP </a:t>
            </a:r>
            <a:r>
              <a:rPr lang="en-US" sz="2400" b="1" i="1" dirty="0" smtClean="0"/>
              <a:t>share</a:t>
            </a:r>
            <a:r>
              <a:rPr lang="en-US" sz="2400" dirty="0" smtClean="0"/>
              <a:t> a </a:t>
            </a:r>
            <a:r>
              <a:rPr lang="en-US" sz="2400" b="1" i="1" u="sng" dirty="0" smtClean="0"/>
              <a:t>collision domain</a:t>
            </a:r>
            <a:r>
              <a:rPr lang="en-US" sz="2400" dirty="0" smtClean="0"/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Concepts and Components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7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Concepts and Components</a:t>
            </a:r>
            <a:endParaRPr lang="en-US" sz="4000" dirty="0">
              <a:solidFill>
                <a:srgbClr val="CA68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828800"/>
            <a:ext cx="72199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80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2286000"/>
            <a:ext cx="8229600" cy="3276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Wireless Access Point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i="1" dirty="0" smtClean="0"/>
              <a:t>wireless access Point </a:t>
            </a:r>
            <a:r>
              <a:rPr lang="en-US" sz="2400" dirty="0" smtClean="0"/>
              <a:t>(AP) interconnects a wired LAN with a WLAN, it does not interconnect two networks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The AP connects to the wired LAN, and the wireless devices that connect to the wired LAN via the AP are on the same subnet as the AP.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Concepts and Components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7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82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Concepts and Components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0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Antennas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The coverage area of a WLAN is largely determined by the type of antenna used on the wireless AP or wireless router.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Design goals to keep in mind when selecting an antenna include the following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Required distance between an AP and a wireless client.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Pattern of coverage area (for example, the coverage area might radiate out in all directions, forming a spherical coverage area around an antenna, or and antenna might provide increased coverage in only one or two directions.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Indoor or outdoor environment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Avoiding interference with other APs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Concepts and Components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3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WLAN Concepts and Components</a:t>
            </a:r>
            <a:endParaRPr lang="en-US" sz="4000" dirty="0">
              <a:solidFill>
                <a:srgbClr val="CA6800"/>
              </a:solidFill>
            </a:endParaRPr>
          </a:p>
        </p:txBody>
      </p:sp>
      <p:pic>
        <p:nvPicPr>
          <p:cNvPr id="13314" name="Picture 2" descr="http://www.wisegeek.com/static-files/large-images/wireless-rou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2599"/>
            <a:ext cx="1066800" cy="135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4574" y="1828800"/>
            <a:ext cx="5555226" cy="4038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Omnidirectional: An omnidirectional antenna radiates power at relatively equal power levels in all directions. 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Unidirectional: Unidirectional antennas can focus their power in a specific direction, thus avoiding interference with other wireless devices and perhaps reaching greater distances.</a:t>
            </a:r>
          </a:p>
        </p:txBody>
      </p:sp>
      <p:pic>
        <p:nvPicPr>
          <p:cNvPr id="13316" name="Picture 4" descr="http://www.bearextender.com/upgrades/accessories/BearExtender-n3-replacement-2dbi-omnidirectional-antenna-part_files/bearextender-replacement-2dbi-omnidirectional-antenna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28800"/>
            <a:ext cx="1632873" cy="12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encrypted-tbn3.google.com/images?q=tbn:ANd9GcS2mwctA65xehDu44cHtqxek7XJwjZ6UuNEfBIL7XGgGbzg7SH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770" y="4114800"/>
            <a:ext cx="1447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://www.broadbandbuyer.co.uk/images/products/ANT-2510_app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62400"/>
            <a:ext cx="14478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2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45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45</Template>
  <TotalTime>3126</TotalTime>
  <Words>1464</Words>
  <Application>Microsoft Macintosh PowerPoint</Application>
  <PresentationFormat>On-screen Show (4:3)</PresentationFormat>
  <Paragraphs>186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45</vt:lpstr>
      <vt:lpstr>Slipstream</vt:lpstr>
      <vt:lpstr>CompTIA     Network +</vt:lpstr>
      <vt:lpstr>Objectives</vt:lpstr>
      <vt:lpstr>Introducing Wireless LANs</vt:lpstr>
      <vt:lpstr>WLAN Concepts and Components</vt:lpstr>
      <vt:lpstr>WLAN Concepts and Components</vt:lpstr>
      <vt:lpstr>WLAN Concepts and Components</vt:lpstr>
      <vt:lpstr>WLAN Concepts and Components</vt:lpstr>
      <vt:lpstr>WLAN Concepts and Components</vt:lpstr>
      <vt:lpstr>WLAN Concepts and Components</vt:lpstr>
      <vt:lpstr>WLAN Concepts and Components</vt:lpstr>
      <vt:lpstr>WLAN Concepts and Components</vt:lpstr>
      <vt:lpstr>WLAN Concepts and Components</vt:lpstr>
      <vt:lpstr>WLAN Concepts and Components</vt:lpstr>
      <vt:lpstr>WLAN Concepts and Components</vt:lpstr>
      <vt:lpstr>WLAN Concepts and Components</vt:lpstr>
      <vt:lpstr>WLAN Concepts and Components</vt:lpstr>
      <vt:lpstr>WLAN Standard</vt:lpstr>
      <vt:lpstr>WLAN Standard</vt:lpstr>
      <vt:lpstr>WLAN Standard</vt:lpstr>
      <vt:lpstr>WLAN Standard</vt:lpstr>
      <vt:lpstr>Sources of Interference</vt:lpstr>
      <vt:lpstr>Wireless AP Placement</vt:lpstr>
      <vt:lpstr>Wireless AP Placement</vt:lpstr>
      <vt:lpstr>Wireless AP Placement</vt:lpstr>
      <vt:lpstr>Securing Wireless LANs</vt:lpstr>
      <vt:lpstr>CCSF Wardriving</vt:lpstr>
      <vt:lpstr>CCSF Wardriving</vt:lpstr>
      <vt:lpstr>PowerPoint Presentation</vt:lpstr>
      <vt:lpstr>Securing Wireless LANs</vt:lpstr>
      <vt:lpstr>Securing Wireless LANs</vt:lpstr>
      <vt:lpstr>Securing Wireless LANs</vt:lpstr>
      <vt:lpstr>Securing Wireless LANs</vt:lpstr>
      <vt:lpstr>Securing Wireless 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    Network +</dc:title>
  <dc:creator>Francis Goryl</dc:creator>
  <cp:lastModifiedBy>Sam Bowne</cp:lastModifiedBy>
  <cp:revision>218</cp:revision>
  <cp:lastPrinted>2012-01-31T16:54:41Z</cp:lastPrinted>
  <dcterms:created xsi:type="dcterms:W3CDTF">2012-01-23T18:41:44Z</dcterms:created>
  <dcterms:modified xsi:type="dcterms:W3CDTF">2013-10-07T05:36:44Z</dcterms:modified>
</cp:coreProperties>
</file>