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395" r:id="rId4"/>
    <p:sldId id="390" r:id="rId5"/>
    <p:sldId id="394" r:id="rId6"/>
    <p:sldId id="393" r:id="rId7"/>
    <p:sldId id="392" r:id="rId8"/>
    <p:sldId id="391" r:id="rId9"/>
    <p:sldId id="396" r:id="rId10"/>
    <p:sldId id="401" r:id="rId11"/>
    <p:sldId id="402" r:id="rId12"/>
    <p:sldId id="400" r:id="rId13"/>
    <p:sldId id="399" r:id="rId14"/>
    <p:sldId id="398" r:id="rId15"/>
    <p:sldId id="405" r:id="rId16"/>
    <p:sldId id="404" r:id="rId17"/>
    <p:sldId id="403" r:id="rId18"/>
    <p:sldId id="397" r:id="rId19"/>
    <p:sldId id="409" r:id="rId20"/>
    <p:sldId id="410" r:id="rId21"/>
    <p:sldId id="408" r:id="rId22"/>
    <p:sldId id="406" r:id="rId23"/>
    <p:sldId id="407" r:id="rId24"/>
    <p:sldId id="414" r:id="rId25"/>
    <p:sldId id="413" r:id="rId26"/>
    <p:sldId id="416" r:id="rId27"/>
    <p:sldId id="420" r:id="rId28"/>
    <p:sldId id="417" r:id="rId29"/>
    <p:sldId id="418" r:id="rId30"/>
    <p:sldId id="419" r:id="rId31"/>
  </p:sldIdLst>
  <p:sldSz cx="9144000" cy="6858000" type="screen4x3"/>
  <p:notesSz cx="7010400" cy="92964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6800"/>
    <a:srgbClr val="B9A288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Objects="1">
      <p:cViewPr varScale="1">
        <p:scale>
          <a:sx n="90" d="100"/>
          <a:sy n="90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F82250-A83B-4E7C-85BB-0C7420B3CF1E}" type="datetimeFigureOut">
              <a:rPr lang="en-US" smtClean="0"/>
              <a:t>10/6/13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C4BD72-387D-4827-AAFC-9DFC9D252E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16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E697502-3630-466F-889F-FAD6C2A59F7C}" type="datetimeFigureOut">
              <a:rPr lang="en-US" smtClean="0"/>
              <a:t>10/6/13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7529B78-2952-42C0-825E-313529785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8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22E8E-C573-48D2-832E-294FE34B07BD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592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7F43B-D5F8-4D1B-AB7C-F85D2C26898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1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3A49A-C0F0-4B74-9FBD-C33C8820672D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380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07B5F-ECF1-4117-9FF7-79D1AB368E8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973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68F61-79F9-4E43-BCBC-917D9F7BDE1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01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59553-666D-4466-9739-885A9829293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52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BE2C2-4788-40FE-952D-9B9E9E0F305F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96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777FF-1D66-40C8-B318-79426DBCBF6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2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85DA9-F3BC-4CFD-9216-F80D2D204F51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04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AB6A7-71F2-4F9A-AABC-54D13F3D812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55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fr-CA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7DF9B-90D1-4FA1-830D-62F07C7D345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8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58A04A1-3880-4F8B-8E5A-1395810255D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2050" y="1516063"/>
            <a:ext cx="6624638" cy="938212"/>
          </a:xfrm>
        </p:spPr>
        <p:txBody>
          <a:bodyPr/>
          <a:lstStyle/>
          <a:p>
            <a:pPr algn="l" eaLnBrk="1" hangingPunct="1"/>
            <a:r>
              <a:rPr lang="fr-CA" sz="3200" dirty="0" smtClean="0">
                <a:solidFill>
                  <a:schemeClr val="bg1"/>
                </a:solidFill>
              </a:rPr>
              <a:t>CompTIA     Network +</a:t>
            </a:r>
            <a:endParaRPr lang="fr-FR" sz="3200" dirty="0" smtClean="0">
              <a:solidFill>
                <a:schemeClr val="bg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</a:p>
          <a:p>
            <a:r>
              <a:rPr lang="en-US" dirty="0" smtClean="0"/>
              <a:t>Optimizing Network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When designing networks for high availability, answer the following questions: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Where will module and chassis redundancy be used?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What software redundancy features are appropriate?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What protocols characteristics affect design requirements?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What redundancy features should be used to provide power to an infrastructure device.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What redundancy features should be used to maintain environmental conditions.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Design Considerations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6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following steps are five best practices for designing high-availability networks: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Examine technical goals.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Identify the budget to fund high-availability features.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Categorize business applications into profiles, each of which requires a certain level of availability.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Establish performance standards for high-availability solutions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Define how mange and measure the high-availability solution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High-Availability Best Practices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36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Content Caching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77539" y="5838825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</a:t>
            </a:r>
            <a:r>
              <a:rPr lang="en-US" sz="1400" dirty="0" smtClean="0"/>
              <a:t>Figure 9-5   </a:t>
            </a:r>
            <a:r>
              <a:rPr lang="en-US" sz="1400" dirty="0"/>
              <a:t>Content Engine Sample Topology </a:t>
            </a:r>
          </a:p>
        </p:txBody>
      </p:sp>
      <p:pic>
        <p:nvPicPr>
          <p:cNvPr id="7" name="Picture 6" descr="09fi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14" y="1905000"/>
            <a:ext cx="6867525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85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Load Balancing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97628" y="5892800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9-6   Content Switching Sample Topology </a:t>
            </a:r>
          </a:p>
        </p:txBody>
      </p:sp>
      <p:pic>
        <p:nvPicPr>
          <p:cNvPr id="7" name="Picture 6" descr="09fig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52" y="1981200"/>
            <a:ext cx="64198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2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b="1" i="1" dirty="0" smtClean="0"/>
              <a:t>Quality of Service</a:t>
            </a:r>
            <a:r>
              <a:rPr lang="en-US" sz="2400" dirty="0" smtClean="0"/>
              <a:t> (QoS) is a suite of technologies that allows you to strategically optimize network performance for select traffic types.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Through the use of QoS, you can identify which traffic types need to be sent first, how much bandwidth to allocate to various traffic types,</a:t>
            </a:r>
            <a:r>
              <a:rPr lang="en-US" sz="2400" dirty="0"/>
              <a:t> </a:t>
            </a:r>
            <a:r>
              <a:rPr lang="en-US" sz="2400" dirty="0" smtClean="0"/>
              <a:t>which traffic types should be dropped first in the event of congestion, and how to make the most efficient use of the relatively limited bandwidth of an IP WAN.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QoS Technologies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18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QoS Technologies</a:t>
            </a:r>
            <a:endParaRPr lang="en-US" sz="4000" dirty="0">
              <a:solidFill>
                <a:srgbClr val="CA68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672616"/>
              </p:ext>
            </p:extLst>
          </p:nvPr>
        </p:nvGraphicFramePr>
        <p:xfrm>
          <a:off x="658761" y="2133600"/>
          <a:ext cx="7696200" cy="31162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6835"/>
                <a:gridCol w="6349365"/>
              </a:tblGrid>
              <a:tr h="726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Issue</a:t>
                      </a:r>
                      <a:endParaRPr lang="en-US" sz="2800" dirty="0"/>
                    </a:p>
                  </a:txBody>
                  <a:tcPr>
                    <a:solidFill>
                      <a:srgbClr val="CA68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Description</a:t>
                      </a:r>
                      <a:endParaRPr lang="en-US" sz="2800" dirty="0"/>
                    </a:p>
                  </a:txBody>
                  <a:tcPr>
                    <a:solidFill>
                      <a:srgbClr val="CA6800"/>
                    </a:solidFill>
                  </a:tcPr>
                </a:tc>
              </a:tr>
              <a:tr h="74273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Delay</a:t>
                      </a:r>
                      <a:r>
                        <a:rPr lang="en-US" sz="2400" baseline="0" dirty="0" smtClean="0"/>
                        <a:t> is the time required for a packet to travel from its source to its destination.</a:t>
                      </a:r>
                      <a:endParaRPr lang="en-US" sz="2400" dirty="0"/>
                    </a:p>
                  </a:txBody>
                  <a:tcPr/>
                </a:tc>
              </a:tr>
              <a:tr h="493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Jitter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Jitter is the uneven arrival of packets.</a:t>
                      </a:r>
                      <a:endParaRPr lang="en-US" sz="2400" dirty="0"/>
                    </a:p>
                  </a:txBody>
                  <a:tcPr/>
                </a:tc>
              </a:tr>
              <a:tr h="107284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Drops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Packets drops occur when a link is congested and a router’s interface queue</a:t>
                      </a:r>
                      <a:r>
                        <a:rPr lang="en-US" sz="2400" baseline="0" dirty="0" smtClean="0"/>
                        <a:t> overflows.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32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QoS Technologies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Fortunately, QoS features available on many routers and switches can recognize important traffic and treat it in a special way.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As a packet travels from its source to its destination, its effective bandwidth is the bandwidth of the slowest link along that path.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108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QoS Technologies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27125" y="5867400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9-7   Effective Bandwidth of 256 kbps </a:t>
            </a:r>
          </a:p>
        </p:txBody>
      </p:sp>
      <p:pic>
        <p:nvPicPr>
          <p:cNvPr id="7" name="Picture 6" descr="09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1828801"/>
            <a:ext cx="67214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QoS Configuration Steps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1. Determine network performance requirement for various traffic types.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Voice: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Video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Data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2. </a:t>
            </a:r>
            <a:r>
              <a:rPr lang="en-US" sz="2400" dirty="0" smtClean="0"/>
              <a:t>Categorize traffic into specific categories.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Low Delay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Low Priority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3. Document your QoS policy and make it available to your users.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08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2890"/>
              </p:ext>
            </p:extLst>
          </p:nvPr>
        </p:nvGraphicFramePr>
        <p:xfrm>
          <a:off x="658761" y="1828800"/>
          <a:ext cx="7696200" cy="43537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3439"/>
                <a:gridCol w="5992761"/>
              </a:tblGrid>
              <a:tr h="7266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Issue</a:t>
                      </a:r>
                      <a:endParaRPr lang="en-US" sz="2400" dirty="0"/>
                    </a:p>
                  </a:txBody>
                  <a:tcPr>
                    <a:solidFill>
                      <a:srgbClr val="CA68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rgbClr val="CA6800"/>
                    </a:solidFill>
                  </a:tcPr>
                </a:tc>
              </a:tr>
              <a:tr h="7427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Best-effort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Best-effort</a:t>
                      </a:r>
                      <a:r>
                        <a:rPr lang="en-US" sz="2000" baseline="0" dirty="0" smtClean="0"/>
                        <a:t> treatment of traffic does not truly provide QoS to that traffic, because there is no reordering of packets.  Best-effort uses FIFO queuing.</a:t>
                      </a:r>
                    </a:p>
                  </a:txBody>
                  <a:tcPr/>
                </a:tc>
              </a:tr>
              <a:tr h="4938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Integrated Services</a:t>
                      </a:r>
                      <a:r>
                        <a:rPr lang="en-US" sz="2000" baseline="0" dirty="0" smtClean="0"/>
                        <a:t> (IntServ)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IntServ is often referred to as hard QoS, because it can make strict bandwidth reservations. IntServ</a:t>
                      </a:r>
                      <a:r>
                        <a:rPr lang="en-US" sz="2000" baseline="0" dirty="0" smtClean="0"/>
                        <a:t> uses signaling among the network devices to provide bandwidth reservations.</a:t>
                      </a:r>
                      <a:endParaRPr lang="en-US" sz="2000" dirty="0"/>
                    </a:p>
                  </a:txBody>
                  <a:tcPr/>
                </a:tc>
              </a:tr>
              <a:tr h="107284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Differentiated</a:t>
                      </a:r>
                      <a:r>
                        <a:rPr lang="en-US" sz="2000" baseline="0" dirty="0" smtClean="0"/>
                        <a:t> services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Diff</a:t>
                      </a:r>
                      <a:r>
                        <a:rPr lang="en-US" sz="2000" baseline="0" dirty="0" err="1" smtClean="0"/>
                        <a:t>Serv</a:t>
                      </a:r>
                      <a:r>
                        <a:rPr lang="en-US" sz="2000" baseline="0" dirty="0" smtClean="0"/>
                        <a:t>, differentiates between multiple traffic flows. Specifically, packets are </a:t>
                      </a:r>
                      <a:r>
                        <a:rPr lang="en-US" sz="2000" b="1" i="1" baseline="0" dirty="0" smtClean="0"/>
                        <a:t>marked</a:t>
                      </a:r>
                      <a:r>
                        <a:rPr lang="en-US" sz="2000" baseline="0" dirty="0" smtClean="0"/>
                        <a:t>, and routers and switches can then make decisions based on those markings.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QoS Components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03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5575" cy="609600"/>
          </a:xfrm>
        </p:spPr>
        <p:txBody>
          <a:bodyPr/>
          <a:lstStyle/>
          <a:p>
            <a:pPr algn="l" eaLnBrk="1" hangingPunct="1"/>
            <a:r>
              <a:rPr lang="fr-CA" sz="3600" dirty="0" smtClean="0">
                <a:solidFill>
                  <a:srgbClr val="CA6800"/>
                </a:solidFill>
              </a:rPr>
              <a:t>Objectives</a:t>
            </a:r>
            <a:endParaRPr lang="fr-FR" sz="3600" dirty="0" smtClean="0">
              <a:solidFill>
                <a:srgbClr val="CA68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574" y="1600200"/>
            <a:ext cx="8229600" cy="4419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Why is high availability a requirement in today’s network designs, and what mechanisms can help provide that high availability?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various technologies optimize network performance?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QoS mechanisms can help optimize network performance?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U</a:t>
            </a:r>
            <a:r>
              <a:rPr lang="en-US" sz="2400" dirty="0" smtClean="0"/>
              <a:t>sing what you have learned in this and previous chapters, how do you design a SOHO </a:t>
            </a:r>
            <a:r>
              <a:rPr lang="en-US" sz="2400" dirty="0" smtClean="0"/>
              <a:t>(Small Office/Home Office) network </a:t>
            </a:r>
            <a:r>
              <a:rPr lang="en-US" sz="2400" dirty="0" smtClean="0"/>
              <a:t>based on a set of requirements?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09919" y="5829710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9-8   QoS Categories </a:t>
            </a:r>
          </a:p>
        </p:txBody>
      </p:sp>
      <p:pic>
        <p:nvPicPr>
          <p:cNvPr id="6" name="Picture 7" descr="09fig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94" y="1740309"/>
            <a:ext cx="5195888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QoS Components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49826" y="1752600"/>
            <a:ext cx="8229600" cy="4495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 err="1" smtClean="0"/>
              <a:t>DiffServ</a:t>
            </a:r>
            <a:r>
              <a:rPr lang="en-US" sz="2400" dirty="0" smtClean="0"/>
              <a:t> approach to QoS marks traffic.  However, for markings to impact the behavior of traffic, a QoS tool must reference those markings and alter the packets’ treatment based on them.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The following is a collection of commonly used QoS mechanisms: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Classification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Marking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Congestion management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Congestion avoidance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Policing and shaping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Link efficiency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QoS Mechanisms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9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46790" y="5857875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9-9   </a:t>
            </a:r>
            <a:r>
              <a:rPr lang="en-US" sz="1400" dirty="0" err="1"/>
              <a:t>ToS</a:t>
            </a:r>
            <a:r>
              <a:rPr lang="en-US" sz="1400" dirty="0"/>
              <a:t> Byte </a:t>
            </a:r>
          </a:p>
        </p:txBody>
      </p:sp>
      <p:pic>
        <p:nvPicPr>
          <p:cNvPr id="6" name="Picture 7" descr="09fig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465" y="1828800"/>
            <a:ext cx="6421438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Marking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37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Congestion Management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27124" y="5991225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9-10   Queuing Example </a:t>
            </a:r>
          </a:p>
        </p:txBody>
      </p:sp>
      <p:pic>
        <p:nvPicPr>
          <p:cNvPr id="7" name="Picture 6" descr="09fig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8" y="2362200"/>
            <a:ext cx="6416675" cy="31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88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90601" y="5593019"/>
            <a:ext cx="662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 Figure 9-11   Random Early Detection (RED) </a:t>
            </a:r>
          </a:p>
        </p:txBody>
      </p:sp>
      <p:pic>
        <p:nvPicPr>
          <p:cNvPr id="6" name="Picture 6" descr="09fig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4191000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Congestion Avoidance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8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Policing &amp; Shaping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27125" y="5457825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9-12   Traffic Shaping </a:t>
            </a:r>
          </a:p>
        </p:txBody>
      </p:sp>
      <p:pic>
        <p:nvPicPr>
          <p:cNvPr id="7" name="Picture 6" descr="09fig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031038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88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80243" y="5791200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9-13   RTP Header Compression (</a:t>
            </a:r>
            <a:r>
              <a:rPr lang="en-US" sz="1400" dirty="0" err="1"/>
              <a:t>cRTP</a:t>
            </a:r>
            <a:r>
              <a:rPr lang="en-US" sz="1400" dirty="0"/>
              <a:t>) </a:t>
            </a:r>
          </a:p>
        </p:txBody>
      </p:sp>
      <p:pic>
        <p:nvPicPr>
          <p:cNvPr id="6" name="Picture 6" descr="09fig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11" y="2362200"/>
            <a:ext cx="750093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Link Efficiency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4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Link Efficiency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06834" y="5638800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9-14   Link Fragmentation and Interleaving (LFI) </a:t>
            </a:r>
          </a:p>
        </p:txBody>
      </p:sp>
      <p:pic>
        <p:nvPicPr>
          <p:cNvPr id="9" name="Picture 6" descr="09fig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09" y="2971800"/>
            <a:ext cx="73787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71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You are to create a network design to meet a collection of criteria.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Network design is part science and part art, multiple design models can meet the specified requirements.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When designing a network keep the following in mind;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Meeting all requirements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Media distance limitations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Network device selection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Environmental factors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Compatibility with existing and future equipment</a:t>
            </a:r>
          </a:p>
          <a:p>
            <a:pPr lvl="1">
              <a:buFont typeface="Wingdings" pitchFamily="2" charset="2"/>
              <a:buChar char="§"/>
            </a:pPr>
            <a:endParaRPr lang="en-US" sz="20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Case Study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5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Case Study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27125" y="5457825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9-15   Case Study Topology </a:t>
            </a:r>
          </a:p>
        </p:txBody>
      </p:sp>
      <p:pic>
        <p:nvPicPr>
          <p:cNvPr id="6" name="Picture 6" descr="09fig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6661150" cy="287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38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Optimizing Network Performance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Networks were once relegated to the domain of </a:t>
            </a:r>
            <a:r>
              <a:rPr lang="en-US" sz="2400" b="1" i="1" dirty="0" smtClean="0"/>
              <a:t>data</a:t>
            </a:r>
            <a:r>
              <a:rPr lang="en-US" sz="2400" dirty="0" smtClean="0"/>
              <a:t>, can now carry </a:t>
            </a:r>
            <a:r>
              <a:rPr lang="en-US" sz="2400" b="1" i="1" dirty="0" smtClean="0"/>
              <a:t>voice </a:t>
            </a:r>
            <a:r>
              <a:rPr lang="en-US" sz="2400" dirty="0" smtClean="0"/>
              <a:t>and </a:t>
            </a:r>
            <a:r>
              <a:rPr lang="en-US" sz="2400" b="1" i="1" dirty="0" smtClean="0"/>
              <a:t>video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These additional media types, in addition to mission-critical data applications, need a network to be up and available for its users.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Beyond basic availability, today’s networks need optimization tools to make the most of their available bandwidth.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QoS, as one example, can give priority treatment to </a:t>
            </a:r>
            <a:r>
              <a:rPr lang="en-US" sz="2400" b="1" i="1" dirty="0" smtClean="0"/>
              <a:t>latency-sensitive </a:t>
            </a:r>
            <a:r>
              <a:rPr lang="en-US" sz="2400" dirty="0" smtClean="0"/>
              <a:t>traffic, such as Voice over IP (VoIP).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19324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Case Study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35050" y="5991225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9-16   Case Study Proposed Topology </a:t>
            </a:r>
          </a:p>
        </p:txBody>
      </p:sp>
      <p:pic>
        <p:nvPicPr>
          <p:cNvPr id="6" name="Picture 6" descr="09fig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1676400"/>
            <a:ext cx="6770688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04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High Availability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If a network router or switch stops operating correctly (meaning that a </a:t>
            </a:r>
            <a:r>
              <a:rPr lang="en-US" sz="2400" b="1" i="1" dirty="0" smtClean="0"/>
              <a:t>network fault </a:t>
            </a:r>
            <a:r>
              <a:rPr lang="en-US" sz="2400" dirty="0" smtClean="0"/>
              <a:t> occurs), communication through the network could be disrupted, resulting in a network becoming unavailable to its </a:t>
            </a:r>
            <a:r>
              <a:rPr lang="en-US" sz="2400" dirty="0" smtClean="0"/>
              <a:t>users (a </a:t>
            </a:r>
            <a:r>
              <a:rPr lang="en-US" sz="2400" b="1" i="1" dirty="0" smtClean="0"/>
              <a:t>failure</a:t>
            </a:r>
            <a:r>
              <a:rPr lang="en-US" sz="2400" dirty="0" smtClean="0"/>
              <a:t>).</a:t>
            </a: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Therefor, network availability, called </a:t>
            </a:r>
            <a:r>
              <a:rPr lang="en-US" sz="2400" b="1" i="1" dirty="0" smtClean="0"/>
              <a:t>uptime</a:t>
            </a:r>
            <a:r>
              <a:rPr lang="en-US" sz="2400" dirty="0" smtClean="0"/>
              <a:t>, is a major design consideration.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The availability of a network is measured by its uptime during a year.  For example if a network is said to have </a:t>
            </a:r>
            <a:r>
              <a:rPr lang="en-US" sz="2400" b="1" i="1" dirty="0" smtClean="0"/>
              <a:t>five nines</a:t>
            </a:r>
            <a:r>
              <a:rPr lang="en-US" sz="2400" dirty="0" smtClean="0"/>
              <a:t> of availability, it is up 99.999% of the time, which translates to a maximum of 5 minute of downtime per year.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16787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Fault-Tolerant Network Design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11885" y="5457825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9-1   Redundant Network with Single Points of Failure </a:t>
            </a:r>
          </a:p>
        </p:txBody>
      </p:sp>
      <p:pic>
        <p:nvPicPr>
          <p:cNvPr id="6" name="Picture 9" descr="09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6351588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12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Fault-Tolerant Network Design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58850" y="5686425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9-2   Redundant Network with No Single Point of Failure </a:t>
            </a:r>
          </a:p>
        </p:txBody>
      </p:sp>
      <p:pic>
        <p:nvPicPr>
          <p:cNvPr id="7" name="Picture 6" descr="09fig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2133600"/>
            <a:ext cx="6477000" cy="292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34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Hardware Redundancy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Having redundant route processors in a switch or router chassis improves the chassis’ reliability.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An end system can have redundant NIC’s.  The two modes of NIC redundancy are;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Active-active: both NIC are active at the same time.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Active-standby: one NIC is active and the other is waiting to take over, in the event of a failure.</a:t>
            </a:r>
            <a:endParaRPr lang="en-US" sz="16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Have redundant routers and switches improves the network’s reliability.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Hot standby Router Protocol (HSRP</a:t>
            </a:r>
            <a:r>
              <a:rPr lang="en-US" sz="2000" dirty="0" smtClean="0"/>
              <a:t>) (Cisco proprietary)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Common Address Redundancy Protocol (CARP</a:t>
            </a:r>
            <a:r>
              <a:rPr lang="en-US" sz="2000" dirty="0" smtClean="0"/>
              <a:t>) (Open)</a:t>
            </a: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7431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92712" y="5838825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9-3   HSRP Sample Topology </a:t>
            </a:r>
          </a:p>
        </p:txBody>
      </p:sp>
      <p:pic>
        <p:nvPicPr>
          <p:cNvPr id="6" name="Picture 6" descr="09fig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93" y="2362200"/>
            <a:ext cx="7196138" cy="293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Hardware Redundancy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6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CA6800"/>
                </a:solidFill>
              </a:rPr>
              <a:t>LACP (Link Aggregation Control Protocol)</a:t>
            </a:r>
            <a:endParaRPr lang="en-US" sz="3200" dirty="0">
              <a:solidFill>
                <a:srgbClr val="CA6800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48733" y="2019300"/>
            <a:ext cx="8229600" cy="1333499"/>
          </a:xfrm>
        </p:spPr>
        <p:txBody>
          <a:bodyPr/>
          <a:lstStyle/>
          <a:p>
            <a:r>
              <a:rPr lang="en-US" dirty="0" smtClean="0"/>
              <a:t>Combines multiple physical links into a single logical link</a:t>
            </a:r>
            <a:endParaRPr lang="en-US" dirty="0"/>
          </a:p>
        </p:txBody>
      </p:sp>
      <p:pic>
        <p:nvPicPr>
          <p:cNvPr id="9" name="Picture 6" descr="09fig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98900"/>
            <a:ext cx="61595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324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45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45</Template>
  <TotalTime>3455</TotalTime>
  <Words>1144</Words>
  <Application>Microsoft Macintosh PowerPoint</Application>
  <PresentationFormat>On-screen Show (4:3)</PresentationFormat>
  <Paragraphs>124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45</vt:lpstr>
      <vt:lpstr>CompTIA     Network +</vt:lpstr>
      <vt:lpstr>Objectives</vt:lpstr>
      <vt:lpstr>Optimizing Network Performance</vt:lpstr>
      <vt:lpstr>High Availability</vt:lpstr>
      <vt:lpstr>Fault-Tolerant Network Design</vt:lpstr>
      <vt:lpstr>Fault-Tolerant Network Design</vt:lpstr>
      <vt:lpstr>Hardware Redundancy</vt:lpstr>
      <vt:lpstr>Hardware Redundancy</vt:lpstr>
      <vt:lpstr>LACP (Link Aggregation Control Protocol)</vt:lpstr>
      <vt:lpstr>Design Considerations</vt:lpstr>
      <vt:lpstr>High-Availability Best Practices</vt:lpstr>
      <vt:lpstr>Content Caching</vt:lpstr>
      <vt:lpstr>Load Balancing</vt:lpstr>
      <vt:lpstr>QoS Technologies</vt:lpstr>
      <vt:lpstr>QoS Technologies</vt:lpstr>
      <vt:lpstr>QoS Technologies</vt:lpstr>
      <vt:lpstr>QoS Technologies</vt:lpstr>
      <vt:lpstr>QoS Configuration Steps</vt:lpstr>
      <vt:lpstr>QoS Components</vt:lpstr>
      <vt:lpstr>QoS Components</vt:lpstr>
      <vt:lpstr>QoS Mechanisms</vt:lpstr>
      <vt:lpstr>Marking</vt:lpstr>
      <vt:lpstr>Congestion Management</vt:lpstr>
      <vt:lpstr>Congestion Avoidance</vt:lpstr>
      <vt:lpstr>Policing &amp; Shaping</vt:lpstr>
      <vt:lpstr>Link Efficiency</vt:lpstr>
      <vt:lpstr>Link Efficiency</vt:lpstr>
      <vt:lpstr>Case Study</vt:lpstr>
      <vt:lpstr>Case Study</vt:lpstr>
      <vt:lpstr>Case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     Network +</dc:title>
  <dc:creator>Francis Goryl</dc:creator>
  <cp:lastModifiedBy>Sam Bowne</cp:lastModifiedBy>
  <cp:revision>239</cp:revision>
  <cp:lastPrinted>2012-01-31T16:54:41Z</cp:lastPrinted>
  <dcterms:created xsi:type="dcterms:W3CDTF">2012-01-23T18:41:44Z</dcterms:created>
  <dcterms:modified xsi:type="dcterms:W3CDTF">2013-10-07T06:02:33Z</dcterms:modified>
</cp:coreProperties>
</file>