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6" r:id="rId8"/>
    <p:sldId id="265" r:id="rId9"/>
    <p:sldId id="264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seff-n/flock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B118-9A2C-2D38-2BC2-0A167246B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-apple-system"/>
              </a:rPr>
              <a:t>flocktory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DD09D-1CEC-CF96-6C46-3E97A3CCC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Создание модели, предсказывающей пол пользователя (м/ж) на основе данных о его активности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Протестировали простые варианты </a:t>
            </a:r>
            <a:r>
              <a:rPr lang="ru-RU" dirty="0" err="1"/>
              <a:t>полносвязных</a:t>
            </a:r>
            <a:r>
              <a:rPr lang="ru-RU" dirty="0"/>
              <a:t> сетей с </a:t>
            </a:r>
            <a:r>
              <a:rPr lang="ru-RU" dirty="0" err="1"/>
              <a:t>дропаутом</a:t>
            </a:r>
            <a:endParaRPr lang="ru-RU" dirty="0"/>
          </a:p>
          <a:p>
            <a:r>
              <a:rPr lang="ru-RU" dirty="0"/>
              <a:t>Есть потенциал для роста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735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D26-CD16-0D03-78D4-E06107C1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271-E6C6-757B-4AA3-5354C0E6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https://github.com/loseff-n/flocktory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51A5-5D43-F462-6328-51FD6A1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“Sync”</a:t>
            </a:r>
            <a:endParaRPr lang="ru-R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6A76C-1CF4-32D3-4D72-2D10ABE0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311707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64914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1" dirty="0">
                          <a:effectLst/>
                          <a:latin typeface="Nunito" pitchFamily="2" charset="-52"/>
                        </a:rPr>
                        <a:t>Лосева Надежда (исследование, подготовка данных, логистическая регрессия)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680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Кабанов Глеб (</a:t>
                      </a:r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парсинг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 данных, градиентный </a:t>
                      </a:r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бустинг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, автоматизация)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588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Чернова Татьяна (обработка данных)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821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Мельчекова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 Александра (тестирование, отладка)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5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Арсеньев Александр (обработка данных)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8244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9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C96-59D4-99F8-54A2-A7359FFA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D8DC-784E-AF6B-2BDF-922BCF35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ПРОБЛЕМА</a:t>
            </a:r>
          </a:p>
          <a:p>
            <a:pPr lvl="1"/>
            <a:r>
              <a:rPr lang="ru-RU" dirty="0">
                <a:latin typeface="-apple-system"/>
              </a:rPr>
              <a:t>Плохая заполненность признака «пол» (пол точно известен только у 10% пользователей)</a:t>
            </a:r>
          </a:p>
          <a:p>
            <a:r>
              <a:rPr lang="ru-RU" b="0" i="0" dirty="0">
                <a:effectLst/>
                <a:latin typeface="-apple-system"/>
              </a:rPr>
              <a:t>ЗАДАЧА</a:t>
            </a:r>
          </a:p>
          <a:p>
            <a:pPr lvl="1"/>
            <a:r>
              <a:rPr lang="ru-RU" b="0" i="0" dirty="0">
                <a:effectLst/>
                <a:latin typeface="-apple-system"/>
              </a:rPr>
              <a:t>Создать модель машинного обучения, предсказывающую пол пользователя (м/ж) на основе данных о его активности</a:t>
            </a:r>
            <a:endParaRPr lang="ru-RU" dirty="0"/>
          </a:p>
          <a:p>
            <a:r>
              <a:rPr lang="ru-RU" dirty="0">
                <a:latin typeface="-apple-system"/>
              </a:rPr>
              <a:t>ЦЕЛИ</a:t>
            </a:r>
          </a:p>
          <a:p>
            <a:pPr lvl="1"/>
            <a:r>
              <a:rPr lang="ru-RU" dirty="0">
                <a:latin typeface="-apple-system"/>
              </a:rPr>
              <a:t>Улучшение качества выдачи «подарков» на витрине</a:t>
            </a:r>
          </a:p>
          <a:p>
            <a:pPr lvl="1"/>
            <a:r>
              <a:rPr lang="ru-RU" dirty="0">
                <a:latin typeface="-apple-system"/>
              </a:rPr>
              <a:t>Определение ЦА продуктов с ограничением по полу</a:t>
            </a:r>
          </a:p>
          <a:p>
            <a:pPr lvl="1"/>
            <a:r>
              <a:rPr lang="ru-RU" dirty="0">
                <a:latin typeface="-apple-system"/>
              </a:rPr>
              <a:t>Встраивание полученных данных в </a:t>
            </a:r>
            <a:r>
              <a:rPr lang="ru-RU" dirty="0" err="1">
                <a:latin typeface="-apple-system"/>
              </a:rPr>
              <a:t>пайплайн</a:t>
            </a:r>
            <a:r>
              <a:rPr lang="ru-RU" dirty="0">
                <a:latin typeface="-apple-system"/>
              </a:rPr>
              <a:t> для других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2317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FDA-1C91-BBD0-787A-8041428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Предоставленные 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044E-6539-E715-700B-6BA4CBEF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в </a:t>
            </a:r>
            <a:r>
              <a:rPr lang="en-US" dirty="0" err="1"/>
              <a:t>json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Train: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127755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  <a:endParaRPr lang="en-US" dirty="0"/>
          </a:p>
          <a:p>
            <a:pPr lvl="1"/>
            <a:r>
              <a:rPr lang="en-US" dirty="0"/>
              <a:t>Val: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27447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Test: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18784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</a:p>
          <a:p>
            <a:pPr lvl="1"/>
            <a:endParaRPr lang="en-US" dirty="0"/>
          </a:p>
          <a:p>
            <a:r>
              <a:rPr lang="ru-RU" dirty="0"/>
              <a:t>Распределение </a:t>
            </a:r>
            <a:r>
              <a:rPr lang="en-US" dirty="0"/>
              <a:t>target:</a:t>
            </a:r>
          </a:p>
          <a:p>
            <a:pPr lvl="1"/>
            <a:r>
              <a:rPr lang="en-US" sz="2200" dirty="0"/>
              <a:t>female 50%</a:t>
            </a:r>
          </a:p>
          <a:p>
            <a:pPr lvl="1"/>
            <a:r>
              <a:rPr lang="en-US" sz="2200" dirty="0"/>
              <a:t>male 50%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15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FDA-1C91-BBD0-787A-8041428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044E-6539-E715-700B-6BA4CBEF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8553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Глубокая иерархия </a:t>
            </a:r>
            <a:r>
              <a:rPr lang="en-US" dirty="0"/>
              <a:t>features:</a:t>
            </a: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orders</a:t>
            </a:r>
            <a:r>
              <a:rPr lang="en-US" b="1" u="sng" dirty="0">
                <a:solidFill>
                  <a:srgbClr val="D4D4D4"/>
                </a:solidFill>
                <a:latin typeface="Segoe WPC"/>
              </a:rPr>
              <a:t> (</a:t>
            </a:r>
            <a:r>
              <a:rPr lang="ru-RU" b="1" u="sng" dirty="0">
                <a:solidFill>
                  <a:srgbClr val="D4D4D4"/>
                </a:solidFill>
                <a:latin typeface="Segoe WPC"/>
              </a:rPr>
              <a:t>заказы)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:</a:t>
            </a:r>
          </a:p>
          <a:p>
            <a:pPr lvl="3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orders:</a:t>
            </a:r>
          </a:p>
          <a:p>
            <a:pPr lvl="4"/>
            <a:r>
              <a:rPr lang="en-US" b="1" dirty="0">
                <a:solidFill>
                  <a:srgbClr val="D4D4D4"/>
                </a:solidFill>
                <a:latin typeface="Segoe WPC"/>
              </a:rPr>
              <a:t>created-at</a:t>
            </a:r>
          </a:p>
          <a:p>
            <a:pPr lvl="4"/>
            <a:r>
              <a:rPr lang="en-US" b="1" dirty="0">
                <a:solidFill>
                  <a:srgbClr val="D4D4D4"/>
                </a:solidFill>
                <a:latin typeface="Segoe WPC"/>
              </a:rPr>
              <a:t>items</a:t>
            </a:r>
          </a:p>
          <a:p>
            <a:pPr lvl="5"/>
            <a:r>
              <a:rPr lang="en-US" b="1" dirty="0">
                <a:solidFill>
                  <a:srgbClr val="FFFF00"/>
                </a:solidFill>
                <a:latin typeface="Segoe WPC"/>
              </a:rPr>
              <a:t>id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 | count | general-category-path | </a:t>
            </a:r>
            <a:r>
              <a:rPr lang="en-US" b="1" dirty="0">
                <a:solidFill>
                  <a:srgbClr val="FFFF00"/>
                </a:solidFill>
                <a:latin typeface="Segoe WPC"/>
              </a:rPr>
              <a:t>brand-id</a:t>
            </a:r>
          </a:p>
          <a:p>
            <a:pPr lvl="5"/>
            <a:endParaRPr lang="en-US" b="1" dirty="0">
              <a:solidFill>
                <a:srgbClr val="D4D4D4"/>
              </a:solidFill>
              <a:latin typeface="Segoe WPC"/>
            </a:endParaRPr>
          </a:p>
          <a:p>
            <a:pPr lvl="1"/>
            <a:r>
              <a:rPr lang="en-US" b="1" u="sng" dirty="0">
                <a:solidFill>
                  <a:srgbClr val="D4D4D4"/>
                </a:solidFill>
                <a:latin typeface="Segoe WPC"/>
              </a:rPr>
              <a:t>v</a:t>
            </a:r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isits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(посещения)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	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first-seen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last-seen</a:t>
            </a: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visits</a:t>
            </a:r>
          </a:p>
          <a:p>
            <a:pPr lvl="3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visited-at | session-duration | pages-count</a:t>
            </a:r>
          </a:p>
          <a:p>
            <a:pPr lvl="3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site-meta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(сайт с регистрацией пользователя)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latin typeface="Segoe WPC"/>
              </a:rPr>
              <a:t>site-id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 | recency | frequency | monetary</a:t>
            </a:r>
          </a:p>
          <a:p>
            <a:pPr lvl="2"/>
            <a:endParaRPr lang="en-US" b="1" dirty="0">
              <a:solidFill>
                <a:srgbClr val="D4D4D4"/>
              </a:solidFill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exchange-sessions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(показанные сайты)</a:t>
            </a:r>
          </a:p>
          <a:p>
            <a:pPr lvl="2"/>
            <a:r>
              <a:rPr lang="en-US" b="1" dirty="0">
                <a:solidFill>
                  <a:srgbClr val="D4D4D4"/>
                </a:solidFill>
                <a:latin typeface="Segoe WPC"/>
              </a:rPr>
              <a:t>landed-at</a:t>
            </a:r>
            <a:r>
              <a:rPr lang="ru-RU" b="1" dirty="0">
                <a:solidFill>
                  <a:srgbClr val="D4D4D4"/>
                </a:solidFill>
                <a:latin typeface="Segoe WPC"/>
              </a:rPr>
              <a:t> 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| sites | accepted-site-id | accepted-at</a:t>
            </a:r>
          </a:p>
          <a:p>
            <a:pPr lvl="2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last-visits-in-categories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category | last-visit-at</a:t>
            </a:r>
          </a:p>
          <a:p>
            <a:pPr lvl="1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295FB-FCAD-3175-1707-4E1AF606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493407" cy="17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Проверяемые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en-US" dirty="0" err="1"/>
              <a:t>catboost</a:t>
            </a:r>
            <a:r>
              <a:rPr lang="en-US" dirty="0"/>
              <a:t>)</a:t>
            </a:r>
            <a:r>
              <a:rPr lang="ru-RU" dirty="0"/>
              <a:t> – первая идея</a:t>
            </a:r>
          </a:p>
          <a:p>
            <a:r>
              <a:rPr lang="ru-RU" dirty="0"/>
              <a:t>Логистическая регрессия – попытка сделать проще</a:t>
            </a:r>
          </a:p>
          <a:p>
            <a:r>
              <a:rPr lang="ru-RU" dirty="0"/>
              <a:t>Метод опорных векторов</a:t>
            </a:r>
          </a:p>
          <a:p>
            <a:r>
              <a:rPr lang="ru-RU" dirty="0"/>
              <a:t>Случайный лес</a:t>
            </a:r>
          </a:p>
          <a:p>
            <a:r>
              <a:rPr lang="ru-RU" dirty="0"/>
              <a:t>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40769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en-US" dirty="0" err="1"/>
              <a:t>catboost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visits</a:t>
            </a:r>
            <a:r>
              <a:rPr lang="ru-RU" sz="2000" dirty="0"/>
              <a:t> </a:t>
            </a:r>
            <a:r>
              <a:rPr lang="en-US" sz="2000" dirty="0"/>
              <a:t>[‘site-id’, ‘visits’]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'Accuracy’: 0.6</a:t>
            </a:r>
            <a:r>
              <a:rPr lang="ru-RU" sz="2000" dirty="0">
                <a:solidFill>
                  <a:srgbClr val="FFFF00"/>
                </a:solidFill>
              </a:rPr>
              <a:t>4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orders [‘site-id’, ‘items.id’, ‘</a:t>
            </a:r>
            <a:r>
              <a:rPr lang="en-US" sz="2000" dirty="0" err="1"/>
              <a:t>items.brand</a:t>
            </a:r>
            <a:r>
              <a:rPr lang="en-US" sz="2000" dirty="0"/>
              <a:t>-id’]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'Accuracy': 0.73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37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88C51E-E9C3-9610-12AA-7F78D3D68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304366"/>
              </p:ext>
            </p:extLst>
          </p:nvPr>
        </p:nvGraphicFramePr>
        <p:xfrm>
          <a:off x="685800" y="2220819"/>
          <a:ext cx="10820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153">
                  <a:extLst>
                    <a:ext uri="{9D8B030D-6E8A-4147-A177-3AD203B41FA5}">
                      <a16:colId xmlns:a16="http://schemas.microsoft.com/office/drawing/2014/main" val="398531322"/>
                    </a:ext>
                  </a:extLst>
                </a:gridCol>
                <a:gridCol w="4128247">
                  <a:extLst>
                    <a:ext uri="{9D8B030D-6E8A-4147-A177-3AD203B41FA5}">
                      <a16:colId xmlns:a16="http://schemas.microsoft.com/office/drawing/2014/main" val="1496254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site-meta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['site-id’]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3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exchange-sessions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['accepted-site-id’]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8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exchange-sessions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['clicks’]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exchange-sessions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['clicks’] |['accepted-site-id’]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last-visits-in-categories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[‘category’]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3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orders [‘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items.id’]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5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orders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[‘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items.brand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-id’]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4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 – финальная версия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orders [‘items.id’]</a:t>
            </a:r>
          </a:p>
          <a:p>
            <a:pPr lvl="1"/>
            <a:r>
              <a:rPr lang="en-US" dirty="0"/>
              <a:t>site-meta ['site-id’]</a:t>
            </a:r>
            <a:r>
              <a:rPr lang="en-US" sz="2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lang="ru-RU" sz="2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lang="ru-RU" dirty="0"/>
              <a:t>Метод расчета входных данных:</a:t>
            </a:r>
          </a:p>
          <a:p>
            <a:pPr lvl="1"/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key features - </a:t>
            </a:r>
            <a:r>
              <a:rPr lang="en-US" dirty="0" err="1"/>
              <a:t>RegEx</a:t>
            </a:r>
            <a:endParaRPr lang="en-US" dirty="0"/>
          </a:p>
          <a:p>
            <a:pPr lvl="1"/>
            <a:r>
              <a:rPr lang="ru-RU" dirty="0"/>
              <a:t>Расчет </a:t>
            </a:r>
            <a:r>
              <a:rPr lang="en-US" dirty="0" err="1"/>
              <a:t>sex_score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en-US" dirty="0"/>
              <a:t> key features</a:t>
            </a:r>
            <a:r>
              <a:rPr lang="ru-RU" dirty="0"/>
              <a:t> </a:t>
            </a:r>
          </a:p>
          <a:p>
            <a:pPr marL="457200" lvl="1" indent="0">
              <a:buNone/>
            </a:pPr>
            <a:r>
              <a:rPr lang="ru-RU" dirty="0"/>
              <a:t>(доля женщин среди выбравших)</a:t>
            </a:r>
            <a:endParaRPr lang="en-US" dirty="0"/>
          </a:p>
          <a:p>
            <a:pPr lvl="1"/>
            <a:r>
              <a:rPr lang="ru-RU" dirty="0"/>
              <a:t>Построение модели на </a:t>
            </a:r>
            <a:r>
              <a:rPr lang="en-US" dirty="0" err="1"/>
              <a:t>sex_scores</a:t>
            </a:r>
            <a:endParaRPr lang="ru-RU" dirty="0"/>
          </a:p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Очень быстрый расчет</a:t>
            </a:r>
          </a:p>
          <a:p>
            <a:pPr lvl="1"/>
            <a:r>
              <a:rPr lang="ru-RU" dirty="0"/>
              <a:t>Высокая точность предсказаний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F8D0-5E51-7E91-C8DE-501C0F87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18" y="2606936"/>
            <a:ext cx="4881282" cy="29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2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3736</TotalTime>
  <Words>417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Century Gothic</vt:lpstr>
      <vt:lpstr>Consolas</vt:lpstr>
      <vt:lpstr>Nunito</vt:lpstr>
      <vt:lpstr>Segoe WPC</vt:lpstr>
      <vt:lpstr>Vapor Trail</vt:lpstr>
      <vt:lpstr>flocktory </vt:lpstr>
      <vt:lpstr>Команда “Sync”</vt:lpstr>
      <vt:lpstr>ЦЕЛИ и Задачи проекта</vt:lpstr>
      <vt:lpstr>Предоставленные Данные</vt:lpstr>
      <vt:lpstr>Данные</vt:lpstr>
      <vt:lpstr>Проверяемые модели</vt:lpstr>
      <vt:lpstr>Градиентный бустинг</vt:lpstr>
      <vt:lpstr>Логистическая регрессия</vt:lpstr>
      <vt:lpstr>Логистическая регрессия – финальная версия</vt:lpstr>
      <vt:lpstr>Нейронная сеть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flocktory </dc:title>
  <dc:creator>Nadia I</dc:creator>
  <cp:lastModifiedBy>Nadia I</cp:lastModifiedBy>
  <cp:revision>36</cp:revision>
  <dcterms:created xsi:type="dcterms:W3CDTF">2023-12-14T17:48:20Z</dcterms:created>
  <dcterms:modified xsi:type="dcterms:W3CDTF">2023-12-22T14:10:43Z</dcterms:modified>
</cp:coreProperties>
</file>