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seff-n/flocktor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B118-9A2C-2D38-2BC2-0A167246B0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-apple-system"/>
              </a:rPr>
              <a:t>flocktory</a:t>
            </a:r>
            <a:b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DD09D-1CEC-CF96-6C46-3E97A3CCC4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-apple-system"/>
              </a:rPr>
              <a:t>Создание модели, предсказывающей пол пользователя (м/ж) на основе данных о его активности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760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51A5-5D43-F462-6328-51FD6A17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</a:t>
            </a:r>
            <a:r>
              <a:rPr lang="en-US" dirty="0"/>
              <a:t>“Sync”</a:t>
            </a:r>
            <a:endParaRPr lang="ru-RU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956A76C-1CF4-32D3-4D72-2D10ABE03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723761"/>
              </p:ext>
            </p:extLst>
          </p:nvPr>
        </p:nvGraphicFramePr>
        <p:xfrm>
          <a:off x="685800" y="2193925"/>
          <a:ext cx="1082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0400">
                  <a:extLst>
                    <a:ext uri="{9D8B030D-6E8A-4147-A177-3AD203B41FA5}">
                      <a16:colId xmlns:a16="http://schemas.microsoft.com/office/drawing/2014/main" val="2649143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ru-RU" b="1" dirty="0">
                          <a:effectLst/>
                          <a:latin typeface="Nunito" pitchFamily="2" charset="-52"/>
                        </a:rPr>
                        <a:t>Лосева Надежда (исследование, подготовка данных, логистическая регрессия)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4680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ru-RU" b="0" dirty="0">
                          <a:effectLst/>
                          <a:latin typeface="Nunito" pitchFamily="2" charset="-52"/>
                        </a:rPr>
                        <a:t>Кабанов Глеб (</a:t>
                      </a:r>
                      <a:r>
                        <a:rPr lang="ru-RU" b="0" dirty="0" err="1">
                          <a:effectLst/>
                          <a:latin typeface="Nunito" pitchFamily="2" charset="-52"/>
                        </a:rPr>
                        <a:t>парсинг</a:t>
                      </a:r>
                      <a:r>
                        <a:rPr lang="ru-RU" b="0" dirty="0">
                          <a:effectLst/>
                          <a:latin typeface="Nunito" pitchFamily="2" charset="-52"/>
                        </a:rPr>
                        <a:t> данных, градиентный </a:t>
                      </a:r>
                      <a:r>
                        <a:rPr lang="ru-RU" b="0" dirty="0" err="1">
                          <a:effectLst/>
                          <a:latin typeface="Nunito" pitchFamily="2" charset="-52"/>
                        </a:rPr>
                        <a:t>бустинг</a:t>
                      </a:r>
                      <a:r>
                        <a:rPr lang="ru-RU" b="0" dirty="0">
                          <a:effectLst/>
                          <a:latin typeface="Nunito" pitchFamily="2" charset="-52"/>
                        </a:rPr>
                        <a:t>, автоматизация)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358806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ru-RU" b="0" dirty="0">
                          <a:effectLst/>
                          <a:latin typeface="Nunito" pitchFamily="2" charset="-52"/>
                        </a:rPr>
                        <a:t>Чернова Татьяна (обработка данных)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682145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ru-RU" b="0" dirty="0" err="1">
                          <a:effectLst/>
                          <a:latin typeface="Nunito" pitchFamily="2" charset="-52"/>
                        </a:rPr>
                        <a:t>Мельчекова</a:t>
                      </a:r>
                      <a:r>
                        <a:rPr lang="ru-RU" b="0" dirty="0">
                          <a:effectLst/>
                          <a:latin typeface="Nunito" pitchFamily="2" charset="-52"/>
                        </a:rPr>
                        <a:t> Александра (нейронная сеть)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8577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ru-RU" b="0" dirty="0">
                          <a:effectLst/>
                          <a:latin typeface="Nunito" pitchFamily="2" charset="-52"/>
                        </a:rPr>
                        <a:t>Арсеньев Александр (обработка данных)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382444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89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64C96-59D4-99F8-54A2-A7359FFA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проекта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BD8DC-784E-AF6B-2BDF-922BCF357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-apple-system"/>
              </a:rPr>
              <a:t>ПРОБЛЕМА</a:t>
            </a:r>
          </a:p>
          <a:p>
            <a:pPr lvl="1"/>
            <a:r>
              <a:rPr lang="ru-RU" dirty="0">
                <a:latin typeface="-apple-system"/>
              </a:rPr>
              <a:t>Плохая заполненность признака «пол» у пользователей</a:t>
            </a:r>
          </a:p>
          <a:p>
            <a:r>
              <a:rPr lang="ru-RU" b="0" i="0" dirty="0">
                <a:effectLst/>
                <a:latin typeface="-apple-system"/>
              </a:rPr>
              <a:t>ЗАДАЧА</a:t>
            </a:r>
          </a:p>
          <a:p>
            <a:pPr lvl="1"/>
            <a:r>
              <a:rPr lang="ru-RU" b="0" i="0" dirty="0">
                <a:effectLst/>
                <a:latin typeface="-apple-system"/>
              </a:rPr>
              <a:t>Создать модель машинного обучения, предсказывающую пол пользователя (м/ж) на основе данных о его активности</a:t>
            </a:r>
            <a:endParaRPr lang="ru-RU" dirty="0"/>
          </a:p>
          <a:p>
            <a:r>
              <a:rPr lang="ru-RU" dirty="0">
                <a:latin typeface="-apple-system"/>
              </a:rPr>
              <a:t>ЦЕЛИ</a:t>
            </a:r>
          </a:p>
          <a:p>
            <a:pPr lvl="1"/>
            <a:r>
              <a:rPr lang="ru-RU" dirty="0">
                <a:latin typeface="-apple-system"/>
              </a:rPr>
              <a:t>Улучшение качества выдачи «подарков» на витрине</a:t>
            </a:r>
          </a:p>
          <a:p>
            <a:pPr lvl="1"/>
            <a:r>
              <a:rPr lang="ru-RU" dirty="0">
                <a:latin typeface="-apple-system"/>
              </a:rPr>
              <a:t>Встраивание полученных данных в </a:t>
            </a:r>
            <a:r>
              <a:rPr lang="ru-RU" dirty="0" err="1">
                <a:latin typeface="-apple-system"/>
              </a:rPr>
              <a:t>пайплайн</a:t>
            </a:r>
            <a:r>
              <a:rPr lang="ru-RU" dirty="0">
                <a:latin typeface="-apple-system"/>
              </a:rPr>
              <a:t> для других моделей</a:t>
            </a:r>
          </a:p>
        </p:txBody>
      </p:sp>
    </p:spTree>
    <p:extLst>
      <p:ext uri="{BB962C8B-B14F-4D97-AF65-F5344CB8AC3E}">
        <p14:creationId xmlns:p14="http://schemas.microsoft.com/office/powerpoint/2010/main" val="323177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1EFDA-1C91-BBD0-787A-80414285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Предоставленные Данные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044E-6539-E715-700B-6BA4CBEF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Данные в </a:t>
            </a:r>
            <a:r>
              <a:rPr lang="en-US" dirty="0" err="1"/>
              <a:t>json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Train: </a:t>
            </a:r>
            <a:r>
              <a:rPr lang="ru-RU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127755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users</a:t>
            </a:r>
            <a:endParaRPr lang="en-US" dirty="0"/>
          </a:p>
          <a:p>
            <a:pPr lvl="1"/>
            <a:r>
              <a:rPr lang="en-US" dirty="0"/>
              <a:t>Val: </a:t>
            </a:r>
            <a:r>
              <a:rPr lang="ru-RU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27447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users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Test: </a:t>
            </a:r>
            <a:r>
              <a:rPr lang="ru-RU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18784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users</a:t>
            </a:r>
          </a:p>
          <a:p>
            <a:pPr lvl="1"/>
            <a:endParaRPr lang="en-US" dirty="0"/>
          </a:p>
          <a:p>
            <a:r>
              <a:rPr lang="ru-RU" dirty="0"/>
              <a:t>Распределение </a:t>
            </a:r>
            <a:r>
              <a:rPr lang="en-US" dirty="0"/>
              <a:t>target:</a:t>
            </a:r>
          </a:p>
          <a:p>
            <a:pPr lvl="1"/>
            <a:r>
              <a:rPr lang="en-US" sz="2200" dirty="0"/>
              <a:t>female 50%</a:t>
            </a:r>
          </a:p>
          <a:p>
            <a:pPr lvl="1"/>
            <a:r>
              <a:rPr lang="en-US" sz="2200" dirty="0"/>
              <a:t>male 50%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915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1EFDA-1C91-BBD0-787A-80414285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044E-6539-E715-700B-6BA4CBEFD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85534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Глубокая иерархия </a:t>
            </a:r>
            <a:r>
              <a:rPr lang="en-US" dirty="0"/>
              <a:t>features:</a:t>
            </a:r>
          </a:p>
          <a:p>
            <a:pPr lvl="1"/>
            <a:r>
              <a:rPr lang="en-US" b="1" i="0" u="sng" dirty="0">
                <a:solidFill>
                  <a:srgbClr val="D4D4D4"/>
                </a:solidFill>
                <a:effectLst/>
                <a:latin typeface="Segoe WPC"/>
              </a:rPr>
              <a:t>orders</a:t>
            </a:r>
            <a:r>
              <a:rPr lang="en-US" b="1" u="sng" dirty="0">
                <a:solidFill>
                  <a:srgbClr val="D4D4D4"/>
                </a:solidFill>
                <a:latin typeface="Segoe WPC"/>
              </a:rPr>
              <a:t> (</a:t>
            </a:r>
            <a:r>
              <a:rPr lang="ru-RU" b="1" u="sng" dirty="0">
                <a:solidFill>
                  <a:srgbClr val="D4D4D4"/>
                </a:solidFill>
                <a:latin typeface="Segoe WPC"/>
              </a:rPr>
              <a:t>заказы)</a:t>
            </a:r>
            <a:endParaRPr lang="en-US" b="1" i="0" u="sng" dirty="0">
              <a:solidFill>
                <a:srgbClr val="D4D4D4"/>
              </a:solidFill>
              <a:effectLst/>
              <a:latin typeface="Segoe WPC"/>
            </a:endParaRPr>
          </a:p>
          <a:p>
            <a:pPr lvl="2"/>
            <a:r>
              <a:rPr lang="en-US" b="1" i="0" dirty="0">
                <a:solidFill>
                  <a:srgbClr val="FFFF00"/>
                </a:solidFill>
                <a:effectLst/>
                <a:latin typeface="Segoe WPC"/>
              </a:rPr>
              <a:t>site-id</a:t>
            </a:r>
            <a:r>
              <a:rPr lang="en-US" b="1" i="0" dirty="0">
                <a:solidFill>
                  <a:srgbClr val="D4D4D4"/>
                </a:solidFill>
                <a:effectLst/>
                <a:latin typeface="Segoe WPC"/>
              </a:rPr>
              <a:t>:</a:t>
            </a:r>
          </a:p>
          <a:p>
            <a:pPr lvl="3"/>
            <a:r>
              <a:rPr lang="en-US" b="1" i="0" dirty="0">
                <a:solidFill>
                  <a:srgbClr val="D4D4D4"/>
                </a:solidFill>
                <a:effectLst/>
                <a:latin typeface="Segoe WPC"/>
              </a:rPr>
              <a:t>orders:</a:t>
            </a:r>
          </a:p>
          <a:p>
            <a:pPr lvl="4"/>
            <a:r>
              <a:rPr lang="en-US" b="1" dirty="0">
                <a:solidFill>
                  <a:srgbClr val="D4D4D4"/>
                </a:solidFill>
                <a:latin typeface="Segoe WPC"/>
              </a:rPr>
              <a:t>created-at</a:t>
            </a:r>
          </a:p>
          <a:p>
            <a:pPr lvl="4"/>
            <a:r>
              <a:rPr lang="en-US" b="1" dirty="0">
                <a:solidFill>
                  <a:srgbClr val="D4D4D4"/>
                </a:solidFill>
                <a:latin typeface="Segoe WPC"/>
              </a:rPr>
              <a:t>items</a:t>
            </a:r>
          </a:p>
          <a:p>
            <a:pPr lvl="5"/>
            <a:r>
              <a:rPr lang="en-US" b="1" dirty="0">
                <a:solidFill>
                  <a:srgbClr val="FFFF00"/>
                </a:solidFill>
                <a:latin typeface="Segoe WPC"/>
              </a:rPr>
              <a:t>id</a:t>
            </a:r>
            <a:r>
              <a:rPr lang="en-US" b="1" dirty="0">
                <a:solidFill>
                  <a:srgbClr val="D4D4D4"/>
                </a:solidFill>
                <a:latin typeface="Segoe WPC"/>
              </a:rPr>
              <a:t> | count | general-category-path | </a:t>
            </a:r>
            <a:r>
              <a:rPr lang="en-US" b="1" dirty="0">
                <a:solidFill>
                  <a:srgbClr val="FFFF00"/>
                </a:solidFill>
                <a:latin typeface="Segoe WPC"/>
              </a:rPr>
              <a:t>brand-id</a:t>
            </a:r>
          </a:p>
          <a:p>
            <a:pPr lvl="5"/>
            <a:endParaRPr lang="en-US" b="1" dirty="0">
              <a:solidFill>
                <a:srgbClr val="D4D4D4"/>
              </a:solidFill>
              <a:latin typeface="Segoe WPC"/>
            </a:endParaRPr>
          </a:p>
          <a:p>
            <a:pPr lvl="1"/>
            <a:r>
              <a:rPr lang="en-US" b="1" u="sng" dirty="0">
                <a:solidFill>
                  <a:srgbClr val="D4D4D4"/>
                </a:solidFill>
                <a:latin typeface="Segoe WPC"/>
              </a:rPr>
              <a:t>v</a:t>
            </a:r>
            <a:r>
              <a:rPr lang="en-US" b="1" i="0" u="sng" dirty="0">
                <a:solidFill>
                  <a:srgbClr val="D4D4D4"/>
                </a:solidFill>
                <a:effectLst/>
                <a:latin typeface="Segoe WPC"/>
              </a:rPr>
              <a:t>isits</a:t>
            </a:r>
            <a:r>
              <a:rPr lang="ru-RU" b="1" i="0" u="sng" dirty="0">
                <a:solidFill>
                  <a:srgbClr val="D4D4D4"/>
                </a:solidFill>
                <a:effectLst/>
                <a:latin typeface="Segoe WPC"/>
              </a:rPr>
              <a:t> (посещения)</a:t>
            </a:r>
            <a:endParaRPr lang="en-US" b="1" i="0" u="sng" dirty="0">
              <a:solidFill>
                <a:srgbClr val="D4D4D4"/>
              </a:solidFill>
              <a:effectLst/>
              <a:latin typeface="Segoe WPC"/>
            </a:endParaRPr>
          </a:p>
          <a:p>
            <a:pPr lvl="2"/>
            <a:r>
              <a:rPr lang="en-US" b="1" i="0" dirty="0">
                <a:solidFill>
                  <a:srgbClr val="FFFF00"/>
                </a:solidFill>
                <a:effectLst/>
                <a:latin typeface="Segoe WPC"/>
              </a:rPr>
              <a:t>site-id</a:t>
            </a:r>
            <a:r>
              <a:rPr lang="en-US" b="1" i="0" dirty="0">
                <a:solidFill>
                  <a:srgbClr val="D4D4D4"/>
                </a:solidFill>
                <a:effectLst/>
                <a:latin typeface="Segoe WPC"/>
              </a:rPr>
              <a:t>	</a:t>
            </a:r>
          </a:p>
          <a:p>
            <a:pPr lvl="2"/>
            <a:r>
              <a:rPr lang="en-US" b="1" i="0" dirty="0">
                <a:solidFill>
                  <a:srgbClr val="D4D4D4"/>
                </a:solidFill>
                <a:effectLst/>
                <a:latin typeface="Segoe WPC"/>
              </a:rPr>
              <a:t>first-seen</a:t>
            </a:r>
          </a:p>
          <a:p>
            <a:pPr lvl="2"/>
            <a:r>
              <a:rPr lang="en-US" b="1" i="0" dirty="0">
                <a:solidFill>
                  <a:srgbClr val="D4D4D4"/>
                </a:solidFill>
                <a:effectLst/>
                <a:latin typeface="Segoe WPC"/>
              </a:rPr>
              <a:t>last-seen</a:t>
            </a:r>
          </a:p>
          <a:p>
            <a:pPr lvl="2"/>
            <a:r>
              <a:rPr lang="en-US" b="1" i="0" dirty="0">
                <a:solidFill>
                  <a:srgbClr val="FFFF00"/>
                </a:solidFill>
                <a:effectLst/>
                <a:latin typeface="Segoe WPC"/>
              </a:rPr>
              <a:t>visits</a:t>
            </a:r>
          </a:p>
          <a:p>
            <a:pPr lvl="3"/>
            <a:r>
              <a:rPr lang="en-US" b="1" i="0" dirty="0">
                <a:solidFill>
                  <a:srgbClr val="D4D4D4"/>
                </a:solidFill>
                <a:effectLst/>
                <a:latin typeface="Segoe WPC"/>
              </a:rPr>
              <a:t>visited-at | session-duration | pages-count</a:t>
            </a:r>
          </a:p>
          <a:p>
            <a:pPr lvl="3"/>
            <a:endParaRPr lang="en-US" b="1" i="0" dirty="0">
              <a:solidFill>
                <a:srgbClr val="D4D4D4"/>
              </a:solidFill>
              <a:effectLst/>
              <a:latin typeface="Segoe WPC"/>
            </a:endParaRPr>
          </a:p>
          <a:p>
            <a:pPr lvl="1"/>
            <a:r>
              <a:rPr lang="en-US" b="1" i="0" u="sng" dirty="0">
                <a:solidFill>
                  <a:srgbClr val="D4D4D4"/>
                </a:solidFill>
                <a:effectLst/>
                <a:latin typeface="Segoe WPC"/>
              </a:rPr>
              <a:t>site-meta</a:t>
            </a:r>
            <a:r>
              <a:rPr lang="ru-RU" b="1" i="0" u="sng" dirty="0">
                <a:solidFill>
                  <a:srgbClr val="D4D4D4"/>
                </a:solidFill>
                <a:effectLst/>
                <a:latin typeface="Segoe WPC"/>
              </a:rPr>
              <a:t> (сайт с регистрацией пользователя)</a:t>
            </a:r>
            <a:endParaRPr lang="en-US" b="1" i="0" u="sng" dirty="0">
              <a:solidFill>
                <a:srgbClr val="D4D4D4"/>
              </a:solidFill>
              <a:effectLst/>
              <a:latin typeface="Segoe WPC"/>
            </a:endParaRPr>
          </a:p>
          <a:p>
            <a:pPr lvl="2"/>
            <a:r>
              <a:rPr lang="en-US" b="1" dirty="0">
                <a:solidFill>
                  <a:srgbClr val="FF0000"/>
                </a:solidFill>
                <a:latin typeface="Segoe WPC"/>
              </a:rPr>
              <a:t>site-id</a:t>
            </a:r>
            <a:r>
              <a:rPr lang="en-US" b="1" dirty="0">
                <a:solidFill>
                  <a:srgbClr val="D4D4D4"/>
                </a:solidFill>
                <a:latin typeface="Segoe WPC"/>
              </a:rPr>
              <a:t> | recency | frequency | monetary</a:t>
            </a:r>
          </a:p>
          <a:p>
            <a:pPr lvl="2"/>
            <a:endParaRPr lang="en-US" b="1" dirty="0">
              <a:solidFill>
                <a:srgbClr val="D4D4D4"/>
              </a:solidFill>
              <a:latin typeface="Segoe WPC"/>
            </a:endParaRPr>
          </a:p>
          <a:p>
            <a:pPr lvl="1"/>
            <a:r>
              <a:rPr lang="en-US" b="1" i="0" u="sng" dirty="0">
                <a:solidFill>
                  <a:srgbClr val="D4D4D4"/>
                </a:solidFill>
                <a:effectLst/>
                <a:latin typeface="Segoe WPC"/>
              </a:rPr>
              <a:t>exchange-sessions</a:t>
            </a:r>
            <a:r>
              <a:rPr lang="ru-RU" b="1" i="0" u="sng" dirty="0">
                <a:solidFill>
                  <a:srgbClr val="D4D4D4"/>
                </a:solidFill>
                <a:effectLst/>
                <a:latin typeface="Segoe WPC"/>
              </a:rPr>
              <a:t> (показанные сайты)</a:t>
            </a:r>
          </a:p>
          <a:p>
            <a:pPr lvl="2"/>
            <a:r>
              <a:rPr lang="en-US" b="1" i="0" dirty="0">
                <a:solidFill>
                  <a:srgbClr val="D4D4D4"/>
                </a:solidFill>
                <a:effectLst/>
                <a:latin typeface="Segoe WPC"/>
              </a:rPr>
              <a:t>landed-at</a:t>
            </a:r>
            <a:r>
              <a:rPr lang="ru-RU" b="1" i="0" dirty="0">
                <a:solidFill>
                  <a:srgbClr val="D4D4D4"/>
                </a:solidFill>
                <a:effectLst/>
                <a:latin typeface="Segoe WPC"/>
              </a:rPr>
              <a:t> </a:t>
            </a:r>
            <a:r>
              <a:rPr lang="en-US" b="1" i="0" dirty="0">
                <a:solidFill>
                  <a:srgbClr val="D4D4D4"/>
                </a:solidFill>
                <a:effectLst/>
                <a:latin typeface="Segoe WPC"/>
              </a:rPr>
              <a:t>| sites | </a:t>
            </a:r>
            <a:r>
              <a:rPr lang="en-US" b="1" i="0" dirty="0">
                <a:solidFill>
                  <a:srgbClr val="FF0000"/>
                </a:solidFill>
                <a:effectLst/>
                <a:latin typeface="Segoe WPC"/>
              </a:rPr>
              <a:t>accepted-site-id</a:t>
            </a:r>
            <a:r>
              <a:rPr lang="en-US" b="1" i="0" dirty="0">
                <a:solidFill>
                  <a:srgbClr val="D4D4D4"/>
                </a:solidFill>
                <a:effectLst/>
                <a:latin typeface="Segoe WPC"/>
              </a:rPr>
              <a:t> | accepted-at</a:t>
            </a:r>
          </a:p>
          <a:p>
            <a:pPr lvl="2"/>
            <a:endParaRPr lang="en-US" b="1" i="0" dirty="0">
              <a:solidFill>
                <a:srgbClr val="D4D4D4"/>
              </a:solidFill>
              <a:effectLst/>
              <a:latin typeface="Segoe WPC"/>
            </a:endParaRPr>
          </a:p>
          <a:p>
            <a:pPr lvl="1"/>
            <a:r>
              <a:rPr lang="en-US" b="1" i="0" u="sng" dirty="0">
                <a:solidFill>
                  <a:srgbClr val="D4D4D4"/>
                </a:solidFill>
                <a:effectLst/>
                <a:latin typeface="Segoe WPC"/>
              </a:rPr>
              <a:t>last-visits-in-categories</a:t>
            </a:r>
          </a:p>
          <a:p>
            <a:pPr lvl="2"/>
            <a:r>
              <a:rPr lang="en-US" b="1" i="0" dirty="0">
                <a:solidFill>
                  <a:srgbClr val="D4D4D4"/>
                </a:solidFill>
                <a:effectLst/>
                <a:latin typeface="Segoe WPC"/>
              </a:rPr>
              <a:t>category | last-visit-at</a:t>
            </a:r>
          </a:p>
          <a:p>
            <a:pPr lvl="1"/>
            <a:endParaRPr lang="en-US" b="1" i="0" dirty="0">
              <a:solidFill>
                <a:srgbClr val="D4D4D4"/>
              </a:solidFill>
              <a:effectLst/>
              <a:latin typeface="Segoe WPC"/>
            </a:endParaRPr>
          </a:p>
          <a:p>
            <a:pPr lvl="1"/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6295FB-FCAD-3175-1707-4E1AF6064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2194560"/>
            <a:ext cx="4493407" cy="177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1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4ACC-693B-1FFE-2B19-9E7107D4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Проверяемые модели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32030-DA0A-CA52-F08D-F86182337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Градиентный</a:t>
            </a:r>
            <a:r>
              <a:rPr lang="en-US" dirty="0"/>
              <a:t> </a:t>
            </a:r>
            <a:r>
              <a:rPr lang="ru-RU" dirty="0" err="1"/>
              <a:t>бустинг</a:t>
            </a:r>
            <a:r>
              <a:rPr lang="ru-RU" dirty="0"/>
              <a:t> (</a:t>
            </a:r>
            <a:r>
              <a:rPr lang="en-US" dirty="0" err="1"/>
              <a:t>catboost</a:t>
            </a:r>
            <a:r>
              <a:rPr lang="en-US" dirty="0"/>
              <a:t>)</a:t>
            </a:r>
            <a:r>
              <a:rPr lang="ru-RU" dirty="0"/>
              <a:t>:</a:t>
            </a:r>
          </a:p>
          <a:p>
            <a:pPr marL="685800" lvl="2">
              <a:spcBef>
                <a:spcPts val="1000"/>
              </a:spcBef>
            </a:pPr>
            <a:r>
              <a:rPr lang="en-US" sz="2000" dirty="0"/>
              <a:t>visits</a:t>
            </a:r>
            <a:r>
              <a:rPr lang="ru-RU" sz="2000" dirty="0"/>
              <a:t> </a:t>
            </a:r>
            <a:r>
              <a:rPr lang="en-US" sz="2000" dirty="0"/>
              <a:t>[‘site-id’, ‘visits’]</a:t>
            </a:r>
            <a:r>
              <a:rPr lang="ru-RU" sz="20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'Accuracy’: 0.6</a:t>
            </a:r>
            <a:r>
              <a:rPr lang="ru-RU" sz="2000" dirty="0">
                <a:solidFill>
                  <a:srgbClr val="FFFF00"/>
                </a:solidFill>
              </a:rPr>
              <a:t>4</a:t>
            </a:r>
          </a:p>
          <a:p>
            <a:pPr marL="685800" lvl="2">
              <a:spcBef>
                <a:spcPts val="1000"/>
              </a:spcBef>
            </a:pPr>
            <a:r>
              <a:rPr lang="en-US" sz="2000" dirty="0"/>
              <a:t>orders [‘site-id’, ‘items.id’, ‘</a:t>
            </a:r>
            <a:r>
              <a:rPr lang="en-US" sz="2000" dirty="0" err="1"/>
              <a:t>items.brand</a:t>
            </a:r>
            <a:r>
              <a:rPr lang="en-US" sz="2000" dirty="0"/>
              <a:t>-id’]</a:t>
            </a:r>
            <a:r>
              <a:rPr lang="ru-RU" sz="20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'Accuracy': 0.73</a:t>
            </a:r>
          </a:p>
          <a:p>
            <a:r>
              <a:rPr lang="ru-RU" dirty="0"/>
              <a:t>Логистическая регрессия:</a:t>
            </a:r>
          </a:p>
          <a:p>
            <a:pPr lvl="1"/>
            <a:r>
              <a:rPr lang="en-US" dirty="0"/>
              <a:t>site-meta</a:t>
            </a:r>
            <a:r>
              <a:rPr lang="ru-RU" dirty="0"/>
              <a:t> </a:t>
            </a:r>
            <a:r>
              <a:rPr lang="en-US" dirty="0"/>
              <a:t>['site-id’] </a:t>
            </a:r>
            <a:r>
              <a:rPr lang="en-US" sz="1800" dirty="0">
                <a:solidFill>
                  <a:srgbClr val="FFFF00"/>
                </a:solidFill>
              </a:rPr>
              <a:t>'Accuracy': 0.80</a:t>
            </a:r>
            <a:endParaRPr lang="ru-RU" dirty="0"/>
          </a:p>
          <a:p>
            <a:pPr lvl="1"/>
            <a:r>
              <a:rPr lang="en-US" dirty="0"/>
              <a:t>exchange-sessions</a:t>
            </a:r>
            <a:r>
              <a:rPr lang="ru-RU" dirty="0"/>
              <a:t> </a:t>
            </a:r>
            <a:r>
              <a:rPr lang="en-US" dirty="0"/>
              <a:t>['accepted-site-id’] </a:t>
            </a:r>
            <a:r>
              <a:rPr lang="en-US" sz="2000" dirty="0">
                <a:solidFill>
                  <a:srgbClr val="FFFF00"/>
                </a:solidFill>
              </a:rPr>
              <a:t>'Accuracy': 0.</a:t>
            </a:r>
            <a:r>
              <a:rPr lang="ru-RU" sz="2000" dirty="0">
                <a:solidFill>
                  <a:srgbClr val="FFFF00"/>
                </a:solidFill>
              </a:rPr>
              <a:t>66</a:t>
            </a:r>
            <a:r>
              <a:rPr lang="ru-RU" sz="2000" dirty="0"/>
              <a:t> (из-за кол-ва пропусков)</a:t>
            </a:r>
            <a:endParaRPr lang="en-US" dirty="0"/>
          </a:p>
          <a:p>
            <a:pPr lvl="1"/>
            <a:r>
              <a:rPr lang="ru-RU" dirty="0"/>
              <a:t>комбинация 2х </a:t>
            </a:r>
            <a:r>
              <a:rPr lang="en-US" sz="2000" dirty="0">
                <a:solidFill>
                  <a:srgbClr val="FFFF00"/>
                </a:solidFill>
              </a:rPr>
              <a:t>'Accuracy': 0.</a:t>
            </a:r>
            <a:r>
              <a:rPr lang="ru-RU" sz="2000" dirty="0">
                <a:solidFill>
                  <a:srgbClr val="FFFF00"/>
                </a:solidFill>
              </a:rPr>
              <a:t>82</a:t>
            </a:r>
            <a:endParaRPr lang="ru-RU" dirty="0"/>
          </a:p>
          <a:p>
            <a:pPr lvl="1"/>
            <a:r>
              <a:rPr lang="en-US" dirty="0"/>
              <a:t>last-visits-in-categories</a:t>
            </a:r>
            <a:r>
              <a:rPr lang="ru-RU" dirty="0"/>
              <a:t> </a:t>
            </a:r>
            <a:r>
              <a:rPr lang="en-US" dirty="0"/>
              <a:t>[‘category’] – </a:t>
            </a:r>
            <a:r>
              <a:rPr lang="ru-RU" dirty="0"/>
              <a:t>в процессе</a:t>
            </a:r>
            <a:endParaRPr lang="en-US" dirty="0"/>
          </a:p>
          <a:p>
            <a:r>
              <a:rPr lang="ru-RU" dirty="0"/>
              <a:t>Нейронная сеть – в процессе</a:t>
            </a:r>
          </a:p>
        </p:txBody>
      </p:sp>
    </p:spTree>
    <p:extLst>
      <p:ext uri="{BB962C8B-B14F-4D97-AF65-F5344CB8AC3E}">
        <p14:creationId xmlns:p14="http://schemas.microsoft.com/office/powerpoint/2010/main" val="407692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5144-35B5-5FF4-01FE-C5E4298D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модификации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EAD5D-7AD4-A6F9-1FA2-DB766397A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Попробуем совместить результаты разных моделей</a:t>
            </a:r>
          </a:p>
          <a:p>
            <a:r>
              <a:rPr lang="ru-RU" dirty="0"/>
              <a:t>Попробуем дополнительно улучшить метрику с помощью ручной разметки </a:t>
            </a:r>
            <a:r>
              <a:rPr lang="en-US" dirty="0" err="1"/>
              <a:t>general_categories_mapping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037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5D26-CD16-0D03-78D4-E06107C1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67271-E6C6-757B-4AA3-5354C0E60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https://github.com/loseff-n/flocktory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574096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2285</TotalTime>
  <Words>316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Century Gothic</vt:lpstr>
      <vt:lpstr>Consolas</vt:lpstr>
      <vt:lpstr>Nunito</vt:lpstr>
      <vt:lpstr>Segoe WPC</vt:lpstr>
      <vt:lpstr>Vapor Trail</vt:lpstr>
      <vt:lpstr>flocktory </vt:lpstr>
      <vt:lpstr>Команда “Sync”</vt:lpstr>
      <vt:lpstr>ЦЕЛИ и Задачи проекта</vt:lpstr>
      <vt:lpstr>Предоставленные Данные</vt:lpstr>
      <vt:lpstr>Данные</vt:lpstr>
      <vt:lpstr>Проверяемые модели</vt:lpstr>
      <vt:lpstr>Дополнительные модификации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flocktory </dc:title>
  <dc:creator>Nadia I</dc:creator>
  <cp:lastModifiedBy>Nadia I</cp:lastModifiedBy>
  <cp:revision>22</cp:revision>
  <dcterms:created xsi:type="dcterms:W3CDTF">2023-12-14T17:48:20Z</dcterms:created>
  <dcterms:modified xsi:type="dcterms:W3CDTF">2023-12-18T12:24:59Z</dcterms:modified>
</cp:coreProperties>
</file>