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Medium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44366eb5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44366eb5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4366eb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44366eb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4366e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44366e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1d1683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51d1683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4366eb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4366eb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21370d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521370d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4366eb5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4366eb5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4366e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4366e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4366e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4366e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4366eb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44366eb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4366eb5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4366eb5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4366eb5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44366eb5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4366eb5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44366eb5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lab.com/maksimmezentsev/ya_clustering/-/tree/main/noteboo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283700"/>
            <a:ext cx="9144000" cy="3859800"/>
          </a:xfrm>
          <a:prstGeom prst="rect">
            <a:avLst/>
          </a:prstGeom>
          <a:solidFill>
            <a:srgbClr val="FED5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968400" y="2112450"/>
            <a:ext cx="7207200" cy="25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Создание автоматизированного мониторинга аудитории рекламных продуктов Яндекса для маркетинга и продуктового департамента</a:t>
            </a:r>
            <a:endParaRPr sz="3200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128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1180975" y="0"/>
            <a:ext cx="637800" cy="871500"/>
          </a:xfrm>
          <a:prstGeom prst="rect">
            <a:avLst/>
          </a:prstGeom>
          <a:solidFill>
            <a:srgbClr val="FC3F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821000" y="61350"/>
            <a:ext cx="5502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Цифровая кафедра МФТИ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СЛЕДУЙ ЗА БЕЛЫМ КОД(т)ОМ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Хакатон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1180975" y="1147650"/>
            <a:ext cx="637800" cy="871500"/>
          </a:xfrm>
          <a:prstGeom prst="rect">
            <a:avLst/>
          </a:prstGeom>
          <a:solidFill>
            <a:srgbClr val="FED5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0" y="4741200"/>
            <a:ext cx="1071325" cy="3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25" y="13"/>
            <a:ext cx="1283675" cy="12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2313750" y="1360650"/>
            <a:ext cx="45165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/>
              <a:t>Прикладная аналитика данных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модель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Итоговый выбор</a:t>
            </a:r>
            <a:r>
              <a:rPr lang="ru"/>
              <a:t>: A02 / С01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Кол-во кластеров</a:t>
            </a:r>
            <a:r>
              <a:rPr lang="ru"/>
              <a:t>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Модель для классификации</a:t>
            </a:r>
            <a:r>
              <a:rPr lang="ru"/>
              <a:t>: CatBoost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88" y="2768675"/>
            <a:ext cx="4238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рабочего решения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00" y="1074725"/>
            <a:ext cx="76960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Bazinga!Team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 Мезенцев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Андрей Илюхин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Михаил Пузицкий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Надежда Лосева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Андрей Михайлов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Александра Мельчекова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гит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https://gitlab.com/maksimmezentsev/ya_clustering/-/tree/main/notebooks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52200" y="1213700"/>
            <a:ext cx="42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Изначально предоставлены анкетные данные: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1209 строк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1754 столбцов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столбцов, затронутых ошибками из-за аномального сдвига в данных: 183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дублирующихся ID: 4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отсутствующих в представленной анкете признаков: 493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0" y="-61650"/>
            <a:ext cx="9143875" cy="871500"/>
            <a:chOff x="0" y="-61650"/>
            <a:chExt cx="9143875" cy="871500"/>
          </a:xfrm>
        </p:grpSpPr>
        <p:sp>
          <p:nvSpPr>
            <p:cNvPr id="69" name="Google Shape;69;p14"/>
            <p:cNvSpPr/>
            <p:nvPr/>
          </p:nvSpPr>
          <p:spPr>
            <a:xfrm>
              <a:off x="592975" y="-61650"/>
              <a:ext cx="8550900" cy="87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-61650"/>
              <a:ext cx="637800" cy="871500"/>
            </a:xfrm>
            <a:prstGeom prst="rect">
              <a:avLst/>
            </a:prstGeom>
            <a:solidFill>
              <a:srgbClr val="FC3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137756" y="171150"/>
              <a:ext cx="44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753151" y="140400"/>
              <a:ext cx="811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8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ПОСТАНОВКА ЗАДАЧИ</a:t>
              </a:r>
              <a:endPara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52200" y="1213700"/>
            <a:ext cx="42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Изначально предоставлены анкетные данные: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1209 строк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1754 столбцов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столбцов, затронутых ошибками из-за аномального сдвига в данных: 183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дублирующихся ID: 4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Кол-во отсутствующих в представленной анкете признаков: 493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25" y="1213700"/>
            <a:ext cx="4307700" cy="3281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0" y="-61650"/>
            <a:ext cx="9143875" cy="871500"/>
            <a:chOff x="0" y="-61650"/>
            <a:chExt cx="9143875" cy="871500"/>
          </a:xfrm>
        </p:grpSpPr>
        <p:sp>
          <p:nvSpPr>
            <p:cNvPr id="80" name="Google Shape;80;p15"/>
            <p:cNvSpPr/>
            <p:nvPr/>
          </p:nvSpPr>
          <p:spPr>
            <a:xfrm>
              <a:off x="592975" y="-61650"/>
              <a:ext cx="8550900" cy="87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-61650"/>
              <a:ext cx="637800" cy="871500"/>
            </a:xfrm>
            <a:prstGeom prst="rect">
              <a:avLst/>
            </a:prstGeom>
            <a:solidFill>
              <a:srgbClr val="FC3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37756" y="171150"/>
              <a:ext cx="44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02</a:t>
              </a:r>
              <a:endPara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753151" y="140400"/>
              <a:ext cx="811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8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ПЕРВИЧНЫЕ ДАННЫЕ</a:t>
              </a:r>
              <a:endPara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arenR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Удалены строки, в которых произошел сдвиг данных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arenR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Удалены пустые столбцы и столбцы с 1 значением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arenR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Исключены текстовые признаки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arenR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Проанализирована значимость признаков (PCA, Random Forest Feature Importance, Lasso CV)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arenR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Проведена нормализация с помощью MinMaxScaler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Осталось: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1065 строк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747 столбцов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50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6"/>
          <p:cNvGrpSpPr/>
          <p:nvPr/>
        </p:nvGrpSpPr>
        <p:grpSpPr>
          <a:xfrm>
            <a:off x="0" y="-61650"/>
            <a:ext cx="9143875" cy="871500"/>
            <a:chOff x="0" y="-61650"/>
            <a:chExt cx="9143875" cy="871500"/>
          </a:xfrm>
        </p:grpSpPr>
        <p:sp>
          <p:nvSpPr>
            <p:cNvPr id="91" name="Google Shape;91;p16"/>
            <p:cNvSpPr/>
            <p:nvPr/>
          </p:nvSpPr>
          <p:spPr>
            <a:xfrm>
              <a:off x="592975" y="-61650"/>
              <a:ext cx="8550900" cy="87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0" y="-61650"/>
              <a:ext cx="637800" cy="871500"/>
            </a:xfrm>
            <a:prstGeom prst="rect">
              <a:avLst/>
            </a:prstGeom>
            <a:solidFill>
              <a:srgbClr val="FC3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37756" y="171150"/>
              <a:ext cx="44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03</a:t>
              </a:r>
              <a:endPara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753151" y="140400"/>
              <a:ext cx="811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8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ДАННЫЕ ПОСЛЕ ОЧИСТКИ</a:t>
              </a:r>
              <a:endPara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кластеризации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44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Были протестированы модели: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KMeans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Hierarchical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Agglomerative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Основная метрика: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Silhouette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Оптимальное кол-во кластеров: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3 - 5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00" y="1170125"/>
            <a:ext cx="4031700" cy="2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итоговых фичей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48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Самые влиятельные признаки: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C01</a:t>
            </a:r>
            <a:r>
              <a:rPr lang="ru" sz="1400"/>
              <a:t>: Пол (муж/жен)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C04</a:t>
            </a:r>
            <a:r>
              <a:rPr lang="ru" sz="1400"/>
              <a:t>: Уровень образования (среднее/высшее)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A02</a:t>
            </a:r>
            <a:r>
              <a:rPr lang="ru" sz="1400"/>
              <a:t>: Кто ведет работу с рекламой (собственник/фрилансер/агент)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B05</a:t>
            </a:r>
            <a:r>
              <a:rPr lang="ru" sz="1400"/>
              <a:t>: Где покупает рекламу (оффлайн/онлайн)</a:t>
            </a:r>
            <a:endParaRPr sz="1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75" y="1170125"/>
            <a:ext cx="3891925" cy="28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C01: Пол  / C04: Уровень образования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25" y="660012"/>
            <a:ext cx="6064326" cy="20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837" y="2756143"/>
            <a:ext cx="6064326" cy="20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A02: Кто ведет рекламу / B05: Где покупает рекламу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25" y="703850"/>
            <a:ext cx="5959575" cy="20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213" y="2763775"/>
            <a:ext cx="5959575" cy="205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A02: Кто ведет рекламу / </a:t>
            </a:r>
            <a:r>
              <a:rPr lang="ru"/>
              <a:t>C01: Пол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88" y="709050"/>
            <a:ext cx="5953025" cy="20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413" y="2766725"/>
            <a:ext cx="5835150" cy="20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