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23DBAF8A-B318-4290-A885-C3583F80DE4C}" v="735" dt="2022-05-08T21:03:02.70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4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5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cca5ed10-1b58-479d-a3fc-3560df10d1d6/view/4063c00639ad71cf44d0e6e4079f2f542f64735db2bbd15782817b490a647897a8381693c87d1a08da160364a6ec400f9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42512"/>
            <a:ext cx="5186301" cy="182877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Trends in Technology and Analysis</a:t>
            </a:r>
            <a:endParaRPr lang="en-US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2573"/>
            <a:ext cx="5181600" cy="2214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Laeticia </a:t>
            </a:r>
            <a:r>
              <a:rPr lang="en-US" err="1">
                <a:latin typeface="IBM Plex Mono Text"/>
              </a:rPr>
              <a:t>Osemeke</a:t>
            </a:r>
          </a:p>
          <a:p>
            <a:pPr marL="0" indent="0">
              <a:buNone/>
            </a:pPr>
            <a:r>
              <a:rPr lang="en-US">
                <a:latin typeface="IBM Plex Mono Text"/>
              </a:rPr>
              <a:t>May 8, 2022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Findings</a:t>
            </a:r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MySQL is the most popular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Behind is Microsoft SQL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MongoDB and Redis are upcoming favorites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Elasticsearch can be thought of as the new kid on the block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Implications</a:t>
            </a:r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Open-source databases are still preferable in companies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NoSQL databases will make an impact for storing non-relational data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Redis supports abstract data types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Pre-tuned search to website, app, or ecommerce store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IBM Plex Mono Text"/>
                <a:hlinkClick r:id="rId2"/>
              </a:rPr>
              <a:t>https://dataplatform.cloud.ibm.com/dashboards/cca5ed10-1b58-479d-a3fc-3560df10d1d6/view/4063c00639ad71cf44d0e6e4079f2f542f64735db2bbd15782817b490a647897a8381693c87d1a08da160364a6ec400f9b</a:t>
            </a:r>
            <a:endParaRPr lang="en-US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1 goes here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BC3CE9F-001D-59D5-1BBA-AF692DE0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448881"/>
            <a:ext cx="10665123" cy="46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2 goes here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2B7C7B2-296B-A79C-72CD-3316E1AE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1434503"/>
            <a:ext cx="10636368" cy="48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Screenshot of dashboard tab 3 goes here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740D474-0855-13D1-7D10-C7424328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707673"/>
            <a:ext cx="10880783" cy="42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Current and future technology trends  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Training and reskilling workers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Female presence in the technology field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Bridge divide in technology gaps in developing countries 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Eliminate age and education discrimination in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Findings</a:t>
            </a:r>
            <a:br>
              <a:rPr lang="en-US">
                <a:latin typeface="IBM Plex Mono Text"/>
              </a:rPr>
            </a:br>
            <a:endParaRPr lang="en-US">
              <a:latin typeface="IBM Plex Mono Text"/>
            </a:endParaRPr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Rapid changing technology every year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Concentration on several countries like USA and India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Gender gap in technology jobs </a:t>
            </a:r>
            <a:endParaRPr lang="en-US" sz="2400"/>
          </a:p>
          <a:p>
            <a:pPr marL="457200" indent="-457200">
              <a:buFont typeface="Wingdings"/>
              <a:buChar char="Ø"/>
            </a:pPr>
            <a:r>
              <a:rPr lang="en-US" sz="2400">
                <a:latin typeface="IBM Plex Mono Text"/>
              </a:rPr>
              <a:t>Platforms like Docker and AWS are growing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Implications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Ø"/>
            </a:pPr>
            <a:r>
              <a:rPr lang="en-US" sz="2400">
                <a:latin typeface="IBM Plex Mono Text"/>
              </a:rPr>
              <a:t>Companies need to be flexible and adjust to rapid changes </a:t>
            </a:r>
          </a:p>
          <a:p>
            <a:pPr>
              <a:buFont typeface="Wingdings"/>
              <a:buChar char="Ø"/>
            </a:pPr>
            <a:r>
              <a:rPr lang="en-US" sz="2400">
                <a:latin typeface="IBM Plex Mono Text"/>
              </a:rPr>
              <a:t>Need to spread technology out to lagging countries  </a:t>
            </a:r>
            <a:endParaRPr lang="en-US" sz="2400"/>
          </a:p>
          <a:p>
            <a:pPr>
              <a:buFont typeface="Wingdings"/>
              <a:buChar char="Ø"/>
            </a:pPr>
            <a:r>
              <a:rPr lang="en-US" sz="2400">
                <a:latin typeface="IBM Plex Mono Text"/>
              </a:rPr>
              <a:t>Impact of job hiring’s </a:t>
            </a:r>
            <a:endParaRPr lang="en-US" sz="2400"/>
          </a:p>
          <a:p>
            <a:pPr>
              <a:buFont typeface="Wingdings"/>
              <a:buChar char="Ø"/>
            </a:pPr>
            <a:r>
              <a:rPr lang="en-US" sz="2400">
                <a:latin typeface="IBM Plex Mono Text"/>
              </a:rPr>
              <a:t>Shift to faster app deployments and cloud services in future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 Technology trends for current and next year 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 Overview of programming languages, database and platform 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 Overview of demographics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 Actions to be taken 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 In the future incorporate Machine Learning to predict trends and salaries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1786D87-5C67-AA23-9C0C-F4BC6290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6" y="1480884"/>
            <a:ext cx="7789652" cy="45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6115958" cy="1339940"/>
          </a:xfrm>
        </p:spPr>
        <p:txBody>
          <a:bodyPr anchor="ctr">
            <a:normAutofit/>
          </a:bodyPr>
          <a:lstStyle/>
          <a:p>
            <a:r>
              <a:rPr lang="en-US">
                <a:latin typeface="IBM Plex Mono SemiBold"/>
              </a:rPr>
              <a:t>GITHUB JOB 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Module 1 you have collected the job postings data using GitHub API in a file named “</a:t>
            </a:r>
            <a:r>
              <a:rPr lang="en-IN" sz="2400" err="1"/>
              <a:t>github</a:t>
            </a:r>
            <a:r>
              <a:rPr lang="en-IN" sz="2400"/>
              <a:t>-job-</a:t>
            </a:r>
            <a:r>
              <a:rPr lang="en-IN" sz="2400" err="1"/>
              <a:t>postings.xlsx</a:t>
            </a:r>
            <a:r>
              <a:rPr lang="en-US" sz="2200"/>
              <a:t>”. Present that data using a bar chart here. Order the bar chart in the descending order of number of job postings.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E15BE5A-3C18-C07C-FDBF-B3BC945F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1535731"/>
            <a:ext cx="10866407" cy="47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/>
              <a:t>Executive Summary</a:t>
            </a:r>
          </a:p>
          <a:p>
            <a:r>
              <a:rPr lang="en-US" sz="2200"/>
              <a:t>Introduction</a:t>
            </a:r>
          </a:p>
          <a:p>
            <a:r>
              <a:rPr lang="en-US" sz="2200"/>
              <a:t>Methodology</a:t>
            </a:r>
          </a:p>
          <a:p>
            <a:r>
              <a:rPr lang="en-US" sz="2200"/>
              <a:t>Results</a:t>
            </a:r>
          </a:p>
          <a:p>
            <a:pPr lvl="1"/>
            <a:r>
              <a:rPr lang="en-US" sz="1800"/>
              <a:t>Visualization – Charts</a:t>
            </a:r>
          </a:p>
          <a:p>
            <a:pPr lvl="1"/>
            <a:r>
              <a:rPr lang="en-US" sz="1800"/>
              <a:t>Dashboard</a:t>
            </a:r>
          </a:p>
          <a:p>
            <a:r>
              <a:rPr lang="en-US" sz="2200"/>
              <a:t>Discussion</a:t>
            </a:r>
          </a:p>
          <a:p>
            <a:pPr lvl="1"/>
            <a:r>
              <a:rPr lang="en-US" sz="1800"/>
              <a:t>Findings &amp; Implications</a:t>
            </a:r>
          </a:p>
          <a:p>
            <a:r>
              <a:rPr lang="en-US" sz="2200"/>
              <a:t>Conclusion</a:t>
            </a:r>
          </a:p>
          <a:p>
            <a:r>
              <a:rPr lang="en-US" sz="220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</a:t>
            </a:r>
            <a:r>
              <a:rPr lang="en-IN" sz="2400" err="1"/>
              <a:t>languages.csv</a:t>
            </a:r>
            <a:r>
              <a:rPr lang="en-US" sz="2200"/>
              <a:t>”. Present that data using a bar chart here. Order the bar chart in the descending order of salary.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886743B-7C57-B9A8-B1C5-334450B0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335560"/>
            <a:ext cx="10952672" cy="50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Trends in programming languages and databases</a:t>
            </a:r>
            <a:endParaRPr lang="en-US"/>
          </a:p>
          <a:p>
            <a:pPr>
              <a:buFont typeface="Wingdings"/>
              <a:buChar char="Ø"/>
            </a:pPr>
            <a:endParaRPr lang="en-US" sz="2200">
              <a:latin typeface="IBM Plex Mono Text"/>
            </a:endParaRPr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Demographics survey </a:t>
            </a:r>
            <a:endParaRPr lang="en-US"/>
          </a:p>
          <a:p>
            <a:pPr>
              <a:buFont typeface="Wingdings"/>
              <a:buChar char="Ø"/>
            </a:pPr>
            <a:endParaRPr lang="en-US" sz="2200">
              <a:latin typeface="IBM Plex Mono Text"/>
            </a:endParaRPr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Technological gap in countries </a:t>
            </a:r>
            <a:endParaRPr lang="en-US"/>
          </a:p>
          <a:p>
            <a:pPr>
              <a:buFont typeface="Wingdings"/>
              <a:buChar char="Ø"/>
            </a:pPr>
            <a:endParaRPr lang="en-US" sz="2200">
              <a:latin typeface="IBM Plex Mono Text"/>
            </a:endParaRPr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Gender gap in jobs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This presentation analyzes the trends in software development </a:t>
            </a:r>
            <a:endParaRPr lang="en-US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It sets to answer the following questions: </a:t>
            </a:r>
            <a:endParaRPr lang="en-US" sz="2200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What are the top programming languages in demand? </a:t>
            </a:r>
            <a:endParaRPr lang="en-US" sz="1800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What are the top database skills in demand?</a:t>
            </a:r>
            <a:endParaRPr lang="en-US" sz="1800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What are the popular IDEs? </a:t>
            </a:r>
            <a:endParaRPr lang="en-US" sz="1800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What skills and languages will be in future demand? </a:t>
            </a:r>
            <a:br>
              <a:rPr lang="en-US" sz="1800">
                <a:latin typeface="IBM Plex Mono Text"/>
              </a:rPr>
            </a:br>
            <a:endParaRPr lang="en-US" sz="1800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Audience: Human Resource and IT 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Data Collection Sources </a:t>
            </a:r>
            <a:endParaRPr lang="en-US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Stack Overflow Developer 2019 Survey </a:t>
            </a:r>
            <a:endParaRPr lang="en-US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GitHub Job Postings </a:t>
            </a:r>
            <a:endParaRPr lang="en-US"/>
          </a:p>
          <a:p>
            <a:pPr lvl="1">
              <a:buFont typeface="Wingdings"/>
              <a:buChar char="Ø"/>
            </a:pPr>
            <a:r>
              <a:rPr lang="en-US" sz="1800">
                <a:latin typeface="IBM Plex Mono Text"/>
              </a:rPr>
              <a:t>Programming Languages Annual Salary </a:t>
            </a:r>
            <a:endParaRPr lang="en-US" sz="1800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Data Exploration </a:t>
            </a:r>
            <a:endParaRPr lang="en-US" sz="2200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Data Cleaning </a:t>
            </a:r>
            <a:endParaRPr lang="en-US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Data Visualization </a:t>
            </a:r>
            <a:endParaRPr lang="en-US" sz="2200"/>
          </a:p>
          <a:p>
            <a:pPr>
              <a:buFont typeface="Wingdings"/>
              <a:buChar char="Ø"/>
            </a:pPr>
            <a:r>
              <a:rPr lang="en-US" sz="2200">
                <a:latin typeface="IBM Plex Mono Text"/>
              </a:rPr>
              <a:t>Presentation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>
                <a:latin typeface="IBM Plex Mono SemiBold"/>
              </a:rPr>
              <a:t>RESULTS: 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D43116-FC90-97E0-BBC5-0867A363E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189" y="5025208"/>
            <a:ext cx="2894451" cy="3618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505075"/>
            <a:ext cx="51577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90CB-9205-163B-CC5C-6B243A5E2B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422400"/>
            <a:ext cx="5183187" cy="536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69B0F-6DB7-9836-E9BA-04A1C862BD7F}"/>
              </a:ext>
            </a:extLst>
          </p:cNvPr>
          <p:cNvSpPr txBox="1"/>
          <p:nvPr/>
        </p:nvSpPr>
        <p:spPr>
          <a:xfrm>
            <a:off x="4047766" y="3429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6533" y="156683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8766" y="1581210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/>
          </a:p>
        </p:txBody>
      </p:sp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91DDC5D-5231-7B38-F47A-851838F1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" y="2146850"/>
            <a:ext cx="6064368" cy="3958904"/>
          </a:xfrm>
          <a:prstGeom prst="rect">
            <a:avLst/>
          </a:prstGeom>
        </p:spPr>
      </p:pic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A45D671-EDAB-E17B-8300-706FD080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40" y="1967793"/>
            <a:ext cx="6165010" cy="4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Findings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JavaScript, HTML/CSS, SQL are top 3 this year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Python and Typescript becoming popular next year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PowerShell edged out in next year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Implications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Web development are still in high demand 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Big Data technology in companies still requires SQL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latin typeface="IBM Plex Mono Text"/>
              </a:rPr>
              <a:t>With AI and ML in rising demand, Python is best choice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476" y="1408682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5558" y="146619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194DD38-2F40-6BFF-7E12-0FAC9C9D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1846713"/>
            <a:ext cx="5791200" cy="4257254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BD6D4D9-2C50-926B-448F-190DB9EA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39" y="1970278"/>
            <a:ext cx="6165011" cy="41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Trends in Technology and Analysis</vt:lpstr>
      <vt:lpstr>OUTLINE</vt:lpstr>
      <vt:lpstr>EXECUTIVE SUMMARY</vt:lpstr>
      <vt:lpstr>INTRODUCTION</vt:lpstr>
      <vt:lpstr>METHODOLOGY</vt:lpstr>
      <vt:lpstr>RESULTS: 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 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revision>2</cp:revision>
  <dcterms:created xsi:type="dcterms:W3CDTF">2020-10-28T18:29:43Z</dcterms:created>
  <dcterms:modified xsi:type="dcterms:W3CDTF">2022-05-09T01:09:59Z</dcterms:modified>
</cp:coreProperties>
</file>