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397" r:id="rId18"/>
    <p:sldId id="282" r:id="rId19"/>
    <p:sldId id="283" r:id="rId20"/>
    <p:sldId id="284" r:id="rId21"/>
    <p:sldId id="285" r:id="rId22"/>
    <p:sldId id="286" r:id="rId23"/>
    <p:sldId id="287" r:id="rId24"/>
    <p:sldId id="288" r:id="rId25"/>
    <p:sldId id="289" r:id="rId26"/>
    <p:sldId id="398" r:id="rId27"/>
    <p:sldId id="290" r:id="rId28"/>
    <p:sldId id="291" r:id="rId29"/>
    <p:sldId id="292" r:id="rId30"/>
    <p:sldId id="293" r:id="rId31"/>
    <p:sldId id="399" r:id="rId32"/>
    <p:sldId id="294" r:id="rId33"/>
    <p:sldId id="295" r:id="rId34"/>
    <p:sldId id="400" r:id="rId35"/>
    <p:sldId id="272" r:id="rId36"/>
    <p:sldId id="273" r:id="rId37"/>
    <p:sldId id="274" r:id="rId38"/>
    <p:sldId id="275" r:id="rId39"/>
    <p:sldId id="276" r:id="rId40"/>
    <p:sldId id="277" r:id="rId41"/>
    <p:sldId id="278" r:id="rId42"/>
    <p:sldId id="279" r:id="rId43"/>
    <p:sldId id="280" r:id="rId44"/>
    <p:sldId id="281"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20" r:id="rId69"/>
    <p:sldId id="321" r:id="rId70"/>
    <p:sldId id="322" r:id="rId71"/>
    <p:sldId id="323" r:id="rId72"/>
    <p:sldId id="325" r:id="rId73"/>
    <p:sldId id="324" r:id="rId74"/>
    <p:sldId id="326" r:id="rId75"/>
    <p:sldId id="328" r:id="rId76"/>
    <p:sldId id="327" r:id="rId77"/>
    <p:sldId id="453" r:id="rId78"/>
    <p:sldId id="458" r:id="rId79"/>
    <p:sldId id="329" r:id="rId80"/>
    <p:sldId id="335" r:id="rId81"/>
    <p:sldId id="336" r:id="rId82"/>
    <p:sldId id="337" r:id="rId83"/>
    <p:sldId id="338" r:id="rId84"/>
    <p:sldId id="339" r:id="rId85"/>
    <p:sldId id="352" r:id="rId86"/>
    <p:sldId id="340" r:id="rId87"/>
    <p:sldId id="341" r:id="rId88"/>
    <p:sldId id="342" r:id="rId89"/>
    <p:sldId id="343" r:id="rId90"/>
    <p:sldId id="344" r:id="rId91"/>
    <p:sldId id="330" r:id="rId92"/>
    <p:sldId id="345" r:id="rId93"/>
    <p:sldId id="332" r:id="rId94"/>
    <p:sldId id="333" r:id="rId95"/>
    <p:sldId id="334" r:id="rId96"/>
    <p:sldId id="346" r:id="rId97"/>
    <p:sldId id="347" r:id="rId98"/>
    <p:sldId id="348" r:id="rId99"/>
    <p:sldId id="349" r:id="rId100"/>
    <p:sldId id="350" r:id="rId101"/>
    <p:sldId id="351" r:id="rId102"/>
    <p:sldId id="353" r:id="rId103"/>
    <p:sldId id="354" r:id="rId104"/>
    <p:sldId id="355" r:id="rId105"/>
    <p:sldId id="374"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6" r:id="rId143"/>
    <p:sldId id="393" r:id="rId144"/>
    <p:sldId id="394" r:id="rId145"/>
    <p:sldId id="395" r:id="rId146"/>
    <p:sldId id="411" r:id="rId147"/>
    <p:sldId id="412" r:id="rId148"/>
    <p:sldId id="413" r:id="rId149"/>
    <p:sldId id="414" r:id="rId150"/>
    <p:sldId id="415" r:id="rId151"/>
    <p:sldId id="416" r:id="rId152"/>
    <p:sldId id="417" r:id="rId153"/>
    <p:sldId id="418" r:id="rId154"/>
    <p:sldId id="419" r:id="rId155"/>
    <p:sldId id="420" r:id="rId156"/>
    <p:sldId id="423" r:id="rId157"/>
    <p:sldId id="421" r:id="rId158"/>
    <p:sldId id="422" r:id="rId159"/>
    <p:sldId id="424" r:id="rId160"/>
    <p:sldId id="454" r:id="rId161"/>
    <p:sldId id="401" r:id="rId162"/>
    <p:sldId id="402" r:id="rId163"/>
    <p:sldId id="403" r:id="rId164"/>
    <p:sldId id="404" r:id="rId165"/>
    <p:sldId id="405" r:id="rId166"/>
    <p:sldId id="406" r:id="rId167"/>
    <p:sldId id="407" r:id="rId168"/>
    <p:sldId id="408" r:id="rId169"/>
    <p:sldId id="409" r:id="rId170"/>
    <p:sldId id="410"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55" r:id="rId193"/>
    <p:sldId id="446" r:id="rId194"/>
    <p:sldId id="447" r:id="rId195"/>
    <p:sldId id="448" r:id="rId196"/>
    <p:sldId id="449" r:id="rId197"/>
    <p:sldId id="450" r:id="rId198"/>
    <p:sldId id="451" r:id="rId199"/>
    <p:sldId id="457" r:id="rId200"/>
    <p:sldId id="456" r:id="rId201"/>
    <p:sldId id="452" r:id="rId2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57E131-5BD9-42E7-AE47-F793C7F63C04}">
          <p14:sldIdLst>
            <p14:sldId id="256"/>
            <p14:sldId id="259"/>
            <p14:sldId id="257"/>
            <p14:sldId id="258"/>
            <p14:sldId id="260"/>
            <p14:sldId id="261"/>
            <p14:sldId id="262"/>
            <p14:sldId id="263"/>
            <p14:sldId id="264"/>
            <p14:sldId id="265"/>
            <p14:sldId id="266"/>
            <p14:sldId id="267"/>
            <p14:sldId id="268"/>
            <p14:sldId id="269"/>
            <p14:sldId id="270"/>
            <p14:sldId id="271"/>
            <p14:sldId id="397"/>
            <p14:sldId id="282"/>
            <p14:sldId id="283"/>
            <p14:sldId id="284"/>
            <p14:sldId id="285"/>
            <p14:sldId id="286"/>
            <p14:sldId id="287"/>
            <p14:sldId id="288"/>
            <p14:sldId id="289"/>
            <p14:sldId id="398"/>
            <p14:sldId id="290"/>
            <p14:sldId id="291"/>
            <p14:sldId id="292"/>
            <p14:sldId id="293"/>
            <p14:sldId id="399"/>
            <p14:sldId id="294"/>
            <p14:sldId id="295"/>
            <p14:sldId id="400"/>
            <p14:sldId id="272"/>
            <p14:sldId id="273"/>
            <p14:sldId id="274"/>
            <p14:sldId id="275"/>
            <p14:sldId id="276"/>
            <p14:sldId id="277"/>
            <p14:sldId id="278"/>
            <p14:sldId id="279"/>
            <p14:sldId id="280"/>
            <p14:sldId id="281"/>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20"/>
            <p14:sldId id="321"/>
            <p14:sldId id="322"/>
            <p14:sldId id="323"/>
            <p14:sldId id="325"/>
            <p14:sldId id="324"/>
            <p14:sldId id="326"/>
            <p14:sldId id="328"/>
            <p14:sldId id="327"/>
            <p14:sldId id="453"/>
            <p14:sldId id="458"/>
            <p14:sldId id="329"/>
            <p14:sldId id="335"/>
            <p14:sldId id="336"/>
            <p14:sldId id="337"/>
            <p14:sldId id="338"/>
            <p14:sldId id="339"/>
            <p14:sldId id="352"/>
            <p14:sldId id="340"/>
            <p14:sldId id="341"/>
            <p14:sldId id="342"/>
            <p14:sldId id="343"/>
            <p14:sldId id="344"/>
            <p14:sldId id="330"/>
            <p14:sldId id="345"/>
            <p14:sldId id="332"/>
            <p14:sldId id="333"/>
            <p14:sldId id="334"/>
            <p14:sldId id="346"/>
            <p14:sldId id="347"/>
            <p14:sldId id="348"/>
            <p14:sldId id="349"/>
            <p14:sldId id="350"/>
            <p14:sldId id="351"/>
            <p14:sldId id="353"/>
            <p14:sldId id="354"/>
            <p14:sldId id="355"/>
            <p14:sldId id="374"/>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6"/>
            <p14:sldId id="393"/>
            <p14:sldId id="394"/>
            <p14:sldId id="395"/>
            <p14:sldId id="411"/>
            <p14:sldId id="412"/>
            <p14:sldId id="413"/>
            <p14:sldId id="414"/>
            <p14:sldId id="415"/>
            <p14:sldId id="416"/>
            <p14:sldId id="417"/>
            <p14:sldId id="418"/>
            <p14:sldId id="419"/>
            <p14:sldId id="420"/>
            <p14:sldId id="423"/>
            <p14:sldId id="421"/>
            <p14:sldId id="422"/>
            <p14:sldId id="424"/>
            <p14:sldId id="454"/>
            <p14:sldId id="401"/>
            <p14:sldId id="402"/>
            <p14:sldId id="403"/>
            <p14:sldId id="404"/>
            <p14:sldId id="405"/>
            <p14:sldId id="406"/>
            <p14:sldId id="407"/>
            <p14:sldId id="408"/>
            <p14:sldId id="409"/>
            <p14:sldId id="410"/>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55"/>
            <p14:sldId id="446"/>
            <p14:sldId id="447"/>
            <p14:sldId id="448"/>
            <p14:sldId id="449"/>
            <p14:sldId id="450"/>
            <p14:sldId id="451"/>
            <p14:sldId id="457"/>
            <p14:sldId id="456"/>
            <p14:sldId id="45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F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66834426-249D-482F-8E38-C8B4E9D8405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66834426-249D-482F-8E38-C8B4E9D8405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66834426-249D-482F-8E38-C8B4E9D84055}"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66834426-249D-482F-8E38-C8B4E9D84055}"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834426-249D-482F-8E38-C8B4E9D8405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297F63FC-E037-4B9B-A656-50F17FCBA5D9}"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66834426-249D-482F-8E38-C8B4E9D84055}"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97F63FC-E037-4B9B-A656-50F17FCBA5D9}" type="datetimeFigureOut">
              <a:rPr lang="en-US" smtClean="0"/>
              <a:t>9/23/2024</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6834426-249D-482F-8E38-C8B4E9D84055}"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hyperlink" Target="http://static.example.com/" TargetMode="Externa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hyperlink" Target="https://docs.djangoproject.com/en/1.11/ref/settings/" TargetMode="Externa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etbootstrap.com/docs/3.3/getting-start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458200" cy="1222375"/>
          </a:xfrm>
        </p:spPr>
        <p:txBody>
          <a:bodyPr>
            <a:normAutofit/>
          </a:bodyPr>
          <a:lstStyle/>
          <a:p>
            <a:pPr algn="ctr"/>
            <a:r>
              <a:rPr lang="en-US" sz="5400" dirty="0" smtClean="0">
                <a:latin typeface="Algerian" panose="04020705040A02060702" pitchFamily="82" charset="0"/>
              </a:rPr>
              <a:t>DJANGO</a:t>
            </a:r>
            <a:endParaRPr lang="en-US" sz="5400" dirty="0">
              <a:latin typeface="Algerian" panose="04020705040A02060702" pitchFamily="82" charset="0"/>
            </a:endParaRPr>
          </a:p>
        </p:txBody>
      </p:sp>
    </p:spTree>
    <p:extLst>
      <p:ext uri="{BB962C8B-B14F-4D97-AF65-F5344CB8AC3E}">
        <p14:creationId xmlns:p14="http://schemas.microsoft.com/office/powerpoint/2010/main" val="234608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Django is a Python based web framework which allows us to quickly create a web application.</a:t>
            </a:r>
          </a:p>
          <a:p>
            <a:r>
              <a:rPr lang="en-US" dirty="0"/>
              <a:t>It was released in 2005.</a:t>
            </a:r>
          </a:p>
          <a:p>
            <a:r>
              <a:rPr lang="en-US" dirty="0"/>
              <a:t>There are others frameworks available which can be used in python. They are</a:t>
            </a:r>
          </a:p>
          <a:p>
            <a:pPr lvl="1"/>
            <a:r>
              <a:rPr lang="en-US" dirty="0"/>
              <a:t>Flask</a:t>
            </a:r>
          </a:p>
          <a:p>
            <a:pPr lvl="1"/>
            <a:r>
              <a:rPr lang="en-US" dirty="0"/>
              <a:t>Web2Py</a:t>
            </a:r>
          </a:p>
          <a:p>
            <a:pPr lvl="1"/>
            <a:r>
              <a:rPr lang="en-US" dirty="0"/>
              <a:t>Bottle</a:t>
            </a:r>
          </a:p>
          <a:p>
            <a:pPr lvl="1"/>
            <a:r>
              <a:rPr lang="en-US" dirty="0"/>
              <a:t>CherryPy etc…</a:t>
            </a:r>
          </a:p>
          <a:p>
            <a:endParaRPr lang="en-US" dirty="0"/>
          </a:p>
        </p:txBody>
      </p:sp>
    </p:spTree>
    <p:extLst>
      <p:ext uri="{BB962C8B-B14F-4D97-AF65-F5344CB8AC3E}">
        <p14:creationId xmlns:p14="http://schemas.microsoft.com/office/powerpoint/2010/main" val="39813203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def deleteEnquiry(request,id):</a:t>
            </a:r>
            <a:br>
              <a:rPr lang="en-US" dirty="0">
                <a:solidFill>
                  <a:srgbClr val="7030A0"/>
                </a:solidFill>
              </a:rPr>
            </a:br>
            <a:r>
              <a:rPr lang="en-US" dirty="0">
                <a:solidFill>
                  <a:srgbClr val="7030A0"/>
                </a:solidFill>
              </a:rPr>
              <a:t>    data = get_object_or_404(Enquiry,pk=id)</a:t>
            </a:r>
            <a:br>
              <a:rPr lang="en-US" dirty="0">
                <a:solidFill>
                  <a:srgbClr val="7030A0"/>
                </a:solidFill>
              </a:rPr>
            </a:br>
            <a:r>
              <a:rPr lang="en-US" dirty="0">
                <a:solidFill>
                  <a:srgbClr val="7030A0"/>
                </a:solidFill>
              </a:rPr>
              <a:t>    if request.method == "POST":</a:t>
            </a:r>
            <a:br>
              <a:rPr lang="en-US" dirty="0">
                <a:solidFill>
                  <a:srgbClr val="7030A0"/>
                </a:solidFill>
              </a:rPr>
            </a:br>
            <a:r>
              <a:rPr lang="en-US" dirty="0">
                <a:solidFill>
                  <a:srgbClr val="7030A0"/>
                </a:solidFill>
              </a:rPr>
              <a:t>        data.delete()</a:t>
            </a:r>
            <a:br>
              <a:rPr lang="en-US" dirty="0">
                <a:solidFill>
                  <a:srgbClr val="7030A0"/>
                </a:solidFill>
              </a:rPr>
            </a:br>
            <a:r>
              <a:rPr lang="en-US" dirty="0">
                <a:solidFill>
                  <a:srgbClr val="7030A0"/>
                </a:solidFill>
              </a:rPr>
              <a:t>        return redirect('/enquiries/')</a:t>
            </a:r>
            <a:br>
              <a:rPr lang="en-US" dirty="0">
                <a:solidFill>
                  <a:srgbClr val="7030A0"/>
                </a:solidFill>
              </a:rPr>
            </a:br>
            <a:r>
              <a:rPr lang="en-US" dirty="0">
                <a:solidFill>
                  <a:srgbClr val="7030A0"/>
                </a:solidFill>
              </a:rPr>
              <a:t>    return render(request,'delete.html',{'data':data})</a:t>
            </a:r>
          </a:p>
          <a:p>
            <a:pPr marL="0" indent="0">
              <a:buNone/>
            </a:pPr>
            <a:endParaRPr lang="en-US" dirty="0">
              <a:solidFill>
                <a:srgbClr val="7030A0"/>
              </a:solidFill>
            </a:endParaRPr>
          </a:p>
        </p:txBody>
      </p:sp>
    </p:spTree>
    <p:extLst>
      <p:ext uri="{BB962C8B-B14F-4D97-AF65-F5344CB8AC3E}">
        <p14:creationId xmlns:p14="http://schemas.microsoft.com/office/powerpoint/2010/main" val="1763592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324600"/>
          </a:xfrm>
        </p:spPr>
        <p:txBody>
          <a:bodyPr>
            <a:normAutofit fontScale="92500" lnSpcReduction="20000"/>
          </a:bodyPr>
          <a:lstStyle/>
          <a:p>
            <a:r>
              <a:rPr lang="en-US" dirty="0" smtClean="0"/>
              <a:t>Create a new html for delete in templates.</a:t>
            </a:r>
          </a:p>
          <a:p>
            <a:pPr marL="0" indent="0">
              <a:buNone/>
            </a:pPr>
            <a:r>
              <a:rPr lang="en-US" dirty="0" smtClean="0">
                <a:solidFill>
                  <a:srgbClr val="C00000"/>
                </a:solidFill>
              </a:rPr>
              <a:t>delete.html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    &lt;p&gt;Are you sure want to delete the data of {{data.name}} ?&lt;/p&gt;</a:t>
            </a:r>
            <a:br>
              <a:rPr lang="en-US" dirty="0">
                <a:solidFill>
                  <a:srgbClr val="7030A0"/>
                </a:solidFill>
              </a:rPr>
            </a:br>
            <a:r>
              <a:rPr lang="en-US" dirty="0">
                <a:solidFill>
                  <a:srgbClr val="7030A0"/>
                </a:solidFill>
              </a:rPr>
              <a:t>    &lt;form method="post"&gt;</a:t>
            </a:r>
            <a:br>
              <a:rPr lang="en-US" dirty="0">
                <a:solidFill>
                  <a:srgbClr val="7030A0"/>
                </a:solidFill>
              </a:rPr>
            </a:br>
            <a:r>
              <a:rPr lang="en-US" dirty="0">
                <a:solidFill>
                  <a:srgbClr val="7030A0"/>
                </a:solidFill>
              </a:rPr>
              <a:t>        {%csrf_token%}</a:t>
            </a:r>
            <a:br>
              <a:rPr lang="en-US" dirty="0">
                <a:solidFill>
                  <a:srgbClr val="7030A0"/>
                </a:solidFill>
              </a:rPr>
            </a:br>
            <a:r>
              <a:rPr lang="en-US" dirty="0">
                <a:solidFill>
                  <a:srgbClr val="7030A0"/>
                </a:solidFill>
              </a:rPr>
              <a:t>        &lt;input type="submit" value="YES" class="btn btn-success"&gt;</a:t>
            </a:r>
            <a:br>
              <a:rPr lang="en-US" dirty="0">
                <a:solidFill>
                  <a:srgbClr val="7030A0"/>
                </a:solidFill>
              </a:rPr>
            </a:br>
            <a:r>
              <a:rPr lang="en-US" dirty="0">
                <a:solidFill>
                  <a:srgbClr val="7030A0"/>
                </a:solidFill>
              </a:rPr>
              <a:t>        &lt;a href="/enquiries/" class="btn btn-danger"&gt;No&lt;/a&gt;</a:t>
            </a:r>
            <a:br>
              <a:rPr lang="en-US" dirty="0">
                <a:solidFill>
                  <a:srgbClr val="7030A0"/>
                </a:solidFill>
              </a:rPr>
            </a:br>
            <a:r>
              <a:rPr lang="en-US" dirty="0">
                <a:solidFill>
                  <a:srgbClr val="7030A0"/>
                </a:solidFill>
              </a:rPr>
              <a:t>    &lt;/form&gt;</a:t>
            </a:r>
            <a:br>
              <a:rPr lang="en-US" dirty="0">
                <a:solidFill>
                  <a:srgbClr val="7030A0"/>
                </a:solidFill>
              </a:rPr>
            </a:br>
            <a:r>
              <a:rPr lang="en-US" dirty="0">
                <a:solidFill>
                  <a:srgbClr val="7030A0"/>
                </a:solidFill>
              </a:rPr>
              <a:t>{%endblock%}</a:t>
            </a:r>
          </a:p>
          <a:p>
            <a:pPr marL="0" indent="0">
              <a:buNone/>
            </a:pPr>
            <a:endParaRPr lang="en-US" dirty="0"/>
          </a:p>
        </p:txBody>
      </p:sp>
    </p:spTree>
    <p:extLst>
      <p:ext uri="{BB962C8B-B14F-4D97-AF65-F5344CB8AC3E}">
        <p14:creationId xmlns:p14="http://schemas.microsoft.com/office/powerpoint/2010/main" val="14289834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096000"/>
          </a:xfrm>
        </p:spPr>
        <p:txBody>
          <a:bodyPr/>
          <a:lstStyle/>
          <a:p>
            <a:endParaRPr lang="en-US" dirty="0" smtClean="0"/>
          </a:p>
          <a:p>
            <a:endParaRPr lang="en-US" dirty="0"/>
          </a:p>
          <a:p>
            <a:endParaRPr lang="en-US" dirty="0" smtClean="0"/>
          </a:p>
          <a:p>
            <a:endParaRPr lang="en-US" dirty="0"/>
          </a:p>
          <a:p>
            <a:pPr marL="0" indent="0">
              <a:buNone/>
            </a:pPr>
            <a:r>
              <a:rPr lang="en-US" dirty="0"/>
              <a:t> </a:t>
            </a:r>
            <a:r>
              <a:rPr lang="en-US" dirty="0" smtClean="0"/>
              <a:t>   		     </a:t>
            </a:r>
            <a:r>
              <a:rPr lang="en-US" sz="3600" cap="all" dirty="0">
                <a:effectLst>
                  <a:reflection blurRad="12700" stA="48000" endA="300" endPos="55000" dir="5400000" sy="-90000" algn="bl" rotWithShape="0"/>
                </a:effectLst>
                <a:latin typeface="+mj-lt"/>
                <a:ea typeface="+mj-ea"/>
                <a:cs typeface="+mj-cs"/>
              </a:rPr>
              <a:t>CLASS BASED </a:t>
            </a:r>
            <a:r>
              <a:rPr lang="en-US" sz="3600" cap="all" dirty="0" smtClean="0">
                <a:effectLst>
                  <a:reflection blurRad="12700" stA="48000" endA="300" endPos="55000" dir="5400000" sy="-90000" algn="bl" rotWithShape="0"/>
                </a:effectLst>
                <a:latin typeface="+mj-lt"/>
                <a:ea typeface="+mj-ea"/>
                <a:cs typeface="+mj-cs"/>
              </a:rPr>
              <a:t>VIEWS</a:t>
            </a:r>
          </a:p>
          <a:p>
            <a:pPr marL="0" indent="0">
              <a:buNone/>
            </a:pPr>
            <a:r>
              <a:rPr lang="en-US" sz="3600" cap="all" dirty="0">
                <a:effectLst>
                  <a:reflection blurRad="12700" stA="48000" endA="300" endPos="55000" dir="5400000" sy="-90000" algn="bl" rotWithShape="0"/>
                </a:effectLst>
                <a:latin typeface="+mj-lt"/>
                <a:ea typeface="+mj-ea"/>
                <a:cs typeface="+mj-cs"/>
              </a:rPr>
              <a:t>	</a:t>
            </a:r>
            <a:r>
              <a:rPr lang="en-US" sz="3600" cap="all" dirty="0" smtClean="0">
                <a:effectLst>
                  <a:reflection blurRad="12700" stA="48000" endA="300" endPos="55000" dir="5400000" sy="-90000" algn="bl" rotWithShape="0"/>
                </a:effectLst>
                <a:latin typeface="+mj-lt"/>
                <a:ea typeface="+mj-ea"/>
                <a:cs typeface="+mj-cs"/>
              </a:rPr>
              <a:t>		(classy views)</a:t>
            </a:r>
            <a:endParaRPr lang="en-US" sz="36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18867028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classy views?</a:t>
            </a:r>
          </a:p>
        </p:txBody>
      </p:sp>
      <p:sp>
        <p:nvSpPr>
          <p:cNvPr id="3" name="Content Placeholder 2"/>
          <p:cNvSpPr>
            <a:spLocks noGrp="1"/>
          </p:cNvSpPr>
          <p:nvPr>
            <p:ph idx="1"/>
          </p:nvPr>
        </p:nvSpPr>
        <p:spPr/>
        <p:txBody>
          <a:bodyPr>
            <a:normAutofit fontScale="85000" lnSpcReduction="10000"/>
          </a:bodyPr>
          <a:lstStyle/>
          <a:p>
            <a:r>
              <a:rPr lang="en-US" dirty="0"/>
              <a:t>In the beginning stage of Django it was having only the function based views. Then after that when Django gets advanced, they came to know like function based views are easier to crack and also it’s not generic.</a:t>
            </a:r>
          </a:p>
          <a:p>
            <a:endParaRPr lang="en-US" dirty="0"/>
          </a:p>
          <a:p>
            <a:r>
              <a:rPr lang="en-US" dirty="0"/>
              <a:t>There was a time that function-based views were a thing. They were created to address the common use cases. But the problem was that they were quite simple, and was very hard to extend or customize them. To address those issues the Class Based Views were created.</a:t>
            </a:r>
          </a:p>
          <a:p>
            <a:endParaRPr lang="en-US" dirty="0"/>
          </a:p>
        </p:txBody>
      </p:sp>
    </p:spTree>
    <p:extLst>
      <p:ext uri="{BB962C8B-B14F-4D97-AF65-F5344CB8AC3E}">
        <p14:creationId xmlns:p14="http://schemas.microsoft.com/office/powerpoint/2010/main" val="4271921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943600"/>
          </a:xfrm>
        </p:spPr>
        <p:txBody>
          <a:bodyPr>
            <a:normAutofit/>
          </a:bodyPr>
          <a:lstStyle/>
          <a:p>
            <a:r>
              <a:rPr lang="en-US" dirty="0"/>
              <a:t>We can create a function-based view for displaying all our data which we enter in our websites like, name, age, place etc,..</a:t>
            </a:r>
          </a:p>
          <a:p>
            <a:pPr lvl="1">
              <a:buNone/>
            </a:pPr>
            <a:endParaRPr lang="en-US" dirty="0">
              <a:solidFill>
                <a:srgbClr val="FF0000"/>
              </a:solidFill>
            </a:endParaRPr>
          </a:p>
          <a:p>
            <a:r>
              <a:rPr lang="en-US" dirty="0"/>
              <a:t>This is enough for the case of writing a function asked to view in order to display some contents into a page from the database. This view is very simple and easy, now we just need an html page along with a url specification</a:t>
            </a:r>
          </a:p>
          <a:p>
            <a:endParaRPr lang="en-US" dirty="0"/>
          </a:p>
        </p:txBody>
      </p:sp>
    </p:spTree>
    <p:extLst>
      <p:ext uri="{BB962C8B-B14F-4D97-AF65-F5344CB8AC3E}">
        <p14:creationId xmlns:p14="http://schemas.microsoft.com/office/powerpoint/2010/main" val="907200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Class have Inheritance Method.</a:t>
            </a:r>
          </a:p>
          <a:p>
            <a:r>
              <a:rPr lang="en-US" dirty="0" smtClean="0"/>
              <a:t>It have many Pre-defined Classes.</a:t>
            </a:r>
          </a:p>
          <a:p>
            <a:r>
              <a:rPr lang="en-US" dirty="0" smtClean="0"/>
              <a:t>Re-usability.</a:t>
            </a:r>
          </a:p>
          <a:p>
            <a:r>
              <a:rPr lang="en-US" dirty="0" smtClean="0"/>
              <a:t>Easy Modification.</a:t>
            </a:r>
            <a:endParaRPr lang="en-US" dirty="0"/>
          </a:p>
        </p:txBody>
      </p:sp>
    </p:spTree>
    <p:extLst>
      <p:ext uri="{BB962C8B-B14F-4D97-AF65-F5344CB8AC3E}">
        <p14:creationId xmlns:p14="http://schemas.microsoft.com/office/powerpoint/2010/main" val="36134343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Classy views for Crud</a:t>
            </a:r>
          </a:p>
        </p:txBody>
      </p:sp>
      <p:sp>
        <p:nvSpPr>
          <p:cNvPr id="3" name="Content Placeholder 2"/>
          <p:cNvSpPr>
            <a:spLocks noGrp="1"/>
          </p:cNvSpPr>
          <p:nvPr>
            <p:ph idx="1"/>
          </p:nvPr>
        </p:nvSpPr>
        <p:spPr/>
        <p:txBody>
          <a:bodyPr/>
          <a:lstStyle/>
          <a:p>
            <a:r>
              <a:rPr lang="en-US" dirty="0"/>
              <a:t>Django’s Class based generic views provide abstract classes implementing common web development tasks.</a:t>
            </a:r>
          </a:p>
          <a:p>
            <a:r>
              <a:rPr lang="en-US" dirty="0"/>
              <a:t>These are very powerful, and heavily-utilize Python’s object orientation and multiple inheritances in order to be extensible.</a:t>
            </a:r>
          </a:p>
          <a:p>
            <a:endParaRPr lang="en-US" dirty="0"/>
          </a:p>
          <a:p>
            <a:endParaRPr lang="en-US" dirty="0"/>
          </a:p>
        </p:txBody>
      </p:sp>
    </p:spTree>
    <p:extLst>
      <p:ext uri="{BB962C8B-B14F-4D97-AF65-F5344CB8AC3E}">
        <p14:creationId xmlns:p14="http://schemas.microsoft.com/office/powerpoint/2010/main" val="26050819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CreateView (Create Mode) </a:t>
            </a:r>
          </a:p>
        </p:txBody>
      </p:sp>
      <p:sp>
        <p:nvSpPr>
          <p:cNvPr id="3" name="Content Placeholder 2"/>
          <p:cNvSpPr>
            <a:spLocks noGrp="1"/>
          </p:cNvSpPr>
          <p:nvPr>
            <p:ph idx="1"/>
          </p:nvPr>
        </p:nvSpPr>
        <p:spPr/>
        <p:txBody>
          <a:bodyPr/>
          <a:lstStyle/>
          <a:p>
            <a:r>
              <a:rPr lang="en-US" dirty="0"/>
              <a:t>A view that displays a form for creating an object, redisplaying the form with validation errors (if any) and saving the object into the corresponding model fields.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02150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operation:</a:t>
            </a:r>
            <a:endParaRPr lang="en-US" dirty="0"/>
          </a:p>
        </p:txBody>
      </p:sp>
      <p:sp>
        <p:nvSpPr>
          <p:cNvPr id="3" name="Content Placeholder 2"/>
          <p:cNvSpPr>
            <a:spLocks noGrp="1"/>
          </p:cNvSpPr>
          <p:nvPr>
            <p:ph idx="1"/>
          </p:nvPr>
        </p:nvSpPr>
        <p:spPr>
          <a:xfrm>
            <a:off x="304800" y="1295400"/>
            <a:ext cx="8686800" cy="5562600"/>
          </a:xfrm>
        </p:spPr>
        <p:txBody>
          <a:bodyPr>
            <a:normAutofit fontScale="85000" lnSpcReduction="10000"/>
          </a:bodyPr>
          <a:lstStyle/>
          <a:p>
            <a:r>
              <a:rPr lang="en-US" dirty="0" smtClean="0">
                <a:solidFill>
                  <a:srgbClr val="C00000"/>
                </a:solidFill>
              </a:rPr>
              <a:t>step:1</a:t>
            </a:r>
          </a:p>
          <a:p>
            <a:r>
              <a:rPr lang="en-US" dirty="0" smtClean="0">
                <a:solidFill>
                  <a:srgbClr val="C00000"/>
                </a:solidFill>
              </a:rPr>
              <a:t>Create a table and column in database using models.py.</a:t>
            </a:r>
          </a:p>
          <a:p>
            <a:r>
              <a:rPr lang="en-US" dirty="0" smtClean="0">
                <a:solidFill>
                  <a:srgbClr val="C00000"/>
                </a:solidFill>
              </a:rPr>
              <a:t>models.py </a:t>
            </a:r>
            <a:r>
              <a:rPr lang="en-US" dirty="0" smtClean="0">
                <a:solidFill>
                  <a:srgbClr val="C00000"/>
                </a:solidFill>
                <a:sym typeface="Wingdings" panose="05000000000000000000" pitchFamily="2" charset="2"/>
              </a:rPr>
              <a:t> </a:t>
            </a:r>
          </a:p>
          <a:p>
            <a:pPr marL="0" indent="0">
              <a:buNone/>
            </a:pPr>
            <a:r>
              <a:rPr lang="en-US" dirty="0">
                <a:solidFill>
                  <a:srgbClr val="7030A0"/>
                </a:solidFill>
              </a:rPr>
              <a:t>class student(models.Model):</a:t>
            </a:r>
            <a:br>
              <a:rPr lang="en-US" dirty="0">
                <a:solidFill>
                  <a:srgbClr val="7030A0"/>
                </a:solidFill>
              </a:rPr>
            </a:br>
            <a:r>
              <a:rPr lang="en-US" dirty="0">
                <a:solidFill>
                  <a:srgbClr val="7030A0"/>
                </a:solidFill>
              </a:rPr>
              <a:t>    stdid=models.CharField(max_length=10,unique=True)</a:t>
            </a:r>
            <a:br>
              <a:rPr lang="en-US" dirty="0">
                <a:solidFill>
                  <a:srgbClr val="7030A0"/>
                </a:solidFill>
              </a:rPr>
            </a:br>
            <a:r>
              <a:rPr lang="en-US" dirty="0">
                <a:solidFill>
                  <a:srgbClr val="7030A0"/>
                </a:solidFill>
              </a:rPr>
              <a:t>    name=models.CharField(max_length=20)</a:t>
            </a:r>
            <a:br>
              <a:rPr lang="en-US" dirty="0">
                <a:solidFill>
                  <a:srgbClr val="7030A0"/>
                </a:solidFill>
              </a:rPr>
            </a:br>
            <a:r>
              <a:rPr lang="en-US" dirty="0">
                <a:solidFill>
                  <a:srgbClr val="7030A0"/>
                </a:solidFill>
              </a:rPr>
              <a:t>    phone=models.BigIntegerField()</a:t>
            </a:r>
            <a:br>
              <a:rPr lang="en-US" dirty="0">
                <a:solidFill>
                  <a:srgbClr val="7030A0"/>
                </a:solidFill>
              </a:rPr>
            </a:br>
            <a:r>
              <a:rPr lang="en-US" dirty="0">
                <a:solidFill>
                  <a:srgbClr val="7030A0"/>
                </a:solidFill>
              </a:rPr>
              <a:t>    email=models.EmailField()</a:t>
            </a:r>
            <a:br>
              <a:rPr lang="en-US" dirty="0">
                <a:solidFill>
                  <a:srgbClr val="7030A0"/>
                </a:solidFill>
              </a:rPr>
            </a:br>
            <a:r>
              <a:rPr lang="en-US" dirty="0">
                <a:solidFill>
                  <a:srgbClr val="7030A0"/>
                </a:solidFill>
              </a:rPr>
              <a:t>    course=models.CharField(max_length=20,</a:t>
            </a:r>
            <a:br>
              <a:rPr lang="en-US" dirty="0">
                <a:solidFill>
                  <a:srgbClr val="7030A0"/>
                </a:solidFill>
              </a:rPr>
            </a:br>
            <a:r>
              <a:rPr lang="en-US" dirty="0">
                <a:solidFill>
                  <a:srgbClr val="7030A0"/>
                </a:solidFill>
              </a:rPr>
              <a:t>                            choices=[('Java','Java'),</a:t>
            </a:r>
            <a:br>
              <a:rPr lang="en-US" dirty="0">
                <a:solidFill>
                  <a:srgbClr val="7030A0"/>
                </a:solidFill>
              </a:rPr>
            </a:br>
            <a:r>
              <a:rPr lang="en-US" dirty="0">
                <a:solidFill>
                  <a:srgbClr val="7030A0"/>
                </a:solidFill>
              </a:rPr>
              <a:t>                                     ('Python','Python'),</a:t>
            </a:r>
            <a:br>
              <a:rPr lang="en-US" dirty="0">
                <a:solidFill>
                  <a:srgbClr val="7030A0"/>
                </a:solidFill>
              </a:rPr>
            </a:br>
            <a:r>
              <a:rPr lang="en-US" dirty="0">
                <a:solidFill>
                  <a:srgbClr val="7030A0"/>
                </a:solidFill>
              </a:rPr>
              <a:t>                                     ('C','C')],default='python')</a:t>
            </a:r>
            <a:br>
              <a:rPr lang="en-US" dirty="0">
                <a:solidFill>
                  <a:srgbClr val="7030A0"/>
                </a:solidFill>
              </a:rPr>
            </a:br>
            <a:r>
              <a:rPr lang="en-US" dirty="0">
                <a:solidFill>
                  <a:srgbClr val="7030A0"/>
                </a:solidFill>
              </a:rPr>
              <a:t>    fees=models.IntegerField()</a:t>
            </a:r>
          </a:p>
          <a:p>
            <a:pPr marL="0" indent="0">
              <a:buNone/>
            </a:pPr>
            <a:endParaRPr lang="en-US" dirty="0"/>
          </a:p>
        </p:txBody>
      </p:sp>
    </p:spTree>
    <p:extLst>
      <p:ext uri="{BB962C8B-B14F-4D97-AF65-F5344CB8AC3E}">
        <p14:creationId xmlns:p14="http://schemas.microsoft.com/office/powerpoint/2010/main" val="726600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lstStyle/>
          <a:p>
            <a:r>
              <a:rPr lang="en-US" dirty="0" smtClean="0">
                <a:solidFill>
                  <a:srgbClr val="C00000"/>
                </a:solidFill>
              </a:rPr>
              <a:t>step:2:</a:t>
            </a:r>
          </a:p>
          <a:p>
            <a:r>
              <a:rPr lang="en-US" dirty="0" smtClean="0"/>
              <a:t>Run below command to Terminal for create a table in database.</a:t>
            </a:r>
          </a:p>
          <a:p>
            <a:r>
              <a:rPr lang="en-US" dirty="0" smtClean="0">
                <a:solidFill>
                  <a:srgbClr val="7030A0"/>
                </a:solidFill>
              </a:rPr>
              <a:t>python manage.py makemigrations</a:t>
            </a:r>
          </a:p>
          <a:p>
            <a:r>
              <a:rPr lang="en-US" dirty="0" smtClean="0">
                <a:solidFill>
                  <a:srgbClr val="7030A0"/>
                </a:solidFill>
              </a:rPr>
              <a:t>python manage.py migrate</a:t>
            </a:r>
            <a:endParaRPr lang="en-US" dirty="0">
              <a:solidFill>
                <a:srgbClr val="7030A0"/>
              </a:solidFill>
            </a:endParaRPr>
          </a:p>
        </p:txBody>
      </p:sp>
    </p:spTree>
    <p:extLst>
      <p:ext uri="{BB962C8B-B14F-4D97-AF65-F5344CB8AC3E}">
        <p14:creationId xmlns:p14="http://schemas.microsoft.com/office/powerpoint/2010/main" val="234561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32" y="1554163"/>
            <a:ext cx="8648335" cy="4525962"/>
          </a:xfrm>
        </p:spPr>
      </p:pic>
    </p:spTree>
    <p:extLst>
      <p:ext uri="{BB962C8B-B14F-4D97-AF65-F5344CB8AC3E}">
        <p14:creationId xmlns:p14="http://schemas.microsoft.com/office/powerpoint/2010/main" val="6774679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92500" lnSpcReduction="20000"/>
          </a:bodyPr>
          <a:lstStyle/>
          <a:p>
            <a:r>
              <a:rPr lang="en-US" dirty="0" smtClean="0">
                <a:solidFill>
                  <a:srgbClr val="C00000"/>
                </a:solidFill>
              </a:rPr>
              <a:t>step:3:</a:t>
            </a:r>
          </a:p>
          <a:p>
            <a:r>
              <a:rPr lang="en-US" dirty="0" smtClean="0">
                <a:solidFill>
                  <a:srgbClr val="C00000"/>
                </a:solidFill>
              </a:rPr>
              <a:t>views.py</a:t>
            </a:r>
            <a:r>
              <a:rPr lang="en-US" dirty="0" smtClean="0">
                <a:solidFill>
                  <a:srgbClr val="C00000"/>
                </a:solidFill>
                <a:sym typeface="Wingdings" panose="05000000000000000000" pitchFamily="2" charset="2"/>
              </a:rPr>
              <a:t></a:t>
            </a:r>
          </a:p>
          <a:p>
            <a:r>
              <a:rPr lang="en-US" dirty="0" smtClean="0">
                <a:sym typeface="Wingdings" panose="05000000000000000000" pitchFamily="2" charset="2"/>
              </a:rPr>
              <a:t>import below defined modules for classy view.</a:t>
            </a:r>
          </a:p>
          <a:p>
            <a:pPr marL="0" indent="0">
              <a:buNone/>
            </a:pPr>
            <a:r>
              <a:rPr lang="en-US" dirty="0">
                <a:solidFill>
                  <a:srgbClr val="7030A0"/>
                </a:solidFill>
              </a:rPr>
              <a:t>from sample.models import *</a:t>
            </a:r>
            <a:br>
              <a:rPr lang="en-US" dirty="0">
                <a:solidFill>
                  <a:srgbClr val="7030A0"/>
                </a:solidFill>
              </a:rPr>
            </a:br>
            <a:r>
              <a:rPr lang="en-US" dirty="0">
                <a:solidFill>
                  <a:srgbClr val="7030A0"/>
                </a:solidFill>
              </a:rPr>
              <a:t>from django.urls import reverse_lazy</a:t>
            </a:r>
            <a:br>
              <a:rPr lang="en-US" dirty="0">
                <a:solidFill>
                  <a:srgbClr val="7030A0"/>
                </a:solidFill>
              </a:rPr>
            </a:br>
            <a:r>
              <a:rPr lang="en-US" dirty="0">
                <a:solidFill>
                  <a:srgbClr val="7030A0"/>
                </a:solidFill>
              </a:rPr>
              <a:t>from django.views.generic.edit import CreateView,UpdateView,DeleteView</a:t>
            </a:r>
            <a:br>
              <a:rPr lang="en-US" dirty="0">
                <a:solidFill>
                  <a:srgbClr val="7030A0"/>
                </a:solidFill>
              </a:rPr>
            </a:br>
            <a:r>
              <a:rPr lang="en-US" dirty="0">
                <a:solidFill>
                  <a:srgbClr val="7030A0"/>
                </a:solidFill>
              </a:rPr>
              <a:t>from django.views.generic.list import </a:t>
            </a:r>
            <a:r>
              <a:rPr lang="en-US" dirty="0" smtClean="0">
                <a:solidFill>
                  <a:srgbClr val="7030A0"/>
                </a:solidFill>
              </a:rPr>
              <a:t>ListView</a:t>
            </a:r>
          </a:p>
          <a:p>
            <a:r>
              <a:rPr lang="en-US" dirty="0" smtClean="0">
                <a:solidFill>
                  <a:schemeClr val="tx1">
                    <a:lumMod val="95000"/>
                    <a:lumOff val="5000"/>
                  </a:schemeClr>
                </a:solidFill>
              </a:rPr>
              <a:t>create a class  for Create Operation in views.py:</a:t>
            </a:r>
          </a:p>
          <a:p>
            <a:r>
              <a:rPr lang="en-US" dirty="0" smtClean="0">
                <a:solidFill>
                  <a:schemeClr val="tx1">
                    <a:lumMod val="95000"/>
                    <a:lumOff val="5000"/>
                  </a:schemeClr>
                </a:solidFill>
              </a:rPr>
              <a:t>The class inherit the library class of CreateView.</a:t>
            </a:r>
            <a:endParaRPr lang="en-US" dirty="0">
              <a:solidFill>
                <a:schemeClr val="tx1">
                  <a:lumMod val="95000"/>
                  <a:lumOff val="5000"/>
                </a:schemeClr>
              </a:solidFill>
            </a:endParaRPr>
          </a:p>
          <a:p>
            <a:pPr marL="0" indent="0">
              <a:buNone/>
            </a:pPr>
            <a:r>
              <a:rPr lang="en-US" dirty="0">
                <a:solidFill>
                  <a:srgbClr val="7030A0"/>
                </a:solidFill>
              </a:rPr>
              <a:t>class Addstudent(CreateView):</a:t>
            </a:r>
            <a:br>
              <a:rPr lang="en-US" dirty="0">
                <a:solidFill>
                  <a:srgbClr val="7030A0"/>
                </a:solidFill>
              </a:rPr>
            </a:br>
            <a:r>
              <a:rPr lang="en-US" dirty="0">
                <a:solidFill>
                  <a:srgbClr val="7030A0"/>
                </a:solidFill>
              </a:rPr>
              <a:t>    model = student</a:t>
            </a:r>
            <a:br>
              <a:rPr lang="en-US" dirty="0">
                <a:solidFill>
                  <a:srgbClr val="7030A0"/>
                </a:solidFill>
              </a:rPr>
            </a:br>
            <a:r>
              <a:rPr lang="en-US" dirty="0">
                <a:solidFill>
                  <a:srgbClr val="7030A0"/>
                </a:solidFill>
              </a:rPr>
              <a:t>    template_name = 'addstudent.html'</a:t>
            </a:r>
            <a:br>
              <a:rPr lang="en-US" dirty="0">
                <a:solidFill>
                  <a:srgbClr val="7030A0"/>
                </a:solidFill>
              </a:rPr>
            </a:br>
            <a:r>
              <a:rPr lang="en-US" dirty="0">
                <a:solidFill>
                  <a:srgbClr val="7030A0"/>
                </a:solidFill>
              </a:rPr>
              <a:t>    success_url = reverse_lazy('home')</a:t>
            </a:r>
            <a:br>
              <a:rPr lang="en-US" dirty="0">
                <a:solidFill>
                  <a:srgbClr val="7030A0"/>
                </a:solidFill>
              </a:rPr>
            </a:br>
            <a:r>
              <a:rPr lang="en-US" dirty="0">
                <a:solidFill>
                  <a:srgbClr val="7030A0"/>
                </a:solidFill>
              </a:rPr>
              <a:t>    fields = '__all__'</a:t>
            </a:r>
          </a:p>
          <a:p>
            <a:pPr marL="0" indent="0">
              <a:buNone/>
            </a:pPr>
            <a:endParaRPr lang="en-US" dirty="0"/>
          </a:p>
        </p:txBody>
      </p:sp>
    </p:spTree>
    <p:extLst>
      <p:ext uri="{BB962C8B-B14F-4D97-AF65-F5344CB8AC3E}">
        <p14:creationId xmlns:p14="http://schemas.microsoft.com/office/powerpoint/2010/main" val="5097775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normAutofit fontScale="92500" lnSpcReduction="10000"/>
          </a:bodyPr>
          <a:lstStyle/>
          <a:p>
            <a:r>
              <a:rPr lang="en-US" dirty="0" smtClean="0">
                <a:solidFill>
                  <a:srgbClr val="C00000"/>
                </a:solidFill>
              </a:rPr>
              <a:t>step:4:</a:t>
            </a:r>
          </a:p>
          <a:p>
            <a:r>
              <a:rPr lang="en-US" dirty="0" smtClean="0"/>
              <a:t>create a html file mentioned as in template_name.</a:t>
            </a:r>
          </a:p>
          <a:p>
            <a:r>
              <a:rPr lang="en-US" dirty="0" smtClean="0">
                <a:solidFill>
                  <a:srgbClr val="C00000"/>
                </a:solidFill>
              </a:rPr>
              <a:t>Addstudent.html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&lt;h2&gt;ADD STUDENT DATA&lt;/h2&gt;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 csrf_token %}</a:t>
            </a:r>
            <a:br>
              <a:rPr lang="en-US" dirty="0">
                <a:solidFill>
                  <a:srgbClr val="7030A0"/>
                </a:solidFill>
              </a:rPr>
            </a:br>
            <a:r>
              <a:rPr lang="en-US" dirty="0">
                <a:solidFill>
                  <a:srgbClr val="7030A0"/>
                </a:solidFill>
              </a:rPr>
              <a:t>    {{ form.as_p}}</a:t>
            </a:r>
            <a:br>
              <a:rPr lang="en-US" dirty="0">
                <a:solidFill>
                  <a:srgbClr val="7030A0"/>
                </a:solidFill>
              </a:rPr>
            </a:br>
            <a:r>
              <a:rPr lang="en-US" dirty="0">
                <a:solidFill>
                  <a:srgbClr val="7030A0"/>
                </a:solidFill>
              </a:rPr>
              <a:t>    &lt;input type="submit" value="ADD DATA"&gt;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 endblock %}</a:t>
            </a:r>
          </a:p>
          <a:p>
            <a:endParaRPr lang="en-US" dirty="0"/>
          </a:p>
        </p:txBody>
      </p:sp>
    </p:spTree>
    <p:extLst>
      <p:ext uri="{BB962C8B-B14F-4D97-AF65-F5344CB8AC3E}">
        <p14:creationId xmlns:p14="http://schemas.microsoft.com/office/powerpoint/2010/main" val="16527473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lstStyle/>
          <a:p>
            <a:r>
              <a:rPr lang="en-US" dirty="0" smtClean="0">
                <a:solidFill>
                  <a:srgbClr val="C00000"/>
                </a:solidFill>
              </a:rPr>
              <a:t>step:5</a:t>
            </a:r>
          </a:p>
          <a:p>
            <a:r>
              <a:rPr lang="en-US" dirty="0" smtClean="0"/>
              <a:t>Add the path in urls.py.</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path('addstudent/',Addstudent.as_view(),name='add'),</a:t>
            </a:r>
          </a:p>
          <a:p>
            <a:pPr marL="0" indent="0">
              <a:buNone/>
            </a:pPr>
            <a:endParaRPr lang="en-US" dirty="0"/>
          </a:p>
        </p:txBody>
      </p:sp>
    </p:spTree>
    <p:extLst>
      <p:ext uri="{BB962C8B-B14F-4D97-AF65-F5344CB8AC3E}">
        <p14:creationId xmlns:p14="http://schemas.microsoft.com/office/powerpoint/2010/main" val="5322916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operation:</a:t>
            </a:r>
            <a:endParaRPr lang="en-US" dirty="0"/>
          </a:p>
        </p:txBody>
      </p:sp>
      <p:sp>
        <p:nvSpPr>
          <p:cNvPr id="3" name="Content Placeholder 2"/>
          <p:cNvSpPr>
            <a:spLocks noGrp="1"/>
          </p:cNvSpPr>
          <p:nvPr>
            <p:ph idx="1"/>
          </p:nvPr>
        </p:nvSpPr>
        <p:spPr/>
        <p:txBody>
          <a:bodyPr/>
          <a:lstStyle/>
          <a:p>
            <a:r>
              <a:rPr lang="en-US" dirty="0" smtClean="0">
                <a:solidFill>
                  <a:srgbClr val="C00000"/>
                </a:solidFill>
              </a:rPr>
              <a:t>step:1:</a:t>
            </a:r>
          </a:p>
          <a:p>
            <a:r>
              <a:rPr lang="en-US" dirty="0" smtClean="0"/>
              <a:t>create a class for Read Operation.</a:t>
            </a:r>
          </a:p>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class Viewstudent(ListView):</a:t>
            </a:r>
            <a:br>
              <a:rPr lang="en-US" dirty="0">
                <a:solidFill>
                  <a:srgbClr val="7030A0"/>
                </a:solidFill>
              </a:rPr>
            </a:br>
            <a:r>
              <a:rPr lang="en-US" dirty="0">
                <a:solidFill>
                  <a:srgbClr val="7030A0"/>
                </a:solidFill>
              </a:rPr>
              <a:t>    model = student</a:t>
            </a:r>
            <a:br>
              <a:rPr lang="en-US" dirty="0">
                <a:solidFill>
                  <a:srgbClr val="7030A0"/>
                </a:solidFill>
              </a:rPr>
            </a:br>
            <a:r>
              <a:rPr lang="en-US" dirty="0">
                <a:solidFill>
                  <a:srgbClr val="7030A0"/>
                </a:solidFill>
              </a:rPr>
              <a:t>    template_name = 'Viewstudent.html'</a:t>
            </a:r>
            <a:br>
              <a:rPr lang="en-US" dirty="0">
                <a:solidFill>
                  <a:srgbClr val="7030A0"/>
                </a:solidFill>
              </a:rPr>
            </a:br>
            <a:r>
              <a:rPr lang="en-US" dirty="0">
                <a:solidFill>
                  <a:srgbClr val="7030A0"/>
                </a:solidFill>
              </a:rPr>
              <a:t>    context_object_name = 'data'</a:t>
            </a:r>
          </a:p>
          <a:p>
            <a:pPr marL="0" indent="0">
              <a:buNone/>
            </a:pPr>
            <a:endParaRPr lang="en-US" dirty="0"/>
          </a:p>
        </p:txBody>
      </p:sp>
    </p:spTree>
    <p:extLst>
      <p:ext uri="{BB962C8B-B14F-4D97-AF65-F5344CB8AC3E}">
        <p14:creationId xmlns:p14="http://schemas.microsoft.com/office/powerpoint/2010/main" val="22081223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normAutofit fontScale="77500" lnSpcReduction="20000"/>
          </a:bodyPr>
          <a:lstStyle/>
          <a:p>
            <a:r>
              <a:rPr lang="en-US" dirty="0" smtClean="0">
                <a:solidFill>
                  <a:srgbClr val="C00000"/>
                </a:solidFill>
              </a:rPr>
              <a:t>step:2:</a:t>
            </a:r>
          </a:p>
          <a:p>
            <a:r>
              <a:rPr lang="en-US" dirty="0" smtClean="0"/>
              <a:t>create html file in templates mentioned in template_name of views.py.</a:t>
            </a:r>
          </a:p>
          <a:p>
            <a:r>
              <a:rPr lang="en-US" dirty="0" smtClean="0">
                <a:solidFill>
                  <a:srgbClr val="C00000"/>
                </a:solidFill>
              </a:rPr>
              <a:t>Viewstudent.html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&lt;h2&gt; STUDENT DATA&lt;/h2&gt;</a:t>
            </a:r>
            <a:br>
              <a:rPr lang="en-US" dirty="0">
                <a:solidFill>
                  <a:srgbClr val="7030A0"/>
                </a:solidFill>
              </a:rPr>
            </a:br>
            <a:r>
              <a:rPr lang="en-US" dirty="0">
                <a:solidFill>
                  <a:srgbClr val="7030A0"/>
                </a:solidFill>
              </a:rPr>
              <a:t>&lt;table border="" class="p-4"&gt;</a:t>
            </a:r>
            <a:br>
              <a:rPr lang="en-US" dirty="0">
                <a:solidFill>
                  <a:srgbClr val="7030A0"/>
                </a:solidFill>
              </a:rPr>
            </a:br>
            <a:r>
              <a:rPr lang="en-US" dirty="0">
                <a:solidFill>
                  <a:srgbClr val="7030A0"/>
                </a:solidFill>
              </a:rPr>
              <a:t>    &lt;tr&gt;</a:t>
            </a:r>
            <a:br>
              <a:rPr lang="en-US" dirty="0">
                <a:solidFill>
                  <a:srgbClr val="7030A0"/>
                </a:solidFill>
              </a:rPr>
            </a:br>
            <a:r>
              <a:rPr lang="en-US" dirty="0">
                <a:solidFill>
                  <a:srgbClr val="7030A0"/>
                </a:solidFill>
              </a:rPr>
              <a:t>       &lt;th&gt;STUDENTID&lt;/th&gt;</a:t>
            </a:r>
            <a:br>
              <a:rPr lang="en-US" dirty="0">
                <a:solidFill>
                  <a:srgbClr val="7030A0"/>
                </a:solidFill>
              </a:rPr>
            </a:br>
            <a:r>
              <a:rPr lang="en-US" dirty="0">
                <a:solidFill>
                  <a:srgbClr val="7030A0"/>
                </a:solidFill>
              </a:rPr>
              <a:t>        &lt;th&gt;NAME&lt;/th&gt;</a:t>
            </a:r>
            <a:br>
              <a:rPr lang="en-US" dirty="0">
                <a:solidFill>
                  <a:srgbClr val="7030A0"/>
                </a:solidFill>
              </a:rPr>
            </a:br>
            <a:r>
              <a:rPr lang="en-US" dirty="0">
                <a:solidFill>
                  <a:srgbClr val="7030A0"/>
                </a:solidFill>
              </a:rPr>
              <a:t>        &lt;th&gt;EMAIL ID&lt;/th&gt;</a:t>
            </a:r>
            <a:br>
              <a:rPr lang="en-US" dirty="0">
                <a:solidFill>
                  <a:srgbClr val="7030A0"/>
                </a:solidFill>
              </a:rPr>
            </a:br>
            <a:r>
              <a:rPr lang="en-US" dirty="0">
                <a:solidFill>
                  <a:srgbClr val="7030A0"/>
                </a:solidFill>
              </a:rPr>
              <a:t>        &lt;th&gt;PHONE NO&lt;/th&gt;</a:t>
            </a:r>
            <a:br>
              <a:rPr lang="en-US" dirty="0">
                <a:solidFill>
                  <a:srgbClr val="7030A0"/>
                </a:solidFill>
              </a:rPr>
            </a:br>
            <a:r>
              <a:rPr lang="en-US" dirty="0">
                <a:solidFill>
                  <a:srgbClr val="7030A0"/>
                </a:solidFill>
              </a:rPr>
              <a:t>        &lt;th&gt;COURSE&lt;/th&gt;</a:t>
            </a:r>
            <a:br>
              <a:rPr lang="en-US" dirty="0">
                <a:solidFill>
                  <a:srgbClr val="7030A0"/>
                </a:solidFill>
              </a:rPr>
            </a:br>
            <a:r>
              <a:rPr lang="en-US" dirty="0">
                <a:solidFill>
                  <a:srgbClr val="7030A0"/>
                </a:solidFill>
              </a:rPr>
              <a:t>        &lt;th&gt;FEES&lt;/th&gt;</a:t>
            </a:r>
            <a:br>
              <a:rPr lang="en-US" dirty="0">
                <a:solidFill>
                  <a:srgbClr val="7030A0"/>
                </a:solidFill>
              </a:rPr>
            </a:br>
            <a:r>
              <a:rPr lang="en-US" dirty="0">
                <a:solidFill>
                  <a:srgbClr val="7030A0"/>
                </a:solidFill>
              </a:rPr>
              <a:t>        &lt;!--update --&gt;</a:t>
            </a:r>
            <a:br>
              <a:rPr lang="en-US" dirty="0">
                <a:solidFill>
                  <a:srgbClr val="7030A0"/>
                </a:solidFill>
              </a:rPr>
            </a:br>
            <a:r>
              <a:rPr lang="en-US" dirty="0">
                <a:solidFill>
                  <a:srgbClr val="7030A0"/>
                </a:solidFill>
              </a:rPr>
              <a:t>        &lt;th&gt;UPDATE&lt;/th&gt;</a:t>
            </a:r>
            <a:br>
              <a:rPr lang="en-US" dirty="0">
                <a:solidFill>
                  <a:srgbClr val="7030A0"/>
                </a:solidFill>
              </a:rPr>
            </a:br>
            <a:r>
              <a:rPr lang="en-US" dirty="0">
                <a:solidFill>
                  <a:srgbClr val="7030A0"/>
                </a:solidFill>
              </a:rPr>
              <a:t>        &lt;!--delete--&gt;</a:t>
            </a:r>
            <a:br>
              <a:rPr lang="en-US" dirty="0">
                <a:solidFill>
                  <a:srgbClr val="7030A0"/>
                </a:solidFill>
              </a:rPr>
            </a:br>
            <a:r>
              <a:rPr lang="en-US" dirty="0">
                <a:solidFill>
                  <a:srgbClr val="7030A0"/>
                </a:solidFill>
              </a:rPr>
              <a:t>        &lt;th&gt;DELETE&lt;/th&gt;</a:t>
            </a:r>
            <a:br>
              <a:rPr lang="en-US" dirty="0">
                <a:solidFill>
                  <a:srgbClr val="7030A0"/>
                </a:solidFill>
              </a:rPr>
            </a:br>
            <a:r>
              <a:rPr lang="en-US" dirty="0">
                <a:solidFill>
                  <a:srgbClr val="7030A0"/>
                </a:solidFill>
              </a:rPr>
              <a:t>    &lt;/tr</a:t>
            </a:r>
            <a:r>
              <a:rPr lang="en-US" dirty="0" smtClean="0">
                <a:solidFill>
                  <a:srgbClr val="7030A0"/>
                </a:solidFill>
              </a:rPr>
              <a:t>&gt;</a:t>
            </a:r>
          </a:p>
        </p:txBody>
      </p:sp>
    </p:spTree>
    <p:extLst>
      <p:ext uri="{BB962C8B-B14F-4D97-AF65-F5344CB8AC3E}">
        <p14:creationId xmlns:p14="http://schemas.microsoft.com/office/powerpoint/2010/main" val="34695069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00800"/>
          </a:xfrm>
        </p:spPr>
        <p:txBody>
          <a:bodyPr>
            <a:normAutofit fontScale="85000" lnSpcReduction="10000"/>
          </a:bodyPr>
          <a:lstStyle/>
          <a:p>
            <a:pPr marL="0" indent="0">
              <a:buNone/>
            </a:pPr>
            <a:r>
              <a:rPr lang="en-US" dirty="0"/>
              <a:t> </a:t>
            </a:r>
            <a:r>
              <a:rPr lang="en-US" dirty="0">
                <a:solidFill>
                  <a:srgbClr val="7030A0"/>
                </a:solidFill>
              </a:rPr>
              <a:t>{% for a in data %}</a:t>
            </a:r>
            <a:br>
              <a:rPr lang="en-US" dirty="0">
                <a:solidFill>
                  <a:srgbClr val="7030A0"/>
                </a:solidFill>
              </a:rPr>
            </a:br>
            <a:r>
              <a:rPr lang="en-US" dirty="0">
                <a:solidFill>
                  <a:srgbClr val="7030A0"/>
                </a:solidFill>
              </a:rPr>
              <a:t>    &lt;tr&gt;</a:t>
            </a:r>
            <a:br>
              <a:rPr lang="en-US" dirty="0">
                <a:solidFill>
                  <a:srgbClr val="7030A0"/>
                </a:solidFill>
              </a:rPr>
            </a:br>
            <a:r>
              <a:rPr lang="en-US" dirty="0">
                <a:solidFill>
                  <a:srgbClr val="7030A0"/>
                </a:solidFill>
              </a:rPr>
              <a:t>        &lt;td&gt;{{a.stdid}}&lt;/td&gt;</a:t>
            </a:r>
            <a:br>
              <a:rPr lang="en-US" dirty="0">
                <a:solidFill>
                  <a:srgbClr val="7030A0"/>
                </a:solidFill>
              </a:rPr>
            </a:br>
            <a:r>
              <a:rPr lang="en-US" dirty="0">
                <a:solidFill>
                  <a:srgbClr val="7030A0"/>
                </a:solidFill>
              </a:rPr>
              <a:t>        &lt;td&gt;{{a.name}}&lt;/td&gt;</a:t>
            </a:r>
            <a:br>
              <a:rPr lang="en-US" dirty="0">
                <a:solidFill>
                  <a:srgbClr val="7030A0"/>
                </a:solidFill>
              </a:rPr>
            </a:br>
            <a:r>
              <a:rPr lang="en-US" dirty="0">
                <a:solidFill>
                  <a:srgbClr val="7030A0"/>
                </a:solidFill>
              </a:rPr>
              <a:t>        &lt;td&gt;{{a.email}}&lt;/td&gt;</a:t>
            </a:r>
            <a:br>
              <a:rPr lang="en-US" dirty="0">
                <a:solidFill>
                  <a:srgbClr val="7030A0"/>
                </a:solidFill>
              </a:rPr>
            </a:br>
            <a:r>
              <a:rPr lang="en-US" dirty="0">
                <a:solidFill>
                  <a:srgbClr val="7030A0"/>
                </a:solidFill>
              </a:rPr>
              <a:t>        &lt;td&gt;{{a.phone}}&lt;/td&gt;</a:t>
            </a:r>
            <a:br>
              <a:rPr lang="en-US" dirty="0">
                <a:solidFill>
                  <a:srgbClr val="7030A0"/>
                </a:solidFill>
              </a:rPr>
            </a:br>
            <a:r>
              <a:rPr lang="en-US" dirty="0">
                <a:solidFill>
                  <a:srgbClr val="7030A0"/>
                </a:solidFill>
              </a:rPr>
              <a:t>        &lt;td&gt;{{a.course}}&lt;/td&gt;</a:t>
            </a:r>
            <a:br>
              <a:rPr lang="en-US" dirty="0">
                <a:solidFill>
                  <a:srgbClr val="7030A0"/>
                </a:solidFill>
              </a:rPr>
            </a:br>
            <a:r>
              <a:rPr lang="en-US" dirty="0">
                <a:solidFill>
                  <a:srgbClr val="7030A0"/>
                </a:solidFill>
              </a:rPr>
              <a:t>        &lt;td&gt;{{a.fees}}&lt;/td&gt;</a:t>
            </a:r>
            <a:br>
              <a:rPr lang="en-US" dirty="0">
                <a:solidFill>
                  <a:srgbClr val="7030A0"/>
                </a:solidFill>
              </a:rPr>
            </a:br>
            <a:r>
              <a:rPr lang="en-US" dirty="0">
                <a:solidFill>
                  <a:srgbClr val="7030A0"/>
                </a:solidFill>
              </a:rPr>
              <a:t>        </a:t>
            </a:r>
            <a:r>
              <a:rPr lang="en-US" dirty="0">
                <a:solidFill>
                  <a:srgbClr val="00B050"/>
                </a:solidFill>
              </a:rPr>
              <a:t>&lt;!--update --&gt;</a:t>
            </a:r>
            <a:br>
              <a:rPr lang="en-US" dirty="0">
                <a:solidFill>
                  <a:srgbClr val="00B050"/>
                </a:solidFill>
              </a:rPr>
            </a:br>
            <a:r>
              <a:rPr lang="en-US" dirty="0">
                <a:solidFill>
                  <a:srgbClr val="7030A0"/>
                </a:solidFill>
              </a:rPr>
              <a:t>        &lt;td&gt;&lt;a href="/updatestu/{{a.id}}"&gt;update&lt;/a&gt;&lt;/td&gt;</a:t>
            </a:r>
            <a:br>
              <a:rPr lang="en-US" dirty="0">
                <a:solidFill>
                  <a:srgbClr val="7030A0"/>
                </a:solidFill>
              </a:rPr>
            </a:br>
            <a:r>
              <a:rPr lang="en-US" dirty="0">
                <a:solidFill>
                  <a:srgbClr val="7030A0"/>
                </a:solidFill>
              </a:rPr>
              <a:t>        </a:t>
            </a:r>
            <a:r>
              <a:rPr lang="en-US" dirty="0">
                <a:solidFill>
                  <a:srgbClr val="00B050"/>
                </a:solidFill>
              </a:rPr>
              <a:t>&lt;!--delete--&gt;</a:t>
            </a:r>
            <a:br>
              <a:rPr lang="en-US" dirty="0">
                <a:solidFill>
                  <a:srgbClr val="00B050"/>
                </a:solidFill>
              </a:rPr>
            </a:br>
            <a:r>
              <a:rPr lang="en-US" dirty="0">
                <a:solidFill>
                  <a:srgbClr val="7030A0"/>
                </a:solidFill>
              </a:rPr>
              <a:t>        &lt;td&gt;&lt;a href="/deletestu/{{a.id}}"&gt;delete&lt;/a&gt;&lt;/td&gt;</a:t>
            </a:r>
            <a:br>
              <a:rPr lang="en-US" dirty="0">
                <a:solidFill>
                  <a:srgbClr val="7030A0"/>
                </a:solidFill>
              </a:rPr>
            </a:br>
            <a:r>
              <a:rPr lang="en-US" dirty="0">
                <a:solidFill>
                  <a:srgbClr val="7030A0"/>
                </a:solidFill>
              </a:rPr>
              <a:t>    &lt;/tr&gt;</a:t>
            </a:r>
            <a:br>
              <a:rPr lang="en-US" dirty="0">
                <a:solidFill>
                  <a:srgbClr val="7030A0"/>
                </a:solidFill>
              </a:rPr>
            </a:br>
            <a:r>
              <a:rPr lang="en-US" dirty="0">
                <a:solidFill>
                  <a:srgbClr val="7030A0"/>
                </a:solidFill>
              </a:rPr>
              <a:t>    {% endfor %}</a:t>
            </a:r>
            <a:br>
              <a:rPr lang="en-US" dirty="0">
                <a:solidFill>
                  <a:srgbClr val="7030A0"/>
                </a:solidFill>
              </a:rPr>
            </a:br>
            <a:r>
              <a:rPr lang="en-US" dirty="0">
                <a:solidFill>
                  <a:srgbClr val="7030A0"/>
                </a:solidFill>
              </a:rPr>
              <a:t>&lt;/table&gt;</a:t>
            </a:r>
            <a:br>
              <a:rPr lang="en-US" dirty="0">
                <a:solidFill>
                  <a:srgbClr val="7030A0"/>
                </a:solidFill>
              </a:rPr>
            </a:br>
            <a:r>
              <a:rPr lang="en-US" dirty="0">
                <a:solidFill>
                  <a:srgbClr val="7030A0"/>
                </a:solidFill>
              </a:rPr>
              <a:t>{% endblock %}</a:t>
            </a:r>
          </a:p>
        </p:txBody>
      </p:sp>
    </p:spTree>
    <p:extLst>
      <p:ext uri="{BB962C8B-B14F-4D97-AF65-F5344CB8AC3E}">
        <p14:creationId xmlns:p14="http://schemas.microsoft.com/office/powerpoint/2010/main" val="33427582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553200"/>
          </a:xfrm>
        </p:spPr>
        <p:txBody>
          <a:bodyPr/>
          <a:lstStyle/>
          <a:p>
            <a:r>
              <a:rPr lang="en-US" dirty="0" smtClean="0">
                <a:solidFill>
                  <a:srgbClr val="C00000"/>
                </a:solidFill>
              </a:rPr>
              <a:t>step:3</a:t>
            </a:r>
          </a:p>
          <a:p>
            <a:r>
              <a:rPr lang="en-US" dirty="0" smtClean="0"/>
              <a:t>Add a path for Read Operation.</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path('view/',Viewstudent.as_view(),name='view'),</a:t>
            </a:r>
          </a:p>
          <a:p>
            <a:pPr marL="0" indent="0">
              <a:buNone/>
            </a:pPr>
            <a:endParaRPr lang="en-US" dirty="0"/>
          </a:p>
        </p:txBody>
      </p:sp>
    </p:spTree>
    <p:extLst>
      <p:ext uri="{BB962C8B-B14F-4D97-AF65-F5344CB8AC3E}">
        <p14:creationId xmlns:p14="http://schemas.microsoft.com/office/powerpoint/2010/main" val="13576644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OPERATION:</a:t>
            </a:r>
            <a:endParaRPr lang="en-US" dirty="0"/>
          </a:p>
        </p:txBody>
      </p:sp>
      <p:sp>
        <p:nvSpPr>
          <p:cNvPr id="3" name="Content Placeholder 2"/>
          <p:cNvSpPr>
            <a:spLocks noGrp="1"/>
          </p:cNvSpPr>
          <p:nvPr>
            <p:ph idx="1"/>
          </p:nvPr>
        </p:nvSpPr>
        <p:spPr/>
        <p:txBody>
          <a:bodyPr/>
          <a:lstStyle/>
          <a:p>
            <a:r>
              <a:rPr lang="en-US" dirty="0" smtClean="0">
                <a:solidFill>
                  <a:srgbClr val="C00000"/>
                </a:solidFill>
              </a:rPr>
              <a:t>step:1</a:t>
            </a:r>
          </a:p>
          <a:p>
            <a:r>
              <a:rPr lang="en-US" dirty="0" smtClean="0"/>
              <a:t>Add the headings(&lt;th&gt;),datas(&lt;td&gt;) for update in Viewstudent.html file.</a:t>
            </a:r>
          </a:p>
          <a:p>
            <a:r>
              <a:rPr lang="en-US" dirty="0" smtClean="0">
                <a:solidFill>
                  <a:srgbClr val="C00000"/>
                </a:solidFill>
              </a:rPr>
              <a:t>Viewstudent.html</a:t>
            </a:r>
            <a:r>
              <a:rPr lang="en-US" dirty="0" smtClean="0">
                <a:solidFill>
                  <a:srgbClr val="C00000"/>
                </a:solidFill>
                <a:sym typeface="Wingdings" panose="05000000000000000000" pitchFamily="2" charset="2"/>
              </a:rPr>
              <a:t></a:t>
            </a:r>
            <a:endParaRPr lang="en-US" dirty="0" smtClean="0">
              <a:solidFill>
                <a:srgbClr val="C00000"/>
              </a:solidFill>
            </a:endParaRPr>
          </a:p>
          <a:p>
            <a:pPr marL="0" indent="0">
              <a:buNone/>
            </a:pPr>
            <a:r>
              <a:rPr lang="en-US" dirty="0">
                <a:solidFill>
                  <a:srgbClr val="7030A0"/>
                </a:solidFill>
              </a:rPr>
              <a:t>&lt;th&gt;UPDATE&lt;/th</a:t>
            </a:r>
            <a:r>
              <a:rPr lang="en-US" dirty="0" smtClean="0">
                <a:solidFill>
                  <a:srgbClr val="7030A0"/>
                </a:solidFill>
              </a:rPr>
              <a:t>&gt;</a:t>
            </a:r>
          </a:p>
          <a:p>
            <a:pPr marL="0" indent="0">
              <a:buNone/>
            </a:pPr>
            <a:r>
              <a:rPr lang="en-US" dirty="0">
                <a:solidFill>
                  <a:srgbClr val="7030A0"/>
                </a:solidFill>
              </a:rPr>
              <a:t>&lt;td&gt;&lt;a href="/updatestu/{{a.id}}"&gt;update&lt;/a&gt;&lt;/td&gt;</a:t>
            </a:r>
          </a:p>
          <a:p>
            <a:pPr marL="0" indent="0">
              <a:buNone/>
            </a:pPr>
            <a:endParaRPr lang="en-US" dirty="0"/>
          </a:p>
          <a:p>
            <a:endParaRPr lang="en-US" dirty="0"/>
          </a:p>
        </p:txBody>
      </p:sp>
    </p:spTree>
    <p:extLst>
      <p:ext uri="{BB962C8B-B14F-4D97-AF65-F5344CB8AC3E}">
        <p14:creationId xmlns:p14="http://schemas.microsoft.com/office/powerpoint/2010/main" val="31349618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858000"/>
          </a:xfrm>
        </p:spPr>
        <p:txBody>
          <a:bodyPr>
            <a:normAutofit fontScale="92500" lnSpcReduction="20000"/>
          </a:bodyPr>
          <a:lstStyle/>
          <a:p>
            <a:r>
              <a:rPr lang="en-US" dirty="0" smtClean="0">
                <a:solidFill>
                  <a:srgbClr val="C00000"/>
                </a:solidFill>
              </a:rPr>
              <a:t>step:2</a:t>
            </a:r>
          </a:p>
          <a:p>
            <a:r>
              <a:rPr lang="en-US" dirty="0" smtClean="0"/>
              <a:t>create a class for Update Operation.</a:t>
            </a:r>
          </a:p>
          <a:p>
            <a:r>
              <a:rPr lang="en-US" dirty="0" smtClean="0">
                <a:solidFill>
                  <a:srgbClr val="C00000"/>
                </a:solidFill>
              </a:rPr>
              <a:t>views.py</a:t>
            </a:r>
            <a:r>
              <a:rPr lang="en-US" dirty="0" smtClean="0">
                <a:solidFill>
                  <a:srgbClr val="C00000"/>
                </a:solidFill>
                <a:sym typeface="Wingdings" panose="05000000000000000000" pitchFamily="2" charset="2"/>
              </a:rPr>
              <a:t></a:t>
            </a:r>
          </a:p>
          <a:p>
            <a:r>
              <a:rPr lang="en-US" dirty="0">
                <a:solidFill>
                  <a:srgbClr val="7030A0"/>
                </a:solidFill>
              </a:rPr>
              <a:t>class updatestudents(UpdateView):</a:t>
            </a:r>
            <a:br>
              <a:rPr lang="en-US" dirty="0">
                <a:solidFill>
                  <a:srgbClr val="7030A0"/>
                </a:solidFill>
              </a:rPr>
            </a:br>
            <a:r>
              <a:rPr lang="en-US" dirty="0">
                <a:solidFill>
                  <a:srgbClr val="7030A0"/>
                </a:solidFill>
              </a:rPr>
              <a:t>    model = student</a:t>
            </a:r>
            <a:br>
              <a:rPr lang="en-US" dirty="0">
                <a:solidFill>
                  <a:srgbClr val="7030A0"/>
                </a:solidFill>
              </a:rPr>
            </a:br>
            <a:r>
              <a:rPr lang="en-US" dirty="0">
                <a:solidFill>
                  <a:srgbClr val="7030A0"/>
                </a:solidFill>
              </a:rPr>
              <a:t>    fields = '__all__'</a:t>
            </a:r>
            <a:br>
              <a:rPr lang="en-US" dirty="0">
                <a:solidFill>
                  <a:srgbClr val="7030A0"/>
                </a:solidFill>
              </a:rPr>
            </a:br>
            <a:r>
              <a:rPr lang="en-US" dirty="0">
                <a:solidFill>
                  <a:srgbClr val="7030A0"/>
                </a:solidFill>
              </a:rPr>
              <a:t>    template_name = 'update.html'</a:t>
            </a:r>
            <a:br>
              <a:rPr lang="en-US" dirty="0">
                <a:solidFill>
                  <a:srgbClr val="7030A0"/>
                </a:solidFill>
              </a:rPr>
            </a:br>
            <a:r>
              <a:rPr lang="en-US" dirty="0">
                <a:solidFill>
                  <a:srgbClr val="7030A0"/>
                </a:solidFill>
              </a:rPr>
              <a:t>    success_url = reverse_lazy('view</a:t>
            </a:r>
            <a:r>
              <a:rPr lang="en-US" dirty="0" smtClean="0">
                <a:solidFill>
                  <a:srgbClr val="7030A0"/>
                </a:solidFill>
              </a:rPr>
              <a:t>') </a:t>
            </a:r>
            <a:r>
              <a:rPr lang="en-US" dirty="0" smtClean="0">
                <a:solidFill>
                  <a:srgbClr val="FF0000"/>
                </a:solidFill>
              </a:rPr>
              <a:t>#</a:t>
            </a:r>
            <a:r>
              <a:rPr lang="en-US" dirty="0" smtClean="0">
                <a:solidFill>
                  <a:srgbClr val="FF0000"/>
                </a:solidFill>
                <a:sym typeface="Wingdings" panose="05000000000000000000" pitchFamily="2" charset="2"/>
              </a:rPr>
              <a:t> These view represents the name of pattern in url.</a:t>
            </a:r>
            <a:r>
              <a:rPr lang="en-US" dirty="0">
                <a:solidFill>
                  <a:srgbClr val="7030A0"/>
                </a:solidFill>
              </a:rPr>
              <a:t/>
            </a:r>
            <a:br>
              <a:rPr lang="en-US" dirty="0">
                <a:solidFill>
                  <a:srgbClr val="7030A0"/>
                </a:solidFill>
              </a:rPr>
            </a:br>
            <a:r>
              <a:rPr lang="en-US" dirty="0">
                <a:solidFill>
                  <a:srgbClr val="7030A0"/>
                </a:solidFill>
              </a:rPr>
              <a:t>    def get_object(self, queryset=None):</a:t>
            </a:r>
            <a:br>
              <a:rPr lang="en-US" dirty="0">
                <a:solidFill>
                  <a:srgbClr val="7030A0"/>
                </a:solidFill>
              </a:rPr>
            </a:br>
            <a:r>
              <a:rPr lang="en-US" dirty="0">
                <a:solidFill>
                  <a:srgbClr val="7030A0"/>
                </a:solidFill>
              </a:rPr>
              <a:t>        </a:t>
            </a:r>
            <a:r>
              <a:rPr lang="en-US" dirty="0" smtClean="0">
                <a:solidFill>
                  <a:srgbClr val="7030A0"/>
                </a:solidFill>
              </a:rPr>
              <a:t>obj=get_object_or_404(student,pk=self.kwargs</a:t>
            </a:r>
            <a:r>
              <a:rPr lang="en-US" dirty="0">
                <a:solidFill>
                  <a:srgbClr val="7030A0"/>
                </a:solidFill>
              </a:rPr>
              <a:t>['id'])</a:t>
            </a:r>
            <a:br>
              <a:rPr lang="en-US" dirty="0">
                <a:solidFill>
                  <a:srgbClr val="7030A0"/>
                </a:solidFill>
              </a:rPr>
            </a:br>
            <a:r>
              <a:rPr lang="en-US" dirty="0">
                <a:solidFill>
                  <a:srgbClr val="7030A0"/>
                </a:solidFill>
              </a:rPr>
              <a:t>        return </a:t>
            </a:r>
            <a:r>
              <a:rPr lang="en-US" dirty="0" smtClean="0">
                <a:solidFill>
                  <a:srgbClr val="7030A0"/>
                </a:solidFill>
              </a:rPr>
              <a:t>obj</a:t>
            </a:r>
          </a:p>
          <a:p>
            <a:pPr marL="0" indent="0">
              <a:buNone/>
            </a:pPr>
            <a:r>
              <a:rPr lang="en-US" dirty="0" smtClean="0">
                <a:solidFill>
                  <a:srgbClr val="00B050"/>
                </a:solidFill>
              </a:rPr>
              <a:t>Note:</a:t>
            </a:r>
          </a:p>
          <a:p>
            <a:pPr marL="0" indent="0">
              <a:buNone/>
            </a:pPr>
            <a:r>
              <a:rPr lang="en-US" dirty="0" smtClean="0">
                <a:solidFill>
                  <a:srgbClr val="00B050"/>
                </a:solidFill>
              </a:rPr>
              <a:t>The attribute of pk(primary key) should be anyone of the table of column</a:t>
            </a:r>
            <a:r>
              <a:rPr lang="en-US" dirty="0" smtClean="0">
                <a:solidFill>
                  <a:srgbClr val="7030A0"/>
                </a:solidFill>
              </a:rPr>
              <a:t>.</a:t>
            </a:r>
          </a:p>
          <a:p>
            <a:endParaRPr lang="en-US" dirty="0">
              <a:solidFill>
                <a:srgbClr val="7030A0"/>
              </a:solidFill>
            </a:endParaRPr>
          </a:p>
          <a:p>
            <a:endParaRPr lang="en-US" dirty="0"/>
          </a:p>
        </p:txBody>
      </p:sp>
    </p:spTree>
    <p:extLst>
      <p:ext uri="{BB962C8B-B14F-4D97-AF65-F5344CB8AC3E}">
        <p14:creationId xmlns:p14="http://schemas.microsoft.com/office/powerpoint/2010/main" val="34929946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77000"/>
          </a:xfrm>
        </p:spPr>
        <p:txBody>
          <a:bodyPr>
            <a:normAutofit fontScale="92500" lnSpcReduction="10000"/>
          </a:bodyPr>
          <a:lstStyle/>
          <a:p>
            <a:r>
              <a:rPr lang="en-US" dirty="0" smtClean="0">
                <a:solidFill>
                  <a:srgbClr val="C00000"/>
                </a:solidFill>
              </a:rPr>
              <a:t>step:3</a:t>
            </a:r>
          </a:p>
          <a:p>
            <a:r>
              <a:rPr lang="en-US" dirty="0" smtClean="0"/>
              <a:t>create file for Update Operation in templates directory as update.html.</a:t>
            </a:r>
          </a:p>
          <a:p>
            <a:r>
              <a:rPr lang="en-US" dirty="0" smtClean="0">
                <a:solidFill>
                  <a:srgbClr val="C00000"/>
                </a:solidFill>
              </a:rPr>
              <a:t>update.html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&lt;h3&gt;EDIT STUDENT DATA&lt;/h3&gt;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 csrf_token %}</a:t>
            </a:r>
            <a:br>
              <a:rPr lang="en-US" dirty="0">
                <a:solidFill>
                  <a:srgbClr val="7030A0"/>
                </a:solidFill>
              </a:rPr>
            </a:br>
            <a:r>
              <a:rPr lang="en-US" dirty="0">
                <a:solidFill>
                  <a:srgbClr val="7030A0"/>
                </a:solidFill>
              </a:rPr>
              <a:t>    {{form.as_p}}</a:t>
            </a:r>
            <a:br>
              <a:rPr lang="en-US" dirty="0">
                <a:solidFill>
                  <a:srgbClr val="7030A0"/>
                </a:solidFill>
              </a:rPr>
            </a:br>
            <a:r>
              <a:rPr lang="en-US" dirty="0">
                <a:solidFill>
                  <a:srgbClr val="7030A0"/>
                </a:solidFill>
              </a:rPr>
              <a:t>    &lt;input type="submit" value="EDIT"&gt;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 endblock %}</a:t>
            </a:r>
          </a:p>
          <a:p>
            <a:pPr marL="0" indent="0">
              <a:buNone/>
            </a:pPr>
            <a:endParaRPr lang="en-US" dirty="0"/>
          </a:p>
        </p:txBody>
      </p:sp>
    </p:spTree>
    <p:extLst>
      <p:ext uri="{BB962C8B-B14F-4D97-AF65-F5344CB8AC3E}">
        <p14:creationId xmlns:p14="http://schemas.microsoft.com/office/powerpoint/2010/main" val="99553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52450" y="1371600"/>
            <a:ext cx="8191500" cy="5105400"/>
          </a:xfrm>
        </p:spPr>
      </p:pic>
    </p:spTree>
    <p:extLst>
      <p:ext uri="{BB962C8B-B14F-4D97-AF65-F5344CB8AC3E}">
        <p14:creationId xmlns:p14="http://schemas.microsoft.com/office/powerpoint/2010/main" val="6144979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248400"/>
          </a:xfrm>
        </p:spPr>
        <p:txBody>
          <a:bodyPr/>
          <a:lstStyle/>
          <a:p>
            <a:r>
              <a:rPr lang="en-US" dirty="0" smtClean="0">
                <a:solidFill>
                  <a:srgbClr val="C00000"/>
                </a:solidFill>
              </a:rPr>
              <a:t>step:4</a:t>
            </a:r>
          </a:p>
          <a:p>
            <a:r>
              <a:rPr lang="en-US" dirty="0" smtClean="0"/>
              <a:t>Add path for Update Operation</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path('updatestu/&lt;id&gt;',updatestudents.as_view(),name='update'),</a:t>
            </a:r>
          </a:p>
          <a:p>
            <a:pPr marL="0" indent="0">
              <a:buNone/>
            </a:pPr>
            <a:endParaRPr lang="en-US" dirty="0"/>
          </a:p>
        </p:txBody>
      </p:sp>
    </p:spTree>
    <p:extLst>
      <p:ext uri="{BB962C8B-B14F-4D97-AF65-F5344CB8AC3E}">
        <p14:creationId xmlns:p14="http://schemas.microsoft.com/office/powerpoint/2010/main" val="23944144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operation:</a:t>
            </a:r>
            <a:endParaRPr lang="en-US" dirty="0"/>
          </a:p>
        </p:txBody>
      </p:sp>
      <p:sp>
        <p:nvSpPr>
          <p:cNvPr id="3" name="Content Placeholder 2"/>
          <p:cNvSpPr>
            <a:spLocks noGrp="1"/>
          </p:cNvSpPr>
          <p:nvPr>
            <p:ph idx="1"/>
          </p:nvPr>
        </p:nvSpPr>
        <p:spPr>
          <a:xfrm>
            <a:off x="304800" y="1371600"/>
            <a:ext cx="8686800" cy="5105400"/>
          </a:xfrm>
        </p:spPr>
        <p:txBody>
          <a:bodyPr>
            <a:normAutofit fontScale="85000" lnSpcReduction="10000"/>
          </a:bodyPr>
          <a:lstStyle/>
          <a:p>
            <a:r>
              <a:rPr lang="en-US" dirty="0" smtClean="0">
                <a:solidFill>
                  <a:srgbClr val="C00000"/>
                </a:solidFill>
              </a:rPr>
              <a:t>step:1</a:t>
            </a:r>
          </a:p>
          <a:p>
            <a:r>
              <a:rPr lang="en-US" dirty="0" smtClean="0"/>
              <a:t>Add a class for Delete Operation in views.py</a:t>
            </a:r>
          </a:p>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class deletestudent(DeleteView):</a:t>
            </a:r>
            <a:br>
              <a:rPr lang="en-US" dirty="0">
                <a:solidFill>
                  <a:srgbClr val="7030A0"/>
                </a:solidFill>
              </a:rPr>
            </a:br>
            <a:r>
              <a:rPr lang="en-US" dirty="0">
                <a:solidFill>
                  <a:srgbClr val="7030A0"/>
                </a:solidFill>
              </a:rPr>
              <a:t>    model = student</a:t>
            </a:r>
            <a:br>
              <a:rPr lang="en-US" dirty="0">
                <a:solidFill>
                  <a:srgbClr val="7030A0"/>
                </a:solidFill>
              </a:rPr>
            </a:br>
            <a:r>
              <a:rPr lang="en-US" dirty="0">
                <a:solidFill>
                  <a:srgbClr val="7030A0"/>
                </a:solidFill>
              </a:rPr>
              <a:t>    fields ='__all__'</a:t>
            </a:r>
            <a:br>
              <a:rPr lang="en-US" dirty="0">
                <a:solidFill>
                  <a:srgbClr val="7030A0"/>
                </a:solidFill>
              </a:rPr>
            </a:br>
            <a:r>
              <a:rPr lang="en-US" dirty="0">
                <a:solidFill>
                  <a:srgbClr val="7030A0"/>
                </a:solidFill>
              </a:rPr>
              <a:t>    template_name = 'deletestu.html'</a:t>
            </a:r>
            <a:br>
              <a:rPr lang="en-US" dirty="0">
                <a:solidFill>
                  <a:srgbClr val="7030A0"/>
                </a:solidFill>
              </a:rPr>
            </a:br>
            <a:r>
              <a:rPr lang="en-US" dirty="0">
                <a:solidFill>
                  <a:srgbClr val="7030A0"/>
                </a:solidFill>
              </a:rPr>
              <a:t>    success_url = reverse_lazy('view</a:t>
            </a:r>
            <a:r>
              <a:rPr lang="en-US" dirty="0" smtClean="0">
                <a:solidFill>
                  <a:srgbClr val="7030A0"/>
                </a:solidFill>
              </a:rPr>
              <a:t>') </a:t>
            </a:r>
            <a:r>
              <a:rPr lang="en-US" dirty="0" smtClean="0">
                <a:solidFill>
                  <a:srgbClr val="FF0000"/>
                </a:solidFill>
              </a:rPr>
              <a:t>#</a:t>
            </a:r>
            <a:r>
              <a:rPr lang="en-US" dirty="0" smtClean="0">
                <a:solidFill>
                  <a:srgbClr val="FF0000"/>
                </a:solidFill>
                <a:sym typeface="Wingdings" panose="05000000000000000000" pitchFamily="2" charset="2"/>
              </a:rPr>
              <a:t>These ‘view’ represents the pattern name of url.</a:t>
            </a:r>
            <a:r>
              <a:rPr lang="en-US" dirty="0">
                <a:solidFill>
                  <a:srgbClr val="7030A0"/>
                </a:solidFill>
              </a:rPr>
              <a:t/>
            </a:r>
            <a:br>
              <a:rPr lang="en-US" dirty="0">
                <a:solidFill>
                  <a:srgbClr val="7030A0"/>
                </a:solidFill>
              </a:rPr>
            </a:br>
            <a:r>
              <a:rPr lang="en-US" dirty="0">
                <a:solidFill>
                  <a:srgbClr val="7030A0"/>
                </a:solidFill>
              </a:rPr>
              <a:t>    def get_object(self, queryset=None):</a:t>
            </a:r>
            <a:br>
              <a:rPr lang="en-US" dirty="0">
                <a:solidFill>
                  <a:srgbClr val="7030A0"/>
                </a:solidFill>
              </a:rPr>
            </a:br>
            <a:r>
              <a:rPr lang="en-US" dirty="0">
                <a:solidFill>
                  <a:srgbClr val="7030A0"/>
                </a:solidFill>
              </a:rPr>
              <a:t>        obj=get_object_or_404(student,pk=self.kwargs['id'])</a:t>
            </a:r>
            <a:br>
              <a:rPr lang="en-US" dirty="0">
                <a:solidFill>
                  <a:srgbClr val="7030A0"/>
                </a:solidFill>
              </a:rPr>
            </a:br>
            <a:r>
              <a:rPr lang="en-US" dirty="0">
                <a:solidFill>
                  <a:srgbClr val="7030A0"/>
                </a:solidFill>
              </a:rPr>
              <a:t>        return obj</a:t>
            </a:r>
          </a:p>
          <a:p>
            <a:pPr marL="0" indent="0">
              <a:buNone/>
            </a:pPr>
            <a:endParaRPr lang="en-US" dirty="0" smtClean="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7163038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normAutofit fontScale="92500" lnSpcReduction="10000"/>
          </a:bodyPr>
          <a:lstStyle/>
          <a:p>
            <a:r>
              <a:rPr lang="en-US" dirty="0" smtClean="0">
                <a:solidFill>
                  <a:srgbClr val="C00000"/>
                </a:solidFill>
              </a:rPr>
              <a:t>step:2</a:t>
            </a:r>
          </a:p>
          <a:p>
            <a:r>
              <a:rPr lang="en-US" dirty="0" smtClean="0"/>
              <a:t>Create a html file for Delete Operation.</a:t>
            </a:r>
          </a:p>
          <a:p>
            <a:r>
              <a:rPr lang="en-US" dirty="0" smtClean="0">
                <a:solidFill>
                  <a:srgbClr val="C00000"/>
                </a:solidFill>
              </a:rPr>
              <a:t>deletestu.html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&lt;p&gt;Are you sure you want to Delete?&lt;/p&gt;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 csrf_token %}</a:t>
            </a:r>
            <a:br>
              <a:rPr lang="en-US" dirty="0">
                <a:solidFill>
                  <a:srgbClr val="7030A0"/>
                </a:solidFill>
              </a:rPr>
            </a:br>
            <a:r>
              <a:rPr lang="en-US" dirty="0">
                <a:solidFill>
                  <a:srgbClr val="7030A0"/>
                </a:solidFill>
              </a:rPr>
              <a:t>    &lt;input type="submit" value="YES" class="btn btn-success p-3"&gt;</a:t>
            </a:r>
            <a:br>
              <a:rPr lang="en-US" dirty="0">
                <a:solidFill>
                  <a:srgbClr val="7030A0"/>
                </a:solidFill>
              </a:rPr>
            </a:br>
            <a:r>
              <a:rPr lang="en-US" dirty="0">
                <a:solidFill>
                  <a:srgbClr val="7030A0"/>
                </a:solidFill>
              </a:rPr>
              <a:t>    &lt;a href="/view/" class="btn btn-danger p-3"&gt;NO&lt;/a&gt;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 endblock %}</a:t>
            </a:r>
          </a:p>
          <a:p>
            <a:pPr marL="0" indent="0">
              <a:buNone/>
            </a:pPr>
            <a:endParaRPr lang="en-US" dirty="0" smtClean="0"/>
          </a:p>
          <a:p>
            <a:endParaRPr lang="en-US" dirty="0"/>
          </a:p>
        </p:txBody>
      </p:sp>
    </p:spTree>
    <p:extLst>
      <p:ext uri="{BB962C8B-B14F-4D97-AF65-F5344CB8AC3E}">
        <p14:creationId xmlns:p14="http://schemas.microsoft.com/office/powerpoint/2010/main" val="13798131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lstStyle/>
          <a:p>
            <a:r>
              <a:rPr lang="en-US" dirty="0" smtClean="0">
                <a:solidFill>
                  <a:srgbClr val="C00000"/>
                </a:solidFill>
              </a:rPr>
              <a:t>step:3</a:t>
            </a:r>
          </a:p>
          <a:p>
            <a:r>
              <a:rPr lang="en-US" dirty="0" smtClean="0"/>
              <a:t>Add path for Delete Operation</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path('deletestu/&lt;id&gt;',deletestudent.as_view</a:t>
            </a:r>
            <a:r>
              <a:rPr lang="en-US" dirty="0" smtClean="0">
                <a:solidFill>
                  <a:srgbClr val="7030A0"/>
                </a:solidFill>
              </a:rPr>
              <a:t>(), name</a:t>
            </a:r>
            <a:r>
              <a:rPr lang="en-US" dirty="0">
                <a:solidFill>
                  <a:srgbClr val="7030A0"/>
                </a:solidFill>
              </a:rPr>
              <a:t>='delete'),</a:t>
            </a:r>
          </a:p>
          <a:p>
            <a:pPr marL="0" indent="0">
              <a:buNone/>
            </a:pPr>
            <a:endParaRPr lang="en-US" dirty="0"/>
          </a:p>
        </p:txBody>
      </p:sp>
    </p:spTree>
    <p:extLst>
      <p:ext uri="{BB962C8B-B14F-4D97-AF65-F5344CB8AC3E}">
        <p14:creationId xmlns:p14="http://schemas.microsoft.com/office/powerpoint/2010/main" val="1348267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6019800"/>
          </a:xfrm>
        </p:spPr>
        <p:txBody>
          <a:bodyPr/>
          <a:lstStyle/>
          <a:p>
            <a:endParaRPr lang="en-US" dirty="0" smtClean="0"/>
          </a:p>
          <a:p>
            <a:endParaRPr lang="en-US" dirty="0"/>
          </a:p>
          <a:p>
            <a:endParaRPr lang="en-US" dirty="0" smtClean="0"/>
          </a:p>
          <a:p>
            <a:endParaRPr lang="en-US" dirty="0"/>
          </a:p>
          <a:p>
            <a:pPr marL="0" indent="0">
              <a:buNone/>
            </a:pPr>
            <a:r>
              <a:rPr lang="en-US" dirty="0" smtClean="0"/>
              <a:t>	 </a:t>
            </a:r>
            <a:r>
              <a:rPr lang="en-US" sz="4400" cap="all" dirty="0">
                <a:effectLst>
                  <a:reflection blurRad="12700" stA="48000" endA="300" endPos="55000" dir="5400000" sy="-90000" algn="bl" rotWithShape="0"/>
                </a:effectLst>
                <a:latin typeface="+mj-lt"/>
                <a:ea typeface="+mj-ea"/>
                <a:cs typeface="+mj-cs"/>
              </a:rPr>
              <a:t>DJANGO</a:t>
            </a:r>
            <a:r>
              <a:rPr lang="en-US" sz="5400" b="1" dirty="0" smtClean="0"/>
              <a:t> </a:t>
            </a:r>
            <a:r>
              <a:rPr lang="en-US" sz="4400" cap="all" dirty="0">
                <a:effectLst>
                  <a:reflection blurRad="12700" stA="48000" endA="300" endPos="55000" dir="5400000" sy="-90000" algn="bl" rotWithShape="0"/>
                </a:effectLst>
                <a:latin typeface="+mj-lt"/>
                <a:ea typeface="+mj-ea"/>
                <a:cs typeface="+mj-cs"/>
              </a:rPr>
              <a:t>AUTHENTICATION</a:t>
            </a:r>
          </a:p>
        </p:txBody>
      </p:sp>
    </p:spTree>
    <p:extLst>
      <p:ext uri="{BB962C8B-B14F-4D97-AF65-F5344CB8AC3E}">
        <p14:creationId xmlns:p14="http://schemas.microsoft.com/office/powerpoint/2010/main" val="17643551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219200"/>
          </a:xfrm>
        </p:spPr>
        <p:txBody>
          <a:bodyPr>
            <a:normAutofit/>
          </a:bodyPr>
          <a:lstStyle/>
          <a:p>
            <a:r>
              <a:rPr lang="en-US" dirty="0"/>
              <a:t>Django Abstract Model for Authentication</a:t>
            </a:r>
          </a:p>
        </p:txBody>
      </p:sp>
      <p:sp>
        <p:nvSpPr>
          <p:cNvPr id="3" name="Content Placeholder 2"/>
          <p:cNvSpPr>
            <a:spLocks noGrp="1"/>
          </p:cNvSpPr>
          <p:nvPr>
            <p:ph idx="1"/>
          </p:nvPr>
        </p:nvSpPr>
        <p:spPr>
          <a:xfrm>
            <a:off x="304800" y="1447800"/>
            <a:ext cx="8686800" cy="5410200"/>
          </a:xfrm>
        </p:spPr>
        <p:txBody>
          <a:bodyPr>
            <a:normAutofit fontScale="92500" lnSpcReduction="20000"/>
          </a:bodyPr>
          <a:lstStyle/>
          <a:p>
            <a:r>
              <a:rPr lang="en-US" dirty="0"/>
              <a:t>We know that the application or website will be having some set of permission to view the set of task available in it. Consider the case of College website. In the case, it will be having different types of pages and functions</a:t>
            </a:r>
            <a:r>
              <a:rPr lang="en-US" dirty="0" smtClean="0"/>
              <a:t>.</a:t>
            </a:r>
            <a:endParaRPr lang="en-US" dirty="0"/>
          </a:p>
          <a:p>
            <a:r>
              <a:rPr lang="en-US" dirty="0"/>
              <a:t>Something for the students and some other things for the teachers or faculties. So if everyone is having the permission to access all of the pages and tasks, then it will be a waste site. Because the faculties will be having some options like updating marks, preparing question papers and all. In that case, if students also able to access this page then their no use of that particular site.</a:t>
            </a:r>
          </a:p>
          <a:p>
            <a:endParaRPr lang="en-US" dirty="0"/>
          </a:p>
        </p:txBody>
      </p:sp>
    </p:spTree>
    <p:extLst>
      <p:ext uri="{BB962C8B-B14F-4D97-AF65-F5344CB8AC3E}">
        <p14:creationId xmlns:p14="http://schemas.microsoft.com/office/powerpoint/2010/main" val="30557406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lstStyle/>
          <a:p>
            <a:r>
              <a:rPr lang="en-US" dirty="0"/>
              <a:t>The necessary configuration was all done for us when we created the app using django-admin startproject command. The database tables for users and model permissions were created when we first called python manage.py migrate</a:t>
            </a:r>
          </a:p>
          <a:p>
            <a:pPr marL="0" indent="0">
              <a:buNone/>
            </a:pPr>
            <a:endParaRPr lang="en-US" dirty="0"/>
          </a:p>
          <a:p>
            <a:r>
              <a:rPr lang="en-US" dirty="0"/>
              <a:t>The configuration is set up in the INSTALLED_APPS and MIDDLEWARE sections of the project file (settings.py)</a:t>
            </a:r>
          </a:p>
          <a:p>
            <a:pPr marL="0" indent="0">
              <a:buNone/>
            </a:pPr>
            <a:endParaRPr lang="en-US" dirty="0"/>
          </a:p>
        </p:txBody>
      </p:sp>
    </p:spTree>
    <p:extLst>
      <p:ext uri="{BB962C8B-B14F-4D97-AF65-F5344CB8AC3E}">
        <p14:creationId xmlns:p14="http://schemas.microsoft.com/office/powerpoint/2010/main" val="1358368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629400"/>
          </a:xfrm>
        </p:spPr>
        <p:txBody>
          <a:bodyPr>
            <a:normAutofit fontScale="92500" lnSpcReduction="10000"/>
          </a:bodyPr>
          <a:lstStyle/>
          <a:p>
            <a:r>
              <a:rPr lang="en-US" dirty="0"/>
              <a:t>That is the reason why every application is having an authentication system. </a:t>
            </a:r>
          </a:p>
          <a:p>
            <a:r>
              <a:rPr lang="en-US" dirty="0"/>
              <a:t>Which means, only the users having valid credentials will be taken into the system and also according to the user role, they will be seeing only some set of pages.</a:t>
            </a:r>
          </a:p>
          <a:p>
            <a:r>
              <a:rPr lang="en-US" dirty="0"/>
              <a:t>By using an authentication mechanism you will be able to restrict some set of users from accessing some set of pages.</a:t>
            </a:r>
          </a:p>
          <a:p>
            <a:r>
              <a:rPr lang="en-US" dirty="0"/>
              <a:t>Django provides almost everything you need to create authentication pages to handle login, logout and password managements.</a:t>
            </a:r>
          </a:p>
          <a:p>
            <a:r>
              <a:rPr lang="en-US" dirty="0"/>
              <a:t>This includes a URL mapper, views and forms, but it does not include the templates. We have to create out own</a:t>
            </a:r>
            <a:r>
              <a:rPr lang="en-US" dirty="0" smtClean="0"/>
              <a:t>!</a:t>
            </a:r>
            <a:endParaRPr lang="en-US" dirty="0"/>
          </a:p>
        </p:txBody>
      </p:sp>
    </p:spTree>
    <p:extLst>
      <p:ext uri="{BB962C8B-B14F-4D97-AF65-F5344CB8AC3E}">
        <p14:creationId xmlns:p14="http://schemas.microsoft.com/office/powerpoint/2010/main" val="12828701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The best advantage of using Django built-in authentication mechanism is that everything will be perfect and efficient.</a:t>
            </a:r>
          </a:p>
          <a:p>
            <a:r>
              <a:rPr lang="en-US" dirty="0"/>
              <a:t>The models and forms are built-in, so it will be mapped.</a:t>
            </a:r>
          </a:p>
          <a:p>
            <a:r>
              <a:rPr lang="en-US" dirty="0"/>
              <a:t>And also every form will be having validation mechanism also. So that in case of sign up and login better to use Django models and forms.</a:t>
            </a:r>
          </a:p>
          <a:p>
            <a:endParaRPr lang="en-US" dirty="0"/>
          </a:p>
        </p:txBody>
      </p:sp>
    </p:spTree>
    <p:extLst>
      <p:ext uri="{BB962C8B-B14F-4D97-AF65-F5344CB8AC3E}">
        <p14:creationId xmlns:p14="http://schemas.microsoft.com/office/powerpoint/2010/main" val="6037661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Sign-up and </a:t>
            </a:r>
            <a:r>
              <a:rPr lang="en-US" dirty="0" smtClean="0"/>
              <a:t>Login:</a:t>
            </a:r>
            <a:endParaRPr lang="en-US" dirty="0"/>
          </a:p>
        </p:txBody>
      </p:sp>
      <p:sp>
        <p:nvSpPr>
          <p:cNvPr id="3" name="Content Placeholder 2"/>
          <p:cNvSpPr>
            <a:spLocks noGrp="1"/>
          </p:cNvSpPr>
          <p:nvPr>
            <p:ph idx="1"/>
          </p:nvPr>
        </p:nvSpPr>
        <p:spPr>
          <a:xfrm>
            <a:off x="304800" y="1554162"/>
            <a:ext cx="8686800" cy="5303838"/>
          </a:xfrm>
        </p:spPr>
        <p:txBody>
          <a:bodyPr>
            <a:normAutofit fontScale="92500" lnSpcReduction="20000"/>
          </a:bodyPr>
          <a:lstStyle/>
          <a:p>
            <a:r>
              <a:rPr lang="en-US" dirty="0"/>
              <a:t>Whenever we need to allow some specified set of users into our application, first of all, we need to register each and every users who needs application access.</a:t>
            </a:r>
          </a:p>
          <a:p>
            <a:r>
              <a:rPr lang="en-US" dirty="0"/>
              <a:t>Then we can provide a login option so that unauthorized users will not be getting an option to use the application. </a:t>
            </a:r>
          </a:p>
          <a:p>
            <a:r>
              <a:rPr lang="en-US" dirty="0"/>
              <a:t>In order to create a sign-up and login form, Django is having a built-in-form called </a:t>
            </a:r>
            <a:r>
              <a:rPr lang="en-US" dirty="0">
                <a:solidFill>
                  <a:srgbClr val="FF0000"/>
                </a:solidFill>
              </a:rPr>
              <a:t>UserCreationForm</a:t>
            </a:r>
            <a:r>
              <a:rPr lang="en-US" dirty="0"/>
              <a:t>.</a:t>
            </a:r>
          </a:p>
          <a:p>
            <a:r>
              <a:rPr lang="en-US" dirty="0"/>
              <a:t>And also it’s having the related set of Models also</a:t>
            </a:r>
            <a:r>
              <a:rPr lang="en-US" dirty="0" smtClean="0"/>
              <a:t>.</a:t>
            </a:r>
          </a:p>
          <a:p>
            <a:r>
              <a:rPr lang="en-US" dirty="0" smtClean="0"/>
              <a:t>The user input data’s are stored in database in </a:t>
            </a:r>
            <a:r>
              <a:rPr lang="en-US" dirty="0" smtClean="0">
                <a:solidFill>
                  <a:srgbClr val="FF0000"/>
                </a:solidFill>
              </a:rPr>
              <a:t>auth_user</a:t>
            </a:r>
            <a:r>
              <a:rPr lang="en-US" dirty="0" smtClean="0"/>
              <a:t> table.</a:t>
            </a:r>
            <a:endParaRPr lang="en-US" dirty="0"/>
          </a:p>
          <a:p>
            <a:endParaRPr lang="en-US" dirty="0"/>
          </a:p>
        </p:txBody>
      </p:sp>
    </p:spTree>
    <p:extLst>
      <p:ext uri="{BB962C8B-B14F-4D97-AF65-F5344CB8AC3E}">
        <p14:creationId xmlns:p14="http://schemas.microsoft.com/office/powerpoint/2010/main" val="283055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Django works?</a:t>
            </a:r>
          </a:p>
        </p:txBody>
      </p:sp>
      <p:sp>
        <p:nvSpPr>
          <p:cNvPr id="3" name="Content Placeholder 2"/>
          <p:cNvSpPr>
            <a:spLocks noGrp="1"/>
          </p:cNvSpPr>
          <p:nvPr>
            <p:ph idx="1"/>
          </p:nvPr>
        </p:nvSpPr>
        <p:spPr>
          <a:xfrm>
            <a:off x="304800" y="1295400"/>
            <a:ext cx="8686800" cy="5334000"/>
          </a:xfrm>
        </p:spPr>
        <p:txBody>
          <a:bodyPr>
            <a:noAutofit/>
          </a:bodyPr>
          <a:lstStyle/>
          <a:p>
            <a:pPr>
              <a:lnSpc>
                <a:spcPct val="120000"/>
              </a:lnSpc>
            </a:pPr>
            <a:r>
              <a:rPr lang="en-US" sz="2500" dirty="0"/>
              <a:t>In a traditional data-driven website, a web application waits for HTTP requests from the web browser. When a request is received the application works out what is needed based on the url and possibly information in POST data or GET data. </a:t>
            </a:r>
          </a:p>
          <a:p>
            <a:pPr>
              <a:lnSpc>
                <a:spcPct val="120000"/>
              </a:lnSpc>
            </a:pPr>
            <a:r>
              <a:rPr lang="en-US" sz="2500" dirty="0"/>
              <a:t>Depending on what is required it may then read or write information from a database or perform other tasks required to satisfy the request. </a:t>
            </a:r>
          </a:p>
          <a:p>
            <a:pPr>
              <a:lnSpc>
                <a:spcPct val="120000"/>
              </a:lnSpc>
            </a:pPr>
            <a:r>
              <a:rPr lang="en-US" sz="2500" dirty="0"/>
              <a:t>The application will then return a response to the web browser, often dynamically creating an HTML page for the browser to display by inserting the retrieved data into placeholders in an HTML templates.</a:t>
            </a:r>
          </a:p>
          <a:p>
            <a:pPr>
              <a:lnSpc>
                <a:spcPct val="120000"/>
              </a:lnSpc>
            </a:pPr>
            <a:endParaRPr lang="en-US" sz="2500" dirty="0"/>
          </a:p>
        </p:txBody>
      </p:sp>
    </p:spTree>
    <p:extLst>
      <p:ext uri="{BB962C8B-B14F-4D97-AF65-F5344CB8AC3E}">
        <p14:creationId xmlns:p14="http://schemas.microsoft.com/office/powerpoint/2010/main" val="32558529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sign-up:		</a:t>
            </a:r>
            <a:endParaRPr lang="en-US" dirty="0"/>
          </a:p>
        </p:txBody>
      </p:sp>
      <p:sp>
        <p:nvSpPr>
          <p:cNvPr id="3" name="Content Placeholder 2"/>
          <p:cNvSpPr>
            <a:spLocks noGrp="1"/>
          </p:cNvSpPr>
          <p:nvPr>
            <p:ph idx="1"/>
          </p:nvPr>
        </p:nvSpPr>
        <p:spPr>
          <a:xfrm>
            <a:off x="304800" y="1554162"/>
            <a:ext cx="8686800" cy="5151438"/>
          </a:xfrm>
        </p:spPr>
        <p:txBody>
          <a:bodyPr>
            <a:normAutofit fontScale="92500" lnSpcReduction="10000"/>
          </a:bodyPr>
          <a:lstStyle/>
          <a:p>
            <a:r>
              <a:rPr lang="en-US" dirty="0" smtClean="0">
                <a:solidFill>
                  <a:srgbClr val="C00000"/>
                </a:solidFill>
              </a:rPr>
              <a:t>step:1:</a:t>
            </a:r>
            <a:endParaRPr lang="en-US" dirty="0" smtClean="0"/>
          </a:p>
          <a:p>
            <a:r>
              <a:rPr lang="en-US" dirty="0" smtClean="0"/>
              <a:t>create a function for signup operation.</a:t>
            </a:r>
          </a:p>
          <a:p>
            <a:pPr marL="0" indent="0">
              <a:buNone/>
            </a:pPr>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django.contrib.auth.forms import </a:t>
            </a:r>
            <a:r>
              <a:rPr lang="en-US" dirty="0" smtClean="0">
                <a:solidFill>
                  <a:srgbClr val="7030A0"/>
                </a:solidFill>
              </a:rPr>
              <a:t>UserCreationForm</a:t>
            </a:r>
            <a:endParaRPr lang="en-US" dirty="0" smtClean="0">
              <a:solidFill>
                <a:srgbClr val="7030A0"/>
              </a:solidFill>
              <a:sym typeface="Wingdings" panose="05000000000000000000" pitchFamily="2" charset="2"/>
            </a:endParaRPr>
          </a:p>
          <a:p>
            <a:pPr marL="0" indent="0">
              <a:buNone/>
            </a:pPr>
            <a:r>
              <a:rPr lang="en-US" dirty="0">
                <a:solidFill>
                  <a:srgbClr val="7030A0"/>
                </a:solidFill>
              </a:rPr>
              <a:t>def signuppage(request):</a:t>
            </a:r>
            <a:br>
              <a:rPr lang="en-US" dirty="0">
                <a:solidFill>
                  <a:srgbClr val="7030A0"/>
                </a:solidFill>
              </a:rPr>
            </a:br>
            <a:r>
              <a:rPr lang="en-US" dirty="0">
                <a:solidFill>
                  <a:srgbClr val="7030A0"/>
                </a:solidFill>
              </a:rPr>
              <a:t>    frm=UserCreationForm(request.POST or None)</a:t>
            </a:r>
            <a:br>
              <a:rPr lang="en-US" dirty="0">
                <a:solidFill>
                  <a:srgbClr val="7030A0"/>
                </a:solidFill>
              </a:rPr>
            </a:br>
            <a:r>
              <a:rPr lang="en-US" dirty="0">
                <a:solidFill>
                  <a:srgbClr val="7030A0"/>
                </a:solidFill>
              </a:rPr>
              <a:t>    if frm.is_valid():</a:t>
            </a:r>
            <a:br>
              <a:rPr lang="en-US" dirty="0">
                <a:solidFill>
                  <a:srgbClr val="7030A0"/>
                </a:solidFill>
              </a:rPr>
            </a:br>
            <a:r>
              <a:rPr lang="en-US" dirty="0">
                <a:solidFill>
                  <a:srgbClr val="7030A0"/>
                </a:solidFill>
              </a:rPr>
              <a:t>        frm.save()</a:t>
            </a:r>
            <a:br>
              <a:rPr lang="en-US" dirty="0">
                <a:solidFill>
                  <a:srgbClr val="7030A0"/>
                </a:solidFill>
              </a:rPr>
            </a:br>
            <a:r>
              <a:rPr lang="en-US" dirty="0">
                <a:solidFill>
                  <a:srgbClr val="7030A0"/>
                </a:solidFill>
              </a:rPr>
              <a:t>        return HttpResponse('User Added')</a:t>
            </a:r>
            <a:br>
              <a:rPr lang="en-US" dirty="0">
                <a:solidFill>
                  <a:srgbClr val="7030A0"/>
                </a:solidFill>
              </a:rPr>
            </a:br>
            <a:r>
              <a:rPr lang="en-US" dirty="0">
                <a:solidFill>
                  <a:srgbClr val="7030A0"/>
                </a:solidFill>
              </a:rPr>
              <a:t>    return render(request,'singup.html',{'myform':frm})</a:t>
            </a:r>
          </a:p>
          <a:p>
            <a:pPr marL="0" indent="0">
              <a:buNone/>
            </a:pPr>
            <a:endParaRPr lang="en-US" dirty="0" smtClean="0"/>
          </a:p>
        </p:txBody>
      </p:sp>
    </p:spTree>
    <p:extLst>
      <p:ext uri="{BB962C8B-B14F-4D97-AF65-F5344CB8AC3E}">
        <p14:creationId xmlns:p14="http://schemas.microsoft.com/office/powerpoint/2010/main" val="153831967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77000"/>
          </a:xfrm>
        </p:spPr>
        <p:txBody>
          <a:bodyPr/>
          <a:lstStyle/>
          <a:p>
            <a:r>
              <a:rPr lang="en-US" dirty="0" smtClean="0">
                <a:solidFill>
                  <a:srgbClr val="C00000"/>
                </a:solidFill>
              </a:rPr>
              <a:t>step:2:</a:t>
            </a:r>
          </a:p>
          <a:p>
            <a:r>
              <a:rPr lang="en-US" dirty="0" smtClean="0"/>
              <a:t>create a html file for signup operation.</a:t>
            </a:r>
          </a:p>
          <a:p>
            <a:r>
              <a:rPr lang="en-US" dirty="0" smtClean="0">
                <a:solidFill>
                  <a:srgbClr val="C00000"/>
                </a:solidFill>
              </a:rPr>
              <a:t>signup.html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&lt;h2&gt;SignUp Page&lt;/h2&gt;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 csrf_token %}</a:t>
            </a:r>
            <a:br>
              <a:rPr lang="en-US" dirty="0">
                <a:solidFill>
                  <a:srgbClr val="7030A0"/>
                </a:solidFill>
              </a:rPr>
            </a:br>
            <a:r>
              <a:rPr lang="en-US" dirty="0">
                <a:solidFill>
                  <a:srgbClr val="7030A0"/>
                </a:solidFill>
              </a:rPr>
              <a:t>    {{myform.as_p}}</a:t>
            </a:r>
            <a:br>
              <a:rPr lang="en-US" dirty="0">
                <a:solidFill>
                  <a:srgbClr val="7030A0"/>
                </a:solidFill>
              </a:rPr>
            </a:br>
            <a:r>
              <a:rPr lang="en-US" dirty="0">
                <a:solidFill>
                  <a:srgbClr val="7030A0"/>
                </a:solidFill>
              </a:rPr>
              <a:t>    &lt;input type="submit" value="Create Account"&gt;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 endblock %}</a:t>
            </a:r>
          </a:p>
          <a:p>
            <a:pPr marL="0" indent="0">
              <a:buNone/>
            </a:pPr>
            <a:endParaRPr lang="en-US" dirty="0"/>
          </a:p>
        </p:txBody>
      </p:sp>
    </p:spTree>
    <p:extLst>
      <p:ext uri="{BB962C8B-B14F-4D97-AF65-F5344CB8AC3E}">
        <p14:creationId xmlns:p14="http://schemas.microsoft.com/office/powerpoint/2010/main" val="33878590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rmAutofit fontScale="85000" lnSpcReduction="10000"/>
          </a:bodyPr>
          <a:lstStyle/>
          <a:p>
            <a:r>
              <a:rPr lang="en-US" dirty="0" smtClean="0">
                <a:solidFill>
                  <a:srgbClr val="C00000"/>
                </a:solidFill>
              </a:rPr>
              <a:t>step:3:</a:t>
            </a:r>
          </a:p>
          <a:p>
            <a:r>
              <a:rPr lang="en-US" dirty="0" smtClean="0"/>
              <a:t>set a path for signup operation.</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path('signup/',signuppage,name="signup"),</a:t>
            </a:r>
          </a:p>
          <a:p>
            <a:pPr marL="0" indent="0">
              <a:buNone/>
            </a:pPr>
            <a:r>
              <a:rPr lang="en-US" dirty="0" smtClean="0">
                <a:solidFill>
                  <a:srgbClr val="FF0000"/>
                </a:solidFill>
              </a:rPr>
              <a:t>Note:</a:t>
            </a:r>
          </a:p>
          <a:p>
            <a:r>
              <a:rPr lang="en-US" dirty="0" smtClean="0"/>
              <a:t>In Database,if the user/admin given data’s are stored into auth_user table.</a:t>
            </a:r>
          </a:p>
          <a:p>
            <a:r>
              <a:rPr lang="en-US" dirty="0" smtClean="0"/>
              <a:t>The auth_user table contain the default columns are,</a:t>
            </a:r>
          </a:p>
          <a:p>
            <a:r>
              <a:rPr lang="en-US" dirty="0" smtClean="0">
                <a:solidFill>
                  <a:srgbClr val="0070C0"/>
                </a:solidFill>
              </a:rPr>
              <a:t>id,passsword,last_login,is_active,username,last_name,email,is_staff,is_superuser,date_joined, first_name</a:t>
            </a:r>
            <a:r>
              <a:rPr lang="en-US" dirty="0" smtClean="0"/>
              <a:t>.</a:t>
            </a:r>
          </a:p>
          <a:p>
            <a:r>
              <a:rPr lang="en-US" dirty="0" smtClean="0"/>
              <a:t>when the user sign up the form </a:t>
            </a:r>
            <a:r>
              <a:rPr lang="en-US" dirty="0"/>
              <a:t>,</a:t>
            </a:r>
            <a:r>
              <a:rPr lang="en-US" dirty="0" smtClean="0"/>
              <a:t>the below specified details are automatically stored to database,    </a:t>
            </a:r>
          </a:p>
          <a:p>
            <a:pPr marL="0" indent="0">
              <a:buNone/>
            </a:pPr>
            <a:r>
              <a:rPr lang="en-US" dirty="0" smtClean="0">
                <a:solidFill>
                  <a:srgbClr val="00B050"/>
                </a:solidFill>
              </a:rPr>
              <a:t> id, last_login,is_active,is_staff,is_superuser, date_joined</a:t>
            </a:r>
            <a:endParaRPr lang="en-US" dirty="0">
              <a:solidFill>
                <a:srgbClr val="00B050"/>
              </a:solidFill>
            </a:endParaRPr>
          </a:p>
        </p:txBody>
      </p:sp>
    </p:spTree>
    <p:extLst>
      <p:ext uri="{BB962C8B-B14F-4D97-AF65-F5344CB8AC3E}">
        <p14:creationId xmlns:p14="http://schemas.microsoft.com/office/powerpoint/2010/main" val="1424718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normAutofit fontScale="92500" lnSpcReduction="20000"/>
          </a:bodyPr>
          <a:lstStyle/>
          <a:p>
            <a:r>
              <a:rPr lang="en-US" dirty="0" smtClean="0"/>
              <a:t>The Basic form details display by django is </a:t>
            </a:r>
            <a:r>
              <a:rPr lang="en-US" dirty="0" smtClean="0">
                <a:solidFill>
                  <a:srgbClr val="0070C0"/>
                </a:solidFill>
              </a:rPr>
              <a:t>username,password,conform password, set of rules.</a:t>
            </a:r>
          </a:p>
          <a:p>
            <a:r>
              <a:rPr lang="en-US" dirty="0" smtClean="0"/>
              <a:t>If we want to get other details from user means,</a:t>
            </a:r>
          </a:p>
          <a:p>
            <a:r>
              <a:rPr lang="en-US" dirty="0" smtClean="0">
                <a:solidFill>
                  <a:srgbClr val="C00000"/>
                </a:solidFill>
              </a:rPr>
              <a:t>step:1:</a:t>
            </a:r>
          </a:p>
          <a:p>
            <a:r>
              <a:rPr lang="en-US" dirty="0" smtClean="0"/>
              <a:t>create another new function for signup operation.</a:t>
            </a:r>
          </a:p>
          <a:p>
            <a:r>
              <a:rPr lang="en-US" dirty="0" smtClean="0"/>
              <a:t>In these form, the signup form is created by manually.</a:t>
            </a:r>
          </a:p>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def signuppage(request):</a:t>
            </a:r>
            <a:br>
              <a:rPr lang="en-US" dirty="0">
                <a:solidFill>
                  <a:srgbClr val="7030A0"/>
                </a:solidFill>
              </a:rPr>
            </a:br>
            <a:r>
              <a:rPr lang="en-US" dirty="0">
                <a:solidFill>
                  <a:srgbClr val="7030A0"/>
                </a:solidFill>
              </a:rPr>
              <a:t>    frm=signupform(request.POST or None)</a:t>
            </a:r>
            <a:br>
              <a:rPr lang="en-US" dirty="0">
                <a:solidFill>
                  <a:srgbClr val="7030A0"/>
                </a:solidFill>
              </a:rPr>
            </a:br>
            <a:r>
              <a:rPr lang="en-US" dirty="0">
                <a:solidFill>
                  <a:srgbClr val="7030A0"/>
                </a:solidFill>
              </a:rPr>
              <a:t>    if frm.is_valid():</a:t>
            </a:r>
            <a:br>
              <a:rPr lang="en-US" dirty="0">
                <a:solidFill>
                  <a:srgbClr val="7030A0"/>
                </a:solidFill>
              </a:rPr>
            </a:br>
            <a:r>
              <a:rPr lang="en-US" dirty="0">
                <a:solidFill>
                  <a:srgbClr val="7030A0"/>
                </a:solidFill>
              </a:rPr>
              <a:t>        frm.save()</a:t>
            </a:r>
            <a:br>
              <a:rPr lang="en-US" dirty="0">
                <a:solidFill>
                  <a:srgbClr val="7030A0"/>
                </a:solidFill>
              </a:rPr>
            </a:br>
            <a:r>
              <a:rPr lang="en-US" dirty="0">
                <a:solidFill>
                  <a:srgbClr val="7030A0"/>
                </a:solidFill>
              </a:rPr>
              <a:t>        return HttpResponse("User Added")</a:t>
            </a:r>
            <a:br>
              <a:rPr lang="en-US" dirty="0">
                <a:solidFill>
                  <a:srgbClr val="7030A0"/>
                </a:solidFill>
              </a:rPr>
            </a:br>
            <a:r>
              <a:rPr lang="en-US" dirty="0">
                <a:solidFill>
                  <a:srgbClr val="7030A0"/>
                </a:solidFill>
              </a:rPr>
              <a:t>    return render(request,'singup.html',{'myform':frm})</a:t>
            </a:r>
          </a:p>
          <a:p>
            <a:pPr marL="0" indent="0">
              <a:buNone/>
            </a:pPr>
            <a:endParaRPr lang="en-US" dirty="0" smtClean="0">
              <a:solidFill>
                <a:srgbClr val="C00000"/>
              </a:solidFill>
              <a:sym typeface="Wingdings" panose="05000000000000000000" pitchFamily="2" charset="2"/>
            </a:endParaRPr>
          </a:p>
          <a:p>
            <a:endParaRPr lang="en-US" dirty="0"/>
          </a:p>
        </p:txBody>
      </p:sp>
    </p:spTree>
    <p:extLst>
      <p:ext uri="{BB962C8B-B14F-4D97-AF65-F5344CB8AC3E}">
        <p14:creationId xmlns:p14="http://schemas.microsoft.com/office/powerpoint/2010/main" val="40744358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553200"/>
          </a:xfrm>
        </p:spPr>
        <p:txBody>
          <a:bodyPr>
            <a:normAutofit fontScale="92500" lnSpcReduction="20000"/>
          </a:bodyPr>
          <a:lstStyle/>
          <a:p>
            <a:r>
              <a:rPr lang="en-US" dirty="0" smtClean="0">
                <a:solidFill>
                  <a:srgbClr val="C00000"/>
                </a:solidFill>
              </a:rPr>
              <a:t>step:2:</a:t>
            </a:r>
          </a:p>
          <a:p>
            <a:r>
              <a:rPr lang="en-US" dirty="0" smtClean="0"/>
              <a:t>create a form in forms.py</a:t>
            </a:r>
          </a:p>
          <a:p>
            <a:r>
              <a:rPr lang="en-US" dirty="0" smtClean="0">
                <a:solidFill>
                  <a:srgbClr val="C00000"/>
                </a:solidFill>
              </a:rPr>
              <a:t>forms.py</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django.contrib.auth.forms import UserCreationForm</a:t>
            </a:r>
            <a:br>
              <a:rPr lang="en-US" dirty="0">
                <a:solidFill>
                  <a:srgbClr val="7030A0"/>
                </a:solidFill>
              </a:rPr>
            </a:br>
            <a:r>
              <a:rPr lang="en-US" dirty="0">
                <a:solidFill>
                  <a:srgbClr val="7030A0"/>
                </a:solidFill>
              </a:rPr>
              <a:t>from django.contrib.auth.models import User</a:t>
            </a:r>
          </a:p>
          <a:p>
            <a:pPr marL="0" indent="0">
              <a:buNone/>
            </a:pPr>
            <a:r>
              <a:rPr lang="en-US" dirty="0">
                <a:solidFill>
                  <a:srgbClr val="7030A0"/>
                </a:solidFill>
              </a:rPr>
              <a:t>class signupform(UserCreationForm):</a:t>
            </a:r>
            <a:br>
              <a:rPr lang="en-US" dirty="0">
                <a:solidFill>
                  <a:srgbClr val="7030A0"/>
                </a:solidFill>
              </a:rPr>
            </a:br>
            <a:r>
              <a:rPr lang="en-US" dirty="0">
                <a:solidFill>
                  <a:srgbClr val="7030A0"/>
                </a:solidFill>
              </a:rPr>
              <a:t>    email=forms.EmailField()</a:t>
            </a:r>
            <a:br>
              <a:rPr lang="en-US" dirty="0">
                <a:solidFill>
                  <a:srgbClr val="7030A0"/>
                </a:solidFill>
              </a:rPr>
            </a:br>
            <a:r>
              <a:rPr lang="en-US" dirty="0">
                <a:solidFill>
                  <a:srgbClr val="7030A0"/>
                </a:solidFill>
              </a:rPr>
              <a:t>    class Meta:</a:t>
            </a:r>
            <a:br>
              <a:rPr lang="en-US" dirty="0">
                <a:solidFill>
                  <a:srgbClr val="7030A0"/>
                </a:solidFill>
              </a:rPr>
            </a:br>
            <a:r>
              <a:rPr lang="en-US" dirty="0">
                <a:solidFill>
                  <a:srgbClr val="7030A0"/>
                </a:solidFill>
              </a:rPr>
              <a:t>        model=User</a:t>
            </a:r>
            <a:br>
              <a:rPr lang="en-US" dirty="0">
                <a:solidFill>
                  <a:srgbClr val="7030A0"/>
                </a:solidFill>
              </a:rPr>
            </a:br>
            <a:r>
              <a:rPr lang="en-US" dirty="0">
                <a:solidFill>
                  <a:srgbClr val="7030A0"/>
                </a:solidFill>
              </a:rPr>
              <a:t>   </a:t>
            </a:r>
            <a:r>
              <a:rPr lang="en-US" dirty="0" smtClean="0">
                <a:solidFill>
                  <a:srgbClr val="7030A0"/>
                </a:solidFill>
              </a:rPr>
              <a:t>fields</a:t>
            </a:r>
            <a:r>
              <a:rPr lang="en-US" dirty="0">
                <a:solidFill>
                  <a:srgbClr val="7030A0"/>
                </a:solidFill>
              </a:rPr>
              <a:t>=('username','email','password1','password2</a:t>
            </a:r>
            <a:r>
              <a:rPr lang="en-US" dirty="0" smtClean="0">
                <a:solidFill>
                  <a:srgbClr val="7030A0"/>
                </a:solidFill>
              </a:rPr>
              <a:t>')</a:t>
            </a:r>
          </a:p>
          <a:p>
            <a:r>
              <a:rPr lang="en-US" dirty="0" smtClean="0">
                <a:solidFill>
                  <a:schemeClr val="tx1"/>
                </a:solidFill>
              </a:rPr>
              <a:t>Now the email input is added into the html page of form.</a:t>
            </a:r>
          </a:p>
          <a:p>
            <a:r>
              <a:rPr lang="en-US" dirty="0" smtClean="0">
                <a:solidFill>
                  <a:schemeClr val="tx1"/>
                </a:solidFill>
              </a:rPr>
              <a:t>The path for signup process was already created at existing process .</a:t>
            </a:r>
          </a:p>
          <a:p>
            <a:pPr marL="0" indent="0">
              <a:buNone/>
            </a:pPr>
            <a:endParaRPr lang="en-US" dirty="0">
              <a:solidFill>
                <a:srgbClr val="7030A0"/>
              </a:solidFill>
            </a:endParaRPr>
          </a:p>
          <a:p>
            <a:pPr marL="0" indent="0">
              <a:buNone/>
            </a:pPr>
            <a:endParaRPr lang="en-US" dirty="0"/>
          </a:p>
        </p:txBody>
      </p:sp>
    </p:spTree>
    <p:extLst>
      <p:ext uri="{BB962C8B-B14F-4D97-AF65-F5344CB8AC3E}">
        <p14:creationId xmlns:p14="http://schemas.microsoft.com/office/powerpoint/2010/main" val="37756635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a:xfrm>
            <a:off x="304800" y="1219200"/>
            <a:ext cx="8686800" cy="4860925"/>
          </a:xfrm>
        </p:spPr>
        <p:txBody>
          <a:bodyPr>
            <a:normAutofit/>
          </a:bodyPr>
          <a:lstStyle/>
          <a:p>
            <a:r>
              <a:rPr lang="en-US" dirty="0"/>
              <a:t>In order to create a login page, there is no need of creating a views and all!</a:t>
            </a:r>
          </a:p>
          <a:p>
            <a:r>
              <a:rPr lang="en-US" dirty="0"/>
              <a:t>Django provides a function called authenticate and login.</a:t>
            </a:r>
          </a:p>
          <a:p>
            <a:r>
              <a:rPr lang="en-US" dirty="0"/>
              <a:t>One is for the form of login and the other is for the validating or checking the credentials provided by the user.</a:t>
            </a:r>
          </a:p>
          <a:p>
            <a:r>
              <a:rPr lang="en-US" dirty="0"/>
              <a:t>So, in this case, we need only an URL and and HTML page.</a:t>
            </a:r>
          </a:p>
          <a:p>
            <a:endParaRPr lang="en-US" dirty="0"/>
          </a:p>
        </p:txBody>
      </p:sp>
    </p:spTree>
    <p:extLst>
      <p:ext uri="{BB962C8B-B14F-4D97-AF65-F5344CB8AC3E}">
        <p14:creationId xmlns:p14="http://schemas.microsoft.com/office/powerpoint/2010/main" val="35345453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52931" cy="6477000"/>
          </a:xfrm>
        </p:spPr>
        <p:txBody>
          <a:bodyPr/>
          <a:lstStyle/>
          <a:p>
            <a:r>
              <a:rPr lang="en-US" dirty="0" smtClean="0">
                <a:solidFill>
                  <a:srgbClr val="C00000"/>
                </a:solidFill>
              </a:rPr>
              <a:t>step:1:</a:t>
            </a:r>
          </a:p>
          <a:p>
            <a:r>
              <a:rPr lang="en-US" dirty="0" smtClean="0"/>
              <a:t>create a path for login process.</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django.contrib.auth.views import </a:t>
            </a:r>
            <a:r>
              <a:rPr lang="en-US" dirty="0" smtClean="0">
                <a:solidFill>
                  <a:srgbClr val="7030A0"/>
                </a:solidFill>
              </a:rPr>
              <a:t>LoginView,LogoutView</a:t>
            </a:r>
            <a:endParaRPr lang="en-US" dirty="0" smtClean="0">
              <a:solidFill>
                <a:srgbClr val="7030A0"/>
              </a:solidFill>
              <a:sym typeface="Wingdings" panose="05000000000000000000" pitchFamily="2" charset="2"/>
            </a:endParaRPr>
          </a:p>
          <a:p>
            <a:pPr marL="0" indent="0">
              <a:buNone/>
            </a:pPr>
            <a:r>
              <a:rPr lang="en-US" dirty="0">
                <a:solidFill>
                  <a:srgbClr val="7030A0"/>
                </a:solidFill>
              </a:rPr>
              <a:t>path('login/',LoginView.as_view(template_name="login.html"),name="login"),</a:t>
            </a:r>
          </a:p>
          <a:p>
            <a:pPr marL="0" indent="0">
              <a:buNone/>
            </a:pPr>
            <a:endParaRPr lang="en-US" dirty="0"/>
          </a:p>
        </p:txBody>
      </p:sp>
    </p:spTree>
    <p:extLst>
      <p:ext uri="{BB962C8B-B14F-4D97-AF65-F5344CB8AC3E}">
        <p14:creationId xmlns:p14="http://schemas.microsoft.com/office/powerpoint/2010/main" val="2389206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lnSpcReduction="10000"/>
          </a:bodyPr>
          <a:lstStyle/>
          <a:p>
            <a:r>
              <a:rPr lang="en-US" dirty="0" smtClean="0">
                <a:solidFill>
                  <a:srgbClr val="C00000"/>
                </a:solidFill>
              </a:rPr>
              <a:t>step:2:</a:t>
            </a:r>
          </a:p>
          <a:p>
            <a:r>
              <a:rPr lang="en-US" dirty="0" smtClean="0"/>
              <a:t>create html file for login process</a:t>
            </a:r>
          </a:p>
          <a:p>
            <a:r>
              <a:rPr lang="en-US" dirty="0" smtClean="0">
                <a:solidFill>
                  <a:srgbClr val="C00000"/>
                </a:solidFill>
              </a:rPr>
              <a:t>login.html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&lt;h2&gt;LOGIN FORM:&lt;/h2&gt;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 csrf_token %}</a:t>
            </a:r>
            <a:br>
              <a:rPr lang="en-US" dirty="0">
                <a:solidFill>
                  <a:srgbClr val="7030A0"/>
                </a:solidFill>
              </a:rPr>
            </a:br>
            <a:r>
              <a:rPr lang="en-US" dirty="0">
                <a:solidFill>
                  <a:srgbClr val="7030A0"/>
                </a:solidFill>
              </a:rPr>
              <a:t>    {{form.as_p}}</a:t>
            </a:r>
            <a:br>
              <a:rPr lang="en-US" dirty="0">
                <a:solidFill>
                  <a:srgbClr val="7030A0"/>
                </a:solidFill>
              </a:rPr>
            </a:br>
            <a:r>
              <a:rPr lang="en-US" dirty="0">
                <a:solidFill>
                  <a:srgbClr val="7030A0"/>
                </a:solidFill>
              </a:rPr>
              <a:t>    &lt;input type="submit" value="LOGIN"&gt;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 endblock %}</a:t>
            </a:r>
          </a:p>
          <a:p>
            <a:pPr marL="0" indent="0">
              <a:buNone/>
            </a:pPr>
            <a:endParaRPr lang="en-US" dirty="0"/>
          </a:p>
        </p:txBody>
      </p:sp>
    </p:spTree>
    <p:extLst>
      <p:ext uri="{BB962C8B-B14F-4D97-AF65-F5344CB8AC3E}">
        <p14:creationId xmlns:p14="http://schemas.microsoft.com/office/powerpoint/2010/main" val="22429898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lnSpcReduction="10000"/>
          </a:bodyPr>
          <a:lstStyle/>
          <a:p>
            <a:r>
              <a:rPr lang="en-US" dirty="0" smtClean="0">
                <a:solidFill>
                  <a:srgbClr val="C00000"/>
                </a:solidFill>
              </a:rPr>
              <a:t>step:3:</a:t>
            </a:r>
          </a:p>
          <a:p>
            <a:r>
              <a:rPr lang="en-US" dirty="0"/>
              <a:t>Then we need to add one line in out settings.py </a:t>
            </a:r>
            <a:r>
              <a:rPr lang="en-US" dirty="0" smtClean="0"/>
              <a:t>file in last.</a:t>
            </a:r>
            <a:endParaRPr lang="en-US" dirty="0"/>
          </a:p>
          <a:p>
            <a:r>
              <a:rPr lang="en-US" dirty="0"/>
              <a:t>Which means after login, to which function we need to redirect to!</a:t>
            </a:r>
          </a:p>
          <a:p>
            <a:r>
              <a:rPr lang="en-US" dirty="0" smtClean="0">
                <a:solidFill>
                  <a:srgbClr val="C00000"/>
                </a:solidFill>
              </a:rPr>
              <a:t>settings.py</a:t>
            </a:r>
            <a:r>
              <a:rPr lang="en-US" dirty="0" smtClean="0">
                <a:solidFill>
                  <a:srgbClr val="C00000"/>
                </a:solidFill>
                <a:sym typeface="Wingdings" panose="05000000000000000000" pitchFamily="2" charset="2"/>
              </a:rPr>
              <a:t></a:t>
            </a:r>
          </a:p>
          <a:p>
            <a:pPr marL="0" indent="0">
              <a:buNone/>
            </a:pPr>
            <a:r>
              <a:rPr lang="en-US" dirty="0">
                <a:solidFill>
                  <a:srgbClr val="7030A0"/>
                </a:solidFill>
              </a:rPr>
              <a:t>LOGIN_REDIRECT_URL='/</a:t>
            </a:r>
            <a:r>
              <a:rPr lang="en-US" dirty="0" smtClean="0">
                <a:solidFill>
                  <a:srgbClr val="7030A0"/>
                </a:solidFill>
              </a:rPr>
              <a:t>staff‘</a:t>
            </a:r>
          </a:p>
          <a:p>
            <a:pPr marL="0" indent="0">
              <a:buNone/>
            </a:pPr>
            <a:r>
              <a:rPr lang="en-US" dirty="0">
                <a:solidFill>
                  <a:srgbClr val="7030A0"/>
                </a:solidFill>
              </a:rPr>
              <a:t>LOGIN_URL='/login</a:t>
            </a:r>
            <a:r>
              <a:rPr lang="en-US" dirty="0" smtClean="0">
                <a:solidFill>
                  <a:srgbClr val="7030A0"/>
                </a:solidFill>
              </a:rPr>
              <a:t>'</a:t>
            </a:r>
            <a:endParaRPr lang="en-US" dirty="0">
              <a:solidFill>
                <a:srgbClr val="7030A0"/>
              </a:solidFill>
            </a:endParaRPr>
          </a:p>
          <a:p>
            <a:pPr marL="0" indent="0">
              <a:buNone/>
            </a:pPr>
            <a:r>
              <a:rPr lang="en-US" dirty="0" smtClean="0">
                <a:solidFill>
                  <a:srgbClr val="FF0000"/>
                </a:solidFill>
              </a:rPr>
              <a:t>Note</a:t>
            </a:r>
            <a:r>
              <a:rPr lang="en-US" dirty="0" smtClean="0"/>
              <a:t>:</a:t>
            </a:r>
          </a:p>
          <a:p>
            <a:r>
              <a:rPr lang="en-US" dirty="0" smtClean="0"/>
              <a:t>If the user click login button means,the request is redirect to urls.py.</a:t>
            </a:r>
          </a:p>
          <a:p>
            <a:r>
              <a:rPr lang="en-US" dirty="0" smtClean="0"/>
              <a:t>Then we set the path for staffpage.</a:t>
            </a:r>
            <a:endParaRPr lang="en-US" dirty="0"/>
          </a:p>
        </p:txBody>
      </p:sp>
    </p:spTree>
    <p:extLst>
      <p:ext uri="{BB962C8B-B14F-4D97-AF65-F5344CB8AC3E}">
        <p14:creationId xmlns:p14="http://schemas.microsoft.com/office/powerpoint/2010/main" val="39761687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lstStyle/>
          <a:p>
            <a:r>
              <a:rPr lang="en-US" dirty="0" smtClean="0">
                <a:solidFill>
                  <a:srgbClr val="C00000"/>
                </a:solidFill>
              </a:rPr>
              <a:t>step:4:</a:t>
            </a:r>
          </a:p>
          <a:p>
            <a:r>
              <a:rPr lang="en-US" dirty="0" smtClean="0"/>
              <a:t>create a path for staff page mentioned in settings.py</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path('staff/',staffpage,name='staff</a:t>
            </a:r>
            <a:r>
              <a:rPr lang="en-US" dirty="0" smtClean="0">
                <a:solidFill>
                  <a:srgbClr val="7030A0"/>
                </a:solidFill>
              </a:rPr>
              <a:t>'),</a:t>
            </a:r>
          </a:p>
          <a:p>
            <a:r>
              <a:rPr lang="en-US" dirty="0" smtClean="0">
                <a:solidFill>
                  <a:srgbClr val="C00000"/>
                </a:solidFill>
              </a:rPr>
              <a:t>step:5:</a:t>
            </a:r>
          </a:p>
          <a:p>
            <a:r>
              <a:rPr lang="en-US" dirty="0" smtClean="0"/>
              <a:t>Created the function for staffpage in views.py</a:t>
            </a:r>
          </a:p>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a:solidFill>
                  <a:srgbClr val="7030A0"/>
                </a:solidFill>
              </a:rPr>
              <a:t>def staffpage(request):</a:t>
            </a:r>
            <a:br>
              <a:rPr lang="en-US" dirty="0">
                <a:solidFill>
                  <a:srgbClr val="7030A0"/>
                </a:solidFill>
              </a:rPr>
            </a:br>
            <a:r>
              <a:rPr lang="en-US" dirty="0">
                <a:solidFill>
                  <a:srgbClr val="7030A0"/>
                </a:solidFill>
              </a:rPr>
              <a:t>    return render(request,'staff.html')</a:t>
            </a:r>
          </a:p>
          <a:p>
            <a:pPr marL="0" indent="0">
              <a:buNone/>
            </a:pPr>
            <a:endParaRPr lang="en-US" dirty="0">
              <a:solidFill>
                <a:srgbClr val="7030A0"/>
              </a:solidFill>
            </a:endParaRPr>
          </a:p>
          <a:p>
            <a:pPr marL="0" indent="0">
              <a:buNone/>
            </a:pPr>
            <a:endParaRPr lang="en-US" dirty="0"/>
          </a:p>
        </p:txBody>
      </p:sp>
    </p:spTree>
    <p:extLst>
      <p:ext uri="{BB962C8B-B14F-4D97-AF65-F5344CB8AC3E}">
        <p14:creationId xmlns:p14="http://schemas.microsoft.com/office/powerpoint/2010/main" val="349172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MVT </a:t>
            </a:r>
            <a:r>
              <a:rPr lang="en-US" dirty="0" smtClean="0"/>
              <a:t>Pattern:</a:t>
            </a:r>
            <a:endParaRPr lang="en-US" dirty="0"/>
          </a:p>
        </p:txBody>
      </p:sp>
      <p:sp>
        <p:nvSpPr>
          <p:cNvPr id="3" name="Content Placeholder 2"/>
          <p:cNvSpPr>
            <a:spLocks noGrp="1"/>
          </p:cNvSpPr>
          <p:nvPr>
            <p:ph idx="1"/>
          </p:nvPr>
        </p:nvSpPr>
        <p:spPr/>
        <p:txBody>
          <a:bodyPr>
            <a:normAutofit fontScale="92500" lnSpcReduction="20000"/>
          </a:bodyPr>
          <a:lstStyle/>
          <a:p>
            <a:r>
              <a:rPr lang="en-US" dirty="0"/>
              <a:t>MVT – Stands for </a:t>
            </a:r>
            <a:r>
              <a:rPr lang="en-US" dirty="0">
                <a:solidFill>
                  <a:srgbClr val="FF0000"/>
                </a:solidFill>
              </a:rPr>
              <a:t>M</a:t>
            </a:r>
            <a:r>
              <a:rPr lang="en-US" dirty="0"/>
              <a:t>odel </a:t>
            </a:r>
            <a:r>
              <a:rPr lang="en-US" dirty="0">
                <a:solidFill>
                  <a:srgbClr val="FF0000"/>
                </a:solidFill>
              </a:rPr>
              <a:t>V</a:t>
            </a:r>
            <a:r>
              <a:rPr lang="en-US" dirty="0"/>
              <a:t>iew </a:t>
            </a:r>
            <a:r>
              <a:rPr lang="en-US" dirty="0">
                <a:solidFill>
                  <a:srgbClr val="FF0000"/>
                </a:solidFill>
              </a:rPr>
              <a:t>T</a:t>
            </a:r>
            <a:r>
              <a:rPr lang="en-US" dirty="0"/>
              <a:t>emplate</a:t>
            </a:r>
          </a:p>
          <a:p>
            <a:r>
              <a:rPr lang="en-US" dirty="0"/>
              <a:t>MODEL:</a:t>
            </a:r>
          </a:p>
          <a:p>
            <a:pPr lvl="1"/>
            <a:r>
              <a:rPr lang="en-US" dirty="0"/>
              <a:t>The Model helps to handle database. It is a data access layer which handles the data.</a:t>
            </a:r>
          </a:p>
          <a:p>
            <a:r>
              <a:rPr lang="en-US" dirty="0"/>
              <a:t>View:</a:t>
            </a:r>
          </a:p>
          <a:p>
            <a:pPr lvl="1"/>
            <a:r>
              <a:rPr lang="en-US" dirty="0"/>
              <a:t>The View is used to execute the business logic and interact with a model to carry data and renders a template.</a:t>
            </a:r>
          </a:p>
          <a:p>
            <a:r>
              <a:rPr lang="en-US" dirty="0"/>
              <a:t>Template:</a:t>
            </a:r>
          </a:p>
          <a:p>
            <a:pPr lvl="1"/>
            <a:r>
              <a:rPr lang="en-US" dirty="0"/>
              <a:t>The Template is a presentation layer which handles User Interface part completely. </a:t>
            </a:r>
          </a:p>
          <a:p>
            <a:pPr lvl="1"/>
            <a:endParaRPr lang="en-US" dirty="0"/>
          </a:p>
          <a:p>
            <a:endParaRPr lang="en-US" dirty="0"/>
          </a:p>
        </p:txBody>
      </p:sp>
    </p:spTree>
    <p:extLst>
      <p:ext uri="{BB962C8B-B14F-4D97-AF65-F5344CB8AC3E}">
        <p14:creationId xmlns:p14="http://schemas.microsoft.com/office/powerpoint/2010/main" val="160594831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lstStyle/>
          <a:p>
            <a:r>
              <a:rPr lang="en-US" dirty="0" smtClean="0">
                <a:solidFill>
                  <a:srgbClr val="C00000"/>
                </a:solidFill>
              </a:rPr>
              <a:t>step:6:</a:t>
            </a:r>
          </a:p>
          <a:p>
            <a:r>
              <a:rPr lang="en-US" dirty="0" smtClean="0"/>
              <a:t>create a html for staff page.</a:t>
            </a:r>
          </a:p>
          <a:p>
            <a:r>
              <a:rPr lang="en-US" dirty="0" smtClean="0">
                <a:solidFill>
                  <a:srgbClr val="C00000"/>
                </a:solidFill>
              </a:rPr>
              <a:t>staff.html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 extends 'home.html' %}</a:t>
            </a:r>
            <a:br>
              <a:rPr lang="en-US" dirty="0">
                <a:solidFill>
                  <a:srgbClr val="7030A0"/>
                </a:solidFill>
              </a:rPr>
            </a:br>
            <a:r>
              <a:rPr lang="en-US" dirty="0">
                <a:solidFill>
                  <a:srgbClr val="7030A0"/>
                </a:solidFill>
              </a:rPr>
              <a:t>{% block content %}</a:t>
            </a:r>
            <a:br>
              <a:rPr lang="en-US" dirty="0">
                <a:solidFill>
                  <a:srgbClr val="7030A0"/>
                </a:solidFill>
              </a:rPr>
            </a:br>
            <a:r>
              <a:rPr lang="en-US" dirty="0">
                <a:solidFill>
                  <a:srgbClr val="7030A0"/>
                </a:solidFill>
              </a:rPr>
              <a:t>&lt;h1&gt;WELCOME ADMIN&lt;/h1&gt;</a:t>
            </a:r>
            <a:br>
              <a:rPr lang="en-US" dirty="0">
                <a:solidFill>
                  <a:srgbClr val="7030A0"/>
                </a:solidFill>
              </a:rPr>
            </a:br>
            <a:r>
              <a:rPr lang="en-US" dirty="0">
                <a:solidFill>
                  <a:srgbClr val="7030A0"/>
                </a:solidFill>
              </a:rPr>
              <a:t>&lt;a href="/logout"&gt;LOGOUT&lt;/a&gt;</a:t>
            </a:r>
            <a:br>
              <a:rPr lang="en-US" dirty="0">
                <a:solidFill>
                  <a:srgbClr val="7030A0"/>
                </a:solidFill>
              </a:rPr>
            </a:br>
            <a:r>
              <a:rPr lang="en-US" dirty="0">
                <a:solidFill>
                  <a:srgbClr val="7030A0"/>
                </a:solidFill>
              </a:rPr>
              <a:t>&lt;a href="/enquiry"&gt;ADD ENQUIRY&lt;/a&gt;</a:t>
            </a:r>
            <a:br>
              <a:rPr lang="en-US" dirty="0">
                <a:solidFill>
                  <a:srgbClr val="7030A0"/>
                </a:solidFill>
              </a:rPr>
            </a:br>
            <a:r>
              <a:rPr lang="en-US" dirty="0">
                <a:solidFill>
                  <a:srgbClr val="7030A0"/>
                </a:solidFill>
              </a:rPr>
              <a:t>&lt;a href="/enquiries"&gt;VIEW ENQUIRIES&lt;/a&gt;</a:t>
            </a:r>
            <a:br>
              <a:rPr lang="en-US" dirty="0">
                <a:solidFill>
                  <a:srgbClr val="7030A0"/>
                </a:solidFill>
              </a:rPr>
            </a:br>
            <a:r>
              <a:rPr lang="en-US" dirty="0">
                <a:solidFill>
                  <a:srgbClr val="7030A0"/>
                </a:solidFill>
              </a:rPr>
              <a:t>&lt;a href="/addstudent"&gt;ADD STUDENT&lt;/a&gt;</a:t>
            </a:r>
            <a:br>
              <a:rPr lang="en-US" dirty="0">
                <a:solidFill>
                  <a:srgbClr val="7030A0"/>
                </a:solidFill>
              </a:rPr>
            </a:br>
            <a:r>
              <a:rPr lang="en-US" dirty="0">
                <a:solidFill>
                  <a:srgbClr val="7030A0"/>
                </a:solidFill>
              </a:rPr>
              <a:t>&lt;a href="/view</a:t>
            </a:r>
            <a:r>
              <a:rPr lang="en-US" dirty="0" smtClean="0">
                <a:solidFill>
                  <a:srgbClr val="7030A0"/>
                </a:solidFill>
              </a:rPr>
              <a:t>"&gt;VIEW </a:t>
            </a:r>
            <a:r>
              <a:rPr lang="en-US" dirty="0">
                <a:solidFill>
                  <a:srgbClr val="7030A0"/>
                </a:solidFill>
              </a:rPr>
              <a:t>STUDENT&lt;/a&gt;</a:t>
            </a:r>
            <a:br>
              <a:rPr lang="en-US" dirty="0">
                <a:solidFill>
                  <a:srgbClr val="7030A0"/>
                </a:solidFill>
              </a:rPr>
            </a:br>
            <a:r>
              <a:rPr lang="en-US" dirty="0">
                <a:solidFill>
                  <a:srgbClr val="7030A0"/>
                </a:solidFill>
              </a:rPr>
              <a:t>{% endblock %}</a:t>
            </a:r>
          </a:p>
          <a:p>
            <a:pPr marL="0" indent="0">
              <a:buNone/>
            </a:pPr>
            <a:endParaRPr lang="en-US" dirty="0"/>
          </a:p>
        </p:txBody>
      </p:sp>
    </p:spTree>
    <p:extLst>
      <p:ext uri="{BB962C8B-B14F-4D97-AF65-F5344CB8AC3E}">
        <p14:creationId xmlns:p14="http://schemas.microsoft.com/office/powerpoint/2010/main" val="6571025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logout:</a:t>
            </a:r>
            <a:endParaRPr lang="en-US" dirty="0"/>
          </a:p>
        </p:txBody>
      </p:sp>
      <p:sp>
        <p:nvSpPr>
          <p:cNvPr id="3" name="Content Placeholder 2"/>
          <p:cNvSpPr>
            <a:spLocks noGrp="1"/>
          </p:cNvSpPr>
          <p:nvPr>
            <p:ph idx="1"/>
          </p:nvPr>
        </p:nvSpPr>
        <p:spPr>
          <a:xfrm>
            <a:off x="304800" y="1447800"/>
            <a:ext cx="8686800" cy="5181600"/>
          </a:xfrm>
        </p:spPr>
        <p:txBody>
          <a:bodyPr>
            <a:normAutofit lnSpcReduction="10000"/>
          </a:bodyPr>
          <a:lstStyle/>
          <a:p>
            <a:r>
              <a:rPr lang="en-US" dirty="0"/>
              <a:t>In order to perform log out options, just give one more url in the urls.py file.</a:t>
            </a:r>
          </a:p>
          <a:p>
            <a:r>
              <a:rPr lang="en-US" dirty="0" smtClean="0">
                <a:solidFill>
                  <a:srgbClr val="C00000"/>
                </a:solidFill>
              </a:rPr>
              <a:t>step:1:</a:t>
            </a:r>
          </a:p>
          <a:p>
            <a:r>
              <a:rPr lang="en-US" dirty="0" smtClean="0"/>
              <a:t>create path for logout process.</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path('logout/',LogoutView.as_view(next_page='home'),name='logout</a:t>
            </a:r>
            <a:r>
              <a:rPr lang="en-US" dirty="0" smtClean="0">
                <a:solidFill>
                  <a:srgbClr val="7030A0"/>
                </a:solidFill>
              </a:rPr>
              <a:t>'),</a:t>
            </a:r>
          </a:p>
          <a:p>
            <a:pPr marL="0" indent="0">
              <a:buNone/>
            </a:pPr>
            <a:r>
              <a:rPr lang="en-US" dirty="0" smtClean="0">
                <a:solidFill>
                  <a:srgbClr val="FF0000"/>
                </a:solidFill>
              </a:rPr>
              <a:t>Note:</a:t>
            </a:r>
          </a:p>
          <a:p>
            <a:pPr marL="0" indent="0">
              <a:buNone/>
            </a:pPr>
            <a:r>
              <a:rPr lang="en-US" dirty="0" smtClean="0">
                <a:solidFill>
                  <a:srgbClr val="00B050"/>
                </a:solidFill>
              </a:rPr>
              <a:t>next_page</a:t>
            </a:r>
            <a:r>
              <a:rPr lang="en-US" dirty="0" smtClean="0">
                <a:solidFill>
                  <a:srgbClr val="7030A0"/>
                </a:solidFill>
              </a:rPr>
              <a:t>=‘home’ </a:t>
            </a:r>
            <a:r>
              <a:rPr lang="en-US" dirty="0" smtClean="0">
                <a:solidFill>
                  <a:srgbClr val="7030A0"/>
                </a:solidFill>
                <a:sym typeface="Wingdings" panose="05000000000000000000" pitchFamily="2" charset="2"/>
              </a:rPr>
              <a:t> Represents </a:t>
            </a:r>
            <a:r>
              <a:rPr lang="en-US" dirty="0" smtClean="0">
                <a:solidFill>
                  <a:srgbClr val="00B050"/>
                </a:solidFill>
                <a:sym typeface="Wingdings" panose="05000000000000000000" pitchFamily="2" charset="2"/>
              </a:rPr>
              <a:t>the pattern name of url.</a:t>
            </a:r>
            <a:endParaRPr lang="en-US" dirty="0">
              <a:solidFill>
                <a:srgbClr val="00B050"/>
              </a:solidFill>
            </a:endParaRPr>
          </a:p>
          <a:p>
            <a:pPr marL="0" indent="0">
              <a:buNone/>
            </a:pPr>
            <a:endParaRPr lang="en-US" dirty="0"/>
          </a:p>
        </p:txBody>
      </p:sp>
    </p:spTree>
    <p:extLst>
      <p:ext uri="{BB962C8B-B14F-4D97-AF65-F5344CB8AC3E}">
        <p14:creationId xmlns:p14="http://schemas.microsoft.com/office/powerpoint/2010/main" val="3765507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mixins:</a:t>
            </a:r>
            <a:endParaRPr lang="en-US" dirty="0"/>
          </a:p>
        </p:txBody>
      </p:sp>
      <p:sp>
        <p:nvSpPr>
          <p:cNvPr id="3" name="Content Placeholder 2"/>
          <p:cNvSpPr>
            <a:spLocks noGrp="1"/>
          </p:cNvSpPr>
          <p:nvPr>
            <p:ph idx="1"/>
          </p:nvPr>
        </p:nvSpPr>
        <p:spPr>
          <a:xfrm>
            <a:off x="304800" y="1295400"/>
            <a:ext cx="8686800" cy="5181600"/>
          </a:xfrm>
        </p:spPr>
        <p:txBody>
          <a:bodyPr>
            <a:normAutofit fontScale="92500" lnSpcReduction="10000"/>
          </a:bodyPr>
          <a:lstStyle/>
          <a:p>
            <a:r>
              <a:rPr lang="en-US" dirty="0"/>
              <a:t>In object-oriented programming languages, a Mixin is a class that contains methods for use by other classes without having to be a parent class of those other classes.</a:t>
            </a:r>
          </a:p>
          <a:p>
            <a:r>
              <a:rPr lang="en-US" dirty="0"/>
              <a:t>In Django we are having two types of views, one is Function based views and the other is class based views.</a:t>
            </a:r>
          </a:p>
          <a:p>
            <a:r>
              <a:rPr lang="en-US" dirty="0"/>
              <a:t>So mixins are created and used along with class-based views. But django provides built-in mixin option which can be used along with the function based views.</a:t>
            </a:r>
          </a:p>
          <a:p>
            <a:endParaRPr lang="en-US" dirty="0"/>
          </a:p>
        </p:txBody>
      </p:sp>
    </p:spTree>
    <p:extLst>
      <p:ext uri="{BB962C8B-B14F-4D97-AF65-F5344CB8AC3E}">
        <p14:creationId xmlns:p14="http://schemas.microsoft.com/office/powerpoint/2010/main" val="24502363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Required </a:t>
            </a:r>
            <a:r>
              <a:rPr lang="en-US" dirty="0" smtClean="0"/>
              <a:t>Mixin: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case of authentication, we have seen that we made sign up form and login in order to authenticate the users. But after doing that also, users will be able to access any of the pages by using the address bar. So there is no need for using this authentication mechanism</a:t>
            </a:r>
          </a:p>
          <a:p>
            <a:pPr marL="0" indent="0">
              <a:buNone/>
            </a:pPr>
            <a:endParaRPr lang="en-US" dirty="0"/>
          </a:p>
          <a:p>
            <a:r>
              <a:rPr lang="en-US" dirty="0"/>
              <a:t>So we need to make our application in a way that, it should be redirecting to the login page whenever the user tries to access some pages using an address bar. For making this functionality available in Djnago we can use something called, </a:t>
            </a:r>
            <a:r>
              <a:rPr lang="en-US" dirty="0">
                <a:solidFill>
                  <a:srgbClr val="FF0000"/>
                </a:solidFill>
              </a:rPr>
              <a:t>LoginRequiredMixin</a:t>
            </a:r>
            <a:r>
              <a:rPr lang="en-US" dirty="0"/>
              <a:t>.</a:t>
            </a:r>
          </a:p>
          <a:p>
            <a:endParaRPr lang="en-US" dirty="0"/>
          </a:p>
        </p:txBody>
      </p:sp>
    </p:spTree>
    <p:extLst>
      <p:ext uri="{BB962C8B-B14F-4D97-AF65-F5344CB8AC3E}">
        <p14:creationId xmlns:p14="http://schemas.microsoft.com/office/powerpoint/2010/main" val="28499857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mixin for funciton views:</a:t>
            </a:r>
            <a:endParaRPr lang="en-US" dirty="0"/>
          </a:p>
        </p:txBody>
      </p:sp>
      <p:sp>
        <p:nvSpPr>
          <p:cNvPr id="3" name="Content Placeholder 2"/>
          <p:cNvSpPr>
            <a:spLocks noGrp="1"/>
          </p:cNvSpPr>
          <p:nvPr>
            <p:ph idx="1"/>
          </p:nvPr>
        </p:nvSpPr>
        <p:spPr>
          <a:xfrm>
            <a:off x="304800" y="1219200"/>
            <a:ext cx="8686800" cy="5638800"/>
          </a:xfrm>
        </p:spPr>
        <p:txBody>
          <a:bodyPr>
            <a:normAutofit fontScale="92500" lnSpcReduction="20000"/>
          </a:bodyPr>
          <a:lstStyle/>
          <a:p>
            <a:r>
              <a:rPr lang="en-US" dirty="0" smtClean="0">
                <a:solidFill>
                  <a:srgbClr val="C00000"/>
                </a:solidFill>
              </a:rPr>
              <a:t>step:1</a:t>
            </a:r>
            <a:r>
              <a:rPr lang="en-US" dirty="0" smtClean="0"/>
              <a:t>:</a:t>
            </a:r>
          </a:p>
          <a:p>
            <a:r>
              <a:rPr lang="en-US" dirty="0" smtClean="0"/>
              <a:t>import the module for mixin</a:t>
            </a:r>
          </a:p>
          <a:p>
            <a:r>
              <a:rPr lang="en-US" dirty="0" smtClean="0"/>
              <a:t>After importing this into the view you want, you can simply provide the decorator name using @ symbol at the beginning of each of the function which directs to some pages which needs authorization</a:t>
            </a:r>
          </a:p>
          <a:p>
            <a:r>
              <a:rPr lang="en-US" dirty="0" smtClean="0">
                <a:solidFill>
                  <a:srgbClr val="C00000"/>
                </a:solidFill>
              </a:rPr>
              <a:t>views.py</a:t>
            </a:r>
            <a:r>
              <a:rPr lang="en-US" dirty="0" smtClean="0">
                <a:solidFill>
                  <a:srgbClr val="C00000"/>
                </a:solidFill>
                <a:sym typeface="Wingdings" panose="05000000000000000000" pitchFamily="2" charset="2"/>
              </a:rPr>
              <a:t></a:t>
            </a:r>
          </a:p>
          <a:p>
            <a:pPr lvl="1"/>
            <a:r>
              <a:rPr lang="en-US" dirty="0" smtClean="0">
                <a:solidFill>
                  <a:srgbClr val="7030A0"/>
                </a:solidFill>
              </a:rPr>
              <a:t>@login_required()</a:t>
            </a:r>
          </a:p>
          <a:p>
            <a:pPr lvl="1"/>
            <a:r>
              <a:rPr lang="en-US" dirty="0" smtClean="0">
                <a:solidFill>
                  <a:srgbClr val="7030A0"/>
                </a:solidFill>
              </a:rPr>
              <a:t>def welcome(request):</a:t>
            </a:r>
          </a:p>
          <a:p>
            <a:pPr lvl="1"/>
            <a:r>
              <a:rPr lang="en-US" dirty="0" smtClean="0">
                <a:solidFill>
                  <a:srgbClr val="7030A0"/>
                </a:solidFill>
              </a:rPr>
              <a:t>	codings……..</a:t>
            </a:r>
          </a:p>
          <a:p>
            <a:pPr lvl="1"/>
            <a:r>
              <a:rPr lang="en-US" dirty="0" smtClean="0">
                <a:solidFill>
                  <a:srgbClr val="7030A0"/>
                </a:solidFill>
              </a:rPr>
              <a:t>@login_required()</a:t>
            </a:r>
          </a:p>
          <a:p>
            <a:pPr lvl="1"/>
            <a:r>
              <a:rPr lang="en-US" dirty="0" smtClean="0">
                <a:solidFill>
                  <a:srgbClr val="7030A0"/>
                </a:solidFill>
              </a:rPr>
              <a:t>def aboutPage(request):</a:t>
            </a:r>
          </a:p>
          <a:p>
            <a:pPr lvl="1"/>
            <a:r>
              <a:rPr lang="en-US" dirty="0" smtClean="0">
                <a:solidFill>
                  <a:srgbClr val="7030A0"/>
                </a:solidFill>
              </a:rPr>
              <a:t>	codings……..</a:t>
            </a:r>
          </a:p>
          <a:p>
            <a:endParaRPr lang="en-US" dirty="0"/>
          </a:p>
        </p:txBody>
      </p:sp>
    </p:spTree>
    <p:extLst>
      <p:ext uri="{BB962C8B-B14F-4D97-AF65-F5344CB8AC3E}">
        <p14:creationId xmlns:p14="http://schemas.microsoft.com/office/powerpoint/2010/main" val="8159373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mixin for classy views:</a:t>
            </a:r>
            <a:endParaRPr lang="en-US" dirty="0"/>
          </a:p>
        </p:txBody>
      </p:sp>
      <p:sp>
        <p:nvSpPr>
          <p:cNvPr id="3" name="Content Placeholder 2"/>
          <p:cNvSpPr>
            <a:spLocks noGrp="1"/>
          </p:cNvSpPr>
          <p:nvPr>
            <p:ph idx="1"/>
          </p:nvPr>
        </p:nvSpPr>
        <p:spPr>
          <a:xfrm>
            <a:off x="304800" y="1554162"/>
            <a:ext cx="8686800" cy="5151438"/>
          </a:xfrm>
        </p:spPr>
        <p:txBody>
          <a:bodyPr>
            <a:normAutofit lnSpcReduction="10000"/>
          </a:bodyPr>
          <a:lstStyle/>
          <a:p>
            <a:r>
              <a:rPr lang="en-US" dirty="0" smtClean="0">
                <a:solidFill>
                  <a:srgbClr val="C00000"/>
                </a:solidFill>
              </a:rPr>
              <a:t>step:1:</a:t>
            </a:r>
          </a:p>
          <a:p>
            <a:r>
              <a:rPr lang="en-US" dirty="0" smtClean="0"/>
              <a:t>import the module for mixin.</a:t>
            </a:r>
          </a:p>
          <a:p>
            <a:r>
              <a:rPr lang="en-US" dirty="0" smtClean="0"/>
              <a:t>After importing this into the urls you want, you can simply provide the keyword using   at the beginning of each of the function mentioned in the urls.py  which directs to some pages which needs authorization</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rPr>
              <a:t>path('addstudent/',login_required(Addstudent.as_view()),name='add'),</a:t>
            </a:r>
          </a:p>
          <a:p>
            <a:endParaRPr lang="en-US" dirty="0" smtClean="0"/>
          </a:p>
          <a:p>
            <a:endParaRPr lang="en-US" dirty="0" smtClean="0"/>
          </a:p>
          <a:p>
            <a:endParaRPr lang="en-US" dirty="0"/>
          </a:p>
        </p:txBody>
      </p:sp>
    </p:spTree>
    <p:extLst>
      <p:ext uri="{BB962C8B-B14F-4D97-AF65-F5344CB8AC3E}">
        <p14:creationId xmlns:p14="http://schemas.microsoft.com/office/powerpoint/2010/main" val="3850502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626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r>
              <a:rPr lang="en-US" dirty="0"/>
              <a:t>	</a:t>
            </a:r>
            <a:r>
              <a:rPr lang="en-US" dirty="0" smtClean="0"/>
              <a:t>	       </a:t>
            </a:r>
            <a:r>
              <a:rPr lang="en-US" sz="3600" cap="all" dirty="0" smtClean="0">
                <a:effectLst>
                  <a:reflection blurRad="12700" stA="48000" endA="300" endPos="55000" dir="5400000" sy="-90000" algn="bl" rotWithShape="0"/>
                </a:effectLst>
                <a:latin typeface="+mj-lt"/>
                <a:ea typeface="+mj-ea"/>
                <a:cs typeface="+mj-cs"/>
              </a:rPr>
              <a:t>Django-Email</a:t>
            </a:r>
            <a:endParaRPr lang="en-US" sz="36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7607586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Email Service</a:t>
            </a:r>
          </a:p>
        </p:txBody>
      </p:sp>
      <p:sp>
        <p:nvSpPr>
          <p:cNvPr id="3" name="Content Placeholder 2"/>
          <p:cNvSpPr>
            <a:spLocks noGrp="1"/>
          </p:cNvSpPr>
          <p:nvPr>
            <p:ph idx="1"/>
          </p:nvPr>
        </p:nvSpPr>
        <p:spPr/>
        <p:txBody>
          <a:bodyPr/>
          <a:lstStyle/>
          <a:p>
            <a:r>
              <a:rPr lang="en-US" dirty="0"/>
              <a:t>Email has become a common task of all applications that live on web. Whether an application requires sending email for forgot-password purposes, notifications or confirming a purchase, it’s hard to imagine a web application that doesn’t require some kind of email functionality.</a:t>
            </a:r>
          </a:p>
          <a:p>
            <a:endParaRPr lang="en-US" dirty="0"/>
          </a:p>
        </p:txBody>
      </p:sp>
    </p:spTree>
    <p:extLst>
      <p:ext uri="{BB962C8B-B14F-4D97-AF65-F5344CB8AC3E}">
        <p14:creationId xmlns:p14="http://schemas.microsoft.com/office/powerpoint/2010/main" val="28511977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Email Service</a:t>
            </a:r>
          </a:p>
        </p:txBody>
      </p:sp>
      <p:sp>
        <p:nvSpPr>
          <p:cNvPr id="3" name="Content Placeholder 2"/>
          <p:cNvSpPr>
            <a:spLocks noGrp="1"/>
          </p:cNvSpPr>
          <p:nvPr>
            <p:ph idx="1"/>
          </p:nvPr>
        </p:nvSpPr>
        <p:spPr>
          <a:xfrm>
            <a:off x="304800" y="1295400"/>
            <a:ext cx="8686800" cy="5334000"/>
          </a:xfrm>
        </p:spPr>
        <p:txBody>
          <a:bodyPr>
            <a:normAutofit fontScale="85000" lnSpcReduction="10000"/>
          </a:bodyPr>
          <a:lstStyle/>
          <a:p>
            <a:r>
              <a:rPr lang="en-US" dirty="0"/>
              <a:t>Django supports connections to any email server and also offers various options to simulate email server connections.</a:t>
            </a:r>
          </a:p>
          <a:p>
            <a:endParaRPr lang="en-US" dirty="0"/>
          </a:p>
          <a:p>
            <a:r>
              <a:rPr lang="en-US" dirty="0"/>
              <a:t>The set up for an email server in Django is done in settings.py. </a:t>
            </a:r>
          </a:p>
          <a:p>
            <a:endParaRPr lang="en-US" dirty="0"/>
          </a:p>
          <a:p>
            <a:r>
              <a:rPr lang="en-US" dirty="0"/>
              <a:t>Depending on the mail server connection, you may need to set up several variables in settings.py.</a:t>
            </a:r>
          </a:p>
          <a:p>
            <a:endParaRPr lang="en-US" dirty="0"/>
          </a:p>
          <a:p>
            <a:r>
              <a:rPr lang="en-US" dirty="0">
                <a:solidFill>
                  <a:srgbClr val="00B050"/>
                </a:solidFill>
              </a:rPr>
              <a:t>Simple Mail Transfer Protocol (SMTP) </a:t>
            </a:r>
            <a:r>
              <a:rPr lang="en-US" dirty="0"/>
              <a:t>is the mechanism used for sending emails through Django.</a:t>
            </a:r>
          </a:p>
          <a:p>
            <a:endParaRPr lang="en-US" dirty="0"/>
          </a:p>
        </p:txBody>
      </p:sp>
    </p:spTree>
    <p:extLst>
      <p:ext uri="{BB962C8B-B14F-4D97-AF65-F5344CB8AC3E}">
        <p14:creationId xmlns:p14="http://schemas.microsoft.com/office/powerpoint/2010/main" val="33080048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Email</a:t>
            </a:r>
          </a:p>
        </p:txBody>
      </p:sp>
      <p:sp>
        <p:nvSpPr>
          <p:cNvPr id="3" name="Content Placeholder 2"/>
          <p:cNvSpPr>
            <a:spLocks noGrp="1"/>
          </p:cNvSpPr>
          <p:nvPr>
            <p:ph idx="1"/>
          </p:nvPr>
        </p:nvSpPr>
        <p:spPr>
          <a:xfrm>
            <a:off x="304800" y="1219200"/>
            <a:ext cx="8686800" cy="5410200"/>
          </a:xfrm>
        </p:spPr>
        <p:txBody>
          <a:bodyPr>
            <a:normAutofit fontScale="85000" lnSpcReduction="20000"/>
          </a:bodyPr>
          <a:lstStyle/>
          <a:p>
            <a:r>
              <a:rPr lang="en-US" dirty="0"/>
              <a:t>So for sending mail from a website needs some mail servers, we know a lot of web server’s like, Gmail, Yahoo and all. So all these are acting as a server in case of sending mail.</a:t>
            </a:r>
          </a:p>
          <a:p>
            <a:endParaRPr lang="en-US" dirty="0"/>
          </a:p>
          <a:p>
            <a:r>
              <a:rPr lang="en-US" dirty="0"/>
              <a:t>For Django if you want to use some real time mail services, then for sure you need to find some API for that. Something like </a:t>
            </a:r>
            <a:r>
              <a:rPr lang="en-US" dirty="0" smtClean="0"/>
              <a:t>yahoo </a:t>
            </a:r>
            <a:r>
              <a:rPr lang="en-US" dirty="0"/>
              <a:t>and </a:t>
            </a:r>
            <a:r>
              <a:rPr lang="en-US" dirty="0" smtClean="0"/>
              <a:t>gmail will </a:t>
            </a:r>
            <a:r>
              <a:rPr lang="en-US" dirty="0"/>
              <a:t>be suitable in the case of Django. This will be done during your production time of the site. </a:t>
            </a:r>
          </a:p>
          <a:p>
            <a:endParaRPr lang="en-US" dirty="0"/>
          </a:p>
          <a:p>
            <a:r>
              <a:rPr lang="en-US" dirty="0"/>
              <a:t>During development, we can simply use the backend as our console itself. In that case, we can specify EMAIL_BACKEND as our console in settings.py file.</a:t>
            </a:r>
          </a:p>
          <a:p>
            <a:endParaRPr lang="en-US" dirty="0"/>
          </a:p>
        </p:txBody>
      </p:sp>
    </p:spTree>
    <p:extLst>
      <p:ext uri="{BB962C8B-B14F-4D97-AF65-F5344CB8AC3E}">
        <p14:creationId xmlns:p14="http://schemas.microsoft.com/office/powerpoint/2010/main" val="381623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fontScale="92500" lnSpcReduction="10000"/>
          </a:bodyPr>
          <a:lstStyle/>
          <a:p>
            <a:pPr lvl="1"/>
            <a:r>
              <a:rPr lang="en-US" dirty="0">
                <a:solidFill>
                  <a:srgbClr val="FF0000"/>
                </a:solidFill>
              </a:rPr>
              <a:t>URLs</a:t>
            </a:r>
            <a:r>
              <a:rPr lang="en-US" dirty="0"/>
              <a:t> </a:t>
            </a:r>
            <a:r>
              <a:rPr lang="en-US" dirty="0">
                <a:sym typeface="Wingdings" pitchFamily="2" charset="2"/>
              </a:rPr>
              <a:t> The URL mapper is used to redirect HTTP requests to the appropriate view based on the request URL. </a:t>
            </a:r>
          </a:p>
          <a:p>
            <a:pPr lvl="1"/>
            <a:endParaRPr lang="en-US" dirty="0"/>
          </a:p>
          <a:p>
            <a:pPr lvl="1"/>
            <a:r>
              <a:rPr lang="en-US" dirty="0">
                <a:solidFill>
                  <a:srgbClr val="FF0000"/>
                </a:solidFill>
              </a:rPr>
              <a:t>Views</a:t>
            </a:r>
            <a:r>
              <a:rPr lang="en-US" dirty="0"/>
              <a:t> </a:t>
            </a:r>
            <a:r>
              <a:rPr lang="en-US" dirty="0">
                <a:sym typeface="Wingdings" pitchFamily="2" charset="2"/>
              </a:rPr>
              <a:t> A View is a request handler for function, which receives HTTP requests and returns HTTP responses.</a:t>
            </a:r>
          </a:p>
          <a:p>
            <a:pPr lvl="1"/>
            <a:endParaRPr lang="en-US" dirty="0"/>
          </a:p>
          <a:p>
            <a:pPr lvl="1"/>
            <a:r>
              <a:rPr lang="en-US" dirty="0">
                <a:solidFill>
                  <a:srgbClr val="FF0000"/>
                </a:solidFill>
              </a:rPr>
              <a:t>Templates</a:t>
            </a:r>
            <a:r>
              <a:rPr lang="en-US" dirty="0"/>
              <a:t> </a:t>
            </a:r>
            <a:r>
              <a:rPr lang="en-US" dirty="0">
                <a:sym typeface="Wingdings" pitchFamily="2" charset="2"/>
              </a:rPr>
              <a:t> A template is a text file defining the structure or layout of a file, with placeholders used to represents actual content. </a:t>
            </a:r>
          </a:p>
          <a:p>
            <a:pPr lvl="1"/>
            <a:endParaRPr lang="en-US" dirty="0">
              <a:sym typeface="Wingdings" pitchFamily="2" charset="2"/>
            </a:endParaRPr>
          </a:p>
          <a:p>
            <a:pPr lvl="1"/>
            <a:r>
              <a:rPr lang="en-US" dirty="0">
                <a:solidFill>
                  <a:srgbClr val="FF0000"/>
                </a:solidFill>
              </a:rPr>
              <a:t>Models</a:t>
            </a:r>
            <a:r>
              <a:rPr lang="en-US" dirty="0"/>
              <a:t> </a:t>
            </a:r>
            <a:r>
              <a:rPr lang="en-US" dirty="0">
                <a:sym typeface="Wingdings" pitchFamily="2" charset="2"/>
              </a:rPr>
              <a:t> Models are python objects that define the structure of an application’s data and provide mechanisms to manage (add, modify, delete) records in the database.</a:t>
            </a:r>
          </a:p>
          <a:p>
            <a:endParaRPr lang="en-US" dirty="0"/>
          </a:p>
          <a:p>
            <a:endParaRPr lang="en-US" dirty="0"/>
          </a:p>
        </p:txBody>
      </p:sp>
    </p:spTree>
    <p:extLst>
      <p:ext uri="{BB962C8B-B14F-4D97-AF65-F5344CB8AC3E}">
        <p14:creationId xmlns:p14="http://schemas.microsoft.com/office/powerpoint/2010/main" val="39666710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533400"/>
          </a:xfrm>
        </p:spPr>
        <p:txBody>
          <a:bodyPr>
            <a:normAutofit fontScale="90000"/>
          </a:bodyPr>
          <a:lstStyle/>
          <a:p>
            <a:r>
              <a:rPr lang="en-US" dirty="0"/>
              <a:t>Settings.py file</a:t>
            </a:r>
          </a:p>
        </p:txBody>
      </p:sp>
      <p:sp>
        <p:nvSpPr>
          <p:cNvPr id="3" name="Content Placeholder 2"/>
          <p:cNvSpPr>
            <a:spLocks noGrp="1"/>
          </p:cNvSpPr>
          <p:nvPr>
            <p:ph idx="1"/>
          </p:nvPr>
        </p:nvSpPr>
        <p:spPr>
          <a:xfrm>
            <a:off x="304800" y="838200"/>
            <a:ext cx="8686800" cy="5791200"/>
          </a:xfrm>
          <a:ln>
            <a:solidFill>
              <a:schemeClr val="accent1"/>
            </a:solidFill>
          </a:ln>
        </p:spPr>
        <p:txBody>
          <a:bodyPr>
            <a:normAutofit fontScale="85000" lnSpcReduction="20000"/>
          </a:bodyPr>
          <a:lstStyle/>
          <a:p>
            <a:pPr>
              <a:buNone/>
            </a:pPr>
            <a:r>
              <a:rPr lang="en-US" dirty="0">
                <a:solidFill>
                  <a:srgbClr val="7030A0"/>
                </a:solidFill>
              </a:rPr>
              <a:t>EMAIL_BACKEND = ‘django.core.mail.backends.console.EmailBackend’</a:t>
            </a:r>
          </a:p>
          <a:p>
            <a:pPr>
              <a:buNone/>
            </a:pPr>
            <a:endParaRPr lang="en-US" dirty="0"/>
          </a:p>
          <a:p>
            <a:r>
              <a:rPr lang="en-US" dirty="0"/>
              <a:t>Sends all email output to the console where Django is running. That is our Pycharm console. This is the only thing need to be added in settings.py. But if we are using some other mail server or API then you need to specify some more things like this</a:t>
            </a:r>
            <a:r>
              <a:rPr lang="en-US" dirty="0" smtClean="0"/>
              <a:t>,</a:t>
            </a:r>
          </a:p>
          <a:p>
            <a:endParaRPr lang="en-US" dirty="0" smtClean="0"/>
          </a:p>
          <a:p>
            <a:r>
              <a:rPr lang="en-US" dirty="0">
                <a:solidFill>
                  <a:srgbClr val="7030A0"/>
                </a:solidFill>
              </a:rPr>
              <a:t>EMAIL_BACKEND = 'django.core.mail.backends.smtp.EmailBackend'</a:t>
            </a:r>
            <a:br>
              <a:rPr lang="en-US" dirty="0">
                <a:solidFill>
                  <a:srgbClr val="7030A0"/>
                </a:solidFill>
              </a:rPr>
            </a:br>
            <a:r>
              <a:rPr lang="en-US" dirty="0">
                <a:solidFill>
                  <a:srgbClr val="7030A0"/>
                </a:solidFill>
              </a:rPr>
              <a:t>EMAIL_HOST = 'smtp.gmail.com'</a:t>
            </a:r>
            <a:br>
              <a:rPr lang="en-US" dirty="0">
                <a:solidFill>
                  <a:srgbClr val="7030A0"/>
                </a:solidFill>
              </a:rPr>
            </a:br>
            <a:r>
              <a:rPr lang="en-US" dirty="0">
                <a:solidFill>
                  <a:srgbClr val="7030A0"/>
                </a:solidFill>
              </a:rPr>
              <a:t>EMAIL_HOST_USER = 'pcs.tambaram004@gmail.com'</a:t>
            </a:r>
            <a:br>
              <a:rPr lang="en-US" dirty="0">
                <a:solidFill>
                  <a:srgbClr val="7030A0"/>
                </a:solidFill>
              </a:rPr>
            </a:br>
            <a:r>
              <a:rPr lang="en-US" dirty="0">
                <a:solidFill>
                  <a:srgbClr val="7030A0"/>
                </a:solidFill>
              </a:rPr>
              <a:t>EMAIL_HOST_PASSWORD = </a:t>
            </a:r>
            <a:r>
              <a:rPr lang="en-US" dirty="0" smtClean="0">
                <a:solidFill>
                  <a:srgbClr val="7030A0"/>
                </a:solidFill>
              </a:rPr>
              <a:t>‘app password'</a:t>
            </a:r>
            <a:r>
              <a:rPr lang="en-US" dirty="0">
                <a:solidFill>
                  <a:srgbClr val="7030A0"/>
                </a:solidFill>
              </a:rPr>
              <a:t/>
            </a:r>
            <a:br>
              <a:rPr lang="en-US" dirty="0">
                <a:solidFill>
                  <a:srgbClr val="7030A0"/>
                </a:solidFill>
              </a:rPr>
            </a:br>
            <a:r>
              <a:rPr lang="en-US" dirty="0">
                <a:solidFill>
                  <a:srgbClr val="7030A0"/>
                </a:solidFill>
              </a:rPr>
              <a:t>EMAIL_PORT = 587</a:t>
            </a:r>
            <a:br>
              <a:rPr lang="en-US" dirty="0">
                <a:solidFill>
                  <a:srgbClr val="7030A0"/>
                </a:solidFill>
              </a:rPr>
            </a:br>
            <a:r>
              <a:rPr lang="en-US" dirty="0">
                <a:solidFill>
                  <a:srgbClr val="7030A0"/>
                </a:solidFill>
              </a:rPr>
              <a:t>EMAIL_USE_TLS = True</a:t>
            </a:r>
          </a:p>
          <a:p>
            <a:endParaRPr lang="en-US" dirty="0"/>
          </a:p>
          <a:p>
            <a:pPr>
              <a:buNone/>
            </a:pPr>
            <a:endParaRPr lang="en-US" dirty="0"/>
          </a:p>
          <a:p>
            <a:endParaRPr lang="en-US" dirty="0"/>
          </a:p>
        </p:txBody>
      </p:sp>
    </p:spTree>
    <p:extLst>
      <p:ext uri="{BB962C8B-B14F-4D97-AF65-F5344CB8AC3E}">
        <p14:creationId xmlns:p14="http://schemas.microsoft.com/office/powerpoint/2010/main" val="34856725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recovery via mail</a:t>
            </a:r>
          </a:p>
        </p:txBody>
      </p:sp>
      <p:sp>
        <p:nvSpPr>
          <p:cNvPr id="3" name="Content Placeholder 2"/>
          <p:cNvSpPr>
            <a:spLocks noGrp="1"/>
          </p:cNvSpPr>
          <p:nvPr>
            <p:ph idx="1"/>
          </p:nvPr>
        </p:nvSpPr>
        <p:spPr>
          <a:xfrm>
            <a:off x="304800" y="1554162"/>
            <a:ext cx="8686800" cy="4999038"/>
          </a:xfrm>
        </p:spPr>
        <p:txBody>
          <a:bodyPr>
            <a:normAutofit fontScale="92500" lnSpcReduction="10000"/>
          </a:bodyPr>
          <a:lstStyle/>
          <a:p>
            <a:r>
              <a:rPr lang="en-US" dirty="0"/>
              <a:t>So after signup, if someone feels like changing his password then we need to provide some option for that. Normally in the early days, we will simply change the password by providing old password. But in that case if someone forgets the password, there is no option to change the password.</a:t>
            </a:r>
          </a:p>
          <a:p>
            <a:endParaRPr lang="en-US" dirty="0"/>
          </a:p>
          <a:p>
            <a:r>
              <a:rPr lang="en-US" dirty="0"/>
              <a:t>That is the reason why everyone is using SMS and mail services for this kind of purpose. Now we are going to see how to change the password using a mail.</a:t>
            </a:r>
          </a:p>
          <a:p>
            <a:endParaRPr lang="en-US" dirty="0"/>
          </a:p>
        </p:txBody>
      </p:sp>
    </p:spTree>
    <p:extLst>
      <p:ext uri="{BB962C8B-B14F-4D97-AF65-F5344CB8AC3E}">
        <p14:creationId xmlns:p14="http://schemas.microsoft.com/office/powerpoint/2010/main" val="15914396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19800"/>
          </a:xfrm>
        </p:spPr>
        <p:txBody>
          <a:bodyPr/>
          <a:lstStyle/>
          <a:p>
            <a:r>
              <a:rPr lang="en-US" dirty="0"/>
              <a:t>Here we are not going to use any API, we are going to get mail in our console. We are going to create URL and templates, because in the case of resetting the password, there is no need of writing a view.</a:t>
            </a:r>
          </a:p>
          <a:p>
            <a:endParaRPr lang="en-US" dirty="0"/>
          </a:p>
        </p:txBody>
      </p:sp>
    </p:spTree>
    <p:extLst>
      <p:ext uri="{BB962C8B-B14F-4D97-AF65-F5344CB8AC3E}">
        <p14:creationId xmlns:p14="http://schemas.microsoft.com/office/powerpoint/2010/main" val="193941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fontScale="85000" lnSpcReduction="20000"/>
          </a:bodyPr>
          <a:lstStyle/>
          <a:p>
            <a:r>
              <a:rPr lang="en-US" dirty="0" smtClean="0">
                <a:solidFill>
                  <a:srgbClr val="C00000"/>
                </a:solidFill>
              </a:rPr>
              <a:t>urls.py </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django.contrib.auth.views import PasswordResetView, PasswordResetDoneView, PasswordResetConfirmView, PasswordResetCompleteView</a:t>
            </a:r>
          </a:p>
          <a:p>
            <a:pPr marL="0" indent="0">
              <a:buNone/>
            </a:pPr>
            <a:endParaRPr lang="en-US" dirty="0" smtClean="0"/>
          </a:p>
          <a:p>
            <a:pPr marL="0" indent="0">
              <a:buNone/>
            </a:pPr>
            <a:r>
              <a:rPr lang="en-US" dirty="0">
                <a:solidFill>
                  <a:srgbClr val="7030A0"/>
                </a:solidFill>
              </a:rPr>
              <a:t>path('password_reset/',</a:t>
            </a:r>
            <a:r>
              <a:rPr lang="en-US" dirty="0" smtClean="0">
                <a:solidFill>
                  <a:srgbClr val="7030A0"/>
                </a:solidFill>
              </a:rPr>
              <a:t>PasswordResetView.as_view(),</a:t>
            </a:r>
            <a:r>
              <a:rPr lang="en-US" dirty="0">
                <a:solidFill>
                  <a:srgbClr val="7030A0"/>
                </a:solidFill>
              </a:rPr>
              <a:t>name='password_reset</a:t>
            </a:r>
            <a:r>
              <a:rPr lang="en-US" dirty="0" smtClean="0">
                <a:solidFill>
                  <a:srgbClr val="7030A0"/>
                </a:solidFill>
              </a:rPr>
              <a:t>'),</a:t>
            </a:r>
          </a:p>
          <a:p>
            <a:pPr marL="0" indent="0">
              <a:buNone/>
            </a:pPr>
            <a:r>
              <a:rPr lang="en-US" dirty="0">
                <a:solidFill>
                  <a:srgbClr val="7030A0"/>
                </a:solidFill>
              </a:rPr>
              <a:t/>
            </a:r>
            <a:br>
              <a:rPr lang="en-US" dirty="0">
                <a:solidFill>
                  <a:srgbClr val="7030A0"/>
                </a:solidFill>
              </a:rPr>
            </a:br>
            <a:r>
              <a:rPr lang="en-US" dirty="0">
                <a:solidFill>
                  <a:srgbClr val="7030A0"/>
                </a:solidFill>
              </a:rPr>
              <a:t>path('password_reset_done/',</a:t>
            </a:r>
            <a:r>
              <a:rPr lang="en-US" dirty="0" smtClean="0">
                <a:solidFill>
                  <a:srgbClr val="7030A0"/>
                </a:solidFill>
              </a:rPr>
              <a:t>PasswordResetDoneView.as_view(),</a:t>
            </a:r>
            <a:r>
              <a:rPr lang="en-US" dirty="0">
                <a:solidFill>
                  <a:srgbClr val="7030A0"/>
                </a:solidFill>
              </a:rPr>
              <a:t>name='password_reset_done</a:t>
            </a:r>
            <a:r>
              <a:rPr lang="en-US" dirty="0" smtClean="0">
                <a:solidFill>
                  <a:srgbClr val="7030A0"/>
                </a:solidFill>
              </a:rPr>
              <a:t>'),</a:t>
            </a:r>
          </a:p>
          <a:p>
            <a:pPr marL="0" indent="0">
              <a:buNone/>
            </a:pPr>
            <a:r>
              <a:rPr lang="en-US" dirty="0">
                <a:solidFill>
                  <a:srgbClr val="7030A0"/>
                </a:solidFill>
              </a:rPr>
              <a:t/>
            </a:r>
            <a:br>
              <a:rPr lang="en-US" dirty="0">
                <a:solidFill>
                  <a:srgbClr val="7030A0"/>
                </a:solidFill>
              </a:rPr>
            </a:br>
            <a:r>
              <a:rPr lang="en-US" dirty="0">
                <a:solidFill>
                  <a:srgbClr val="7030A0"/>
                </a:solidFill>
              </a:rPr>
              <a:t>path('password_reset_confirm/&lt;uidb64&gt;/&lt;token&gt;/',</a:t>
            </a:r>
            <a:r>
              <a:rPr lang="en-US" dirty="0" smtClean="0">
                <a:solidFill>
                  <a:srgbClr val="7030A0"/>
                </a:solidFill>
              </a:rPr>
              <a:t>PasswordResetConfirmView.as_view(),</a:t>
            </a:r>
            <a:r>
              <a:rPr lang="en-US" dirty="0">
                <a:solidFill>
                  <a:srgbClr val="7030A0"/>
                </a:solidFill>
              </a:rPr>
              <a:t>name='password_reset_confirm</a:t>
            </a:r>
            <a:r>
              <a:rPr lang="en-US" dirty="0" smtClean="0">
                <a:solidFill>
                  <a:srgbClr val="7030A0"/>
                </a:solidFill>
              </a:rPr>
              <a:t>'),</a:t>
            </a:r>
          </a:p>
          <a:p>
            <a:pPr marL="0" indent="0">
              <a:buNone/>
            </a:pPr>
            <a:r>
              <a:rPr lang="en-US" dirty="0">
                <a:solidFill>
                  <a:srgbClr val="7030A0"/>
                </a:solidFill>
              </a:rPr>
              <a:t/>
            </a:r>
            <a:br>
              <a:rPr lang="en-US" dirty="0">
                <a:solidFill>
                  <a:srgbClr val="7030A0"/>
                </a:solidFill>
              </a:rPr>
            </a:br>
            <a:r>
              <a:rPr lang="en-US" dirty="0">
                <a:solidFill>
                  <a:srgbClr val="7030A0"/>
                </a:solidFill>
              </a:rPr>
              <a:t>path('password_reset_complete/',</a:t>
            </a:r>
            <a:r>
              <a:rPr lang="en-US" dirty="0" smtClean="0">
                <a:solidFill>
                  <a:srgbClr val="7030A0"/>
                </a:solidFill>
              </a:rPr>
              <a:t>PasswordResetCompleteView.as_view(),</a:t>
            </a:r>
            <a:r>
              <a:rPr lang="en-US" dirty="0">
                <a:solidFill>
                  <a:srgbClr val="7030A0"/>
                </a:solidFill>
              </a:rPr>
              <a:t>name='password_reset_complete'),</a:t>
            </a:r>
          </a:p>
          <a:p>
            <a:pPr marL="0" indent="0">
              <a:buNone/>
            </a:pPr>
            <a:endParaRPr lang="en-US" dirty="0" smtClean="0"/>
          </a:p>
        </p:txBody>
      </p:sp>
    </p:spTree>
    <p:extLst>
      <p:ext uri="{BB962C8B-B14F-4D97-AF65-F5344CB8AC3E}">
        <p14:creationId xmlns:p14="http://schemas.microsoft.com/office/powerpoint/2010/main" val="131799094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5943600"/>
          </a:xfrm>
        </p:spPr>
        <p:txBody>
          <a:bodyPr/>
          <a:lstStyle/>
          <a:p>
            <a:r>
              <a:rPr lang="en-US" dirty="0"/>
              <a:t>By using this code, We will be redirecting to the default Reset password page which is already there in ResetPassword views class.</a:t>
            </a:r>
          </a:p>
          <a:p>
            <a:endParaRPr lang="en-US" dirty="0"/>
          </a:p>
          <a:p>
            <a:r>
              <a:rPr lang="en-US" dirty="0"/>
              <a:t>We can customize the front end as our wish by using our own HTML templates. </a:t>
            </a:r>
          </a:p>
          <a:p>
            <a:pPr marL="0" indent="0">
              <a:buNone/>
            </a:pPr>
            <a:r>
              <a:rPr lang="en-US" dirty="0" smtClean="0">
                <a:solidFill>
                  <a:srgbClr val="FF0000"/>
                </a:solidFill>
              </a:rPr>
              <a:t>Note:</a:t>
            </a:r>
          </a:p>
          <a:p>
            <a:pPr marL="0" indent="0">
              <a:buNone/>
            </a:pPr>
            <a:r>
              <a:rPr lang="en-US" dirty="0" smtClean="0">
                <a:solidFill>
                  <a:srgbClr val="00B050"/>
                </a:solidFill>
              </a:rPr>
              <a:t>The pattern  and the pattern name must be in same.</a:t>
            </a:r>
            <a:endParaRPr lang="en-US" dirty="0">
              <a:solidFill>
                <a:srgbClr val="00B050"/>
              </a:solidFill>
            </a:endParaRPr>
          </a:p>
        </p:txBody>
      </p:sp>
    </p:spTree>
    <p:extLst>
      <p:ext uri="{BB962C8B-B14F-4D97-AF65-F5344CB8AC3E}">
        <p14:creationId xmlns:p14="http://schemas.microsoft.com/office/powerpoint/2010/main" val="18338745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normAutofit lnSpcReduction="10000"/>
          </a:bodyPr>
          <a:lstStyle/>
          <a:p>
            <a:r>
              <a:rPr lang="en-US" dirty="0" smtClean="0">
                <a:solidFill>
                  <a:srgbClr val="C00000"/>
                </a:solidFill>
              </a:rPr>
              <a:t>reset.html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&lt;p&gt;Please provide registered mail id to reset the password&lt;/p&gt;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{%csrf_token%}</a:t>
            </a:r>
            <a:br>
              <a:rPr lang="en-US" dirty="0">
                <a:solidFill>
                  <a:srgbClr val="7030A0"/>
                </a:solidFill>
              </a:rPr>
            </a:br>
            <a:r>
              <a:rPr lang="en-US" dirty="0">
                <a:solidFill>
                  <a:srgbClr val="7030A0"/>
                </a:solidFill>
              </a:rPr>
              <a:t>    {{form.as_p}}</a:t>
            </a:r>
            <a:br>
              <a:rPr lang="en-US" dirty="0">
                <a:solidFill>
                  <a:srgbClr val="7030A0"/>
                </a:solidFill>
              </a:rPr>
            </a:br>
            <a:r>
              <a:rPr lang="en-US" dirty="0">
                <a:solidFill>
                  <a:srgbClr val="7030A0"/>
                </a:solidFill>
              </a:rPr>
              <a:t>    &lt;input type="submit" value="SEND EMAIL" class="btn btn-primary"&gt;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{%endblock%}</a:t>
            </a:r>
          </a:p>
          <a:p>
            <a:pPr marL="0" indent="0">
              <a:buNone/>
            </a:pPr>
            <a:endParaRPr lang="en-US" dirty="0"/>
          </a:p>
        </p:txBody>
      </p:sp>
    </p:spTree>
    <p:extLst>
      <p:ext uri="{BB962C8B-B14F-4D97-AF65-F5344CB8AC3E}">
        <p14:creationId xmlns:p14="http://schemas.microsoft.com/office/powerpoint/2010/main" val="22280099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715000"/>
          </a:xfrm>
        </p:spPr>
        <p:txBody>
          <a:bodyPr/>
          <a:lstStyle/>
          <a:p>
            <a:r>
              <a:rPr lang="en-US" dirty="0" smtClean="0">
                <a:solidFill>
                  <a:srgbClr val="C00000"/>
                </a:solidFill>
              </a:rPr>
              <a:t>done.html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&lt;p&gt;We have sent email to reset your password. kindly check in inbox or spam folder&lt;/p&gt;</a:t>
            </a:r>
            <a:br>
              <a:rPr lang="en-US" dirty="0">
                <a:solidFill>
                  <a:srgbClr val="7030A0"/>
                </a:solidFill>
              </a:rPr>
            </a:br>
            <a:r>
              <a:rPr lang="en-US" dirty="0">
                <a:solidFill>
                  <a:srgbClr val="7030A0"/>
                </a:solidFill>
              </a:rPr>
              <a:t>{%endblock%}</a:t>
            </a:r>
          </a:p>
          <a:p>
            <a:pPr marL="0" indent="0">
              <a:buNone/>
            </a:pPr>
            <a:endParaRPr lang="en-US" dirty="0"/>
          </a:p>
        </p:txBody>
      </p:sp>
    </p:spTree>
    <p:extLst>
      <p:ext uri="{BB962C8B-B14F-4D97-AF65-F5344CB8AC3E}">
        <p14:creationId xmlns:p14="http://schemas.microsoft.com/office/powerpoint/2010/main" val="393277735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lstStyle/>
          <a:p>
            <a:r>
              <a:rPr lang="en-US" dirty="0" smtClean="0">
                <a:solidFill>
                  <a:srgbClr val="C00000"/>
                </a:solidFill>
              </a:rPr>
              <a:t>cofirm.html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&lt;p&gt;Provide good password&lt;/p&gt;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{%csrf_token%}</a:t>
            </a:r>
            <a:br>
              <a:rPr lang="en-US" dirty="0">
                <a:solidFill>
                  <a:srgbClr val="7030A0"/>
                </a:solidFill>
              </a:rPr>
            </a:br>
            <a:r>
              <a:rPr lang="en-US" dirty="0">
                <a:solidFill>
                  <a:srgbClr val="7030A0"/>
                </a:solidFill>
              </a:rPr>
              <a:t>    {{form.as_p}}</a:t>
            </a:r>
            <a:br>
              <a:rPr lang="en-US" dirty="0">
                <a:solidFill>
                  <a:srgbClr val="7030A0"/>
                </a:solidFill>
              </a:rPr>
            </a:br>
            <a:r>
              <a:rPr lang="en-US" dirty="0">
                <a:solidFill>
                  <a:srgbClr val="7030A0"/>
                </a:solidFill>
              </a:rPr>
              <a:t>    &lt;input type="submit" value="SEND EMAIL" class="btn btn-primary"&gt;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{%endblock%}</a:t>
            </a:r>
          </a:p>
          <a:p>
            <a:pPr marL="0" indent="0">
              <a:buNone/>
            </a:pPr>
            <a:endParaRPr lang="en-US" dirty="0"/>
          </a:p>
        </p:txBody>
      </p:sp>
    </p:spTree>
    <p:extLst>
      <p:ext uri="{BB962C8B-B14F-4D97-AF65-F5344CB8AC3E}">
        <p14:creationId xmlns:p14="http://schemas.microsoft.com/office/powerpoint/2010/main" val="129906824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324600"/>
          </a:xfrm>
        </p:spPr>
        <p:txBody>
          <a:bodyPr/>
          <a:lstStyle/>
          <a:p>
            <a:r>
              <a:rPr lang="en-US" dirty="0" smtClean="0">
                <a:solidFill>
                  <a:srgbClr val="C00000"/>
                </a:solidFill>
              </a:rPr>
              <a:t>complete.html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&lt;p&gt;Your password changed successfully.&lt;/p&gt;</a:t>
            </a:r>
            <a:br>
              <a:rPr lang="en-US" dirty="0">
                <a:solidFill>
                  <a:srgbClr val="7030A0"/>
                </a:solidFill>
              </a:rPr>
            </a:br>
            <a:r>
              <a:rPr lang="en-US" dirty="0">
                <a:solidFill>
                  <a:srgbClr val="7030A0"/>
                </a:solidFill>
              </a:rPr>
              <a:t>&lt;a href="/login"&gt;Login Now&lt;/a&gt;</a:t>
            </a:r>
            <a:br>
              <a:rPr lang="en-US" dirty="0">
                <a:solidFill>
                  <a:srgbClr val="7030A0"/>
                </a:solidFill>
              </a:rPr>
            </a:br>
            <a:r>
              <a:rPr lang="en-US" dirty="0">
                <a:solidFill>
                  <a:srgbClr val="7030A0"/>
                </a:solidFill>
              </a:rPr>
              <a:t>{%endblock%}</a:t>
            </a:r>
          </a:p>
          <a:p>
            <a:pPr marL="0" indent="0">
              <a:buNone/>
            </a:pPr>
            <a:endParaRPr lang="en-US" dirty="0"/>
          </a:p>
        </p:txBody>
      </p:sp>
    </p:spTree>
    <p:extLst>
      <p:ext uri="{BB962C8B-B14F-4D97-AF65-F5344CB8AC3E}">
        <p14:creationId xmlns:p14="http://schemas.microsoft.com/office/powerpoint/2010/main" val="141091838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r>
              <a:rPr lang="en-US" dirty="0" smtClean="0">
                <a:solidFill>
                  <a:srgbClr val="C00000"/>
                </a:solidFill>
              </a:rPr>
              <a:t>urls.py </a:t>
            </a:r>
            <a:r>
              <a:rPr lang="en-US" dirty="0" smtClean="0">
                <a:solidFill>
                  <a:srgbClr val="C00000"/>
                </a:solidFill>
                <a:sym typeface="Wingdings" panose="05000000000000000000" pitchFamily="2" charset="2"/>
              </a:rPr>
              <a:t></a:t>
            </a:r>
          </a:p>
          <a:p>
            <a:pPr marL="0" indent="0">
              <a:buNone/>
            </a:pPr>
            <a:r>
              <a:rPr lang="en-US" dirty="0">
                <a:solidFill>
                  <a:srgbClr val="7030A0"/>
                </a:solidFill>
              </a:rPr>
              <a:t>path('password_reset/',PasswordResetView.as_view(</a:t>
            </a:r>
            <a:r>
              <a:rPr lang="en-US" dirty="0">
                <a:solidFill>
                  <a:srgbClr val="FF0000"/>
                </a:solidFill>
              </a:rPr>
              <a:t>template_name='reset.html'</a:t>
            </a:r>
            <a:r>
              <a:rPr lang="en-US" dirty="0">
                <a:solidFill>
                  <a:srgbClr val="7030A0"/>
                </a:solidFill>
              </a:rPr>
              <a:t>),name='password_reset'),</a:t>
            </a:r>
            <a:br>
              <a:rPr lang="en-US" dirty="0">
                <a:solidFill>
                  <a:srgbClr val="7030A0"/>
                </a:solidFill>
              </a:rPr>
            </a:br>
            <a:r>
              <a:rPr lang="en-US" dirty="0">
                <a:solidFill>
                  <a:srgbClr val="7030A0"/>
                </a:solidFill>
              </a:rPr>
              <a:t>path('password_reset_done/',PasswordResetDoneView.as_view(</a:t>
            </a:r>
            <a:r>
              <a:rPr lang="en-US" dirty="0">
                <a:solidFill>
                  <a:srgbClr val="FF0000"/>
                </a:solidFill>
              </a:rPr>
              <a:t>template_name='done.html'</a:t>
            </a:r>
            <a:r>
              <a:rPr lang="en-US" dirty="0">
                <a:solidFill>
                  <a:srgbClr val="7030A0"/>
                </a:solidFill>
              </a:rPr>
              <a:t>),name='password_reset_done'),</a:t>
            </a:r>
            <a:br>
              <a:rPr lang="en-US" dirty="0">
                <a:solidFill>
                  <a:srgbClr val="7030A0"/>
                </a:solidFill>
              </a:rPr>
            </a:br>
            <a:r>
              <a:rPr lang="en-US" dirty="0">
                <a:solidFill>
                  <a:srgbClr val="7030A0"/>
                </a:solidFill>
              </a:rPr>
              <a:t>path('password_reset_confirm/&lt;uidb64&gt;/&lt;token&gt;/',PasswordResetConfirmView.as_view(</a:t>
            </a:r>
            <a:r>
              <a:rPr lang="en-US" dirty="0">
                <a:solidFill>
                  <a:srgbClr val="FF0000"/>
                </a:solidFill>
              </a:rPr>
              <a:t>template_name='confirm.html'</a:t>
            </a:r>
            <a:r>
              <a:rPr lang="en-US" dirty="0">
                <a:solidFill>
                  <a:srgbClr val="7030A0"/>
                </a:solidFill>
              </a:rPr>
              <a:t>),name='password_reset_confirm'),</a:t>
            </a:r>
            <a:br>
              <a:rPr lang="en-US" dirty="0">
                <a:solidFill>
                  <a:srgbClr val="7030A0"/>
                </a:solidFill>
              </a:rPr>
            </a:br>
            <a:r>
              <a:rPr lang="en-US" dirty="0">
                <a:solidFill>
                  <a:srgbClr val="7030A0"/>
                </a:solidFill>
              </a:rPr>
              <a:t>path('password_reset_complete/',PasswordResetCompleteView.as_view(</a:t>
            </a:r>
            <a:r>
              <a:rPr lang="en-US" dirty="0">
                <a:solidFill>
                  <a:srgbClr val="FF0000"/>
                </a:solidFill>
              </a:rPr>
              <a:t>template_name='complete.html'</a:t>
            </a:r>
            <a:r>
              <a:rPr lang="en-US" dirty="0">
                <a:solidFill>
                  <a:srgbClr val="7030A0"/>
                </a:solidFill>
              </a:rPr>
              <a:t>),name='password_reset_complete'),</a:t>
            </a:r>
          </a:p>
          <a:p>
            <a:pPr marL="0" indent="0">
              <a:buNone/>
            </a:pPr>
            <a:endParaRPr lang="en-US" dirty="0"/>
          </a:p>
        </p:txBody>
      </p:sp>
    </p:spTree>
    <p:extLst>
      <p:ext uri="{BB962C8B-B14F-4D97-AF65-F5344CB8AC3E}">
        <p14:creationId xmlns:p14="http://schemas.microsoft.com/office/powerpoint/2010/main" val="229996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2209800"/>
            <a:ext cx="3599411" cy="3599411"/>
          </a:xfrm>
        </p:spPr>
      </p:pic>
    </p:spTree>
    <p:extLst>
      <p:ext uri="{BB962C8B-B14F-4D97-AF65-F5344CB8AC3E}">
        <p14:creationId xmlns:p14="http://schemas.microsoft.com/office/powerpoint/2010/main" val="318311557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using the console to recover mail password means, after execute the PasswordDoneView ,the password will display with the link.</a:t>
            </a:r>
          </a:p>
          <a:p>
            <a:r>
              <a:rPr lang="en-US" dirty="0" smtClean="0"/>
              <a:t>Then click the link means, the PasswordConfirmView page is open and now set the password and login.</a:t>
            </a:r>
            <a:endParaRPr lang="en-US" dirty="0"/>
          </a:p>
        </p:txBody>
      </p:sp>
    </p:spTree>
    <p:extLst>
      <p:ext uri="{BB962C8B-B14F-4D97-AF65-F5344CB8AC3E}">
        <p14:creationId xmlns:p14="http://schemas.microsoft.com/office/powerpoint/2010/main" val="395756438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dirty="0"/>
              <a:t> </a:t>
            </a:r>
            <a:r>
              <a:rPr lang="en-US" dirty="0" smtClean="0"/>
              <a:t>  </a:t>
            </a:r>
            <a:r>
              <a:rPr lang="en-US" sz="4400" cap="all" dirty="0" smtClean="0">
                <a:effectLst>
                  <a:reflection blurRad="12700" stA="48000" endA="300" endPos="55000" dir="5400000" sy="-90000" algn="bl" rotWithShape="0"/>
                </a:effectLst>
                <a:latin typeface="+mj-lt"/>
                <a:ea typeface="+mj-ea"/>
                <a:cs typeface="+mj-cs"/>
              </a:rPr>
              <a:t>DJANGO</a:t>
            </a:r>
            <a:r>
              <a:rPr lang="en-US" sz="4000" dirty="0" smtClean="0"/>
              <a:t> </a:t>
            </a:r>
            <a:r>
              <a:rPr lang="en-US" sz="4400" cap="all" dirty="0" smtClean="0">
                <a:effectLst>
                  <a:reflection blurRad="12700" stA="48000" endA="300" endPos="55000" dir="5400000" sy="-90000" algn="bl" rotWithShape="0"/>
                </a:effectLst>
                <a:latin typeface="+mj-lt"/>
                <a:ea typeface="+mj-ea"/>
                <a:cs typeface="+mj-cs"/>
              </a:rPr>
              <a:t>ADMIN</a:t>
            </a:r>
            <a:endParaRPr lang="en-US" sz="36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10483167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a:t>
            </a:r>
            <a:r>
              <a:rPr lang="en-US" dirty="0" smtClean="0"/>
              <a:t>Admin:</a:t>
            </a:r>
            <a:endParaRPr lang="en-US" dirty="0"/>
          </a:p>
        </p:txBody>
      </p:sp>
      <p:sp>
        <p:nvSpPr>
          <p:cNvPr id="3" name="Content Placeholder 2"/>
          <p:cNvSpPr>
            <a:spLocks noGrp="1"/>
          </p:cNvSpPr>
          <p:nvPr>
            <p:ph idx="1"/>
          </p:nvPr>
        </p:nvSpPr>
        <p:spPr>
          <a:xfrm>
            <a:off x="304800" y="1554162"/>
            <a:ext cx="8686800" cy="4922838"/>
          </a:xfrm>
        </p:spPr>
        <p:txBody>
          <a:bodyPr>
            <a:normAutofit lnSpcReduction="10000"/>
          </a:bodyPr>
          <a:lstStyle/>
          <a:p>
            <a:r>
              <a:rPr lang="en-US" dirty="0"/>
              <a:t>We all know that admin is someone who is having all rights in a particular system. Which means he will be the person who will be controlling all the things in that system we call it as full control over the system.</a:t>
            </a:r>
          </a:p>
          <a:p>
            <a:endParaRPr lang="en-US" dirty="0"/>
          </a:p>
          <a:p>
            <a:r>
              <a:rPr lang="en-US" dirty="0"/>
              <a:t>Every applications or websites will be having an admin. Django also having an interface and its pretty much interesting and having a lot of built-in functions and tools.</a:t>
            </a:r>
          </a:p>
          <a:p>
            <a:endParaRPr lang="en-US" dirty="0"/>
          </a:p>
        </p:txBody>
      </p:sp>
    </p:spTree>
    <p:extLst>
      <p:ext uri="{BB962C8B-B14F-4D97-AF65-F5344CB8AC3E}">
        <p14:creationId xmlns:p14="http://schemas.microsoft.com/office/powerpoint/2010/main" val="185987294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248400"/>
          </a:xfrm>
        </p:spPr>
        <p:txBody>
          <a:bodyPr>
            <a:normAutofit fontScale="92500" lnSpcReduction="20000"/>
          </a:bodyPr>
          <a:lstStyle/>
          <a:p>
            <a:r>
              <a:rPr lang="en-US" dirty="0"/>
              <a:t>This is a web based interface, limited to trusted site administrators, that enables the adding, editing and deletion of site content.</a:t>
            </a:r>
          </a:p>
          <a:p>
            <a:endParaRPr lang="en-US" dirty="0"/>
          </a:p>
          <a:p>
            <a:r>
              <a:rPr lang="en-US" dirty="0"/>
              <a:t>With django, building an admin interface is a solved problem. </a:t>
            </a:r>
          </a:p>
          <a:p>
            <a:endParaRPr lang="en-US" dirty="0"/>
          </a:p>
          <a:p>
            <a:r>
              <a:rPr lang="en-US" dirty="0"/>
              <a:t>In this chapter we will be exploring Django’s automatic admin interface – checking out how it provides a convenient interface to out models and some of the other useful things we can do with it.</a:t>
            </a:r>
          </a:p>
          <a:p>
            <a:endParaRPr lang="en-US" dirty="0"/>
          </a:p>
          <a:p>
            <a:r>
              <a:rPr lang="en-US" dirty="0"/>
              <a:t>We can call admin a </a:t>
            </a:r>
            <a:r>
              <a:rPr lang="en-US" dirty="0">
                <a:solidFill>
                  <a:srgbClr val="00B050"/>
                </a:solidFill>
              </a:rPr>
              <a:t>superuser</a:t>
            </a:r>
            <a:r>
              <a:rPr lang="en-US" dirty="0">
                <a:solidFill>
                  <a:srgbClr val="FF0000"/>
                </a:solidFill>
              </a:rPr>
              <a:t> </a:t>
            </a:r>
            <a:r>
              <a:rPr lang="en-US" dirty="0"/>
              <a:t>also, so in every django project, there will be a superuser. </a:t>
            </a:r>
          </a:p>
          <a:p>
            <a:endParaRPr lang="en-US" dirty="0"/>
          </a:p>
        </p:txBody>
      </p:sp>
    </p:spTree>
    <p:extLst>
      <p:ext uri="{BB962C8B-B14F-4D97-AF65-F5344CB8AC3E}">
        <p14:creationId xmlns:p14="http://schemas.microsoft.com/office/powerpoint/2010/main" val="26686361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superuser: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order to create the admin, you will be having a command like, </a:t>
            </a:r>
          </a:p>
          <a:p>
            <a:endParaRPr lang="en-US" dirty="0"/>
          </a:p>
          <a:p>
            <a:pPr lvl="1"/>
            <a:r>
              <a:rPr lang="en-US" dirty="0">
                <a:solidFill>
                  <a:srgbClr val="7030A0"/>
                </a:solidFill>
              </a:rPr>
              <a:t>python manage.py createsuperuser</a:t>
            </a:r>
          </a:p>
          <a:p>
            <a:r>
              <a:rPr lang="en-US" dirty="0"/>
              <a:t>After giving this command, Django is going to ask you some set of authentication details.</a:t>
            </a:r>
          </a:p>
          <a:p>
            <a:endParaRPr lang="en-US" dirty="0"/>
          </a:p>
          <a:p>
            <a:r>
              <a:rPr lang="en-US" dirty="0"/>
              <a:t>You have to enter username, mail id and password. After giving the valid details, you will get a success message.</a:t>
            </a:r>
          </a:p>
          <a:p>
            <a:endParaRPr lang="en-US" dirty="0"/>
          </a:p>
        </p:txBody>
      </p:sp>
    </p:spTree>
    <p:extLst>
      <p:ext uri="{BB962C8B-B14F-4D97-AF65-F5344CB8AC3E}">
        <p14:creationId xmlns:p14="http://schemas.microsoft.com/office/powerpoint/2010/main" val="9622032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admin </a:t>
            </a:r>
            <a:r>
              <a:rPr lang="en-US" dirty="0" smtClean="0"/>
              <a:t>site:</a:t>
            </a:r>
            <a:endParaRPr lang="en-US" dirty="0"/>
          </a:p>
        </p:txBody>
      </p:sp>
      <p:sp>
        <p:nvSpPr>
          <p:cNvPr id="3" name="Content Placeholder 2"/>
          <p:cNvSpPr>
            <a:spLocks noGrp="1"/>
          </p:cNvSpPr>
          <p:nvPr>
            <p:ph idx="1"/>
          </p:nvPr>
        </p:nvSpPr>
        <p:spPr>
          <a:xfrm>
            <a:off x="304800" y="1295400"/>
            <a:ext cx="8686800" cy="5257800"/>
          </a:xfrm>
        </p:spPr>
        <p:txBody>
          <a:bodyPr/>
          <a:lstStyle/>
          <a:p>
            <a:r>
              <a:rPr lang="en-US" dirty="0"/>
              <a:t>Run your project and open the web browser and type /admin after the address bar.</a:t>
            </a:r>
          </a:p>
          <a:p>
            <a:r>
              <a:rPr lang="en-US" dirty="0"/>
              <a:t>You will be redirecting to the Admin website.</a:t>
            </a:r>
          </a:p>
          <a:p>
            <a:r>
              <a:rPr lang="en-US" dirty="0"/>
              <a:t>By giving the Username and Password you’ve created earlier you can enter into the Admin page.</a:t>
            </a:r>
          </a:p>
          <a:p>
            <a:r>
              <a:rPr lang="en-US" dirty="0"/>
              <a:t>Initially the default admin page will be having without any contents. </a:t>
            </a:r>
          </a:p>
          <a:p>
            <a:endParaRPr lang="en-US" dirty="0"/>
          </a:p>
        </p:txBody>
      </p:sp>
    </p:spTree>
    <p:extLst>
      <p:ext uri="{BB962C8B-B14F-4D97-AF65-F5344CB8AC3E}">
        <p14:creationId xmlns:p14="http://schemas.microsoft.com/office/powerpoint/2010/main" val="174474353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admin.py</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This is a built-in Django file available with all Django apps which we will create. So for each and every app in your project will be having different admin.py file.</a:t>
            </a:r>
          </a:p>
          <a:p>
            <a:r>
              <a:rPr lang="en-US" dirty="0"/>
              <a:t>The use of this file is to add all the customization for our admin page. </a:t>
            </a:r>
          </a:p>
          <a:p>
            <a:r>
              <a:rPr lang="en-US" dirty="0"/>
              <a:t>By default, it will be a normal page without having any contents. So if you want the contents to be available in your admin site, then you need to add the contents in this particular file. </a:t>
            </a:r>
          </a:p>
          <a:p>
            <a:r>
              <a:rPr lang="en-US" dirty="0"/>
              <a:t>All the codes will be in a class. And these class contents we can call inside </a:t>
            </a:r>
            <a:r>
              <a:rPr lang="en-US" dirty="0">
                <a:solidFill>
                  <a:srgbClr val="FF0000"/>
                </a:solidFill>
              </a:rPr>
              <a:t>admin.site.register()</a:t>
            </a:r>
          </a:p>
          <a:p>
            <a:endParaRPr lang="en-US" dirty="0"/>
          </a:p>
        </p:txBody>
      </p:sp>
    </p:spTree>
    <p:extLst>
      <p:ext uri="{BB962C8B-B14F-4D97-AF65-F5344CB8AC3E}">
        <p14:creationId xmlns:p14="http://schemas.microsoft.com/office/powerpoint/2010/main" val="7441852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contents on Admin.py file</a:t>
            </a:r>
          </a:p>
        </p:txBody>
      </p:sp>
      <p:sp>
        <p:nvSpPr>
          <p:cNvPr id="3" name="Content Placeholder 2"/>
          <p:cNvSpPr>
            <a:spLocks noGrp="1"/>
          </p:cNvSpPr>
          <p:nvPr>
            <p:ph idx="1"/>
          </p:nvPr>
        </p:nvSpPr>
        <p:spPr>
          <a:xfrm>
            <a:off x="304800" y="1295400"/>
            <a:ext cx="8686800" cy="5410200"/>
          </a:xfrm>
        </p:spPr>
        <p:txBody>
          <a:bodyPr>
            <a:normAutofit fontScale="85000" lnSpcReduction="10000"/>
          </a:bodyPr>
          <a:lstStyle/>
          <a:p>
            <a:r>
              <a:rPr lang="en-US" dirty="0"/>
              <a:t>In our project we have already created a table or module called </a:t>
            </a:r>
            <a:r>
              <a:rPr lang="en-US" dirty="0" smtClean="0">
                <a:solidFill>
                  <a:srgbClr val="00B050"/>
                </a:solidFill>
              </a:rPr>
              <a:t>Enquiry</a:t>
            </a:r>
            <a:r>
              <a:rPr lang="en-US" dirty="0" smtClean="0"/>
              <a:t>. </a:t>
            </a:r>
            <a:r>
              <a:rPr lang="en-US" dirty="0"/>
              <a:t>In my admin page, I need to add that model and should be having all CRUD operation there itself. </a:t>
            </a:r>
          </a:p>
          <a:p>
            <a:endParaRPr lang="en-US" dirty="0"/>
          </a:p>
          <a:p>
            <a:r>
              <a:rPr lang="en-US" dirty="0">
                <a:solidFill>
                  <a:srgbClr val="7030A0"/>
                </a:solidFill>
              </a:rPr>
              <a:t>admin.py file:</a:t>
            </a:r>
          </a:p>
          <a:p>
            <a:pPr lvl="1">
              <a:buNone/>
            </a:pPr>
            <a:r>
              <a:rPr lang="en-US" dirty="0">
                <a:solidFill>
                  <a:srgbClr val="7030A0"/>
                </a:solidFill>
              </a:rPr>
              <a:t>from django.contrib import admin</a:t>
            </a:r>
          </a:p>
          <a:p>
            <a:pPr lvl="1">
              <a:buNone/>
            </a:pPr>
            <a:r>
              <a:rPr lang="en-US" dirty="0">
                <a:solidFill>
                  <a:srgbClr val="7030A0"/>
                </a:solidFill>
              </a:rPr>
              <a:t>from myapp.models import Enquiry</a:t>
            </a:r>
          </a:p>
          <a:p>
            <a:pPr lvl="1">
              <a:buNone/>
            </a:pPr>
            <a:r>
              <a:rPr lang="en-US" dirty="0">
                <a:solidFill>
                  <a:srgbClr val="7030A0"/>
                </a:solidFill>
              </a:rPr>
              <a:t>admin.site.register(Enquiry</a:t>
            </a:r>
          </a:p>
          <a:p>
            <a:pPr lvl="1">
              <a:buNone/>
            </a:pPr>
            <a:r>
              <a:rPr lang="en-US" dirty="0" smtClean="0">
                <a:solidFill>
                  <a:srgbClr val="7030A0"/>
                </a:solidFill>
              </a:rPr>
              <a:t>)</a:t>
            </a:r>
            <a:endParaRPr lang="en-US" dirty="0"/>
          </a:p>
          <a:p>
            <a:r>
              <a:rPr lang="en-US" dirty="0"/>
              <a:t>After giving this, you can see the </a:t>
            </a:r>
            <a:r>
              <a:rPr lang="en-US" dirty="0" smtClean="0">
                <a:solidFill>
                  <a:srgbClr val="00B050"/>
                </a:solidFill>
              </a:rPr>
              <a:t>Enquiry</a:t>
            </a:r>
            <a:r>
              <a:rPr lang="en-US" dirty="0" smtClean="0"/>
              <a:t> </a:t>
            </a:r>
            <a:r>
              <a:rPr lang="en-US" dirty="0"/>
              <a:t>added in your admin site. You can view the datas stored in </a:t>
            </a:r>
            <a:r>
              <a:rPr lang="en-US" dirty="0" smtClean="0">
                <a:solidFill>
                  <a:srgbClr val="00B050"/>
                </a:solidFill>
              </a:rPr>
              <a:t>Enquiry</a:t>
            </a:r>
            <a:r>
              <a:rPr lang="en-US" dirty="0" smtClean="0"/>
              <a:t> </a:t>
            </a:r>
            <a:r>
              <a:rPr lang="en-US" dirty="0"/>
              <a:t>and you can make modifications on the data.</a:t>
            </a:r>
          </a:p>
          <a:p>
            <a:endParaRPr lang="en-US" dirty="0"/>
          </a:p>
        </p:txBody>
      </p:sp>
    </p:spTree>
    <p:extLst>
      <p:ext uri="{BB962C8B-B14F-4D97-AF65-F5344CB8AC3E}">
        <p14:creationId xmlns:p14="http://schemas.microsoft.com/office/powerpoint/2010/main" val="81168002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 on admin console</a:t>
            </a:r>
          </a:p>
        </p:txBody>
      </p:sp>
      <p:sp>
        <p:nvSpPr>
          <p:cNvPr id="3" name="Content Placeholder 2"/>
          <p:cNvSpPr>
            <a:spLocks noGrp="1"/>
          </p:cNvSpPr>
          <p:nvPr>
            <p:ph idx="1"/>
          </p:nvPr>
        </p:nvSpPr>
        <p:spPr>
          <a:xfrm>
            <a:off x="304800" y="1219200"/>
            <a:ext cx="8686800" cy="5334000"/>
          </a:xfrm>
        </p:spPr>
        <p:txBody>
          <a:bodyPr>
            <a:normAutofit fontScale="92500" lnSpcReduction="10000"/>
          </a:bodyPr>
          <a:lstStyle/>
          <a:p>
            <a:r>
              <a:rPr lang="en-US" dirty="0"/>
              <a:t>We know about CRUD operation like, Creation, Read, Update, Delete. </a:t>
            </a:r>
          </a:p>
          <a:p>
            <a:r>
              <a:rPr lang="en-US" dirty="0"/>
              <a:t>So normally if we want to perform any of these, we do it along with the help of forms and views. But we have seen that the admin is someone who is having all permissions on the application. </a:t>
            </a:r>
          </a:p>
          <a:p>
            <a:r>
              <a:rPr lang="en-US" dirty="0"/>
              <a:t>So admin should be able to do all these kind of customizations in the admin site itself. </a:t>
            </a:r>
          </a:p>
          <a:p>
            <a:r>
              <a:rPr lang="en-US" dirty="0"/>
              <a:t>So whenever we need to do CRUD functions in any of the models in your project, just insert the model in admin.py file and call it using the function </a:t>
            </a:r>
            <a:r>
              <a:rPr lang="en-US" dirty="0">
                <a:solidFill>
                  <a:srgbClr val="00B050"/>
                </a:solidFill>
              </a:rPr>
              <a:t>admin.site.register()</a:t>
            </a:r>
          </a:p>
          <a:p>
            <a:endParaRPr lang="en-US" dirty="0"/>
          </a:p>
        </p:txBody>
      </p:sp>
    </p:spTree>
    <p:extLst>
      <p:ext uri="{BB962C8B-B14F-4D97-AF65-F5344CB8AC3E}">
        <p14:creationId xmlns:p14="http://schemas.microsoft.com/office/powerpoint/2010/main" val="96745023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5638800"/>
          </a:xfrm>
        </p:spPr>
        <p:txBody>
          <a:bodyPr/>
          <a:lstStyle/>
          <a:p>
            <a:r>
              <a:rPr lang="en-US" dirty="0"/>
              <a:t>So it will be very much easy for handling databases from the admin site. Because of this feature in Django, no other user will be able to access the database and also in other end, the super user will be having all rights on the database!</a:t>
            </a:r>
          </a:p>
          <a:p>
            <a:endParaRPr lang="en-US" dirty="0"/>
          </a:p>
        </p:txBody>
      </p:sp>
    </p:spTree>
    <p:extLst>
      <p:ext uri="{BB962C8B-B14F-4D97-AF65-F5344CB8AC3E}">
        <p14:creationId xmlns:p14="http://schemas.microsoft.com/office/powerpoint/2010/main" val="12586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562600"/>
          </a:xfrm>
        </p:spPr>
        <p:txBody>
          <a:bodyPr/>
          <a:lstStyle/>
          <a:p>
            <a:r>
              <a:rPr lang="en-US" dirty="0" smtClean="0"/>
              <a:t>			  </a:t>
            </a:r>
            <a:r>
              <a:rPr lang="en-US" sz="6000" dirty="0" smtClean="0"/>
              <a:t>html</a:t>
            </a:r>
            <a:endParaRPr lang="en-US" sz="6000" dirty="0"/>
          </a:p>
        </p:txBody>
      </p:sp>
    </p:spTree>
    <p:extLst>
      <p:ext uri="{BB962C8B-B14F-4D97-AF65-F5344CB8AC3E}">
        <p14:creationId xmlns:p14="http://schemas.microsoft.com/office/powerpoint/2010/main" val="328069200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admin site works?</a:t>
            </a:r>
          </a:p>
        </p:txBody>
      </p:sp>
      <p:sp>
        <p:nvSpPr>
          <p:cNvPr id="3" name="Content Placeholder 2"/>
          <p:cNvSpPr>
            <a:spLocks noGrp="1"/>
          </p:cNvSpPr>
          <p:nvPr>
            <p:ph idx="1"/>
          </p:nvPr>
        </p:nvSpPr>
        <p:spPr>
          <a:xfrm>
            <a:off x="304800" y="1554162"/>
            <a:ext cx="8686800" cy="5075238"/>
          </a:xfrm>
        </p:spPr>
        <p:txBody>
          <a:bodyPr>
            <a:normAutofit lnSpcReduction="10000"/>
          </a:bodyPr>
          <a:lstStyle/>
          <a:p>
            <a:r>
              <a:rPr lang="en-US" dirty="0"/>
              <a:t>When Django loads at server startup, it runs the </a:t>
            </a:r>
            <a:r>
              <a:rPr lang="en-US" dirty="0">
                <a:solidFill>
                  <a:srgbClr val="00B050"/>
                </a:solidFill>
              </a:rPr>
              <a:t>admin.autodiscover() </a:t>
            </a:r>
            <a:r>
              <a:rPr lang="en-US" dirty="0"/>
              <a:t>function.</a:t>
            </a:r>
          </a:p>
          <a:p>
            <a:r>
              <a:rPr lang="en-US" dirty="0"/>
              <a:t>This function iterates over your INSTALLED_APPS in your settings, and looks for a file called admin.py in each installed apps. If an admin.py file exists in a given app, it executes the code in that file.</a:t>
            </a:r>
          </a:p>
          <a:p>
            <a:r>
              <a:rPr lang="en-US" dirty="0"/>
              <a:t>The </a:t>
            </a:r>
            <a:r>
              <a:rPr lang="en-US" dirty="0">
                <a:solidFill>
                  <a:srgbClr val="00B050"/>
                </a:solidFill>
              </a:rPr>
              <a:t>django.admin.contrib.auth</a:t>
            </a:r>
            <a:r>
              <a:rPr lang="en-US" dirty="0"/>
              <a:t> includes it’s own admin.py file, which is why Users and Groups showed up automatically.</a:t>
            </a:r>
          </a:p>
          <a:p>
            <a:endParaRPr lang="en-US" dirty="0"/>
          </a:p>
        </p:txBody>
      </p:sp>
    </p:spTree>
    <p:extLst>
      <p:ext uri="{BB962C8B-B14F-4D97-AF65-F5344CB8AC3E}">
        <p14:creationId xmlns:p14="http://schemas.microsoft.com/office/powerpoint/2010/main" val="7837469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a:t>
            </a:r>
            <a:r>
              <a:rPr lang="en-US" sz="4000" cap="all" dirty="0" smtClean="0">
                <a:effectLst>
                  <a:reflection blurRad="12700" stA="48000" endA="300" endPos="55000" dir="5400000" sy="-90000" algn="bl" rotWithShape="0"/>
                </a:effectLst>
                <a:latin typeface="+mj-lt"/>
                <a:ea typeface="+mj-ea"/>
                <a:cs typeface="+mj-cs"/>
              </a:rPr>
              <a:t>ADVANCE</a:t>
            </a:r>
            <a:r>
              <a:rPr lang="en-US" sz="3600" dirty="0" smtClean="0"/>
              <a:t> </a:t>
            </a:r>
            <a:r>
              <a:rPr lang="en-US" sz="4000" cap="all" dirty="0">
                <a:effectLst>
                  <a:reflection blurRad="12700" stA="48000" endA="300" endPos="55000" dir="5400000" sy="-90000" algn="bl" rotWithShape="0"/>
                </a:effectLst>
                <a:latin typeface="+mj-lt"/>
                <a:ea typeface="+mj-ea"/>
                <a:cs typeface="+mj-cs"/>
              </a:rPr>
              <a:t>FEATURES</a:t>
            </a:r>
          </a:p>
        </p:txBody>
      </p:sp>
    </p:spTree>
    <p:extLst>
      <p:ext uri="{BB962C8B-B14F-4D97-AF65-F5344CB8AC3E}">
        <p14:creationId xmlns:p14="http://schemas.microsoft.com/office/powerpoint/2010/main" val="5084084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static files:</a:t>
            </a:r>
            <a:endParaRPr lang="en-US" dirty="0"/>
          </a:p>
        </p:txBody>
      </p:sp>
      <p:sp>
        <p:nvSpPr>
          <p:cNvPr id="3" name="Content Placeholder 2"/>
          <p:cNvSpPr>
            <a:spLocks noGrp="1"/>
          </p:cNvSpPr>
          <p:nvPr>
            <p:ph idx="1"/>
          </p:nvPr>
        </p:nvSpPr>
        <p:spPr>
          <a:xfrm>
            <a:off x="304800" y="1554162"/>
            <a:ext cx="8686800" cy="5075238"/>
          </a:xfrm>
        </p:spPr>
        <p:txBody>
          <a:bodyPr>
            <a:normAutofit lnSpcReduction="10000"/>
          </a:bodyPr>
          <a:lstStyle/>
          <a:p>
            <a:r>
              <a:rPr lang="en-US" dirty="0" smtClean="0"/>
              <a:t>when the program run into the server, the local files does not directly use in website.</a:t>
            </a:r>
          </a:p>
          <a:p>
            <a:r>
              <a:rPr lang="en-US" dirty="0" smtClean="0"/>
              <a:t>The static directory is used to hold these type of external files.</a:t>
            </a:r>
          </a:p>
          <a:p>
            <a:r>
              <a:rPr lang="en-US" dirty="0"/>
              <a:t>A fully functional website will be always using these things like, CSS, Bootstrap and some external image files. In Django, we refer these files as “</a:t>
            </a:r>
            <a:r>
              <a:rPr lang="en-US" dirty="0">
                <a:solidFill>
                  <a:srgbClr val="FF0000"/>
                </a:solidFill>
              </a:rPr>
              <a:t>static files</a:t>
            </a:r>
            <a:r>
              <a:rPr lang="en-US" dirty="0"/>
              <a:t>”. Django provides </a:t>
            </a:r>
            <a:r>
              <a:rPr lang="en-US" dirty="0">
                <a:solidFill>
                  <a:srgbClr val="FF0000"/>
                </a:solidFill>
              </a:rPr>
              <a:t>django.contrib.staticfiles</a:t>
            </a:r>
            <a:r>
              <a:rPr lang="en-US" dirty="0"/>
              <a:t> to help you manage them.</a:t>
            </a:r>
          </a:p>
          <a:p>
            <a:endParaRPr lang="en-US" dirty="0"/>
          </a:p>
        </p:txBody>
      </p:sp>
    </p:spTree>
    <p:extLst>
      <p:ext uri="{BB962C8B-B14F-4D97-AF65-F5344CB8AC3E}">
        <p14:creationId xmlns:p14="http://schemas.microsoft.com/office/powerpoint/2010/main" val="170217611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static </a:t>
            </a:r>
            <a:r>
              <a:rPr lang="en-US" dirty="0" smtClean="0"/>
              <a:t>files:</a:t>
            </a:r>
            <a:endParaRPr lang="en-US" dirty="0"/>
          </a:p>
        </p:txBody>
      </p:sp>
      <p:sp>
        <p:nvSpPr>
          <p:cNvPr id="3" name="Content Placeholder 2"/>
          <p:cNvSpPr>
            <a:spLocks noGrp="1"/>
          </p:cNvSpPr>
          <p:nvPr>
            <p:ph idx="1"/>
          </p:nvPr>
        </p:nvSpPr>
        <p:spPr>
          <a:xfrm>
            <a:off x="304800" y="1554162"/>
            <a:ext cx="8686800" cy="4999038"/>
          </a:xfrm>
        </p:spPr>
        <p:txBody>
          <a:bodyPr>
            <a:normAutofit/>
          </a:bodyPr>
          <a:lstStyle/>
          <a:p>
            <a:r>
              <a:rPr lang="en-US" dirty="0" smtClean="0"/>
              <a:t>Now create a directory for static files in app directory.</a:t>
            </a:r>
          </a:p>
          <a:p>
            <a:r>
              <a:rPr lang="en-US" dirty="0" smtClean="0"/>
              <a:t>Copy the external files and paste into static directory.(ex-img, external css,js..)</a:t>
            </a:r>
          </a:p>
          <a:p>
            <a:r>
              <a:rPr lang="en-US" dirty="0" smtClean="0"/>
              <a:t>Register a static directory into settings.py</a:t>
            </a:r>
          </a:p>
          <a:p>
            <a:pPr marL="0" indent="0">
              <a:buNone/>
            </a:pPr>
            <a:r>
              <a:rPr lang="en-US" dirty="0" smtClean="0">
                <a:solidFill>
                  <a:srgbClr val="C00000"/>
                </a:solidFill>
              </a:rPr>
              <a:t>settings.py</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import os </a:t>
            </a:r>
          </a:p>
          <a:p>
            <a:pPr marL="0" indent="0">
              <a:buNone/>
            </a:pPr>
            <a:r>
              <a:rPr lang="en-US" dirty="0" smtClean="0">
                <a:solidFill>
                  <a:srgbClr val="7030A0"/>
                </a:solidFill>
                <a:sym typeface="Wingdings" panose="05000000000000000000" pitchFamily="2" charset="2"/>
              </a:rPr>
              <a:t>STATIC FILES_DIRS=(os.path.join(BASE_DIR,’static’))</a:t>
            </a:r>
            <a:endParaRPr lang="en-US" dirty="0">
              <a:solidFill>
                <a:srgbClr val="7030A0"/>
              </a:solidFill>
            </a:endParaRPr>
          </a:p>
        </p:txBody>
      </p:sp>
    </p:spTree>
    <p:extLst>
      <p:ext uri="{BB962C8B-B14F-4D97-AF65-F5344CB8AC3E}">
        <p14:creationId xmlns:p14="http://schemas.microsoft.com/office/powerpoint/2010/main" val="4339738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lstStyle/>
          <a:p>
            <a:r>
              <a:rPr lang="en-US" dirty="0" smtClean="0"/>
              <a:t>Make a changes in Template files where the static file used as,</a:t>
            </a:r>
          </a:p>
          <a:p>
            <a:pPr marL="0" indent="0">
              <a:buNone/>
            </a:pPr>
            <a:r>
              <a:rPr lang="en-US" dirty="0" smtClean="0">
                <a:solidFill>
                  <a:srgbClr val="C00000"/>
                </a:solidFill>
              </a:rPr>
              <a:t>home.html </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 load static %}</a:t>
            </a:r>
          </a:p>
          <a:p>
            <a:pPr marL="0" indent="0">
              <a:buNone/>
            </a:pPr>
            <a:r>
              <a:rPr lang="en-US" dirty="0" smtClean="0">
                <a:solidFill>
                  <a:srgbClr val="7030A0"/>
                </a:solidFill>
                <a:sym typeface="Wingdings" panose="05000000000000000000" pitchFamily="2" charset="2"/>
              </a:rPr>
              <a:t>&lt;img src=“{% static “logo1.png” %}”</a:t>
            </a:r>
          </a:p>
          <a:p>
            <a:pPr marL="0" indent="0">
              <a:buNone/>
            </a:pPr>
            <a:endParaRPr lang="en-US" dirty="0">
              <a:solidFill>
                <a:srgbClr val="7030A0"/>
              </a:solidFill>
              <a:sym typeface="Wingdings" panose="05000000000000000000" pitchFamily="2" charset="2"/>
            </a:endParaRPr>
          </a:p>
          <a:p>
            <a:pPr marL="0" indent="0">
              <a:buNone/>
            </a:pPr>
            <a:r>
              <a:rPr lang="en-US" dirty="0" smtClean="0">
                <a:solidFill>
                  <a:srgbClr val="7030A0"/>
                </a:solidFill>
                <a:sym typeface="Wingdings" panose="05000000000000000000" pitchFamily="2" charset="2"/>
              </a:rPr>
              <a:t>{% load static %}</a:t>
            </a:r>
          </a:p>
          <a:p>
            <a:pPr marL="0" indent="0">
              <a:buNone/>
            </a:pPr>
            <a:r>
              <a:rPr lang="en-US" dirty="0" smtClean="0">
                <a:solidFill>
                  <a:srgbClr val="7030A0"/>
                </a:solidFill>
                <a:sym typeface="Wingdings" panose="05000000000000000000" pitchFamily="2" charset="2"/>
              </a:rPr>
              <a:t>&lt;link rel=‘stylesheet’ href={% static  ‘style.css’ %}&gt;</a:t>
            </a:r>
            <a:endParaRPr lang="en-US" dirty="0" smtClean="0">
              <a:solidFill>
                <a:srgbClr val="7030A0"/>
              </a:solidFill>
            </a:endParaRPr>
          </a:p>
        </p:txBody>
      </p:sp>
    </p:spTree>
    <p:extLst>
      <p:ext uri="{BB962C8B-B14F-4D97-AF65-F5344CB8AC3E}">
        <p14:creationId xmlns:p14="http://schemas.microsoft.com/office/powerpoint/2010/main" val="408024354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en-US" dirty="0" smtClean="0"/>
              <a:t>Migrate Database:</a:t>
            </a:r>
            <a:endParaRPr lang="en-US" dirty="0"/>
          </a:p>
        </p:txBody>
      </p:sp>
      <p:sp>
        <p:nvSpPr>
          <p:cNvPr id="3" name="Content Placeholder 2"/>
          <p:cNvSpPr>
            <a:spLocks noGrp="1"/>
          </p:cNvSpPr>
          <p:nvPr>
            <p:ph idx="1"/>
          </p:nvPr>
        </p:nvSpPr>
        <p:spPr>
          <a:xfrm>
            <a:off x="304800" y="990600"/>
            <a:ext cx="8686800" cy="5867400"/>
          </a:xfrm>
        </p:spPr>
        <p:txBody>
          <a:bodyPr>
            <a:noAutofit/>
          </a:bodyPr>
          <a:lstStyle/>
          <a:p>
            <a:r>
              <a:rPr lang="en-US" sz="2400" dirty="0" smtClean="0"/>
              <a:t>We can migrate the default database to another one.</a:t>
            </a:r>
          </a:p>
          <a:p>
            <a:r>
              <a:rPr lang="en-US" sz="2400" dirty="0" smtClean="0"/>
              <a:t>This is the default database of sqlite3:</a:t>
            </a:r>
            <a:r>
              <a:rPr lang="en-US" sz="2400" dirty="0"/>
              <a:t/>
            </a:r>
            <a:br>
              <a:rPr lang="en-US" sz="2400" dirty="0"/>
            </a:br>
            <a:r>
              <a:rPr lang="en-US" sz="2400" dirty="0"/>
              <a:t>'</a:t>
            </a:r>
            <a:r>
              <a:rPr lang="en-US" sz="2400" dirty="0">
                <a:solidFill>
                  <a:srgbClr val="7030A0"/>
                </a:solidFill>
              </a:rPr>
              <a:t>ENGINE': 'django.db.backends.sqlite3',</a:t>
            </a:r>
            <a:br>
              <a:rPr lang="en-US" sz="2400" dirty="0">
                <a:solidFill>
                  <a:srgbClr val="7030A0"/>
                </a:solidFill>
              </a:rPr>
            </a:br>
            <a:r>
              <a:rPr lang="en-US" sz="2400" dirty="0">
                <a:solidFill>
                  <a:srgbClr val="7030A0"/>
                </a:solidFill>
              </a:rPr>
              <a:t>'NAME': BASE_DIR / 'db.sqlite3</a:t>
            </a:r>
            <a:r>
              <a:rPr lang="en-US" sz="2400" dirty="0" smtClean="0">
                <a:solidFill>
                  <a:srgbClr val="7030A0"/>
                </a:solidFill>
              </a:rPr>
              <a:t>',</a:t>
            </a:r>
            <a:endParaRPr lang="en-US" sz="2400" dirty="0"/>
          </a:p>
          <a:p>
            <a:r>
              <a:rPr lang="en-US" sz="2400" dirty="0" smtClean="0"/>
              <a:t>step:1</a:t>
            </a:r>
          </a:p>
          <a:p>
            <a:pPr marL="0" indent="0">
              <a:buNone/>
            </a:pPr>
            <a:r>
              <a:rPr lang="en-US" sz="2400" dirty="0" smtClean="0"/>
              <a:t>settings.py</a:t>
            </a:r>
            <a:r>
              <a:rPr lang="en-US" sz="2400" dirty="0" smtClean="0">
                <a:sym typeface="Wingdings" panose="05000000000000000000" pitchFamily="2" charset="2"/>
              </a:rPr>
              <a:t></a:t>
            </a:r>
          </a:p>
          <a:p>
            <a:pPr marL="0" indent="0">
              <a:buNone/>
            </a:pPr>
            <a:r>
              <a:rPr lang="en-US" sz="2400" dirty="0" smtClean="0">
                <a:solidFill>
                  <a:srgbClr val="7030A0"/>
                </a:solidFill>
                <a:sym typeface="Wingdings" panose="05000000000000000000" pitchFamily="2" charset="2"/>
              </a:rPr>
              <a:t>DATABASES = {</a:t>
            </a:r>
          </a:p>
          <a:p>
            <a:pPr marL="0" indent="0">
              <a:buNone/>
            </a:pPr>
            <a:r>
              <a:rPr lang="en-US" sz="2400" dirty="0">
                <a:solidFill>
                  <a:srgbClr val="7030A0"/>
                </a:solidFill>
                <a:sym typeface="Wingdings" panose="05000000000000000000" pitchFamily="2" charset="2"/>
              </a:rPr>
              <a:t>	</a:t>
            </a:r>
            <a:r>
              <a:rPr lang="en-US" sz="2400" dirty="0" smtClean="0">
                <a:solidFill>
                  <a:srgbClr val="7030A0"/>
                </a:solidFill>
                <a:sym typeface="Wingdings" panose="05000000000000000000" pitchFamily="2" charset="2"/>
              </a:rPr>
              <a:t>‘default’:{</a:t>
            </a:r>
          </a:p>
          <a:p>
            <a:pPr marL="0" indent="0">
              <a:buNone/>
            </a:pPr>
            <a:r>
              <a:rPr lang="en-US" sz="2400" dirty="0">
                <a:solidFill>
                  <a:srgbClr val="7030A0"/>
                </a:solidFill>
                <a:sym typeface="Wingdings" panose="05000000000000000000" pitchFamily="2" charset="2"/>
              </a:rPr>
              <a:t>	</a:t>
            </a:r>
            <a:r>
              <a:rPr lang="en-US" sz="2400" dirty="0">
                <a:solidFill>
                  <a:srgbClr val="7030A0"/>
                </a:solidFill>
              </a:rPr>
              <a:t>'ENGINE':'django.db.backends.mysql',</a:t>
            </a:r>
            <a:br>
              <a:rPr lang="en-US" sz="2400" dirty="0">
                <a:solidFill>
                  <a:srgbClr val="7030A0"/>
                </a:solidFill>
              </a:rPr>
            </a:br>
            <a:r>
              <a:rPr lang="en-US" sz="2400" dirty="0">
                <a:solidFill>
                  <a:srgbClr val="7030A0"/>
                </a:solidFill>
              </a:rPr>
              <a:t>        </a:t>
            </a:r>
            <a:r>
              <a:rPr lang="en-US" sz="2400" dirty="0" smtClean="0">
                <a:solidFill>
                  <a:srgbClr val="7030A0"/>
                </a:solidFill>
              </a:rPr>
              <a:t>	'USER</a:t>
            </a:r>
            <a:r>
              <a:rPr lang="en-US" sz="2400" dirty="0">
                <a:solidFill>
                  <a:srgbClr val="7030A0"/>
                </a:solidFill>
              </a:rPr>
              <a:t>':'root',</a:t>
            </a:r>
            <a:br>
              <a:rPr lang="en-US" sz="2400" dirty="0">
                <a:solidFill>
                  <a:srgbClr val="7030A0"/>
                </a:solidFill>
              </a:rPr>
            </a:br>
            <a:r>
              <a:rPr lang="en-US" sz="2400" dirty="0">
                <a:solidFill>
                  <a:srgbClr val="7030A0"/>
                </a:solidFill>
              </a:rPr>
              <a:t>        </a:t>
            </a:r>
            <a:r>
              <a:rPr lang="en-US" sz="2400" dirty="0" smtClean="0">
                <a:solidFill>
                  <a:srgbClr val="7030A0"/>
                </a:solidFill>
              </a:rPr>
              <a:t>	'PASSWORD</a:t>
            </a:r>
            <a:r>
              <a:rPr lang="en-US" sz="2400" dirty="0">
                <a:solidFill>
                  <a:srgbClr val="7030A0"/>
                </a:solidFill>
              </a:rPr>
              <a:t>':'hello123',</a:t>
            </a:r>
            <a:br>
              <a:rPr lang="en-US" sz="2400" dirty="0">
                <a:solidFill>
                  <a:srgbClr val="7030A0"/>
                </a:solidFill>
              </a:rPr>
            </a:br>
            <a:r>
              <a:rPr lang="en-US" sz="2400" dirty="0">
                <a:solidFill>
                  <a:srgbClr val="7030A0"/>
                </a:solidFill>
              </a:rPr>
              <a:t>        </a:t>
            </a:r>
            <a:r>
              <a:rPr lang="en-US" sz="2400" dirty="0" smtClean="0">
                <a:solidFill>
                  <a:srgbClr val="7030A0"/>
                </a:solidFill>
              </a:rPr>
              <a:t>	'HOST':' localhost',</a:t>
            </a:r>
            <a:r>
              <a:rPr lang="en-US" sz="2400" dirty="0">
                <a:solidFill>
                  <a:srgbClr val="7030A0"/>
                </a:solidFill>
              </a:rPr>
              <a:t/>
            </a:r>
            <a:br>
              <a:rPr lang="en-US" sz="2400" dirty="0">
                <a:solidFill>
                  <a:srgbClr val="7030A0"/>
                </a:solidFill>
              </a:rPr>
            </a:br>
            <a:r>
              <a:rPr lang="en-US" sz="2400" dirty="0">
                <a:solidFill>
                  <a:srgbClr val="7030A0"/>
                </a:solidFill>
              </a:rPr>
              <a:t>       </a:t>
            </a:r>
            <a:r>
              <a:rPr lang="en-US" sz="2400" dirty="0" smtClean="0">
                <a:solidFill>
                  <a:srgbClr val="7030A0"/>
                </a:solidFill>
              </a:rPr>
              <a:t>	 </a:t>
            </a:r>
            <a:r>
              <a:rPr lang="en-US" sz="2400" dirty="0">
                <a:solidFill>
                  <a:srgbClr val="7030A0"/>
                </a:solidFill>
              </a:rPr>
              <a:t>'PORT':3306,</a:t>
            </a:r>
            <a:br>
              <a:rPr lang="en-US" sz="2400" dirty="0">
                <a:solidFill>
                  <a:srgbClr val="7030A0"/>
                </a:solidFill>
              </a:rPr>
            </a:br>
            <a:r>
              <a:rPr lang="en-US" sz="2400" dirty="0">
                <a:solidFill>
                  <a:srgbClr val="7030A0"/>
                </a:solidFill>
              </a:rPr>
              <a:t>        </a:t>
            </a:r>
            <a:r>
              <a:rPr lang="en-US" sz="2400" dirty="0" smtClean="0">
                <a:solidFill>
                  <a:srgbClr val="7030A0"/>
                </a:solidFill>
              </a:rPr>
              <a:t>	'NAME':‘kalai‘   -&gt;represents database name</a:t>
            </a:r>
            <a:r>
              <a:rPr lang="en-US" sz="2400" dirty="0">
                <a:solidFill>
                  <a:srgbClr val="7030A0"/>
                </a:solidFill>
              </a:rPr>
              <a:t/>
            </a:r>
            <a:br>
              <a:rPr lang="en-US" sz="2400" dirty="0">
                <a:solidFill>
                  <a:srgbClr val="7030A0"/>
                </a:solidFill>
              </a:rPr>
            </a:br>
            <a:r>
              <a:rPr lang="en-US" sz="2400" dirty="0">
                <a:solidFill>
                  <a:srgbClr val="7030A0"/>
                </a:solidFill>
              </a:rPr>
              <a:t>   </a:t>
            </a:r>
            <a:r>
              <a:rPr lang="en-US" sz="2400" dirty="0" smtClean="0">
                <a:solidFill>
                  <a:srgbClr val="7030A0"/>
                </a:solidFill>
              </a:rPr>
              <a:t>	 </a:t>
            </a:r>
            <a:r>
              <a:rPr lang="en-US" sz="2400" dirty="0">
                <a:solidFill>
                  <a:srgbClr val="7030A0"/>
                </a:solidFill>
              </a:rPr>
              <a:t>}</a:t>
            </a:r>
            <a:br>
              <a:rPr lang="en-US" sz="2400" dirty="0">
                <a:solidFill>
                  <a:srgbClr val="7030A0"/>
                </a:solidFill>
              </a:rPr>
            </a:br>
            <a:r>
              <a:rPr lang="en-US" sz="2400" dirty="0" smtClean="0">
                <a:solidFill>
                  <a:srgbClr val="7030A0"/>
                </a:solidFill>
              </a:rPr>
              <a:t>}</a:t>
            </a:r>
            <a:endParaRPr lang="en-US" sz="2400" dirty="0">
              <a:solidFill>
                <a:srgbClr val="7030A0"/>
              </a:solidFill>
            </a:endParaRPr>
          </a:p>
        </p:txBody>
      </p:sp>
    </p:spTree>
    <p:extLst>
      <p:ext uri="{BB962C8B-B14F-4D97-AF65-F5344CB8AC3E}">
        <p14:creationId xmlns:p14="http://schemas.microsoft.com/office/powerpoint/2010/main" val="401406810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892654" cy="6324600"/>
          </a:xfrm>
        </p:spPr>
        <p:txBody>
          <a:bodyPr/>
          <a:lstStyle/>
          <a:p>
            <a:r>
              <a:rPr lang="en-US" dirty="0" smtClean="0"/>
              <a:t>step:2</a:t>
            </a:r>
          </a:p>
          <a:p>
            <a:pPr marL="0" indent="0">
              <a:buNone/>
            </a:pPr>
            <a:r>
              <a:rPr lang="en-US" dirty="0" smtClean="0">
                <a:solidFill>
                  <a:srgbClr val="7030A0"/>
                </a:solidFill>
              </a:rPr>
              <a:t>pip install mysqlclient</a:t>
            </a:r>
          </a:p>
          <a:p>
            <a:r>
              <a:rPr lang="en-US" dirty="0" smtClean="0"/>
              <a:t>step:3</a:t>
            </a:r>
          </a:p>
          <a:p>
            <a:pPr marL="0" indent="0">
              <a:buNone/>
            </a:pPr>
            <a:r>
              <a:rPr lang="en-US" dirty="0" smtClean="0">
                <a:solidFill>
                  <a:srgbClr val="7030A0"/>
                </a:solidFill>
              </a:rPr>
              <a:t>python manage.py make migrations</a:t>
            </a:r>
          </a:p>
          <a:p>
            <a:pPr marL="0" indent="0">
              <a:buNone/>
            </a:pPr>
            <a:r>
              <a:rPr lang="en-US" dirty="0" smtClean="0">
                <a:solidFill>
                  <a:srgbClr val="7030A0"/>
                </a:solidFill>
              </a:rPr>
              <a:t>python manage.py migrate</a:t>
            </a:r>
          </a:p>
          <a:p>
            <a:pPr marL="0" indent="0">
              <a:buNone/>
            </a:pPr>
            <a:endParaRPr lang="en-US" dirty="0"/>
          </a:p>
          <a:p>
            <a:pPr marL="0" indent="0">
              <a:buNone/>
            </a:pPr>
            <a:r>
              <a:rPr lang="en-US" dirty="0" smtClean="0"/>
              <a:t>Note:</a:t>
            </a:r>
          </a:p>
          <a:p>
            <a:pPr marL="0" indent="0">
              <a:buNone/>
            </a:pPr>
            <a:r>
              <a:rPr lang="en-US" dirty="0" smtClean="0"/>
              <a:t>Now check the Tables in mysql of database(kalai),The tables of sqlite are migrates to mysql.(Tables and columns only.Not a Entire data)</a:t>
            </a:r>
          </a:p>
        </p:txBody>
      </p:sp>
    </p:spTree>
    <p:extLst>
      <p:ext uri="{BB962C8B-B14F-4D97-AF65-F5344CB8AC3E}">
        <p14:creationId xmlns:p14="http://schemas.microsoft.com/office/powerpoint/2010/main" val="4876230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1722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4400" cap="all" dirty="0" smtClean="0">
                <a:effectLst>
                  <a:reflection blurRad="12700" stA="48000" endA="300" endPos="55000" dir="5400000" sy="-90000" algn="bl" rotWithShape="0"/>
                </a:effectLst>
                <a:latin typeface="+mj-lt"/>
                <a:ea typeface="+mj-ea"/>
                <a:cs typeface="+mj-cs"/>
              </a:rPr>
              <a:t>SETTINGS</a:t>
            </a:r>
            <a:endParaRPr lang="en-US" sz="44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21572807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Settings.py</a:t>
            </a:r>
          </a:p>
        </p:txBody>
      </p:sp>
      <p:sp>
        <p:nvSpPr>
          <p:cNvPr id="3" name="Content Placeholder 2"/>
          <p:cNvSpPr>
            <a:spLocks noGrp="1"/>
          </p:cNvSpPr>
          <p:nvPr>
            <p:ph idx="1"/>
          </p:nvPr>
        </p:nvSpPr>
        <p:spPr>
          <a:xfrm>
            <a:off x="304800" y="1371600"/>
            <a:ext cx="8686800" cy="5334000"/>
          </a:xfrm>
        </p:spPr>
        <p:txBody>
          <a:bodyPr>
            <a:normAutofit fontScale="92500" lnSpcReduction="20000"/>
          </a:bodyPr>
          <a:lstStyle/>
          <a:p>
            <a:r>
              <a:rPr lang="en-US" dirty="0"/>
              <a:t>In the case of Django, we have seen a lot of settings which we were changing during our website development. So during development phase, Django is providing some set of default settings. In order to see that just get inside the settings.py file.</a:t>
            </a:r>
          </a:p>
          <a:p>
            <a:endParaRPr lang="en-US" dirty="0"/>
          </a:p>
          <a:p>
            <a:r>
              <a:rPr lang="en-US" dirty="0"/>
              <a:t>The settings which we are given during development need to be changed during production. Because during production, we will be using some other server which will be loading our site contents. Now let’s see the Django settings one by one.</a:t>
            </a:r>
          </a:p>
          <a:p>
            <a:endParaRPr lang="en-US" dirty="0"/>
          </a:p>
        </p:txBody>
      </p:sp>
    </p:spTree>
    <p:extLst>
      <p:ext uri="{BB962C8B-B14F-4D97-AF65-F5344CB8AC3E}">
        <p14:creationId xmlns:p14="http://schemas.microsoft.com/office/powerpoint/2010/main" val="12475244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Allowed Hosts</a:t>
            </a:r>
          </a:p>
        </p:txBody>
      </p:sp>
      <p:sp>
        <p:nvSpPr>
          <p:cNvPr id="3" name="Content Placeholder 2"/>
          <p:cNvSpPr>
            <a:spLocks noGrp="1"/>
          </p:cNvSpPr>
          <p:nvPr>
            <p:ph idx="1"/>
          </p:nvPr>
        </p:nvSpPr>
        <p:spPr>
          <a:xfrm>
            <a:off x="304800" y="1371600"/>
            <a:ext cx="8686800" cy="5334000"/>
          </a:xfrm>
        </p:spPr>
        <p:txBody>
          <a:bodyPr>
            <a:normAutofit fontScale="92500" lnSpcReduction="20000"/>
          </a:bodyPr>
          <a:lstStyle/>
          <a:p>
            <a:r>
              <a:rPr lang="en-US" dirty="0"/>
              <a:t>Default : [] (Empty List)</a:t>
            </a:r>
          </a:p>
          <a:p>
            <a:r>
              <a:rPr lang="en-US" dirty="0"/>
              <a:t>A list of Strings representing the host/domain names that this django site can serve.</a:t>
            </a:r>
          </a:p>
          <a:p>
            <a:r>
              <a:rPr lang="en-US" dirty="0"/>
              <a:t>Values in this list can be fully qualified names (eg. ‘www.example.com’), in which case they will be matched against the request’s Host header exactly (case-insensitive, not including port). A value beginning with a period can be used as a subdomain wildcard: ‘example.com’ will match example.com, </a:t>
            </a:r>
            <a:r>
              <a:rPr lang="en-US" dirty="0">
                <a:hlinkClick r:id="rId2"/>
              </a:rPr>
              <a:t>www.example.com</a:t>
            </a:r>
            <a:r>
              <a:rPr lang="en-US" dirty="0"/>
              <a:t>, and any other subdomain of example.com. A value of ‘*’ will match anything; in this case, you are responsible to provid your own validation of the host header. </a:t>
            </a:r>
          </a:p>
          <a:p>
            <a:endParaRPr lang="en-US" dirty="0"/>
          </a:p>
        </p:txBody>
      </p:sp>
    </p:spTree>
    <p:extLst>
      <p:ext uri="{BB962C8B-B14F-4D97-AF65-F5344CB8AC3E}">
        <p14:creationId xmlns:p14="http://schemas.microsoft.com/office/powerpoint/2010/main" val="248704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p>
        </p:txBody>
      </p:sp>
      <p:sp>
        <p:nvSpPr>
          <p:cNvPr id="3" name="Content Placeholder 2"/>
          <p:cNvSpPr>
            <a:spLocks noGrp="1"/>
          </p:cNvSpPr>
          <p:nvPr>
            <p:ph idx="1"/>
          </p:nvPr>
        </p:nvSpPr>
        <p:spPr/>
        <p:txBody>
          <a:bodyPr/>
          <a:lstStyle/>
          <a:p>
            <a:r>
              <a:rPr lang="en-US" dirty="0"/>
              <a:t>HTML – Hyper Text Markup Language.</a:t>
            </a:r>
          </a:p>
          <a:p>
            <a:r>
              <a:rPr lang="en-US" dirty="0"/>
              <a:t>All the websites are usually written in HTML.</a:t>
            </a:r>
          </a:p>
          <a:p>
            <a:r>
              <a:rPr lang="en-US" dirty="0"/>
              <a:t>HTML is not a programming language but it is a Markup Language.</a:t>
            </a:r>
          </a:p>
          <a:p>
            <a:r>
              <a:rPr lang="en-US" dirty="0"/>
              <a:t>&lt;tag&gt;</a:t>
            </a:r>
          </a:p>
          <a:p>
            <a:r>
              <a:rPr lang="en-US" dirty="0"/>
              <a:t>&lt;/tag&gt;</a:t>
            </a:r>
          </a:p>
          <a:p>
            <a:endParaRPr lang="en-US" dirty="0"/>
          </a:p>
        </p:txBody>
      </p:sp>
    </p:spTree>
    <p:extLst>
      <p:ext uri="{BB962C8B-B14F-4D97-AF65-F5344CB8AC3E}">
        <p14:creationId xmlns:p14="http://schemas.microsoft.com/office/powerpoint/2010/main" val="284353127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a:t>Installed Apps</a:t>
            </a:r>
          </a:p>
        </p:txBody>
      </p:sp>
      <p:sp>
        <p:nvSpPr>
          <p:cNvPr id="3" name="Content Placeholder 2"/>
          <p:cNvSpPr>
            <a:spLocks noGrp="1"/>
          </p:cNvSpPr>
          <p:nvPr>
            <p:ph idx="1"/>
          </p:nvPr>
        </p:nvSpPr>
        <p:spPr>
          <a:xfrm>
            <a:off x="304800" y="1143000"/>
            <a:ext cx="8686800" cy="5562600"/>
          </a:xfrm>
        </p:spPr>
        <p:txBody>
          <a:bodyPr>
            <a:normAutofit fontScale="70000" lnSpcReduction="20000"/>
          </a:bodyPr>
          <a:lstStyle/>
          <a:p>
            <a:r>
              <a:rPr lang="en-US" dirty="0"/>
              <a:t>Default : [] (Empty List)</a:t>
            </a:r>
          </a:p>
          <a:p>
            <a:r>
              <a:rPr lang="en-US" dirty="0"/>
              <a:t>But we will be having some default apps in Djnago</a:t>
            </a:r>
          </a:p>
          <a:p>
            <a:endParaRPr lang="en-US" dirty="0"/>
          </a:p>
          <a:p>
            <a:r>
              <a:rPr lang="en-US" dirty="0"/>
              <a:t>INSTALLED_APPS = [</a:t>
            </a:r>
          </a:p>
          <a:p>
            <a:pPr lvl="1">
              <a:buNone/>
            </a:pPr>
            <a:r>
              <a:rPr lang="en-US" dirty="0"/>
              <a:t>‘django.contrib.admin’</a:t>
            </a:r>
          </a:p>
          <a:p>
            <a:pPr lvl="1">
              <a:buNone/>
            </a:pPr>
            <a:r>
              <a:rPr lang="en-US" dirty="0"/>
              <a:t>‘django.contrib.auth’</a:t>
            </a:r>
          </a:p>
          <a:p>
            <a:pPr lvl="1">
              <a:buNone/>
            </a:pPr>
            <a:r>
              <a:rPr lang="en-US" dirty="0"/>
              <a:t>‘django.contrib.contenttypes’</a:t>
            </a:r>
          </a:p>
          <a:p>
            <a:pPr lvl="1">
              <a:buNone/>
            </a:pPr>
            <a:r>
              <a:rPr lang="en-US" dirty="0"/>
              <a:t>‘django.contrib.sessions’</a:t>
            </a:r>
          </a:p>
          <a:p>
            <a:pPr lvl="1">
              <a:buNone/>
            </a:pPr>
            <a:r>
              <a:rPr lang="en-US" dirty="0"/>
              <a:t>‘django.contrib.messages’</a:t>
            </a:r>
          </a:p>
          <a:p>
            <a:pPr lvl="1">
              <a:buNone/>
            </a:pPr>
            <a:r>
              <a:rPr lang="en-US" dirty="0"/>
              <a:t>‘django.contrib.staticfiles’</a:t>
            </a:r>
          </a:p>
          <a:p>
            <a:pPr>
              <a:buNone/>
            </a:pPr>
            <a:r>
              <a:rPr lang="en-US" dirty="0"/>
              <a:t>]</a:t>
            </a:r>
          </a:p>
          <a:p>
            <a:pPr lvl="1"/>
            <a:r>
              <a:rPr lang="en-US" sz="3400" dirty="0"/>
              <a:t>A list of strings designating all applications that are enabled in this Django installation. Each string should be a dotted Python path to an application configuration class(preferred), or a package containing an application. So whenever we create some apps we need to add it here, in order to inform Django that we added something new</a:t>
            </a:r>
            <a:r>
              <a:rPr lang="en-US" sz="3400" dirty="0" smtClean="0"/>
              <a:t>.</a:t>
            </a:r>
            <a:endParaRPr lang="en-US" sz="3400" dirty="0"/>
          </a:p>
        </p:txBody>
      </p:sp>
    </p:spTree>
    <p:extLst>
      <p:ext uri="{BB962C8B-B14F-4D97-AF65-F5344CB8AC3E}">
        <p14:creationId xmlns:p14="http://schemas.microsoft.com/office/powerpoint/2010/main" val="3789042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r>
              <a:rPr lang="en-US" dirty="0"/>
              <a:t>Middleware</a:t>
            </a:r>
          </a:p>
        </p:txBody>
      </p:sp>
      <p:sp>
        <p:nvSpPr>
          <p:cNvPr id="3" name="Content Placeholder 2"/>
          <p:cNvSpPr>
            <a:spLocks noGrp="1"/>
          </p:cNvSpPr>
          <p:nvPr>
            <p:ph idx="1"/>
          </p:nvPr>
        </p:nvSpPr>
        <p:spPr>
          <a:xfrm>
            <a:off x="304800" y="1143000"/>
            <a:ext cx="8686800" cy="5410200"/>
          </a:xfrm>
        </p:spPr>
        <p:txBody>
          <a:bodyPr>
            <a:normAutofit fontScale="92500" lnSpcReduction="10000"/>
          </a:bodyPr>
          <a:lstStyle/>
          <a:p>
            <a:r>
              <a:rPr lang="en-US" dirty="0"/>
              <a:t>Middleware is a framework of hooks into Django’s request/response processing.</a:t>
            </a:r>
          </a:p>
          <a:p>
            <a:r>
              <a:rPr lang="en-US" dirty="0"/>
              <a:t>Each middleware component is responsible for doing some specific function. </a:t>
            </a:r>
          </a:p>
          <a:p>
            <a:r>
              <a:rPr lang="en-US" dirty="0"/>
              <a:t>For example, Django includes a middleware component, Authentication middleware that associates users with requests using sessions.</a:t>
            </a:r>
          </a:p>
          <a:p>
            <a:r>
              <a:rPr lang="en-US" dirty="0"/>
              <a:t>A middleware is a callable that takes a request and returns a response just like a view.</a:t>
            </a:r>
          </a:p>
          <a:p>
            <a:r>
              <a:rPr lang="en-US" dirty="0"/>
              <a:t>A middleware can be written as a function that looks like this,</a:t>
            </a:r>
          </a:p>
          <a:p>
            <a:endParaRPr lang="en-US" dirty="0"/>
          </a:p>
        </p:txBody>
      </p:sp>
    </p:spTree>
    <p:extLst>
      <p:ext uri="{BB962C8B-B14F-4D97-AF65-F5344CB8AC3E}">
        <p14:creationId xmlns:p14="http://schemas.microsoft.com/office/powerpoint/2010/main" val="14405307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normAutofit fontScale="92500" lnSpcReduction="10000"/>
          </a:bodyPr>
          <a:lstStyle/>
          <a:p>
            <a:pPr>
              <a:buNone/>
            </a:pPr>
            <a:r>
              <a:rPr lang="en-US" dirty="0">
                <a:solidFill>
                  <a:srgbClr val="FF0000"/>
                </a:solidFill>
              </a:rPr>
              <a:t>def simple_middleware(get_response):</a:t>
            </a:r>
          </a:p>
          <a:p>
            <a:pPr lvl="1">
              <a:buNone/>
            </a:pPr>
            <a:r>
              <a:rPr lang="en-US" dirty="0">
                <a:solidFill>
                  <a:srgbClr val="7030A0"/>
                </a:solidFill>
              </a:rPr>
              <a:t>#One-time configuration and Initialization</a:t>
            </a:r>
          </a:p>
          <a:p>
            <a:pPr lvl="1">
              <a:buNone/>
            </a:pPr>
            <a:r>
              <a:rPr lang="en-US" dirty="0">
                <a:solidFill>
                  <a:srgbClr val="FF0000"/>
                </a:solidFill>
              </a:rPr>
              <a:t>def middleware(request):</a:t>
            </a:r>
          </a:p>
          <a:p>
            <a:pPr lvl="2">
              <a:buNone/>
            </a:pPr>
            <a:r>
              <a:rPr lang="en-US" dirty="0">
                <a:solidFill>
                  <a:srgbClr val="7030A0"/>
                </a:solidFill>
              </a:rPr>
              <a:t>#code to be executed for each request before the view (and #later middleware) are called.</a:t>
            </a:r>
          </a:p>
          <a:p>
            <a:pPr lvl="2">
              <a:buNone/>
            </a:pPr>
            <a:r>
              <a:rPr lang="en-US" dirty="0">
                <a:solidFill>
                  <a:srgbClr val="FF0000"/>
                </a:solidFill>
              </a:rPr>
              <a:t>response = get_response(request)</a:t>
            </a:r>
          </a:p>
          <a:p>
            <a:pPr lvl="2">
              <a:buNone/>
            </a:pPr>
            <a:r>
              <a:rPr lang="en-US" dirty="0">
                <a:solidFill>
                  <a:srgbClr val="7030A0"/>
                </a:solidFill>
              </a:rPr>
              <a:t># Code to be executed for each request/response after the #view is called</a:t>
            </a:r>
          </a:p>
          <a:p>
            <a:pPr lvl="2">
              <a:buNone/>
            </a:pPr>
            <a:r>
              <a:rPr lang="en-US" dirty="0">
                <a:solidFill>
                  <a:srgbClr val="FF0000"/>
                </a:solidFill>
              </a:rPr>
              <a:t>return response</a:t>
            </a:r>
          </a:p>
          <a:p>
            <a:pPr lvl="1">
              <a:buNone/>
            </a:pPr>
            <a:r>
              <a:rPr lang="en-US" dirty="0">
                <a:solidFill>
                  <a:srgbClr val="FF0000"/>
                </a:solidFill>
              </a:rPr>
              <a:t>return middleware</a:t>
            </a:r>
          </a:p>
          <a:p>
            <a:pPr lvl="1">
              <a:buNone/>
            </a:pPr>
            <a:endParaRPr lang="en-US" dirty="0">
              <a:solidFill>
                <a:srgbClr val="FF0000"/>
              </a:solidFill>
            </a:endParaRPr>
          </a:p>
          <a:p>
            <a:pPr lvl="1"/>
            <a:r>
              <a:rPr lang="en-US" dirty="0"/>
              <a:t>The get_response callable provided by Django might be the actual view (if this is the last listed middleware) or it might be the next middleware in the chain. The current middleware doesn’t need to know or care what exactly it is, just that it represents whatever comes next.</a:t>
            </a:r>
          </a:p>
          <a:p>
            <a:endParaRPr lang="en-US" dirty="0"/>
          </a:p>
        </p:txBody>
      </p:sp>
    </p:spTree>
    <p:extLst>
      <p:ext uri="{BB962C8B-B14F-4D97-AF65-F5344CB8AC3E}">
        <p14:creationId xmlns:p14="http://schemas.microsoft.com/office/powerpoint/2010/main" val="143099572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a:xfrm>
            <a:off x="304800" y="1554162"/>
            <a:ext cx="8686800" cy="5075238"/>
          </a:xfrm>
        </p:spPr>
        <p:txBody>
          <a:bodyPr>
            <a:normAutofit/>
          </a:bodyPr>
          <a:lstStyle/>
          <a:p>
            <a:r>
              <a:rPr lang="en-US" dirty="0"/>
              <a:t>Default : [](Empty list)</a:t>
            </a:r>
          </a:p>
          <a:p>
            <a:r>
              <a:rPr lang="en-US" dirty="0"/>
              <a:t>A list containing the settings for all template engines to be used with django. Each item of the list is a dictionary containing the options for an individual engine.</a:t>
            </a:r>
          </a:p>
          <a:p>
            <a:r>
              <a:rPr lang="en-US" dirty="0"/>
              <a:t>Here’s a simple setup that tells the Django template engine to load templates from the templates subdirectory inside each installed applications.</a:t>
            </a:r>
          </a:p>
          <a:p>
            <a:endParaRPr lang="en-US" dirty="0"/>
          </a:p>
          <a:p>
            <a:endParaRPr lang="en-US" dirty="0"/>
          </a:p>
        </p:txBody>
      </p:sp>
    </p:spTree>
    <p:extLst>
      <p:ext uri="{BB962C8B-B14F-4D97-AF65-F5344CB8AC3E}">
        <p14:creationId xmlns:p14="http://schemas.microsoft.com/office/powerpoint/2010/main" val="39964328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04800" y="152400"/>
            <a:ext cx="8686800" cy="6553200"/>
          </a:xfrm>
        </p:spPr>
        <p:txBody>
          <a:bodyPr>
            <a:normAutofit fontScale="92500" lnSpcReduction="10000"/>
          </a:bodyPr>
          <a:lstStyle/>
          <a:p>
            <a:pPr>
              <a:buNone/>
            </a:pPr>
            <a:r>
              <a:rPr lang="en-US" dirty="0"/>
              <a:t>TEMPLATES = [</a:t>
            </a:r>
          </a:p>
          <a:p>
            <a:pPr lvl="1">
              <a:buNone/>
            </a:pPr>
            <a:r>
              <a:rPr lang="en-US" dirty="0"/>
              <a:t>{</a:t>
            </a:r>
          </a:p>
          <a:p>
            <a:pPr lvl="2">
              <a:buNone/>
            </a:pPr>
            <a:r>
              <a:rPr lang="en-US" dirty="0"/>
              <a:t>‘BACKEND’ : ‘django.template.backends.django.DjangoTemplates’,</a:t>
            </a:r>
          </a:p>
          <a:p>
            <a:pPr lvl="2">
              <a:buNone/>
            </a:pPr>
            <a:r>
              <a:rPr lang="en-US" dirty="0"/>
              <a:t>‘DIRS’ : [‘templates’]</a:t>
            </a:r>
          </a:p>
          <a:p>
            <a:pPr lvl="2">
              <a:buNone/>
            </a:pPr>
            <a:r>
              <a:rPr lang="en-US" dirty="0"/>
              <a:t>‘APP_DIRS’ : True</a:t>
            </a:r>
          </a:p>
          <a:p>
            <a:pPr lvl="2">
              <a:buNone/>
            </a:pPr>
            <a:r>
              <a:rPr lang="en-US" dirty="0"/>
              <a:t>‘OPTIONS’ : {</a:t>
            </a:r>
          </a:p>
          <a:p>
            <a:pPr lvl="3">
              <a:buNone/>
            </a:pPr>
            <a:r>
              <a:rPr lang="en-US" dirty="0"/>
              <a:t>‘</a:t>
            </a:r>
            <a:r>
              <a:rPr lang="en-US" sz="2200" dirty="0"/>
              <a:t>context_processors’: [</a:t>
            </a:r>
          </a:p>
          <a:p>
            <a:pPr lvl="4">
              <a:buNone/>
            </a:pPr>
            <a:r>
              <a:rPr lang="en-US" sz="1900" dirty="0"/>
              <a:t>‘django.template.context_processors.debug’</a:t>
            </a:r>
          </a:p>
          <a:p>
            <a:pPr lvl="4">
              <a:buNone/>
            </a:pPr>
            <a:r>
              <a:rPr lang="en-US" sz="1900" dirty="0"/>
              <a:t>‘django.template.context_processors.request’</a:t>
            </a:r>
          </a:p>
          <a:p>
            <a:pPr lvl="4">
              <a:buNone/>
            </a:pPr>
            <a:r>
              <a:rPr lang="en-US" sz="1900" dirty="0"/>
              <a:t>‘django.contrib.auth.context_processors.auth’</a:t>
            </a:r>
          </a:p>
          <a:p>
            <a:pPr lvl="4">
              <a:buNone/>
            </a:pPr>
            <a:r>
              <a:rPr lang="en-US" sz="1900" dirty="0"/>
              <a:t>‘django.contrib.messages.context_processors.messages’</a:t>
            </a:r>
          </a:p>
          <a:p>
            <a:pPr lvl="3">
              <a:buNone/>
            </a:pPr>
            <a:r>
              <a:rPr lang="en-US" sz="2200" dirty="0"/>
              <a:t>],</a:t>
            </a:r>
          </a:p>
          <a:p>
            <a:pPr lvl="2">
              <a:buNone/>
            </a:pPr>
            <a:r>
              <a:rPr lang="en-US" dirty="0"/>
              <a:t>},</a:t>
            </a:r>
          </a:p>
          <a:p>
            <a:pPr lvl="1">
              <a:buNone/>
            </a:pPr>
            <a:r>
              <a:rPr lang="en-US" dirty="0"/>
              <a:t>},</a:t>
            </a:r>
          </a:p>
          <a:p>
            <a:pPr lvl="3">
              <a:buNone/>
            </a:pPr>
            <a:endParaRPr lang="en-US" dirty="0"/>
          </a:p>
          <a:p>
            <a:pPr>
              <a:buNone/>
            </a:pP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26361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a:bodyPr>
          <a:lstStyle/>
          <a:p>
            <a:r>
              <a:rPr lang="en-US" dirty="0">
                <a:solidFill>
                  <a:srgbClr val="C00000"/>
                </a:solidFill>
              </a:rPr>
              <a:t>BACKEND </a:t>
            </a:r>
            <a:r>
              <a:rPr lang="en-US" dirty="0">
                <a:solidFill>
                  <a:srgbClr val="C00000"/>
                </a:solidFill>
                <a:sym typeface="Wingdings" pitchFamily="2" charset="2"/>
              </a:rPr>
              <a:t></a:t>
            </a:r>
            <a:r>
              <a:rPr lang="en-US" dirty="0">
                <a:sym typeface="Wingdings" pitchFamily="2" charset="2"/>
              </a:rPr>
              <a:t> The template backend to use. The default backends are,</a:t>
            </a:r>
          </a:p>
          <a:p>
            <a:pPr lvl="1"/>
            <a:r>
              <a:rPr lang="en-US" dirty="0">
                <a:sym typeface="Wingdings" pitchFamily="2" charset="2"/>
              </a:rPr>
              <a:t>‘django.template.backends.django.DjangoTemplates’</a:t>
            </a:r>
          </a:p>
          <a:p>
            <a:pPr lvl="1"/>
            <a:r>
              <a:rPr lang="en-US" dirty="0">
                <a:sym typeface="Wingdings" pitchFamily="2" charset="2"/>
              </a:rPr>
              <a:t>‘django.template.backends.jinja2.Jinja2’</a:t>
            </a:r>
          </a:p>
          <a:p>
            <a:pPr lvl="1"/>
            <a:endParaRPr lang="en-US" dirty="0">
              <a:sym typeface="Wingdings" pitchFamily="2" charset="2"/>
            </a:endParaRPr>
          </a:p>
          <a:p>
            <a:r>
              <a:rPr lang="en-US" dirty="0">
                <a:solidFill>
                  <a:srgbClr val="C00000"/>
                </a:solidFill>
                <a:sym typeface="Wingdings" pitchFamily="2" charset="2"/>
              </a:rPr>
              <a:t>DIRS </a:t>
            </a:r>
            <a:r>
              <a:rPr lang="en-US" dirty="0">
                <a:sym typeface="Wingdings" pitchFamily="2" charset="2"/>
              </a:rPr>
              <a:t> Directories where the engine should look for template source files, in search order.</a:t>
            </a:r>
          </a:p>
          <a:p>
            <a:pPr lvl="1"/>
            <a:endParaRPr lang="en-US" dirty="0"/>
          </a:p>
          <a:p>
            <a:r>
              <a:rPr lang="en-US" dirty="0">
                <a:solidFill>
                  <a:srgbClr val="C00000"/>
                </a:solidFill>
              </a:rPr>
              <a:t>OPTIONS </a:t>
            </a:r>
            <a:r>
              <a:rPr lang="en-US" dirty="0">
                <a:solidFill>
                  <a:srgbClr val="C00000"/>
                </a:solidFill>
                <a:sym typeface="Wingdings" pitchFamily="2" charset="2"/>
              </a:rPr>
              <a:t> </a:t>
            </a:r>
            <a:r>
              <a:rPr lang="en-US" dirty="0">
                <a:sym typeface="Wingdings" pitchFamily="2" charset="2"/>
              </a:rPr>
              <a:t>Extra parameters to pass to the template backend. Available parameters vary depending on the template backends.</a:t>
            </a:r>
            <a:endParaRPr lang="en-US" dirty="0"/>
          </a:p>
          <a:p>
            <a:endParaRPr lang="en-US" dirty="0"/>
          </a:p>
        </p:txBody>
      </p:sp>
    </p:spTree>
    <p:extLst>
      <p:ext uri="{BB962C8B-B14F-4D97-AF65-F5344CB8AC3E}">
        <p14:creationId xmlns:p14="http://schemas.microsoft.com/office/powerpoint/2010/main" val="27013659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Wsgi_Application</a:t>
            </a:r>
          </a:p>
        </p:txBody>
      </p:sp>
      <p:sp>
        <p:nvSpPr>
          <p:cNvPr id="3" name="Content Placeholder 2"/>
          <p:cNvSpPr>
            <a:spLocks noGrp="1"/>
          </p:cNvSpPr>
          <p:nvPr>
            <p:ph idx="1"/>
          </p:nvPr>
        </p:nvSpPr>
        <p:spPr>
          <a:xfrm>
            <a:off x="304800" y="1295400"/>
            <a:ext cx="8686800" cy="5257800"/>
          </a:xfrm>
        </p:spPr>
        <p:txBody>
          <a:bodyPr>
            <a:normAutofit fontScale="85000" lnSpcReduction="10000"/>
          </a:bodyPr>
          <a:lstStyle/>
          <a:p>
            <a:r>
              <a:rPr lang="en-US" dirty="0"/>
              <a:t>Default : None</a:t>
            </a:r>
          </a:p>
          <a:p>
            <a:r>
              <a:rPr lang="en-US" dirty="0"/>
              <a:t>The full python path of WSGI application object that Django’s built-in (ex. runserver) servers will use.</a:t>
            </a:r>
          </a:p>
          <a:p>
            <a:r>
              <a:rPr lang="en-US" dirty="0"/>
              <a:t>The Django admin startproject management command will create a simple wsgi.py file with an application callable in it and point this setting to that application. If not set, the return value of django.core.wsgi.get_wsgi_application() will be used. </a:t>
            </a:r>
          </a:p>
          <a:p>
            <a:endParaRPr lang="en-US" dirty="0"/>
          </a:p>
          <a:p>
            <a:r>
              <a:rPr lang="en-US" dirty="0">
                <a:solidFill>
                  <a:srgbClr val="FF0000"/>
                </a:solidFill>
              </a:rPr>
              <a:t>WSGI_APPLICATION = ‘mysite.wsgi.application’</a:t>
            </a:r>
          </a:p>
          <a:p>
            <a:r>
              <a:rPr lang="en-US" dirty="0"/>
              <a:t>Where mysite is our project name</a:t>
            </a:r>
          </a:p>
          <a:p>
            <a:endParaRPr lang="en-US" dirty="0"/>
          </a:p>
        </p:txBody>
      </p:sp>
    </p:spTree>
    <p:extLst>
      <p:ext uri="{BB962C8B-B14F-4D97-AF65-F5344CB8AC3E}">
        <p14:creationId xmlns:p14="http://schemas.microsoft.com/office/powerpoint/2010/main" val="307329831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a:xfrm>
            <a:off x="304800" y="1295400"/>
            <a:ext cx="8686800" cy="5410200"/>
          </a:xfrm>
        </p:spPr>
        <p:txBody>
          <a:bodyPr>
            <a:normAutofit lnSpcReduction="10000"/>
          </a:bodyPr>
          <a:lstStyle/>
          <a:p>
            <a:r>
              <a:rPr lang="en-US" dirty="0"/>
              <a:t>A dictionary containing the settings for all databases to be used with django. It is a nested dictionary whose contents map a database alias to a dictionary containing the options for an individual database. </a:t>
            </a:r>
          </a:p>
          <a:p>
            <a:r>
              <a:rPr lang="en-US" dirty="0"/>
              <a:t>The DATABASES setting must configure a default database. Any number of additional databases may also be specified.</a:t>
            </a:r>
          </a:p>
          <a:p>
            <a:r>
              <a:rPr lang="en-US" dirty="0"/>
              <a:t>The simplest possible settings file is for a single-database setup using SQLite. This can be configured using the following,</a:t>
            </a:r>
          </a:p>
          <a:p>
            <a:endParaRPr lang="en-US" dirty="0"/>
          </a:p>
          <a:p>
            <a:endParaRPr lang="en-US" dirty="0"/>
          </a:p>
        </p:txBody>
      </p:sp>
    </p:spTree>
    <p:extLst>
      <p:ext uri="{BB962C8B-B14F-4D97-AF65-F5344CB8AC3E}">
        <p14:creationId xmlns:p14="http://schemas.microsoft.com/office/powerpoint/2010/main" val="312774946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96000"/>
          </a:xfrm>
        </p:spPr>
        <p:txBody>
          <a:bodyPr>
            <a:normAutofit/>
          </a:bodyPr>
          <a:lstStyle/>
          <a:p>
            <a:pPr>
              <a:buNone/>
            </a:pPr>
            <a:r>
              <a:rPr lang="en-US" dirty="0"/>
              <a:t>DATABASES = {</a:t>
            </a:r>
          </a:p>
          <a:p>
            <a:pPr lvl="1">
              <a:buNone/>
            </a:pPr>
            <a:r>
              <a:rPr lang="en-US" dirty="0"/>
              <a:t>‘default’ : {</a:t>
            </a:r>
          </a:p>
          <a:p>
            <a:pPr lvl="2">
              <a:buNone/>
            </a:pPr>
            <a:r>
              <a:rPr lang="en-US" dirty="0"/>
              <a:t>‘ENGINE’ : ‘django.db.backends.sqlite3’</a:t>
            </a:r>
          </a:p>
          <a:p>
            <a:pPr lvl="2">
              <a:buNone/>
            </a:pPr>
            <a:r>
              <a:rPr lang="en-US" dirty="0"/>
              <a:t>‘NAME’ : os.path.join(BASE_DIR, ‘db.sqlite3’),</a:t>
            </a:r>
          </a:p>
          <a:p>
            <a:pPr lvl="1">
              <a:buNone/>
            </a:pPr>
            <a:r>
              <a:rPr lang="en-US" dirty="0"/>
              <a:t>}</a:t>
            </a:r>
          </a:p>
          <a:p>
            <a:pPr>
              <a:buNone/>
            </a:pPr>
            <a:r>
              <a:rPr lang="en-US" dirty="0"/>
              <a:t>}</a:t>
            </a:r>
          </a:p>
          <a:p>
            <a:pPr>
              <a:buNone/>
            </a:pPr>
            <a:r>
              <a:rPr lang="en-US" dirty="0"/>
              <a:t>When connecting the other database backends such as MySQL, Oracle, PostgreSQL, additional connection parameters will be required. See the ENGINE setting below on how to specify other database types. This example is for PostgreSQL,</a:t>
            </a:r>
          </a:p>
          <a:p>
            <a:endParaRPr lang="en-US" dirty="0"/>
          </a:p>
        </p:txBody>
      </p:sp>
    </p:spTree>
    <p:extLst>
      <p:ext uri="{BB962C8B-B14F-4D97-AF65-F5344CB8AC3E}">
        <p14:creationId xmlns:p14="http://schemas.microsoft.com/office/powerpoint/2010/main" val="268843737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172200"/>
          </a:xfrm>
        </p:spPr>
        <p:txBody>
          <a:bodyPr>
            <a:normAutofit lnSpcReduction="10000"/>
          </a:bodyPr>
          <a:lstStyle/>
          <a:p>
            <a:pPr>
              <a:buNone/>
            </a:pPr>
            <a:r>
              <a:rPr lang="en-US" dirty="0"/>
              <a:t>DATABASES = {</a:t>
            </a:r>
          </a:p>
          <a:p>
            <a:pPr lvl="1">
              <a:buNone/>
            </a:pPr>
            <a:r>
              <a:rPr lang="en-US" dirty="0"/>
              <a:t>‘default’ : {</a:t>
            </a:r>
          </a:p>
          <a:p>
            <a:pPr lvl="2">
              <a:buNone/>
            </a:pPr>
            <a:r>
              <a:rPr lang="en-US" dirty="0"/>
              <a:t>‘ENGINE’ : ‘django.db.backends.postgresql’</a:t>
            </a:r>
          </a:p>
          <a:p>
            <a:pPr lvl="2">
              <a:buNone/>
            </a:pPr>
            <a:r>
              <a:rPr lang="en-US" dirty="0"/>
              <a:t>‘NAME’ : ‘mydatabase’,</a:t>
            </a:r>
          </a:p>
          <a:p>
            <a:pPr lvl="2">
              <a:buNone/>
            </a:pPr>
            <a:r>
              <a:rPr lang="en-US" dirty="0"/>
              <a:t>‘USER’ : ‘mydatabaseuser’,</a:t>
            </a:r>
          </a:p>
          <a:p>
            <a:pPr lvl="2">
              <a:buNone/>
            </a:pPr>
            <a:r>
              <a:rPr lang="en-US" dirty="0"/>
              <a:t>‘PASSWORD’ : ‘mypassword’</a:t>
            </a:r>
          </a:p>
          <a:p>
            <a:pPr lvl="2">
              <a:buNone/>
            </a:pPr>
            <a:r>
              <a:rPr lang="en-US" dirty="0"/>
              <a:t>‘HOST’ : ‘127.0,0,1’,d</a:t>
            </a:r>
          </a:p>
          <a:p>
            <a:pPr lvl="2">
              <a:buNone/>
            </a:pPr>
            <a:r>
              <a:rPr lang="en-US" dirty="0"/>
              <a:t>‘PORT’ : 5432,</a:t>
            </a:r>
          </a:p>
          <a:p>
            <a:pPr lvl="1">
              <a:buNone/>
            </a:pPr>
            <a:r>
              <a:rPr lang="en-US" dirty="0"/>
              <a:t>}</a:t>
            </a:r>
          </a:p>
          <a:p>
            <a:pPr>
              <a:buNone/>
            </a:pPr>
            <a:r>
              <a:rPr lang="en-US" dirty="0"/>
              <a:t>}</a:t>
            </a:r>
          </a:p>
          <a:p>
            <a:r>
              <a:rPr lang="en-US" dirty="0"/>
              <a:t>The database we can choose according to our need. If it is a normal application then better to use Django default database SQLite.</a:t>
            </a:r>
          </a:p>
          <a:p>
            <a:endParaRPr lang="en-US" dirty="0"/>
          </a:p>
          <a:p>
            <a:endParaRPr lang="en-US" dirty="0"/>
          </a:p>
        </p:txBody>
      </p:sp>
    </p:spTree>
    <p:extLst>
      <p:ext uri="{BB962C8B-B14F-4D97-AF65-F5344CB8AC3E}">
        <p14:creationId xmlns:p14="http://schemas.microsoft.com/office/powerpoint/2010/main" val="164799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&lt;!DOCTYPE html</a:t>
            </a:r>
            <a:r>
              <a:rPr lang="en-US" b="1" dirty="0"/>
              <a:t>&gt;</a:t>
            </a:r>
            <a:r>
              <a:rPr lang="en-US" dirty="0"/>
              <a:t>  </a:t>
            </a:r>
          </a:p>
          <a:p>
            <a:pPr>
              <a:buNone/>
            </a:pPr>
            <a:r>
              <a:rPr lang="en-US" b="1" dirty="0"/>
              <a:t>&lt;html&gt;</a:t>
            </a:r>
            <a:r>
              <a:rPr lang="en-US" dirty="0"/>
              <a:t>  </a:t>
            </a:r>
          </a:p>
          <a:p>
            <a:pPr>
              <a:buNone/>
            </a:pPr>
            <a:r>
              <a:rPr lang="en-US" b="1" dirty="0"/>
              <a:t>&lt;head&gt;</a:t>
            </a:r>
            <a:r>
              <a:rPr lang="en-US" dirty="0"/>
              <a:t> </a:t>
            </a:r>
          </a:p>
          <a:p>
            <a:pPr>
              <a:buNone/>
            </a:pPr>
            <a:r>
              <a:rPr lang="en-US" b="1" dirty="0"/>
              <a:t>&lt;title&gt;</a:t>
            </a:r>
            <a:r>
              <a:rPr lang="en-US" dirty="0"/>
              <a:t>Web page title</a:t>
            </a:r>
            <a:r>
              <a:rPr lang="en-US" b="1" dirty="0"/>
              <a:t>&lt;/title&gt;</a:t>
            </a:r>
            <a:r>
              <a:rPr lang="en-US" dirty="0"/>
              <a:t>  </a:t>
            </a:r>
          </a:p>
          <a:p>
            <a:pPr>
              <a:buNone/>
            </a:pPr>
            <a:r>
              <a:rPr lang="en-US" b="1" dirty="0"/>
              <a:t>&lt;/head&gt;</a:t>
            </a:r>
            <a:r>
              <a:rPr lang="en-US" dirty="0"/>
              <a:t>  </a:t>
            </a:r>
          </a:p>
          <a:p>
            <a:pPr>
              <a:buNone/>
            </a:pPr>
            <a:r>
              <a:rPr lang="en-US" b="1" dirty="0"/>
              <a:t>&lt;body&gt;</a:t>
            </a:r>
            <a:r>
              <a:rPr lang="en-US" dirty="0"/>
              <a:t> </a:t>
            </a:r>
          </a:p>
          <a:p>
            <a:pPr>
              <a:buNone/>
            </a:pPr>
            <a:r>
              <a:rPr lang="en-US" b="1" dirty="0"/>
              <a:t>&lt;/body&gt;</a:t>
            </a:r>
            <a:r>
              <a:rPr lang="en-US" dirty="0"/>
              <a:t>  </a:t>
            </a:r>
          </a:p>
          <a:p>
            <a:pPr>
              <a:buNone/>
            </a:pPr>
            <a:r>
              <a:rPr lang="en-US" b="1" dirty="0"/>
              <a:t>&lt;/html&gt;</a:t>
            </a:r>
            <a:r>
              <a:rPr lang="en-US" dirty="0"/>
              <a:t>  </a:t>
            </a:r>
          </a:p>
          <a:p>
            <a:endParaRPr lang="en-US" dirty="0"/>
          </a:p>
          <a:p>
            <a:endParaRPr lang="en-US" dirty="0"/>
          </a:p>
        </p:txBody>
      </p:sp>
    </p:spTree>
    <p:extLst>
      <p:ext uri="{BB962C8B-B14F-4D97-AF65-F5344CB8AC3E}">
        <p14:creationId xmlns:p14="http://schemas.microsoft.com/office/powerpoint/2010/main" val="402406105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r>
              <a:rPr lang="en-US" dirty="0"/>
              <a:t>Language code</a:t>
            </a:r>
          </a:p>
        </p:txBody>
      </p:sp>
      <p:sp>
        <p:nvSpPr>
          <p:cNvPr id="3" name="Content Placeholder 2"/>
          <p:cNvSpPr>
            <a:spLocks noGrp="1"/>
          </p:cNvSpPr>
          <p:nvPr>
            <p:ph idx="1"/>
          </p:nvPr>
        </p:nvSpPr>
        <p:spPr>
          <a:xfrm>
            <a:off x="304800" y="1295400"/>
            <a:ext cx="8686800" cy="5334000"/>
          </a:xfrm>
        </p:spPr>
        <p:txBody>
          <a:bodyPr/>
          <a:lstStyle/>
          <a:p>
            <a:r>
              <a:rPr lang="en-US" dirty="0"/>
              <a:t>Default : ‘en-us’</a:t>
            </a:r>
          </a:p>
          <a:p>
            <a:r>
              <a:rPr lang="en-US" dirty="0"/>
              <a:t>A string representing the language code for this installation. This should be in the standard language ID format. </a:t>
            </a:r>
          </a:p>
          <a:p>
            <a:r>
              <a:rPr lang="en-US" dirty="0"/>
              <a:t>For example, U.S English is “en-us”. </a:t>
            </a:r>
          </a:p>
          <a:p>
            <a:endParaRPr lang="en-US" dirty="0"/>
          </a:p>
        </p:txBody>
      </p:sp>
    </p:spTree>
    <p:extLst>
      <p:ext uri="{BB962C8B-B14F-4D97-AF65-F5344CB8AC3E}">
        <p14:creationId xmlns:p14="http://schemas.microsoft.com/office/powerpoint/2010/main" val="294755615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lstStyle/>
          <a:p>
            <a:r>
              <a:rPr lang="en-US" dirty="0"/>
              <a:t>Time zone</a:t>
            </a:r>
          </a:p>
        </p:txBody>
      </p:sp>
      <p:sp>
        <p:nvSpPr>
          <p:cNvPr id="3" name="Content Placeholder 2"/>
          <p:cNvSpPr>
            <a:spLocks noGrp="1"/>
          </p:cNvSpPr>
          <p:nvPr>
            <p:ph idx="1"/>
          </p:nvPr>
        </p:nvSpPr>
        <p:spPr>
          <a:xfrm>
            <a:off x="304800" y="1219200"/>
            <a:ext cx="8686800" cy="5486400"/>
          </a:xfrm>
        </p:spPr>
        <p:txBody>
          <a:bodyPr>
            <a:normAutofit lnSpcReduction="10000"/>
          </a:bodyPr>
          <a:lstStyle/>
          <a:p>
            <a:r>
              <a:rPr lang="en-US" dirty="0"/>
              <a:t>Default : ‘UTC’</a:t>
            </a:r>
          </a:p>
          <a:p>
            <a:r>
              <a:rPr lang="en-US" dirty="0"/>
              <a:t>A String representing the time zone for this installation. Note that this isn’t necessarily the time zone of the server. For example, one server may serve multiple django-powered site, each with separate time zone setting. When USE_TZ is false, this is the time zone in which Django will store all datetimes. When USE_TZ is True, this is the default time zone that django will use to display datetimes in templates and to interpret datetimes entered in forms.</a:t>
            </a:r>
          </a:p>
          <a:p>
            <a:endParaRPr lang="en-US" dirty="0"/>
          </a:p>
        </p:txBody>
      </p:sp>
    </p:spTree>
    <p:extLst>
      <p:ext uri="{BB962C8B-B14F-4D97-AF65-F5344CB8AC3E}">
        <p14:creationId xmlns:p14="http://schemas.microsoft.com/office/powerpoint/2010/main" val="3509500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lstStyle/>
          <a:p>
            <a:r>
              <a:rPr lang="en-US" dirty="0" smtClean="0"/>
              <a:t>If we want to modify the time means, change the settings.py file in time zone as</a:t>
            </a:r>
          </a:p>
          <a:p>
            <a:r>
              <a:rPr lang="en-US" dirty="0">
                <a:solidFill>
                  <a:srgbClr val="7030A0"/>
                </a:solidFill>
              </a:rPr>
              <a:t>TIME_ZONE = 'Asia/Kolkata'</a:t>
            </a:r>
          </a:p>
          <a:p>
            <a:r>
              <a:rPr lang="en-US" dirty="0" smtClean="0"/>
              <a:t>This keyword set the time zone of India.</a:t>
            </a:r>
          </a:p>
          <a:p>
            <a:r>
              <a:rPr lang="en-US" dirty="0" smtClean="0"/>
              <a:t>set the default time zone as False.</a:t>
            </a:r>
          </a:p>
          <a:p>
            <a:r>
              <a:rPr lang="en-US" dirty="0" smtClean="0">
                <a:solidFill>
                  <a:srgbClr val="7030A0"/>
                </a:solidFill>
              </a:rPr>
              <a:t>USE_TZ= </a:t>
            </a:r>
            <a:r>
              <a:rPr lang="en-US" dirty="0" smtClean="0">
                <a:solidFill>
                  <a:srgbClr val="FF0000"/>
                </a:solidFill>
              </a:rPr>
              <a:t>False</a:t>
            </a:r>
          </a:p>
          <a:p>
            <a:endParaRPr lang="en-US" dirty="0"/>
          </a:p>
        </p:txBody>
      </p:sp>
    </p:spTree>
    <p:extLst>
      <p:ext uri="{BB962C8B-B14F-4D97-AF65-F5344CB8AC3E}">
        <p14:creationId xmlns:p14="http://schemas.microsoft.com/office/powerpoint/2010/main" val="337675646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a:t>Static url</a:t>
            </a:r>
          </a:p>
        </p:txBody>
      </p:sp>
      <p:sp>
        <p:nvSpPr>
          <p:cNvPr id="3" name="Content Placeholder 2"/>
          <p:cNvSpPr>
            <a:spLocks noGrp="1"/>
          </p:cNvSpPr>
          <p:nvPr>
            <p:ph idx="1"/>
          </p:nvPr>
        </p:nvSpPr>
        <p:spPr>
          <a:xfrm>
            <a:off x="304800" y="1219200"/>
            <a:ext cx="8686800" cy="5486400"/>
          </a:xfrm>
        </p:spPr>
        <p:txBody>
          <a:bodyPr>
            <a:normAutofit fontScale="92500"/>
          </a:bodyPr>
          <a:lstStyle/>
          <a:p>
            <a:r>
              <a:rPr lang="en-US" dirty="0"/>
              <a:t>Default : None</a:t>
            </a:r>
          </a:p>
          <a:p>
            <a:r>
              <a:rPr lang="en-US" dirty="0"/>
              <a:t>URL to use referring to static files located in STATIC_ROOT.</a:t>
            </a:r>
          </a:p>
          <a:p>
            <a:r>
              <a:rPr lang="en-US" dirty="0"/>
              <a:t>Example : “/static/” or </a:t>
            </a:r>
            <a:r>
              <a:rPr lang="en-US" dirty="0">
                <a:hlinkClick r:id="rId2"/>
              </a:rPr>
              <a:t>http://static.example.com/</a:t>
            </a:r>
            <a:endParaRPr lang="en-US" dirty="0"/>
          </a:p>
          <a:p>
            <a:r>
              <a:rPr lang="en-US" dirty="0"/>
              <a:t>If not done, this will be used as the base path for asset definitions (the Media Class) and the Staticfiles app. </a:t>
            </a:r>
          </a:p>
          <a:p>
            <a:r>
              <a:rPr lang="en-US" dirty="0"/>
              <a:t>It must end in a slash if set to a non-empty value.</a:t>
            </a:r>
          </a:p>
          <a:p>
            <a:r>
              <a:rPr lang="en-US" dirty="0"/>
              <a:t>When dealing with templates, CSS and Bootstrap you will be knowing about this.</a:t>
            </a:r>
          </a:p>
          <a:p>
            <a:endParaRPr lang="en-US" dirty="0"/>
          </a:p>
          <a:p>
            <a:endParaRPr lang="en-US" dirty="0"/>
          </a:p>
        </p:txBody>
      </p:sp>
    </p:spTree>
    <p:extLst>
      <p:ext uri="{BB962C8B-B14F-4D97-AF65-F5344CB8AC3E}">
        <p14:creationId xmlns:p14="http://schemas.microsoft.com/office/powerpoint/2010/main" val="317953046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791200"/>
          </a:xfrm>
        </p:spPr>
        <p:txBody>
          <a:bodyPr>
            <a:normAutofit/>
          </a:bodyPr>
          <a:lstStyle/>
          <a:p>
            <a:r>
              <a:rPr lang="en-US" dirty="0"/>
              <a:t>So these are all the core settings we need to be known when we are developing a Django site. But these are only very small in number. Actually there are more than hundreds of settings available. Whenever you find difficulty in setting up any of the Django configurations, then you can take a look into the django documentation.</a:t>
            </a:r>
          </a:p>
          <a:p>
            <a:endParaRPr lang="en-US" dirty="0"/>
          </a:p>
          <a:p>
            <a:r>
              <a:rPr lang="en-US" dirty="0">
                <a:hlinkClick r:id="rId2"/>
              </a:rPr>
              <a:t>https://docs.djangoproject.com/en/1.11/ref/settings/</a:t>
            </a:r>
            <a:endParaRPr lang="en-US" dirty="0"/>
          </a:p>
          <a:p>
            <a:endParaRPr lang="en-US" dirty="0"/>
          </a:p>
          <a:p>
            <a:endParaRPr lang="en-US" dirty="0"/>
          </a:p>
        </p:txBody>
      </p:sp>
    </p:spTree>
    <p:extLst>
      <p:ext uri="{BB962C8B-B14F-4D97-AF65-F5344CB8AC3E}">
        <p14:creationId xmlns:p14="http://schemas.microsoft.com/office/powerpoint/2010/main" val="379545927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96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r>
              <a:rPr lang="en-US" sz="4800" cap="all" dirty="0" smtClean="0">
                <a:effectLst>
                  <a:reflection blurRad="12700" stA="48000" endA="300" endPos="55000" dir="5400000" sy="-90000" algn="bl" rotWithShape="0"/>
                </a:effectLst>
                <a:latin typeface="+mj-lt"/>
                <a:ea typeface="+mj-ea"/>
                <a:cs typeface="+mj-cs"/>
              </a:rPr>
              <a:t>GIThub</a:t>
            </a:r>
            <a:endParaRPr lang="en-US" sz="48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23345904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884"/>
            <a:ext cx="8686800" cy="838200"/>
          </a:xfrm>
        </p:spPr>
        <p:txBody>
          <a:bodyPr/>
          <a:lstStyle/>
          <a:p>
            <a:r>
              <a:rPr lang="en-US" dirty="0"/>
              <a:t>GIT</a:t>
            </a:r>
          </a:p>
        </p:txBody>
      </p:sp>
      <p:sp>
        <p:nvSpPr>
          <p:cNvPr id="3" name="Content Placeholder 2"/>
          <p:cNvSpPr>
            <a:spLocks noGrp="1"/>
          </p:cNvSpPr>
          <p:nvPr>
            <p:ph idx="1"/>
          </p:nvPr>
        </p:nvSpPr>
        <p:spPr>
          <a:xfrm>
            <a:off x="304800" y="914400"/>
            <a:ext cx="8686800" cy="5791200"/>
          </a:xfrm>
        </p:spPr>
        <p:txBody>
          <a:bodyPr>
            <a:normAutofit fontScale="92500" lnSpcReduction="20000"/>
          </a:bodyPr>
          <a:lstStyle/>
          <a:p>
            <a:r>
              <a:rPr lang="en-US" dirty="0"/>
              <a:t>Git is the most commonly used </a:t>
            </a:r>
            <a:r>
              <a:rPr lang="en-US" b="1" i="1" dirty="0"/>
              <a:t>version control system</a:t>
            </a:r>
            <a:r>
              <a:rPr lang="en-US" dirty="0"/>
              <a:t>. Git tracks the changes you make to files, so you have a record of what has been done, and you can revert to specific versions should you ever need to. </a:t>
            </a:r>
          </a:p>
          <a:p>
            <a:endParaRPr lang="en-US" dirty="0"/>
          </a:p>
          <a:p>
            <a:r>
              <a:rPr lang="en-US" dirty="0"/>
              <a:t>Git also makes collaboration easier, allowing changes by multiple people to all be merged into one source. </a:t>
            </a:r>
          </a:p>
          <a:p>
            <a:endParaRPr lang="en-US" dirty="0"/>
          </a:p>
          <a:p>
            <a:r>
              <a:rPr lang="en-US" dirty="0"/>
              <a:t>Git is software that runs locally. Your files and their history are stored on your computer. You can also use online hosts (such as </a:t>
            </a:r>
            <a:r>
              <a:rPr lang="en-US" b="1" dirty="0">
                <a:hlinkClick r:id="rId2"/>
              </a:rPr>
              <a:t>GitHub</a:t>
            </a:r>
            <a:r>
              <a:rPr lang="en-US" dirty="0"/>
              <a:t> or </a:t>
            </a:r>
            <a:r>
              <a:rPr lang="en-US" b="1" dirty="0">
                <a:hlinkClick r:id="rId3"/>
              </a:rPr>
              <a:t>Gitbucket</a:t>
            </a:r>
            <a:r>
              <a:rPr lang="en-US" dirty="0"/>
              <a:t>) to store a copy of the files and their revision history.</a:t>
            </a:r>
          </a:p>
          <a:p>
            <a:endParaRPr lang="en-US" dirty="0"/>
          </a:p>
        </p:txBody>
      </p:sp>
    </p:spTree>
    <p:extLst>
      <p:ext uri="{BB962C8B-B14F-4D97-AF65-F5344CB8AC3E}">
        <p14:creationId xmlns:p14="http://schemas.microsoft.com/office/powerpoint/2010/main" val="205694918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r>
              <a:rPr lang="en-US" dirty="0"/>
              <a:t>Why Git?</a:t>
            </a:r>
          </a:p>
        </p:txBody>
      </p:sp>
      <p:sp>
        <p:nvSpPr>
          <p:cNvPr id="3" name="Content Placeholder 2"/>
          <p:cNvSpPr>
            <a:spLocks noGrp="1"/>
          </p:cNvSpPr>
          <p:nvPr>
            <p:ph idx="1"/>
          </p:nvPr>
        </p:nvSpPr>
        <p:spPr>
          <a:xfrm>
            <a:off x="304800" y="1066800"/>
            <a:ext cx="8686800" cy="5486400"/>
          </a:xfrm>
        </p:spPr>
        <p:txBody>
          <a:bodyPr>
            <a:normAutofit lnSpcReduction="10000"/>
          </a:bodyPr>
          <a:lstStyle/>
          <a:p>
            <a:r>
              <a:rPr lang="en-US" dirty="0"/>
              <a:t>According to the latest stack overflow developers survey, more than 70 percent of developers use Git Making it the most-used VCS in the world. </a:t>
            </a:r>
          </a:p>
          <a:p>
            <a:endParaRPr lang="en-US" dirty="0"/>
          </a:p>
          <a:p>
            <a:r>
              <a:rPr lang="en-US" dirty="0"/>
              <a:t>Git lets developers see the entire timeline of their changes, decisions and progression of any projects in one place. From the moment they access the history of a project, the developer has all the context they need to understand it and start contributing.</a:t>
            </a:r>
          </a:p>
          <a:p>
            <a:endParaRPr lang="en-US" dirty="0"/>
          </a:p>
        </p:txBody>
      </p:sp>
    </p:spTree>
    <p:extLst>
      <p:ext uri="{BB962C8B-B14F-4D97-AF65-F5344CB8AC3E}">
        <p14:creationId xmlns:p14="http://schemas.microsoft.com/office/powerpoint/2010/main" val="165722363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685800"/>
          </a:xfrm>
        </p:spPr>
        <p:txBody>
          <a:bodyPr/>
          <a:lstStyle/>
          <a:p>
            <a:r>
              <a:rPr lang="en-US" dirty="0"/>
              <a:t>Basic Git commands</a:t>
            </a:r>
          </a:p>
        </p:txBody>
      </p:sp>
      <p:sp>
        <p:nvSpPr>
          <p:cNvPr id="3" name="Content Placeholder 2"/>
          <p:cNvSpPr>
            <a:spLocks noGrp="1"/>
          </p:cNvSpPr>
          <p:nvPr>
            <p:ph idx="1"/>
          </p:nvPr>
        </p:nvSpPr>
        <p:spPr>
          <a:xfrm>
            <a:off x="304800" y="838200"/>
            <a:ext cx="8686800" cy="5867400"/>
          </a:xfrm>
        </p:spPr>
        <p:txBody>
          <a:bodyPr>
            <a:noAutofit/>
          </a:bodyPr>
          <a:lstStyle/>
          <a:p>
            <a:r>
              <a:rPr lang="en-US" sz="2800" b="1" dirty="0"/>
              <a:t>git init : </a:t>
            </a:r>
            <a:r>
              <a:rPr lang="en-US" sz="2800" dirty="0"/>
              <a:t>Initializes a brand new Git repository and begins tracking an existing directory.</a:t>
            </a:r>
          </a:p>
          <a:p>
            <a:r>
              <a:rPr lang="en-US" sz="2800" b="1" dirty="0" smtClean="0"/>
              <a:t>git </a:t>
            </a:r>
            <a:r>
              <a:rPr lang="en-US" sz="2800" b="1" dirty="0"/>
              <a:t>add </a:t>
            </a:r>
            <a:r>
              <a:rPr lang="en-US" sz="2800" b="1" dirty="0" smtClean="0"/>
              <a:t> . </a:t>
            </a:r>
            <a:r>
              <a:rPr lang="en-US" sz="2800" b="1" dirty="0"/>
              <a:t>: </a:t>
            </a:r>
            <a:r>
              <a:rPr lang="en-US" sz="2800" dirty="0"/>
              <a:t>Stages a change. Git tracks changes to developer’s codebase, but it’s necessary to stage and take a snapshot of the changes to include them in the project’s history</a:t>
            </a:r>
            <a:r>
              <a:rPr lang="en-US" sz="2800" dirty="0" smtClean="0"/>
              <a:t>.</a:t>
            </a:r>
          </a:p>
          <a:p>
            <a:r>
              <a:rPr lang="en-US" sz="2800" b="1" dirty="0" smtClean="0"/>
              <a:t>git config –global user.email ‘email.id’:</a:t>
            </a:r>
          </a:p>
          <a:p>
            <a:r>
              <a:rPr lang="en-US" sz="2800" b="1" dirty="0" smtClean="0"/>
              <a:t>git config –global user.name ‘pw’:  </a:t>
            </a:r>
            <a:r>
              <a:rPr lang="en-US" sz="2800" dirty="0" smtClean="0"/>
              <a:t>used to save project at specified user.</a:t>
            </a:r>
            <a:endParaRPr lang="en-US" sz="2800" b="1" dirty="0"/>
          </a:p>
          <a:p>
            <a:r>
              <a:rPr lang="en-US" sz="2800" b="1" dirty="0"/>
              <a:t>git </a:t>
            </a:r>
            <a:r>
              <a:rPr lang="en-US" sz="2800" b="1" dirty="0" smtClean="0"/>
              <a:t>commit -m  </a:t>
            </a:r>
            <a:r>
              <a:rPr lang="en-US" sz="2800" b="1" dirty="0" smtClean="0">
                <a:solidFill>
                  <a:srgbClr val="00B050"/>
                </a:solidFill>
              </a:rPr>
              <a:t>‘first_commit</a:t>
            </a:r>
            <a:r>
              <a:rPr lang="en-US" sz="2800" b="1" dirty="0" smtClean="0"/>
              <a:t>’: </a:t>
            </a:r>
            <a:r>
              <a:rPr lang="en-US" sz="2800" dirty="0"/>
              <a:t>Saves the snapshot to the project history and completes the change-tracking process</a:t>
            </a:r>
            <a:r>
              <a:rPr lang="en-US" sz="2800" dirty="0" smtClean="0"/>
              <a:t>.</a:t>
            </a:r>
            <a:endParaRPr lang="en-US" sz="2800" dirty="0"/>
          </a:p>
        </p:txBody>
      </p:sp>
    </p:spTree>
    <p:extLst>
      <p:ext uri="{BB962C8B-B14F-4D97-AF65-F5344CB8AC3E}">
        <p14:creationId xmlns:p14="http://schemas.microsoft.com/office/powerpoint/2010/main" val="487789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248400"/>
          </a:xfrm>
        </p:spPr>
        <p:txBody>
          <a:bodyPr/>
          <a:lstStyle/>
          <a:p>
            <a:r>
              <a:rPr lang="en-US" b="1" dirty="0"/>
              <a:t>git status : </a:t>
            </a:r>
            <a:r>
              <a:rPr lang="en-US" dirty="0"/>
              <a:t>Shows the status of changes as untracked, modified, or staged</a:t>
            </a:r>
            <a:r>
              <a:rPr lang="en-US" dirty="0" smtClean="0"/>
              <a:t>.</a:t>
            </a:r>
            <a:endParaRPr lang="en-US" b="1" dirty="0" smtClean="0"/>
          </a:p>
          <a:p>
            <a:r>
              <a:rPr lang="en-US" b="1" dirty="0" smtClean="0"/>
              <a:t>git </a:t>
            </a:r>
            <a:r>
              <a:rPr lang="en-US" b="1" dirty="0"/>
              <a:t>branch : </a:t>
            </a:r>
            <a:r>
              <a:rPr lang="en-US" dirty="0"/>
              <a:t>shows the branches being worked on locally.</a:t>
            </a:r>
          </a:p>
          <a:p>
            <a:r>
              <a:rPr lang="en-US" b="1" dirty="0"/>
              <a:t>git remote add origin</a:t>
            </a:r>
            <a:r>
              <a:rPr lang="en-US" dirty="0"/>
              <a:t> </a:t>
            </a:r>
            <a:r>
              <a:rPr lang="en-US" b="1" dirty="0">
                <a:solidFill>
                  <a:srgbClr val="00B050"/>
                </a:solidFill>
              </a:rPr>
              <a:t>‘http/url’:</a:t>
            </a:r>
            <a:r>
              <a:rPr lang="en-US" dirty="0"/>
              <a:t>Add the project specified </a:t>
            </a:r>
            <a:r>
              <a:rPr lang="en-US" dirty="0" smtClean="0"/>
              <a:t>repositary.</a:t>
            </a:r>
            <a:endParaRPr lang="en-US" dirty="0"/>
          </a:p>
          <a:p>
            <a:r>
              <a:rPr lang="en-US" b="1" dirty="0"/>
              <a:t>git push origin master: </a:t>
            </a:r>
            <a:r>
              <a:rPr lang="en-US" dirty="0"/>
              <a:t>Updates the remote repository with any commits made locally to a branch.</a:t>
            </a:r>
          </a:p>
          <a:p>
            <a:endParaRPr lang="en-US" dirty="0"/>
          </a:p>
        </p:txBody>
      </p:sp>
    </p:spTree>
    <p:extLst>
      <p:ext uri="{BB962C8B-B14F-4D97-AF65-F5344CB8AC3E}">
        <p14:creationId xmlns:p14="http://schemas.microsoft.com/office/powerpoint/2010/main" val="385835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full stack development?</a:t>
            </a:r>
          </a:p>
        </p:txBody>
      </p:sp>
      <p:sp>
        <p:nvSpPr>
          <p:cNvPr id="3" name="Content Placeholder 2"/>
          <p:cNvSpPr>
            <a:spLocks noGrp="1"/>
          </p:cNvSpPr>
          <p:nvPr>
            <p:ph idx="1"/>
          </p:nvPr>
        </p:nvSpPr>
        <p:spPr/>
        <p:txBody>
          <a:bodyPr/>
          <a:lstStyle/>
          <a:p>
            <a:r>
              <a:rPr lang="en-US" dirty="0"/>
              <a:t>It refers to the development of both </a:t>
            </a:r>
            <a:r>
              <a:rPr lang="en-US" b="1" dirty="0"/>
              <a:t>front end</a:t>
            </a:r>
            <a:r>
              <a:rPr lang="en-US" dirty="0"/>
              <a:t>(client side) and </a:t>
            </a:r>
            <a:r>
              <a:rPr lang="en-US" b="1" dirty="0"/>
              <a:t>back end</a:t>
            </a:r>
            <a:r>
              <a:rPr lang="en-US" dirty="0"/>
              <a:t>(server side) portions of web application.</a:t>
            </a:r>
          </a:p>
          <a:p>
            <a:pPr marL="0" indent="0">
              <a:buNone/>
            </a:pPr>
            <a:endParaRPr lang="en-US" dirty="0"/>
          </a:p>
        </p:txBody>
      </p:sp>
    </p:spTree>
    <p:extLst>
      <p:ext uri="{BB962C8B-B14F-4D97-AF65-F5344CB8AC3E}">
        <p14:creationId xmlns:p14="http://schemas.microsoft.com/office/powerpoint/2010/main" val="272269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html-tags.png"/>
          <p:cNvPicPr>
            <a:picLocks noGrp="1" noChangeAspect="1"/>
          </p:cNvPicPr>
          <p:nvPr>
            <p:ph idx="1"/>
          </p:nvPr>
        </p:nvPicPr>
        <p:blipFill>
          <a:blip r:embed="rId2"/>
          <a:stretch>
            <a:fillRect/>
          </a:stretch>
        </p:blipFill>
        <p:spPr>
          <a:xfrm>
            <a:off x="152400" y="381000"/>
            <a:ext cx="8656384" cy="6035676"/>
          </a:xfrm>
        </p:spPr>
      </p:pic>
    </p:spTree>
    <p:extLst>
      <p:ext uri="{BB962C8B-B14F-4D97-AF65-F5344CB8AC3E}">
        <p14:creationId xmlns:p14="http://schemas.microsoft.com/office/powerpoint/2010/main" val="361772565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a:t>
            </a:r>
          </a:p>
        </p:txBody>
      </p:sp>
      <p:sp>
        <p:nvSpPr>
          <p:cNvPr id="3" name="Content Placeholder 2"/>
          <p:cNvSpPr>
            <a:spLocks noGrp="1"/>
          </p:cNvSpPr>
          <p:nvPr>
            <p:ph idx="1"/>
          </p:nvPr>
        </p:nvSpPr>
        <p:spPr/>
        <p:txBody>
          <a:bodyPr/>
          <a:lstStyle/>
          <a:p>
            <a:r>
              <a:rPr lang="en-US" dirty="0">
                <a:solidFill>
                  <a:srgbClr val="7030A0"/>
                </a:solidFill>
              </a:rPr>
              <a:t>git init</a:t>
            </a:r>
          </a:p>
          <a:p>
            <a:r>
              <a:rPr lang="en-US" dirty="0">
                <a:solidFill>
                  <a:srgbClr val="7030A0"/>
                </a:solidFill>
              </a:rPr>
              <a:t>git config </a:t>
            </a:r>
            <a:r>
              <a:rPr lang="en-US" dirty="0" smtClean="0">
                <a:solidFill>
                  <a:srgbClr val="7030A0"/>
                </a:solidFill>
              </a:rPr>
              <a:t>--global user.password </a:t>
            </a:r>
            <a:r>
              <a:rPr lang="en-US" dirty="0">
                <a:solidFill>
                  <a:srgbClr val="7030A0"/>
                </a:solidFill>
              </a:rPr>
              <a:t>“</a:t>
            </a:r>
            <a:r>
              <a:rPr lang="en-US" dirty="0" smtClean="0">
                <a:solidFill>
                  <a:srgbClr val="7030A0"/>
                </a:solidFill>
              </a:rPr>
              <a:t>your_pw”</a:t>
            </a:r>
            <a:endParaRPr lang="en-US" dirty="0">
              <a:solidFill>
                <a:srgbClr val="7030A0"/>
              </a:solidFill>
            </a:endParaRPr>
          </a:p>
          <a:p>
            <a:r>
              <a:rPr lang="en-US" dirty="0">
                <a:solidFill>
                  <a:srgbClr val="7030A0"/>
                </a:solidFill>
              </a:rPr>
              <a:t>git config </a:t>
            </a:r>
            <a:r>
              <a:rPr lang="en-US" dirty="0" smtClean="0">
                <a:solidFill>
                  <a:srgbClr val="7030A0"/>
                </a:solidFill>
              </a:rPr>
              <a:t>--global user.email </a:t>
            </a:r>
            <a:r>
              <a:rPr lang="en-US" dirty="0">
                <a:solidFill>
                  <a:srgbClr val="7030A0"/>
                </a:solidFill>
              </a:rPr>
              <a:t>“your_mail_id”</a:t>
            </a:r>
          </a:p>
          <a:p>
            <a:r>
              <a:rPr lang="en-US" dirty="0">
                <a:solidFill>
                  <a:srgbClr val="7030A0"/>
                </a:solidFill>
              </a:rPr>
              <a:t>git add </a:t>
            </a:r>
            <a:r>
              <a:rPr lang="en-US" sz="4000" dirty="0">
                <a:solidFill>
                  <a:srgbClr val="7030A0"/>
                </a:solidFill>
              </a:rPr>
              <a:t>.</a:t>
            </a:r>
            <a:endParaRPr lang="en-US" dirty="0">
              <a:solidFill>
                <a:srgbClr val="7030A0"/>
              </a:solidFill>
            </a:endParaRPr>
          </a:p>
          <a:p>
            <a:r>
              <a:rPr lang="en-US" dirty="0">
                <a:solidFill>
                  <a:srgbClr val="7030A0"/>
                </a:solidFill>
              </a:rPr>
              <a:t>git commit –m “any message</a:t>
            </a:r>
            <a:r>
              <a:rPr lang="en-US" dirty="0" smtClean="0">
                <a:solidFill>
                  <a:srgbClr val="7030A0"/>
                </a:solidFill>
              </a:rPr>
              <a:t>”</a:t>
            </a:r>
          </a:p>
          <a:p>
            <a:r>
              <a:rPr lang="en-US" dirty="0">
                <a:solidFill>
                  <a:srgbClr val="7030A0"/>
                </a:solidFill>
              </a:rPr>
              <a:t>git remote add origin ‘http/url</a:t>
            </a:r>
            <a:r>
              <a:rPr lang="en-US" dirty="0" smtClean="0">
                <a:solidFill>
                  <a:srgbClr val="7030A0"/>
                </a:solidFill>
              </a:rPr>
              <a:t>’</a:t>
            </a:r>
          </a:p>
          <a:p>
            <a:r>
              <a:rPr lang="en-US" dirty="0">
                <a:solidFill>
                  <a:srgbClr val="7030A0"/>
                </a:solidFill>
              </a:rPr>
              <a:t>git push </a:t>
            </a:r>
            <a:r>
              <a:rPr lang="en-US" dirty="0" smtClean="0">
                <a:solidFill>
                  <a:srgbClr val="7030A0"/>
                </a:solidFill>
              </a:rPr>
              <a:t>–u origin </a:t>
            </a:r>
            <a:r>
              <a:rPr lang="en-US" dirty="0">
                <a:solidFill>
                  <a:srgbClr val="7030A0"/>
                </a:solidFill>
              </a:rPr>
              <a:t>master</a:t>
            </a:r>
            <a:endParaRPr lang="en-US" dirty="0" smtClean="0">
              <a:solidFill>
                <a:srgbClr val="7030A0"/>
              </a:solidFill>
            </a:endParaRPr>
          </a:p>
          <a:p>
            <a:endParaRPr lang="en-US" dirty="0">
              <a:solidFill>
                <a:srgbClr val="7030A0"/>
              </a:solidFill>
            </a:endParaRPr>
          </a:p>
          <a:p>
            <a:endParaRPr lang="en-US" dirty="0"/>
          </a:p>
        </p:txBody>
      </p:sp>
    </p:spTree>
    <p:extLst>
      <p:ext uri="{BB962C8B-B14F-4D97-AF65-F5344CB8AC3E}">
        <p14:creationId xmlns:p14="http://schemas.microsoft.com/office/powerpoint/2010/main" val="238161020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2484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r>
              <a:rPr lang="en-US" sz="5400" cap="all" dirty="0" smtClean="0">
                <a:effectLst>
                  <a:reflection blurRad="12700" stA="48000" endA="300" endPos="55000" dir="5400000" sy="-90000" algn="bl" rotWithShape="0"/>
                </a:effectLst>
                <a:latin typeface="+mj-lt"/>
                <a:ea typeface="+mj-ea"/>
                <a:cs typeface="+mj-cs"/>
              </a:rPr>
              <a:t>END</a:t>
            </a:r>
            <a:endParaRPr lang="en-US" sz="54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36722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57942088"/>
              </p:ext>
            </p:extLst>
          </p:nvPr>
        </p:nvGraphicFramePr>
        <p:xfrm>
          <a:off x="228600" y="381000"/>
          <a:ext cx="8686800" cy="597408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pPr algn="ctr"/>
                      <a:r>
                        <a:rPr lang="en-US" sz="2400" dirty="0" smtClean="0"/>
                        <a:t>Name</a:t>
                      </a:r>
                      <a:endParaRPr lang="en-US" sz="2400" dirty="0"/>
                    </a:p>
                  </a:txBody>
                  <a:tcPr/>
                </a:tc>
                <a:tc>
                  <a:txBody>
                    <a:bodyPr/>
                    <a:lstStyle/>
                    <a:p>
                      <a:pPr algn="ctr"/>
                      <a:r>
                        <a:rPr lang="en-US" sz="2400" dirty="0" smtClean="0"/>
                        <a:t>Tag</a:t>
                      </a:r>
                      <a:endParaRPr lang="en-US" sz="2400" dirty="0"/>
                    </a:p>
                  </a:txBody>
                  <a:tcPr/>
                </a:tc>
                <a:tc>
                  <a:txBody>
                    <a:bodyPr/>
                    <a:lstStyle/>
                    <a:p>
                      <a:pPr algn="ctr"/>
                      <a:r>
                        <a:rPr lang="en-US" sz="2400" dirty="0" smtClean="0"/>
                        <a:t>Description</a:t>
                      </a:r>
                      <a:endParaRPr lang="en-US" sz="2400" dirty="0"/>
                    </a:p>
                  </a:txBody>
                  <a:tcPr/>
                </a:tc>
              </a:tr>
              <a:tr h="370840">
                <a:tc rowSpan="6">
                  <a:txBody>
                    <a:bodyPr/>
                    <a:lstStyle/>
                    <a:p>
                      <a:r>
                        <a:rPr lang="en-US" sz="1600" dirty="0" smtClean="0"/>
                        <a:t>Head Tags</a:t>
                      </a:r>
                      <a:endParaRPr lang="en-US" sz="1600" dirty="0"/>
                    </a:p>
                  </a:txBody>
                  <a:tcPr/>
                </a:tc>
                <a:tc>
                  <a:txBody>
                    <a:bodyPr/>
                    <a:lstStyle/>
                    <a:p>
                      <a:r>
                        <a:rPr lang="en-US" sz="1600" dirty="0" smtClean="0"/>
                        <a:t>&lt;h1&gt;&lt;/h1&gt;</a:t>
                      </a:r>
                      <a:endParaRPr lang="en-US" sz="1600" dirty="0"/>
                    </a:p>
                  </a:txBody>
                  <a:tcPr/>
                </a:tc>
                <a:tc>
                  <a:txBody>
                    <a:bodyPr/>
                    <a:lstStyle/>
                    <a:p>
                      <a:r>
                        <a:rPr lang="en-US" sz="4000" dirty="0" smtClean="0"/>
                        <a:t>Heading</a:t>
                      </a:r>
                      <a:r>
                        <a:rPr lang="en-US" sz="4000" baseline="0" dirty="0" smtClean="0"/>
                        <a:t> 1</a:t>
                      </a:r>
                      <a:endParaRPr lang="en-US" sz="4000" b="0" dirty="0"/>
                    </a:p>
                  </a:txBody>
                  <a:tcPr/>
                </a:tc>
              </a:tr>
              <a:tr h="370840">
                <a:tc vMerge="1">
                  <a:txBody>
                    <a:bodyPr/>
                    <a:lstStyle/>
                    <a:p>
                      <a:endParaRPr lang="en-US" dirty="0"/>
                    </a:p>
                  </a:txBody>
                  <a:tcPr/>
                </a:tc>
                <a:tc>
                  <a:txBody>
                    <a:bodyPr/>
                    <a:lstStyle/>
                    <a:p>
                      <a:r>
                        <a:rPr lang="en-US" sz="1600" dirty="0" smtClean="0"/>
                        <a:t>&lt;h2&gt;&lt;/h2&gt;</a:t>
                      </a:r>
                      <a:endParaRPr lang="en-US" sz="1600" dirty="0"/>
                    </a:p>
                  </a:txBody>
                  <a:tcPr/>
                </a:tc>
                <a:tc>
                  <a:txBody>
                    <a:bodyPr/>
                    <a:lstStyle/>
                    <a:p>
                      <a:r>
                        <a:rPr lang="en-US" sz="3600" dirty="0" smtClean="0"/>
                        <a:t>Heading 2</a:t>
                      </a:r>
                      <a:endParaRPr lang="en-US" sz="3600" b="0" dirty="0"/>
                    </a:p>
                  </a:txBody>
                  <a:tcPr/>
                </a:tc>
              </a:tr>
              <a:tr h="370840">
                <a:tc vMerge="1">
                  <a:txBody>
                    <a:bodyPr/>
                    <a:lstStyle/>
                    <a:p>
                      <a:endParaRPr lang="en-US" dirty="0"/>
                    </a:p>
                  </a:txBody>
                  <a:tcPr/>
                </a:tc>
                <a:tc>
                  <a:txBody>
                    <a:bodyPr/>
                    <a:lstStyle/>
                    <a:p>
                      <a:r>
                        <a:rPr lang="en-US" sz="1600" dirty="0" smtClean="0"/>
                        <a:t>&lt;h3&gt;&lt;/h3&gt;</a:t>
                      </a:r>
                      <a:endParaRPr lang="en-US" sz="1600" dirty="0"/>
                    </a:p>
                  </a:txBody>
                  <a:tcPr/>
                </a:tc>
                <a:tc>
                  <a:txBody>
                    <a:bodyPr/>
                    <a:lstStyle/>
                    <a:p>
                      <a:r>
                        <a:rPr lang="en-US" sz="3200" dirty="0" smtClean="0"/>
                        <a:t>Heading 3</a:t>
                      </a:r>
                      <a:endParaRPr lang="en-US" sz="3200" b="0" dirty="0"/>
                    </a:p>
                  </a:txBody>
                  <a:tcPr/>
                </a:tc>
              </a:tr>
              <a:tr h="370840">
                <a:tc vMerge="1">
                  <a:txBody>
                    <a:bodyPr/>
                    <a:lstStyle/>
                    <a:p>
                      <a:endParaRPr lang="en-US" dirty="0"/>
                    </a:p>
                  </a:txBody>
                  <a:tcPr/>
                </a:tc>
                <a:tc>
                  <a:txBody>
                    <a:bodyPr/>
                    <a:lstStyle/>
                    <a:p>
                      <a:r>
                        <a:rPr lang="en-US" sz="1600" dirty="0" smtClean="0"/>
                        <a:t>&lt;h4&gt;&lt;/h4&gt;</a:t>
                      </a:r>
                      <a:endParaRPr lang="en-US" sz="1600" dirty="0"/>
                    </a:p>
                  </a:txBody>
                  <a:tcPr/>
                </a:tc>
                <a:tc>
                  <a:txBody>
                    <a:bodyPr/>
                    <a:lstStyle/>
                    <a:p>
                      <a:r>
                        <a:rPr lang="en-US" sz="2800" dirty="0" smtClean="0"/>
                        <a:t>Heading 4</a:t>
                      </a:r>
                      <a:endParaRPr lang="en-US" sz="2800" b="0" dirty="0"/>
                    </a:p>
                  </a:txBody>
                  <a:tcPr/>
                </a:tc>
              </a:tr>
              <a:tr h="370840">
                <a:tc vMerge="1">
                  <a:txBody>
                    <a:bodyPr/>
                    <a:lstStyle/>
                    <a:p>
                      <a:endParaRPr lang="en-US" dirty="0"/>
                    </a:p>
                  </a:txBody>
                  <a:tcPr/>
                </a:tc>
                <a:tc>
                  <a:txBody>
                    <a:bodyPr/>
                    <a:lstStyle/>
                    <a:p>
                      <a:r>
                        <a:rPr lang="en-US" sz="1600" dirty="0" smtClean="0"/>
                        <a:t>&lt;h5&gt;&lt;/h5&gt;</a:t>
                      </a:r>
                      <a:endParaRPr lang="en-US" sz="1600" dirty="0"/>
                    </a:p>
                  </a:txBody>
                  <a:tcPr/>
                </a:tc>
                <a:tc>
                  <a:txBody>
                    <a:bodyPr/>
                    <a:lstStyle/>
                    <a:p>
                      <a:r>
                        <a:rPr lang="en-US" sz="2400" dirty="0" smtClean="0"/>
                        <a:t>Heading 5</a:t>
                      </a:r>
                      <a:endParaRPr lang="en-US" sz="2400" b="0" dirty="0"/>
                    </a:p>
                  </a:txBody>
                  <a:tcPr/>
                </a:tc>
              </a:tr>
              <a:tr h="370840">
                <a:tc vMerge="1">
                  <a:txBody>
                    <a:bodyPr/>
                    <a:lstStyle/>
                    <a:p>
                      <a:endParaRPr lang="en-US" dirty="0"/>
                    </a:p>
                  </a:txBody>
                  <a:tcPr/>
                </a:tc>
                <a:tc>
                  <a:txBody>
                    <a:bodyPr/>
                    <a:lstStyle/>
                    <a:p>
                      <a:r>
                        <a:rPr lang="en-US" sz="1600" dirty="0" smtClean="0"/>
                        <a:t>&lt;h6&gt;&lt;/h6&gt;</a:t>
                      </a:r>
                      <a:endParaRPr lang="en-US" sz="1600" dirty="0"/>
                    </a:p>
                  </a:txBody>
                  <a:tcPr/>
                </a:tc>
                <a:tc>
                  <a:txBody>
                    <a:bodyPr/>
                    <a:lstStyle/>
                    <a:p>
                      <a:r>
                        <a:rPr lang="en-US" sz="2000" dirty="0" smtClean="0"/>
                        <a:t>Heading 6</a:t>
                      </a:r>
                      <a:endParaRPr lang="en-US" sz="2000" b="0" dirty="0"/>
                    </a:p>
                  </a:txBody>
                  <a:tcPr/>
                </a:tc>
              </a:tr>
              <a:tr h="370840">
                <a:tc rowSpan="6">
                  <a:txBody>
                    <a:bodyPr/>
                    <a:lstStyle/>
                    <a:p>
                      <a:r>
                        <a:rPr lang="en-US" sz="1600" dirty="0" smtClean="0"/>
                        <a:t>Text Tags</a:t>
                      </a:r>
                      <a:endParaRPr lang="en-US" sz="1600" dirty="0"/>
                    </a:p>
                  </a:txBody>
                  <a:tcPr/>
                </a:tc>
                <a:tc>
                  <a:txBody>
                    <a:bodyPr/>
                    <a:lstStyle/>
                    <a:p>
                      <a:r>
                        <a:rPr lang="en-US" sz="1600" dirty="0" smtClean="0"/>
                        <a:t>&lt;p&gt;&lt;/p&gt;</a:t>
                      </a:r>
                      <a:endParaRPr lang="en-US" sz="1600" dirty="0"/>
                    </a:p>
                  </a:txBody>
                  <a:tcPr/>
                </a:tc>
                <a:tc>
                  <a:txBody>
                    <a:bodyPr/>
                    <a:lstStyle/>
                    <a:p>
                      <a:r>
                        <a:rPr lang="en-US" dirty="0" smtClean="0"/>
                        <a:t>Paragraph</a:t>
                      </a:r>
                      <a:endParaRPr lang="en-US" dirty="0"/>
                    </a:p>
                  </a:txBody>
                  <a:tcPr/>
                </a:tc>
              </a:tr>
              <a:tr h="370840">
                <a:tc vMerge="1">
                  <a:txBody>
                    <a:bodyPr/>
                    <a:lstStyle/>
                    <a:p>
                      <a:endParaRPr lang="en-US" dirty="0"/>
                    </a:p>
                  </a:txBody>
                  <a:tcPr/>
                </a:tc>
                <a:tc>
                  <a:txBody>
                    <a:bodyPr/>
                    <a:lstStyle/>
                    <a:p>
                      <a:r>
                        <a:rPr lang="en-US" sz="1600" dirty="0" smtClean="0"/>
                        <a:t>&lt;b&gt;&lt;/b&gt;</a:t>
                      </a:r>
                      <a:endParaRPr lang="en-US" sz="1600" dirty="0"/>
                    </a:p>
                  </a:txBody>
                  <a:tcPr/>
                </a:tc>
                <a:tc>
                  <a:txBody>
                    <a:bodyPr/>
                    <a:lstStyle/>
                    <a:p>
                      <a:r>
                        <a:rPr lang="en-US" dirty="0" smtClean="0"/>
                        <a:t>Bold</a:t>
                      </a:r>
                      <a:endParaRPr lang="en-US" b="1" dirty="0"/>
                    </a:p>
                  </a:txBody>
                  <a:tcPr/>
                </a:tc>
              </a:tr>
              <a:tr h="370840">
                <a:tc vMerge="1">
                  <a:txBody>
                    <a:bodyPr/>
                    <a:lstStyle/>
                    <a:p>
                      <a:endParaRPr lang="en-US" dirty="0"/>
                    </a:p>
                  </a:txBody>
                  <a:tcPr/>
                </a:tc>
                <a:tc>
                  <a:txBody>
                    <a:bodyPr/>
                    <a:lstStyle/>
                    <a:p>
                      <a:r>
                        <a:rPr lang="en-US" sz="1600" dirty="0" smtClean="0"/>
                        <a:t>&lt;i&gt;&lt;/i&gt;</a:t>
                      </a:r>
                      <a:endParaRPr lang="en-US" sz="1600" dirty="0"/>
                    </a:p>
                  </a:txBody>
                  <a:tcPr/>
                </a:tc>
                <a:tc>
                  <a:txBody>
                    <a:bodyPr/>
                    <a:lstStyle/>
                    <a:p>
                      <a:r>
                        <a:rPr lang="en-US" dirty="0" smtClean="0"/>
                        <a:t>Italic</a:t>
                      </a:r>
                      <a:endParaRPr lang="en-US" dirty="0"/>
                    </a:p>
                  </a:txBody>
                  <a:tcPr/>
                </a:tc>
              </a:tr>
              <a:tr h="370840">
                <a:tc vMerge="1">
                  <a:txBody>
                    <a:bodyPr/>
                    <a:lstStyle/>
                    <a:p>
                      <a:endParaRPr lang="en-US" dirty="0"/>
                    </a:p>
                  </a:txBody>
                  <a:tcPr/>
                </a:tc>
                <a:tc>
                  <a:txBody>
                    <a:bodyPr/>
                    <a:lstStyle/>
                    <a:p>
                      <a:r>
                        <a:rPr lang="en-US" dirty="0" smtClean="0"/>
                        <a:t>&lt;u&gt;&lt;/u&gt;</a:t>
                      </a:r>
                      <a:endParaRPr lang="en-US" dirty="0"/>
                    </a:p>
                  </a:txBody>
                  <a:tcPr/>
                </a:tc>
                <a:tc>
                  <a:txBody>
                    <a:bodyPr/>
                    <a:lstStyle/>
                    <a:p>
                      <a:r>
                        <a:rPr lang="en-US" dirty="0" smtClean="0"/>
                        <a:t>Underline a text</a:t>
                      </a:r>
                      <a:endParaRPr lang="en-US" dirty="0"/>
                    </a:p>
                  </a:txBody>
                  <a:tcPr/>
                </a:tc>
              </a:tr>
              <a:tr h="370840">
                <a:tc vMerge="1">
                  <a:txBody>
                    <a:bodyPr/>
                    <a:lstStyle/>
                    <a:p>
                      <a:endParaRPr lang="en-US" dirty="0"/>
                    </a:p>
                  </a:txBody>
                  <a:tcPr/>
                </a:tc>
                <a:tc>
                  <a:txBody>
                    <a:bodyPr/>
                    <a:lstStyle/>
                    <a:p>
                      <a:r>
                        <a:rPr lang="en-US" sz="1600" dirty="0" smtClean="0"/>
                        <a:t>&lt;mark&gt;&lt;/mark&gt;</a:t>
                      </a:r>
                      <a:endParaRPr lang="en-US" sz="1600" dirty="0"/>
                    </a:p>
                  </a:txBody>
                  <a:tcPr/>
                </a:tc>
                <a:tc>
                  <a:txBody>
                    <a:bodyPr/>
                    <a:lstStyle/>
                    <a:p>
                      <a:r>
                        <a:rPr lang="en-US" dirty="0" smtClean="0"/>
                        <a:t>Highlight</a:t>
                      </a:r>
                      <a:r>
                        <a:rPr lang="en-US" baseline="0" dirty="0" smtClean="0"/>
                        <a:t> a text</a:t>
                      </a:r>
                      <a:endParaRPr lang="en-US" dirty="0"/>
                    </a:p>
                  </a:txBody>
                  <a:tcPr/>
                </a:tc>
              </a:tr>
              <a:tr h="370840">
                <a:tc vMerge="1">
                  <a:txBody>
                    <a:bodyPr/>
                    <a:lstStyle/>
                    <a:p>
                      <a:endParaRPr lang="en-US" sz="1600" dirty="0"/>
                    </a:p>
                  </a:txBody>
                  <a:tcPr/>
                </a:tc>
                <a:tc>
                  <a:txBody>
                    <a:bodyPr/>
                    <a:lstStyle/>
                    <a:p>
                      <a:r>
                        <a:rPr lang="en-US" sz="1600" dirty="0" smtClean="0"/>
                        <a:t>&lt;pre&gt;&lt;/pre&gt;</a:t>
                      </a:r>
                      <a:endParaRPr lang="en-US" sz="1600" dirty="0"/>
                    </a:p>
                  </a:txBody>
                  <a:tcPr/>
                </a:tc>
                <a:tc>
                  <a:txBody>
                    <a:bodyPr/>
                    <a:lstStyle/>
                    <a:p>
                      <a:r>
                        <a:rPr lang="en-US" dirty="0" smtClean="0"/>
                        <a:t>Predefined</a:t>
                      </a:r>
                      <a:r>
                        <a:rPr lang="en-US" baseline="0" dirty="0" smtClean="0"/>
                        <a:t> Text</a:t>
                      </a:r>
                      <a:endParaRPr lang="en-US" dirty="0"/>
                    </a:p>
                  </a:txBody>
                  <a:tcPr/>
                </a:tc>
              </a:tr>
            </a:tbl>
          </a:graphicData>
        </a:graphic>
      </p:graphicFrame>
    </p:spTree>
    <p:extLst>
      <p:ext uri="{BB962C8B-B14F-4D97-AF65-F5344CB8AC3E}">
        <p14:creationId xmlns:p14="http://schemas.microsoft.com/office/powerpoint/2010/main" val="239525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63296440"/>
              </p:ext>
            </p:extLst>
          </p:nvPr>
        </p:nvGraphicFramePr>
        <p:xfrm>
          <a:off x="152400" y="381000"/>
          <a:ext cx="8839200" cy="8224520"/>
        </p:xfrm>
        <a:graphic>
          <a:graphicData uri="http://schemas.openxmlformats.org/drawingml/2006/table">
            <a:tbl>
              <a:tblPr firstRow="1" bandRow="1">
                <a:tableStyleId>{5C22544A-7EE6-4342-B048-85BDC9FD1C3A}</a:tableStyleId>
              </a:tblPr>
              <a:tblGrid>
                <a:gridCol w="2946400"/>
                <a:gridCol w="2946400"/>
                <a:gridCol w="2946400"/>
              </a:tblGrid>
              <a:tr h="370840">
                <a:tc>
                  <a:txBody>
                    <a:bodyPr/>
                    <a:lstStyle/>
                    <a:p>
                      <a:r>
                        <a:rPr lang="en-US" dirty="0" smtClean="0"/>
                        <a:t>Name</a:t>
                      </a:r>
                      <a:endParaRPr lang="en-US" dirty="0"/>
                    </a:p>
                  </a:txBody>
                  <a:tcPr/>
                </a:tc>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rowSpan="8">
                  <a:txBody>
                    <a:bodyPr/>
                    <a:lstStyle/>
                    <a:p>
                      <a:r>
                        <a:rPr lang="en-US" dirty="0" smtClean="0"/>
                        <a:t>Text</a:t>
                      </a:r>
                      <a:r>
                        <a:rPr lang="en-US" baseline="0" dirty="0" smtClean="0"/>
                        <a:t> Tags</a:t>
                      </a:r>
                      <a:endParaRPr lang="en-US" dirty="0"/>
                    </a:p>
                  </a:txBody>
                  <a:tcPr/>
                </a:tc>
                <a:tc>
                  <a:txBody>
                    <a:bodyPr/>
                    <a:lstStyle/>
                    <a:p>
                      <a:r>
                        <a:rPr lang="en-US" dirty="0" smtClean="0"/>
                        <a:t>&lt;br&gt;</a:t>
                      </a:r>
                      <a:endParaRPr lang="en-US" dirty="0"/>
                    </a:p>
                  </a:txBody>
                  <a:tcPr/>
                </a:tc>
                <a:tc>
                  <a:txBody>
                    <a:bodyPr/>
                    <a:lstStyle/>
                    <a:p>
                      <a:r>
                        <a:rPr lang="en-US" dirty="0" smtClean="0"/>
                        <a:t>Leaves a line of Space.</a:t>
                      </a:r>
                      <a:endParaRPr lang="en-US" dirty="0"/>
                    </a:p>
                  </a:txBody>
                  <a:tcPr/>
                </a:tc>
              </a:tr>
              <a:tr h="370840">
                <a:tc vMerge="1">
                  <a:txBody>
                    <a:bodyPr/>
                    <a:lstStyle/>
                    <a:p>
                      <a:endParaRPr lang="en-US" dirty="0"/>
                    </a:p>
                  </a:txBody>
                  <a:tcPr/>
                </a:tc>
                <a:tc>
                  <a:txBody>
                    <a:bodyPr/>
                    <a:lstStyle/>
                    <a:p>
                      <a:r>
                        <a:rPr lang="en-US" dirty="0" smtClean="0"/>
                        <a:t>&lt;hr&gt;</a:t>
                      </a:r>
                      <a:endParaRPr lang="en-US" dirty="0"/>
                    </a:p>
                  </a:txBody>
                  <a:tcPr/>
                </a:tc>
                <a:tc>
                  <a:txBody>
                    <a:bodyPr/>
                    <a:lstStyle/>
                    <a:p>
                      <a:r>
                        <a:rPr lang="en-US" dirty="0" smtClean="0"/>
                        <a:t>Leaves a Horizontal Line.</a:t>
                      </a:r>
                      <a:endParaRPr lang="en-US" dirty="0"/>
                    </a:p>
                  </a:txBody>
                  <a:tcPr/>
                </a:tc>
              </a:tr>
              <a:tr h="370840">
                <a:tc vMerge="1">
                  <a:txBody>
                    <a:bodyPr/>
                    <a:lstStyle/>
                    <a:p>
                      <a:endParaRPr lang="en-US" dirty="0"/>
                    </a:p>
                  </a:txBody>
                  <a:tcPr/>
                </a:tc>
                <a:tc>
                  <a:txBody>
                    <a:bodyPr/>
                    <a:lstStyle/>
                    <a:p>
                      <a:r>
                        <a:rPr lang="en-US" dirty="0" smtClean="0"/>
                        <a:t>&lt;sup&gt;&lt;/sup&gt;</a:t>
                      </a:r>
                      <a:endParaRPr lang="en-US" dirty="0"/>
                    </a:p>
                  </a:txBody>
                  <a:tcPr/>
                </a:tc>
                <a:tc>
                  <a:txBody>
                    <a:bodyPr/>
                    <a:lstStyle/>
                    <a:p>
                      <a:r>
                        <a:rPr lang="en-US" dirty="0" smtClean="0"/>
                        <a:t>Super</a:t>
                      </a:r>
                      <a:r>
                        <a:rPr lang="en-US" baseline="0" dirty="0" smtClean="0"/>
                        <a:t> Script a text</a:t>
                      </a:r>
                      <a:endParaRPr lang="en-US" dirty="0"/>
                    </a:p>
                  </a:txBody>
                  <a:tcPr/>
                </a:tc>
              </a:tr>
              <a:tr h="370840">
                <a:tc vMerge="1">
                  <a:txBody>
                    <a:bodyPr/>
                    <a:lstStyle/>
                    <a:p>
                      <a:endParaRPr lang="en-US" dirty="0"/>
                    </a:p>
                  </a:txBody>
                  <a:tcPr/>
                </a:tc>
                <a:tc>
                  <a:txBody>
                    <a:bodyPr/>
                    <a:lstStyle/>
                    <a:p>
                      <a:r>
                        <a:rPr lang="en-US" dirty="0" smtClean="0"/>
                        <a:t>&lt;sub&gt;&lt;/sub&gt;</a:t>
                      </a:r>
                      <a:endParaRPr lang="en-US" dirty="0"/>
                    </a:p>
                  </a:txBody>
                  <a:tcPr/>
                </a:tc>
                <a:tc>
                  <a:txBody>
                    <a:bodyPr/>
                    <a:lstStyle/>
                    <a:p>
                      <a:r>
                        <a:rPr lang="en-US" dirty="0" smtClean="0"/>
                        <a:t>Sub script</a:t>
                      </a:r>
                      <a:r>
                        <a:rPr lang="en-US" baseline="0" dirty="0" smtClean="0"/>
                        <a:t> a text</a:t>
                      </a:r>
                      <a:endParaRPr lang="en-US" dirty="0"/>
                    </a:p>
                  </a:txBody>
                  <a:tcPr/>
                </a:tc>
              </a:tr>
              <a:tr h="370840">
                <a:tc vMerge="1">
                  <a:txBody>
                    <a:bodyPr/>
                    <a:lstStyle/>
                    <a:p>
                      <a:endParaRPr lang="en-US" dirty="0"/>
                    </a:p>
                  </a:txBody>
                  <a:tcPr/>
                </a:tc>
                <a:tc>
                  <a:txBody>
                    <a:bodyPr/>
                    <a:lstStyle/>
                    <a:p>
                      <a:r>
                        <a:rPr lang="en-US" dirty="0" smtClean="0"/>
                        <a:t>&lt;del&gt;&lt;/del&gt;</a:t>
                      </a:r>
                      <a:endParaRPr lang="en-US" dirty="0"/>
                    </a:p>
                  </a:txBody>
                  <a:tcPr/>
                </a:tc>
                <a:tc>
                  <a:txBody>
                    <a:bodyPr/>
                    <a:lstStyle/>
                    <a:p>
                      <a:r>
                        <a:rPr lang="en-US" dirty="0" smtClean="0"/>
                        <a:t>Strike through a text</a:t>
                      </a:r>
                      <a:endParaRPr lang="en-US" dirty="0"/>
                    </a:p>
                  </a:txBody>
                  <a:tcPr/>
                </a:tc>
              </a:tr>
              <a:tr h="370840">
                <a:tc vMerge="1">
                  <a:txBody>
                    <a:bodyPr/>
                    <a:lstStyle/>
                    <a:p>
                      <a:endParaRPr lang="en-US" dirty="0"/>
                    </a:p>
                  </a:txBody>
                  <a:tcPr/>
                </a:tc>
                <a:tc>
                  <a:txBody>
                    <a:bodyPr/>
                    <a:lstStyle/>
                    <a:p>
                      <a:r>
                        <a:rPr lang="en-US" dirty="0" smtClean="0"/>
                        <a:t>&lt;code&gt;&lt;/code&gt;</a:t>
                      </a:r>
                      <a:endParaRPr lang="en-US" dirty="0"/>
                    </a:p>
                  </a:txBody>
                  <a:tcPr/>
                </a:tc>
                <a:tc>
                  <a:txBody>
                    <a:bodyPr/>
                    <a:lstStyle/>
                    <a:p>
                      <a:r>
                        <a:rPr lang="en-US" dirty="0" smtClean="0"/>
                        <a:t>To display text as a computer code.</a:t>
                      </a:r>
                      <a:endParaRPr lang="en-US" dirty="0"/>
                    </a:p>
                  </a:txBody>
                  <a:tcPr/>
                </a:tc>
              </a:tr>
              <a:tr h="370840">
                <a:tc vMerge="1">
                  <a:txBody>
                    <a:bodyPr/>
                    <a:lstStyle/>
                    <a:p>
                      <a:endParaRPr lang="en-US" dirty="0"/>
                    </a:p>
                  </a:txBody>
                  <a:tcPr/>
                </a:tc>
                <a:tc>
                  <a:txBody>
                    <a:bodyPr/>
                    <a:lstStyle/>
                    <a:p>
                      <a:r>
                        <a:rPr lang="en-US" dirty="0" smtClean="0"/>
                        <a:t>&lt;q&gt;&lt;/q&gt;</a:t>
                      </a:r>
                      <a:endParaRPr lang="en-US" dirty="0"/>
                    </a:p>
                  </a:txBody>
                  <a:tcPr/>
                </a:tc>
                <a:tc>
                  <a:txBody>
                    <a:bodyPr/>
                    <a:lstStyle/>
                    <a:p>
                      <a:r>
                        <a:rPr lang="en-US" dirty="0" smtClean="0"/>
                        <a:t>Quote a text</a:t>
                      </a:r>
                      <a:endParaRPr lang="en-US" dirty="0"/>
                    </a:p>
                  </a:txBody>
                  <a:tcPr/>
                </a:tc>
              </a:tr>
              <a:tr h="370840">
                <a:tc vMerge="1">
                  <a:txBody>
                    <a:bodyPr/>
                    <a:lstStyle/>
                    <a:p>
                      <a:endParaRPr lang="en-US" dirty="0"/>
                    </a:p>
                  </a:txBody>
                  <a:tcPr/>
                </a:tc>
                <a:tc>
                  <a:txBody>
                    <a:bodyPr/>
                    <a:lstStyle/>
                    <a:p>
                      <a:r>
                        <a:rPr lang="en-US" dirty="0" smtClean="0"/>
                        <a:t>&lt;abbr&gt;&lt;/abbr&gt;</a:t>
                      </a:r>
                      <a:endParaRPr lang="en-US" dirty="0"/>
                    </a:p>
                  </a:txBody>
                  <a:tcPr/>
                </a:tc>
                <a:tc>
                  <a:txBody>
                    <a:bodyPr/>
                    <a:lstStyle/>
                    <a:p>
                      <a:r>
                        <a:rPr lang="en-US" dirty="0" smtClean="0"/>
                        <a:t>Abbreviation</a:t>
                      </a:r>
                      <a:endParaRPr lang="en-US" dirty="0"/>
                    </a:p>
                  </a:txBody>
                  <a:tcPr/>
                </a:tc>
              </a:tr>
              <a:tr h="370840">
                <a:tc rowSpan="5">
                  <a:txBody>
                    <a:bodyPr/>
                    <a:lstStyle/>
                    <a:p>
                      <a:r>
                        <a:rPr lang="en-US" dirty="0" smtClean="0"/>
                        <a:t>Table Tags</a:t>
                      </a:r>
                      <a:endParaRPr lang="en-US" dirty="0"/>
                    </a:p>
                  </a:txBody>
                  <a:tcPr/>
                </a:tc>
                <a:tc>
                  <a:txBody>
                    <a:bodyPr/>
                    <a:lstStyle/>
                    <a:p>
                      <a:r>
                        <a:rPr lang="en-US" dirty="0" smtClean="0"/>
                        <a:t>&lt;table&gt;&lt;/table&gt;</a:t>
                      </a:r>
                      <a:endParaRPr lang="en-US" dirty="0"/>
                    </a:p>
                  </a:txBody>
                  <a:tcPr/>
                </a:tc>
                <a:tc>
                  <a:txBody>
                    <a:bodyPr/>
                    <a:lstStyle/>
                    <a:p>
                      <a:r>
                        <a:rPr lang="en-US" dirty="0" smtClean="0"/>
                        <a:t>Defines a table</a:t>
                      </a:r>
                      <a:endParaRPr lang="en-US" dirty="0"/>
                    </a:p>
                  </a:txBody>
                  <a:tcPr/>
                </a:tc>
              </a:tr>
              <a:tr h="370840">
                <a:tc vMerge="1">
                  <a:txBody>
                    <a:bodyPr/>
                    <a:lstStyle/>
                    <a:p>
                      <a:endParaRPr lang="en-US" dirty="0"/>
                    </a:p>
                  </a:txBody>
                  <a:tcPr/>
                </a:tc>
                <a:tc>
                  <a:txBody>
                    <a:bodyPr/>
                    <a:lstStyle/>
                    <a:p>
                      <a:r>
                        <a:rPr lang="en-US" dirty="0" smtClean="0"/>
                        <a:t>&lt;tr&gt;&lt;/tr&gt;</a:t>
                      </a:r>
                      <a:endParaRPr lang="en-US" dirty="0"/>
                    </a:p>
                  </a:txBody>
                  <a:tcPr/>
                </a:tc>
                <a:tc>
                  <a:txBody>
                    <a:bodyPr/>
                    <a:lstStyle/>
                    <a:p>
                      <a:r>
                        <a:rPr lang="en-US" dirty="0" smtClean="0"/>
                        <a:t>Defines table</a:t>
                      </a:r>
                      <a:r>
                        <a:rPr lang="en-US" baseline="0" dirty="0" smtClean="0"/>
                        <a:t> row</a:t>
                      </a:r>
                      <a:endParaRPr lang="en-US" dirty="0"/>
                    </a:p>
                  </a:txBody>
                  <a:tcPr/>
                </a:tc>
              </a:tr>
              <a:tr h="370840">
                <a:tc vMerge="1">
                  <a:txBody>
                    <a:bodyPr/>
                    <a:lstStyle/>
                    <a:p>
                      <a:endParaRPr lang="en-US" dirty="0"/>
                    </a:p>
                  </a:txBody>
                  <a:tcPr/>
                </a:tc>
                <a:tc>
                  <a:txBody>
                    <a:bodyPr/>
                    <a:lstStyle/>
                    <a:p>
                      <a:r>
                        <a:rPr lang="en-US" dirty="0" smtClean="0"/>
                        <a:t>&lt;th&gt;&lt;/th&gt;</a:t>
                      </a:r>
                      <a:endParaRPr lang="en-US" dirty="0"/>
                    </a:p>
                  </a:txBody>
                  <a:tcPr/>
                </a:tc>
                <a:tc>
                  <a:txBody>
                    <a:bodyPr/>
                    <a:lstStyle/>
                    <a:p>
                      <a:r>
                        <a:rPr lang="en-US" dirty="0" smtClean="0"/>
                        <a:t>Defines column heading</a:t>
                      </a:r>
                      <a:endParaRPr lang="en-US" dirty="0"/>
                    </a:p>
                  </a:txBody>
                  <a:tcPr/>
                </a:tc>
              </a:tr>
              <a:tr h="370840">
                <a:tc vMerge="1">
                  <a:txBody>
                    <a:bodyPr/>
                    <a:lstStyle/>
                    <a:p>
                      <a:endParaRPr lang="en-US" dirty="0"/>
                    </a:p>
                  </a:txBody>
                  <a:tcPr/>
                </a:tc>
                <a:tc>
                  <a:txBody>
                    <a:bodyPr/>
                    <a:lstStyle/>
                    <a:p>
                      <a:r>
                        <a:rPr lang="en-US" dirty="0" smtClean="0"/>
                        <a:t>&lt;td&gt;&lt;/td&gt;</a:t>
                      </a:r>
                      <a:endParaRPr lang="en-US" dirty="0"/>
                    </a:p>
                  </a:txBody>
                  <a:tcPr/>
                </a:tc>
                <a:tc>
                  <a:txBody>
                    <a:bodyPr/>
                    <a:lstStyle/>
                    <a:p>
                      <a:r>
                        <a:rPr lang="en-US" dirty="0" smtClean="0"/>
                        <a:t>Defines column data</a:t>
                      </a:r>
                      <a:endParaRPr lang="en-US" dirty="0"/>
                    </a:p>
                  </a:txBody>
                  <a:tcPr/>
                </a:tc>
              </a:tr>
              <a:tr h="370840">
                <a:tc vMerge="1">
                  <a:txBody>
                    <a:bodyPr/>
                    <a:lstStyle/>
                    <a:p>
                      <a:endParaRPr lang="en-US" dirty="0"/>
                    </a:p>
                  </a:txBody>
                  <a:tcPr/>
                </a:tc>
                <a:tc>
                  <a:txBody>
                    <a:bodyPr/>
                    <a:lstStyle/>
                    <a:p>
                      <a:r>
                        <a:rPr lang="en-US" dirty="0" smtClean="0"/>
                        <a:t>&lt;caption&gt;&lt;/caption&gt;</a:t>
                      </a:r>
                      <a:endParaRPr lang="en-US" dirty="0"/>
                    </a:p>
                  </a:txBody>
                  <a:tcPr/>
                </a:tc>
                <a:tc>
                  <a:txBody>
                    <a:bodyPr/>
                    <a:lstStyle/>
                    <a:p>
                      <a:r>
                        <a:rPr lang="en-US" dirty="0" smtClean="0"/>
                        <a:t>Used</a:t>
                      </a:r>
                      <a:r>
                        <a:rPr lang="en-US" baseline="0" dirty="0" smtClean="0"/>
                        <a:t> to give caption for table</a:t>
                      </a:r>
                      <a:endParaRPr lang="en-US" dirty="0"/>
                    </a:p>
                  </a:txBody>
                  <a:tcPr/>
                </a:tc>
              </a:tr>
              <a:tr h="370840">
                <a:tc rowSpan="6">
                  <a:txBody>
                    <a:bodyPr/>
                    <a:lstStyle/>
                    <a:p>
                      <a:r>
                        <a:rPr lang="en-US" dirty="0" smtClean="0"/>
                        <a:t>List Tags</a:t>
                      </a:r>
                      <a:endParaRPr lang="en-US" dirty="0"/>
                    </a:p>
                  </a:txBody>
                  <a:tcPr/>
                </a:tc>
                <a:tc>
                  <a:txBody>
                    <a:bodyPr/>
                    <a:lstStyle/>
                    <a:p>
                      <a:r>
                        <a:rPr lang="en-US" dirty="0" smtClean="0"/>
                        <a:t>&lt;ol&gt;&lt;/ol&gt;</a:t>
                      </a:r>
                      <a:endParaRPr lang="en-US" dirty="0"/>
                    </a:p>
                  </a:txBody>
                  <a:tcPr/>
                </a:tc>
                <a:tc>
                  <a:txBody>
                    <a:bodyPr/>
                    <a:lstStyle/>
                    <a:p>
                      <a:r>
                        <a:rPr lang="en-US" dirty="0" smtClean="0"/>
                        <a:t>Defines Ordered</a:t>
                      </a:r>
                      <a:r>
                        <a:rPr lang="en-US" baseline="0" dirty="0" smtClean="0"/>
                        <a:t> List</a:t>
                      </a:r>
                      <a:endParaRPr lang="en-US" dirty="0"/>
                    </a:p>
                  </a:txBody>
                  <a:tcPr/>
                </a:tc>
              </a:tr>
              <a:tr h="370840">
                <a:tc vMerge="1">
                  <a:txBody>
                    <a:bodyPr/>
                    <a:lstStyle/>
                    <a:p>
                      <a:endParaRPr lang="en-US" dirty="0"/>
                    </a:p>
                  </a:txBody>
                  <a:tcPr/>
                </a:tc>
                <a:tc>
                  <a:txBody>
                    <a:bodyPr/>
                    <a:lstStyle/>
                    <a:p>
                      <a:r>
                        <a:rPr lang="en-US" dirty="0" smtClean="0"/>
                        <a:t>&lt;ul&gt;&lt;/ul&gt;</a:t>
                      </a:r>
                      <a:endParaRPr lang="en-US" dirty="0"/>
                    </a:p>
                  </a:txBody>
                  <a:tcPr/>
                </a:tc>
                <a:tc>
                  <a:txBody>
                    <a:bodyPr/>
                    <a:lstStyle/>
                    <a:p>
                      <a:r>
                        <a:rPr lang="en-US" dirty="0" smtClean="0"/>
                        <a:t>Defines Un-Ordered List</a:t>
                      </a:r>
                      <a:endParaRPr lang="en-US" dirty="0"/>
                    </a:p>
                  </a:txBody>
                  <a:tcPr/>
                </a:tc>
              </a:tr>
              <a:tr h="370840">
                <a:tc vMerge="1">
                  <a:txBody>
                    <a:bodyPr/>
                    <a:lstStyle/>
                    <a:p>
                      <a:endParaRPr lang="en-US" dirty="0"/>
                    </a:p>
                  </a:txBody>
                  <a:tcPr/>
                </a:tc>
                <a:tc>
                  <a:txBody>
                    <a:bodyPr/>
                    <a:lstStyle/>
                    <a:p>
                      <a:r>
                        <a:rPr lang="en-US" dirty="0" smtClean="0"/>
                        <a:t>&lt;li&gt;&lt;/li&gt;</a:t>
                      </a:r>
                      <a:endParaRPr lang="en-US" dirty="0"/>
                    </a:p>
                  </a:txBody>
                  <a:tcPr/>
                </a:tc>
                <a:tc>
                  <a:txBody>
                    <a:bodyPr/>
                    <a:lstStyle/>
                    <a:p>
                      <a:r>
                        <a:rPr lang="en-US" dirty="0" smtClean="0"/>
                        <a:t>Defines List Items</a:t>
                      </a:r>
                      <a:endParaRPr lang="en-US" dirty="0"/>
                    </a:p>
                  </a:txBody>
                  <a:tcPr/>
                </a:tc>
              </a:tr>
              <a:tr h="370840">
                <a:tc vMerge="1">
                  <a:txBody>
                    <a:bodyPr/>
                    <a:lstStyle/>
                    <a:p>
                      <a:endParaRPr lang="en-US" dirty="0"/>
                    </a:p>
                  </a:txBody>
                  <a:tcPr/>
                </a:tc>
                <a:tc>
                  <a:txBody>
                    <a:bodyPr/>
                    <a:lstStyle/>
                    <a:p>
                      <a:r>
                        <a:rPr lang="en-US" dirty="0" smtClean="0"/>
                        <a:t>&lt;dl&gt;&lt;/dl&gt;</a:t>
                      </a:r>
                      <a:endParaRPr lang="en-US" dirty="0"/>
                    </a:p>
                  </a:txBody>
                  <a:tcPr/>
                </a:tc>
                <a:tc>
                  <a:txBody>
                    <a:bodyPr/>
                    <a:lstStyle/>
                    <a:p>
                      <a:r>
                        <a:rPr lang="en-US" dirty="0" smtClean="0"/>
                        <a:t>Definition List /</a:t>
                      </a:r>
                      <a:r>
                        <a:rPr lang="en-US" baseline="0" dirty="0" smtClean="0"/>
                        <a:t> Description List.</a:t>
                      </a:r>
                      <a:endParaRPr lang="en-US" dirty="0"/>
                    </a:p>
                  </a:txBody>
                  <a:tcPr/>
                </a:tc>
              </a:tr>
              <a:tr h="370840">
                <a:tc vMerge="1">
                  <a:txBody>
                    <a:bodyPr/>
                    <a:lstStyle/>
                    <a:p>
                      <a:endParaRPr lang="en-US" dirty="0"/>
                    </a:p>
                  </a:txBody>
                  <a:tcPr/>
                </a:tc>
                <a:tc>
                  <a:txBody>
                    <a:bodyPr/>
                    <a:lstStyle/>
                    <a:p>
                      <a:r>
                        <a:rPr lang="en-US" dirty="0" smtClean="0"/>
                        <a:t>&lt;dt&gt;&lt;/dt&gt;</a:t>
                      </a:r>
                      <a:endParaRPr lang="en-US" dirty="0"/>
                    </a:p>
                  </a:txBody>
                  <a:tcPr/>
                </a:tc>
                <a:tc>
                  <a:txBody>
                    <a:bodyPr/>
                    <a:lstStyle/>
                    <a:p>
                      <a:r>
                        <a:rPr lang="en-US" dirty="0" smtClean="0"/>
                        <a:t>Defines the term</a:t>
                      </a:r>
                      <a:endParaRPr lang="en-US" dirty="0"/>
                    </a:p>
                  </a:txBody>
                  <a:tcPr/>
                </a:tc>
              </a:tr>
              <a:tr h="370840">
                <a:tc vMerge="1">
                  <a:txBody>
                    <a:bodyPr/>
                    <a:lstStyle/>
                    <a:p>
                      <a:endParaRPr lang="en-US" dirty="0"/>
                    </a:p>
                  </a:txBody>
                  <a:tcPr/>
                </a:tc>
                <a:tc>
                  <a:txBody>
                    <a:bodyPr/>
                    <a:lstStyle/>
                    <a:p>
                      <a:r>
                        <a:rPr lang="en-US" dirty="0" smtClean="0"/>
                        <a:t>&lt;dd&gt;&lt;/dd&gt;</a:t>
                      </a:r>
                    </a:p>
                  </a:txBody>
                  <a:tcPr/>
                </a:tc>
                <a:tc>
                  <a:txBody>
                    <a:bodyPr/>
                    <a:lstStyle/>
                    <a:p>
                      <a:r>
                        <a:rPr lang="en-US" dirty="0" smtClean="0"/>
                        <a:t>Defines</a:t>
                      </a:r>
                      <a:r>
                        <a:rPr lang="en-US" baseline="0" dirty="0" smtClean="0"/>
                        <a:t> the term definition.</a:t>
                      </a:r>
                      <a:endParaRPr lang="en-US" dirty="0"/>
                    </a:p>
                  </a:txBody>
                  <a:tcPr/>
                </a:tc>
              </a:tr>
            </a:tbl>
          </a:graphicData>
        </a:graphic>
      </p:graphicFrame>
    </p:spTree>
    <p:extLst>
      <p:ext uri="{BB962C8B-B14F-4D97-AF65-F5344CB8AC3E}">
        <p14:creationId xmlns:p14="http://schemas.microsoft.com/office/powerpoint/2010/main" val="2700584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2255690"/>
              </p:ext>
            </p:extLst>
          </p:nvPr>
        </p:nvGraphicFramePr>
        <p:xfrm>
          <a:off x="304800" y="685800"/>
          <a:ext cx="8686800" cy="617728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dirty="0" smtClean="0"/>
                        <a:t>Name</a:t>
                      </a:r>
                      <a:endParaRPr lang="en-US" dirty="0"/>
                    </a:p>
                  </a:txBody>
                  <a:tcPr/>
                </a:tc>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rowSpan="2">
                  <a:txBody>
                    <a:bodyPr/>
                    <a:lstStyle/>
                    <a:p>
                      <a:r>
                        <a:rPr lang="en-US" dirty="0" smtClean="0"/>
                        <a:t>Link Tags</a:t>
                      </a:r>
                      <a:endParaRPr lang="en-US" dirty="0"/>
                    </a:p>
                  </a:txBody>
                  <a:tcPr/>
                </a:tc>
                <a:tc>
                  <a:txBody>
                    <a:bodyPr/>
                    <a:lstStyle/>
                    <a:p>
                      <a:r>
                        <a:rPr lang="en-US" dirty="0" smtClean="0"/>
                        <a:t>&lt;link href=“”&gt;</a:t>
                      </a:r>
                      <a:endParaRPr lang="en-US" dirty="0"/>
                    </a:p>
                  </a:txBody>
                  <a:tcPr/>
                </a:tc>
                <a:tc>
                  <a:txBody>
                    <a:bodyPr/>
                    <a:lstStyle/>
                    <a:p>
                      <a:r>
                        <a:rPr lang="en-US" dirty="0" smtClean="0"/>
                        <a:t>Used to link the files.</a:t>
                      </a:r>
                      <a:endParaRPr lang="en-US" dirty="0"/>
                    </a:p>
                  </a:txBody>
                  <a:tcPr/>
                </a:tc>
              </a:tr>
              <a:tr h="370840">
                <a:tc vMerge="1">
                  <a:txBody>
                    <a:bodyPr/>
                    <a:lstStyle/>
                    <a:p>
                      <a:endParaRPr lang="en-US" dirty="0"/>
                    </a:p>
                  </a:txBody>
                  <a:tcPr/>
                </a:tc>
                <a:tc>
                  <a:txBody>
                    <a:bodyPr/>
                    <a:lstStyle/>
                    <a:p>
                      <a:r>
                        <a:rPr lang="en-US" dirty="0" smtClean="0"/>
                        <a:t>&lt;a</a:t>
                      </a:r>
                      <a:r>
                        <a:rPr lang="en-US" baseline="0" dirty="0" smtClean="0"/>
                        <a:t> href =“url or path”&gt;&lt;/a&gt;</a:t>
                      </a:r>
                      <a:endParaRPr lang="en-US" dirty="0"/>
                    </a:p>
                  </a:txBody>
                  <a:tcPr/>
                </a:tc>
                <a:tc>
                  <a:txBody>
                    <a:bodyPr/>
                    <a:lstStyle/>
                    <a:p>
                      <a:r>
                        <a:rPr lang="en-US" dirty="0" smtClean="0"/>
                        <a:t>Used to create the link.</a:t>
                      </a:r>
                      <a:endParaRPr lang="en-US" dirty="0"/>
                    </a:p>
                  </a:txBody>
                  <a:tcPr/>
                </a:tc>
              </a:tr>
              <a:tr h="370840">
                <a:tc rowSpan="6">
                  <a:txBody>
                    <a:bodyPr/>
                    <a:lstStyle/>
                    <a:p>
                      <a:r>
                        <a:rPr lang="en-US" dirty="0" smtClean="0"/>
                        <a:t>Form Tags</a:t>
                      </a:r>
                      <a:endParaRPr lang="en-US" dirty="0"/>
                    </a:p>
                  </a:txBody>
                  <a:tcPr/>
                </a:tc>
                <a:tc>
                  <a:txBody>
                    <a:bodyPr/>
                    <a:lstStyle/>
                    <a:p>
                      <a:r>
                        <a:rPr lang="en-US" dirty="0" smtClean="0"/>
                        <a:t>&lt;form&gt;&lt;/form&gt;</a:t>
                      </a:r>
                      <a:endParaRPr lang="en-US" dirty="0"/>
                    </a:p>
                  </a:txBody>
                  <a:tcPr/>
                </a:tc>
                <a:tc>
                  <a:txBody>
                    <a:bodyPr/>
                    <a:lstStyle/>
                    <a:p>
                      <a:r>
                        <a:rPr lang="en-US" dirty="0" smtClean="0"/>
                        <a:t>Defines a From</a:t>
                      </a:r>
                      <a:endParaRPr lang="en-US" dirty="0"/>
                    </a:p>
                  </a:txBody>
                  <a:tcPr/>
                </a:tc>
              </a:tr>
              <a:tr h="370840">
                <a:tc vMerge="1">
                  <a:txBody>
                    <a:bodyPr/>
                    <a:lstStyle/>
                    <a:p>
                      <a:endParaRPr lang="en-US" dirty="0"/>
                    </a:p>
                  </a:txBody>
                  <a:tcPr/>
                </a:tc>
                <a:tc>
                  <a:txBody>
                    <a:bodyPr/>
                    <a:lstStyle/>
                    <a:p>
                      <a:r>
                        <a:rPr lang="en-US" dirty="0" smtClean="0"/>
                        <a:t>&lt;label&gt;&lt;/label&gt;</a:t>
                      </a:r>
                      <a:endParaRPr lang="en-US" dirty="0"/>
                    </a:p>
                  </a:txBody>
                  <a:tcPr/>
                </a:tc>
                <a:tc>
                  <a:txBody>
                    <a:bodyPr/>
                    <a:lstStyle/>
                    <a:p>
                      <a:r>
                        <a:rPr lang="en-US" dirty="0" smtClean="0"/>
                        <a:t>Creates a Label</a:t>
                      </a:r>
                      <a:endParaRPr lang="en-US" dirty="0"/>
                    </a:p>
                  </a:txBody>
                  <a:tcPr/>
                </a:tc>
              </a:tr>
              <a:tr h="370840">
                <a:tc vMerge="1">
                  <a:txBody>
                    <a:bodyPr/>
                    <a:lstStyle/>
                    <a:p>
                      <a:endParaRPr lang="en-US" dirty="0"/>
                    </a:p>
                  </a:txBody>
                  <a:tcPr/>
                </a:tc>
                <a:tc>
                  <a:txBody>
                    <a:bodyPr/>
                    <a:lstStyle/>
                    <a:p>
                      <a:r>
                        <a:rPr lang="en-US" dirty="0" smtClean="0"/>
                        <a:t>&lt;input</a:t>
                      </a:r>
                      <a:r>
                        <a:rPr lang="en-US" baseline="0" dirty="0" smtClean="0"/>
                        <a:t> type=“”&gt;</a:t>
                      </a:r>
                      <a:endParaRPr lang="en-US" dirty="0"/>
                    </a:p>
                  </a:txBody>
                  <a:tcPr/>
                </a:tc>
                <a:tc>
                  <a:txBody>
                    <a:bodyPr/>
                    <a:lstStyle/>
                    <a:p>
                      <a:r>
                        <a:rPr lang="en-US" dirty="0" smtClean="0"/>
                        <a:t>Creates</a:t>
                      </a:r>
                      <a:r>
                        <a:rPr lang="en-US" baseline="0" dirty="0" smtClean="0"/>
                        <a:t> input field.</a:t>
                      </a:r>
                      <a:endParaRPr lang="en-US" dirty="0"/>
                    </a:p>
                  </a:txBody>
                  <a:tcPr/>
                </a:tc>
              </a:tr>
              <a:tr h="370840">
                <a:tc vMerge="1">
                  <a:txBody>
                    <a:bodyPr/>
                    <a:lstStyle/>
                    <a:p>
                      <a:endParaRPr lang="en-US" dirty="0"/>
                    </a:p>
                  </a:txBody>
                  <a:tcPr/>
                </a:tc>
                <a:tc>
                  <a:txBody>
                    <a:bodyPr/>
                    <a:lstStyle/>
                    <a:p>
                      <a:r>
                        <a:rPr lang="en-US" dirty="0" smtClean="0"/>
                        <a:t>&lt;textarea&gt;&lt;/textarea&gt;</a:t>
                      </a:r>
                      <a:endParaRPr lang="en-US" dirty="0"/>
                    </a:p>
                  </a:txBody>
                  <a:tcPr/>
                </a:tc>
                <a:tc>
                  <a:txBody>
                    <a:bodyPr/>
                    <a:lstStyle/>
                    <a:p>
                      <a:r>
                        <a:rPr lang="en-US" dirty="0" smtClean="0"/>
                        <a:t>Creates</a:t>
                      </a:r>
                      <a:r>
                        <a:rPr lang="en-US" baseline="0" dirty="0" smtClean="0"/>
                        <a:t> text area.</a:t>
                      </a:r>
                      <a:endParaRPr lang="en-US" dirty="0"/>
                    </a:p>
                  </a:txBody>
                  <a:tcPr/>
                </a:tc>
              </a:tr>
              <a:tr h="370840">
                <a:tc vMerge="1">
                  <a:txBody>
                    <a:bodyPr/>
                    <a:lstStyle/>
                    <a:p>
                      <a:endParaRPr lang="en-US" dirty="0"/>
                    </a:p>
                  </a:txBody>
                  <a:tcPr/>
                </a:tc>
                <a:tc>
                  <a:txBody>
                    <a:bodyPr/>
                    <a:lstStyle/>
                    <a:p>
                      <a:r>
                        <a:rPr lang="en-US" dirty="0" smtClean="0"/>
                        <a:t>&lt;select&gt;&lt;/select&gt;</a:t>
                      </a:r>
                      <a:endParaRPr lang="en-US" dirty="0"/>
                    </a:p>
                  </a:txBody>
                  <a:tcPr/>
                </a:tc>
                <a:tc>
                  <a:txBody>
                    <a:bodyPr/>
                    <a:lstStyle/>
                    <a:p>
                      <a:r>
                        <a:rPr lang="en-US" dirty="0" smtClean="0"/>
                        <a:t>Defines</a:t>
                      </a:r>
                      <a:r>
                        <a:rPr lang="en-US" baseline="0" dirty="0" smtClean="0"/>
                        <a:t> select area</a:t>
                      </a:r>
                      <a:endParaRPr lang="en-US" dirty="0"/>
                    </a:p>
                  </a:txBody>
                  <a:tcPr/>
                </a:tc>
              </a:tr>
              <a:tr h="370840">
                <a:tc vMerge="1">
                  <a:txBody>
                    <a:bodyPr/>
                    <a:lstStyle/>
                    <a:p>
                      <a:endParaRPr lang="en-US" dirty="0"/>
                    </a:p>
                  </a:txBody>
                  <a:tcPr/>
                </a:tc>
                <a:tc>
                  <a:txBody>
                    <a:bodyPr/>
                    <a:lstStyle/>
                    <a:p>
                      <a:r>
                        <a:rPr lang="en-US" dirty="0" smtClean="0"/>
                        <a:t>&lt;option&gt;&lt;/option&gt;</a:t>
                      </a:r>
                      <a:endParaRPr lang="en-US" dirty="0"/>
                    </a:p>
                  </a:txBody>
                  <a:tcPr/>
                </a:tc>
                <a:tc>
                  <a:txBody>
                    <a:bodyPr/>
                    <a:lstStyle/>
                    <a:p>
                      <a:r>
                        <a:rPr lang="en-US" dirty="0" smtClean="0"/>
                        <a:t>Defines select</a:t>
                      </a:r>
                      <a:r>
                        <a:rPr lang="en-US" baseline="0" dirty="0" smtClean="0"/>
                        <a:t> options.</a:t>
                      </a:r>
                      <a:endParaRPr lang="en-US" dirty="0"/>
                    </a:p>
                  </a:txBody>
                  <a:tcPr/>
                </a:tc>
              </a:tr>
              <a:tr h="370840">
                <a:tc>
                  <a:txBody>
                    <a:bodyPr/>
                    <a:lstStyle/>
                    <a:p>
                      <a:r>
                        <a:rPr lang="en-US" dirty="0" smtClean="0"/>
                        <a:t>Div</a:t>
                      </a:r>
                      <a:endParaRPr lang="en-US" dirty="0"/>
                    </a:p>
                  </a:txBody>
                  <a:tcPr/>
                </a:tc>
                <a:tc>
                  <a:txBody>
                    <a:bodyPr/>
                    <a:lstStyle/>
                    <a:p>
                      <a:r>
                        <a:rPr lang="en-US" dirty="0" smtClean="0"/>
                        <a:t>&lt;div&gt;&lt;/div&gt;</a:t>
                      </a:r>
                      <a:endParaRPr lang="en-US" dirty="0"/>
                    </a:p>
                  </a:txBody>
                  <a:tcPr/>
                </a:tc>
                <a:tc>
                  <a:txBody>
                    <a:bodyPr/>
                    <a:lstStyle/>
                    <a:p>
                      <a:r>
                        <a:rPr lang="en-US" dirty="0" smtClean="0"/>
                        <a:t>Defines a division of codes.</a:t>
                      </a:r>
                      <a:endParaRPr lang="en-US" dirty="0"/>
                    </a:p>
                  </a:txBody>
                  <a:tcPr/>
                </a:tc>
              </a:tr>
              <a:tr h="370840">
                <a:tc rowSpan="3">
                  <a:txBody>
                    <a:bodyPr/>
                    <a:lstStyle/>
                    <a:p>
                      <a:r>
                        <a:rPr lang="en-US" dirty="0" smtClean="0"/>
                        <a:t>Media Tags</a:t>
                      </a:r>
                      <a:endParaRPr lang="en-US" dirty="0"/>
                    </a:p>
                  </a:txBody>
                  <a:tcPr/>
                </a:tc>
                <a:tc>
                  <a:txBody>
                    <a:bodyPr/>
                    <a:lstStyle/>
                    <a:p>
                      <a:r>
                        <a:rPr lang="en-US" dirty="0" smtClean="0"/>
                        <a:t>&lt;img src=“image path with extension”&gt;</a:t>
                      </a:r>
                      <a:endParaRPr lang="en-US" dirty="0"/>
                    </a:p>
                  </a:txBody>
                  <a:tcPr/>
                </a:tc>
                <a:tc>
                  <a:txBody>
                    <a:bodyPr/>
                    <a:lstStyle/>
                    <a:p>
                      <a:r>
                        <a:rPr lang="en-US" dirty="0" smtClean="0"/>
                        <a:t>Used to display images.</a:t>
                      </a:r>
                      <a:endParaRPr lang="en-US" dirty="0"/>
                    </a:p>
                  </a:txBody>
                  <a:tcPr/>
                </a:tc>
              </a:tr>
              <a:tr h="370840">
                <a:tc vMerge="1">
                  <a:txBody>
                    <a:bodyPr/>
                    <a:lstStyle/>
                    <a:p>
                      <a:endParaRPr lang="en-US" dirty="0"/>
                    </a:p>
                  </a:txBody>
                  <a:tcPr/>
                </a:tc>
                <a:tc>
                  <a:txBody>
                    <a:bodyPr/>
                    <a:lstStyle/>
                    <a:p>
                      <a:r>
                        <a:rPr lang="en-US" dirty="0" smtClean="0"/>
                        <a:t>&lt;audio controls</a:t>
                      </a:r>
                      <a:r>
                        <a:rPr lang="en-US" baseline="0" dirty="0" smtClean="0"/>
                        <a:t> </a:t>
                      </a:r>
                      <a:r>
                        <a:rPr lang="en-US" dirty="0" smtClean="0"/>
                        <a:t>src=“audio path”&gt;</a:t>
                      </a:r>
                    </a:p>
                    <a:p>
                      <a:r>
                        <a:rPr lang="en-US" dirty="0" smtClean="0"/>
                        <a:t>&lt;/audio&gt;</a:t>
                      </a:r>
                      <a:endParaRPr lang="en-US" dirty="0"/>
                    </a:p>
                  </a:txBody>
                  <a:tcPr/>
                </a:tc>
                <a:tc>
                  <a:txBody>
                    <a:bodyPr/>
                    <a:lstStyle/>
                    <a:p>
                      <a:r>
                        <a:rPr lang="en-US" dirty="0" smtClean="0"/>
                        <a:t>Used to input an</a:t>
                      </a:r>
                      <a:r>
                        <a:rPr lang="en-US" baseline="0" dirty="0" smtClean="0"/>
                        <a:t> audio</a:t>
                      </a:r>
                      <a:endParaRPr lang="en-US" dirty="0"/>
                    </a:p>
                  </a:txBody>
                  <a:tcPr/>
                </a:tc>
              </a:tr>
              <a:tr h="370840">
                <a:tc vMerge="1">
                  <a:txBody>
                    <a:bodyPr/>
                    <a:lstStyle/>
                    <a:p>
                      <a:endParaRPr lang="en-US" dirty="0"/>
                    </a:p>
                  </a:txBody>
                  <a:tcPr/>
                </a:tc>
                <a:tc>
                  <a:txBody>
                    <a:bodyPr/>
                    <a:lstStyle/>
                    <a:p>
                      <a:r>
                        <a:rPr lang="en-US" dirty="0" smtClean="0"/>
                        <a:t>&lt;video controls</a:t>
                      </a:r>
                      <a:r>
                        <a:rPr lang="en-US" baseline="0" dirty="0" smtClean="0"/>
                        <a:t> src=“video path”&gt;</a:t>
                      </a:r>
                    </a:p>
                    <a:p>
                      <a:r>
                        <a:rPr lang="en-US" dirty="0" smtClean="0"/>
                        <a:t>&lt;/video&gt;</a:t>
                      </a:r>
                      <a:endParaRPr lang="en-US" dirty="0"/>
                    </a:p>
                  </a:txBody>
                  <a:tcPr/>
                </a:tc>
                <a:tc>
                  <a:txBody>
                    <a:bodyPr/>
                    <a:lstStyle/>
                    <a:p>
                      <a:r>
                        <a:rPr lang="en-US" dirty="0" smtClean="0"/>
                        <a:t>Used to display</a:t>
                      </a:r>
                      <a:r>
                        <a:rPr lang="en-US" baseline="0" dirty="0" smtClean="0"/>
                        <a:t> </a:t>
                      </a:r>
                      <a:r>
                        <a:rPr lang="en-US" dirty="0" smtClean="0"/>
                        <a:t>videos.</a:t>
                      </a:r>
                      <a:endParaRPr lang="en-US" dirty="0"/>
                    </a:p>
                  </a:txBody>
                  <a:tcPr/>
                </a:tc>
              </a:tr>
            </a:tbl>
          </a:graphicData>
        </a:graphic>
      </p:graphicFrame>
    </p:spTree>
    <p:extLst>
      <p:ext uri="{BB962C8B-B14F-4D97-AF65-F5344CB8AC3E}">
        <p14:creationId xmlns:p14="http://schemas.microsoft.com/office/powerpoint/2010/main" val="410647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9335666"/>
              </p:ext>
            </p:extLst>
          </p:nvPr>
        </p:nvGraphicFramePr>
        <p:xfrm>
          <a:off x="152400" y="533400"/>
          <a:ext cx="8839200" cy="2285999"/>
        </p:xfrm>
        <a:graphic>
          <a:graphicData uri="http://schemas.openxmlformats.org/drawingml/2006/table">
            <a:tbl>
              <a:tblPr firstRow="1" bandRow="1">
                <a:tableStyleId>{5C22544A-7EE6-4342-B048-85BDC9FD1C3A}</a:tableStyleId>
              </a:tblPr>
              <a:tblGrid>
                <a:gridCol w="2946400"/>
                <a:gridCol w="2946400"/>
                <a:gridCol w="2946400"/>
              </a:tblGrid>
              <a:tr h="661399">
                <a:tc>
                  <a:txBody>
                    <a:bodyPr/>
                    <a:lstStyle/>
                    <a:p>
                      <a:r>
                        <a:rPr lang="en-US" dirty="0" smtClean="0"/>
                        <a:t>Name</a:t>
                      </a:r>
                      <a:endParaRPr lang="en-US" dirty="0"/>
                    </a:p>
                  </a:txBody>
                  <a:tcPr/>
                </a:tc>
                <a:tc>
                  <a:txBody>
                    <a:bodyPr/>
                    <a:lstStyle/>
                    <a:p>
                      <a:r>
                        <a:rPr lang="en-US" dirty="0" smtClean="0"/>
                        <a:t>Tag</a:t>
                      </a:r>
                      <a:endParaRPr lang="en-US" dirty="0"/>
                    </a:p>
                  </a:txBody>
                  <a:tcPr/>
                </a:tc>
                <a:tc>
                  <a:txBody>
                    <a:bodyPr/>
                    <a:lstStyle/>
                    <a:p>
                      <a:r>
                        <a:rPr lang="en-US" dirty="0" smtClean="0"/>
                        <a:t>Description</a:t>
                      </a:r>
                      <a:endParaRPr lang="en-US" dirty="0"/>
                    </a:p>
                  </a:txBody>
                  <a:tcPr/>
                </a:tc>
              </a:tr>
              <a:tr h="1155842">
                <a:tc>
                  <a:txBody>
                    <a:bodyPr/>
                    <a:lstStyle/>
                    <a:p>
                      <a:r>
                        <a:rPr lang="en-US" dirty="0" smtClean="0"/>
                        <a:t>Script Tag</a:t>
                      </a:r>
                      <a:endParaRPr lang="en-US" dirty="0"/>
                    </a:p>
                  </a:txBody>
                  <a:tcPr/>
                </a:tc>
                <a:tc>
                  <a:txBody>
                    <a:bodyPr/>
                    <a:lstStyle/>
                    <a:p>
                      <a:r>
                        <a:rPr lang="en-US" dirty="0" smtClean="0"/>
                        <a:t>&lt;script type=“text/javascript”&gt;</a:t>
                      </a:r>
                    </a:p>
                    <a:p>
                      <a:r>
                        <a:rPr lang="en-US" dirty="0" smtClean="0"/>
                        <a:t>&lt;/script&gt;</a:t>
                      </a:r>
                      <a:endParaRPr lang="en-US" dirty="0"/>
                    </a:p>
                  </a:txBody>
                  <a:tcPr/>
                </a:tc>
                <a:tc>
                  <a:txBody>
                    <a:bodyPr/>
                    <a:lstStyle/>
                    <a:p>
                      <a:r>
                        <a:rPr lang="en-US" dirty="0" smtClean="0"/>
                        <a:t>Used to write scripts.</a:t>
                      </a:r>
                      <a:endParaRPr lang="en-US" dirty="0"/>
                    </a:p>
                  </a:txBody>
                  <a:tcPr/>
                </a:tc>
              </a:tr>
              <a:tr h="468758">
                <a:tc>
                  <a:txBody>
                    <a:bodyPr/>
                    <a:lstStyle/>
                    <a:p>
                      <a:r>
                        <a:rPr lang="en-US" dirty="0" smtClean="0"/>
                        <a:t>Comment Tag</a:t>
                      </a:r>
                      <a:endParaRPr lang="en-US" dirty="0"/>
                    </a:p>
                  </a:txBody>
                  <a:tcPr/>
                </a:tc>
                <a:tc>
                  <a:txBody>
                    <a:bodyPr/>
                    <a:lstStyle/>
                    <a:p>
                      <a:r>
                        <a:rPr lang="en-US" dirty="0" smtClean="0"/>
                        <a:t>&lt;!-- --&gt;</a:t>
                      </a:r>
                      <a:endParaRPr lang="en-US" dirty="0"/>
                    </a:p>
                  </a:txBody>
                  <a:tcPr/>
                </a:tc>
                <a:tc>
                  <a:txBody>
                    <a:bodyPr/>
                    <a:lstStyle/>
                    <a:p>
                      <a:r>
                        <a:rPr lang="en-US" dirty="0" smtClean="0"/>
                        <a:t>Both</a:t>
                      </a:r>
                      <a:r>
                        <a:rPr lang="en-US" baseline="0" dirty="0" smtClean="0"/>
                        <a:t> Comments</a:t>
                      </a:r>
                      <a:endParaRPr lang="en-US" dirty="0"/>
                    </a:p>
                  </a:txBody>
                  <a:tcPr/>
                </a:tc>
              </a:tr>
            </a:tbl>
          </a:graphicData>
        </a:graphic>
      </p:graphicFrame>
    </p:spTree>
    <p:extLst>
      <p:ext uri="{BB962C8B-B14F-4D97-AF65-F5344CB8AC3E}">
        <p14:creationId xmlns:p14="http://schemas.microsoft.com/office/powerpoint/2010/main" val="288482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html-registration-form.png"/>
          <p:cNvPicPr>
            <a:picLocks noGrp="1" noChangeAspect="1"/>
          </p:cNvPicPr>
          <p:nvPr>
            <p:ph idx="1"/>
          </p:nvPr>
        </p:nvPicPr>
        <p:blipFill>
          <a:blip r:embed="rId2"/>
          <a:stretch>
            <a:fillRect/>
          </a:stretch>
        </p:blipFill>
        <p:spPr>
          <a:xfrm>
            <a:off x="914400" y="533400"/>
            <a:ext cx="7467600" cy="5848948"/>
          </a:xfrm>
          <a:prstGeom prst="rect">
            <a:avLst/>
          </a:prstGeom>
        </p:spPr>
      </p:pic>
    </p:spTree>
    <p:extLst>
      <p:ext uri="{BB962C8B-B14F-4D97-AF65-F5344CB8AC3E}">
        <p14:creationId xmlns:p14="http://schemas.microsoft.com/office/powerpoint/2010/main" val="192892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257800"/>
          </a:xfrm>
        </p:spPr>
        <p:txBody>
          <a:bodyPr/>
          <a:lstStyle/>
          <a:p>
            <a:r>
              <a:rPr lang="en-US" dirty="0" smtClean="0"/>
              <a:t>			     </a:t>
            </a:r>
            <a:r>
              <a:rPr lang="en-US" sz="6000" dirty="0" smtClean="0"/>
              <a:t>Css</a:t>
            </a:r>
            <a:endParaRPr lang="en-US" sz="6000" dirty="0"/>
          </a:p>
        </p:txBody>
      </p:sp>
    </p:spTree>
    <p:extLst>
      <p:ext uri="{BB962C8B-B14F-4D97-AF65-F5344CB8AC3E}">
        <p14:creationId xmlns:p14="http://schemas.microsoft.com/office/powerpoint/2010/main" val="146792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CSS – Cascading Style Sheets</a:t>
            </a:r>
          </a:p>
          <a:p>
            <a:r>
              <a:rPr lang="en-US" dirty="0"/>
              <a:t>CSS describes how HTML elements are to be displayed on a screen, paper or in other media.</a:t>
            </a:r>
          </a:p>
          <a:p>
            <a:endParaRPr lang="en-US" dirty="0"/>
          </a:p>
          <a:p>
            <a:pPr marL="0" indent="0">
              <a:buNone/>
            </a:pPr>
            <a:endParaRPr lang="en-US" dirty="0"/>
          </a:p>
        </p:txBody>
      </p:sp>
    </p:spTree>
    <p:extLst>
      <p:ext uri="{BB962C8B-B14F-4D97-AF65-F5344CB8AC3E}">
        <p14:creationId xmlns:p14="http://schemas.microsoft.com/office/powerpoint/2010/main" val="2159253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use </a:t>
            </a:r>
            <a:r>
              <a:rPr lang="en-US" dirty="0" smtClean="0"/>
              <a:t>css:</a:t>
            </a:r>
            <a:endParaRPr lang="en-US" dirty="0"/>
          </a:p>
        </p:txBody>
      </p:sp>
      <p:sp>
        <p:nvSpPr>
          <p:cNvPr id="3" name="Content Placeholder 2"/>
          <p:cNvSpPr>
            <a:spLocks noGrp="1"/>
          </p:cNvSpPr>
          <p:nvPr>
            <p:ph idx="1"/>
          </p:nvPr>
        </p:nvSpPr>
        <p:spPr/>
        <p:txBody>
          <a:bodyPr/>
          <a:lstStyle/>
          <a:p>
            <a:r>
              <a:rPr lang="en-US" dirty="0"/>
              <a:t>In a separate file (external)</a:t>
            </a:r>
          </a:p>
          <a:p>
            <a:r>
              <a:rPr lang="en-US" dirty="0"/>
              <a:t>At the top of a web page document (internal)</a:t>
            </a:r>
          </a:p>
          <a:p>
            <a:r>
              <a:rPr lang="en-US" dirty="0"/>
              <a:t>Right next to the text it decorates (inline)</a:t>
            </a:r>
          </a:p>
          <a:p>
            <a:pPr marL="0" indent="0">
              <a:buNone/>
            </a:pPr>
            <a:endParaRPr lang="en-US" dirty="0"/>
          </a:p>
        </p:txBody>
      </p:sp>
    </p:spTree>
    <p:extLst>
      <p:ext uri="{BB962C8B-B14F-4D97-AF65-F5344CB8AC3E}">
        <p14:creationId xmlns:p14="http://schemas.microsoft.com/office/powerpoint/2010/main" val="314262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43018392"/>
              </p:ext>
            </p:extLst>
          </p:nvPr>
        </p:nvGraphicFramePr>
        <p:xfrm>
          <a:off x="304800" y="685800"/>
          <a:ext cx="8686800" cy="595884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sz="1600" b="1" dirty="0" smtClean="0">
                          <a:solidFill>
                            <a:schemeClr val="bg1"/>
                          </a:solidFill>
                        </a:rPr>
                        <a:t>Property</a:t>
                      </a:r>
                      <a:endParaRPr lang="en-US" sz="1600" b="1" dirty="0">
                        <a:solidFill>
                          <a:schemeClr val="bg1"/>
                        </a:solidFill>
                      </a:endParaRPr>
                    </a:p>
                  </a:txBody>
                  <a:tcPr/>
                </a:tc>
                <a:tc>
                  <a:txBody>
                    <a:bodyPr/>
                    <a:lstStyle/>
                    <a:p>
                      <a:r>
                        <a:rPr lang="en-US" sz="1600" b="1" dirty="0" smtClean="0">
                          <a:solidFill>
                            <a:schemeClr val="bg1"/>
                          </a:solidFill>
                        </a:rPr>
                        <a:t>Value</a:t>
                      </a:r>
                      <a:endParaRPr lang="en-US" sz="1600" b="1"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rPr>
                        <a:t>Description</a:t>
                      </a:r>
                    </a:p>
                  </a:txBody>
                  <a:tcPr/>
                </a:tc>
              </a:tr>
              <a:tr h="370840">
                <a:tc>
                  <a:txBody>
                    <a:bodyPr/>
                    <a:lstStyle/>
                    <a:p>
                      <a:r>
                        <a:rPr lang="en-US" sz="1600" dirty="0" smtClean="0"/>
                        <a:t>text-align</a:t>
                      </a:r>
                      <a:endParaRPr lang="en-US" sz="1600" dirty="0"/>
                    </a:p>
                  </a:txBody>
                  <a:tcPr/>
                </a:tc>
                <a:tc>
                  <a:txBody>
                    <a:bodyPr/>
                    <a:lstStyle/>
                    <a:p>
                      <a:r>
                        <a:rPr lang="en-US" sz="1600" dirty="0" smtClean="0"/>
                        <a:t>left, right, center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Sets</a:t>
                      </a:r>
                      <a:r>
                        <a:rPr lang="en-US" sz="1600" baseline="0" dirty="0" smtClean="0"/>
                        <a:t> the alignment of the text</a:t>
                      </a:r>
                      <a:endParaRPr lang="en-US" sz="1600" dirty="0" smtClean="0"/>
                    </a:p>
                  </a:txBody>
                  <a:tcPr/>
                </a:tc>
              </a:tr>
              <a:tr h="370840">
                <a:tc>
                  <a:txBody>
                    <a:bodyPr/>
                    <a:lstStyle/>
                    <a:p>
                      <a:r>
                        <a:rPr lang="en-US" sz="1600" dirty="0" smtClean="0"/>
                        <a:t>padding-left</a:t>
                      </a:r>
                      <a:endParaRPr lang="en-US" sz="1600" dirty="0"/>
                    </a:p>
                  </a:txBody>
                  <a:tcPr/>
                </a:tc>
                <a:tc>
                  <a:txBody>
                    <a:bodyPr/>
                    <a:lstStyle/>
                    <a:p>
                      <a:r>
                        <a:rPr lang="en-US" sz="1600" dirty="0" smtClean="0"/>
                        <a:t>ex:</a:t>
                      </a:r>
                      <a:r>
                        <a:rPr lang="en-US" sz="1600" baseline="0" dirty="0" smtClean="0"/>
                        <a:t> 10px</a:t>
                      </a:r>
                      <a:endParaRPr lang="en-US" sz="1600" dirty="0"/>
                    </a:p>
                  </a:txBody>
                  <a:tcPr/>
                </a:tc>
                <a:tc>
                  <a:txBody>
                    <a:bodyPr/>
                    <a:lstStyle/>
                    <a:p>
                      <a:pPr algn="l" fontAlgn="t"/>
                      <a:r>
                        <a:rPr lang="en-US" sz="1600" dirty="0" smtClean="0">
                          <a:effectLst/>
                        </a:rPr>
                        <a:t>Sets </a:t>
                      </a:r>
                      <a:r>
                        <a:rPr lang="en-US" sz="1600" dirty="0">
                          <a:effectLst/>
                        </a:rPr>
                        <a:t>the left padding of an element</a:t>
                      </a:r>
                    </a:p>
                  </a:txBody>
                  <a:tcPr marL="76200" marR="76200" marT="76200" marB="76200"/>
                </a:tc>
              </a:tr>
              <a:tr h="370840">
                <a:tc>
                  <a:txBody>
                    <a:bodyPr/>
                    <a:lstStyle/>
                    <a:p>
                      <a:r>
                        <a:rPr lang="en-US" sz="1600" dirty="0" smtClean="0"/>
                        <a:t>padding-right</a:t>
                      </a:r>
                      <a:endParaRPr lang="en-US" sz="1600" dirty="0"/>
                    </a:p>
                  </a:txBody>
                  <a:tcPr/>
                </a:tc>
                <a:tc>
                  <a:txBody>
                    <a:bodyPr/>
                    <a:lstStyle/>
                    <a:p>
                      <a:r>
                        <a:rPr lang="en-US" sz="1600" dirty="0" smtClean="0"/>
                        <a:t>ex:20px</a:t>
                      </a:r>
                      <a:endParaRPr lang="en-US" sz="1600" dirty="0"/>
                    </a:p>
                  </a:txBody>
                  <a:tcPr/>
                </a:tc>
                <a:tc>
                  <a:txBody>
                    <a:bodyPr/>
                    <a:lstStyle/>
                    <a:p>
                      <a:r>
                        <a:rPr lang="en-US" sz="1600" dirty="0" smtClean="0"/>
                        <a:t>sets the right padding of an element</a:t>
                      </a:r>
                      <a:endParaRPr lang="en-US" sz="1600" dirty="0"/>
                    </a:p>
                  </a:txBody>
                  <a:tcPr/>
                </a:tc>
              </a:tr>
              <a:tr h="370840">
                <a:tc>
                  <a:txBody>
                    <a:bodyPr/>
                    <a:lstStyle/>
                    <a:p>
                      <a:r>
                        <a:rPr lang="en-US" sz="1600" dirty="0" smtClean="0"/>
                        <a:t>padding-top,</a:t>
                      </a:r>
                      <a:r>
                        <a:rPr lang="en-US" sz="1600" baseline="0" dirty="0" smtClean="0"/>
                        <a:t> padding-bottom</a:t>
                      </a:r>
                      <a:endParaRPr lang="en-US" sz="1600" dirty="0"/>
                    </a:p>
                  </a:txBody>
                  <a:tcPr/>
                </a:tc>
                <a:tc>
                  <a:txBody>
                    <a:bodyPr/>
                    <a:lstStyle/>
                    <a:p>
                      <a:r>
                        <a:rPr lang="en-US" sz="1600" dirty="0" smtClean="0"/>
                        <a:t>ex:</a:t>
                      </a:r>
                      <a:r>
                        <a:rPr lang="en-US" sz="1600" baseline="0" dirty="0" smtClean="0"/>
                        <a:t> 20px</a:t>
                      </a:r>
                      <a:endParaRPr lang="en-US" sz="1600" dirty="0"/>
                    </a:p>
                  </a:txBody>
                  <a:tcPr/>
                </a:tc>
                <a:tc>
                  <a:txBody>
                    <a:bodyPr/>
                    <a:lstStyle/>
                    <a:p>
                      <a:r>
                        <a:rPr lang="en-US" sz="1600" dirty="0" smtClean="0"/>
                        <a:t>sets the top and bottom padding for</a:t>
                      </a:r>
                      <a:r>
                        <a:rPr lang="en-US" sz="1600" baseline="0" dirty="0" smtClean="0"/>
                        <a:t> the element</a:t>
                      </a:r>
                      <a:endParaRPr lang="en-US" sz="1600" dirty="0"/>
                    </a:p>
                  </a:txBody>
                  <a:tcPr/>
                </a:tc>
              </a:tr>
              <a:tr h="370840">
                <a:tc>
                  <a:txBody>
                    <a:bodyPr/>
                    <a:lstStyle/>
                    <a:p>
                      <a:r>
                        <a:rPr lang="en-US" sz="1600" dirty="0" smtClean="0"/>
                        <a:t>padding</a:t>
                      </a:r>
                      <a:endParaRPr lang="en-US" sz="1600" dirty="0"/>
                    </a:p>
                  </a:txBody>
                  <a:tcPr/>
                </a:tc>
                <a:tc>
                  <a:txBody>
                    <a:bodyPr/>
                    <a:lstStyle/>
                    <a:p>
                      <a:r>
                        <a:rPr lang="en-US" sz="1600" dirty="0" smtClean="0"/>
                        <a:t>ex:</a:t>
                      </a:r>
                      <a:r>
                        <a:rPr lang="en-US" sz="1600" baseline="0" dirty="0" smtClean="0"/>
                        <a:t> 10px </a:t>
                      </a:r>
                      <a:endParaRPr lang="en-US" sz="1600" dirty="0"/>
                    </a:p>
                  </a:txBody>
                  <a:tcPr/>
                </a:tc>
                <a:tc>
                  <a:txBody>
                    <a:bodyPr/>
                    <a:lstStyle/>
                    <a:p>
                      <a:r>
                        <a:rPr lang="en-US" sz="1600" dirty="0" smtClean="0"/>
                        <a:t>sets</a:t>
                      </a:r>
                      <a:r>
                        <a:rPr lang="en-US" sz="1600" baseline="0" dirty="0" smtClean="0"/>
                        <a:t> the overall padding property for the element</a:t>
                      </a:r>
                      <a:endParaRPr lang="en-US" sz="1600" dirty="0"/>
                    </a:p>
                  </a:txBody>
                  <a:tcPr/>
                </a:tc>
              </a:tr>
              <a:tr h="370840">
                <a:tc>
                  <a:txBody>
                    <a:bodyPr/>
                    <a:lstStyle/>
                    <a:p>
                      <a:r>
                        <a:rPr lang="en-US" sz="1600" dirty="0" smtClean="0"/>
                        <a:t>color</a:t>
                      </a:r>
                      <a:endParaRPr lang="en-US" sz="1600" dirty="0"/>
                    </a:p>
                  </a:txBody>
                  <a:tcPr/>
                </a:tc>
                <a:tc>
                  <a:txBody>
                    <a:bodyPr/>
                    <a:lstStyle/>
                    <a:p>
                      <a:r>
                        <a:rPr lang="en-US" sz="1600" dirty="0" smtClean="0"/>
                        <a:t>white</a:t>
                      </a:r>
                      <a:endParaRPr lang="en-US" sz="1600" dirty="0"/>
                    </a:p>
                  </a:txBody>
                  <a:tcPr/>
                </a:tc>
                <a:tc>
                  <a:txBody>
                    <a:bodyPr/>
                    <a:lstStyle/>
                    <a:p>
                      <a:r>
                        <a:rPr lang="en-US" sz="1600" dirty="0" smtClean="0"/>
                        <a:t>sets the text color as white</a:t>
                      </a:r>
                      <a:endParaRPr lang="en-US" sz="1600" dirty="0"/>
                    </a:p>
                  </a:txBody>
                  <a:tcPr/>
                </a:tc>
              </a:tr>
              <a:tr h="370840">
                <a:tc>
                  <a:txBody>
                    <a:bodyPr/>
                    <a:lstStyle/>
                    <a:p>
                      <a:r>
                        <a:rPr lang="en-US" sz="1600" dirty="0" smtClean="0"/>
                        <a:t>background-color</a:t>
                      </a:r>
                      <a:endParaRPr lang="en-US" sz="1600" dirty="0"/>
                    </a:p>
                  </a:txBody>
                  <a:tcPr/>
                </a:tc>
                <a:tc>
                  <a:txBody>
                    <a:bodyPr/>
                    <a:lstStyle/>
                    <a:p>
                      <a:r>
                        <a:rPr lang="en-US" sz="1600" dirty="0" smtClean="0"/>
                        <a:t>black</a:t>
                      </a:r>
                      <a:endParaRPr lang="en-US" sz="1600" dirty="0"/>
                    </a:p>
                  </a:txBody>
                  <a:tcPr/>
                </a:tc>
                <a:tc>
                  <a:txBody>
                    <a:bodyPr/>
                    <a:lstStyle/>
                    <a:p>
                      <a:r>
                        <a:rPr lang="en-US" sz="1600" dirty="0" smtClean="0"/>
                        <a:t>sets the background color for</a:t>
                      </a:r>
                      <a:r>
                        <a:rPr lang="en-US" sz="1600" baseline="0" dirty="0" smtClean="0"/>
                        <a:t> the element</a:t>
                      </a:r>
                      <a:endParaRPr lang="en-US" sz="1600" dirty="0"/>
                    </a:p>
                  </a:txBody>
                  <a:tcPr/>
                </a:tc>
              </a:tr>
              <a:tr h="370840">
                <a:tc>
                  <a:txBody>
                    <a:bodyPr/>
                    <a:lstStyle/>
                    <a:p>
                      <a:r>
                        <a:rPr lang="en-US" sz="1600" dirty="0" smtClean="0"/>
                        <a:t>border</a:t>
                      </a:r>
                      <a:endParaRPr lang="en-US" sz="1600" dirty="0"/>
                    </a:p>
                  </a:txBody>
                  <a:tcPr/>
                </a:tc>
                <a:tc>
                  <a:txBody>
                    <a:bodyPr/>
                    <a:lstStyle/>
                    <a:p>
                      <a:r>
                        <a:rPr lang="en-US" sz="1600" dirty="0" smtClean="0"/>
                        <a:t>1px solid red;</a:t>
                      </a:r>
                    </a:p>
                  </a:txBody>
                  <a:tcPr/>
                </a:tc>
                <a:tc>
                  <a:txBody>
                    <a:bodyPr/>
                    <a:lstStyle/>
                    <a:p>
                      <a:r>
                        <a:rPr lang="en-US" sz="1600" dirty="0" smtClean="0"/>
                        <a:t>creates a border with</a:t>
                      </a:r>
                      <a:r>
                        <a:rPr lang="en-US" sz="1600" baseline="0" dirty="0" smtClean="0"/>
                        <a:t> red color, with 1px size and solid style.</a:t>
                      </a:r>
                      <a:endParaRPr lang="en-US" sz="1600" dirty="0"/>
                    </a:p>
                  </a:txBody>
                  <a:tcPr/>
                </a:tc>
              </a:tr>
              <a:tr h="370840">
                <a:tc>
                  <a:txBody>
                    <a:bodyPr/>
                    <a:lstStyle/>
                    <a:p>
                      <a:r>
                        <a:rPr lang="en-US" sz="1600" dirty="0" smtClean="0"/>
                        <a:t>font-family</a:t>
                      </a:r>
                      <a:endParaRPr lang="en-US" sz="1600" dirty="0"/>
                    </a:p>
                  </a:txBody>
                  <a:tcPr/>
                </a:tc>
                <a:tc>
                  <a:txBody>
                    <a:bodyPr/>
                    <a:lstStyle/>
                    <a:p>
                      <a:r>
                        <a:rPr lang="en-US" sz="1600" dirty="0" smtClean="0"/>
                        <a:t>cursive,</a:t>
                      </a:r>
                    </a:p>
                    <a:p>
                      <a:r>
                        <a:rPr lang="en-US" sz="1600" dirty="0" smtClean="0"/>
                        <a:t>monospace,</a:t>
                      </a:r>
                    </a:p>
                    <a:p>
                      <a:r>
                        <a:rPr lang="en-US" sz="1600" dirty="0" smtClean="0"/>
                        <a:t>serif,</a:t>
                      </a:r>
                    </a:p>
                    <a:p>
                      <a:r>
                        <a:rPr lang="en-US" sz="1600" dirty="0" smtClean="0"/>
                        <a:t>sans-serif,</a:t>
                      </a:r>
                    </a:p>
                    <a:p>
                      <a:r>
                        <a:rPr lang="en-US" sz="1600" dirty="0" smtClean="0"/>
                        <a:t>fantasy</a:t>
                      </a:r>
                      <a:endParaRPr lang="en-US" sz="1600" dirty="0"/>
                    </a:p>
                  </a:txBody>
                  <a:tcPr/>
                </a:tc>
                <a:tc>
                  <a:txBody>
                    <a:bodyPr/>
                    <a:lstStyle/>
                    <a:p>
                      <a:r>
                        <a:rPr lang="en-US" sz="1600" dirty="0" smtClean="0"/>
                        <a:t>Sets the given style for the font.</a:t>
                      </a:r>
                      <a:endParaRPr lang="en-US" sz="1600" dirty="0"/>
                    </a:p>
                  </a:txBody>
                  <a:tcPr/>
                </a:tc>
              </a:tr>
            </a:tbl>
          </a:graphicData>
        </a:graphic>
      </p:graphicFrame>
    </p:spTree>
    <p:extLst>
      <p:ext uri="{BB962C8B-B14F-4D97-AF65-F5344CB8AC3E}">
        <p14:creationId xmlns:p14="http://schemas.microsoft.com/office/powerpoint/2010/main" val="74468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full stack Developer?</a:t>
            </a:r>
            <a:endParaRPr lang="en-US" dirty="0"/>
          </a:p>
        </p:txBody>
      </p:sp>
      <p:sp>
        <p:nvSpPr>
          <p:cNvPr id="3" name="Content Placeholder 2"/>
          <p:cNvSpPr>
            <a:spLocks noGrp="1"/>
          </p:cNvSpPr>
          <p:nvPr>
            <p:ph idx="1"/>
          </p:nvPr>
        </p:nvSpPr>
        <p:spPr/>
        <p:txBody>
          <a:bodyPr/>
          <a:lstStyle/>
          <a:p>
            <a:r>
              <a:rPr lang="en-US" dirty="0"/>
              <a:t>Full stack web developers have the ability to design complete web applications and websites. They work on the frontend, backend, database and debugging of web applications or websites.</a:t>
            </a:r>
          </a:p>
          <a:p>
            <a:endParaRPr lang="en-US" dirty="0"/>
          </a:p>
          <a:p>
            <a:endParaRPr lang="en-US" dirty="0"/>
          </a:p>
        </p:txBody>
      </p:sp>
    </p:spTree>
    <p:extLst>
      <p:ext uri="{BB962C8B-B14F-4D97-AF65-F5344CB8AC3E}">
        <p14:creationId xmlns:p14="http://schemas.microsoft.com/office/powerpoint/2010/main" val="301321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53781945"/>
              </p:ext>
            </p:extLst>
          </p:nvPr>
        </p:nvGraphicFramePr>
        <p:xfrm>
          <a:off x="304800" y="228600"/>
          <a:ext cx="8686800" cy="756920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sz="1600" dirty="0" smtClean="0"/>
                        <a:t>Property</a:t>
                      </a:r>
                      <a:endParaRPr lang="en-US" sz="1600" dirty="0"/>
                    </a:p>
                  </a:txBody>
                  <a:tcPr/>
                </a:tc>
                <a:tc>
                  <a:txBody>
                    <a:bodyPr/>
                    <a:lstStyle/>
                    <a:p>
                      <a:r>
                        <a:rPr lang="en-US" sz="1600" dirty="0" smtClean="0"/>
                        <a:t>Value</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font-size</a:t>
                      </a:r>
                      <a:endParaRPr lang="en-US" sz="1600" dirty="0"/>
                    </a:p>
                  </a:txBody>
                  <a:tcPr/>
                </a:tc>
                <a:tc>
                  <a:txBody>
                    <a:bodyPr/>
                    <a:lstStyle/>
                    <a:p>
                      <a:r>
                        <a:rPr lang="en-US" sz="1600" dirty="0" smtClean="0"/>
                        <a:t>10px</a:t>
                      </a:r>
                      <a:r>
                        <a:rPr lang="en-US" sz="1600" baseline="0" dirty="0" smtClean="0"/>
                        <a:t> </a:t>
                      </a:r>
                      <a:endParaRPr lang="en-US" sz="1600" dirty="0"/>
                    </a:p>
                  </a:txBody>
                  <a:tcPr/>
                </a:tc>
                <a:tc>
                  <a:txBody>
                    <a:bodyPr/>
                    <a:lstStyle/>
                    <a:p>
                      <a:r>
                        <a:rPr lang="en-US" sz="1600" dirty="0" smtClean="0"/>
                        <a:t>Sets the font</a:t>
                      </a:r>
                      <a:r>
                        <a:rPr lang="en-US" sz="1600" baseline="0" dirty="0" smtClean="0"/>
                        <a:t> size of an element</a:t>
                      </a:r>
                      <a:endParaRPr lang="en-US" sz="1600" dirty="0"/>
                    </a:p>
                  </a:txBody>
                  <a:tcPr/>
                </a:tc>
              </a:tr>
              <a:tr h="370840">
                <a:tc>
                  <a:txBody>
                    <a:bodyPr/>
                    <a:lstStyle/>
                    <a:p>
                      <a:r>
                        <a:rPr lang="en-US" sz="1600" dirty="0" smtClean="0"/>
                        <a:t>text-decoration</a:t>
                      </a:r>
                      <a:endParaRPr lang="en-US" sz="1600" dirty="0"/>
                    </a:p>
                  </a:txBody>
                  <a:tcPr/>
                </a:tc>
                <a:tc>
                  <a:txBody>
                    <a:bodyPr/>
                    <a:lstStyle/>
                    <a:p>
                      <a:r>
                        <a:rPr lang="en-US" sz="1600" dirty="0" smtClean="0"/>
                        <a:t>none,</a:t>
                      </a:r>
                    </a:p>
                    <a:p>
                      <a:r>
                        <a:rPr lang="en-US" sz="1600" dirty="0" smtClean="0"/>
                        <a:t>underline,</a:t>
                      </a:r>
                    </a:p>
                    <a:p>
                      <a:r>
                        <a:rPr lang="en-US" sz="1600" dirty="0" smtClean="0"/>
                        <a:t>overline,</a:t>
                      </a:r>
                    </a:p>
                    <a:p>
                      <a:r>
                        <a:rPr lang="en-US" sz="1600" dirty="0" smtClean="0"/>
                        <a:t>line-through</a:t>
                      </a:r>
                    </a:p>
                  </a:txBody>
                  <a:tcPr/>
                </a:tc>
                <a:tc>
                  <a:txBody>
                    <a:bodyPr/>
                    <a:lstStyle/>
                    <a:p>
                      <a:r>
                        <a:rPr lang="en-US" sz="1600" dirty="0" smtClean="0"/>
                        <a:t>Used</a:t>
                      </a:r>
                      <a:r>
                        <a:rPr lang="en-US" sz="1600" baseline="0" dirty="0" smtClean="0"/>
                        <a:t> to give the underline of other properties for an element. If we give none, the underline or other properties will be removed.</a:t>
                      </a:r>
                      <a:endParaRPr lang="en-US" sz="1600" dirty="0"/>
                    </a:p>
                  </a:txBody>
                  <a:tcPr/>
                </a:tc>
              </a:tr>
              <a:tr h="370840">
                <a:tc>
                  <a:txBody>
                    <a:bodyPr/>
                    <a:lstStyle/>
                    <a:p>
                      <a:r>
                        <a:rPr lang="en-US" sz="1600" dirty="0" smtClean="0"/>
                        <a:t>border-radius</a:t>
                      </a:r>
                      <a:endParaRPr lang="en-US" sz="1600" dirty="0"/>
                    </a:p>
                  </a:txBody>
                  <a:tcPr/>
                </a:tc>
                <a:tc>
                  <a:txBody>
                    <a:bodyPr/>
                    <a:lstStyle/>
                    <a:p>
                      <a:r>
                        <a:rPr lang="en-US" sz="1600" dirty="0" smtClean="0"/>
                        <a:t>2px </a:t>
                      </a:r>
                      <a:endParaRPr lang="en-US" sz="1600" dirty="0"/>
                    </a:p>
                  </a:txBody>
                  <a:tcPr/>
                </a:tc>
                <a:tc>
                  <a:txBody>
                    <a:bodyPr/>
                    <a:lstStyle/>
                    <a:p>
                      <a:r>
                        <a:rPr lang="en-US" sz="1600" dirty="0" smtClean="0"/>
                        <a:t>specifies</a:t>
                      </a:r>
                      <a:r>
                        <a:rPr lang="en-US" sz="1600" baseline="0" dirty="0" smtClean="0"/>
                        <a:t> the radius of the border. Used to design a curved borders.</a:t>
                      </a:r>
                      <a:endParaRPr lang="en-US" sz="1600" dirty="0"/>
                    </a:p>
                  </a:txBody>
                  <a:tcPr/>
                </a:tc>
              </a:tr>
              <a:tr h="370840">
                <a:tc>
                  <a:txBody>
                    <a:bodyPr/>
                    <a:lstStyle/>
                    <a:p>
                      <a:r>
                        <a:rPr lang="en-US" sz="1600" dirty="0" smtClean="0"/>
                        <a:t>cursor</a:t>
                      </a:r>
                      <a:endParaRPr lang="en-US" sz="1600" dirty="0"/>
                    </a:p>
                  </a:txBody>
                  <a:tcPr/>
                </a:tc>
                <a:tc>
                  <a:txBody>
                    <a:bodyPr/>
                    <a:lstStyle/>
                    <a:p>
                      <a:r>
                        <a:rPr lang="en-US" sz="1600" dirty="0" smtClean="0"/>
                        <a:t>pointer,</a:t>
                      </a:r>
                    </a:p>
                    <a:p>
                      <a:r>
                        <a:rPr lang="en-US" sz="1600" dirty="0" smtClean="0"/>
                        <a:t>progress,</a:t>
                      </a:r>
                    </a:p>
                    <a:p>
                      <a:r>
                        <a:rPr lang="en-US" sz="1600" dirty="0" smtClean="0"/>
                        <a:t>not</a:t>
                      </a:r>
                      <a:r>
                        <a:rPr lang="en-US" sz="1600" baseline="0" dirty="0" smtClean="0"/>
                        <a:t> allowed</a:t>
                      </a:r>
                      <a:endParaRPr lang="en-US" sz="1600" dirty="0" smtClean="0"/>
                    </a:p>
                  </a:txBody>
                  <a:tcPr/>
                </a:tc>
                <a:tc>
                  <a:txBody>
                    <a:bodyPr/>
                    <a:lstStyle/>
                    <a:p>
                      <a:r>
                        <a:rPr lang="en-US" sz="1600" dirty="0" smtClean="0"/>
                        <a:t>Defines the cursor of an</a:t>
                      </a:r>
                      <a:r>
                        <a:rPr lang="en-US" sz="1600" baseline="0" dirty="0" smtClean="0"/>
                        <a:t> element</a:t>
                      </a:r>
                      <a:endParaRPr lang="en-US" sz="1600" dirty="0"/>
                    </a:p>
                  </a:txBody>
                  <a:tcPr/>
                </a:tc>
              </a:tr>
              <a:tr h="370840">
                <a:tc>
                  <a:txBody>
                    <a:bodyPr/>
                    <a:lstStyle/>
                    <a:p>
                      <a:r>
                        <a:rPr lang="en-US" sz="1600" dirty="0" smtClean="0"/>
                        <a:t>width</a:t>
                      </a:r>
                      <a:endParaRPr lang="en-US" sz="1600" dirty="0"/>
                    </a:p>
                  </a:txBody>
                  <a:tcPr/>
                </a:tc>
                <a:tc>
                  <a:txBody>
                    <a:bodyPr/>
                    <a:lstStyle/>
                    <a:p>
                      <a:r>
                        <a:rPr lang="en-US" sz="1600" dirty="0" smtClean="0"/>
                        <a:t>50%,</a:t>
                      </a:r>
                    </a:p>
                    <a:p>
                      <a:r>
                        <a:rPr lang="en-US" sz="1600" dirty="0" smtClean="0"/>
                        <a:t>400px</a:t>
                      </a:r>
                      <a:endParaRPr lang="en-US" sz="1600" dirty="0"/>
                    </a:p>
                  </a:txBody>
                  <a:tcPr/>
                </a:tc>
                <a:tc>
                  <a:txBody>
                    <a:bodyPr/>
                    <a:lstStyle/>
                    <a:p>
                      <a:r>
                        <a:rPr lang="en-US" sz="1600" dirty="0" smtClean="0"/>
                        <a:t>Defines the width</a:t>
                      </a:r>
                      <a:r>
                        <a:rPr lang="en-US" sz="1600" baseline="0" dirty="0" smtClean="0"/>
                        <a:t> of an element, Mostly used with div tag and img tag.</a:t>
                      </a:r>
                      <a:endParaRPr lang="en-US" sz="1600" dirty="0"/>
                    </a:p>
                  </a:txBody>
                  <a:tcPr/>
                </a:tc>
              </a:tr>
              <a:tr h="370840">
                <a:tc>
                  <a:txBody>
                    <a:bodyPr/>
                    <a:lstStyle/>
                    <a:p>
                      <a:r>
                        <a:rPr lang="en-US" sz="1600" dirty="0" smtClean="0"/>
                        <a:t>height</a:t>
                      </a:r>
                      <a:endParaRPr lang="en-US" sz="1600" dirty="0"/>
                    </a:p>
                  </a:txBody>
                  <a:tcPr/>
                </a:tc>
                <a:tc>
                  <a:txBody>
                    <a:bodyPr/>
                    <a:lstStyle/>
                    <a:p>
                      <a:r>
                        <a:rPr lang="en-US" sz="1600" dirty="0" smtClean="0"/>
                        <a:t>30%,</a:t>
                      </a:r>
                    </a:p>
                    <a:p>
                      <a:r>
                        <a:rPr lang="en-US" sz="1600" dirty="0" smtClean="0"/>
                        <a:t>800px</a:t>
                      </a:r>
                      <a:endParaRPr lang="en-US" sz="1600" dirty="0"/>
                    </a:p>
                  </a:txBody>
                  <a:tcPr/>
                </a:tc>
                <a:tc>
                  <a:txBody>
                    <a:bodyPr/>
                    <a:lstStyle/>
                    <a:p>
                      <a:r>
                        <a:rPr lang="en-US" sz="1600" dirty="0" smtClean="0"/>
                        <a:t>Defines the height of an element, mostly used with div and</a:t>
                      </a:r>
                      <a:r>
                        <a:rPr lang="en-US" sz="1600" baseline="0" dirty="0" smtClean="0"/>
                        <a:t> img tag</a:t>
                      </a:r>
                      <a:endParaRPr lang="en-US" sz="1600" dirty="0"/>
                    </a:p>
                  </a:txBody>
                  <a:tcPr/>
                </a:tc>
              </a:tr>
              <a:tr h="370840">
                <a:tc>
                  <a:txBody>
                    <a:bodyPr/>
                    <a:lstStyle/>
                    <a:p>
                      <a:r>
                        <a:rPr lang="en-US" sz="1600" dirty="0" smtClean="0"/>
                        <a:t>max-width,</a:t>
                      </a:r>
                    </a:p>
                    <a:p>
                      <a:r>
                        <a:rPr lang="en-US" sz="1600" dirty="0" smtClean="0"/>
                        <a:t>max-height</a:t>
                      </a:r>
                      <a:endParaRPr lang="en-US" sz="1600" dirty="0"/>
                    </a:p>
                  </a:txBody>
                  <a:tcPr/>
                </a:tc>
                <a:tc>
                  <a:txBody>
                    <a:bodyPr/>
                    <a:lstStyle/>
                    <a:p>
                      <a:r>
                        <a:rPr lang="en-US" sz="1600" dirty="0" smtClean="0"/>
                        <a:t>100%</a:t>
                      </a:r>
                      <a:endParaRPr lang="en-US" sz="1600" dirty="0"/>
                    </a:p>
                  </a:txBody>
                  <a:tcPr/>
                </a:tc>
                <a:tc>
                  <a:txBody>
                    <a:bodyPr/>
                    <a:lstStyle/>
                    <a:p>
                      <a:r>
                        <a:rPr lang="en-US" sz="1600" dirty="0" smtClean="0"/>
                        <a:t>Used</a:t>
                      </a:r>
                      <a:r>
                        <a:rPr lang="en-US" sz="1600" baseline="0" dirty="0" smtClean="0"/>
                        <a:t> with img tag in-order to get responsive images</a:t>
                      </a:r>
                      <a:endParaRPr lang="en-US" sz="1600" dirty="0"/>
                    </a:p>
                  </a:txBody>
                  <a:tcPr/>
                </a:tc>
              </a:tr>
              <a:tr h="370840">
                <a:tc>
                  <a:txBody>
                    <a:bodyPr/>
                    <a:lstStyle/>
                    <a:p>
                      <a:r>
                        <a:rPr lang="en-US" sz="1600" dirty="0" smtClean="0"/>
                        <a:t>min-width,</a:t>
                      </a:r>
                    </a:p>
                    <a:p>
                      <a:r>
                        <a:rPr lang="en-US" sz="1600" dirty="0" smtClean="0"/>
                        <a:t>min-height</a:t>
                      </a:r>
                      <a:endParaRPr lang="en-US" sz="1600" dirty="0"/>
                    </a:p>
                  </a:txBody>
                  <a:tcPr/>
                </a:tc>
                <a:tc>
                  <a:txBody>
                    <a:bodyPr/>
                    <a:lstStyle/>
                    <a:p>
                      <a:r>
                        <a:rPr lang="en-US" sz="1600" dirty="0" smtClean="0"/>
                        <a:t>100%</a:t>
                      </a:r>
                      <a:endParaRPr lang="en-US" sz="1600" dirty="0"/>
                    </a:p>
                  </a:txBody>
                  <a:tcPr/>
                </a:tc>
                <a:tc>
                  <a:txBody>
                    <a:bodyPr/>
                    <a:lstStyle/>
                    <a:p>
                      <a:r>
                        <a:rPr lang="en-US" sz="1600" dirty="0" smtClean="0"/>
                        <a:t>Used</a:t>
                      </a:r>
                      <a:r>
                        <a:rPr lang="en-US" sz="1600" baseline="0" dirty="0" smtClean="0"/>
                        <a:t> to specify the minimum height and width of an element.</a:t>
                      </a:r>
                      <a:endParaRPr lang="en-US" sz="1600" dirty="0"/>
                    </a:p>
                  </a:txBody>
                  <a:tcPr/>
                </a:tc>
              </a:tr>
              <a:tr h="370840">
                <a:tc>
                  <a:txBody>
                    <a:bodyPr/>
                    <a:lstStyle/>
                    <a:p>
                      <a:r>
                        <a:rPr lang="en-US" sz="1600" dirty="0" smtClean="0"/>
                        <a:t>box-sizing</a:t>
                      </a:r>
                      <a:endParaRPr lang="en-US" sz="1600" dirty="0"/>
                    </a:p>
                  </a:txBody>
                  <a:tcPr/>
                </a:tc>
                <a:tc>
                  <a:txBody>
                    <a:bodyPr/>
                    <a:lstStyle/>
                    <a:p>
                      <a:r>
                        <a:rPr lang="en-US" sz="1600" dirty="0" smtClean="0"/>
                        <a:t>border-box</a:t>
                      </a:r>
                      <a:endParaRPr lang="en-US" sz="1600" dirty="0"/>
                    </a:p>
                  </a:txBody>
                  <a:tcPr/>
                </a:tc>
                <a:tc>
                  <a:txBody>
                    <a:bodyPr/>
                    <a:lstStyle/>
                    <a:p>
                      <a:r>
                        <a:rPr lang="en-US" sz="1600" dirty="0" smtClean="0"/>
                        <a:t>used</a:t>
                      </a:r>
                      <a:r>
                        <a:rPr lang="en-US" sz="1600" baseline="0" dirty="0" smtClean="0"/>
                        <a:t> with div tag. The width of the division will be border+padding+width.</a:t>
                      </a:r>
                      <a:endParaRPr lang="en-US" sz="1600" dirty="0"/>
                    </a:p>
                  </a:txBody>
                  <a:tcPr/>
                </a:tc>
              </a:tr>
            </a:tbl>
          </a:graphicData>
        </a:graphic>
      </p:graphicFrame>
    </p:spTree>
    <p:extLst>
      <p:ext uri="{BB962C8B-B14F-4D97-AF65-F5344CB8AC3E}">
        <p14:creationId xmlns:p14="http://schemas.microsoft.com/office/powerpoint/2010/main" val="66609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029200"/>
          </a:xfrm>
        </p:spPr>
        <p:txBody>
          <a:bodyPr/>
          <a:lstStyle/>
          <a:p>
            <a:r>
              <a:rPr lang="en-US" dirty="0" smtClean="0"/>
              <a:t>		   </a:t>
            </a:r>
            <a:r>
              <a:rPr lang="en-US" sz="5400" dirty="0" smtClean="0"/>
              <a:t>bootstrap</a:t>
            </a:r>
            <a:endParaRPr lang="en-US" sz="5400" dirty="0"/>
          </a:p>
        </p:txBody>
      </p:sp>
    </p:spTree>
    <p:extLst>
      <p:ext uri="{BB962C8B-B14F-4D97-AF65-F5344CB8AC3E}">
        <p14:creationId xmlns:p14="http://schemas.microsoft.com/office/powerpoint/2010/main" val="348955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a:t>Bootstrap is a powerful front-end framework for faster and easier web development.</a:t>
            </a:r>
          </a:p>
          <a:p>
            <a:r>
              <a:rPr lang="en-US" dirty="0"/>
              <a:t>It includes HTML and CSS based design templates for common user interface components like, Forms, Buttons, Table, Navigation, Dropdown etc..</a:t>
            </a:r>
          </a:p>
          <a:p>
            <a:endParaRPr lang="en-US" dirty="0"/>
          </a:p>
        </p:txBody>
      </p:sp>
    </p:spTree>
    <p:extLst>
      <p:ext uri="{BB962C8B-B14F-4D97-AF65-F5344CB8AC3E}">
        <p14:creationId xmlns:p14="http://schemas.microsoft.com/office/powerpoint/2010/main" val="164100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Bootstrap </a:t>
            </a:r>
            <a:r>
              <a:rPr lang="en-US" dirty="0" smtClean="0"/>
              <a:t>Files:</a:t>
            </a:r>
            <a:endParaRPr lang="en-US" dirty="0"/>
          </a:p>
        </p:txBody>
      </p:sp>
      <p:sp>
        <p:nvSpPr>
          <p:cNvPr id="3" name="Content Placeholder 2"/>
          <p:cNvSpPr>
            <a:spLocks noGrp="1"/>
          </p:cNvSpPr>
          <p:nvPr>
            <p:ph idx="1"/>
          </p:nvPr>
        </p:nvSpPr>
        <p:spPr/>
        <p:txBody>
          <a:bodyPr>
            <a:normAutofit lnSpcReduction="10000"/>
          </a:bodyPr>
          <a:lstStyle/>
          <a:p>
            <a:r>
              <a:rPr lang="en-US" dirty="0"/>
              <a:t>There are 2 versions available for download, compiled Bootstrap and Bootstrap source file.</a:t>
            </a:r>
          </a:p>
          <a:p>
            <a:endParaRPr lang="en-US" dirty="0"/>
          </a:p>
          <a:p>
            <a:r>
              <a:rPr lang="en-US" dirty="0"/>
              <a:t>You can download it from the below website.</a:t>
            </a:r>
          </a:p>
          <a:p>
            <a:pPr lvl="1"/>
            <a:r>
              <a:rPr lang="en-US" dirty="0">
                <a:hlinkClick r:id="rId2"/>
              </a:rPr>
              <a:t>https://getbootstrap.com/docs/3.3/getting-started/</a:t>
            </a:r>
            <a:endParaRPr lang="en-US" dirty="0"/>
          </a:p>
          <a:p>
            <a:endParaRPr lang="en-US" dirty="0"/>
          </a:p>
          <a:p>
            <a:r>
              <a:rPr lang="en-US" dirty="0"/>
              <a:t>Download the compiled version for better understanding.</a:t>
            </a:r>
          </a:p>
          <a:p>
            <a:endParaRPr lang="en-US" dirty="0"/>
          </a:p>
        </p:txBody>
      </p:sp>
    </p:spTree>
    <p:extLst>
      <p:ext uri="{BB962C8B-B14F-4D97-AF65-F5344CB8AC3E}">
        <p14:creationId xmlns:p14="http://schemas.microsoft.com/office/powerpoint/2010/main" val="170885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181600"/>
          </a:xfrm>
        </p:spPr>
        <p:txBody>
          <a:bodyPr>
            <a:normAutofit/>
          </a:bodyPr>
          <a:lstStyle/>
          <a:p>
            <a:r>
              <a:rPr lang="en-US" dirty="0" smtClean="0"/>
              <a:t>	Introduction </a:t>
            </a:r>
            <a:r>
              <a:rPr lang="en-US" dirty="0"/>
              <a:t>to Django IDE &amp; </a:t>
            </a:r>
            <a:r>
              <a:rPr lang="en-US" dirty="0" smtClean="0"/>
              <a:t>	Structure</a:t>
            </a:r>
            <a:r>
              <a:rPr lang="en-US" dirty="0"/>
              <a:t>.</a:t>
            </a:r>
          </a:p>
        </p:txBody>
      </p:sp>
    </p:spTree>
    <p:extLst>
      <p:ext uri="{BB962C8B-B14F-4D97-AF65-F5344CB8AC3E}">
        <p14:creationId xmlns:p14="http://schemas.microsoft.com/office/powerpoint/2010/main" val="34738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Pycharm ide installation:</a:t>
            </a:r>
            <a:endParaRPr lang="en-US" dirty="0"/>
          </a:p>
        </p:txBody>
      </p:sp>
      <p:sp>
        <p:nvSpPr>
          <p:cNvPr id="3" name="Content Placeholder 2"/>
          <p:cNvSpPr>
            <a:spLocks noGrp="1"/>
          </p:cNvSpPr>
          <p:nvPr>
            <p:ph idx="1"/>
          </p:nvPr>
        </p:nvSpPr>
        <p:spPr/>
        <p:txBody>
          <a:bodyPr/>
          <a:lstStyle/>
          <a:p>
            <a:r>
              <a:rPr lang="en-US" dirty="0" smtClean="0"/>
              <a:t>Open browser </a:t>
            </a:r>
            <a:r>
              <a:rPr lang="en-US" dirty="0" smtClean="0">
                <a:sym typeface="Wingdings" panose="05000000000000000000" pitchFamily="2" charset="2"/>
              </a:rPr>
              <a:t> Download community edition of Pycharm IDE.</a:t>
            </a:r>
          </a:p>
          <a:p>
            <a:r>
              <a:rPr lang="en-US" dirty="0" smtClean="0">
                <a:sym typeface="Wingdings" panose="05000000000000000000" pitchFamily="2" charset="2"/>
              </a:rPr>
              <a:t>Install the Pycharm in system.</a:t>
            </a:r>
            <a:endParaRPr lang="en-US" dirty="0"/>
          </a:p>
        </p:txBody>
      </p:sp>
    </p:spTree>
    <p:extLst>
      <p:ext uri="{BB962C8B-B14F-4D97-AF65-F5344CB8AC3E}">
        <p14:creationId xmlns:p14="http://schemas.microsoft.com/office/powerpoint/2010/main" val="638879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django project:	</a:t>
            </a:r>
            <a:endParaRPr lang="en-US" dirty="0"/>
          </a:p>
        </p:txBody>
      </p:sp>
      <p:sp>
        <p:nvSpPr>
          <p:cNvPr id="3" name="Content Placeholder 2"/>
          <p:cNvSpPr>
            <a:spLocks noGrp="1"/>
          </p:cNvSpPr>
          <p:nvPr>
            <p:ph idx="1"/>
          </p:nvPr>
        </p:nvSpPr>
        <p:spPr/>
        <p:txBody>
          <a:bodyPr/>
          <a:lstStyle/>
          <a:p>
            <a:r>
              <a:rPr lang="en-US" dirty="0" smtClean="0"/>
              <a:t>Create an Virtual Environment  for Django project.</a:t>
            </a:r>
          </a:p>
          <a:p>
            <a:r>
              <a:rPr lang="en-US" dirty="0" smtClean="0"/>
              <a:t>Pycharm </a:t>
            </a:r>
            <a:r>
              <a:rPr lang="en-US" dirty="0" smtClean="0">
                <a:sym typeface="Wingdings" panose="05000000000000000000" pitchFamily="2" charset="2"/>
              </a:rPr>
              <a:t> File New project set Project Name</a:t>
            </a:r>
          </a:p>
          <a:p>
            <a:r>
              <a:rPr lang="en-US" dirty="0" smtClean="0">
                <a:sym typeface="Wingdings" panose="05000000000000000000" pitchFamily="2" charset="2"/>
              </a:rPr>
              <a:t>    Untick the check box create a main.py welcome script.</a:t>
            </a:r>
          </a:p>
          <a:p>
            <a:r>
              <a:rPr lang="en-US" dirty="0" smtClean="0">
                <a:sym typeface="Wingdings" panose="05000000000000000000" pitchFamily="2" charset="2"/>
              </a:rPr>
              <a:t>select create  Now New Virtual Environment was created for Django.</a:t>
            </a:r>
          </a:p>
          <a:p>
            <a:pPr marL="0" indent="0">
              <a:buNone/>
            </a:pPr>
            <a:endParaRPr lang="en-US" dirty="0"/>
          </a:p>
        </p:txBody>
      </p:sp>
      <p:sp>
        <p:nvSpPr>
          <p:cNvPr id="4" name="Rectangle 3"/>
          <p:cNvSpPr/>
          <p:nvPr/>
        </p:nvSpPr>
        <p:spPr>
          <a:xfrm>
            <a:off x="734291" y="3886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0943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normAutofit fontScale="92500" lnSpcReduction="20000"/>
          </a:bodyPr>
          <a:lstStyle/>
          <a:p>
            <a:r>
              <a:rPr lang="en-US" dirty="0" smtClean="0"/>
              <a:t>1) Open Terminal in pycharm</a:t>
            </a:r>
            <a:r>
              <a:rPr lang="en-US" dirty="0" smtClean="0">
                <a:sym typeface="Wingdings" panose="05000000000000000000" pitchFamily="2" charset="2"/>
              </a:rPr>
              <a:t>Install Django package.</a:t>
            </a:r>
          </a:p>
          <a:p>
            <a:r>
              <a:rPr lang="en-US" dirty="0" smtClean="0">
                <a:solidFill>
                  <a:srgbClr val="0070C0"/>
                </a:solidFill>
                <a:sym typeface="Wingdings" panose="05000000000000000000" pitchFamily="2" charset="2"/>
              </a:rPr>
              <a:t>pip install django</a:t>
            </a:r>
          </a:p>
          <a:p>
            <a:r>
              <a:rPr lang="en-US" dirty="0" smtClean="0">
                <a:sym typeface="Wingdings" panose="05000000000000000000" pitchFamily="2" charset="2"/>
              </a:rPr>
              <a:t>2) To create Django Project:</a:t>
            </a:r>
          </a:p>
          <a:p>
            <a:r>
              <a:rPr lang="en-US" dirty="0" smtClean="0">
                <a:solidFill>
                  <a:srgbClr val="0070C0"/>
                </a:solidFill>
                <a:sym typeface="Wingdings" panose="05000000000000000000" pitchFamily="2" charset="2"/>
              </a:rPr>
              <a:t>django-admin startproject </a:t>
            </a:r>
            <a:r>
              <a:rPr lang="en-US" dirty="0" smtClean="0">
                <a:solidFill>
                  <a:srgbClr val="00B050"/>
                </a:solidFill>
                <a:sym typeface="Wingdings" panose="05000000000000000000" pitchFamily="2" charset="2"/>
              </a:rPr>
              <a:t>project name</a:t>
            </a:r>
          </a:p>
          <a:p>
            <a:r>
              <a:rPr lang="en-US" dirty="0" smtClean="0">
                <a:solidFill>
                  <a:schemeClr val="tx1"/>
                </a:solidFill>
                <a:sym typeface="Wingdings" panose="05000000000000000000" pitchFamily="2" charset="2"/>
              </a:rPr>
              <a:t>3) To run project</a:t>
            </a:r>
          </a:p>
          <a:p>
            <a:r>
              <a:rPr lang="en-US" dirty="0" smtClean="0">
                <a:solidFill>
                  <a:srgbClr val="0070C0"/>
                </a:solidFill>
                <a:sym typeface="Wingdings" panose="05000000000000000000" pitchFamily="2" charset="2"/>
              </a:rPr>
              <a:t>cd</a:t>
            </a:r>
            <a:r>
              <a:rPr lang="en-US" dirty="0" smtClean="0">
                <a:solidFill>
                  <a:schemeClr val="tx1"/>
                </a:solidFill>
                <a:sym typeface="Wingdings" panose="05000000000000000000" pitchFamily="2" charset="2"/>
              </a:rPr>
              <a:t> </a:t>
            </a:r>
            <a:r>
              <a:rPr lang="en-US" dirty="0" smtClean="0">
                <a:solidFill>
                  <a:srgbClr val="00B050"/>
                </a:solidFill>
                <a:sym typeface="Wingdings" panose="05000000000000000000" pitchFamily="2" charset="2"/>
              </a:rPr>
              <a:t>project name </a:t>
            </a:r>
            <a:r>
              <a:rPr lang="en-US" dirty="0" smtClean="0">
                <a:solidFill>
                  <a:schemeClr val="tx1"/>
                </a:solidFill>
                <a:sym typeface="Wingdings" panose="05000000000000000000" pitchFamily="2" charset="2"/>
              </a:rPr>
              <a:t>  these command is used to change the Directory</a:t>
            </a:r>
          </a:p>
          <a:p>
            <a:r>
              <a:rPr lang="en-US" dirty="0" smtClean="0">
                <a:solidFill>
                  <a:schemeClr val="tx1"/>
                </a:solidFill>
                <a:sym typeface="Wingdings" panose="05000000000000000000" pitchFamily="2" charset="2"/>
              </a:rPr>
              <a:t>4) To run project </a:t>
            </a:r>
          </a:p>
          <a:p>
            <a:r>
              <a:rPr lang="en-US" dirty="0" smtClean="0">
                <a:solidFill>
                  <a:srgbClr val="0070C0"/>
                </a:solidFill>
                <a:sym typeface="Wingdings" panose="05000000000000000000" pitchFamily="2" charset="2"/>
              </a:rPr>
              <a:t>python manage.py runserver  </a:t>
            </a:r>
            <a:r>
              <a:rPr lang="en-US" dirty="0" smtClean="0">
                <a:solidFill>
                  <a:schemeClr val="tx1"/>
                </a:solidFill>
                <a:sym typeface="Wingdings" panose="05000000000000000000" pitchFamily="2" charset="2"/>
              </a:rPr>
              <a:t> a link was created with port no 8000.</a:t>
            </a:r>
          </a:p>
          <a:p>
            <a:r>
              <a:rPr lang="en-US" dirty="0" smtClean="0">
                <a:solidFill>
                  <a:schemeClr val="tx1"/>
                </a:solidFill>
                <a:sym typeface="Wingdings" panose="05000000000000000000" pitchFamily="2" charset="2"/>
              </a:rPr>
              <a:t>5)address bar  type </a:t>
            </a:r>
            <a:r>
              <a:rPr lang="en-US" dirty="0" smtClean="0">
                <a:solidFill>
                  <a:srgbClr val="0070C0"/>
                </a:solidFill>
                <a:sym typeface="Wingdings" panose="05000000000000000000" pitchFamily="2" charset="2"/>
              </a:rPr>
              <a:t>admin</a:t>
            </a:r>
            <a:r>
              <a:rPr lang="en-US" dirty="0" smtClean="0">
                <a:solidFill>
                  <a:schemeClr val="tx1"/>
                </a:solidFill>
                <a:sym typeface="Wingdings" panose="05000000000000000000" pitchFamily="2" charset="2"/>
              </a:rPr>
              <a:t>  the default admin page of django</a:t>
            </a:r>
            <a:r>
              <a:rPr lang="en-US" dirty="0">
                <a:solidFill>
                  <a:schemeClr val="tx1"/>
                </a:solidFill>
                <a:sym typeface="Wingdings" panose="05000000000000000000" pitchFamily="2" charset="2"/>
              </a:rPr>
              <a:t> </a:t>
            </a:r>
            <a:r>
              <a:rPr lang="en-US" dirty="0" smtClean="0">
                <a:solidFill>
                  <a:schemeClr val="tx1"/>
                </a:solidFill>
                <a:sym typeface="Wingdings" panose="05000000000000000000" pitchFamily="2" charset="2"/>
              </a:rPr>
              <a:t>will open.</a:t>
            </a:r>
          </a:p>
          <a:p>
            <a:r>
              <a:rPr lang="en-US" dirty="0">
                <a:solidFill>
                  <a:schemeClr val="tx1"/>
                </a:solidFill>
                <a:sym typeface="Wingdings" panose="05000000000000000000" pitchFamily="2" charset="2"/>
              </a:rPr>
              <a:t>6</a:t>
            </a:r>
            <a:r>
              <a:rPr lang="en-US" dirty="0" smtClean="0">
                <a:solidFill>
                  <a:schemeClr val="tx1"/>
                </a:solidFill>
                <a:sym typeface="Wingdings" panose="05000000000000000000" pitchFamily="2" charset="2"/>
              </a:rPr>
              <a:t>)To stop project  Enter </a:t>
            </a:r>
            <a:r>
              <a:rPr lang="en-US" dirty="0" smtClean="0">
                <a:solidFill>
                  <a:srgbClr val="0070C0"/>
                </a:solidFill>
                <a:sym typeface="Wingdings" panose="05000000000000000000" pitchFamily="2" charset="2"/>
              </a:rPr>
              <a:t>clrl + c </a:t>
            </a:r>
            <a:r>
              <a:rPr lang="en-US" dirty="0" smtClean="0">
                <a:solidFill>
                  <a:schemeClr val="tx1"/>
                </a:solidFill>
                <a:sym typeface="Wingdings" panose="05000000000000000000" pitchFamily="2" charset="2"/>
              </a:rPr>
              <a:t>in Terminal.</a:t>
            </a:r>
          </a:p>
          <a:p>
            <a:endParaRPr lang="en-US" dirty="0" smtClean="0">
              <a:solidFill>
                <a:schemeClr val="tx1"/>
              </a:solidFill>
              <a:sym typeface="Wingdings" panose="05000000000000000000" pitchFamily="2" charset="2"/>
            </a:endParaRPr>
          </a:p>
          <a:p>
            <a:endParaRPr lang="en-US" dirty="0" smtClean="0">
              <a:solidFill>
                <a:srgbClr val="00B050"/>
              </a:solidFill>
              <a:sym typeface="Wingdings" panose="05000000000000000000" pitchFamily="2" charset="2"/>
            </a:endParaRPr>
          </a:p>
          <a:p>
            <a:endParaRPr lang="en-US" dirty="0"/>
          </a:p>
        </p:txBody>
      </p:sp>
    </p:spTree>
    <p:extLst>
      <p:ext uri="{BB962C8B-B14F-4D97-AF65-F5344CB8AC3E}">
        <p14:creationId xmlns:p14="http://schemas.microsoft.com/office/powerpoint/2010/main" val="2189934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324600"/>
          </a:xfrm>
        </p:spPr>
        <p:txBody>
          <a:bodyPr>
            <a:normAutofit lnSpcReduction="10000"/>
          </a:bodyPr>
          <a:lstStyle/>
          <a:p>
            <a:r>
              <a:rPr lang="en-US" dirty="0" smtClean="0"/>
              <a:t>The default Django project created location is c:user\admin\pycharm projects\ </a:t>
            </a:r>
            <a:r>
              <a:rPr lang="en-US" dirty="0" smtClean="0">
                <a:solidFill>
                  <a:srgbClr val="00B050"/>
                </a:solidFill>
              </a:rPr>
              <a:t>project name</a:t>
            </a:r>
            <a:r>
              <a:rPr lang="en-US" dirty="0" smtClean="0"/>
              <a:t>.</a:t>
            </a:r>
          </a:p>
          <a:p>
            <a:r>
              <a:rPr lang="en-US" dirty="0" smtClean="0"/>
              <a:t>In the created project ,a below given python files are created,</a:t>
            </a:r>
          </a:p>
          <a:p>
            <a:r>
              <a:rPr lang="en-US" dirty="0" smtClean="0"/>
              <a:t>1) </a:t>
            </a:r>
            <a:r>
              <a:rPr lang="en-US" dirty="0" smtClean="0">
                <a:solidFill>
                  <a:srgbClr val="00B0F0"/>
                </a:solidFill>
              </a:rPr>
              <a:t>manage.py </a:t>
            </a:r>
            <a:r>
              <a:rPr lang="en-US" dirty="0" smtClean="0">
                <a:solidFill>
                  <a:srgbClr val="00B0F0"/>
                </a:solidFill>
                <a:sym typeface="Wingdings" panose="05000000000000000000" pitchFamily="2" charset="2"/>
              </a:rPr>
              <a:t></a:t>
            </a:r>
            <a:r>
              <a:rPr lang="en-US" dirty="0" smtClean="0">
                <a:sym typeface="Wingdings" panose="05000000000000000000" pitchFamily="2" charset="2"/>
              </a:rPr>
              <a:t> used to run entire Django file.</a:t>
            </a:r>
          </a:p>
          <a:p>
            <a:r>
              <a:rPr lang="en-US" dirty="0" smtClean="0">
                <a:sym typeface="Wingdings" panose="05000000000000000000" pitchFamily="2" charset="2"/>
              </a:rPr>
              <a:t>2) </a:t>
            </a:r>
            <a:r>
              <a:rPr lang="en-US" dirty="0" smtClean="0">
                <a:solidFill>
                  <a:srgbClr val="00B0F0"/>
                </a:solidFill>
                <a:sym typeface="Wingdings" panose="05000000000000000000" pitchFamily="2" charset="2"/>
              </a:rPr>
              <a:t>__init__  </a:t>
            </a:r>
            <a:r>
              <a:rPr lang="en-US" dirty="0" smtClean="0">
                <a:sym typeface="Wingdings" panose="05000000000000000000" pitchFamily="2" charset="2"/>
              </a:rPr>
              <a:t>used to intialize the project.</a:t>
            </a:r>
          </a:p>
          <a:p>
            <a:r>
              <a:rPr lang="en-US" dirty="0" smtClean="0">
                <a:sym typeface="Wingdings" panose="05000000000000000000" pitchFamily="2" charset="2"/>
              </a:rPr>
              <a:t>3) </a:t>
            </a:r>
            <a:r>
              <a:rPr lang="en-US" dirty="0" smtClean="0">
                <a:solidFill>
                  <a:srgbClr val="00B0F0"/>
                </a:solidFill>
                <a:sym typeface="Wingdings" panose="05000000000000000000" pitchFamily="2" charset="2"/>
              </a:rPr>
              <a:t>asgi.py </a:t>
            </a:r>
            <a:r>
              <a:rPr lang="en-US" dirty="0" smtClean="0">
                <a:sym typeface="Wingdings" panose="05000000000000000000" pitchFamily="2" charset="2"/>
              </a:rPr>
              <a:t> It contains the information about project of settings.</a:t>
            </a:r>
          </a:p>
          <a:p>
            <a:r>
              <a:rPr lang="en-US" dirty="0" smtClean="0">
                <a:sym typeface="Wingdings" panose="05000000000000000000" pitchFamily="2" charset="2"/>
              </a:rPr>
              <a:t>4) </a:t>
            </a:r>
            <a:r>
              <a:rPr lang="en-US" dirty="0" smtClean="0">
                <a:solidFill>
                  <a:srgbClr val="00B0F0"/>
                </a:solidFill>
                <a:sym typeface="Wingdings" panose="05000000000000000000" pitchFamily="2" charset="2"/>
              </a:rPr>
              <a:t>settings.py </a:t>
            </a:r>
            <a:r>
              <a:rPr lang="en-US" dirty="0" smtClean="0">
                <a:sym typeface="Wingdings" panose="05000000000000000000" pitchFamily="2" charset="2"/>
              </a:rPr>
              <a:t> It have all the settings for to run entire project.</a:t>
            </a:r>
          </a:p>
          <a:p>
            <a:r>
              <a:rPr lang="en-US" dirty="0" smtClean="0">
                <a:sym typeface="Wingdings" panose="05000000000000000000" pitchFamily="2" charset="2"/>
              </a:rPr>
              <a:t>5) </a:t>
            </a:r>
            <a:r>
              <a:rPr lang="en-US" dirty="0" smtClean="0">
                <a:solidFill>
                  <a:srgbClr val="00B0F0"/>
                </a:solidFill>
                <a:sym typeface="Wingdings" panose="05000000000000000000" pitchFamily="2" charset="2"/>
              </a:rPr>
              <a:t>urls.py </a:t>
            </a:r>
            <a:r>
              <a:rPr lang="en-US" dirty="0" smtClean="0">
                <a:sym typeface="Wingdings" panose="05000000000000000000" pitchFamily="2" charset="2"/>
              </a:rPr>
              <a:t>used to write patterns of url and given patterns are displays in address bar.</a:t>
            </a:r>
            <a:endParaRPr lang="en-US" dirty="0"/>
          </a:p>
        </p:txBody>
      </p:sp>
    </p:spTree>
    <p:extLst>
      <p:ext uri="{BB962C8B-B14F-4D97-AF65-F5344CB8AC3E}">
        <p14:creationId xmlns:p14="http://schemas.microsoft.com/office/powerpoint/2010/main" val="3145797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248400"/>
          </a:xfrm>
        </p:spPr>
        <p:txBody>
          <a:bodyPr/>
          <a:lstStyle/>
          <a:p>
            <a:r>
              <a:rPr lang="en-US" dirty="0">
                <a:solidFill>
                  <a:srgbClr val="002060"/>
                </a:solidFill>
              </a:rPr>
              <a:t>6</a:t>
            </a:r>
            <a:r>
              <a:rPr lang="en-US" dirty="0" smtClean="0">
                <a:solidFill>
                  <a:srgbClr val="002060"/>
                </a:solidFill>
              </a:rPr>
              <a:t>)</a:t>
            </a:r>
            <a:r>
              <a:rPr lang="en-US" dirty="0" smtClean="0">
                <a:solidFill>
                  <a:srgbClr val="00B0F0"/>
                </a:solidFill>
              </a:rPr>
              <a:t>wsgj.py </a:t>
            </a:r>
            <a:r>
              <a:rPr lang="en-US" dirty="0" smtClean="0">
                <a:solidFill>
                  <a:srgbClr val="00B0F0"/>
                </a:solidFill>
                <a:sym typeface="Wingdings" panose="05000000000000000000" pitchFamily="2" charset="2"/>
              </a:rPr>
              <a:t></a:t>
            </a:r>
            <a:r>
              <a:rPr lang="en-US" dirty="0" smtClean="0">
                <a:sym typeface="Wingdings" panose="05000000000000000000" pitchFamily="2" charset="2"/>
              </a:rPr>
              <a:t>This is Django web server.</a:t>
            </a:r>
          </a:p>
          <a:p>
            <a:r>
              <a:rPr lang="en-US" dirty="0">
                <a:sym typeface="Wingdings" panose="05000000000000000000" pitchFamily="2" charset="2"/>
              </a:rPr>
              <a:t>7</a:t>
            </a:r>
            <a:r>
              <a:rPr lang="en-US" dirty="0" smtClean="0">
                <a:sym typeface="Wingdings" panose="05000000000000000000" pitchFamily="2" charset="2"/>
              </a:rPr>
              <a:t>)</a:t>
            </a:r>
            <a:r>
              <a:rPr lang="en-US" dirty="0" smtClean="0">
                <a:solidFill>
                  <a:srgbClr val="00B0F0"/>
                </a:solidFill>
                <a:sym typeface="Wingdings" panose="05000000000000000000" pitchFamily="2" charset="2"/>
              </a:rPr>
              <a:t>db.sqlite.py </a:t>
            </a:r>
            <a:r>
              <a:rPr lang="en-US" dirty="0" smtClean="0">
                <a:sym typeface="Wingdings" panose="05000000000000000000" pitchFamily="2" charset="2"/>
              </a:rPr>
              <a:t> This file was created when we first time run server.</a:t>
            </a:r>
          </a:p>
          <a:p>
            <a:r>
              <a:rPr lang="en-US" dirty="0" smtClean="0">
                <a:sym typeface="Wingdings" panose="05000000000000000000" pitchFamily="2" charset="2"/>
              </a:rPr>
              <a:t>This is default database of django</a:t>
            </a:r>
            <a:r>
              <a:rPr lang="en-US" dirty="0">
                <a:sym typeface="Wingdings" panose="05000000000000000000" pitchFamily="2" charset="2"/>
              </a:rPr>
              <a:t> </a:t>
            </a:r>
            <a:r>
              <a:rPr lang="en-US" dirty="0" smtClean="0">
                <a:sym typeface="Wingdings" panose="05000000000000000000" pitchFamily="2" charset="2"/>
              </a:rPr>
              <a:t>and we configure another database if we want.</a:t>
            </a:r>
          </a:p>
          <a:p>
            <a:endParaRPr lang="en-US" dirty="0"/>
          </a:p>
        </p:txBody>
      </p:sp>
    </p:spTree>
    <p:extLst>
      <p:ext uri="{BB962C8B-B14F-4D97-AF65-F5344CB8AC3E}">
        <p14:creationId xmlns:p14="http://schemas.microsoft.com/office/powerpoint/2010/main" val="329361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a:duotone>
              <a:prstClr val="black"/>
              <a:srgbClr val="FCDF8E">
                <a:tint val="45000"/>
                <a:satMod val="400000"/>
              </a:srgbClr>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554596" y="1554163"/>
            <a:ext cx="8187207" cy="4525962"/>
          </a:xfrm>
        </p:spPr>
      </p:pic>
    </p:spTree>
    <p:extLst>
      <p:ext uri="{BB962C8B-B14F-4D97-AF65-F5344CB8AC3E}">
        <p14:creationId xmlns:p14="http://schemas.microsoft.com/office/powerpoint/2010/main" val="250807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django application:</a:t>
            </a:r>
            <a:endParaRPr lang="en-US" dirty="0"/>
          </a:p>
        </p:txBody>
      </p:sp>
      <p:sp>
        <p:nvSpPr>
          <p:cNvPr id="3" name="Content Placeholder 2"/>
          <p:cNvSpPr>
            <a:spLocks noGrp="1"/>
          </p:cNvSpPr>
          <p:nvPr>
            <p:ph idx="1"/>
          </p:nvPr>
        </p:nvSpPr>
        <p:spPr>
          <a:xfrm>
            <a:off x="304800" y="1554162"/>
            <a:ext cx="8686800" cy="5075238"/>
          </a:xfrm>
        </p:spPr>
        <p:txBody>
          <a:bodyPr>
            <a:normAutofit/>
          </a:bodyPr>
          <a:lstStyle/>
          <a:p>
            <a:r>
              <a:rPr lang="en-US" dirty="0" smtClean="0">
                <a:solidFill>
                  <a:srgbClr val="00B0F0"/>
                </a:solidFill>
              </a:rPr>
              <a:t>Terminal </a:t>
            </a:r>
            <a:r>
              <a:rPr lang="en-US" dirty="0" smtClean="0">
                <a:sym typeface="Wingdings" panose="05000000000000000000" pitchFamily="2" charset="2"/>
              </a:rPr>
              <a:t> </a:t>
            </a:r>
            <a:r>
              <a:rPr lang="en-US" dirty="0" smtClean="0">
                <a:solidFill>
                  <a:srgbClr val="7030A0"/>
                </a:solidFill>
                <a:sym typeface="Wingdings" panose="05000000000000000000" pitchFamily="2" charset="2"/>
              </a:rPr>
              <a:t>python manage.py startapp </a:t>
            </a:r>
            <a:r>
              <a:rPr lang="en-US" dirty="0" smtClean="0">
                <a:solidFill>
                  <a:srgbClr val="0070C0"/>
                </a:solidFill>
                <a:sym typeface="Wingdings" panose="05000000000000000000" pitchFamily="2" charset="2"/>
              </a:rPr>
              <a:t>Application Name</a:t>
            </a:r>
            <a:r>
              <a:rPr lang="en-US" dirty="0" smtClean="0">
                <a:sym typeface="Wingdings" panose="05000000000000000000" pitchFamily="2" charset="2"/>
              </a:rPr>
              <a:t>.</a:t>
            </a:r>
          </a:p>
          <a:p>
            <a:r>
              <a:rPr lang="en-US" dirty="0" smtClean="0">
                <a:sym typeface="Wingdings" panose="05000000000000000000" pitchFamily="2" charset="2"/>
              </a:rPr>
              <a:t>A new folder was created in django project.</a:t>
            </a:r>
          </a:p>
          <a:p>
            <a:pPr marL="0" indent="0">
              <a:buNone/>
            </a:pPr>
            <a:r>
              <a:rPr lang="en-US" dirty="0" smtClean="0">
                <a:sym typeface="Wingdings" panose="05000000000000000000" pitchFamily="2" charset="2"/>
              </a:rPr>
              <a:t>   (ex: name as </a:t>
            </a:r>
            <a:r>
              <a:rPr lang="en-US" dirty="0" smtClean="0">
                <a:solidFill>
                  <a:srgbClr val="92D050"/>
                </a:solidFill>
                <a:sym typeface="Wingdings" panose="05000000000000000000" pitchFamily="2" charset="2"/>
              </a:rPr>
              <a:t>Template)</a:t>
            </a:r>
          </a:p>
          <a:p>
            <a:r>
              <a:rPr lang="en-US" dirty="0" smtClean="0">
                <a:solidFill>
                  <a:srgbClr val="00B0F0"/>
                </a:solidFill>
                <a:sym typeface="Wingdings" panose="05000000000000000000" pitchFamily="2" charset="2"/>
              </a:rPr>
              <a:t>settings.py </a:t>
            </a:r>
            <a:r>
              <a:rPr lang="en-US" dirty="0" smtClean="0">
                <a:sym typeface="Wingdings" panose="05000000000000000000" pitchFamily="2" charset="2"/>
              </a:rPr>
              <a:t> The created folder was register to this file as,</a:t>
            </a:r>
          </a:p>
          <a:p>
            <a:pPr marL="0" indent="0">
              <a:buNone/>
            </a:pPr>
            <a:r>
              <a:rPr lang="en-US" dirty="0" smtClean="0">
                <a:sym typeface="Wingdings" panose="05000000000000000000" pitchFamily="2" charset="2"/>
              </a:rPr>
              <a:t>	INSTALLED _APPS=[ ‘Application Name’]</a:t>
            </a:r>
          </a:p>
          <a:p>
            <a:pPr marL="0" indent="0">
              <a:buNone/>
            </a:pPr>
            <a:r>
              <a:rPr lang="en-US" dirty="0" smtClean="0">
                <a:sym typeface="Wingdings" panose="05000000000000000000" pitchFamily="2" charset="2"/>
              </a:rPr>
              <a:t>	TEMPLATES =[</a:t>
            </a:r>
          </a:p>
          <a:p>
            <a:pPr marL="0" indent="0">
              <a:buNone/>
            </a:pPr>
            <a:r>
              <a:rPr lang="en-US" dirty="0" smtClean="0">
                <a:sym typeface="Wingdings" panose="05000000000000000000" pitchFamily="2" charset="2"/>
              </a:rPr>
              <a:t>	‘DIR’ : [‘</a:t>
            </a:r>
            <a:r>
              <a:rPr lang="en-US" dirty="0" smtClean="0">
                <a:solidFill>
                  <a:srgbClr val="92D050"/>
                </a:solidFill>
                <a:sym typeface="Wingdings" panose="05000000000000000000" pitchFamily="2" charset="2"/>
              </a:rPr>
              <a:t>Template</a:t>
            </a:r>
            <a:r>
              <a:rPr lang="en-US" dirty="0" smtClean="0">
                <a:sym typeface="Wingdings" panose="05000000000000000000" pitchFamily="2" charset="2"/>
              </a:rPr>
              <a:t>’]]</a:t>
            </a:r>
          </a:p>
          <a:p>
            <a:pPr marL="0" indent="0">
              <a:buNone/>
            </a:pPr>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p:txBody>
      </p:sp>
    </p:spTree>
    <p:extLst>
      <p:ext uri="{BB962C8B-B14F-4D97-AF65-F5344CB8AC3E}">
        <p14:creationId xmlns:p14="http://schemas.microsoft.com/office/powerpoint/2010/main" val="2029129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248400"/>
          </a:xfrm>
        </p:spPr>
        <p:txBody>
          <a:bodyPr>
            <a:normAutofit fontScale="92500" lnSpcReduction="10000"/>
          </a:bodyPr>
          <a:lstStyle/>
          <a:p>
            <a:r>
              <a:rPr lang="en-US" dirty="0" smtClean="0">
                <a:solidFill>
                  <a:srgbClr val="00B0F0"/>
                </a:solidFill>
              </a:rPr>
              <a:t>views.py</a:t>
            </a:r>
            <a:r>
              <a:rPr lang="en-US" dirty="0" smtClean="0"/>
              <a:t> </a:t>
            </a:r>
            <a:r>
              <a:rPr lang="en-US" dirty="0" smtClean="0">
                <a:sym typeface="Wingdings" panose="05000000000000000000" pitchFamily="2" charset="2"/>
              </a:rPr>
              <a:t> It has Two type of views.</a:t>
            </a:r>
          </a:p>
          <a:p>
            <a:r>
              <a:rPr lang="en-US" dirty="0" smtClean="0">
                <a:sym typeface="Wingdings" panose="05000000000000000000" pitchFamily="2" charset="2"/>
              </a:rPr>
              <a:t>1) </a:t>
            </a:r>
            <a:r>
              <a:rPr lang="en-US" dirty="0" smtClean="0">
                <a:solidFill>
                  <a:srgbClr val="C00000"/>
                </a:solidFill>
                <a:sym typeface="Wingdings" panose="05000000000000000000" pitchFamily="2" charset="2"/>
              </a:rPr>
              <a:t>Function based views:</a:t>
            </a:r>
            <a:r>
              <a:rPr lang="en-US" dirty="0" smtClean="0">
                <a:sym typeface="Wingdings" panose="05000000000000000000" pitchFamily="2" charset="2"/>
              </a:rPr>
              <a:t>  The python statements are written in function.</a:t>
            </a:r>
          </a:p>
          <a:p>
            <a:r>
              <a:rPr lang="en-US" dirty="0" smtClean="0">
                <a:sym typeface="Wingdings" panose="05000000000000000000" pitchFamily="2" charset="2"/>
              </a:rPr>
              <a:t>2) </a:t>
            </a:r>
            <a:r>
              <a:rPr lang="en-US" dirty="0" smtClean="0">
                <a:solidFill>
                  <a:srgbClr val="C00000"/>
                </a:solidFill>
                <a:sym typeface="Wingdings" panose="05000000000000000000" pitchFamily="2" charset="2"/>
              </a:rPr>
              <a:t>Classy views: </a:t>
            </a:r>
            <a:r>
              <a:rPr lang="en-US" dirty="0" smtClean="0">
                <a:sym typeface="Wingdings" panose="05000000000000000000" pitchFamily="2" charset="2"/>
              </a:rPr>
              <a:t> The python statements are written in class.</a:t>
            </a:r>
          </a:p>
          <a:p>
            <a:r>
              <a:rPr lang="en-US" dirty="0" smtClean="0">
                <a:solidFill>
                  <a:srgbClr val="0070C0"/>
                </a:solidFill>
                <a:sym typeface="Wingdings" panose="05000000000000000000" pitchFamily="2" charset="2"/>
              </a:rPr>
              <a:t>Example:</a:t>
            </a:r>
          </a:p>
          <a:p>
            <a:pPr marL="0" indent="0">
              <a:buNone/>
            </a:pPr>
            <a:r>
              <a:rPr lang="en-US" dirty="0" smtClean="0">
                <a:sym typeface="Wingdings" panose="05000000000000000000" pitchFamily="2" charset="2"/>
              </a:rPr>
              <a:t>def mainpage(request):</a:t>
            </a:r>
          </a:p>
          <a:p>
            <a:pPr marL="0" indent="0">
              <a:buNone/>
            </a:pPr>
            <a:r>
              <a:rPr lang="en-US" dirty="0">
                <a:sym typeface="Wingdings" panose="05000000000000000000" pitchFamily="2" charset="2"/>
              </a:rPr>
              <a:t>	</a:t>
            </a:r>
            <a:r>
              <a:rPr lang="en-US" dirty="0" smtClean="0">
                <a:sym typeface="Wingdings" panose="05000000000000000000" pitchFamily="2" charset="2"/>
              </a:rPr>
              <a:t>return render(request,’home,html’)</a:t>
            </a:r>
          </a:p>
          <a:p>
            <a:r>
              <a:rPr lang="en-US" dirty="0" smtClean="0">
                <a:sym typeface="Wingdings" panose="05000000000000000000" pitchFamily="2" charset="2"/>
              </a:rPr>
              <a:t>In the above example , the url come with request</a:t>
            </a:r>
          </a:p>
          <a:p>
            <a:r>
              <a:rPr lang="en-US" dirty="0" smtClean="0">
                <a:solidFill>
                  <a:srgbClr val="00B0F0"/>
                </a:solidFill>
                <a:sym typeface="Wingdings" panose="05000000000000000000" pitchFamily="2" charset="2"/>
              </a:rPr>
              <a:t>render </a:t>
            </a:r>
            <a:r>
              <a:rPr lang="en-US" dirty="0" smtClean="0">
                <a:sym typeface="Wingdings" panose="05000000000000000000" pitchFamily="2" charset="2"/>
              </a:rPr>
              <a:t> use to share the response</a:t>
            </a:r>
          </a:p>
          <a:p>
            <a:pPr marL="0" indent="0">
              <a:buNone/>
            </a:pPr>
            <a:r>
              <a:rPr lang="en-US" dirty="0" smtClean="0">
                <a:sym typeface="Wingdings" panose="05000000000000000000" pitchFamily="2" charset="2"/>
              </a:rPr>
              <a:t>In render pass 2 compulsary arguments(request,template name)</a:t>
            </a:r>
          </a:p>
          <a:p>
            <a:pPr lvl="1"/>
            <a:endParaRPr lang="en-US" dirty="0"/>
          </a:p>
        </p:txBody>
      </p:sp>
    </p:spTree>
    <p:extLst>
      <p:ext uri="{BB962C8B-B14F-4D97-AF65-F5344CB8AC3E}">
        <p14:creationId xmlns:p14="http://schemas.microsoft.com/office/powerpoint/2010/main" val="1805253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lstStyle/>
          <a:p>
            <a:r>
              <a:rPr lang="en-US" dirty="0" smtClean="0">
                <a:solidFill>
                  <a:srgbClr val="00B0F0"/>
                </a:solidFill>
              </a:rPr>
              <a:t>Template</a:t>
            </a:r>
            <a:r>
              <a:rPr lang="en-US" dirty="0" smtClean="0"/>
              <a:t> </a:t>
            </a:r>
            <a:r>
              <a:rPr lang="en-US" dirty="0" smtClean="0">
                <a:sym typeface="Wingdings" panose="05000000000000000000" pitchFamily="2" charset="2"/>
              </a:rPr>
              <a:t> To create a new HTML file in template directory.(home.html)</a:t>
            </a:r>
          </a:p>
          <a:p>
            <a:r>
              <a:rPr lang="en-US" dirty="0" smtClean="0">
                <a:sym typeface="Wingdings" panose="05000000000000000000" pitchFamily="2" charset="2"/>
              </a:rPr>
              <a:t>html file(home.html) </a:t>
            </a:r>
          </a:p>
          <a:p>
            <a:r>
              <a:rPr lang="en-US" dirty="0" smtClean="0">
                <a:solidFill>
                  <a:srgbClr val="0070C0"/>
                </a:solidFill>
                <a:sym typeface="Wingdings" panose="05000000000000000000" pitchFamily="2" charset="2"/>
              </a:rPr>
              <a:t>Example: </a:t>
            </a:r>
          </a:p>
          <a:p>
            <a:pPr marL="0" indent="0">
              <a:buNone/>
            </a:pPr>
            <a:r>
              <a:rPr lang="en-US" dirty="0" smtClean="0">
                <a:sym typeface="Wingdings" panose="05000000000000000000" pitchFamily="2" charset="2"/>
              </a:rPr>
              <a:t>&lt;body&gt;</a:t>
            </a:r>
          </a:p>
          <a:p>
            <a:pPr marL="0" indent="0">
              <a:buNone/>
            </a:pPr>
            <a:r>
              <a:rPr lang="en-US" dirty="0" smtClean="0">
                <a:sym typeface="Wingdings" panose="05000000000000000000" pitchFamily="2" charset="2"/>
              </a:rPr>
              <a:t>&lt;h1&gt;Welcome to livewire &lt;/h1&gt;</a:t>
            </a:r>
          </a:p>
          <a:p>
            <a:pPr marL="0" indent="0">
              <a:buNone/>
            </a:pPr>
            <a:r>
              <a:rPr lang="en-US" dirty="0" smtClean="0">
                <a:sym typeface="Wingdings" panose="05000000000000000000" pitchFamily="2" charset="2"/>
              </a:rPr>
              <a:t>&lt;/body&gt;</a:t>
            </a:r>
          </a:p>
          <a:p>
            <a:r>
              <a:rPr lang="en-US" dirty="0" smtClean="0">
                <a:solidFill>
                  <a:srgbClr val="00B0F0"/>
                </a:solidFill>
                <a:sym typeface="Wingdings" panose="05000000000000000000" pitchFamily="2" charset="2"/>
              </a:rPr>
              <a:t>urls.py</a:t>
            </a:r>
            <a:r>
              <a:rPr lang="en-US" dirty="0" smtClean="0">
                <a:sym typeface="Wingdings" panose="05000000000000000000" pitchFamily="2" charset="2"/>
              </a:rPr>
              <a:t>  path(pattern, function name,name=“”)</a:t>
            </a:r>
          </a:p>
          <a:p>
            <a:r>
              <a:rPr lang="en-US" dirty="0" smtClean="0">
                <a:sym typeface="Wingdings" panose="05000000000000000000" pitchFamily="2" charset="2"/>
              </a:rPr>
              <a:t>The two arguments are must in the urls.py, they are(pattern,function name)</a:t>
            </a:r>
          </a:p>
          <a:p>
            <a:pPr marL="0" indent="0">
              <a:buNone/>
            </a:pPr>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p:txBody>
      </p:sp>
    </p:spTree>
    <p:extLst>
      <p:ext uri="{BB962C8B-B14F-4D97-AF65-F5344CB8AC3E}">
        <p14:creationId xmlns:p14="http://schemas.microsoft.com/office/powerpoint/2010/main" val="4141558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324600"/>
          </a:xfrm>
        </p:spPr>
        <p:txBody>
          <a:bodyPr>
            <a:normAutofit lnSpcReduction="10000"/>
          </a:bodyPr>
          <a:lstStyle/>
          <a:p>
            <a:r>
              <a:rPr lang="en-US" dirty="0" smtClean="0">
                <a:solidFill>
                  <a:srgbClr val="0070C0"/>
                </a:solidFill>
              </a:rPr>
              <a:t>Example:</a:t>
            </a:r>
          </a:p>
          <a:p>
            <a:pPr marL="0" indent="0">
              <a:buNone/>
            </a:pPr>
            <a:r>
              <a:rPr lang="en-US" dirty="0" smtClean="0">
                <a:solidFill>
                  <a:schemeClr val="accent1"/>
                </a:solidFill>
              </a:rPr>
              <a:t>from</a:t>
            </a:r>
            <a:r>
              <a:rPr lang="en-US" dirty="0" smtClean="0"/>
              <a:t> app1.views </a:t>
            </a:r>
            <a:r>
              <a:rPr lang="en-US" dirty="0" smtClean="0">
                <a:solidFill>
                  <a:schemeClr val="accent1"/>
                </a:solidFill>
              </a:rPr>
              <a:t>import</a:t>
            </a:r>
            <a:r>
              <a:rPr lang="en-US" dirty="0" smtClean="0"/>
              <a:t>  mainpage</a:t>
            </a:r>
          </a:p>
          <a:p>
            <a:pPr marL="0" indent="0">
              <a:buNone/>
            </a:pPr>
            <a:r>
              <a:rPr lang="en-US" dirty="0" smtClean="0"/>
              <a:t>path(“home/”,mainpage, name=‘home’)</a:t>
            </a:r>
          </a:p>
          <a:p>
            <a:r>
              <a:rPr lang="en-US" dirty="0" smtClean="0"/>
              <a:t>In the above example,</a:t>
            </a:r>
          </a:p>
          <a:p>
            <a:r>
              <a:rPr lang="en-US" dirty="0" smtClean="0"/>
              <a:t>app1 is the Application Name and it was present in views file.</a:t>
            </a:r>
          </a:p>
          <a:p>
            <a:r>
              <a:rPr lang="en-US" dirty="0" smtClean="0"/>
              <a:t>mainpage is the function name.</a:t>
            </a:r>
          </a:p>
          <a:p>
            <a:r>
              <a:rPr lang="en-US" dirty="0" smtClean="0"/>
              <a:t>if we mention function name as </a:t>
            </a:r>
            <a:r>
              <a:rPr lang="en-US" dirty="0" smtClean="0">
                <a:solidFill>
                  <a:srgbClr val="7030A0"/>
                </a:solidFill>
              </a:rPr>
              <a:t>*</a:t>
            </a:r>
            <a:r>
              <a:rPr lang="en-US" dirty="0" smtClean="0"/>
              <a:t> , then it represents all the function in the views file.</a:t>
            </a:r>
          </a:p>
          <a:p>
            <a:r>
              <a:rPr lang="en-US" dirty="0" smtClean="0"/>
              <a:t>If we set the pattern as </a:t>
            </a:r>
            <a:r>
              <a:rPr lang="en-US" dirty="0" smtClean="0">
                <a:solidFill>
                  <a:srgbClr val="00B050"/>
                </a:solidFill>
              </a:rPr>
              <a:t>“ “</a:t>
            </a:r>
            <a:r>
              <a:rPr lang="en-US" dirty="0" smtClean="0"/>
              <a:t> empty means, the home page was displayed default when we open the web page.</a:t>
            </a:r>
          </a:p>
          <a:p>
            <a:pPr marL="0" indent="0">
              <a:buNone/>
            </a:pPr>
            <a:endParaRPr lang="en-US" dirty="0"/>
          </a:p>
        </p:txBody>
      </p:sp>
    </p:spTree>
    <p:extLst>
      <p:ext uri="{BB962C8B-B14F-4D97-AF65-F5344CB8AC3E}">
        <p14:creationId xmlns:p14="http://schemas.microsoft.com/office/powerpoint/2010/main" val="1975444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a:t>
            </a:r>
            <a:r>
              <a:rPr lang="en-US" dirty="0" smtClean="0"/>
              <a:t>Views:</a:t>
            </a:r>
            <a:endParaRPr lang="en-US" dirty="0"/>
          </a:p>
        </p:txBody>
      </p:sp>
      <p:sp>
        <p:nvSpPr>
          <p:cNvPr id="3" name="Content Placeholder 2"/>
          <p:cNvSpPr>
            <a:spLocks noGrp="1"/>
          </p:cNvSpPr>
          <p:nvPr>
            <p:ph idx="1"/>
          </p:nvPr>
        </p:nvSpPr>
        <p:spPr/>
        <p:txBody>
          <a:bodyPr/>
          <a:lstStyle/>
          <a:p>
            <a:r>
              <a:rPr lang="en-US" dirty="0"/>
              <a:t>Django views take a HTTP request and return a HTTP response to the user.</a:t>
            </a:r>
          </a:p>
          <a:p>
            <a:endParaRPr lang="en-US" dirty="0"/>
          </a:p>
          <a:p>
            <a:r>
              <a:rPr lang="en-US" dirty="0"/>
              <a:t>Basically Django got 2 types of Views</a:t>
            </a:r>
          </a:p>
          <a:p>
            <a:pPr lvl="1"/>
            <a:r>
              <a:rPr lang="en-US" dirty="0"/>
              <a:t>Class Based Views</a:t>
            </a:r>
          </a:p>
          <a:p>
            <a:pPr lvl="1"/>
            <a:r>
              <a:rPr lang="en-US" dirty="0"/>
              <a:t>Function Based Views.</a:t>
            </a:r>
          </a:p>
          <a:p>
            <a:pPr marL="0" indent="0">
              <a:buNone/>
            </a:pPr>
            <a:endParaRPr lang="en-US" dirty="0"/>
          </a:p>
        </p:txBody>
      </p:sp>
    </p:spTree>
    <p:extLst>
      <p:ext uri="{BB962C8B-B14F-4D97-AF65-F5344CB8AC3E}">
        <p14:creationId xmlns:p14="http://schemas.microsoft.com/office/powerpoint/2010/main" val="1239561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Based </a:t>
            </a:r>
            <a:r>
              <a:rPr lang="en-US" dirty="0" smtClean="0"/>
              <a:t>Views:</a:t>
            </a:r>
            <a:endParaRPr lang="en-US" dirty="0"/>
          </a:p>
        </p:txBody>
      </p:sp>
      <p:sp>
        <p:nvSpPr>
          <p:cNvPr id="3" name="Content Placeholder 2"/>
          <p:cNvSpPr>
            <a:spLocks noGrp="1"/>
          </p:cNvSpPr>
          <p:nvPr>
            <p:ph idx="1"/>
          </p:nvPr>
        </p:nvSpPr>
        <p:spPr/>
        <p:txBody>
          <a:bodyPr/>
          <a:lstStyle/>
          <a:p>
            <a:r>
              <a:rPr lang="en-US" dirty="0"/>
              <a:t>In the beginning there were only function based views, available in Django. Then in order to avoid the cracking and to provide some generic view of codes, they introduced class based views.</a:t>
            </a:r>
          </a:p>
          <a:p>
            <a:endParaRPr lang="en-US" dirty="0"/>
          </a:p>
          <a:p>
            <a:r>
              <a:rPr lang="en-US" dirty="0"/>
              <a:t>Now lets see how to get the current date and time and to display it in our page.</a:t>
            </a:r>
          </a:p>
          <a:p>
            <a:endParaRPr lang="en-US" dirty="0"/>
          </a:p>
          <a:p>
            <a:endParaRPr lang="en-US" dirty="0"/>
          </a:p>
          <a:p>
            <a:endParaRPr lang="en-US" dirty="0"/>
          </a:p>
        </p:txBody>
      </p:sp>
    </p:spTree>
    <p:extLst>
      <p:ext uri="{BB962C8B-B14F-4D97-AF65-F5344CB8AC3E}">
        <p14:creationId xmlns:p14="http://schemas.microsoft.com/office/powerpoint/2010/main" val="4186230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shortcut </a:t>
            </a:r>
            <a:r>
              <a:rPr lang="en-US" dirty="0" smtClean="0"/>
              <a:t>functions:</a:t>
            </a:r>
            <a:endParaRPr lang="en-US" dirty="0"/>
          </a:p>
        </p:txBody>
      </p:sp>
      <p:sp>
        <p:nvSpPr>
          <p:cNvPr id="3" name="Content Placeholder 2"/>
          <p:cNvSpPr>
            <a:spLocks noGrp="1"/>
          </p:cNvSpPr>
          <p:nvPr>
            <p:ph idx="1"/>
          </p:nvPr>
        </p:nvSpPr>
        <p:spPr/>
        <p:txBody>
          <a:bodyPr/>
          <a:lstStyle/>
          <a:p>
            <a:r>
              <a:rPr lang="en-US" dirty="0"/>
              <a:t>render(request, template_name, context = none, content_type = none, status = none, using=none)</a:t>
            </a:r>
          </a:p>
          <a:p>
            <a:pPr marL="0" indent="0">
              <a:buNone/>
            </a:pPr>
            <a:endParaRPr lang="en-US" dirty="0"/>
          </a:p>
          <a:p>
            <a:r>
              <a:rPr lang="en-US" dirty="0"/>
              <a:t>It combines a given template with a given context dictionary and returns an HTTP response object with that rendered text.</a:t>
            </a:r>
          </a:p>
          <a:p>
            <a:pPr lvl="1"/>
            <a:endParaRPr lang="en-US" dirty="0"/>
          </a:p>
          <a:p>
            <a:pPr lvl="1"/>
            <a:endParaRPr lang="en-US" dirty="0"/>
          </a:p>
          <a:p>
            <a:endParaRPr lang="en-US" dirty="0"/>
          </a:p>
        </p:txBody>
      </p:sp>
    </p:spTree>
    <p:extLst>
      <p:ext uri="{BB962C8B-B14F-4D97-AF65-F5344CB8AC3E}">
        <p14:creationId xmlns:p14="http://schemas.microsoft.com/office/powerpoint/2010/main" val="2608582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52400" y="228600"/>
            <a:ext cx="8839200" cy="6477000"/>
          </a:xfrm>
        </p:spPr>
        <p:txBody>
          <a:bodyPr/>
          <a:lstStyle/>
          <a:p>
            <a:r>
              <a:rPr lang="en-US" dirty="0">
                <a:solidFill>
                  <a:srgbClr val="C00000"/>
                </a:solidFill>
              </a:rPr>
              <a:t>Required Arguments:</a:t>
            </a:r>
          </a:p>
          <a:p>
            <a:pPr lvl="1"/>
            <a:r>
              <a:rPr lang="en-US" dirty="0"/>
              <a:t>request</a:t>
            </a:r>
          </a:p>
          <a:p>
            <a:pPr lvl="1"/>
            <a:r>
              <a:rPr lang="en-US" dirty="0"/>
              <a:t>Template_name</a:t>
            </a:r>
          </a:p>
          <a:p>
            <a:pPr lvl="1"/>
            <a:endParaRPr lang="en-US" dirty="0"/>
          </a:p>
          <a:p>
            <a:r>
              <a:rPr lang="en-US" dirty="0">
                <a:solidFill>
                  <a:srgbClr val="C00000"/>
                </a:solidFill>
              </a:rPr>
              <a:t>Optional Arguments</a:t>
            </a:r>
            <a:r>
              <a:rPr lang="en-US" dirty="0"/>
              <a:t>:</a:t>
            </a:r>
          </a:p>
          <a:p>
            <a:pPr lvl="1"/>
            <a:r>
              <a:rPr lang="en-US" dirty="0"/>
              <a:t>context </a:t>
            </a:r>
            <a:r>
              <a:rPr lang="en-US" dirty="0">
                <a:sym typeface="Wingdings" pitchFamily="2" charset="2"/>
              </a:rPr>
              <a:t></a:t>
            </a:r>
            <a:r>
              <a:rPr lang="en-US" dirty="0"/>
              <a:t> A dictionary of values to add to template context.</a:t>
            </a:r>
          </a:p>
          <a:p>
            <a:pPr lvl="1"/>
            <a:r>
              <a:rPr lang="en-US" dirty="0"/>
              <a:t>content_type </a:t>
            </a:r>
            <a:r>
              <a:rPr lang="en-US" dirty="0">
                <a:sym typeface="Wingdings" pitchFamily="2" charset="2"/>
              </a:rPr>
              <a:t>Defaults to the value of the default_context_type in settings.</a:t>
            </a:r>
          </a:p>
          <a:p>
            <a:pPr lvl="1"/>
            <a:r>
              <a:rPr lang="en-US" dirty="0">
                <a:sym typeface="Wingdings" pitchFamily="2" charset="2"/>
              </a:rPr>
              <a:t>status The status code for the response. Default is 200.</a:t>
            </a:r>
          </a:p>
          <a:p>
            <a:pPr lvl="1"/>
            <a:r>
              <a:rPr lang="en-US" dirty="0">
                <a:sym typeface="Wingdings" pitchFamily="2" charset="2"/>
              </a:rPr>
              <a:t>using The name of a template engine to use for loading a template.</a:t>
            </a:r>
            <a:endParaRPr lang="en-US" dirty="0"/>
          </a:p>
          <a:p>
            <a:pPr lvl="2"/>
            <a:endParaRPr lang="en-US" dirty="0"/>
          </a:p>
          <a:p>
            <a:endParaRPr lang="en-US" dirty="0"/>
          </a:p>
        </p:txBody>
      </p:sp>
    </p:spTree>
    <p:extLst>
      <p:ext uri="{BB962C8B-B14F-4D97-AF65-F5344CB8AC3E}">
        <p14:creationId xmlns:p14="http://schemas.microsoft.com/office/powerpoint/2010/main" val="319340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a:t>Being a web framework, Django needs a convenient way to generate HTML dynamically.</a:t>
            </a:r>
          </a:p>
          <a:p>
            <a:r>
              <a:rPr lang="en-US" dirty="0"/>
              <a:t>The most common approach relies on templates.</a:t>
            </a:r>
          </a:p>
          <a:p>
            <a:r>
              <a:rPr lang="en-US" dirty="0"/>
              <a:t>A template contains the static parts of the desired HTML output as well as some special syntax describing how dynamic content will be inserted.</a:t>
            </a:r>
          </a:p>
          <a:p>
            <a:endParaRPr lang="en-US" dirty="0"/>
          </a:p>
        </p:txBody>
      </p:sp>
    </p:spTree>
    <p:extLst>
      <p:ext uri="{BB962C8B-B14F-4D97-AF65-F5344CB8AC3E}">
        <p14:creationId xmlns:p14="http://schemas.microsoft.com/office/powerpoint/2010/main" val="621125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Jinja2:	</a:t>
            </a:r>
            <a:endParaRPr lang="en-US" dirty="0"/>
          </a:p>
        </p:txBody>
      </p:sp>
      <p:sp>
        <p:nvSpPr>
          <p:cNvPr id="3" name="Content Placeholder 2"/>
          <p:cNvSpPr>
            <a:spLocks noGrp="1"/>
          </p:cNvSpPr>
          <p:nvPr>
            <p:ph idx="1"/>
          </p:nvPr>
        </p:nvSpPr>
        <p:spPr/>
        <p:txBody>
          <a:bodyPr/>
          <a:lstStyle/>
          <a:p>
            <a:r>
              <a:rPr lang="en-US" dirty="0"/>
              <a:t>Jinja2 is a modern and designer friendly </a:t>
            </a:r>
            <a:r>
              <a:rPr lang="en-US" dirty="0" smtClean="0">
                <a:solidFill>
                  <a:srgbClr val="00B050"/>
                </a:solidFill>
              </a:rPr>
              <a:t>Templating </a:t>
            </a:r>
            <a:r>
              <a:rPr lang="en-US" dirty="0">
                <a:solidFill>
                  <a:srgbClr val="00B050"/>
                </a:solidFill>
              </a:rPr>
              <a:t>language for Python</a:t>
            </a:r>
            <a:r>
              <a:rPr lang="en-US" dirty="0"/>
              <a:t>, modeled after Django’s Templates.</a:t>
            </a:r>
          </a:p>
          <a:p>
            <a:r>
              <a:rPr lang="en-US" dirty="0"/>
              <a:t>It is fast, widely used and secure with the optional sandboxed template execution environment.</a:t>
            </a:r>
          </a:p>
          <a:p>
            <a:endParaRPr lang="en-US" dirty="0"/>
          </a:p>
        </p:txBody>
      </p:sp>
    </p:spTree>
    <p:extLst>
      <p:ext uri="{BB962C8B-B14F-4D97-AF65-F5344CB8AC3E}">
        <p14:creationId xmlns:p14="http://schemas.microsoft.com/office/powerpoint/2010/main" val="149619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a:bodyPr>
          <a:lstStyle/>
          <a:p>
            <a:pPr marL="0" indent="0">
              <a:buNone/>
            </a:pPr>
            <a:r>
              <a:rPr lang="en-US" dirty="0">
                <a:solidFill>
                  <a:srgbClr val="FF0000"/>
                </a:solidFill>
              </a:rPr>
              <a:t>Frontend :</a:t>
            </a:r>
          </a:p>
          <a:p>
            <a:pPr marL="301943" lvl="1" indent="0">
              <a:buNone/>
            </a:pPr>
            <a:r>
              <a:rPr lang="en-US" dirty="0"/>
              <a:t>It is the visible part of website or web application which is responsible for user experience.</a:t>
            </a:r>
          </a:p>
          <a:p>
            <a:pPr marL="301943" lvl="1" indent="0">
              <a:buNone/>
            </a:pPr>
            <a:endParaRPr lang="en-US" dirty="0"/>
          </a:p>
          <a:p>
            <a:pPr marL="0" indent="0">
              <a:buNone/>
            </a:pPr>
            <a:r>
              <a:rPr lang="en-US" dirty="0">
                <a:solidFill>
                  <a:srgbClr val="FF0000"/>
                </a:solidFill>
              </a:rPr>
              <a:t>Backend : </a:t>
            </a:r>
          </a:p>
          <a:p>
            <a:pPr marL="301943" lvl="1" indent="0">
              <a:buNone/>
            </a:pPr>
            <a:r>
              <a:rPr lang="en-US" dirty="0"/>
              <a:t> It refers to the server-side development of web application or website with a primary focus on how the website works.</a:t>
            </a:r>
          </a:p>
          <a:p>
            <a:pPr marL="301943" lvl="1" indent="0">
              <a:buNone/>
            </a:pPr>
            <a:endParaRPr lang="en-US" dirty="0"/>
          </a:p>
          <a:p>
            <a:pPr marL="0" indent="0">
              <a:buNone/>
            </a:pPr>
            <a:r>
              <a:rPr lang="en-US" dirty="0">
                <a:solidFill>
                  <a:srgbClr val="FF0000"/>
                </a:solidFill>
              </a:rPr>
              <a:t>Database :</a:t>
            </a:r>
          </a:p>
          <a:p>
            <a:pPr marL="301943" lvl="1" indent="0">
              <a:buNone/>
            </a:pPr>
            <a:r>
              <a:rPr lang="en-US" dirty="0"/>
              <a:t>Database is the collection of inter-related data</a:t>
            </a:r>
          </a:p>
          <a:p>
            <a:endParaRPr lang="en-US" dirty="0"/>
          </a:p>
          <a:p>
            <a:endParaRPr lang="en-US" dirty="0"/>
          </a:p>
        </p:txBody>
      </p:sp>
    </p:spTree>
    <p:extLst>
      <p:ext uri="{BB962C8B-B14F-4D97-AF65-F5344CB8AC3E}">
        <p14:creationId xmlns:p14="http://schemas.microsoft.com/office/powerpoint/2010/main" val="672848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Template Inheritance</a:t>
            </a:r>
          </a:p>
          <a:p>
            <a:r>
              <a:rPr lang="en-US" dirty="0"/>
              <a:t>Configurable Syntax</a:t>
            </a:r>
          </a:p>
          <a:p>
            <a:endParaRPr lang="en-US" dirty="0"/>
          </a:p>
          <a:p>
            <a:pPr marL="0" indent="0">
              <a:buNone/>
            </a:pPr>
            <a:endParaRPr lang="en-US" dirty="0"/>
          </a:p>
        </p:txBody>
      </p:sp>
    </p:spTree>
    <p:extLst>
      <p:ext uri="{BB962C8B-B14F-4D97-AF65-F5344CB8AC3E}">
        <p14:creationId xmlns:p14="http://schemas.microsoft.com/office/powerpoint/2010/main" val="4003064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Jinja </a:t>
            </a:r>
            <a:r>
              <a:rPr lang="en-US" dirty="0" smtClean="0"/>
              <a:t>Delimiters:</a:t>
            </a:r>
            <a:endParaRPr lang="en-US" dirty="0"/>
          </a:p>
        </p:txBody>
      </p:sp>
      <p:sp>
        <p:nvSpPr>
          <p:cNvPr id="3" name="Content Placeholder 2"/>
          <p:cNvSpPr>
            <a:spLocks noGrp="1"/>
          </p:cNvSpPr>
          <p:nvPr>
            <p:ph idx="1"/>
          </p:nvPr>
        </p:nvSpPr>
        <p:spPr/>
        <p:txBody>
          <a:bodyPr/>
          <a:lstStyle/>
          <a:p>
            <a:r>
              <a:rPr lang="en-US" dirty="0"/>
              <a:t>{%  …. %} </a:t>
            </a:r>
            <a:r>
              <a:rPr lang="en-US" dirty="0">
                <a:sym typeface="Wingdings" pitchFamily="2" charset="2"/>
              </a:rPr>
              <a:t> </a:t>
            </a:r>
            <a:r>
              <a:rPr lang="en-US" dirty="0"/>
              <a:t>Statements</a:t>
            </a:r>
          </a:p>
          <a:p>
            <a:r>
              <a:rPr lang="en-US" dirty="0"/>
              <a:t>{{ ….. }} </a:t>
            </a:r>
            <a:r>
              <a:rPr lang="en-US" dirty="0">
                <a:sym typeface="Wingdings" pitchFamily="2" charset="2"/>
              </a:rPr>
              <a:t> </a:t>
            </a:r>
            <a:r>
              <a:rPr lang="en-US" dirty="0"/>
              <a:t>Expressions to print to the template output.</a:t>
            </a:r>
          </a:p>
          <a:p>
            <a:endParaRPr lang="en-US" dirty="0"/>
          </a:p>
          <a:p>
            <a:pPr marL="0" indent="0">
              <a:buNone/>
            </a:pPr>
            <a:endParaRPr lang="en-US" dirty="0"/>
          </a:p>
        </p:txBody>
      </p:sp>
    </p:spTree>
    <p:extLst>
      <p:ext uri="{BB962C8B-B14F-4D97-AF65-F5344CB8AC3E}">
        <p14:creationId xmlns:p14="http://schemas.microsoft.com/office/powerpoint/2010/main" val="3054655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t>
            </a:r>
            <a:r>
              <a:rPr lang="en-US" dirty="0" smtClean="0"/>
              <a:t>Delimeters:</a:t>
            </a:r>
            <a:endParaRPr lang="en-US" dirty="0"/>
          </a:p>
        </p:txBody>
      </p:sp>
      <p:sp>
        <p:nvSpPr>
          <p:cNvPr id="3" name="Content Placeholder 2"/>
          <p:cNvSpPr>
            <a:spLocks noGrp="1"/>
          </p:cNvSpPr>
          <p:nvPr>
            <p:ph idx="1"/>
          </p:nvPr>
        </p:nvSpPr>
        <p:spPr>
          <a:xfrm>
            <a:off x="304800" y="1371600"/>
            <a:ext cx="8686800" cy="5334000"/>
          </a:xfrm>
        </p:spPr>
        <p:txBody>
          <a:bodyPr>
            <a:normAutofit fontScale="85000" lnSpcReduction="20000"/>
          </a:bodyPr>
          <a:lstStyle/>
          <a:p>
            <a:r>
              <a:rPr lang="en-US" dirty="0"/>
              <a:t>{%block title%}….{%endblock%}</a:t>
            </a:r>
          </a:p>
          <a:p>
            <a:r>
              <a:rPr lang="en-US" dirty="0"/>
              <a:t>{%block content%}…{%endblock%}</a:t>
            </a:r>
          </a:p>
          <a:p>
            <a:r>
              <a:rPr lang="en-US" dirty="0"/>
              <a:t>{%extends ‘file.html’%}</a:t>
            </a:r>
          </a:p>
          <a:p>
            <a:r>
              <a:rPr lang="en-US" dirty="0"/>
              <a:t>{%include ‘file.html%}</a:t>
            </a:r>
          </a:p>
          <a:p>
            <a:r>
              <a:rPr lang="en-US" dirty="0"/>
              <a:t>{%if users%}…..{%endif%}</a:t>
            </a:r>
          </a:p>
          <a:p>
            <a:r>
              <a:rPr lang="en-US" dirty="0"/>
              <a:t>{%</a:t>
            </a:r>
            <a:r>
              <a:rPr lang="en-US" dirty="0" smtClean="0"/>
              <a:t>for</a:t>
            </a:r>
            <a:r>
              <a:rPr lang="en-US" b="1" dirty="0" smtClean="0"/>
              <a:t> </a:t>
            </a:r>
            <a:r>
              <a:rPr lang="en-US" dirty="0"/>
              <a:t>users in user%}…{%endfor%}</a:t>
            </a:r>
          </a:p>
          <a:p>
            <a:r>
              <a:rPr lang="en-US" dirty="0"/>
              <a:t>{{name}}</a:t>
            </a:r>
          </a:p>
          <a:p>
            <a:pPr marL="0" indent="0">
              <a:buNone/>
            </a:pPr>
            <a:r>
              <a:rPr lang="en-US" dirty="0" smtClean="0">
                <a:solidFill>
                  <a:srgbClr val="FF0000"/>
                </a:solidFill>
              </a:rPr>
              <a:t>Note:</a:t>
            </a:r>
          </a:p>
          <a:p>
            <a:r>
              <a:rPr lang="en-US" dirty="0" smtClean="0"/>
              <a:t>Do not use the double bracket</a:t>
            </a:r>
            <a:r>
              <a:rPr lang="en-US" dirty="0" smtClean="0">
                <a:solidFill>
                  <a:srgbClr val="00B050"/>
                </a:solidFill>
              </a:rPr>
              <a:t>({{ }}),</a:t>
            </a:r>
            <a:r>
              <a:rPr lang="en-US" dirty="0" smtClean="0"/>
              <a:t>syntax within if or elif .</a:t>
            </a:r>
          </a:p>
          <a:p>
            <a:r>
              <a:rPr lang="en-US" dirty="0" smtClean="0"/>
              <a:t>Make a indent between condition and variables </a:t>
            </a:r>
            <a:r>
              <a:rPr lang="en-US" dirty="0" smtClean="0">
                <a:solidFill>
                  <a:srgbClr val="00B050"/>
                </a:solidFill>
              </a:rPr>
              <a:t>(a == b).</a:t>
            </a:r>
          </a:p>
          <a:p>
            <a:r>
              <a:rPr lang="en-US" dirty="0" smtClean="0">
                <a:solidFill>
                  <a:schemeClr val="tx1"/>
                </a:solidFill>
              </a:rPr>
              <a:t>use filter for module operator </a:t>
            </a:r>
            <a:r>
              <a:rPr lang="en-US" dirty="0" smtClean="0">
                <a:solidFill>
                  <a:srgbClr val="00B050"/>
                </a:solidFill>
              </a:rPr>
              <a:t>(ans|divisibleby</a:t>
            </a:r>
            <a:r>
              <a:rPr lang="en-US" sz="3800" b="1" dirty="0" smtClean="0">
                <a:solidFill>
                  <a:srgbClr val="00B050"/>
                </a:solidFill>
              </a:rPr>
              <a:t>:</a:t>
            </a:r>
            <a:r>
              <a:rPr lang="en-US" dirty="0" smtClean="0">
                <a:solidFill>
                  <a:srgbClr val="00B050"/>
                </a:solidFill>
              </a:rPr>
              <a:t>2)</a:t>
            </a:r>
            <a:endParaRPr lang="en-US" dirty="0">
              <a:solidFill>
                <a:srgbClr val="00B050"/>
              </a:solidFill>
            </a:endParaRPr>
          </a:p>
        </p:txBody>
      </p:sp>
    </p:spTree>
    <p:extLst>
      <p:ext uri="{BB962C8B-B14F-4D97-AF65-F5344CB8AC3E}">
        <p14:creationId xmlns:p14="http://schemas.microsoft.com/office/powerpoint/2010/main" val="290979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current time at about page:</a:t>
            </a:r>
            <a:endParaRPr lang="en-US" dirty="0"/>
          </a:p>
        </p:txBody>
      </p:sp>
      <p:sp>
        <p:nvSpPr>
          <p:cNvPr id="3" name="Content Placeholder 2"/>
          <p:cNvSpPr>
            <a:spLocks noGrp="1"/>
          </p:cNvSpPr>
          <p:nvPr>
            <p:ph idx="1"/>
          </p:nvPr>
        </p:nvSpPr>
        <p:spPr/>
        <p:txBody>
          <a:bodyPr/>
          <a:lstStyle/>
          <a:p>
            <a:r>
              <a:rPr lang="en-US" dirty="0" smtClean="0">
                <a:solidFill>
                  <a:srgbClr val="C00000"/>
                </a:solidFill>
              </a:rPr>
              <a:t>views.py </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from time import *</a:t>
            </a:r>
          </a:p>
          <a:p>
            <a:pPr marL="0" indent="0">
              <a:buNone/>
            </a:pPr>
            <a:r>
              <a:rPr lang="en-US" dirty="0" smtClean="0">
                <a:solidFill>
                  <a:srgbClr val="7030A0"/>
                </a:solidFill>
                <a:sym typeface="Wingdings" panose="05000000000000000000" pitchFamily="2" charset="2"/>
              </a:rPr>
              <a:t>def mainpage(request):</a:t>
            </a:r>
          </a:p>
          <a:p>
            <a:pPr marL="0" indent="0">
              <a:buNone/>
            </a:pPr>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return render(request,’home.html’)</a:t>
            </a:r>
          </a:p>
          <a:p>
            <a:pPr marL="0" indent="0">
              <a:buNone/>
            </a:pPr>
            <a:r>
              <a:rPr lang="en-US" dirty="0" smtClean="0">
                <a:solidFill>
                  <a:srgbClr val="7030A0"/>
                </a:solidFill>
                <a:sym typeface="Wingdings" panose="05000000000000000000" pitchFamily="2" charset="2"/>
              </a:rPr>
              <a:t>def aboutpage(request):</a:t>
            </a:r>
          </a:p>
          <a:p>
            <a:pPr marL="0" indent="0">
              <a:buNone/>
            </a:pPr>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return render(request,’base.html’,{‘now’:ctime})</a:t>
            </a:r>
          </a:p>
        </p:txBody>
      </p:sp>
    </p:spTree>
    <p:extLst>
      <p:ext uri="{BB962C8B-B14F-4D97-AF65-F5344CB8AC3E}">
        <p14:creationId xmlns:p14="http://schemas.microsoft.com/office/powerpoint/2010/main" val="3828802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470525"/>
          </a:xfrm>
        </p:spPr>
        <p:txBody>
          <a:bodyPr/>
          <a:lstStyle/>
          <a:p>
            <a:r>
              <a:rPr lang="en-US" dirty="0" smtClean="0"/>
              <a:t>Templates </a:t>
            </a:r>
            <a:r>
              <a:rPr lang="en-US" dirty="0" smtClean="0">
                <a:sym typeface="Wingdings" panose="05000000000000000000" pitchFamily="2" charset="2"/>
              </a:rPr>
              <a:t> Add new html file base.html</a:t>
            </a:r>
          </a:p>
          <a:p>
            <a:r>
              <a:rPr lang="en-US" dirty="0" smtClean="0">
                <a:sym typeface="Wingdings" panose="05000000000000000000" pitchFamily="2" charset="2"/>
              </a:rPr>
              <a:t>base.html </a:t>
            </a:r>
            <a:r>
              <a:rPr lang="en-US" dirty="0" smtClean="0">
                <a:solidFill>
                  <a:srgbClr val="7030A0"/>
                </a:solidFill>
                <a:sym typeface="Wingdings" panose="05000000000000000000" pitchFamily="2" charset="2"/>
              </a:rPr>
              <a:t>&lt;h1&gt; {{now}} &lt;/h1&gt;</a:t>
            </a:r>
          </a:p>
          <a:p>
            <a:r>
              <a:rPr lang="en-US" dirty="0" smtClean="0">
                <a:sym typeface="Wingdings" panose="05000000000000000000" pitchFamily="2" charset="2"/>
              </a:rPr>
              <a:t>urls.py</a:t>
            </a:r>
          </a:p>
          <a:p>
            <a:pPr marL="0" indent="0">
              <a:buNone/>
            </a:pPr>
            <a:r>
              <a:rPr lang="en-US" dirty="0" smtClean="0">
                <a:solidFill>
                  <a:srgbClr val="7030A0"/>
                </a:solidFill>
                <a:sym typeface="Wingdings" panose="05000000000000000000" pitchFamily="2" charset="2"/>
              </a:rPr>
              <a:t>from app1.views import mainpage,aboutpage</a:t>
            </a:r>
          </a:p>
          <a:p>
            <a:pPr marL="0" indent="0">
              <a:buNone/>
            </a:pPr>
            <a:r>
              <a:rPr lang="en-US" dirty="0" smtClean="0">
                <a:solidFill>
                  <a:srgbClr val="7030A0"/>
                </a:solidFill>
                <a:sym typeface="Wingdings" panose="05000000000000000000" pitchFamily="2" charset="2"/>
              </a:rPr>
              <a:t>path(“”,mainpage,name=‘home’),</a:t>
            </a:r>
          </a:p>
          <a:p>
            <a:pPr marL="0" indent="0">
              <a:buNone/>
            </a:pPr>
            <a:r>
              <a:rPr lang="en-US" dirty="0" smtClean="0">
                <a:solidFill>
                  <a:srgbClr val="7030A0"/>
                </a:solidFill>
                <a:sym typeface="Wingdings" panose="05000000000000000000" pitchFamily="2" charset="2"/>
              </a:rPr>
              <a:t>path(“about/”,aboutpage,name=‘about’),</a:t>
            </a:r>
            <a:endParaRPr lang="en-US" dirty="0">
              <a:solidFill>
                <a:srgbClr val="7030A0"/>
              </a:solidFill>
            </a:endParaRPr>
          </a:p>
        </p:txBody>
      </p:sp>
    </p:spTree>
    <p:extLst>
      <p:ext uri="{BB962C8B-B14F-4D97-AF65-F5344CB8AC3E}">
        <p14:creationId xmlns:p14="http://schemas.microsoft.com/office/powerpoint/2010/main" val="3988920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 can modify variables for displaying using filters.</a:t>
            </a:r>
          </a:p>
          <a:p>
            <a:endParaRPr lang="en-US" dirty="0"/>
          </a:p>
          <a:p>
            <a:r>
              <a:rPr lang="en-US" dirty="0"/>
              <a:t>Filters looks like this {{name|lower}}. This displays the value of the {{name}} variable after being filtered through the lower filter, which converts the text to lowercase.</a:t>
            </a:r>
          </a:p>
          <a:p>
            <a:endParaRPr lang="en-US" dirty="0"/>
          </a:p>
          <a:p>
            <a:r>
              <a:rPr lang="en-US" dirty="0"/>
              <a:t>Filters can be chained. The output of one filter is applied to the next.</a:t>
            </a:r>
          </a:p>
          <a:p>
            <a:endParaRPr lang="en-US" dirty="0"/>
          </a:p>
        </p:txBody>
      </p:sp>
    </p:spTree>
    <p:extLst>
      <p:ext uri="{BB962C8B-B14F-4D97-AF65-F5344CB8AC3E}">
        <p14:creationId xmlns:p14="http://schemas.microsoft.com/office/powerpoint/2010/main" val="3007500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324600"/>
          </a:xfrm>
        </p:spPr>
        <p:txBody>
          <a:bodyPr>
            <a:normAutofit/>
          </a:bodyPr>
          <a:lstStyle/>
          <a:p>
            <a:r>
              <a:rPr lang="en-US" dirty="0"/>
              <a:t>Some filters can take </a:t>
            </a:r>
            <a:r>
              <a:rPr lang="en-US" dirty="0" smtClean="0"/>
              <a:t>arguments</a:t>
            </a:r>
          </a:p>
          <a:p>
            <a:pPr marL="0" indent="0">
              <a:buNone/>
            </a:pPr>
            <a:endParaRPr lang="en-US" dirty="0"/>
          </a:p>
          <a:p>
            <a:r>
              <a:rPr lang="en-US" dirty="0">
                <a:solidFill>
                  <a:srgbClr val="C00000"/>
                </a:solidFill>
              </a:rPr>
              <a:t>Length:</a:t>
            </a:r>
          </a:p>
          <a:p>
            <a:pPr lvl="1"/>
            <a:r>
              <a:rPr lang="en-US" dirty="0"/>
              <a:t>Returns the length of the value. This works for both strings and lists.</a:t>
            </a:r>
          </a:p>
          <a:p>
            <a:pPr lvl="1"/>
            <a:r>
              <a:rPr lang="en-US" dirty="0"/>
              <a:t>Ex: {{value|length}}</a:t>
            </a:r>
          </a:p>
          <a:p>
            <a:pPr lvl="1"/>
            <a:endParaRPr lang="en-US" dirty="0"/>
          </a:p>
          <a:p>
            <a:endParaRPr lang="en-US" dirty="0"/>
          </a:p>
        </p:txBody>
      </p:sp>
    </p:spTree>
    <p:extLst>
      <p:ext uri="{BB962C8B-B14F-4D97-AF65-F5344CB8AC3E}">
        <p14:creationId xmlns:p14="http://schemas.microsoft.com/office/powerpoint/2010/main" val="2734700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Filters in app:</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views.py</a:t>
            </a:r>
            <a:r>
              <a:rPr lang="en-US" dirty="0" smtClean="0">
                <a:solidFill>
                  <a:srgbClr val="00B05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def mainpage(request):</a:t>
            </a:r>
          </a:p>
          <a:p>
            <a:pPr marL="0" indent="0">
              <a:buNone/>
            </a:pPr>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return render(request,’home.html’)</a:t>
            </a:r>
          </a:p>
          <a:p>
            <a:pPr marL="0" indent="0">
              <a:buNone/>
            </a:pPr>
            <a:r>
              <a:rPr lang="en-US" dirty="0" smtClean="0">
                <a:solidFill>
                  <a:srgbClr val="7030A0"/>
                </a:solidFill>
                <a:sym typeface="Wingdings" panose="05000000000000000000" pitchFamily="2" charset="2"/>
              </a:rPr>
              <a:t>def aboutpage(request):</a:t>
            </a:r>
          </a:p>
          <a:p>
            <a:pPr marL="0" indent="0">
              <a:buNone/>
            </a:pPr>
            <a:r>
              <a:rPr lang="en-US" dirty="0">
                <a:solidFill>
                  <a:srgbClr val="7030A0"/>
                </a:solidFill>
                <a:sym typeface="Wingdings" panose="05000000000000000000" pitchFamily="2" charset="2"/>
              </a:rPr>
              <a:t>	</a:t>
            </a:r>
            <a:r>
              <a:rPr lang="en-US" dirty="0" smtClean="0">
                <a:solidFill>
                  <a:srgbClr val="7030A0"/>
                </a:solidFill>
                <a:sym typeface="Wingdings" panose="05000000000000000000" pitchFamily="2" charset="2"/>
              </a:rPr>
              <a:t>return render(request,’base.html’)</a:t>
            </a:r>
          </a:p>
          <a:p>
            <a:pPr marL="0" indent="0">
              <a:buNone/>
            </a:pPr>
            <a:endParaRPr lang="en-US" dirty="0"/>
          </a:p>
        </p:txBody>
      </p:sp>
    </p:spTree>
    <p:extLst>
      <p:ext uri="{BB962C8B-B14F-4D97-AF65-F5344CB8AC3E}">
        <p14:creationId xmlns:p14="http://schemas.microsoft.com/office/powerpoint/2010/main" val="4111707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rgbClr val="00B050"/>
                </a:solidFill>
              </a:rPr>
              <a:t>urls.py </a:t>
            </a:r>
            <a:r>
              <a:rPr lang="en-US" dirty="0" smtClean="0">
                <a:solidFill>
                  <a:srgbClr val="00B05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from app1.views import *</a:t>
            </a:r>
          </a:p>
          <a:p>
            <a:pPr marL="0" indent="0">
              <a:buNone/>
            </a:pPr>
            <a:r>
              <a:rPr lang="en-US" dirty="0" smtClean="0">
                <a:solidFill>
                  <a:srgbClr val="7030A0"/>
                </a:solidFill>
                <a:sym typeface="Wingdings" panose="05000000000000000000" pitchFamily="2" charset="2"/>
              </a:rPr>
              <a:t>urlpattern=[</a:t>
            </a:r>
          </a:p>
          <a:p>
            <a:pPr marL="0" indent="0">
              <a:buNone/>
            </a:pPr>
            <a:r>
              <a:rPr lang="en-US" dirty="0" smtClean="0">
                <a:solidFill>
                  <a:srgbClr val="7030A0"/>
                </a:solidFill>
                <a:sym typeface="Wingdings" panose="05000000000000000000" pitchFamily="2" charset="2"/>
              </a:rPr>
              <a:t>path(“”,’home.html’,name=‘home’)</a:t>
            </a:r>
          </a:p>
          <a:p>
            <a:pPr marL="0" indent="0">
              <a:buNone/>
            </a:pPr>
            <a:r>
              <a:rPr lang="en-US" dirty="0" smtClean="0">
                <a:solidFill>
                  <a:srgbClr val="7030A0"/>
                </a:solidFill>
                <a:sym typeface="Wingdings" panose="05000000000000000000" pitchFamily="2" charset="2"/>
              </a:rPr>
              <a:t>path(“about/”,’base.html’, name=“about”,{‘name’:’live’,’place’:’chennai’})</a:t>
            </a:r>
          </a:p>
          <a:p>
            <a:pPr marL="0" indent="0">
              <a:buNone/>
            </a:pPr>
            <a:r>
              <a:rPr lang="en-US" dirty="0">
                <a:solidFill>
                  <a:srgbClr val="7030A0"/>
                </a:solidFill>
                <a:sym typeface="Wingdings" panose="05000000000000000000" pitchFamily="2" charset="2"/>
              </a:rPr>
              <a:t>]</a:t>
            </a:r>
            <a:endParaRPr lang="en-US" dirty="0">
              <a:solidFill>
                <a:srgbClr val="7030A0"/>
              </a:solidFill>
            </a:endParaRPr>
          </a:p>
        </p:txBody>
      </p:sp>
    </p:spTree>
    <p:extLst>
      <p:ext uri="{BB962C8B-B14F-4D97-AF65-F5344CB8AC3E}">
        <p14:creationId xmlns:p14="http://schemas.microsoft.com/office/powerpoint/2010/main" val="2419389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base.html </a:t>
            </a:r>
            <a:r>
              <a:rPr lang="en-US" dirty="0" smtClean="0">
                <a:solidFill>
                  <a:srgbClr val="00B05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&lt;h3&gt;</a:t>
            </a:r>
          </a:p>
          <a:p>
            <a:pPr marL="0" indent="0">
              <a:buNone/>
            </a:pPr>
            <a:r>
              <a:rPr lang="en-US" dirty="0" smtClean="0">
                <a:solidFill>
                  <a:srgbClr val="7030A0"/>
                </a:solidFill>
                <a:sym typeface="Wingdings" panose="05000000000000000000" pitchFamily="2" charset="2"/>
              </a:rPr>
              <a:t>{{ name | upper}}</a:t>
            </a:r>
          </a:p>
          <a:p>
            <a:pPr marL="0" indent="0">
              <a:buNone/>
            </a:pPr>
            <a:r>
              <a:rPr lang="en-US" dirty="0" smtClean="0">
                <a:solidFill>
                  <a:srgbClr val="7030A0"/>
                </a:solidFill>
                <a:sym typeface="Wingdings" panose="05000000000000000000" pitchFamily="2" charset="2"/>
              </a:rPr>
              <a:t>{{ place | lower}}</a:t>
            </a:r>
          </a:p>
          <a:p>
            <a:pPr marL="0" indent="0">
              <a:buNone/>
            </a:pPr>
            <a:r>
              <a:rPr lang="en-US" dirty="0" smtClean="0">
                <a:solidFill>
                  <a:srgbClr val="7030A0"/>
                </a:solidFill>
                <a:sym typeface="Wingdings" panose="05000000000000000000" pitchFamily="2" charset="2"/>
              </a:rPr>
              <a:t>{{ name | length}}</a:t>
            </a:r>
          </a:p>
          <a:p>
            <a:pPr marL="0" indent="0">
              <a:buNone/>
            </a:pPr>
            <a:r>
              <a:rPr lang="en-US" dirty="0" smtClean="0">
                <a:solidFill>
                  <a:srgbClr val="7030A0"/>
                </a:solidFill>
                <a:sym typeface="Wingdings" panose="05000000000000000000" pitchFamily="2" charset="2"/>
              </a:rPr>
              <a:t>{{ place | title }}</a:t>
            </a:r>
          </a:p>
          <a:p>
            <a:pPr marL="0" indent="0">
              <a:buNone/>
            </a:pPr>
            <a:r>
              <a:rPr lang="en-US" dirty="0" smtClean="0">
                <a:solidFill>
                  <a:srgbClr val="7030A0"/>
                </a:solidFill>
              </a:rPr>
              <a:t>&lt;/h3&gt;</a:t>
            </a:r>
            <a:endParaRPr lang="en-US" dirty="0">
              <a:solidFill>
                <a:srgbClr val="7030A0"/>
              </a:solidFill>
            </a:endParaRPr>
          </a:p>
        </p:txBody>
      </p:sp>
    </p:spTree>
    <p:extLst>
      <p:ext uri="{BB962C8B-B14F-4D97-AF65-F5344CB8AC3E}">
        <p14:creationId xmlns:p14="http://schemas.microsoft.com/office/powerpoint/2010/main" val="40215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74834"/>
            <a:ext cx="7620000" cy="5084620"/>
          </a:xfrm>
        </p:spPr>
      </p:pic>
    </p:spTree>
    <p:extLst>
      <p:ext uri="{BB962C8B-B14F-4D97-AF65-F5344CB8AC3E}">
        <p14:creationId xmlns:p14="http://schemas.microsoft.com/office/powerpoint/2010/main" val="1017344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Extending:</a:t>
            </a:r>
            <a:endParaRPr lang="en-US" dirty="0"/>
          </a:p>
        </p:txBody>
      </p:sp>
      <p:sp>
        <p:nvSpPr>
          <p:cNvPr id="3" name="Content Placeholder 2"/>
          <p:cNvSpPr>
            <a:spLocks noGrp="1"/>
          </p:cNvSpPr>
          <p:nvPr>
            <p:ph idx="1"/>
          </p:nvPr>
        </p:nvSpPr>
        <p:spPr/>
        <p:txBody>
          <a:bodyPr>
            <a:normAutofit lnSpcReduction="10000"/>
          </a:bodyPr>
          <a:lstStyle/>
          <a:p>
            <a:r>
              <a:rPr lang="en-US" dirty="0"/>
              <a:t>Then one of the awesome features of Django templates is like extending base templates. Which means whenever we are dealing with website development, it will be having an base template.</a:t>
            </a:r>
          </a:p>
          <a:p>
            <a:endParaRPr lang="en-US" dirty="0"/>
          </a:p>
          <a:p>
            <a:r>
              <a:rPr lang="en-US" dirty="0"/>
              <a:t>A template with a common header and footer and some other contents which should be followed in all other pages too.</a:t>
            </a:r>
          </a:p>
          <a:p>
            <a:pPr marL="0" indent="0">
              <a:buNone/>
            </a:pPr>
            <a:endParaRPr lang="en-US" dirty="0"/>
          </a:p>
        </p:txBody>
      </p:sp>
    </p:spTree>
    <p:extLst>
      <p:ext uri="{BB962C8B-B14F-4D97-AF65-F5344CB8AC3E}">
        <p14:creationId xmlns:p14="http://schemas.microsoft.com/office/powerpoint/2010/main" val="820061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We can avoid repeating the same code in all the pages.</a:t>
            </a:r>
          </a:p>
          <a:p>
            <a:r>
              <a:rPr lang="en-US" dirty="0"/>
              <a:t>Whenever some change needs to be done on the site we can simply modify a single page instead of doing it on all pages</a:t>
            </a:r>
          </a:p>
          <a:p>
            <a:r>
              <a:rPr lang="en-US" dirty="0"/>
              <a:t>A common design will provide a nice look and feel.</a:t>
            </a:r>
          </a:p>
          <a:p>
            <a:endParaRPr lang="en-US" dirty="0"/>
          </a:p>
        </p:txBody>
      </p:sp>
    </p:spTree>
    <p:extLst>
      <p:ext uri="{BB962C8B-B14F-4D97-AF65-F5344CB8AC3E}">
        <p14:creationId xmlns:p14="http://schemas.microsoft.com/office/powerpoint/2010/main" val="3453449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92500" lnSpcReduction="20000"/>
          </a:bodyPr>
          <a:lstStyle/>
          <a:p>
            <a:pPr marL="0" indent="0">
              <a:buNone/>
            </a:pPr>
            <a:r>
              <a:rPr lang="en-US" dirty="0" smtClean="0">
                <a:solidFill>
                  <a:srgbClr val="00B050"/>
                </a:solidFill>
              </a:rPr>
              <a:t>home.html</a:t>
            </a:r>
            <a:r>
              <a:rPr lang="en-US" dirty="0" smtClean="0"/>
              <a:t> </a:t>
            </a:r>
            <a:r>
              <a:rPr lang="en-US" dirty="0" smtClean="0">
                <a:sym typeface="Wingdings" panose="05000000000000000000" pitchFamily="2" charset="2"/>
              </a:rPr>
              <a:t></a:t>
            </a:r>
            <a:endParaRPr lang="en-US" dirty="0" smtClean="0"/>
          </a:p>
          <a:p>
            <a:pPr marL="0" indent="0">
              <a:buNone/>
            </a:pPr>
            <a:r>
              <a:rPr lang="en-US" dirty="0" smtClean="0">
                <a:solidFill>
                  <a:srgbClr val="7030A0"/>
                </a:solidFill>
              </a:rPr>
              <a:t>&lt;!</a:t>
            </a:r>
            <a:r>
              <a:rPr lang="en-US" dirty="0">
                <a:solidFill>
                  <a:srgbClr val="7030A0"/>
                </a:solidFill>
              </a:rPr>
              <a:t>DOCTYPE html&gt;</a:t>
            </a:r>
            <a:br>
              <a:rPr lang="en-US" dirty="0">
                <a:solidFill>
                  <a:srgbClr val="7030A0"/>
                </a:solidFill>
              </a:rPr>
            </a:br>
            <a:r>
              <a:rPr lang="en-US" dirty="0">
                <a:solidFill>
                  <a:srgbClr val="7030A0"/>
                </a:solidFill>
              </a:rPr>
              <a:t>&lt;html lang="en"&gt;</a:t>
            </a:r>
            <a:br>
              <a:rPr lang="en-US" dirty="0">
                <a:solidFill>
                  <a:srgbClr val="7030A0"/>
                </a:solidFill>
              </a:rPr>
            </a:br>
            <a:r>
              <a:rPr lang="en-US" dirty="0">
                <a:solidFill>
                  <a:srgbClr val="7030A0"/>
                </a:solidFill>
              </a:rPr>
              <a:t>&lt;head&gt;</a:t>
            </a:r>
            <a:br>
              <a:rPr lang="en-US" dirty="0">
                <a:solidFill>
                  <a:srgbClr val="7030A0"/>
                </a:solidFill>
              </a:rPr>
            </a:br>
            <a:r>
              <a:rPr lang="en-US" dirty="0">
                <a:solidFill>
                  <a:srgbClr val="7030A0"/>
                </a:solidFill>
              </a:rPr>
              <a:t>    &lt;meta charset="UTF-8"&gt;</a:t>
            </a:r>
            <a:br>
              <a:rPr lang="en-US" dirty="0">
                <a:solidFill>
                  <a:srgbClr val="7030A0"/>
                </a:solidFill>
              </a:rPr>
            </a:br>
            <a:r>
              <a:rPr lang="en-US" dirty="0">
                <a:solidFill>
                  <a:srgbClr val="FF0000"/>
                </a:solidFill>
              </a:rPr>
              <a:t>    {% block title %}</a:t>
            </a:r>
            <a:br>
              <a:rPr lang="en-US" dirty="0">
                <a:solidFill>
                  <a:srgbClr val="FF0000"/>
                </a:solidFill>
              </a:rPr>
            </a:br>
            <a:r>
              <a:rPr lang="en-US" dirty="0">
                <a:solidFill>
                  <a:srgbClr val="7030A0"/>
                </a:solidFill>
              </a:rPr>
              <a:t>    &lt;title&gt;Home Page&lt;/title&gt;</a:t>
            </a:r>
            <a:br>
              <a:rPr lang="en-US" dirty="0">
                <a:solidFill>
                  <a:srgbClr val="7030A0"/>
                </a:solidFill>
              </a:rPr>
            </a:br>
            <a:r>
              <a:rPr lang="en-US" dirty="0">
                <a:solidFill>
                  <a:srgbClr val="FF0000"/>
                </a:solidFill>
              </a:rPr>
              <a:t>    {% endblock %}</a:t>
            </a:r>
            <a:br>
              <a:rPr lang="en-US" dirty="0">
                <a:solidFill>
                  <a:srgbClr val="FF0000"/>
                </a:solidFill>
              </a:rPr>
            </a:br>
            <a:r>
              <a:rPr lang="en-US" dirty="0">
                <a:solidFill>
                  <a:srgbClr val="7030A0"/>
                </a:solidFill>
              </a:rPr>
              <a:t>    &lt;link rel="stylesheet" href="https://cdn.jsdelivr.net/npm/bootstrap@4.6.2/dist/css/bootstrap.min.css" integrity="sha384-xOolHFLEh07PJGoPkLv1IbcEPTNtaed2xpHsD9ESMhqIYd0nLMwNLD69Npy4HI+N" crossorigin="anonymous"&gt;</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&lt;/head&gt;</a:t>
            </a:r>
          </a:p>
          <a:p>
            <a:pPr marL="0" indent="0">
              <a:buNone/>
            </a:pPr>
            <a:endParaRPr lang="en-US" dirty="0"/>
          </a:p>
        </p:txBody>
      </p:sp>
    </p:spTree>
    <p:extLst>
      <p:ext uri="{BB962C8B-B14F-4D97-AF65-F5344CB8AC3E}">
        <p14:creationId xmlns:p14="http://schemas.microsoft.com/office/powerpoint/2010/main" val="4221781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a:noAutofit/>
          </a:bodyPr>
          <a:lstStyle/>
          <a:p>
            <a:pPr marL="0" indent="0">
              <a:buNone/>
            </a:pPr>
            <a:r>
              <a:rPr lang="en-US" sz="1600" dirty="0">
                <a:solidFill>
                  <a:srgbClr val="7030A0"/>
                </a:solidFill>
              </a:rPr>
              <a:t>&lt;</a:t>
            </a:r>
            <a:r>
              <a:rPr lang="en-US" sz="1600" dirty="0" smtClean="0">
                <a:solidFill>
                  <a:srgbClr val="7030A0"/>
                </a:solidFill>
              </a:rPr>
              <a:t>body&gt;</a:t>
            </a:r>
            <a:r>
              <a:rPr lang="en-US" sz="1600" dirty="0">
                <a:solidFill>
                  <a:srgbClr val="7030A0"/>
                </a:solidFill>
              </a:rPr>
              <a:t/>
            </a:r>
            <a:br>
              <a:rPr lang="en-US" sz="1600" dirty="0">
                <a:solidFill>
                  <a:srgbClr val="7030A0"/>
                </a:solidFill>
              </a:rPr>
            </a:br>
            <a:r>
              <a:rPr lang="en-US" sz="1600" dirty="0">
                <a:solidFill>
                  <a:srgbClr val="7030A0"/>
                </a:solidFill>
              </a:rPr>
              <a:t>&lt;div class="container-fluid p-3 bg-dark text-white" &gt;</a:t>
            </a:r>
            <a:br>
              <a:rPr lang="en-US" sz="1600" dirty="0">
                <a:solidFill>
                  <a:srgbClr val="7030A0"/>
                </a:solidFill>
              </a:rPr>
            </a:br>
            <a:r>
              <a:rPr lang="en-US" sz="1600" dirty="0">
                <a:solidFill>
                  <a:srgbClr val="7030A0"/>
                </a:solidFill>
              </a:rPr>
              <a:t>    &lt;h1&gt;Welcome to livewire &lt;/h1&gt;</a:t>
            </a:r>
            <a:br>
              <a:rPr lang="en-US" sz="1600" dirty="0">
                <a:solidFill>
                  <a:srgbClr val="7030A0"/>
                </a:solidFill>
              </a:rPr>
            </a:br>
            <a:r>
              <a:rPr lang="en-US" sz="1600" dirty="0">
                <a:solidFill>
                  <a:srgbClr val="7030A0"/>
                </a:solidFill>
              </a:rPr>
              <a:t>&lt;/div</a:t>
            </a:r>
            <a:r>
              <a:rPr lang="en-US" sz="1600" dirty="0" smtClean="0">
                <a:solidFill>
                  <a:srgbClr val="7030A0"/>
                </a:solidFill>
              </a:rPr>
              <a:t>&gt;</a:t>
            </a:r>
            <a:r>
              <a:rPr lang="en-US" sz="1600" dirty="0">
                <a:solidFill>
                  <a:srgbClr val="7030A0"/>
                </a:solidFill>
              </a:rPr>
              <a:t/>
            </a:r>
            <a:br>
              <a:rPr lang="en-US" sz="1600" dirty="0">
                <a:solidFill>
                  <a:srgbClr val="7030A0"/>
                </a:solidFill>
              </a:rPr>
            </a:br>
            <a:r>
              <a:rPr lang="en-US" sz="1600" dirty="0">
                <a:solidFill>
                  <a:srgbClr val="7030A0"/>
                </a:solidFill>
              </a:rPr>
              <a:t>&lt;div class="container-fluid p-3"&gt;</a:t>
            </a:r>
            <a:br>
              <a:rPr lang="en-US" sz="1600" dirty="0">
                <a:solidFill>
                  <a:srgbClr val="7030A0"/>
                </a:solidFill>
              </a:rPr>
            </a:br>
            <a:r>
              <a:rPr lang="en-US" sz="1600" dirty="0">
                <a:solidFill>
                  <a:srgbClr val="7030A0"/>
                </a:solidFill>
              </a:rPr>
              <a:t>    &lt;div class="row" &gt;</a:t>
            </a:r>
            <a:br>
              <a:rPr lang="en-US" sz="1600" dirty="0">
                <a:solidFill>
                  <a:srgbClr val="7030A0"/>
                </a:solidFill>
              </a:rPr>
            </a:br>
            <a:r>
              <a:rPr lang="en-US" sz="1600" dirty="0">
                <a:solidFill>
                  <a:srgbClr val="7030A0"/>
                </a:solidFill>
              </a:rPr>
              <a:t>        &lt;div class="col-xl-3"&gt;</a:t>
            </a:r>
            <a:br>
              <a:rPr lang="en-US" sz="1600" dirty="0">
                <a:solidFill>
                  <a:srgbClr val="7030A0"/>
                </a:solidFill>
              </a:rPr>
            </a:br>
            <a:r>
              <a:rPr lang="en-US" sz="1600" dirty="0">
                <a:solidFill>
                  <a:srgbClr val="7030A0"/>
                </a:solidFill>
              </a:rPr>
              <a:t>        &lt;a href="/" class="btn btn-success btn-block"&gt;Home&lt;/a&gt;</a:t>
            </a:r>
            <a:br>
              <a:rPr lang="en-US" sz="1600" dirty="0">
                <a:solidFill>
                  <a:srgbClr val="7030A0"/>
                </a:solidFill>
              </a:rPr>
            </a:br>
            <a:r>
              <a:rPr lang="en-US" sz="1600" dirty="0">
                <a:solidFill>
                  <a:srgbClr val="7030A0"/>
                </a:solidFill>
              </a:rPr>
              <a:t>        &lt;a href="/about" class="btn btn-success btn-block"&gt;About&lt;/a&gt;</a:t>
            </a:r>
            <a:br>
              <a:rPr lang="en-US" sz="1600" dirty="0">
                <a:solidFill>
                  <a:srgbClr val="7030A0"/>
                </a:solidFill>
              </a:rPr>
            </a:br>
            <a:r>
              <a:rPr lang="en-US" sz="1600" dirty="0">
                <a:solidFill>
                  <a:srgbClr val="7030A0"/>
                </a:solidFill>
              </a:rPr>
              <a:t>        &lt;a href="/course" class="btn btn-success btn-block"&gt;Courses&lt;/a&gt;</a:t>
            </a:r>
            <a:br>
              <a:rPr lang="en-US" sz="1600" dirty="0">
                <a:solidFill>
                  <a:srgbClr val="7030A0"/>
                </a:solidFill>
              </a:rPr>
            </a:br>
            <a:r>
              <a:rPr lang="en-US" sz="1600" dirty="0">
                <a:solidFill>
                  <a:srgbClr val="7030A0"/>
                </a:solidFill>
              </a:rPr>
              <a:t>        &lt;a href="/" class="btn btn-success btn-block"&gt;Enquire&lt;/a&gt;</a:t>
            </a:r>
            <a:br>
              <a:rPr lang="en-US" sz="1600" dirty="0">
                <a:solidFill>
                  <a:srgbClr val="7030A0"/>
                </a:solidFill>
              </a:rPr>
            </a:br>
            <a:r>
              <a:rPr lang="en-US" sz="1600" dirty="0">
                <a:solidFill>
                  <a:srgbClr val="7030A0"/>
                </a:solidFill>
              </a:rPr>
              <a:t>        &lt;/div</a:t>
            </a:r>
            <a:r>
              <a:rPr lang="en-US" sz="1600" dirty="0" smtClean="0">
                <a:solidFill>
                  <a:srgbClr val="7030A0"/>
                </a:solidFill>
              </a:rPr>
              <a:t>&gt;</a:t>
            </a:r>
            <a:r>
              <a:rPr lang="en-US" sz="1600" dirty="0">
                <a:solidFill>
                  <a:srgbClr val="7030A0"/>
                </a:solidFill>
              </a:rPr>
              <a:t/>
            </a:r>
            <a:br>
              <a:rPr lang="en-US" sz="1600" dirty="0">
                <a:solidFill>
                  <a:srgbClr val="7030A0"/>
                </a:solidFill>
              </a:rPr>
            </a:br>
            <a:r>
              <a:rPr lang="en-US" sz="1600" dirty="0">
                <a:solidFill>
                  <a:srgbClr val="7030A0"/>
                </a:solidFill>
              </a:rPr>
              <a:t>    &lt;div class="bg-warning col-xl-9</a:t>
            </a:r>
            <a:r>
              <a:rPr lang="en-US" sz="1600" dirty="0" smtClean="0">
                <a:solidFill>
                  <a:srgbClr val="7030A0"/>
                </a:solidFill>
              </a:rPr>
              <a:t>"&gt;</a:t>
            </a:r>
            <a:r>
              <a:rPr lang="en-US" sz="1600" dirty="0">
                <a:solidFill>
                  <a:srgbClr val="7030A0"/>
                </a:solidFill>
              </a:rPr>
              <a:t/>
            </a:r>
            <a:br>
              <a:rPr lang="en-US" sz="1600" dirty="0">
                <a:solidFill>
                  <a:srgbClr val="7030A0"/>
                </a:solidFill>
              </a:rPr>
            </a:br>
            <a:r>
              <a:rPr lang="en-US" sz="1600" dirty="0">
                <a:solidFill>
                  <a:srgbClr val="FF0000"/>
                </a:solidFill>
              </a:rPr>
              <a:t>        {% block content %}</a:t>
            </a:r>
            <a:br>
              <a:rPr lang="en-US" sz="1600" dirty="0">
                <a:solidFill>
                  <a:srgbClr val="FF0000"/>
                </a:solidFill>
              </a:rPr>
            </a:br>
            <a:r>
              <a:rPr lang="en-US" sz="1600" dirty="0">
                <a:solidFill>
                  <a:srgbClr val="7030A0"/>
                </a:solidFill>
              </a:rPr>
              <a:t>        &lt;h3&gt;About Livewire&lt;/h3&gt;</a:t>
            </a:r>
            <a:br>
              <a:rPr lang="en-US" sz="1600" dirty="0">
                <a:solidFill>
                  <a:srgbClr val="7030A0"/>
                </a:solidFill>
              </a:rPr>
            </a:br>
            <a:r>
              <a:rPr lang="en-US" sz="1600" dirty="0">
                <a:solidFill>
                  <a:srgbClr val="7030A0"/>
                </a:solidFill>
              </a:rPr>
              <a:t>    &lt;p&gt;</a:t>
            </a:r>
            <a:br>
              <a:rPr lang="en-US" sz="1600" dirty="0">
                <a:solidFill>
                  <a:srgbClr val="7030A0"/>
                </a:solidFill>
              </a:rPr>
            </a:br>
            <a:r>
              <a:rPr lang="en-US" sz="1600" dirty="0">
                <a:solidFill>
                  <a:srgbClr val="7030A0"/>
                </a:solidFill>
              </a:rPr>
              <a:t>        What is Livewire. Livewire is a package for Laravel created by Caleb Porzio that</a:t>
            </a:r>
            <a:br>
              <a:rPr lang="en-US" sz="1600" dirty="0">
                <a:solidFill>
                  <a:srgbClr val="7030A0"/>
                </a:solidFill>
              </a:rPr>
            </a:br>
            <a:r>
              <a:rPr lang="en-US" sz="1600" dirty="0">
                <a:solidFill>
                  <a:srgbClr val="7030A0"/>
                </a:solidFill>
              </a:rPr>
              <a:t>        allows you to dynamic dynamic user interfaces without the hassle of writing JavaScript.</a:t>
            </a:r>
            <a:br>
              <a:rPr lang="en-US" sz="1600" dirty="0">
                <a:solidFill>
                  <a:srgbClr val="7030A0"/>
                </a:solidFill>
              </a:rPr>
            </a:br>
            <a:r>
              <a:rPr lang="en-US" sz="1600" dirty="0">
                <a:solidFill>
                  <a:srgbClr val="7030A0"/>
                </a:solidFill>
              </a:rPr>
              <a:t>        Just keep writing PHP!</a:t>
            </a:r>
            <a:br>
              <a:rPr lang="en-US" sz="1600" dirty="0">
                <a:solidFill>
                  <a:srgbClr val="7030A0"/>
                </a:solidFill>
              </a:rPr>
            </a:br>
            <a:r>
              <a:rPr lang="en-US" sz="1600" dirty="0">
                <a:solidFill>
                  <a:srgbClr val="7030A0"/>
                </a:solidFill>
              </a:rPr>
              <a:t>    &lt;/p&gt;</a:t>
            </a:r>
            <a:br>
              <a:rPr lang="en-US" sz="1600" dirty="0">
                <a:solidFill>
                  <a:srgbClr val="7030A0"/>
                </a:solidFill>
              </a:rPr>
            </a:br>
            <a:r>
              <a:rPr lang="en-US" sz="1600" dirty="0">
                <a:solidFill>
                  <a:srgbClr val="FF0000"/>
                </a:solidFill>
              </a:rPr>
              <a:t>         {%endblock%}</a:t>
            </a:r>
            <a:br>
              <a:rPr lang="en-US" sz="1600" dirty="0">
                <a:solidFill>
                  <a:srgbClr val="FF0000"/>
                </a:solidFill>
              </a:rPr>
            </a:br>
            <a:r>
              <a:rPr lang="en-US" sz="1600" dirty="0">
                <a:solidFill>
                  <a:srgbClr val="7030A0"/>
                </a:solidFill>
              </a:rPr>
              <a:t>    &lt;/div&gt;</a:t>
            </a:r>
            <a:br>
              <a:rPr lang="en-US" sz="1600" dirty="0">
                <a:solidFill>
                  <a:srgbClr val="7030A0"/>
                </a:solidFill>
              </a:rPr>
            </a:br>
            <a:r>
              <a:rPr lang="en-US" sz="1600" dirty="0">
                <a:solidFill>
                  <a:srgbClr val="7030A0"/>
                </a:solidFill>
              </a:rPr>
              <a:t>    &lt;/div&gt;</a:t>
            </a:r>
            <a:br>
              <a:rPr lang="en-US" sz="1600" dirty="0">
                <a:solidFill>
                  <a:srgbClr val="7030A0"/>
                </a:solidFill>
              </a:rPr>
            </a:br>
            <a:r>
              <a:rPr lang="en-US" sz="1600" dirty="0">
                <a:solidFill>
                  <a:srgbClr val="7030A0"/>
                </a:solidFill>
              </a:rPr>
              <a:t>&lt;/div&gt;</a:t>
            </a:r>
            <a:br>
              <a:rPr lang="en-US" sz="1600" dirty="0">
                <a:solidFill>
                  <a:srgbClr val="7030A0"/>
                </a:solidFill>
              </a:rPr>
            </a:br>
            <a:r>
              <a:rPr lang="en-US" sz="1600" dirty="0">
                <a:solidFill>
                  <a:srgbClr val="7030A0"/>
                </a:solidFill>
              </a:rPr>
              <a:t>&lt;/body&gt;</a:t>
            </a:r>
            <a:br>
              <a:rPr lang="en-US" sz="1600" dirty="0">
                <a:solidFill>
                  <a:srgbClr val="7030A0"/>
                </a:solidFill>
              </a:rPr>
            </a:br>
            <a:r>
              <a:rPr lang="en-US" sz="1600" dirty="0">
                <a:solidFill>
                  <a:srgbClr val="7030A0"/>
                </a:solidFill>
              </a:rPr>
              <a:t>&lt;/html</a:t>
            </a:r>
            <a:r>
              <a:rPr lang="en-US" sz="1600" dirty="0" smtClean="0">
                <a:solidFill>
                  <a:srgbClr val="7030A0"/>
                </a:solidFill>
              </a:rPr>
              <a:t>&gt;</a:t>
            </a:r>
          </a:p>
          <a:p>
            <a:pPr marL="0" indent="0">
              <a:buNone/>
            </a:pPr>
            <a:endParaRPr lang="en-US" sz="1100" dirty="0">
              <a:solidFill>
                <a:srgbClr val="7030A0"/>
              </a:solidFill>
            </a:endParaRPr>
          </a:p>
        </p:txBody>
      </p:sp>
    </p:spTree>
    <p:extLst>
      <p:ext uri="{BB962C8B-B14F-4D97-AF65-F5344CB8AC3E}">
        <p14:creationId xmlns:p14="http://schemas.microsoft.com/office/powerpoint/2010/main" val="73848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85000" lnSpcReduction="20000"/>
          </a:bodyPr>
          <a:lstStyle/>
          <a:p>
            <a:pPr marL="0" indent="0">
              <a:buNone/>
            </a:pPr>
            <a:r>
              <a:rPr lang="en-US" dirty="0" smtClean="0">
                <a:solidFill>
                  <a:srgbClr val="00B050"/>
                </a:solidFill>
              </a:rPr>
              <a:t>about.html </a:t>
            </a:r>
            <a:r>
              <a:rPr lang="en-US" dirty="0" smtClean="0">
                <a:solidFill>
                  <a:srgbClr val="00B050"/>
                </a:solidFill>
                <a:sym typeface="Wingdings" panose="05000000000000000000" pitchFamily="2" charset="2"/>
              </a:rPr>
              <a:t></a:t>
            </a:r>
          </a:p>
          <a:p>
            <a:pPr marL="0" indent="0">
              <a:buNone/>
            </a:pPr>
            <a:r>
              <a:rPr lang="en-US" dirty="0">
                <a:solidFill>
                  <a:srgbClr val="FF0000"/>
                </a:solidFill>
              </a:rPr>
              <a:t>{% extends 'home.html' %}</a:t>
            </a:r>
            <a:br>
              <a:rPr lang="en-US" dirty="0">
                <a:solidFill>
                  <a:srgbClr val="FF0000"/>
                </a:solidFill>
              </a:rPr>
            </a:br>
            <a:r>
              <a:rPr lang="en-US" dirty="0">
                <a:solidFill>
                  <a:srgbClr val="7030A0"/>
                </a:solidFill>
              </a:rPr>
              <a:t/>
            </a:r>
            <a:br>
              <a:rPr lang="en-US" dirty="0">
                <a:solidFill>
                  <a:srgbClr val="7030A0"/>
                </a:solidFill>
              </a:rPr>
            </a:br>
            <a:r>
              <a:rPr lang="en-US" dirty="0">
                <a:solidFill>
                  <a:srgbClr val="7030A0"/>
                </a:solidFill>
              </a:rPr>
              <a:t>    </a:t>
            </a:r>
            <a:r>
              <a:rPr lang="en-US" dirty="0">
                <a:solidFill>
                  <a:srgbClr val="FF0000"/>
                </a:solidFill>
              </a:rPr>
              <a:t>{% block title %}</a:t>
            </a:r>
            <a:br>
              <a:rPr lang="en-US" dirty="0">
                <a:solidFill>
                  <a:srgbClr val="FF0000"/>
                </a:solidFill>
              </a:rPr>
            </a:br>
            <a:r>
              <a:rPr lang="en-US" dirty="0">
                <a:solidFill>
                  <a:srgbClr val="7030A0"/>
                </a:solidFill>
              </a:rPr>
              <a:t>    &lt;title&gt;AboutPage&lt;/title&gt;</a:t>
            </a:r>
            <a:br>
              <a:rPr lang="en-US" dirty="0">
                <a:solidFill>
                  <a:srgbClr val="7030A0"/>
                </a:solidFill>
              </a:rPr>
            </a:br>
            <a:r>
              <a:rPr lang="en-US" dirty="0">
                <a:solidFill>
                  <a:srgbClr val="FF0000"/>
                </a:solidFill>
              </a:rPr>
              <a:t>    {% endblock %}</a:t>
            </a:r>
            <a:br>
              <a:rPr lang="en-US" dirty="0">
                <a:solidFill>
                  <a:srgbClr val="FF0000"/>
                </a:solidFill>
              </a:rPr>
            </a:br>
            <a:r>
              <a:rPr lang="en-US" dirty="0">
                <a:solidFill>
                  <a:srgbClr val="7030A0"/>
                </a:solidFill>
              </a:rPr>
              <a:t/>
            </a:r>
            <a:br>
              <a:rPr lang="en-US" dirty="0">
                <a:solidFill>
                  <a:srgbClr val="7030A0"/>
                </a:solidFill>
              </a:rPr>
            </a:br>
            <a:r>
              <a:rPr lang="en-US" dirty="0">
                <a:solidFill>
                  <a:srgbClr val="FF0000"/>
                </a:solidFill>
              </a:rPr>
              <a:t>{% block content %}</a:t>
            </a:r>
            <a:br>
              <a:rPr lang="en-US" dirty="0">
                <a:solidFill>
                  <a:srgbClr val="FF0000"/>
                </a:solidFill>
              </a:rPr>
            </a:br>
            <a:r>
              <a:rPr lang="en-US" dirty="0">
                <a:solidFill>
                  <a:srgbClr val="7030A0"/>
                </a:solidFill>
              </a:rPr>
              <a:t>&lt;div &gt;</a:t>
            </a:r>
            <a:br>
              <a:rPr lang="en-US" dirty="0">
                <a:solidFill>
                  <a:srgbClr val="7030A0"/>
                </a:solidFill>
              </a:rPr>
            </a:br>
            <a:r>
              <a:rPr lang="en-US" dirty="0">
                <a:solidFill>
                  <a:srgbClr val="7030A0"/>
                </a:solidFill>
              </a:rPr>
              <a:t>    &lt;h3&gt; {{now}} &lt;/h3&gt;</a:t>
            </a:r>
            <a:br>
              <a:rPr lang="en-US" dirty="0">
                <a:solidFill>
                  <a:srgbClr val="7030A0"/>
                </a:solidFill>
              </a:rPr>
            </a:br>
            <a:r>
              <a:rPr lang="en-US" dirty="0">
                <a:solidFill>
                  <a:srgbClr val="7030A0"/>
                </a:solidFill>
              </a:rPr>
              <a:t>    &lt;h2&gt;{{name | upper}}&lt;/h2&gt;</a:t>
            </a:r>
            <a:br>
              <a:rPr lang="en-US" dirty="0">
                <a:solidFill>
                  <a:srgbClr val="7030A0"/>
                </a:solidFill>
              </a:rPr>
            </a:br>
            <a:r>
              <a:rPr lang="en-US" dirty="0">
                <a:solidFill>
                  <a:srgbClr val="7030A0"/>
                </a:solidFill>
              </a:rPr>
              <a:t>    &lt;h2&gt;{{place | lower}}&lt;/h2&gt;</a:t>
            </a:r>
            <a:br>
              <a:rPr lang="en-US" dirty="0">
                <a:solidFill>
                  <a:srgbClr val="7030A0"/>
                </a:solidFill>
              </a:rPr>
            </a:br>
            <a:r>
              <a:rPr lang="en-US" dirty="0">
                <a:solidFill>
                  <a:srgbClr val="7030A0"/>
                </a:solidFill>
              </a:rPr>
              <a:t>    &lt;h2&gt;{{name | length}}&lt;/h2&gt;</a:t>
            </a:r>
            <a:br>
              <a:rPr lang="en-US" dirty="0">
                <a:solidFill>
                  <a:srgbClr val="7030A0"/>
                </a:solidFill>
              </a:rPr>
            </a:br>
            <a:r>
              <a:rPr lang="en-US" dirty="0">
                <a:solidFill>
                  <a:srgbClr val="7030A0"/>
                </a:solidFill>
              </a:rPr>
              <a:t>    &lt;h2&gt; {{place | title}}&lt;/h2&gt;</a:t>
            </a:r>
            <a:br>
              <a:rPr lang="en-US" dirty="0">
                <a:solidFill>
                  <a:srgbClr val="7030A0"/>
                </a:solidFill>
              </a:rPr>
            </a:br>
            <a:r>
              <a:rPr lang="en-US" dirty="0">
                <a:solidFill>
                  <a:srgbClr val="7030A0"/>
                </a:solidFill>
              </a:rPr>
              <a:t>&lt;/div&gt;</a:t>
            </a:r>
            <a:br>
              <a:rPr lang="en-US" dirty="0">
                <a:solidFill>
                  <a:srgbClr val="7030A0"/>
                </a:solidFill>
              </a:rPr>
            </a:br>
            <a:r>
              <a:rPr lang="en-US" dirty="0">
                <a:solidFill>
                  <a:srgbClr val="FF0000"/>
                </a:solidFill>
              </a:rPr>
              <a:t>{% endblock %}</a:t>
            </a:r>
            <a:br>
              <a:rPr lang="en-US" dirty="0">
                <a:solidFill>
                  <a:srgbClr val="FF0000"/>
                </a:solidFill>
              </a:rPr>
            </a:br>
            <a:r>
              <a:rPr lang="en-US" dirty="0">
                <a:solidFill>
                  <a:srgbClr val="7030A0"/>
                </a:solidFill>
              </a:rPr>
              <a:t/>
            </a:r>
            <a:br>
              <a:rPr lang="en-US" dirty="0">
                <a:solidFill>
                  <a:srgbClr val="7030A0"/>
                </a:solidFill>
              </a:rPr>
            </a:br>
            <a:endParaRPr lang="en-US" dirty="0">
              <a:solidFill>
                <a:srgbClr val="7030A0"/>
              </a:solidFill>
            </a:endParaRPr>
          </a:p>
          <a:p>
            <a:pPr marL="0" indent="0">
              <a:buNone/>
            </a:pPr>
            <a:endParaRPr lang="en-US" dirty="0"/>
          </a:p>
        </p:txBody>
      </p:sp>
    </p:spTree>
    <p:extLst>
      <p:ext uri="{BB962C8B-B14F-4D97-AF65-F5344CB8AC3E}">
        <p14:creationId xmlns:p14="http://schemas.microsoft.com/office/powerpoint/2010/main" val="290482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92500" lnSpcReduction="10000"/>
          </a:bodyPr>
          <a:lstStyle/>
          <a:p>
            <a:pPr marL="0" indent="0">
              <a:buNone/>
            </a:pPr>
            <a:r>
              <a:rPr lang="en-US" dirty="0" smtClean="0">
                <a:solidFill>
                  <a:srgbClr val="00B050"/>
                </a:solidFill>
              </a:rPr>
              <a:t>course.html </a:t>
            </a:r>
            <a:r>
              <a:rPr lang="en-US" dirty="0" smtClean="0">
                <a:solidFill>
                  <a:srgbClr val="00B050"/>
                </a:solidFill>
                <a:sym typeface="Wingdings" panose="05000000000000000000" pitchFamily="2" charset="2"/>
              </a:rPr>
              <a:t>(loop examples)</a:t>
            </a:r>
          </a:p>
          <a:p>
            <a:pPr marL="0" indent="0">
              <a:buNone/>
            </a:pPr>
            <a:r>
              <a:rPr lang="en-US" dirty="0">
                <a:solidFill>
                  <a:srgbClr val="FF0000"/>
                </a:solidFill>
              </a:rPr>
              <a:t>{% extends 'home.html' %}</a:t>
            </a:r>
            <a:br>
              <a:rPr lang="en-US" dirty="0">
                <a:solidFill>
                  <a:srgbClr val="FF0000"/>
                </a:solidFill>
              </a:rPr>
            </a:br>
            <a:r>
              <a:rPr lang="en-US" dirty="0">
                <a:solidFill>
                  <a:srgbClr val="7030A0"/>
                </a:solidFill>
              </a:rPr>
              <a:t>    </a:t>
            </a:r>
            <a:r>
              <a:rPr lang="en-US" dirty="0">
                <a:solidFill>
                  <a:srgbClr val="FF0000"/>
                </a:solidFill>
              </a:rPr>
              <a:t>{% block title %}</a:t>
            </a:r>
            <a:br>
              <a:rPr lang="en-US" dirty="0">
                <a:solidFill>
                  <a:srgbClr val="FF0000"/>
                </a:solidFill>
              </a:rPr>
            </a:br>
            <a:r>
              <a:rPr lang="en-US" dirty="0">
                <a:solidFill>
                  <a:srgbClr val="7030A0"/>
                </a:solidFill>
              </a:rPr>
              <a:t>    &lt;title&gt;CoursePage&lt;/title&gt;</a:t>
            </a:r>
            <a:br>
              <a:rPr lang="en-US" dirty="0">
                <a:solidFill>
                  <a:srgbClr val="7030A0"/>
                </a:solidFill>
              </a:rPr>
            </a:br>
            <a:r>
              <a:rPr lang="en-US" dirty="0">
                <a:solidFill>
                  <a:srgbClr val="FF0000"/>
                </a:solidFill>
              </a:rPr>
              <a:t>    {% endblock %}</a:t>
            </a:r>
            <a:br>
              <a:rPr lang="en-US" dirty="0">
                <a:solidFill>
                  <a:srgbClr val="FF0000"/>
                </a:solidFill>
              </a:rPr>
            </a:br>
            <a:r>
              <a:rPr lang="en-US" dirty="0">
                <a:solidFill>
                  <a:srgbClr val="7030A0"/>
                </a:solidFill>
              </a:rPr>
              <a:t/>
            </a:r>
            <a:br>
              <a:rPr lang="en-US" dirty="0">
                <a:solidFill>
                  <a:srgbClr val="7030A0"/>
                </a:solidFill>
              </a:rPr>
            </a:br>
            <a:r>
              <a:rPr lang="en-US" dirty="0">
                <a:solidFill>
                  <a:srgbClr val="7030A0"/>
                </a:solidFill>
              </a:rPr>
              <a:t> </a:t>
            </a:r>
            <a:r>
              <a:rPr lang="en-US" dirty="0">
                <a:solidFill>
                  <a:srgbClr val="FF0000"/>
                </a:solidFill>
              </a:rPr>
              <a:t>{% block content %}</a:t>
            </a:r>
            <a:br>
              <a:rPr lang="en-US" dirty="0">
                <a:solidFill>
                  <a:srgbClr val="FF0000"/>
                </a:solidFill>
              </a:rPr>
            </a:br>
            <a:r>
              <a:rPr lang="en-US" dirty="0">
                <a:solidFill>
                  <a:srgbClr val="7030A0"/>
                </a:solidFill>
              </a:rPr>
              <a:t>    &lt;h2&gt;Courses on livewire:&lt;/h2&gt;</a:t>
            </a:r>
            <a:br>
              <a:rPr lang="en-US" dirty="0">
                <a:solidFill>
                  <a:srgbClr val="7030A0"/>
                </a:solidFill>
              </a:rPr>
            </a:br>
            <a:r>
              <a:rPr lang="en-US" dirty="0">
                <a:solidFill>
                  <a:srgbClr val="7030A0"/>
                </a:solidFill>
              </a:rPr>
              <a:t>    &lt;ul&gt;</a:t>
            </a:r>
            <a:br>
              <a:rPr lang="en-US" dirty="0">
                <a:solidFill>
                  <a:srgbClr val="7030A0"/>
                </a:solidFill>
              </a:rPr>
            </a:br>
            <a:r>
              <a:rPr lang="en-US" dirty="0">
                <a:solidFill>
                  <a:srgbClr val="FF0000"/>
                </a:solidFill>
              </a:rPr>
              <a:t>        {% for a in cor %}</a:t>
            </a:r>
            <a:br>
              <a:rPr lang="en-US" dirty="0">
                <a:solidFill>
                  <a:srgbClr val="FF0000"/>
                </a:solidFill>
              </a:rPr>
            </a:br>
            <a:r>
              <a:rPr lang="en-US" dirty="0">
                <a:solidFill>
                  <a:srgbClr val="7030A0"/>
                </a:solidFill>
              </a:rPr>
              <a:t>        &lt;li&gt;{{a}}&lt;/li&gt;</a:t>
            </a:r>
            <a:br>
              <a:rPr lang="en-US" dirty="0">
                <a:solidFill>
                  <a:srgbClr val="7030A0"/>
                </a:solidFill>
              </a:rPr>
            </a:br>
            <a:r>
              <a:rPr lang="en-US" dirty="0">
                <a:solidFill>
                  <a:srgbClr val="FF0000"/>
                </a:solidFill>
              </a:rPr>
              <a:t>        {% endfor %}</a:t>
            </a:r>
            <a:br>
              <a:rPr lang="en-US" dirty="0">
                <a:solidFill>
                  <a:srgbClr val="FF0000"/>
                </a:solidFill>
              </a:rPr>
            </a:br>
            <a:r>
              <a:rPr lang="en-US" dirty="0">
                <a:solidFill>
                  <a:srgbClr val="7030A0"/>
                </a:solidFill>
              </a:rPr>
              <a:t>    &lt;/ul&gt;</a:t>
            </a:r>
            <a:br>
              <a:rPr lang="en-US" dirty="0">
                <a:solidFill>
                  <a:srgbClr val="7030A0"/>
                </a:solidFill>
              </a:rPr>
            </a:br>
            <a:r>
              <a:rPr lang="en-US" dirty="0">
                <a:solidFill>
                  <a:srgbClr val="7030A0"/>
                </a:solidFill>
              </a:rPr>
              <a:t> </a:t>
            </a:r>
            <a:r>
              <a:rPr lang="en-US" dirty="0">
                <a:solidFill>
                  <a:srgbClr val="FF0000"/>
                </a:solidFill>
              </a:rPr>
              <a:t>{% endblock %}</a:t>
            </a:r>
            <a:br>
              <a:rPr lang="en-US" dirty="0">
                <a:solidFill>
                  <a:srgbClr val="FF0000"/>
                </a:solidFill>
              </a:rPr>
            </a:b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1285430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629400"/>
          </a:xfrm>
        </p:spPr>
        <p:txBody>
          <a:bodyPr>
            <a:normAutofit fontScale="92500"/>
          </a:bodyPr>
          <a:lstStyle/>
          <a:p>
            <a:pPr marL="0" indent="0">
              <a:buNone/>
            </a:pPr>
            <a:r>
              <a:rPr lang="en-US" dirty="0" smtClean="0">
                <a:solidFill>
                  <a:srgbClr val="00B050"/>
                </a:solidFill>
              </a:rPr>
              <a:t>views.py</a:t>
            </a:r>
            <a:r>
              <a:rPr lang="en-US" dirty="0" smtClean="0">
                <a:sym typeface="Wingdings" panose="05000000000000000000" pitchFamily="2" charset="2"/>
              </a:rPr>
              <a:t></a:t>
            </a:r>
          </a:p>
          <a:p>
            <a:pPr marL="0" indent="0">
              <a:buNone/>
            </a:pPr>
            <a:r>
              <a:rPr lang="en-US" dirty="0">
                <a:solidFill>
                  <a:srgbClr val="7030A0"/>
                </a:solidFill>
              </a:rPr>
              <a:t>from django.shortcuts import *</a:t>
            </a:r>
            <a:br>
              <a:rPr lang="en-US" dirty="0">
                <a:solidFill>
                  <a:srgbClr val="7030A0"/>
                </a:solidFill>
              </a:rPr>
            </a:br>
            <a:r>
              <a:rPr lang="en-US" dirty="0">
                <a:solidFill>
                  <a:srgbClr val="7030A0"/>
                </a:solidFill>
              </a:rPr>
              <a:t>from time import *</a:t>
            </a:r>
            <a:br>
              <a:rPr lang="en-US" dirty="0">
                <a:solidFill>
                  <a:srgbClr val="7030A0"/>
                </a:solidFill>
              </a:rPr>
            </a:br>
            <a:r>
              <a:rPr lang="en-US" dirty="0">
                <a:solidFill>
                  <a:srgbClr val="7030A0"/>
                </a:solidFill>
              </a:rPr>
              <a:t># Create your views here.</a:t>
            </a:r>
            <a:br>
              <a:rPr lang="en-US" dirty="0">
                <a:solidFill>
                  <a:srgbClr val="7030A0"/>
                </a:solidFill>
              </a:rPr>
            </a:br>
            <a:r>
              <a:rPr lang="en-US" dirty="0">
                <a:solidFill>
                  <a:srgbClr val="7030A0"/>
                </a:solidFill>
              </a:rPr>
              <a:t>def mainpage(request):</a:t>
            </a:r>
            <a:br>
              <a:rPr lang="en-US" dirty="0">
                <a:solidFill>
                  <a:srgbClr val="7030A0"/>
                </a:solidFill>
              </a:rPr>
            </a:br>
            <a:r>
              <a:rPr lang="en-US" dirty="0">
                <a:solidFill>
                  <a:srgbClr val="7030A0"/>
                </a:solidFill>
              </a:rPr>
              <a:t>    return render(request,'home.html')</a:t>
            </a:r>
            <a:br>
              <a:rPr lang="en-US" dirty="0">
                <a:solidFill>
                  <a:srgbClr val="7030A0"/>
                </a:solidFill>
              </a:rPr>
            </a:br>
            <a:r>
              <a:rPr lang="en-US" dirty="0">
                <a:solidFill>
                  <a:srgbClr val="7030A0"/>
                </a:solidFill>
              </a:rPr>
              <a:t>def aboutpage(request):</a:t>
            </a:r>
            <a:br>
              <a:rPr lang="en-US" dirty="0">
                <a:solidFill>
                  <a:srgbClr val="7030A0"/>
                </a:solidFill>
              </a:rPr>
            </a:br>
            <a:r>
              <a:rPr lang="en-US" dirty="0">
                <a:solidFill>
                  <a:srgbClr val="7030A0"/>
                </a:solidFill>
              </a:rPr>
              <a:t>    return render(request,'about.html',{'now':ctime,'name':'kalai','place':'chEnnai'})</a:t>
            </a:r>
            <a:br>
              <a:rPr lang="en-US" dirty="0">
                <a:solidFill>
                  <a:srgbClr val="7030A0"/>
                </a:solidFill>
              </a:rPr>
            </a:br>
            <a:r>
              <a:rPr lang="en-US" dirty="0">
                <a:solidFill>
                  <a:srgbClr val="7030A0"/>
                </a:solidFill>
              </a:rPr>
              <a:t>def coursepage(request):</a:t>
            </a:r>
            <a:br>
              <a:rPr lang="en-US" dirty="0">
                <a:solidFill>
                  <a:srgbClr val="7030A0"/>
                </a:solidFill>
              </a:rPr>
            </a:br>
            <a:r>
              <a:rPr lang="en-US" dirty="0">
                <a:solidFill>
                  <a:srgbClr val="7030A0"/>
                </a:solidFill>
              </a:rPr>
              <a:t>    course=["Python","Java","Django","Web Designing"]</a:t>
            </a:r>
            <a:br>
              <a:rPr lang="en-US" dirty="0">
                <a:solidFill>
                  <a:srgbClr val="7030A0"/>
                </a:solidFill>
              </a:rPr>
            </a:br>
            <a:r>
              <a:rPr lang="en-US" dirty="0">
                <a:solidFill>
                  <a:srgbClr val="7030A0"/>
                </a:solidFill>
              </a:rPr>
              <a:t>    return render(request,'course.html',{'cor':course})</a:t>
            </a:r>
            <a:br>
              <a:rPr lang="en-US" dirty="0">
                <a:solidFill>
                  <a:srgbClr val="7030A0"/>
                </a:solidFill>
              </a:rPr>
            </a:br>
            <a:endParaRPr lang="en-US" dirty="0">
              <a:solidFill>
                <a:srgbClr val="7030A0"/>
              </a:solidFill>
            </a:endParaRPr>
          </a:p>
          <a:p>
            <a:pPr marL="0" indent="0">
              <a:buNone/>
            </a:pPr>
            <a:endParaRPr lang="en-US" dirty="0" smtClean="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562607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lstStyle/>
          <a:p>
            <a:pPr marL="0" indent="0">
              <a:buNone/>
            </a:pPr>
            <a:r>
              <a:rPr lang="en-US" dirty="0" smtClean="0">
                <a:solidFill>
                  <a:srgbClr val="00B050"/>
                </a:solidFill>
              </a:rPr>
              <a:t>urls.py</a:t>
            </a:r>
            <a:r>
              <a:rPr lang="en-US" dirty="0" smtClean="0">
                <a:sym typeface="Wingdings" panose="05000000000000000000" pitchFamily="2" charset="2"/>
              </a:rPr>
              <a:t></a:t>
            </a:r>
          </a:p>
          <a:p>
            <a:pPr marL="0" indent="0">
              <a:buNone/>
            </a:pPr>
            <a:r>
              <a:rPr lang="en-US" dirty="0">
                <a:solidFill>
                  <a:srgbClr val="7030A0"/>
                </a:solidFill>
              </a:rPr>
              <a:t>from django.urls import path</a:t>
            </a:r>
            <a:br>
              <a:rPr lang="en-US" dirty="0">
                <a:solidFill>
                  <a:srgbClr val="7030A0"/>
                </a:solidFill>
              </a:rPr>
            </a:br>
            <a:r>
              <a:rPr lang="en-US" dirty="0">
                <a:solidFill>
                  <a:srgbClr val="7030A0"/>
                </a:solidFill>
              </a:rPr>
              <a:t>from sample.views import *</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urlpatterns = [</a:t>
            </a:r>
            <a:br>
              <a:rPr lang="en-US" dirty="0">
                <a:solidFill>
                  <a:srgbClr val="7030A0"/>
                </a:solidFill>
              </a:rPr>
            </a:br>
            <a:r>
              <a:rPr lang="en-US" dirty="0">
                <a:solidFill>
                  <a:srgbClr val="7030A0"/>
                </a:solidFill>
              </a:rPr>
              <a:t>    #path('admin/', admin.site.urls),</a:t>
            </a:r>
            <a:br>
              <a:rPr lang="en-US" dirty="0">
                <a:solidFill>
                  <a:srgbClr val="7030A0"/>
                </a:solidFill>
              </a:rPr>
            </a:br>
            <a:r>
              <a:rPr lang="en-US" dirty="0">
                <a:solidFill>
                  <a:srgbClr val="7030A0"/>
                </a:solidFill>
              </a:rPr>
              <a:t>    path('',mainpage,name='home'),</a:t>
            </a:r>
            <a:br>
              <a:rPr lang="en-US" dirty="0">
                <a:solidFill>
                  <a:srgbClr val="7030A0"/>
                </a:solidFill>
              </a:rPr>
            </a:br>
            <a:r>
              <a:rPr lang="en-US" dirty="0">
                <a:solidFill>
                  <a:srgbClr val="7030A0"/>
                </a:solidFill>
              </a:rPr>
              <a:t>    path('about/',aboutpage,name='about'),</a:t>
            </a:r>
            <a:br>
              <a:rPr lang="en-US" dirty="0">
                <a:solidFill>
                  <a:srgbClr val="7030A0"/>
                </a:solidFill>
              </a:rPr>
            </a:br>
            <a:r>
              <a:rPr lang="en-US" dirty="0">
                <a:solidFill>
                  <a:srgbClr val="7030A0"/>
                </a:solidFill>
              </a:rPr>
              <a:t>    path('course/',coursepage,name='course')</a:t>
            </a:r>
            <a:br>
              <a:rPr lang="en-US" dirty="0">
                <a:solidFill>
                  <a:srgbClr val="7030A0"/>
                </a:solidFill>
              </a:rPr>
            </a:br>
            <a:r>
              <a:rPr lang="en-US" dirty="0">
                <a:solidFill>
                  <a:srgbClr val="7030A0"/>
                </a:solidFill>
              </a:rPr>
              <a:t>]</a:t>
            </a:r>
          </a:p>
          <a:p>
            <a:pPr marL="0" indent="0">
              <a:buNone/>
            </a:pPr>
            <a:endParaRPr lang="en-US" dirty="0"/>
          </a:p>
        </p:txBody>
      </p:sp>
    </p:spTree>
    <p:extLst>
      <p:ext uri="{BB962C8B-B14F-4D97-AF65-F5344CB8AC3E}">
        <p14:creationId xmlns:p14="http://schemas.microsoft.com/office/powerpoint/2010/main" val="3038585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endParaRPr lang="en-US" dirty="0"/>
          </a:p>
        </p:txBody>
      </p:sp>
      <p:sp>
        <p:nvSpPr>
          <p:cNvPr id="3" name="Content Placeholder 2"/>
          <p:cNvSpPr>
            <a:spLocks noGrp="1"/>
          </p:cNvSpPr>
          <p:nvPr>
            <p:ph idx="1"/>
          </p:nvPr>
        </p:nvSpPr>
        <p:spPr>
          <a:xfrm>
            <a:off x="304800" y="1219200"/>
            <a:ext cx="8686800" cy="5486400"/>
          </a:xfrm>
        </p:spPr>
        <p:txBody>
          <a:bodyPr>
            <a:normAutofit/>
          </a:bodyPr>
          <a:lstStyle/>
          <a:p>
            <a:r>
              <a:rPr lang="en-US" dirty="0"/>
              <a:t>A model is the single, definitive source of information about your data. It contains the essential fields and behaviours of the data you’re storing.</a:t>
            </a:r>
          </a:p>
          <a:p>
            <a:endParaRPr lang="en-US" dirty="0"/>
          </a:p>
          <a:p>
            <a:r>
              <a:rPr lang="en-US" dirty="0"/>
              <a:t>Generally a model is a map to the single database table</a:t>
            </a:r>
            <a:r>
              <a:rPr lang="en-US" dirty="0" smtClean="0"/>
              <a:t>.</a:t>
            </a:r>
          </a:p>
          <a:p>
            <a:r>
              <a:rPr lang="en-US" dirty="0" smtClean="0"/>
              <a:t>In  models, each every classes consider as table and attributes consider as columns.</a:t>
            </a:r>
            <a:endParaRPr lang="en-US" dirty="0"/>
          </a:p>
          <a:p>
            <a:endParaRPr lang="en-US" dirty="0"/>
          </a:p>
        </p:txBody>
      </p:sp>
    </p:spTree>
    <p:extLst>
      <p:ext uri="{BB962C8B-B14F-4D97-AF65-F5344CB8AC3E}">
        <p14:creationId xmlns:p14="http://schemas.microsoft.com/office/powerpoint/2010/main" val="2896670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a:xfrm>
            <a:off x="304800" y="1219200"/>
            <a:ext cx="8686800" cy="5638800"/>
          </a:xfrm>
        </p:spPr>
        <p:txBody>
          <a:bodyPr>
            <a:normAutofit/>
          </a:bodyPr>
          <a:lstStyle/>
          <a:p>
            <a:r>
              <a:rPr lang="en-US" dirty="0"/>
              <a:t>Django will provide you the default database called SQLite. You can also change the database as per your need.</a:t>
            </a:r>
          </a:p>
          <a:p>
            <a:endParaRPr lang="en-US" dirty="0"/>
          </a:p>
          <a:p>
            <a:r>
              <a:rPr lang="en-US" dirty="0"/>
              <a:t>In order to use the database, you have to download and install SQLite.</a:t>
            </a:r>
          </a:p>
          <a:p>
            <a:endParaRPr lang="en-US" dirty="0"/>
          </a:p>
          <a:p>
            <a:r>
              <a:rPr lang="en-US" dirty="0"/>
              <a:t>Download link </a:t>
            </a:r>
            <a:r>
              <a:rPr lang="en-US" dirty="0">
                <a:sym typeface="Wingdings" pitchFamily="2" charset="2"/>
              </a:rPr>
              <a:t></a:t>
            </a:r>
          </a:p>
          <a:p>
            <a:r>
              <a:rPr lang="en-US" dirty="0">
                <a:hlinkClick r:id="rId2"/>
              </a:rPr>
              <a:t>https://sqlitebrowser.org/dl/</a:t>
            </a:r>
            <a:endParaRPr lang="en-US" dirty="0"/>
          </a:p>
          <a:p>
            <a:endParaRPr lang="en-US" dirty="0"/>
          </a:p>
        </p:txBody>
      </p:sp>
    </p:spTree>
    <p:extLst>
      <p:ext uri="{BB962C8B-B14F-4D97-AF65-F5344CB8AC3E}">
        <p14:creationId xmlns:p14="http://schemas.microsoft.com/office/powerpoint/2010/main" val="145235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5256" y="1554163"/>
            <a:ext cx="6725887" cy="4525962"/>
          </a:xfrm>
        </p:spPr>
      </p:pic>
    </p:spTree>
    <p:extLst>
      <p:ext uri="{BB962C8B-B14F-4D97-AF65-F5344CB8AC3E}">
        <p14:creationId xmlns:p14="http://schemas.microsoft.com/office/powerpoint/2010/main" val="10309635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lstStyle/>
          <a:p>
            <a:r>
              <a:rPr lang="en-US" dirty="0" smtClean="0"/>
              <a:t>In sqlite database ,it have default tables in </a:t>
            </a:r>
          </a:p>
          <a:p>
            <a:pPr marL="0" indent="0">
              <a:buNone/>
            </a:pPr>
            <a:r>
              <a:rPr lang="en-US" dirty="0" smtClean="0"/>
              <a:t>dsqlite</a:t>
            </a:r>
            <a:r>
              <a:rPr lang="en-US" dirty="0" smtClean="0">
                <a:sym typeface="Wingdings" panose="05000000000000000000" pitchFamily="2" charset="2"/>
              </a:rPr>
              <a:t>browse datatableauth_user.</a:t>
            </a:r>
          </a:p>
          <a:p>
            <a:r>
              <a:rPr lang="en-US" dirty="0" smtClean="0">
                <a:sym typeface="Wingdings" panose="05000000000000000000" pitchFamily="2" charset="2"/>
              </a:rPr>
              <a:t>If you want to see tables means, first you run the command at Terminal was,</a:t>
            </a:r>
          </a:p>
          <a:p>
            <a:r>
              <a:rPr lang="en-US" dirty="0" smtClean="0">
                <a:solidFill>
                  <a:srgbClr val="7030A0"/>
                </a:solidFill>
                <a:sym typeface="Wingdings" panose="05000000000000000000" pitchFamily="2" charset="2"/>
              </a:rPr>
              <a:t>python manage.py migrate</a:t>
            </a:r>
          </a:p>
          <a:p>
            <a:r>
              <a:rPr lang="en-US" dirty="0" smtClean="0"/>
              <a:t>Refresh(f5) database and now default tables were showned.</a:t>
            </a:r>
          </a:p>
          <a:p>
            <a:endParaRPr lang="en-US" dirty="0"/>
          </a:p>
        </p:txBody>
      </p:sp>
    </p:spTree>
    <p:extLst>
      <p:ext uri="{BB962C8B-B14F-4D97-AF65-F5344CB8AC3E}">
        <p14:creationId xmlns:p14="http://schemas.microsoft.com/office/powerpoint/2010/main" val="219062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in database:</a:t>
            </a:r>
            <a:endParaRPr lang="en-US" dirty="0"/>
          </a:p>
        </p:txBody>
      </p:sp>
      <p:sp>
        <p:nvSpPr>
          <p:cNvPr id="3" name="Content Placeholder 2"/>
          <p:cNvSpPr>
            <a:spLocks noGrp="1"/>
          </p:cNvSpPr>
          <p:nvPr>
            <p:ph idx="1"/>
          </p:nvPr>
        </p:nvSpPr>
        <p:spPr/>
        <p:txBody>
          <a:bodyPr/>
          <a:lstStyle/>
          <a:p>
            <a:r>
              <a:rPr lang="en-US" dirty="0" smtClean="0"/>
              <a:t>import model from library</a:t>
            </a:r>
          </a:p>
          <a:p>
            <a:r>
              <a:rPr lang="en-US" dirty="0" smtClean="0"/>
              <a:t>create a class for database of table.</a:t>
            </a:r>
          </a:p>
          <a:p>
            <a:r>
              <a:rPr lang="en-US" dirty="0" smtClean="0"/>
              <a:t>create a attributes for table of column.</a:t>
            </a:r>
          </a:p>
          <a:p>
            <a:r>
              <a:rPr lang="en-US" dirty="0" smtClean="0"/>
              <a:t>To create a new table in database means,enter the following two commands.</a:t>
            </a:r>
          </a:p>
          <a:p>
            <a:r>
              <a:rPr lang="en-US" dirty="0" smtClean="0">
                <a:solidFill>
                  <a:srgbClr val="7030A0"/>
                </a:solidFill>
              </a:rPr>
              <a:t>python manage.py makemigrations</a:t>
            </a:r>
          </a:p>
          <a:p>
            <a:r>
              <a:rPr lang="en-US" dirty="0" smtClean="0">
                <a:solidFill>
                  <a:srgbClr val="7030A0"/>
                </a:solidFill>
              </a:rPr>
              <a:t>python manage.py migrate.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555591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rgbClr val="C00000"/>
                </a:solidFill>
              </a:rPr>
              <a:t>models.py:</a:t>
            </a:r>
          </a:p>
          <a:p>
            <a:r>
              <a:rPr lang="en-US" dirty="0" smtClean="0">
                <a:solidFill>
                  <a:srgbClr val="7030A0"/>
                </a:solidFill>
              </a:rPr>
              <a:t>from django.db import models</a:t>
            </a:r>
          </a:p>
          <a:p>
            <a:r>
              <a:rPr lang="en-US" dirty="0" smtClean="0">
                <a:solidFill>
                  <a:srgbClr val="7030A0"/>
                </a:solidFill>
              </a:rPr>
              <a:t>class Enquiry(models.Model):</a:t>
            </a:r>
          </a:p>
          <a:p>
            <a:pPr lvl="1"/>
            <a:r>
              <a:rPr lang="en-US" dirty="0" smtClean="0">
                <a:solidFill>
                  <a:srgbClr val="7030A0"/>
                </a:solidFill>
              </a:rPr>
              <a:t>name=models.Charfield(max_length)</a:t>
            </a:r>
          </a:p>
          <a:p>
            <a:pPr lvl="1"/>
            <a:r>
              <a:rPr lang="en-US" dirty="0" smtClean="0">
                <a:solidFill>
                  <a:srgbClr val="7030A0"/>
                </a:solidFill>
              </a:rPr>
              <a:t>email=models.Emailfield(unique=True)</a:t>
            </a:r>
          </a:p>
          <a:p>
            <a:pPr lvl="1"/>
            <a:r>
              <a:rPr lang="en-US" dirty="0" smtClean="0">
                <a:solidFill>
                  <a:srgbClr val="7030A0"/>
                </a:solidFill>
              </a:rPr>
              <a:t>phone=models.BigInteger Field()</a:t>
            </a:r>
          </a:p>
          <a:p>
            <a:pPr lvl="1"/>
            <a:r>
              <a:rPr lang="en-US" dirty="0" smtClean="0">
                <a:solidFill>
                  <a:srgbClr val="7030A0"/>
                </a:solidFill>
              </a:rPr>
              <a:t>Address=models.TextField()</a:t>
            </a:r>
          </a:p>
        </p:txBody>
      </p:sp>
    </p:spTree>
    <p:extLst>
      <p:ext uri="{BB962C8B-B14F-4D97-AF65-F5344CB8AC3E}">
        <p14:creationId xmlns:p14="http://schemas.microsoft.com/office/powerpoint/2010/main" val="2927241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data for database from shell:</a:t>
            </a:r>
            <a:endParaRPr lang="en-US" dirty="0"/>
          </a:p>
        </p:txBody>
      </p:sp>
      <p:sp>
        <p:nvSpPr>
          <p:cNvPr id="3" name="Content Placeholder 2"/>
          <p:cNvSpPr>
            <a:spLocks noGrp="1"/>
          </p:cNvSpPr>
          <p:nvPr>
            <p:ph idx="1"/>
          </p:nvPr>
        </p:nvSpPr>
        <p:spPr/>
        <p:txBody>
          <a:bodyPr/>
          <a:lstStyle/>
          <a:p>
            <a:r>
              <a:rPr lang="en-US" dirty="0" smtClean="0">
                <a:solidFill>
                  <a:srgbClr val="C00000"/>
                </a:solidFill>
              </a:rPr>
              <a:t>Terminal:</a:t>
            </a:r>
          </a:p>
          <a:p>
            <a:r>
              <a:rPr lang="en-US" dirty="0" smtClean="0">
                <a:solidFill>
                  <a:srgbClr val="7030A0"/>
                </a:solidFill>
              </a:rPr>
              <a:t>python manage.py shell</a:t>
            </a:r>
          </a:p>
          <a:p>
            <a:r>
              <a:rPr lang="en-US" dirty="0" smtClean="0">
                <a:solidFill>
                  <a:srgbClr val="7030A0"/>
                </a:solidFill>
              </a:rPr>
              <a:t>from app1.models import </a:t>
            </a:r>
          </a:p>
          <a:p>
            <a:r>
              <a:rPr lang="en-US" dirty="0" smtClean="0">
                <a:solidFill>
                  <a:srgbClr val="7030A0"/>
                </a:solidFill>
              </a:rPr>
              <a:t>e=Enquiry(name=‘abcd’,email=‘abcd@gmail.com’,phone=9843439929,address=‘chennai’)</a:t>
            </a:r>
          </a:p>
          <a:p>
            <a:r>
              <a:rPr lang="en-US" dirty="0" smtClean="0">
                <a:solidFill>
                  <a:srgbClr val="7030A0"/>
                </a:solidFill>
              </a:rPr>
              <a:t>e.save()</a:t>
            </a:r>
          </a:p>
          <a:p>
            <a:r>
              <a:rPr lang="en-US" dirty="0" smtClean="0">
                <a:solidFill>
                  <a:srgbClr val="7030A0"/>
                </a:solidFill>
              </a:rPr>
              <a:t>ctrl+z </a:t>
            </a:r>
            <a:r>
              <a:rPr lang="en-US" dirty="0" smtClean="0">
                <a:solidFill>
                  <a:srgbClr val="7030A0"/>
                </a:solidFill>
                <a:sym typeface="Wingdings" panose="05000000000000000000" pitchFamily="2" charset="2"/>
              </a:rPr>
              <a:t> to exit terminal.</a:t>
            </a:r>
            <a:endParaRPr lang="en-US" dirty="0">
              <a:solidFill>
                <a:srgbClr val="7030A0"/>
              </a:solidFill>
            </a:endParaRPr>
          </a:p>
        </p:txBody>
      </p:sp>
    </p:spTree>
    <p:extLst>
      <p:ext uri="{BB962C8B-B14F-4D97-AF65-F5344CB8AC3E}">
        <p14:creationId xmlns:p14="http://schemas.microsoft.com/office/powerpoint/2010/main" val="30185176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field </a:t>
            </a:r>
            <a:r>
              <a:rPr lang="en-US" dirty="0" smtClean="0"/>
              <a:t>types:</a:t>
            </a:r>
            <a:endParaRPr lang="en-US" dirty="0"/>
          </a:p>
        </p:txBody>
      </p:sp>
      <p:sp>
        <p:nvSpPr>
          <p:cNvPr id="3" name="Content Placeholder 2"/>
          <p:cNvSpPr>
            <a:spLocks noGrp="1"/>
          </p:cNvSpPr>
          <p:nvPr>
            <p:ph idx="1"/>
          </p:nvPr>
        </p:nvSpPr>
        <p:spPr/>
        <p:txBody>
          <a:bodyPr/>
          <a:lstStyle/>
          <a:p>
            <a:r>
              <a:rPr lang="en-US" sz="3000" dirty="0">
                <a:solidFill>
                  <a:srgbClr val="C00000"/>
                </a:solidFill>
              </a:rPr>
              <a:t>CharField</a:t>
            </a:r>
            <a:r>
              <a:rPr lang="en-US" dirty="0">
                <a:solidFill>
                  <a:srgbClr val="C00000"/>
                </a:solidFill>
              </a:rPr>
              <a:t> </a:t>
            </a:r>
            <a:r>
              <a:rPr lang="en-US" dirty="0">
                <a:solidFill>
                  <a:srgbClr val="C00000"/>
                </a:solidFill>
                <a:sym typeface="Wingdings" pitchFamily="2" charset="2"/>
              </a:rPr>
              <a:t></a:t>
            </a:r>
            <a:r>
              <a:rPr lang="en-US" dirty="0">
                <a:sym typeface="Wingdings" pitchFamily="2" charset="2"/>
              </a:rPr>
              <a:t> Is used to define short-to-mid of the sized fixed-length strings. You must specify the max_length of the data to be stored.</a:t>
            </a:r>
          </a:p>
          <a:p>
            <a:endParaRPr lang="en-US" dirty="0">
              <a:sym typeface="Wingdings" pitchFamily="2" charset="2"/>
            </a:endParaRPr>
          </a:p>
          <a:p>
            <a:r>
              <a:rPr lang="en-US" sz="3000" dirty="0">
                <a:solidFill>
                  <a:srgbClr val="C00000"/>
                </a:solidFill>
                <a:sym typeface="Wingdings" pitchFamily="2" charset="2"/>
              </a:rPr>
              <a:t>TextFiled</a:t>
            </a:r>
            <a:r>
              <a:rPr lang="en-US" dirty="0">
                <a:solidFill>
                  <a:srgbClr val="C00000"/>
                </a:solidFill>
                <a:sym typeface="Wingdings" pitchFamily="2" charset="2"/>
              </a:rPr>
              <a:t> </a:t>
            </a:r>
            <a:r>
              <a:rPr lang="en-US" dirty="0">
                <a:sym typeface="Wingdings" pitchFamily="2" charset="2"/>
              </a:rPr>
              <a:t> is used for large arbitary-length strings.</a:t>
            </a:r>
          </a:p>
          <a:p>
            <a:pPr>
              <a:buNone/>
            </a:pPr>
            <a:r>
              <a:rPr lang="en-US" dirty="0">
                <a:sym typeface="Wingdings" pitchFamily="2" charset="2"/>
              </a:rPr>
              <a:t> </a:t>
            </a:r>
          </a:p>
          <a:p>
            <a:r>
              <a:rPr lang="en-US" sz="3000" dirty="0">
                <a:solidFill>
                  <a:srgbClr val="C00000"/>
                </a:solidFill>
                <a:sym typeface="Wingdings" pitchFamily="2" charset="2"/>
              </a:rPr>
              <a:t>IntegerFiled</a:t>
            </a:r>
            <a:r>
              <a:rPr lang="en-US" dirty="0">
                <a:solidFill>
                  <a:srgbClr val="C00000"/>
                </a:solidFill>
                <a:sym typeface="Wingdings" pitchFamily="2" charset="2"/>
              </a:rPr>
              <a:t> </a:t>
            </a:r>
            <a:r>
              <a:rPr lang="en-US" dirty="0">
                <a:sym typeface="Wingdings" pitchFamily="2" charset="2"/>
              </a:rPr>
              <a:t> is a field for storing an integer.</a:t>
            </a:r>
          </a:p>
          <a:p>
            <a:endParaRPr lang="en-US" dirty="0">
              <a:sym typeface="Wingdings" pitchFamily="2" charset="2"/>
            </a:endParaRPr>
          </a:p>
          <a:p>
            <a:endParaRPr lang="en-US" dirty="0"/>
          </a:p>
          <a:p>
            <a:endParaRPr lang="en-US" dirty="0"/>
          </a:p>
        </p:txBody>
      </p:sp>
    </p:spTree>
    <p:extLst>
      <p:ext uri="{BB962C8B-B14F-4D97-AF65-F5344CB8AC3E}">
        <p14:creationId xmlns:p14="http://schemas.microsoft.com/office/powerpoint/2010/main" val="2024036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228600"/>
            <a:ext cx="8686800" cy="6477000"/>
          </a:xfrm>
        </p:spPr>
        <p:txBody>
          <a:bodyPr>
            <a:normAutofit fontScale="85000" lnSpcReduction="10000"/>
          </a:bodyPr>
          <a:lstStyle/>
          <a:p>
            <a:r>
              <a:rPr lang="en-US" dirty="0">
                <a:solidFill>
                  <a:srgbClr val="C00000"/>
                </a:solidFill>
                <a:sym typeface="Wingdings" pitchFamily="2" charset="2"/>
              </a:rPr>
              <a:t>DateField</a:t>
            </a:r>
            <a:r>
              <a:rPr lang="en-US" dirty="0" smtClean="0">
                <a:sym typeface="Wingdings" pitchFamily="2" charset="2"/>
              </a:rPr>
              <a:t> </a:t>
            </a:r>
            <a:r>
              <a:rPr lang="en-US" dirty="0">
                <a:solidFill>
                  <a:srgbClr val="C00000"/>
                </a:solidFill>
                <a:sym typeface="Wingdings" pitchFamily="2" charset="2"/>
              </a:rPr>
              <a:t>and</a:t>
            </a:r>
            <a:r>
              <a:rPr lang="en-US" dirty="0" smtClean="0">
                <a:sym typeface="Wingdings" pitchFamily="2" charset="2"/>
              </a:rPr>
              <a:t> </a:t>
            </a:r>
            <a:r>
              <a:rPr lang="en-US" dirty="0">
                <a:solidFill>
                  <a:srgbClr val="C00000"/>
                </a:solidFill>
                <a:sym typeface="Wingdings" pitchFamily="2" charset="2"/>
              </a:rPr>
              <a:t>DateTimeFiled</a:t>
            </a:r>
            <a:r>
              <a:rPr lang="en-US" dirty="0" smtClean="0">
                <a:sym typeface="Wingdings" pitchFamily="2" charset="2"/>
              </a:rPr>
              <a:t> </a:t>
            </a:r>
            <a:r>
              <a:rPr lang="en-US" dirty="0">
                <a:solidFill>
                  <a:srgbClr val="C00000"/>
                </a:solidFill>
                <a:sym typeface="Wingdings" pitchFamily="2" charset="2"/>
              </a:rPr>
              <a:t></a:t>
            </a:r>
            <a:r>
              <a:rPr lang="en-US" dirty="0" smtClean="0">
                <a:sym typeface="Wingdings" pitchFamily="2" charset="2"/>
              </a:rPr>
              <a:t> are </a:t>
            </a:r>
            <a:r>
              <a:rPr lang="en-US" dirty="0">
                <a:sym typeface="Wingdings" pitchFamily="2" charset="2"/>
              </a:rPr>
              <a:t>used for storing/representing dates and date/time information. These fields can additionally declare the parameters, </a:t>
            </a:r>
            <a:r>
              <a:rPr lang="en-US" dirty="0">
                <a:solidFill>
                  <a:srgbClr val="7030A0"/>
                </a:solidFill>
                <a:sym typeface="Wingdings" pitchFamily="2" charset="2"/>
              </a:rPr>
              <a:t>auto_now = true </a:t>
            </a:r>
            <a:r>
              <a:rPr lang="en-US" dirty="0">
                <a:sym typeface="Wingdings" pitchFamily="2" charset="2"/>
              </a:rPr>
              <a:t>(to set the field to the current date every time the model is saved), </a:t>
            </a:r>
            <a:r>
              <a:rPr lang="en-US" dirty="0">
                <a:solidFill>
                  <a:srgbClr val="7030A0"/>
                </a:solidFill>
                <a:sym typeface="Wingdings" pitchFamily="2" charset="2"/>
              </a:rPr>
              <a:t>auto_now_add = true </a:t>
            </a:r>
            <a:r>
              <a:rPr lang="en-US" dirty="0">
                <a:sym typeface="Wingdings" pitchFamily="2" charset="2"/>
              </a:rPr>
              <a:t>(to only set the date when the model is first created), and default (to set a default date that can be overridden by the user).</a:t>
            </a:r>
            <a:endParaRPr lang="en-US" dirty="0"/>
          </a:p>
          <a:p>
            <a:endParaRPr lang="en-US" dirty="0"/>
          </a:p>
          <a:p>
            <a:r>
              <a:rPr lang="en-US" dirty="0">
                <a:solidFill>
                  <a:srgbClr val="C00000"/>
                </a:solidFill>
              </a:rPr>
              <a:t>EmailField </a:t>
            </a:r>
            <a:r>
              <a:rPr lang="en-US" dirty="0">
                <a:solidFill>
                  <a:srgbClr val="C00000"/>
                </a:solidFill>
                <a:sym typeface="Wingdings" pitchFamily="2" charset="2"/>
              </a:rPr>
              <a:t></a:t>
            </a:r>
            <a:r>
              <a:rPr lang="en-US" dirty="0">
                <a:sym typeface="Wingdings" pitchFamily="2" charset="2"/>
              </a:rPr>
              <a:t> is used to store and validate email address. </a:t>
            </a:r>
          </a:p>
          <a:p>
            <a:endParaRPr lang="en-US" dirty="0">
              <a:sym typeface="Wingdings" pitchFamily="2" charset="2"/>
            </a:endParaRPr>
          </a:p>
          <a:p>
            <a:r>
              <a:rPr lang="en-US" dirty="0">
                <a:solidFill>
                  <a:srgbClr val="C00000"/>
                </a:solidFill>
                <a:sym typeface="Wingdings" pitchFamily="2" charset="2"/>
              </a:rPr>
              <a:t>FileField and ImageField </a:t>
            </a:r>
            <a:r>
              <a:rPr lang="en-US" dirty="0">
                <a:sym typeface="Wingdings" pitchFamily="2" charset="2"/>
              </a:rPr>
              <a:t> are used to upload files and images respectively. </a:t>
            </a:r>
            <a:r>
              <a:rPr lang="en-US" dirty="0" smtClean="0">
                <a:sym typeface="Wingdings" pitchFamily="2" charset="2"/>
              </a:rPr>
              <a:t>These fields can additionally declare the parameter ,</a:t>
            </a:r>
            <a:r>
              <a:rPr lang="en-US" dirty="0" smtClean="0">
                <a:solidFill>
                  <a:srgbClr val="7030A0"/>
                </a:solidFill>
                <a:sym typeface="Wingdings" pitchFamily="2" charset="2"/>
              </a:rPr>
              <a:t>upload_to=‘name’ </a:t>
            </a:r>
            <a:r>
              <a:rPr lang="en-US" dirty="0" smtClean="0">
                <a:sym typeface="Wingdings" pitchFamily="2" charset="2"/>
              </a:rPr>
              <a:t>(represents  where will the image to be store).</a:t>
            </a:r>
            <a:endParaRPr lang="en-US" dirty="0"/>
          </a:p>
          <a:p>
            <a:endParaRPr lang="en-US" dirty="0"/>
          </a:p>
        </p:txBody>
      </p:sp>
    </p:spTree>
    <p:extLst>
      <p:ext uri="{BB962C8B-B14F-4D97-AF65-F5344CB8AC3E}">
        <p14:creationId xmlns:p14="http://schemas.microsoft.com/office/powerpoint/2010/main" val="1933699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85800"/>
          </a:xfrm>
        </p:spPr>
        <p:txBody>
          <a:bodyPr/>
          <a:lstStyle/>
          <a:p>
            <a:r>
              <a:rPr lang="en-US" dirty="0"/>
              <a:t>Common Filed </a:t>
            </a:r>
            <a:r>
              <a:rPr lang="en-US" dirty="0" smtClean="0"/>
              <a:t>Arguments:</a:t>
            </a:r>
            <a:endParaRPr lang="en-US" dirty="0"/>
          </a:p>
        </p:txBody>
      </p:sp>
      <p:sp>
        <p:nvSpPr>
          <p:cNvPr id="3" name="Content Placeholder 2"/>
          <p:cNvSpPr>
            <a:spLocks noGrp="1"/>
          </p:cNvSpPr>
          <p:nvPr>
            <p:ph idx="1"/>
          </p:nvPr>
        </p:nvSpPr>
        <p:spPr>
          <a:xfrm>
            <a:off x="304800" y="1143000"/>
            <a:ext cx="8686800" cy="5486400"/>
          </a:xfrm>
        </p:spPr>
        <p:txBody>
          <a:bodyPr>
            <a:normAutofit fontScale="92500" lnSpcReduction="20000"/>
          </a:bodyPr>
          <a:lstStyle/>
          <a:p>
            <a:r>
              <a:rPr lang="en-US" dirty="0">
                <a:solidFill>
                  <a:srgbClr val="C00000"/>
                </a:solidFill>
              </a:rPr>
              <a:t>help_text </a:t>
            </a:r>
            <a:r>
              <a:rPr lang="en-US" dirty="0">
                <a:solidFill>
                  <a:srgbClr val="C00000"/>
                </a:solidFill>
                <a:sym typeface="Wingdings" pitchFamily="2" charset="2"/>
              </a:rPr>
              <a:t></a:t>
            </a:r>
            <a:r>
              <a:rPr lang="en-US" dirty="0">
                <a:sym typeface="Wingdings" pitchFamily="2" charset="2"/>
              </a:rPr>
              <a:t> Provides a text label for HTML forms.</a:t>
            </a:r>
          </a:p>
          <a:p>
            <a:endParaRPr lang="en-US" dirty="0">
              <a:sym typeface="Wingdings" pitchFamily="2" charset="2"/>
            </a:endParaRPr>
          </a:p>
          <a:p>
            <a:r>
              <a:rPr lang="en-US" dirty="0">
                <a:solidFill>
                  <a:srgbClr val="C00000"/>
                </a:solidFill>
                <a:sym typeface="Wingdings" pitchFamily="2" charset="2"/>
              </a:rPr>
              <a:t>verbose_name </a:t>
            </a:r>
            <a:r>
              <a:rPr lang="en-US" dirty="0">
                <a:sym typeface="Wingdings" pitchFamily="2" charset="2"/>
              </a:rPr>
              <a:t> A human-readable name for the field used in field labels. If not specified, Django will infer the default verbose name from the field name.</a:t>
            </a:r>
          </a:p>
          <a:p>
            <a:endParaRPr lang="en-US" dirty="0">
              <a:sym typeface="Wingdings" pitchFamily="2" charset="2"/>
            </a:endParaRPr>
          </a:p>
          <a:p>
            <a:r>
              <a:rPr lang="en-US" dirty="0">
                <a:solidFill>
                  <a:srgbClr val="C00000"/>
                </a:solidFill>
                <a:sym typeface="Wingdings" pitchFamily="2" charset="2"/>
              </a:rPr>
              <a:t>default  </a:t>
            </a:r>
            <a:r>
              <a:rPr lang="en-US" dirty="0">
                <a:sym typeface="Wingdings" pitchFamily="2" charset="2"/>
              </a:rPr>
              <a:t>The default value for the field. This can be value or a object, in which case the object will be called every time a new record is inserted.</a:t>
            </a:r>
          </a:p>
          <a:p>
            <a:endParaRPr lang="en-US" dirty="0"/>
          </a:p>
          <a:p>
            <a:r>
              <a:rPr lang="en-US" dirty="0">
                <a:solidFill>
                  <a:srgbClr val="C00000"/>
                </a:solidFill>
              </a:rPr>
              <a:t>max_length </a:t>
            </a:r>
            <a:r>
              <a:rPr lang="en-US" dirty="0">
                <a:solidFill>
                  <a:srgbClr val="C00000"/>
                </a:solidFill>
                <a:sym typeface="Wingdings" pitchFamily="2" charset="2"/>
              </a:rPr>
              <a:t></a:t>
            </a:r>
            <a:r>
              <a:rPr lang="en-US" dirty="0">
                <a:sym typeface="Wingdings" pitchFamily="2" charset="2"/>
              </a:rPr>
              <a:t> Defines the maximum length of the field content.</a:t>
            </a:r>
          </a:p>
          <a:p>
            <a:endParaRPr lang="en-US" dirty="0"/>
          </a:p>
        </p:txBody>
      </p:sp>
    </p:spTree>
    <p:extLst>
      <p:ext uri="{BB962C8B-B14F-4D97-AF65-F5344CB8AC3E}">
        <p14:creationId xmlns:p14="http://schemas.microsoft.com/office/powerpoint/2010/main" val="3631649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85800"/>
          </a:xfrm>
        </p:spPr>
        <p:txBody>
          <a:bodyPr/>
          <a:lstStyle/>
          <a:p>
            <a:r>
              <a:rPr lang="en-US" dirty="0" smtClean="0"/>
              <a:t>Other arguments</a:t>
            </a:r>
            <a:endParaRPr lang="en-US" dirty="0"/>
          </a:p>
        </p:txBody>
      </p:sp>
      <p:sp>
        <p:nvSpPr>
          <p:cNvPr id="3" name="Content Placeholder 2"/>
          <p:cNvSpPr>
            <a:spLocks noGrp="1"/>
          </p:cNvSpPr>
          <p:nvPr>
            <p:ph idx="1"/>
          </p:nvPr>
        </p:nvSpPr>
        <p:spPr>
          <a:xfrm>
            <a:off x="304800" y="1143000"/>
            <a:ext cx="8686800" cy="5715000"/>
          </a:xfrm>
        </p:spPr>
        <p:txBody>
          <a:bodyPr>
            <a:normAutofit fontScale="92500" lnSpcReduction="20000"/>
          </a:bodyPr>
          <a:lstStyle/>
          <a:p>
            <a:r>
              <a:rPr lang="en-US" dirty="0" smtClean="0">
                <a:solidFill>
                  <a:srgbClr val="C00000"/>
                </a:solidFill>
              </a:rPr>
              <a:t>unique</a:t>
            </a:r>
            <a:r>
              <a:rPr lang="en-US" dirty="0" smtClean="0">
                <a:solidFill>
                  <a:srgbClr val="C00000"/>
                </a:solidFill>
                <a:sym typeface="Wingdings" panose="05000000000000000000" pitchFamily="2" charset="2"/>
              </a:rPr>
              <a:t></a:t>
            </a:r>
            <a:r>
              <a:rPr lang="en-US" dirty="0" smtClean="0">
                <a:sym typeface="Wingdings" panose="05000000000000000000" pitchFamily="2" charset="2"/>
              </a:rPr>
              <a:t> It creates  uniqueness for every field.</a:t>
            </a:r>
          </a:p>
          <a:p>
            <a:r>
              <a:rPr lang="en-US" dirty="0" smtClean="0">
                <a:solidFill>
                  <a:srgbClr val="C00000"/>
                </a:solidFill>
                <a:sym typeface="Wingdings" panose="05000000000000000000" pitchFamily="2" charset="2"/>
              </a:rPr>
              <a:t>auto_now</a:t>
            </a:r>
            <a:r>
              <a:rPr lang="en-US" dirty="0" smtClean="0">
                <a:sym typeface="Wingdings" panose="05000000000000000000" pitchFamily="2" charset="2"/>
              </a:rPr>
              <a:t> This argument used at DateTimeField. It saves time automatically when the user register the value.</a:t>
            </a:r>
          </a:p>
          <a:p>
            <a:r>
              <a:rPr lang="en-US" dirty="0" smtClean="0">
                <a:solidFill>
                  <a:srgbClr val="C00000"/>
                </a:solidFill>
                <a:sym typeface="Wingdings" panose="05000000000000000000" pitchFamily="2" charset="2"/>
              </a:rPr>
              <a:t>choices</a:t>
            </a:r>
            <a:r>
              <a:rPr lang="en-US" dirty="0" smtClean="0">
                <a:sym typeface="Wingdings" panose="05000000000000000000" pitchFamily="2" charset="2"/>
              </a:rPr>
              <a:t> This argument used at CharField</a:t>
            </a:r>
            <a:r>
              <a:rPr lang="en-US" dirty="0">
                <a:sym typeface="Wingdings" panose="05000000000000000000" pitchFamily="2" charset="2"/>
              </a:rPr>
              <a:t> </a:t>
            </a:r>
            <a:r>
              <a:rPr lang="en-US" dirty="0" smtClean="0">
                <a:sym typeface="Wingdings" panose="05000000000000000000" pitchFamily="2" charset="2"/>
              </a:rPr>
              <a:t>as list format.</a:t>
            </a:r>
          </a:p>
          <a:p>
            <a:pPr marL="0" indent="0">
              <a:buNone/>
            </a:pPr>
            <a:r>
              <a:rPr lang="en-US" dirty="0" smtClean="0">
                <a:sym typeface="Wingdings" panose="05000000000000000000" pitchFamily="2" charset="2"/>
              </a:rPr>
              <a:t>In the tuple the first value represents that  the value store to database.</a:t>
            </a:r>
          </a:p>
          <a:p>
            <a:pPr marL="0" indent="0">
              <a:buNone/>
            </a:pPr>
            <a:r>
              <a:rPr lang="en-US" dirty="0" smtClean="0">
                <a:sym typeface="Wingdings" panose="05000000000000000000" pitchFamily="2" charset="2"/>
              </a:rPr>
              <a:t>Second value represents that the value display into user interface.</a:t>
            </a:r>
          </a:p>
          <a:p>
            <a:r>
              <a:rPr lang="en-US" dirty="0" smtClean="0">
                <a:solidFill>
                  <a:srgbClr val="00B050"/>
                </a:solidFill>
                <a:sym typeface="Wingdings" panose="05000000000000000000" pitchFamily="2" charset="2"/>
              </a:rPr>
              <a:t>Example:</a:t>
            </a:r>
          </a:p>
          <a:p>
            <a:pPr marL="0" indent="0">
              <a:buNone/>
            </a:pPr>
            <a:r>
              <a:rPr lang="en-US" dirty="0" smtClean="0">
                <a:sym typeface="Wingdings" panose="05000000000000000000" pitchFamily="2" charset="2"/>
              </a:rPr>
              <a:t>(choices=</a:t>
            </a:r>
            <a:r>
              <a:rPr lang="en-US" dirty="0" smtClean="0"/>
              <a:t>[(</a:t>
            </a:r>
            <a:r>
              <a:rPr lang="en-US" dirty="0"/>
              <a:t>'Java','Java SE 8</a:t>
            </a:r>
            <a:r>
              <a:rPr lang="en-US" dirty="0" smtClean="0"/>
              <a:t>'),                                                               (</a:t>
            </a:r>
            <a:r>
              <a:rPr lang="en-US" dirty="0"/>
              <a:t>'Python','Python3</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5738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ImageField/FileField</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solidFill>
                  <a:srgbClr val="7030A0"/>
                </a:solidFill>
                <a:sym typeface="Wingdings" panose="05000000000000000000" pitchFamily="2" charset="2"/>
              </a:rPr>
              <a:t>settings.py</a:t>
            </a:r>
          </a:p>
          <a:p>
            <a:pPr marL="0" indent="0">
              <a:buNone/>
            </a:pPr>
            <a:r>
              <a:rPr lang="en-US" dirty="0"/>
              <a:t>MEDIA_URL= </a:t>
            </a:r>
            <a:r>
              <a:rPr lang="en-US" dirty="0">
                <a:solidFill>
                  <a:srgbClr val="00B050"/>
                </a:solidFill>
              </a:rPr>
              <a:t>'/media/'</a:t>
            </a:r>
            <a:br>
              <a:rPr lang="en-US" dirty="0">
                <a:solidFill>
                  <a:srgbClr val="00B050"/>
                </a:solidFill>
              </a:rPr>
            </a:br>
            <a:r>
              <a:rPr lang="en-US" dirty="0"/>
              <a:t>MEDIA_ROOT=os.path.join(BASE_DIR,</a:t>
            </a:r>
            <a:r>
              <a:rPr lang="en-US" dirty="0">
                <a:solidFill>
                  <a:srgbClr val="00B050"/>
                </a:solidFill>
              </a:rPr>
              <a:t>'media/'</a:t>
            </a:r>
            <a:r>
              <a:rPr lang="en-US" dirty="0"/>
              <a:t>)</a:t>
            </a:r>
          </a:p>
          <a:p>
            <a:r>
              <a:rPr lang="en-US" dirty="0">
                <a:solidFill>
                  <a:srgbClr val="7030A0"/>
                </a:solidFill>
                <a:sym typeface="Wingdings" panose="05000000000000000000" pitchFamily="2" charset="2"/>
              </a:rPr>
              <a:t>urls.py</a:t>
            </a:r>
          </a:p>
          <a:p>
            <a:pPr marL="0" indent="0">
              <a:buNone/>
            </a:pPr>
            <a:r>
              <a:rPr lang="en-US" dirty="0"/>
              <a:t>from django.conf </a:t>
            </a:r>
            <a:r>
              <a:rPr lang="en-US" dirty="0" smtClean="0"/>
              <a:t>import </a:t>
            </a:r>
            <a:r>
              <a:rPr lang="en-US" dirty="0"/>
              <a:t>settings</a:t>
            </a:r>
            <a:br>
              <a:rPr lang="en-US" dirty="0"/>
            </a:br>
            <a:r>
              <a:rPr lang="en-US" dirty="0"/>
              <a:t>from django.conf.urls.static import static</a:t>
            </a:r>
          </a:p>
          <a:p>
            <a:endParaRPr lang="en-US" dirty="0">
              <a:solidFill>
                <a:srgbClr val="7030A0"/>
              </a:solidFill>
              <a:sym typeface="Wingdings" panose="05000000000000000000" pitchFamily="2" charset="2"/>
            </a:endParaRPr>
          </a:p>
          <a:p>
            <a:pPr marL="0" indent="0">
              <a:buNone/>
            </a:pPr>
            <a:r>
              <a:rPr lang="en-US" dirty="0">
                <a:solidFill>
                  <a:srgbClr val="DF681F"/>
                </a:solidFill>
              </a:rPr>
              <a:t>if</a:t>
            </a:r>
            <a:r>
              <a:rPr lang="en-US" dirty="0"/>
              <a:t> settings.DEBUG:</a:t>
            </a:r>
            <a:br>
              <a:rPr lang="en-US" dirty="0"/>
            </a:br>
            <a:r>
              <a:rPr lang="en-US" dirty="0"/>
              <a:t>        urlpatterns += static(settings.MEDIA_URL,document_root=settings.MEDIA_ROOT)</a:t>
            </a:r>
          </a:p>
          <a:p>
            <a:pPr marL="0" indent="0">
              <a:buNone/>
            </a:pPr>
            <a:endParaRPr lang="en-US" dirty="0"/>
          </a:p>
        </p:txBody>
      </p:sp>
    </p:spTree>
    <p:extLst>
      <p:ext uri="{BB962C8B-B14F-4D97-AF65-F5344CB8AC3E}">
        <p14:creationId xmlns:p14="http://schemas.microsoft.com/office/powerpoint/2010/main" val="38022252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Migrations </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Migrations are Django’s way of propagating changes you make to your models (adding a field, deleting a model, etc.)</a:t>
            </a:r>
          </a:p>
          <a:p>
            <a:endParaRPr lang="en-US" dirty="0"/>
          </a:p>
          <a:p>
            <a:r>
              <a:rPr lang="en-US" dirty="0">
                <a:solidFill>
                  <a:srgbClr val="C00000"/>
                </a:solidFill>
              </a:rPr>
              <a:t>The commands:</a:t>
            </a:r>
          </a:p>
          <a:p>
            <a:pPr lvl="1"/>
            <a:r>
              <a:rPr lang="en-US" dirty="0">
                <a:solidFill>
                  <a:srgbClr val="FF0000"/>
                </a:solidFill>
                <a:sym typeface="Wingdings" pitchFamily="2" charset="2"/>
              </a:rPr>
              <a:t>makemigrations</a:t>
            </a:r>
            <a:r>
              <a:rPr lang="en-US" dirty="0">
                <a:sym typeface="Wingdings" pitchFamily="2" charset="2"/>
              </a:rPr>
              <a:t> </a:t>
            </a:r>
            <a:r>
              <a:rPr lang="en-US" dirty="0">
                <a:solidFill>
                  <a:srgbClr val="C00000"/>
                </a:solidFill>
                <a:sym typeface="Wingdings" pitchFamily="2" charset="2"/>
              </a:rPr>
              <a:t></a:t>
            </a:r>
            <a:r>
              <a:rPr lang="en-US" dirty="0">
                <a:sym typeface="Wingdings" pitchFamily="2" charset="2"/>
              </a:rPr>
              <a:t> Which is responsible for creating new migrations based on the changes you have made to your models.</a:t>
            </a:r>
          </a:p>
          <a:p>
            <a:pPr lvl="1"/>
            <a:r>
              <a:rPr lang="en-US" dirty="0">
                <a:solidFill>
                  <a:srgbClr val="FF0000"/>
                </a:solidFill>
              </a:rPr>
              <a:t>migrate</a:t>
            </a:r>
            <a:r>
              <a:rPr lang="en-US" dirty="0"/>
              <a:t> </a:t>
            </a:r>
            <a:r>
              <a:rPr lang="en-US" dirty="0">
                <a:solidFill>
                  <a:srgbClr val="C00000"/>
                </a:solidFill>
                <a:sym typeface="Wingdings" pitchFamily="2" charset="2"/>
              </a:rPr>
              <a:t></a:t>
            </a:r>
            <a:r>
              <a:rPr lang="en-US" dirty="0">
                <a:sym typeface="Wingdings" pitchFamily="2" charset="2"/>
              </a:rPr>
              <a:t> Which is responsible for applying and removing migrations.</a:t>
            </a:r>
          </a:p>
          <a:p>
            <a:pPr lvl="1"/>
            <a:endParaRPr lang="en-US" dirty="0"/>
          </a:p>
          <a:p>
            <a:endParaRPr lang="en-US" dirty="0"/>
          </a:p>
          <a:p>
            <a:endParaRPr lang="en-US" dirty="0"/>
          </a:p>
        </p:txBody>
      </p:sp>
    </p:spTree>
    <p:extLst>
      <p:ext uri="{BB962C8B-B14F-4D97-AF65-F5344CB8AC3E}">
        <p14:creationId xmlns:p14="http://schemas.microsoft.com/office/powerpoint/2010/main" val="314601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75746"/>
            <a:ext cx="8686800" cy="4082796"/>
          </a:xfrm>
        </p:spPr>
      </p:pic>
    </p:spTree>
    <p:extLst>
      <p:ext uri="{BB962C8B-B14F-4D97-AF65-F5344CB8AC3E}">
        <p14:creationId xmlns:p14="http://schemas.microsoft.com/office/powerpoint/2010/main" val="1726160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form:</a:t>
            </a:r>
            <a:endParaRPr lang="en-US" dirty="0"/>
          </a:p>
        </p:txBody>
      </p:sp>
      <p:sp>
        <p:nvSpPr>
          <p:cNvPr id="3" name="Content Placeholder 2"/>
          <p:cNvSpPr>
            <a:spLocks noGrp="1"/>
          </p:cNvSpPr>
          <p:nvPr>
            <p:ph idx="1"/>
          </p:nvPr>
        </p:nvSpPr>
        <p:spPr/>
        <p:txBody>
          <a:bodyPr/>
          <a:lstStyle/>
          <a:p>
            <a:r>
              <a:rPr lang="en-US" dirty="0"/>
              <a:t>We know that whenever we are dealing with websites there will be values need to be taken from the user and also after some process we need to pass it back. </a:t>
            </a:r>
          </a:p>
          <a:p>
            <a:endParaRPr lang="en-US" dirty="0"/>
          </a:p>
          <a:p>
            <a:r>
              <a:rPr lang="en-US" dirty="0"/>
              <a:t>In order to do this kind of things, we need something called forms.</a:t>
            </a:r>
          </a:p>
          <a:p>
            <a:endParaRPr lang="en-US" dirty="0"/>
          </a:p>
        </p:txBody>
      </p:sp>
    </p:spTree>
    <p:extLst>
      <p:ext uri="{BB962C8B-B14F-4D97-AF65-F5344CB8AC3E}">
        <p14:creationId xmlns:p14="http://schemas.microsoft.com/office/powerpoint/2010/main" val="162419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Django </a:t>
            </a:r>
            <a:r>
              <a:rPr lang="en-US" dirty="0" smtClean="0"/>
              <a:t>Forms:</a:t>
            </a:r>
            <a:endParaRPr lang="en-US" dirty="0"/>
          </a:p>
        </p:txBody>
      </p:sp>
      <p:sp>
        <p:nvSpPr>
          <p:cNvPr id="3" name="Content Placeholder 2"/>
          <p:cNvSpPr>
            <a:spLocks noGrp="1"/>
          </p:cNvSpPr>
          <p:nvPr>
            <p:ph idx="1"/>
          </p:nvPr>
        </p:nvSpPr>
        <p:spPr/>
        <p:txBody>
          <a:bodyPr/>
          <a:lstStyle/>
          <a:p>
            <a:r>
              <a:rPr lang="en-US" dirty="0"/>
              <a:t>Django forms are having lots of advantages. Few as follows:</a:t>
            </a:r>
          </a:p>
          <a:p>
            <a:pPr lvl="1"/>
            <a:endParaRPr lang="en-US" dirty="0"/>
          </a:p>
          <a:p>
            <a:pPr lvl="1"/>
            <a:r>
              <a:rPr lang="en-US" dirty="0"/>
              <a:t>Rejecting faulty inputs (Input mismatch)</a:t>
            </a:r>
          </a:p>
          <a:p>
            <a:pPr lvl="1"/>
            <a:r>
              <a:rPr lang="en-US" dirty="0"/>
              <a:t>Automatically generate error messages and binding them to appropriate template objects.</a:t>
            </a:r>
          </a:p>
          <a:p>
            <a:pPr lvl="1"/>
            <a:r>
              <a:rPr lang="en-US" dirty="0"/>
              <a:t>Re-Populating other fields that contains good data.</a:t>
            </a:r>
          </a:p>
          <a:p>
            <a:endParaRPr lang="en-US" dirty="0"/>
          </a:p>
        </p:txBody>
      </p:sp>
    </p:spTree>
    <p:extLst>
      <p:ext uri="{BB962C8B-B14F-4D97-AF65-F5344CB8AC3E}">
        <p14:creationId xmlns:p14="http://schemas.microsoft.com/office/powerpoint/2010/main" val="30564815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and </a:t>
            </a:r>
            <a:r>
              <a:rPr lang="en-US" dirty="0" smtClean="0"/>
              <a:t>POST: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Along with all the forms we will be using GET and POST methods.</a:t>
            </a:r>
          </a:p>
          <a:p>
            <a:r>
              <a:rPr lang="en-US" dirty="0"/>
              <a:t>Django login form uses the POST method. In which it will take the form data from the user, encodes that for transmitting, then sends it to the server, the server will process it and sends back the result as a response.</a:t>
            </a:r>
          </a:p>
          <a:p>
            <a:r>
              <a:rPr lang="en-US" dirty="0"/>
              <a:t>GET will be binding all the data into a string and uses to compose it as a URL.</a:t>
            </a:r>
          </a:p>
          <a:p>
            <a:endParaRPr lang="en-US" dirty="0"/>
          </a:p>
          <a:p>
            <a:r>
              <a:rPr lang="en-US" dirty="0"/>
              <a:t>GET and POST are used for different purposes.</a:t>
            </a:r>
          </a:p>
          <a:p>
            <a:endParaRPr lang="en-US" dirty="0"/>
          </a:p>
        </p:txBody>
      </p:sp>
    </p:spTree>
    <p:extLst>
      <p:ext uri="{BB962C8B-B14F-4D97-AF65-F5344CB8AC3E}">
        <p14:creationId xmlns:p14="http://schemas.microsoft.com/office/powerpoint/2010/main" val="3137373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GET and POST?</a:t>
            </a:r>
          </a:p>
        </p:txBody>
      </p:sp>
      <p:sp>
        <p:nvSpPr>
          <p:cNvPr id="3" name="Content Placeholder 2"/>
          <p:cNvSpPr>
            <a:spLocks noGrp="1"/>
          </p:cNvSpPr>
          <p:nvPr>
            <p:ph idx="1"/>
          </p:nvPr>
        </p:nvSpPr>
        <p:spPr/>
        <p:txBody>
          <a:bodyPr/>
          <a:lstStyle/>
          <a:p>
            <a:r>
              <a:rPr lang="en-US" dirty="0"/>
              <a:t>Any request that could make changes in the system are Uses POST method. Example, a request that makes changes in our database should be written in POST.</a:t>
            </a:r>
          </a:p>
          <a:p>
            <a:endParaRPr lang="en-US" dirty="0"/>
          </a:p>
          <a:p>
            <a:r>
              <a:rPr lang="en-US" dirty="0"/>
              <a:t>GET should be used only for a requests that do not affect the state of the system.</a:t>
            </a:r>
          </a:p>
          <a:p>
            <a:pPr marL="0" indent="0">
              <a:buNone/>
            </a:pPr>
            <a:endParaRPr lang="en-US" dirty="0"/>
          </a:p>
        </p:txBody>
      </p:sp>
    </p:spTree>
    <p:extLst>
      <p:ext uri="{BB962C8B-B14F-4D97-AF65-F5344CB8AC3E}">
        <p14:creationId xmlns:p14="http://schemas.microsoft.com/office/powerpoint/2010/main" val="457397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 </a:t>
            </a:r>
            <a:r>
              <a:rPr lang="en-US" dirty="0" smtClean="0"/>
              <a:t>middleware:</a:t>
            </a:r>
            <a:endParaRPr lang="en-US" dirty="0"/>
          </a:p>
        </p:txBody>
      </p:sp>
      <p:sp>
        <p:nvSpPr>
          <p:cNvPr id="3" name="Content Placeholder 2"/>
          <p:cNvSpPr>
            <a:spLocks noGrp="1"/>
          </p:cNvSpPr>
          <p:nvPr>
            <p:ph idx="1"/>
          </p:nvPr>
        </p:nvSpPr>
        <p:spPr/>
        <p:txBody>
          <a:bodyPr/>
          <a:lstStyle/>
          <a:p>
            <a:r>
              <a:rPr lang="en-US" dirty="0"/>
              <a:t>The CSRF middleware and templates tag provides easy-to-use protection against cross site request forgeries.</a:t>
            </a:r>
          </a:p>
          <a:p>
            <a:endParaRPr lang="en-US" dirty="0"/>
          </a:p>
          <a:p>
            <a:r>
              <a:rPr lang="en-US" dirty="0"/>
              <a:t>We will be using it in all Django Forms. Otherwise Django will raise some error messages.</a:t>
            </a:r>
          </a:p>
          <a:p>
            <a:endParaRPr lang="en-US" dirty="0"/>
          </a:p>
        </p:txBody>
      </p:sp>
    </p:spTree>
    <p:extLst>
      <p:ext uri="{BB962C8B-B14F-4D97-AF65-F5344CB8AC3E}">
        <p14:creationId xmlns:p14="http://schemas.microsoft.com/office/powerpoint/2010/main" val="12592928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lstStyle/>
          <a:p>
            <a:endParaRPr lang="en-US" dirty="0" smtClean="0"/>
          </a:p>
          <a:p>
            <a:endParaRPr lang="en-US" dirty="0"/>
          </a:p>
          <a:p>
            <a:endParaRPr lang="en-US" dirty="0" smtClean="0"/>
          </a:p>
          <a:p>
            <a:endParaRPr lang="en-US" dirty="0"/>
          </a:p>
          <a:p>
            <a:pPr marL="0" indent="0">
              <a:buNone/>
            </a:pPr>
            <a:r>
              <a:rPr lang="en-US" dirty="0" smtClean="0"/>
              <a:t> 	</a:t>
            </a:r>
            <a:r>
              <a:rPr lang="en-US" dirty="0"/>
              <a:t> </a:t>
            </a:r>
            <a:r>
              <a:rPr lang="en-US" dirty="0" smtClean="0"/>
              <a:t>	</a:t>
            </a:r>
            <a:r>
              <a:rPr lang="en-US" sz="3600" cap="all" dirty="0" smtClean="0">
                <a:effectLst>
                  <a:reflection blurRad="12700" stA="48000" endA="300" endPos="55000" dir="5400000" sy="-90000" algn="bl" rotWithShape="0"/>
                </a:effectLst>
                <a:latin typeface="+mj-lt"/>
                <a:ea typeface="+mj-ea"/>
                <a:cs typeface="+mj-cs"/>
              </a:rPr>
              <a:t>FUNCTION BASED VIEWS:</a:t>
            </a:r>
            <a:endParaRPr lang="en-US" sz="3600" cap="all" dirty="0">
              <a:effectLst>
                <a:reflection blurRad="12700" stA="48000" endA="300" endPos="55000" dir="5400000" sy="-90000" algn="bl" rotWithShape="0"/>
              </a:effectLst>
              <a:latin typeface="+mj-lt"/>
              <a:ea typeface="+mj-ea"/>
              <a:cs typeface="+mj-cs"/>
            </a:endParaRPr>
          </a:p>
        </p:txBody>
      </p:sp>
    </p:spTree>
    <p:extLst>
      <p:ext uri="{BB962C8B-B14F-4D97-AF65-F5344CB8AC3E}">
        <p14:creationId xmlns:p14="http://schemas.microsoft.com/office/powerpoint/2010/main" val="738424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django form:</a:t>
            </a:r>
            <a:endParaRPr lang="en-US" dirty="0"/>
          </a:p>
        </p:txBody>
      </p:sp>
      <p:sp>
        <p:nvSpPr>
          <p:cNvPr id="3" name="Content Placeholder 2"/>
          <p:cNvSpPr>
            <a:spLocks noGrp="1"/>
          </p:cNvSpPr>
          <p:nvPr>
            <p:ph idx="1"/>
          </p:nvPr>
        </p:nvSpPr>
        <p:spPr>
          <a:xfrm>
            <a:off x="304800" y="1554162"/>
            <a:ext cx="8686800" cy="4922838"/>
          </a:xfrm>
        </p:spPr>
        <p:txBody>
          <a:bodyPr>
            <a:normAutofit lnSpcReduction="10000"/>
          </a:bodyPr>
          <a:lstStyle/>
          <a:p>
            <a:r>
              <a:rPr lang="en-US" dirty="0"/>
              <a:t>Create a new python file in your app with the name forms.py</a:t>
            </a:r>
          </a:p>
          <a:p>
            <a:pPr marL="0" indent="0">
              <a:buNone/>
            </a:pPr>
            <a:r>
              <a:rPr lang="en-US" dirty="0" smtClean="0">
                <a:solidFill>
                  <a:srgbClr val="C00000"/>
                </a:solidFill>
              </a:rPr>
              <a:t>forms.py</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django import forms</a:t>
            </a:r>
            <a:br>
              <a:rPr lang="en-US" dirty="0">
                <a:solidFill>
                  <a:srgbClr val="7030A0"/>
                </a:solidFill>
              </a:rPr>
            </a:br>
            <a:r>
              <a:rPr lang="en-US" dirty="0">
                <a:solidFill>
                  <a:srgbClr val="7030A0"/>
                </a:solidFill>
              </a:rPr>
              <a:t>from app1.models import Enquiry</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class EnquiryForm(forms.ModelForm):</a:t>
            </a:r>
            <a:br>
              <a:rPr lang="en-US" dirty="0">
                <a:solidFill>
                  <a:srgbClr val="7030A0"/>
                </a:solidFill>
              </a:rPr>
            </a:br>
            <a:r>
              <a:rPr lang="en-US" dirty="0">
                <a:solidFill>
                  <a:srgbClr val="7030A0"/>
                </a:solidFill>
              </a:rPr>
              <a:t>    class Meta:</a:t>
            </a:r>
            <a:br>
              <a:rPr lang="en-US" dirty="0">
                <a:solidFill>
                  <a:srgbClr val="7030A0"/>
                </a:solidFill>
              </a:rPr>
            </a:br>
            <a:r>
              <a:rPr lang="en-US" dirty="0">
                <a:solidFill>
                  <a:srgbClr val="7030A0"/>
                </a:solidFill>
              </a:rPr>
              <a:t>        model = Enquiry</a:t>
            </a:r>
            <a:br>
              <a:rPr lang="en-US" dirty="0">
                <a:solidFill>
                  <a:srgbClr val="7030A0"/>
                </a:solidFill>
              </a:rPr>
            </a:br>
            <a:r>
              <a:rPr lang="en-US" dirty="0">
                <a:solidFill>
                  <a:srgbClr val="7030A0"/>
                </a:solidFill>
              </a:rPr>
              <a:t>        fields = "__all__" # ('name','phone','email')</a:t>
            </a:r>
          </a:p>
          <a:p>
            <a:pPr marL="0" indent="0">
              <a:buNone/>
            </a:pPr>
            <a:endParaRPr lang="en-US" dirty="0">
              <a:solidFill>
                <a:srgbClr val="7030A0"/>
              </a:solidFill>
            </a:endParaRPr>
          </a:p>
        </p:txBody>
      </p:sp>
    </p:spTree>
    <p:extLst>
      <p:ext uri="{BB962C8B-B14F-4D97-AF65-F5344CB8AC3E}">
        <p14:creationId xmlns:p14="http://schemas.microsoft.com/office/powerpoint/2010/main" val="240168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fontScale="92500" lnSpcReduction="20000"/>
          </a:bodyPr>
          <a:lstStyle/>
          <a:p>
            <a:r>
              <a:rPr lang="en-US" dirty="0"/>
              <a:t>Now we can add these form into some HTML page. Then only we are able to show it to the user in the way we need</a:t>
            </a:r>
            <a:r>
              <a:rPr lang="en-US" dirty="0" smtClean="0"/>
              <a:t>.</a:t>
            </a:r>
          </a:p>
          <a:p>
            <a:r>
              <a:rPr lang="en-US" dirty="0" smtClean="0">
                <a:solidFill>
                  <a:srgbClr val="C00000"/>
                </a:solidFill>
              </a:rPr>
              <a:t>enquiry.html</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&lt;form method="post"&gt;</a:t>
            </a:r>
            <a:br>
              <a:rPr lang="en-US" dirty="0">
                <a:solidFill>
                  <a:srgbClr val="7030A0"/>
                </a:solidFill>
              </a:rPr>
            </a:br>
            <a:r>
              <a:rPr lang="en-US" dirty="0">
                <a:solidFill>
                  <a:srgbClr val="7030A0"/>
                </a:solidFill>
              </a:rPr>
              <a:t>    &lt;h3&gt;ENQUIRE NOW&lt;/h3&gt;</a:t>
            </a:r>
            <a:br>
              <a:rPr lang="en-US" dirty="0">
                <a:solidFill>
                  <a:srgbClr val="7030A0"/>
                </a:solidFill>
              </a:rPr>
            </a:br>
            <a:r>
              <a:rPr lang="en-US" dirty="0">
                <a:solidFill>
                  <a:srgbClr val="7030A0"/>
                </a:solidFill>
              </a:rPr>
              <a:t>    &lt;table&gt;</a:t>
            </a:r>
            <a:br>
              <a:rPr lang="en-US" dirty="0">
                <a:solidFill>
                  <a:srgbClr val="7030A0"/>
                </a:solidFill>
              </a:rPr>
            </a:br>
            <a:r>
              <a:rPr lang="en-US" dirty="0">
                <a:solidFill>
                  <a:srgbClr val="7030A0"/>
                </a:solidFill>
              </a:rPr>
              <a:t>        {%csrf_token%}</a:t>
            </a:r>
            <a:br>
              <a:rPr lang="en-US" dirty="0">
                <a:solidFill>
                  <a:srgbClr val="7030A0"/>
                </a:solidFill>
              </a:rPr>
            </a:br>
            <a:r>
              <a:rPr lang="en-US" dirty="0">
                <a:solidFill>
                  <a:srgbClr val="7030A0"/>
                </a:solidFill>
              </a:rPr>
              <a:t>        {{myform.as_table}}</a:t>
            </a:r>
            <a:br>
              <a:rPr lang="en-US" dirty="0">
                <a:solidFill>
                  <a:srgbClr val="7030A0"/>
                </a:solidFill>
              </a:rPr>
            </a:br>
            <a:r>
              <a:rPr lang="en-US" dirty="0">
                <a:solidFill>
                  <a:srgbClr val="7030A0"/>
                </a:solidFill>
              </a:rPr>
              <a:t>    &lt;/table&gt;</a:t>
            </a:r>
            <a:br>
              <a:rPr lang="en-US" dirty="0">
                <a:solidFill>
                  <a:srgbClr val="7030A0"/>
                </a:solidFill>
              </a:rPr>
            </a:br>
            <a:r>
              <a:rPr lang="en-US" dirty="0">
                <a:solidFill>
                  <a:srgbClr val="7030A0"/>
                </a:solidFill>
              </a:rPr>
              <a:t>    &lt;input type="submit" value="ENQUIRE NOW" class="btn btn-success"&gt;</a:t>
            </a:r>
            <a:br>
              <a:rPr lang="en-US" dirty="0">
                <a:solidFill>
                  <a:srgbClr val="7030A0"/>
                </a:solidFill>
              </a:rPr>
            </a:br>
            <a:r>
              <a:rPr lang="en-US" dirty="0">
                <a:solidFill>
                  <a:srgbClr val="7030A0"/>
                </a:solidFill>
              </a:rPr>
              <a:t>&lt;/form&gt;</a:t>
            </a:r>
            <a:br>
              <a:rPr lang="en-US" dirty="0">
                <a:solidFill>
                  <a:srgbClr val="7030A0"/>
                </a:solidFill>
              </a:rPr>
            </a:br>
            <a:r>
              <a:rPr lang="en-US" dirty="0">
                <a:solidFill>
                  <a:srgbClr val="7030A0"/>
                </a:solidFill>
              </a:rPr>
              <a:t>{%endblock%}</a:t>
            </a:r>
          </a:p>
          <a:p>
            <a:pPr marL="0" indent="0">
              <a:buNone/>
            </a:pPr>
            <a:endParaRPr lang="en-US" dirty="0"/>
          </a:p>
          <a:p>
            <a:endParaRPr lang="en-US" dirty="0"/>
          </a:p>
        </p:txBody>
      </p:sp>
    </p:spTree>
    <p:extLst>
      <p:ext uri="{BB962C8B-B14F-4D97-AF65-F5344CB8AC3E}">
        <p14:creationId xmlns:p14="http://schemas.microsoft.com/office/powerpoint/2010/main" val="452462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lnSpcReduction="10000"/>
          </a:bodyPr>
          <a:lstStyle/>
          <a:p>
            <a:r>
              <a:rPr lang="en-US" dirty="0"/>
              <a:t>Now the form is ready with the fields. Now we need a view some view for storing the datas.</a:t>
            </a:r>
          </a:p>
          <a:p>
            <a:r>
              <a:rPr lang="en-US" dirty="0" smtClean="0">
                <a:solidFill>
                  <a:srgbClr val="C00000"/>
                </a:solidFill>
              </a:rPr>
              <a:t>views.py</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sym typeface="Wingdings" panose="05000000000000000000" pitchFamily="2" charset="2"/>
              </a:rPr>
              <a:t>from app1.forms import *</a:t>
            </a:r>
          </a:p>
          <a:p>
            <a:pPr marL="0" indent="0">
              <a:buNone/>
            </a:pPr>
            <a:r>
              <a:rPr lang="en-US" dirty="0" smtClean="0">
                <a:solidFill>
                  <a:srgbClr val="7030A0"/>
                </a:solidFill>
                <a:sym typeface="Wingdings" panose="05000000000000000000" pitchFamily="2" charset="2"/>
              </a:rPr>
              <a:t>from app1.models import *</a:t>
            </a:r>
          </a:p>
          <a:p>
            <a:pPr marL="0" indent="0">
              <a:buNone/>
            </a:pPr>
            <a:r>
              <a:rPr lang="en-US" dirty="0">
                <a:solidFill>
                  <a:srgbClr val="7030A0"/>
                </a:solidFill>
              </a:rPr>
              <a:t>def enquiryPage(request): # POST</a:t>
            </a:r>
            <a:br>
              <a:rPr lang="en-US" dirty="0">
                <a:solidFill>
                  <a:srgbClr val="7030A0"/>
                </a:solidFill>
              </a:rPr>
            </a:br>
            <a:r>
              <a:rPr lang="en-US" dirty="0">
                <a:solidFill>
                  <a:srgbClr val="7030A0"/>
                </a:solidFill>
              </a:rPr>
              <a:t>    fm = EnquiryForm(request.POST or None)</a:t>
            </a:r>
            <a:br>
              <a:rPr lang="en-US" dirty="0">
                <a:solidFill>
                  <a:srgbClr val="7030A0"/>
                </a:solidFill>
              </a:rPr>
            </a:br>
            <a:r>
              <a:rPr lang="en-US" dirty="0">
                <a:solidFill>
                  <a:srgbClr val="7030A0"/>
                </a:solidFill>
              </a:rPr>
              <a:t>    if fm.is_valid(): # if form is valid</a:t>
            </a:r>
            <a:br>
              <a:rPr lang="en-US" dirty="0">
                <a:solidFill>
                  <a:srgbClr val="7030A0"/>
                </a:solidFill>
              </a:rPr>
            </a:br>
            <a:r>
              <a:rPr lang="en-US" dirty="0">
                <a:solidFill>
                  <a:srgbClr val="7030A0"/>
                </a:solidFill>
              </a:rPr>
              <a:t>        fm.save()  # saves the form into the database</a:t>
            </a:r>
            <a:br>
              <a:rPr lang="en-US" dirty="0">
                <a:solidFill>
                  <a:srgbClr val="7030A0"/>
                </a:solidFill>
              </a:rPr>
            </a:br>
            <a:r>
              <a:rPr lang="en-US" dirty="0">
                <a:solidFill>
                  <a:srgbClr val="7030A0"/>
                </a:solidFill>
              </a:rPr>
              <a:t>        return HttpResponse("Saved Successfully")</a:t>
            </a:r>
            <a:br>
              <a:rPr lang="en-US" dirty="0">
                <a:solidFill>
                  <a:srgbClr val="7030A0"/>
                </a:solidFill>
              </a:rPr>
            </a:br>
            <a:r>
              <a:rPr lang="en-US" dirty="0">
                <a:solidFill>
                  <a:srgbClr val="7030A0"/>
                </a:solidFill>
              </a:rPr>
              <a:t>    return render(request,'enquiry.html',{'myform':fm})</a:t>
            </a:r>
          </a:p>
          <a:p>
            <a:pPr marL="0" indent="0">
              <a:buNone/>
            </a:pPr>
            <a:endParaRPr lang="en-US" dirty="0">
              <a:solidFill>
                <a:srgbClr val="7030A0"/>
              </a:solidFill>
            </a:endParaRPr>
          </a:p>
        </p:txBody>
      </p:sp>
    </p:spTree>
    <p:extLst>
      <p:ext uri="{BB962C8B-B14F-4D97-AF65-F5344CB8AC3E}">
        <p14:creationId xmlns:p14="http://schemas.microsoft.com/office/powerpoint/2010/main" val="54762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lnSpcReduction="10000"/>
          </a:bodyPr>
          <a:lstStyle/>
          <a:p>
            <a:r>
              <a:rPr lang="en-US" dirty="0"/>
              <a:t>Already we have some urls to map hello and time pages respectively. Now we can add one more url which will map to the form file</a:t>
            </a:r>
          </a:p>
          <a:p>
            <a:r>
              <a:rPr lang="en-US" dirty="0" smtClean="0">
                <a:solidFill>
                  <a:srgbClr val="C00000"/>
                </a:solidFill>
              </a:rPr>
              <a:t>urls.py</a:t>
            </a:r>
            <a:r>
              <a:rPr lang="en-US" dirty="0" smtClean="0">
                <a:solidFill>
                  <a:srgbClr val="C00000"/>
                </a:solidFill>
                <a:sym typeface="Wingdings" panose="05000000000000000000" pitchFamily="2" charset="2"/>
              </a:rPr>
              <a:t></a:t>
            </a:r>
          </a:p>
          <a:p>
            <a:pPr marL="0" indent="0">
              <a:buNone/>
            </a:pPr>
            <a:r>
              <a:rPr lang="en-US" dirty="0">
                <a:solidFill>
                  <a:srgbClr val="7030A0"/>
                </a:solidFill>
              </a:rPr>
              <a:t>from app1.views import *</a:t>
            </a:r>
          </a:p>
          <a:p>
            <a:pPr marL="0" indent="0">
              <a:buNone/>
            </a:pPr>
            <a:r>
              <a:rPr lang="en-US" dirty="0">
                <a:solidFill>
                  <a:srgbClr val="7030A0"/>
                </a:solidFill>
              </a:rPr>
              <a:t>path('enquiry/',</a:t>
            </a:r>
            <a:r>
              <a:rPr lang="en-US" dirty="0" smtClean="0">
                <a:solidFill>
                  <a:srgbClr val="7030A0"/>
                </a:solidFill>
              </a:rPr>
              <a:t>enquiryPage ,</a:t>
            </a:r>
            <a:r>
              <a:rPr lang="en-US" dirty="0">
                <a:solidFill>
                  <a:srgbClr val="7030A0"/>
                </a:solidFill>
              </a:rPr>
              <a:t>name='enq'),</a:t>
            </a:r>
          </a:p>
          <a:p>
            <a:r>
              <a:rPr lang="en-US" dirty="0"/>
              <a:t>Whatever the data you’re entering in the form will be stored automatically in the database</a:t>
            </a:r>
            <a:r>
              <a:rPr lang="en-US" dirty="0" smtClean="0"/>
              <a:t>.</a:t>
            </a:r>
          </a:p>
          <a:p>
            <a:r>
              <a:rPr lang="en-US" dirty="0" smtClean="0">
                <a:solidFill>
                  <a:srgbClr val="C00000"/>
                </a:solidFill>
              </a:rPr>
              <a:t>Home.html </a:t>
            </a:r>
            <a:r>
              <a:rPr lang="en-US" dirty="0" smtClean="0">
                <a:solidFill>
                  <a:srgbClr val="C00000"/>
                </a:solidFill>
                <a:sym typeface="Wingdings" panose="05000000000000000000" pitchFamily="2" charset="2"/>
              </a:rPr>
              <a:t></a:t>
            </a:r>
            <a:endParaRPr lang="en-US" dirty="0" smtClean="0">
              <a:solidFill>
                <a:srgbClr val="C00000"/>
              </a:solidFill>
            </a:endParaRPr>
          </a:p>
          <a:p>
            <a:r>
              <a:rPr lang="en-US" dirty="0">
                <a:solidFill>
                  <a:srgbClr val="7030A0"/>
                </a:solidFill>
              </a:rPr>
              <a:t>&lt;a href="/enquiry" class="btn btn-success btn-block"&gt;Enquire Now&lt;/a&gt;</a:t>
            </a:r>
            <a:br>
              <a:rPr lang="en-US" dirty="0">
                <a:solidFill>
                  <a:srgbClr val="7030A0"/>
                </a:solidFill>
              </a:rPr>
            </a:br>
            <a:endParaRPr lang="en-US" dirty="0"/>
          </a:p>
          <a:p>
            <a:pPr marL="0" indent="0">
              <a:buNone/>
            </a:pPr>
            <a:endParaRPr lang="en-US" dirty="0"/>
          </a:p>
        </p:txBody>
      </p:sp>
    </p:spTree>
    <p:extLst>
      <p:ext uri="{BB962C8B-B14F-4D97-AF65-F5344CB8AC3E}">
        <p14:creationId xmlns:p14="http://schemas.microsoft.com/office/powerpoint/2010/main" val="85572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Stacks</a:t>
            </a:r>
          </a:p>
        </p:txBody>
      </p:sp>
      <p:sp>
        <p:nvSpPr>
          <p:cNvPr id="3" name="Content Placeholder 2"/>
          <p:cNvSpPr>
            <a:spLocks noGrp="1"/>
          </p:cNvSpPr>
          <p:nvPr>
            <p:ph idx="1"/>
          </p:nvPr>
        </p:nvSpPr>
        <p:spPr/>
        <p:txBody>
          <a:bodyPr/>
          <a:lstStyle/>
          <a:p>
            <a:pPr fontAlgn="base"/>
            <a:r>
              <a:rPr lang="en-US" dirty="0"/>
              <a:t>MEAN Stack</a:t>
            </a:r>
          </a:p>
          <a:p>
            <a:pPr fontAlgn="base"/>
            <a:r>
              <a:rPr lang="en-US" dirty="0"/>
              <a:t>MERN Stack</a:t>
            </a:r>
          </a:p>
          <a:p>
            <a:pPr fontAlgn="base"/>
            <a:r>
              <a:rPr lang="en-US" dirty="0">
                <a:solidFill>
                  <a:srgbClr val="FF0000"/>
                </a:solidFill>
              </a:rPr>
              <a:t>Django Stack</a:t>
            </a:r>
          </a:p>
          <a:p>
            <a:pPr fontAlgn="base"/>
            <a:r>
              <a:rPr lang="en-US" dirty="0"/>
              <a:t>Rails or Ruby on Rails</a:t>
            </a:r>
          </a:p>
          <a:p>
            <a:pPr fontAlgn="base"/>
            <a:r>
              <a:rPr lang="en-US" dirty="0"/>
              <a:t>LAMP Stack</a:t>
            </a:r>
          </a:p>
          <a:p>
            <a:endParaRPr lang="en-US" dirty="0"/>
          </a:p>
          <a:p>
            <a:endParaRPr lang="en-US" dirty="0"/>
          </a:p>
        </p:txBody>
      </p:sp>
    </p:spTree>
    <p:extLst>
      <p:ext uri="{BB962C8B-B14F-4D97-AF65-F5344CB8AC3E}">
        <p14:creationId xmlns:p14="http://schemas.microsoft.com/office/powerpoint/2010/main" val="38394298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normAutofit lnSpcReduction="10000"/>
          </a:bodyPr>
          <a:lstStyle/>
          <a:p>
            <a:r>
              <a:rPr lang="en-US" dirty="0"/>
              <a:t>Along with Django form we can customize the things using css. We can include form in three ways,</a:t>
            </a:r>
          </a:p>
          <a:p>
            <a:pPr lvl="1"/>
            <a:endParaRPr lang="en-US" dirty="0"/>
          </a:p>
          <a:p>
            <a:pPr lvl="1"/>
            <a:r>
              <a:rPr lang="en-US" dirty="0"/>
              <a:t>{{form.as_p}} This will render them wrapped in the &lt;p&gt; tag.</a:t>
            </a:r>
          </a:p>
          <a:p>
            <a:pPr lvl="1"/>
            <a:r>
              <a:rPr lang="en-US" dirty="0"/>
              <a:t>{{form.as_table}} This will render them wrapped in the &lt;tr&gt; tag.</a:t>
            </a:r>
          </a:p>
          <a:p>
            <a:pPr lvl="1"/>
            <a:r>
              <a:rPr lang="en-US" dirty="0"/>
              <a:t>{{form.as_ul}} This will render them wrapped in the &lt;ul&gt; tag.</a:t>
            </a:r>
          </a:p>
          <a:p>
            <a:endParaRPr lang="en-US" dirty="0"/>
          </a:p>
        </p:txBody>
      </p:sp>
    </p:spTree>
    <p:extLst>
      <p:ext uri="{BB962C8B-B14F-4D97-AF65-F5344CB8AC3E}">
        <p14:creationId xmlns:p14="http://schemas.microsoft.com/office/powerpoint/2010/main" val="40724594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table:</a:t>
            </a:r>
            <a:endParaRPr lang="en-US" dirty="0"/>
          </a:p>
        </p:txBody>
      </p:sp>
      <p:sp>
        <p:nvSpPr>
          <p:cNvPr id="3" name="Content Placeholder 2"/>
          <p:cNvSpPr>
            <a:spLocks noGrp="1"/>
          </p:cNvSpPr>
          <p:nvPr>
            <p:ph idx="1"/>
          </p:nvPr>
        </p:nvSpPr>
        <p:spPr/>
        <p:txBody>
          <a:bodyPr/>
          <a:lstStyle/>
          <a:p>
            <a:r>
              <a:rPr lang="en-US" dirty="0" smtClean="0">
                <a:solidFill>
                  <a:srgbClr val="C00000"/>
                </a:solidFill>
              </a:rPr>
              <a:t>view.py</a:t>
            </a:r>
            <a:r>
              <a:rPr lang="en-US" dirty="0" smtClean="0">
                <a:solidFill>
                  <a:srgbClr val="C00000"/>
                </a:solidFill>
                <a:sym typeface="Wingdings" panose="05000000000000000000" pitchFamily="2" charset="2"/>
              </a:rPr>
              <a:t></a:t>
            </a:r>
            <a:r>
              <a:rPr lang="en-US" dirty="0" smtClean="0">
                <a:sym typeface="Wingdings" panose="05000000000000000000" pitchFamily="2" charset="2"/>
              </a:rPr>
              <a:t>Create a function for to get a data from database.</a:t>
            </a:r>
          </a:p>
          <a:p>
            <a:r>
              <a:rPr lang="en-US" dirty="0">
                <a:solidFill>
                  <a:srgbClr val="C00000"/>
                </a:solidFill>
              </a:rPr>
              <a:t>views.py</a:t>
            </a:r>
            <a:r>
              <a:rPr lang="en-US" dirty="0">
                <a:solidFill>
                  <a:srgbClr val="C00000"/>
                </a:solidFill>
                <a:sym typeface="Wingdings" panose="05000000000000000000" pitchFamily="2" charset="2"/>
              </a:rPr>
              <a:t> </a:t>
            </a:r>
          </a:p>
          <a:p>
            <a:r>
              <a:rPr lang="en-US" dirty="0">
                <a:solidFill>
                  <a:srgbClr val="7030A0"/>
                </a:solidFill>
              </a:rPr>
              <a:t>def viewEnquiries(request):</a:t>
            </a:r>
            <a:br>
              <a:rPr lang="en-US" dirty="0">
                <a:solidFill>
                  <a:srgbClr val="7030A0"/>
                </a:solidFill>
              </a:rPr>
            </a:br>
            <a:r>
              <a:rPr lang="en-US" dirty="0">
                <a:solidFill>
                  <a:srgbClr val="7030A0"/>
                </a:solidFill>
              </a:rPr>
              <a:t>    data = Enquiry.objects.all()</a:t>
            </a:r>
            <a:br>
              <a:rPr lang="en-US" dirty="0">
                <a:solidFill>
                  <a:srgbClr val="7030A0"/>
                </a:solidFill>
              </a:rPr>
            </a:br>
            <a:r>
              <a:rPr lang="en-US" dirty="0">
                <a:solidFill>
                  <a:srgbClr val="7030A0"/>
                </a:solidFill>
              </a:rPr>
              <a:t>    return render(request,'enquiries.html',{'data':data})</a:t>
            </a:r>
            <a:br>
              <a:rPr lang="en-US" dirty="0">
                <a:solidFill>
                  <a:srgbClr val="7030A0"/>
                </a:solidFill>
              </a:rPr>
            </a:br>
            <a:endParaRPr lang="en-US" dirty="0">
              <a:solidFill>
                <a:srgbClr val="7030A0"/>
              </a:solidFill>
            </a:endParaRPr>
          </a:p>
          <a:p>
            <a:endParaRPr lang="en-US" dirty="0">
              <a:solidFill>
                <a:srgbClr val="7030A0"/>
              </a:solidFill>
            </a:endParaRPr>
          </a:p>
        </p:txBody>
      </p:sp>
    </p:spTree>
    <p:extLst>
      <p:ext uri="{BB962C8B-B14F-4D97-AF65-F5344CB8AC3E}">
        <p14:creationId xmlns:p14="http://schemas.microsoft.com/office/powerpoint/2010/main" val="41852460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562600"/>
          </a:xfrm>
        </p:spPr>
        <p:txBody>
          <a:bodyPr>
            <a:normAutofit/>
          </a:bodyPr>
          <a:lstStyle/>
          <a:p>
            <a:r>
              <a:rPr lang="en-US" dirty="0" smtClean="0">
                <a:solidFill>
                  <a:srgbClr val="C00000"/>
                </a:solidFill>
              </a:rPr>
              <a:t>add the anchor tag for create and read operation:</a:t>
            </a:r>
          </a:p>
          <a:p>
            <a:r>
              <a:rPr lang="en-US" dirty="0" smtClean="0">
                <a:solidFill>
                  <a:srgbClr val="C00000"/>
                </a:solidFill>
              </a:rPr>
              <a:t>home.html </a:t>
            </a:r>
            <a:r>
              <a:rPr lang="en-US" dirty="0" smtClean="0">
                <a:solidFill>
                  <a:srgbClr val="C00000"/>
                </a:solidFill>
                <a:sym typeface="Wingdings" panose="05000000000000000000" pitchFamily="2" charset="2"/>
              </a:rPr>
              <a:t></a:t>
            </a:r>
          </a:p>
          <a:p>
            <a:pPr marL="0" indent="0">
              <a:buNone/>
            </a:pPr>
            <a:r>
              <a:rPr lang="en-US" dirty="0" smtClean="0">
                <a:solidFill>
                  <a:srgbClr val="7030A0"/>
                </a:solidFill>
              </a:rPr>
              <a:t>&lt;</a:t>
            </a:r>
            <a:r>
              <a:rPr lang="en-US" dirty="0">
                <a:solidFill>
                  <a:srgbClr val="7030A0"/>
                </a:solidFill>
              </a:rPr>
              <a:t>a href="/enquiries" class="btn btn-success btn-block"&gt;View Enquiries&lt;/a</a:t>
            </a:r>
            <a:r>
              <a:rPr lang="en-US" dirty="0" smtClean="0">
                <a:solidFill>
                  <a:srgbClr val="7030A0"/>
                </a:solidFill>
              </a:rPr>
              <a:t>&gt;</a:t>
            </a:r>
          </a:p>
          <a:p>
            <a:r>
              <a:rPr lang="en-US" dirty="0">
                <a:sym typeface="Wingdings" panose="05000000000000000000" pitchFamily="2" charset="2"/>
              </a:rPr>
              <a:t>create html file in template for show data</a:t>
            </a:r>
            <a:r>
              <a:rPr lang="en-US" dirty="0" smtClean="0">
                <a:sym typeface="Wingdings" panose="05000000000000000000" pitchFamily="2" charset="2"/>
              </a:rPr>
              <a:t>.</a:t>
            </a:r>
          </a:p>
          <a:p>
            <a:r>
              <a:rPr lang="en-US" dirty="0"/>
              <a:t>templates</a:t>
            </a:r>
            <a:r>
              <a:rPr lang="en-US" dirty="0">
                <a:sym typeface="Wingdings" panose="05000000000000000000" pitchFamily="2" charset="2"/>
              </a:rPr>
              <a:t>create file enquiries.html</a:t>
            </a:r>
          </a:p>
          <a:p>
            <a:endParaRPr lang="en-US" dirty="0" smtClean="0">
              <a:sym typeface="Wingdings" panose="05000000000000000000" pitchFamily="2" charset="2"/>
            </a:endParaRPr>
          </a:p>
          <a:p>
            <a:endParaRPr lang="en-US" dirty="0"/>
          </a:p>
          <a:p>
            <a:pPr marL="0" indent="0">
              <a:buNone/>
            </a:pPr>
            <a:endParaRPr lang="en-US" dirty="0">
              <a:solidFill>
                <a:srgbClr val="7030A0"/>
              </a:solidFill>
            </a:endParaRPr>
          </a:p>
          <a:p>
            <a:pPr marL="0" indent="0">
              <a:buNone/>
            </a:pPr>
            <a:endParaRPr lang="en-US" dirty="0" smtClean="0"/>
          </a:p>
        </p:txBody>
      </p:sp>
    </p:spTree>
    <p:extLst>
      <p:ext uri="{BB962C8B-B14F-4D97-AF65-F5344CB8AC3E}">
        <p14:creationId xmlns:p14="http://schemas.microsoft.com/office/powerpoint/2010/main" val="12993442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Autofit/>
          </a:bodyPr>
          <a:lstStyle/>
          <a:p>
            <a:r>
              <a:rPr lang="en-US" sz="2800" dirty="0" smtClean="0">
                <a:solidFill>
                  <a:srgbClr val="C00000"/>
                </a:solidFill>
                <a:sym typeface="Wingdings" panose="05000000000000000000" pitchFamily="2" charset="2"/>
              </a:rPr>
              <a:t>enquiries.html</a:t>
            </a:r>
          </a:p>
          <a:p>
            <a:r>
              <a:rPr lang="en-US" sz="2800" dirty="0">
                <a:solidFill>
                  <a:srgbClr val="7030A0"/>
                </a:solidFill>
              </a:rPr>
              <a:t>{%extends 'home.html</a:t>
            </a:r>
            <a:r>
              <a:rPr lang="en-US" sz="2800" dirty="0" smtClean="0">
                <a:solidFill>
                  <a:srgbClr val="7030A0"/>
                </a:solidFill>
              </a:rPr>
              <a:t>'%}</a:t>
            </a:r>
            <a:r>
              <a:rPr lang="en-US" sz="2800" dirty="0">
                <a:solidFill>
                  <a:srgbClr val="7030A0"/>
                </a:solidFill>
              </a:rPr>
              <a:t/>
            </a:r>
            <a:br>
              <a:rPr lang="en-US" sz="2800" dirty="0">
                <a:solidFill>
                  <a:srgbClr val="7030A0"/>
                </a:solidFill>
              </a:rPr>
            </a:br>
            <a:r>
              <a:rPr lang="en-US" sz="2800" dirty="0">
                <a:solidFill>
                  <a:srgbClr val="7030A0"/>
                </a:solidFill>
              </a:rPr>
              <a:t>{%block content%}</a:t>
            </a:r>
            <a:br>
              <a:rPr lang="en-US" sz="2800" dirty="0">
                <a:solidFill>
                  <a:srgbClr val="7030A0"/>
                </a:solidFill>
              </a:rPr>
            </a:br>
            <a:r>
              <a:rPr lang="en-US" sz="2800" dirty="0">
                <a:solidFill>
                  <a:srgbClr val="7030A0"/>
                </a:solidFill>
              </a:rPr>
              <a:t>    &lt;h2&gt;ENQUIRIES&lt;/h2&gt;</a:t>
            </a:r>
            <a:br>
              <a:rPr lang="en-US" sz="2800" dirty="0">
                <a:solidFill>
                  <a:srgbClr val="7030A0"/>
                </a:solidFill>
              </a:rPr>
            </a:br>
            <a:r>
              <a:rPr lang="en-US" sz="2800" dirty="0">
                <a:solidFill>
                  <a:srgbClr val="7030A0"/>
                </a:solidFill>
              </a:rPr>
              <a:t>    &lt;table border="" width="100%"&gt;</a:t>
            </a:r>
            <a:br>
              <a:rPr lang="en-US" sz="2800" dirty="0">
                <a:solidFill>
                  <a:srgbClr val="7030A0"/>
                </a:solidFill>
              </a:rPr>
            </a:br>
            <a:r>
              <a:rPr lang="en-US" sz="2800" dirty="0">
                <a:solidFill>
                  <a:srgbClr val="7030A0"/>
                </a:solidFill>
              </a:rPr>
              <a:t>        &lt;tr&gt;</a:t>
            </a:r>
            <a:br>
              <a:rPr lang="en-US" sz="2800" dirty="0">
                <a:solidFill>
                  <a:srgbClr val="7030A0"/>
                </a:solidFill>
              </a:rPr>
            </a:br>
            <a:r>
              <a:rPr lang="en-US" sz="2800" dirty="0">
                <a:solidFill>
                  <a:srgbClr val="7030A0"/>
                </a:solidFill>
              </a:rPr>
              <a:t>            &lt;th&gt;Name&lt;/th&gt;</a:t>
            </a:r>
            <a:br>
              <a:rPr lang="en-US" sz="2800" dirty="0">
                <a:solidFill>
                  <a:srgbClr val="7030A0"/>
                </a:solidFill>
              </a:rPr>
            </a:br>
            <a:r>
              <a:rPr lang="en-US" sz="2800" dirty="0">
                <a:solidFill>
                  <a:srgbClr val="7030A0"/>
                </a:solidFill>
              </a:rPr>
              <a:t>            &lt;th&gt;Email&lt;/th&gt;</a:t>
            </a:r>
            <a:br>
              <a:rPr lang="en-US" sz="2800" dirty="0">
                <a:solidFill>
                  <a:srgbClr val="7030A0"/>
                </a:solidFill>
              </a:rPr>
            </a:br>
            <a:r>
              <a:rPr lang="en-US" sz="2800" dirty="0">
                <a:solidFill>
                  <a:srgbClr val="7030A0"/>
                </a:solidFill>
              </a:rPr>
              <a:t>            &lt;th&gt;Phone Number&lt;/th&gt;</a:t>
            </a:r>
            <a:br>
              <a:rPr lang="en-US" sz="2800" dirty="0">
                <a:solidFill>
                  <a:srgbClr val="7030A0"/>
                </a:solidFill>
              </a:rPr>
            </a:br>
            <a:r>
              <a:rPr lang="en-US" sz="2800" dirty="0">
                <a:solidFill>
                  <a:srgbClr val="7030A0"/>
                </a:solidFill>
              </a:rPr>
              <a:t>            &lt;th&gt;Course&lt;/th&gt;</a:t>
            </a:r>
            <a:br>
              <a:rPr lang="en-US" sz="2800" dirty="0">
                <a:solidFill>
                  <a:srgbClr val="7030A0"/>
                </a:solidFill>
              </a:rPr>
            </a:br>
            <a:r>
              <a:rPr lang="en-US" sz="2800" dirty="0">
                <a:solidFill>
                  <a:srgbClr val="7030A0"/>
                </a:solidFill>
              </a:rPr>
              <a:t>            &lt;th&gt;Date of Enquiry&lt;/th&gt;</a:t>
            </a:r>
            <a:br>
              <a:rPr lang="en-US" sz="2800" dirty="0">
                <a:solidFill>
                  <a:srgbClr val="7030A0"/>
                </a:solidFill>
              </a:rPr>
            </a:br>
            <a:r>
              <a:rPr lang="en-US" sz="2800" dirty="0">
                <a:solidFill>
                  <a:srgbClr val="7030A0"/>
                </a:solidFill>
              </a:rPr>
              <a:t>             &lt;th&gt;Current Address&lt;/th&gt;</a:t>
            </a:r>
            <a:br>
              <a:rPr lang="en-US" sz="2800" dirty="0">
                <a:solidFill>
                  <a:srgbClr val="7030A0"/>
                </a:solidFill>
              </a:rPr>
            </a:br>
            <a:r>
              <a:rPr lang="en-US" sz="2800" dirty="0">
                <a:solidFill>
                  <a:srgbClr val="7030A0"/>
                </a:solidFill>
              </a:rPr>
              <a:t>            &lt;th&gt;Edit&lt;/th&gt;</a:t>
            </a:r>
            <a:br>
              <a:rPr lang="en-US" sz="2800" dirty="0">
                <a:solidFill>
                  <a:srgbClr val="7030A0"/>
                </a:solidFill>
              </a:rPr>
            </a:br>
            <a:r>
              <a:rPr lang="en-US" sz="2800" dirty="0">
                <a:solidFill>
                  <a:srgbClr val="7030A0"/>
                </a:solidFill>
              </a:rPr>
              <a:t>            &lt;th&gt;Delete&lt;/th&gt;</a:t>
            </a:r>
            <a:br>
              <a:rPr lang="en-US" sz="2800" dirty="0">
                <a:solidFill>
                  <a:srgbClr val="7030A0"/>
                </a:solidFill>
              </a:rPr>
            </a:br>
            <a:r>
              <a:rPr lang="en-US" sz="2800" dirty="0">
                <a:solidFill>
                  <a:srgbClr val="7030A0"/>
                </a:solidFill>
              </a:rPr>
              <a:t>        &lt;/tr&gt;</a:t>
            </a:r>
            <a:br>
              <a:rPr lang="en-US" sz="2800" dirty="0">
                <a:solidFill>
                  <a:srgbClr val="7030A0"/>
                </a:solidFill>
              </a:rPr>
            </a:br>
            <a:r>
              <a:rPr lang="en-US" sz="2800" dirty="0" smtClean="0"/>
              <a:t>        </a:t>
            </a:r>
            <a:endParaRPr lang="en-US" sz="2800" dirty="0"/>
          </a:p>
        </p:txBody>
      </p:sp>
    </p:spTree>
    <p:extLst>
      <p:ext uri="{BB962C8B-B14F-4D97-AF65-F5344CB8AC3E}">
        <p14:creationId xmlns:p14="http://schemas.microsoft.com/office/powerpoint/2010/main" val="40676939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85000" lnSpcReduction="20000"/>
          </a:bodyPr>
          <a:lstStyle/>
          <a:p>
            <a:pPr marL="0" indent="0">
              <a:buNone/>
            </a:pPr>
            <a:r>
              <a:rPr lang="en-US" dirty="0">
                <a:solidFill>
                  <a:srgbClr val="7030A0"/>
                </a:solidFill>
              </a:rPr>
              <a:t> {%for a in data</a:t>
            </a:r>
            <a:r>
              <a:rPr lang="en-US" dirty="0" smtClean="0">
                <a:solidFill>
                  <a:srgbClr val="7030A0"/>
                </a:solidFill>
              </a:rPr>
              <a:t>%}</a:t>
            </a:r>
          </a:p>
          <a:p>
            <a:pPr marL="0" indent="0">
              <a:buNone/>
            </a:pPr>
            <a:r>
              <a:rPr lang="en-US" dirty="0" smtClean="0">
                <a:solidFill>
                  <a:srgbClr val="7030A0"/>
                </a:solidFill>
              </a:rPr>
              <a:t>&lt;</a:t>
            </a:r>
            <a:r>
              <a:rPr lang="en-US" dirty="0">
                <a:solidFill>
                  <a:srgbClr val="7030A0"/>
                </a:solidFill>
              </a:rPr>
              <a:t>tr&gt;</a:t>
            </a:r>
            <a:br>
              <a:rPr lang="en-US" dirty="0">
                <a:solidFill>
                  <a:srgbClr val="7030A0"/>
                </a:solidFill>
              </a:rPr>
            </a:br>
            <a:r>
              <a:rPr lang="en-US" dirty="0">
                <a:solidFill>
                  <a:srgbClr val="7030A0"/>
                </a:solidFill>
              </a:rPr>
              <a:t>            &lt;td&gt;{{a.name}}&lt;/td&gt;</a:t>
            </a:r>
            <a:br>
              <a:rPr lang="en-US" dirty="0">
                <a:solidFill>
                  <a:srgbClr val="7030A0"/>
                </a:solidFill>
              </a:rPr>
            </a:br>
            <a:r>
              <a:rPr lang="en-US" dirty="0">
                <a:solidFill>
                  <a:srgbClr val="7030A0"/>
                </a:solidFill>
              </a:rPr>
              <a:t>            &lt;td&gt;{{a.email}}&lt;/td&gt;</a:t>
            </a:r>
            <a:br>
              <a:rPr lang="en-US" dirty="0">
                <a:solidFill>
                  <a:srgbClr val="7030A0"/>
                </a:solidFill>
              </a:rPr>
            </a:br>
            <a:r>
              <a:rPr lang="en-US" dirty="0">
                <a:solidFill>
                  <a:srgbClr val="7030A0"/>
                </a:solidFill>
              </a:rPr>
              <a:t>            &lt;td&gt;{{a.phone}}&lt;/td&gt;</a:t>
            </a:r>
            <a:br>
              <a:rPr lang="en-US" dirty="0">
                <a:solidFill>
                  <a:srgbClr val="7030A0"/>
                </a:solidFill>
              </a:rPr>
            </a:br>
            <a:r>
              <a:rPr lang="en-US" dirty="0">
                <a:solidFill>
                  <a:srgbClr val="7030A0"/>
                </a:solidFill>
              </a:rPr>
              <a:t>            &lt;td&gt;{{a.courses}}&lt;/td&gt;</a:t>
            </a:r>
            <a:br>
              <a:rPr lang="en-US" dirty="0">
                <a:solidFill>
                  <a:srgbClr val="7030A0"/>
                </a:solidFill>
              </a:rPr>
            </a:br>
            <a:r>
              <a:rPr lang="en-US" dirty="0">
                <a:solidFill>
                  <a:srgbClr val="7030A0"/>
                </a:solidFill>
              </a:rPr>
              <a:t>            &lt;td&gt;{{a.date}}&lt;/td&gt;</a:t>
            </a:r>
            <a:br>
              <a:rPr lang="en-US" dirty="0">
                <a:solidFill>
                  <a:srgbClr val="7030A0"/>
                </a:solidFill>
              </a:rPr>
            </a:br>
            <a:r>
              <a:rPr lang="en-US" dirty="0">
                <a:solidFill>
                  <a:srgbClr val="7030A0"/>
                </a:solidFill>
              </a:rPr>
              <a:t>            &lt;td&gt;{{a.address}}&lt;/td&gt;</a:t>
            </a:r>
            <a:br>
              <a:rPr lang="en-US" dirty="0">
                <a:solidFill>
                  <a:srgbClr val="7030A0"/>
                </a:solidFill>
              </a:rPr>
            </a:br>
            <a:r>
              <a:rPr lang="en-US" dirty="0">
                <a:solidFill>
                  <a:srgbClr val="7030A0"/>
                </a:solidFill>
              </a:rPr>
              <a:t>            &lt;td&gt;</a:t>
            </a:r>
            <a:br>
              <a:rPr lang="en-US" dirty="0">
                <a:solidFill>
                  <a:srgbClr val="7030A0"/>
                </a:solidFill>
              </a:rPr>
            </a:br>
            <a:r>
              <a:rPr lang="en-US" dirty="0">
                <a:solidFill>
                  <a:srgbClr val="7030A0"/>
                </a:solidFill>
              </a:rPr>
              <a:t>                &lt;a href="/edit/{{a.id}}"&gt;Edit&lt;/a&gt;</a:t>
            </a:r>
            <a:br>
              <a:rPr lang="en-US" dirty="0">
                <a:solidFill>
                  <a:srgbClr val="7030A0"/>
                </a:solidFill>
              </a:rPr>
            </a:br>
            <a:r>
              <a:rPr lang="en-US" dirty="0">
                <a:solidFill>
                  <a:srgbClr val="7030A0"/>
                </a:solidFill>
              </a:rPr>
              <a:t>            &lt;/td&gt;</a:t>
            </a:r>
            <a:br>
              <a:rPr lang="en-US" dirty="0">
                <a:solidFill>
                  <a:srgbClr val="7030A0"/>
                </a:solidFill>
              </a:rPr>
            </a:br>
            <a:r>
              <a:rPr lang="en-US" dirty="0">
                <a:solidFill>
                  <a:srgbClr val="7030A0"/>
                </a:solidFill>
              </a:rPr>
              <a:t>             &lt;td&gt;</a:t>
            </a:r>
            <a:br>
              <a:rPr lang="en-US" dirty="0">
                <a:solidFill>
                  <a:srgbClr val="7030A0"/>
                </a:solidFill>
              </a:rPr>
            </a:br>
            <a:r>
              <a:rPr lang="en-US" dirty="0">
                <a:solidFill>
                  <a:srgbClr val="7030A0"/>
                </a:solidFill>
              </a:rPr>
              <a:t>                &lt;a href="/delete/{{a.id}}"&gt;Delete&lt;/a&gt;</a:t>
            </a:r>
            <a:br>
              <a:rPr lang="en-US" dirty="0">
                <a:solidFill>
                  <a:srgbClr val="7030A0"/>
                </a:solidFill>
              </a:rPr>
            </a:br>
            <a:r>
              <a:rPr lang="en-US" dirty="0">
                <a:solidFill>
                  <a:srgbClr val="7030A0"/>
                </a:solidFill>
              </a:rPr>
              <a:t>            &lt;/td&gt;</a:t>
            </a:r>
            <a:br>
              <a:rPr lang="en-US" dirty="0">
                <a:solidFill>
                  <a:srgbClr val="7030A0"/>
                </a:solidFill>
              </a:rPr>
            </a:br>
            <a:r>
              <a:rPr lang="en-US" dirty="0">
                <a:solidFill>
                  <a:srgbClr val="7030A0"/>
                </a:solidFill>
              </a:rPr>
              <a:t>    </a:t>
            </a:r>
            <a:r>
              <a:rPr lang="en-US" dirty="0" smtClean="0">
                <a:solidFill>
                  <a:srgbClr val="7030A0"/>
                </a:solidFill>
              </a:rPr>
              <a:t>&lt;/</a:t>
            </a:r>
            <a:r>
              <a:rPr lang="en-US" dirty="0">
                <a:solidFill>
                  <a:srgbClr val="7030A0"/>
                </a:solidFill>
              </a:rPr>
              <a:t>tr&gt;</a:t>
            </a:r>
            <a:br>
              <a:rPr lang="en-US" dirty="0">
                <a:solidFill>
                  <a:srgbClr val="7030A0"/>
                </a:solidFill>
              </a:rPr>
            </a:br>
            <a:r>
              <a:rPr lang="en-US" dirty="0">
                <a:solidFill>
                  <a:srgbClr val="7030A0"/>
                </a:solidFill>
              </a:rPr>
              <a:t>        {%endfor%}</a:t>
            </a:r>
            <a:br>
              <a:rPr lang="en-US" dirty="0">
                <a:solidFill>
                  <a:srgbClr val="7030A0"/>
                </a:solidFill>
              </a:rPr>
            </a:br>
            <a:r>
              <a:rPr lang="en-US" dirty="0">
                <a:solidFill>
                  <a:srgbClr val="7030A0"/>
                </a:solidFill>
              </a:rPr>
              <a:t>    &lt;/table&gt;</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{%endblock%}</a:t>
            </a:r>
          </a:p>
          <a:p>
            <a:endParaRPr lang="en-US" dirty="0">
              <a:solidFill>
                <a:srgbClr val="7030A0"/>
              </a:solidFill>
            </a:endParaRPr>
          </a:p>
        </p:txBody>
      </p:sp>
    </p:spTree>
    <p:extLst>
      <p:ext uri="{BB962C8B-B14F-4D97-AF65-F5344CB8AC3E}">
        <p14:creationId xmlns:p14="http://schemas.microsoft.com/office/powerpoint/2010/main" val="3972176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set path in urls.py</a:t>
            </a:r>
            <a:r>
              <a:rPr lang="en-US" dirty="0" smtClean="0">
                <a:sym typeface="Wingdings" panose="05000000000000000000" pitchFamily="2" charset="2"/>
              </a:rPr>
              <a:t>.</a:t>
            </a:r>
            <a:endParaRPr lang="en-US" dirty="0" smtClean="0"/>
          </a:p>
          <a:p>
            <a:r>
              <a:rPr lang="en-US" dirty="0" smtClean="0">
                <a:solidFill>
                  <a:srgbClr val="C00000"/>
                </a:solidFill>
              </a:rPr>
              <a:t>url.py</a:t>
            </a:r>
            <a:r>
              <a:rPr lang="en-US" dirty="0" smtClean="0">
                <a:solidFill>
                  <a:srgbClr val="C00000"/>
                </a:solidFill>
                <a:sym typeface="Wingdings" panose="05000000000000000000" pitchFamily="2" charset="2"/>
              </a:rPr>
              <a:t></a:t>
            </a:r>
            <a:r>
              <a:rPr lang="en-US" dirty="0">
                <a:solidFill>
                  <a:srgbClr val="7030A0"/>
                </a:solidFill>
              </a:rPr>
              <a:t>path('enquiries/',</a:t>
            </a:r>
            <a:r>
              <a:rPr lang="en-US" dirty="0" smtClean="0">
                <a:solidFill>
                  <a:srgbClr val="7030A0"/>
                </a:solidFill>
              </a:rPr>
              <a:t>viewEnquiries,name=‘enqs</a:t>
            </a:r>
            <a:r>
              <a:rPr lang="en-US" dirty="0">
                <a:solidFill>
                  <a:srgbClr val="7030A0"/>
                </a:solidFill>
              </a:rPr>
              <a:t>'),</a:t>
            </a:r>
          </a:p>
          <a:p>
            <a:pPr marL="0" indent="0">
              <a:buNone/>
            </a:pPr>
            <a:endParaRPr lang="en-US" dirty="0"/>
          </a:p>
        </p:txBody>
      </p:sp>
    </p:spTree>
    <p:extLst>
      <p:ext uri="{BB962C8B-B14F-4D97-AF65-F5344CB8AC3E}">
        <p14:creationId xmlns:p14="http://schemas.microsoft.com/office/powerpoint/2010/main" val="30637636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operation:</a:t>
            </a:r>
            <a:endParaRPr lang="en-US" dirty="0"/>
          </a:p>
        </p:txBody>
      </p:sp>
      <p:sp>
        <p:nvSpPr>
          <p:cNvPr id="3" name="Content Placeholder 2"/>
          <p:cNvSpPr>
            <a:spLocks noGrp="1"/>
          </p:cNvSpPr>
          <p:nvPr>
            <p:ph idx="1"/>
          </p:nvPr>
        </p:nvSpPr>
        <p:spPr/>
        <p:txBody>
          <a:bodyPr/>
          <a:lstStyle/>
          <a:p>
            <a:r>
              <a:rPr lang="en-US" dirty="0" smtClean="0"/>
              <a:t>enquiries.html</a:t>
            </a:r>
            <a:r>
              <a:rPr lang="en-US" dirty="0" smtClean="0">
                <a:sym typeface="Wingdings" panose="05000000000000000000" pitchFamily="2" charset="2"/>
              </a:rPr>
              <a:t> Add the  data for update and delete.</a:t>
            </a:r>
          </a:p>
          <a:p>
            <a:pPr marL="0" indent="0">
              <a:buNone/>
            </a:pPr>
            <a:r>
              <a:rPr lang="en-US" dirty="0">
                <a:solidFill>
                  <a:srgbClr val="7030A0"/>
                </a:solidFill>
              </a:rPr>
              <a:t>&lt;td&gt;</a:t>
            </a:r>
            <a:br>
              <a:rPr lang="en-US" dirty="0">
                <a:solidFill>
                  <a:srgbClr val="7030A0"/>
                </a:solidFill>
              </a:rPr>
            </a:br>
            <a:r>
              <a:rPr lang="en-US" dirty="0">
                <a:solidFill>
                  <a:srgbClr val="7030A0"/>
                </a:solidFill>
              </a:rPr>
              <a:t>    &lt;a href="/edit/{{a.id}}"&gt;Edit&lt;/a&gt;</a:t>
            </a:r>
            <a:br>
              <a:rPr lang="en-US" dirty="0">
                <a:solidFill>
                  <a:srgbClr val="7030A0"/>
                </a:solidFill>
              </a:rPr>
            </a:br>
            <a:r>
              <a:rPr lang="en-US" dirty="0">
                <a:solidFill>
                  <a:srgbClr val="7030A0"/>
                </a:solidFill>
              </a:rPr>
              <a:t>&lt;/td&gt;</a:t>
            </a:r>
            <a:br>
              <a:rPr lang="en-US" dirty="0">
                <a:solidFill>
                  <a:srgbClr val="7030A0"/>
                </a:solidFill>
              </a:rPr>
            </a:br>
            <a:r>
              <a:rPr lang="en-US" dirty="0">
                <a:solidFill>
                  <a:srgbClr val="7030A0"/>
                </a:solidFill>
              </a:rPr>
              <a:t> &lt;td&gt;</a:t>
            </a:r>
            <a:br>
              <a:rPr lang="en-US" dirty="0">
                <a:solidFill>
                  <a:srgbClr val="7030A0"/>
                </a:solidFill>
              </a:rPr>
            </a:br>
            <a:r>
              <a:rPr lang="en-US" dirty="0">
                <a:solidFill>
                  <a:srgbClr val="7030A0"/>
                </a:solidFill>
              </a:rPr>
              <a:t>    &lt;a href="/delete/{{a.id}}"&gt;Delete&lt;/a&gt;</a:t>
            </a:r>
            <a:br>
              <a:rPr lang="en-US" dirty="0">
                <a:solidFill>
                  <a:srgbClr val="7030A0"/>
                </a:solidFill>
              </a:rPr>
            </a:br>
            <a:r>
              <a:rPr lang="en-US" dirty="0">
                <a:solidFill>
                  <a:srgbClr val="7030A0"/>
                </a:solidFill>
              </a:rPr>
              <a:t>&lt;/td&gt;</a:t>
            </a:r>
          </a:p>
          <a:p>
            <a:pPr marL="0" indent="0">
              <a:buNone/>
            </a:pPr>
            <a:endParaRPr lang="en-US" dirty="0"/>
          </a:p>
        </p:txBody>
      </p:sp>
    </p:spTree>
    <p:extLst>
      <p:ext uri="{BB962C8B-B14F-4D97-AF65-F5344CB8AC3E}">
        <p14:creationId xmlns:p14="http://schemas.microsoft.com/office/powerpoint/2010/main" val="22327086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fontScale="92500" lnSpcReduction="10000"/>
          </a:bodyPr>
          <a:lstStyle/>
          <a:p>
            <a:r>
              <a:rPr lang="en-US" dirty="0" smtClean="0">
                <a:solidFill>
                  <a:srgbClr val="C00000"/>
                </a:solidFill>
              </a:rPr>
              <a:t>urls.py </a:t>
            </a:r>
            <a:r>
              <a:rPr lang="en-US" dirty="0" smtClean="0">
                <a:solidFill>
                  <a:srgbClr val="C00000"/>
                </a:solidFill>
                <a:sym typeface="Wingdings" panose="05000000000000000000" pitchFamily="2" charset="2"/>
              </a:rPr>
              <a:t></a:t>
            </a:r>
            <a:r>
              <a:rPr lang="en-US" dirty="0" smtClean="0">
                <a:sym typeface="Wingdings" panose="05000000000000000000" pitchFamily="2" charset="2"/>
              </a:rPr>
              <a:t>set a path for update.</a:t>
            </a:r>
          </a:p>
          <a:p>
            <a:pPr marL="0" indent="0">
              <a:buNone/>
            </a:pPr>
            <a:r>
              <a:rPr lang="en-US" dirty="0">
                <a:solidFill>
                  <a:srgbClr val="7030A0"/>
                </a:solidFill>
              </a:rPr>
              <a:t>path('edit/&lt;id&gt;/',editEnquiry,name='editenq'),</a:t>
            </a:r>
          </a:p>
          <a:p>
            <a:pPr marL="0" indent="0">
              <a:buNone/>
            </a:pPr>
            <a:r>
              <a:rPr lang="en-US" dirty="0" smtClean="0">
                <a:solidFill>
                  <a:srgbClr val="C00000"/>
                </a:solidFill>
              </a:rPr>
              <a:t>views.py</a:t>
            </a:r>
            <a:r>
              <a:rPr lang="en-US" dirty="0" smtClean="0">
                <a:solidFill>
                  <a:srgbClr val="C00000"/>
                </a:solidFill>
                <a:sym typeface="Wingdings" panose="05000000000000000000" pitchFamily="2" charset="2"/>
              </a:rPr>
              <a:t></a:t>
            </a:r>
            <a:r>
              <a:rPr lang="en-US" dirty="0" smtClean="0">
                <a:sym typeface="Wingdings" panose="05000000000000000000" pitchFamily="2" charset="2"/>
              </a:rPr>
              <a:t>create function for update</a:t>
            </a:r>
          </a:p>
          <a:p>
            <a:pPr marL="0" indent="0">
              <a:buNone/>
            </a:pPr>
            <a:r>
              <a:rPr lang="en-US" dirty="0">
                <a:solidFill>
                  <a:srgbClr val="7030A0"/>
                </a:solidFill>
              </a:rPr>
              <a:t>def editEnquiry(request,id):</a:t>
            </a:r>
            <a:br>
              <a:rPr lang="en-US" dirty="0">
                <a:solidFill>
                  <a:srgbClr val="7030A0"/>
                </a:solidFill>
              </a:rPr>
            </a:br>
            <a:r>
              <a:rPr lang="en-US" dirty="0">
                <a:solidFill>
                  <a:srgbClr val="7030A0"/>
                </a:solidFill>
              </a:rPr>
              <a:t>    data = get_object_or_404(Enquiry,pk=id) </a:t>
            </a:r>
            <a:endParaRPr lang="en-US" dirty="0" smtClean="0">
              <a:solidFill>
                <a:srgbClr val="7030A0"/>
              </a:solidFill>
            </a:endParaRPr>
          </a:p>
          <a:p>
            <a:pPr marL="0" indent="0">
              <a:buNone/>
            </a:pPr>
            <a:r>
              <a:rPr lang="en-US" dirty="0" smtClean="0">
                <a:solidFill>
                  <a:srgbClr val="00B050"/>
                </a:solidFill>
              </a:rPr>
              <a:t># </a:t>
            </a:r>
            <a:r>
              <a:rPr lang="en-US" dirty="0">
                <a:solidFill>
                  <a:srgbClr val="00B050"/>
                </a:solidFill>
              </a:rPr>
              <a:t>primarykey = id  </a:t>
            </a:r>
            <a:endParaRPr lang="en-US" dirty="0" smtClean="0">
              <a:solidFill>
                <a:srgbClr val="00B050"/>
              </a:solidFill>
            </a:endParaRPr>
          </a:p>
          <a:p>
            <a:pPr marL="0" indent="0">
              <a:buNone/>
            </a:pPr>
            <a:r>
              <a:rPr lang="en-US" dirty="0" smtClean="0">
                <a:solidFill>
                  <a:srgbClr val="00B050"/>
                </a:solidFill>
              </a:rPr>
              <a:t># </a:t>
            </a:r>
            <a:r>
              <a:rPr lang="en-US" dirty="0">
                <a:solidFill>
                  <a:srgbClr val="00B050"/>
                </a:solidFill>
              </a:rPr>
              <a:t>select * from enquiry where id = 2</a:t>
            </a:r>
            <a:br>
              <a:rPr lang="en-US" dirty="0">
                <a:solidFill>
                  <a:srgbClr val="00B050"/>
                </a:solidFill>
              </a:rPr>
            </a:br>
            <a:r>
              <a:rPr lang="en-US" dirty="0">
                <a:solidFill>
                  <a:srgbClr val="7030A0"/>
                </a:solidFill>
              </a:rPr>
              <a:t>    myform = EnquiryForm(request.POST or None, instance=data</a:t>
            </a:r>
            <a:r>
              <a:rPr lang="en-US" dirty="0" smtClean="0">
                <a:solidFill>
                  <a:srgbClr val="7030A0"/>
                </a:solidFill>
              </a:rPr>
              <a:t>) </a:t>
            </a:r>
          </a:p>
          <a:p>
            <a:pPr marL="0" indent="0">
              <a:buNone/>
            </a:pPr>
            <a:r>
              <a:rPr lang="en-US" dirty="0" smtClean="0">
                <a:solidFill>
                  <a:srgbClr val="00B050"/>
                </a:solidFill>
              </a:rPr>
              <a:t># To seat data in specify column</a:t>
            </a:r>
            <a:r>
              <a:rPr lang="en-US" dirty="0">
                <a:solidFill>
                  <a:srgbClr val="00B050"/>
                </a:solidFill>
              </a:rPr>
              <a:t/>
            </a:r>
            <a:br>
              <a:rPr lang="en-US" dirty="0">
                <a:solidFill>
                  <a:srgbClr val="00B050"/>
                </a:solidFill>
              </a:rPr>
            </a:br>
            <a:r>
              <a:rPr lang="en-US" dirty="0">
                <a:solidFill>
                  <a:srgbClr val="7030A0"/>
                </a:solidFill>
              </a:rPr>
              <a:t>    if myform.is_valid():</a:t>
            </a:r>
            <a:br>
              <a:rPr lang="en-US" dirty="0">
                <a:solidFill>
                  <a:srgbClr val="7030A0"/>
                </a:solidFill>
              </a:rPr>
            </a:br>
            <a:r>
              <a:rPr lang="en-US" dirty="0">
                <a:solidFill>
                  <a:srgbClr val="7030A0"/>
                </a:solidFill>
              </a:rPr>
              <a:t>        myform.save()</a:t>
            </a:r>
            <a:br>
              <a:rPr lang="en-US" dirty="0">
                <a:solidFill>
                  <a:srgbClr val="7030A0"/>
                </a:solidFill>
              </a:rPr>
            </a:br>
            <a:r>
              <a:rPr lang="en-US" dirty="0">
                <a:solidFill>
                  <a:srgbClr val="7030A0"/>
                </a:solidFill>
              </a:rPr>
              <a:t>        return redirect('/enquiries/')</a:t>
            </a:r>
            <a:br>
              <a:rPr lang="en-US" dirty="0">
                <a:solidFill>
                  <a:srgbClr val="7030A0"/>
                </a:solidFill>
              </a:rPr>
            </a:br>
            <a:r>
              <a:rPr lang="en-US" dirty="0">
                <a:solidFill>
                  <a:srgbClr val="7030A0"/>
                </a:solidFill>
              </a:rPr>
              <a:t>    return render(request,'edit.html',{'user':myform})</a:t>
            </a:r>
          </a:p>
          <a:p>
            <a:pPr marL="0" indent="0">
              <a:buNone/>
            </a:pPr>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p:txBody>
      </p:sp>
    </p:spTree>
    <p:extLst>
      <p:ext uri="{BB962C8B-B14F-4D97-AF65-F5344CB8AC3E}">
        <p14:creationId xmlns:p14="http://schemas.microsoft.com/office/powerpoint/2010/main" val="1424870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normAutofit fontScale="92500" lnSpcReduction="20000"/>
          </a:bodyPr>
          <a:lstStyle/>
          <a:p>
            <a:r>
              <a:rPr lang="en-US" dirty="0" smtClean="0"/>
              <a:t>create a html file for update:</a:t>
            </a:r>
          </a:p>
          <a:p>
            <a:r>
              <a:rPr lang="en-US" dirty="0" smtClean="0">
                <a:solidFill>
                  <a:srgbClr val="C00000"/>
                </a:solidFill>
              </a:rPr>
              <a:t>edit.html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{%extends 'home.html'%}</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{%block content%}</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    &lt;form method="post"&gt;</a:t>
            </a:r>
            <a:br>
              <a:rPr lang="en-US" dirty="0">
                <a:solidFill>
                  <a:srgbClr val="7030A0"/>
                </a:solidFill>
              </a:rPr>
            </a:br>
            <a:r>
              <a:rPr lang="en-US" dirty="0">
                <a:solidFill>
                  <a:srgbClr val="7030A0"/>
                </a:solidFill>
              </a:rPr>
              <a:t>        {%csrf_token%}</a:t>
            </a:r>
            <a:br>
              <a:rPr lang="en-US" dirty="0">
                <a:solidFill>
                  <a:srgbClr val="7030A0"/>
                </a:solidFill>
              </a:rPr>
            </a:br>
            <a:r>
              <a:rPr lang="en-US" dirty="0">
                <a:solidFill>
                  <a:srgbClr val="7030A0"/>
                </a:solidFill>
              </a:rPr>
              <a:t>        &lt;table&gt;</a:t>
            </a:r>
            <a:br>
              <a:rPr lang="en-US" dirty="0">
                <a:solidFill>
                  <a:srgbClr val="7030A0"/>
                </a:solidFill>
              </a:rPr>
            </a:br>
            <a:r>
              <a:rPr lang="en-US" dirty="0">
                <a:solidFill>
                  <a:srgbClr val="7030A0"/>
                </a:solidFill>
              </a:rPr>
              <a:t>            {{user.as_table}}</a:t>
            </a:r>
            <a:br>
              <a:rPr lang="en-US" dirty="0">
                <a:solidFill>
                  <a:srgbClr val="7030A0"/>
                </a:solidFill>
              </a:rPr>
            </a:br>
            <a:r>
              <a:rPr lang="en-US" dirty="0">
                <a:solidFill>
                  <a:srgbClr val="7030A0"/>
                </a:solidFill>
              </a:rPr>
              <a:t>        &lt;/table&gt;</a:t>
            </a:r>
            <a:br>
              <a:rPr lang="en-US" dirty="0">
                <a:solidFill>
                  <a:srgbClr val="7030A0"/>
                </a:solidFill>
              </a:rPr>
            </a:br>
            <a:r>
              <a:rPr lang="en-US" dirty="0">
                <a:solidFill>
                  <a:srgbClr val="7030A0"/>
                </a:solidFill>
              </a:rPr>
              <a:t>        &lt;input type="submit" value="UPDATE" class="btn btn-success"&gt;</a:t>
            </a:r>
            <a:br>
              <a:rPr lang="en-US" dirty="0">
                <a:solidFill>
                  <a:srgbClr val="7030A0"/>
                </a:solidFill>
              </a:rPr>
            </a:br>
            <a:r>
              <a:rPr lang="en-US" dirty="0">
                <a:solidFill>
                  <a:srgbClr val="7030A0"/>
                </a:solidFill>
              </a:rPr>
              <a:t>    &lt;/form&gt;</a:t>
            </a:r>
            <a:br>
              <a:rPr lang="en-US" dirty="0">
                <a:solidFill>
                  <a:srgbClr val="7030A0"/>
                </a:solidFill>
              </a:rPr>
            </a:br>
            <a:r>
              <a:rPr lang="en-US" dirty="0">
                <a:solidFill>
                  <a:srgbClr val="7030A0"/>
                </a:solidFill>
              </a:rPr>
              <a:t/>
            </a:r>
            <a:br>
              <a:rPr lang="en-US" dirty="0">
                <a:solidFill>
                  <a:srgbClr val="7030A0"/>
                </a:solidFill>
              </a:rPr>
            </a:br>
            <a:r>
              <a:rPr lang="en-US" dirty="0">
                <a:solidFill>
                  <a:srgbClr val="7030A0"/>
                </a:solidFill>
              </a:rPr>
              <a:t>{%endblock%}</a:t>
            </a:r>
          </a:p>
          <a:p>
            <a:pPr marL="0" indent="0">
              <a:buNone/>
            </a:pPr>
            <a:endParaRPr lang="en-US" dirty="0">
              <a:solidFill>
                <a:srgbClr val="7030A0"/>
              </a:solidFill>
            </a:endParaRPr>
          </a:p>
        </p:txBody>
      </p:sp>
    </p:spTree>
    <p:extLst>
      <p:ext uri="{BB962C8B-B14F-4D97-AF65-F5344CB8AC3E}">
        <p14:creationId xmlns:p14="http://schemas.microsoft.com/office/powerpoint/2010/main" val="38342992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Operation:</a:t>
            </a:r>
            <a:endParaRPr lang="en-US" dirty="0"/>
          </a:p>
        </p:txBody>
      </p:sp>
      <p:sp>
        <p:nvSpPr>
          <p:cNvPr id="3" name="Content Placeholder 2"/>
          <p:cNvSpPr>
            <a:spLocks noGrp="1"/>
          </p:cNvSpPr>
          <p:nvPr>
            <p:ph idx="1"/>
          </p:nvPr>
        </p:nvSpPr>
        <p:spPr/>
        <p:txBody>
          <a:bodyPr/>
          <a:lstStyle/>
          <a:p>
            <a:r>
              <a:rPr lang="en-US" dirty="0" smtClean="0">
                <a:solidFill>
                  <a:srgbClr val="C00000"/>
                </a:solidFill>
              </a:rPr>
              <a:t>enquiries.html </a:t>
            </a:r>
            <a:r>
              <a:rPr lang="en-US" dirty="0" smtClean="0">
                <a:solidFill>
                  <a:srgbClr val="C00000"/>
                </a:solidFill>
                <a:sym typeface="Wingdings" panose="05000000000000000000" pitchFamily="2" charset="2"/>
              </a:rPr>
              <a:t></a:t>
            </a:r>
          </a:p>
          <a:p>
            <a:pPr marL="0" indent="0">
              <a:buNone/>
            </a:pPr>
            <a:r>
              <a:rPr lang="en-US" dirty="0">
                <a:solidFill>
                  <a:srgbClr val="7030A0"/>
                </a:solidFill>
              </a:rPr>
              <a:t>&lt;td&gt;</a:t>
            </a:r>
            <a:br>
              <a:rPr lang="en-US" dirty="0">
                <a:solidFill>
                  <a:srgbClr val="7030A0"/>
                </a:solidFill>
              </a:rPr>
            </a:br>
            <a:r>
              <a:rPr lang="en-US" dirty="0">
                <a:solidFill>
                  <a:srgbClr val="7030A0"/>
                </a:solidFill>
              </a:rPr>
              <a:t>    &lt;a href="/delete/{{a.id}}"&gt;Delete&lt;/a&gt;</a:t>
            </a:r>
            <a:br>
              <a:rPr lang="en-US" dirty="0">
                <a:solidFill>
                  <a:srgbClr val="7030A0"/>
                </a:solidFill>
              </a:rPr>
            </a:br>
            <a:r>
              <a:rPr lang="en-US" dirty="0">
                <a:solidFill>
                  <a:srgbClr val="7030A0"/>
                </a:solidFill>
              </a:rPr>
              <a:t>&lt;/td&gt;</a:t>
            </a:r>
          </a:p>
          <a:p>
            <a:pPr marL="0" indent="0">
              <a:buNone/>
            </a:pPr>
            <a:r>
              <a:rPr lang="en-US" dirty="0" smtClean="0">
                <a:solidFill>
                  <a:srgbClr val="C00000"/>
                </a:solidFill>
              </a:rPr>
              <a:t>urls.py </a:t>
            </a:r>
            <a:r>
              <a:rPr lang="en-US" dirty="0" smtClean="0">
                <a:solidFill>
                  <a:srgbClr val="C00000"/>
                </a:solidFill>
                <a:sym typeface="Wingdings" panose="05000000000000000000" pitchFamily="2" charset="2"/>
              </a:rPr>
              <a:t> </a:t>
            </a:r>
          </a:p>
          <a:p>
            <a:pPr marL="0" indent="0">
              <a:buNone/>
            </a:pPr>
            <a:r>
              <a:rPr lang="en-US" dirty="0">
                <a:solidFill>
                  <a:srgbClr val="7030A0"/>
                </a:solidFill>
              </a:rPr>
              <a:t>path('delete/&lt;id&gt;/',deleteEnquiry,name='delenq</a:t>
            </a:r>
            <a:r>
              <a:rPr lang="en-US" dirty="0" smtClean="0">
                <a:solidFill>
                  <a:srgbClr val="7030A0"/>
                </a:solidFill>
              </a:rPr>
              <a:t>')</a:t>
            </a:r>
            <a:endParaRPr lang="en-US" dirty="0">
              <a:solidFill>
                <a:srgbClr val="7030A0"/>
              </a:solidFill>
            </a:endParaRPr>
          </a:p>
          <a:p>
            <a:pPr marL="0" indent="0">
              <a:buNone/>
            </a:pPr>
            <a:endParaRPr lang="en-US" dirty="0"/>
          </a:p>
        </p:txBody>
      </p:sp>
    </p:spTree>
    <p:extLst>
      <p:ext uri="{BB962C8B-B14F-4D97-AF65-F5344CB8AC3E}">
        <p14:creationId xmlns:p14="http://schemas.microsoft.com/office/powerpoint/2010/main" val="2606023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7779</TotalTime>
  <Words>8830</Words>
  <Application>Microsoft Office PowerPoint</Application>
  <PresentationFormat>On-screen Show (4:3)</PresentationFormat>
  <Paragraphs>1152</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Trek</vt:lpstr>
      <vt:lpstr>DJANGO</vt:lpstr>
      <vt:lpstr>What is full stack development?</vt:lpstr>
      <vt:lpstr>What is a full stack Developer?</vt:lpstr>
      <vt:lpstr>PowerPoint Presentation</vt:lpstr>
      <vt:lpstr>PowerPoint Presentation</vt:lpstr>
      <vt:lpstr>PowerPoint Presentation</vt:lpstr>
      <vt:lpstr>PowerPoint Presentation</vt:lpstr>
      <vt:lpstr>PowerPoint Presentation</vt:lpstr>
      <vt:lpstr>Popular Stacks</vt:lpstr>
      <vt:lpstr>Introduction:</vt:lpstr>
      <vt:lpstr>PowerPoint Presentation</vt:lpstr>
      <vt:lpstr>PowerPoint Presentation</vt:lpstr>
      <vt:lpstr>How Django works?</vt:lpstr>
      <vt:lpstr>MVT Pattern:</vt:lpstr>
      <vt:lpstr>PowerPoint Presentation</vt:lpstr>
      <vt:lpstr>PowerPoint Presentation</vt:lpstr>
      <vt:lpstr>     html</vt:lpstr>
      <vt:lpstr>Introduction to HTML</vt:lpstr>
      <vt:lpstr>Syntax:</vt:lpstr>
      <vt:lpstr>PowerPoint Presentation</vt:lpstr>
      <vt:lpstr>PowerPoint Presentation</vt:lpstr>
      <vt:lpstr>PowerPoint Presentation</vt:lpstr>
      <vt:lpstr>PowerPoint Presentation</vt:lpstr>
      <vt:lpstr>PowerPoint Presentation</vt:lpstr>
      <vt:lpstr>PowerPoint Presentation</vt:lpstr>
      <vt:lpstr>        Css</vt:lpstr>
      <vt:lpstr>CSS:</vt:lpstr>
      <vt:lpstr>Three ways to use css:</vt:lpstr>
      <vt:lpstr>PowerPoint Presentation</vt:lpstr>
      <vt:lpstr>PowerPoint Presentation</vt:lpstr>
      <vt:lpstr>     bootstrap</vt:lpstr>
      <vt:lpstr>Bootstrap:</vt:lpstr>
      <vt:lpstr>Downloading Bootstrap Files:</vt:lpstr>
      <vt:lpstr> Introduction to Django IDE &amp;  Structure.</vt:lpstr>
      <vt:lpstr>Pycharm ide installation:</vt:lpstr>
      <vt:lpstr>create  a django project: </vt:lpstr>
      <vt:lpstr>PowerPoint Presentation</vt:lpstr>
      <vt:lpstr>PowerPoint Presentation</vt:lpstr>
      <vt:lpstr>PowerPoint Presentation</vt:lpstr>
      <vt:lpstr>create a django application:</vt:lpstr>
      <vt:lpstr>PowerPoint Presentation</vt:lpstr>
      <vt:lpstr>PowerPoint Presentation</vt:lpstr>
      <vt:lpstr>PowerPoint Presentation</vt:lpstr>
      <vt:lpstr>Django Views:</vt:lpstr>
      <vt:lpstr>Function Based Views:</vt:lpstr>
      <vt:lpstr>Django shortcut functions:</vt:lpstr>
      <vt:lpstr>PowerPoint Presentation</vt:lpstr>
      <vt:lpstr>Templates:</vt:lpstr>
      <vt:lpstr>Jinja2: </vt:lpstr>
      <vt:lpstr>Features:</vt:lpstr>
      <vt:lpstr>Jinja Delimiters:</vt:lpstr>
      <vt:lpstr>Use of Delimeters:</vt:lpstr>
      <vt:lpstr>Display current time at about page:</vt:lpstr>
      <vt:lpstr>PowerPoint Presentation</vt:lpstr>
      <vt:lpstr>Filters:</vt:lpstr>
      <vt:lpstr>PowerPoint Presentation</vt:lpstr>
      <vt:lpstr>Using Filters in app:</vt:lpstr>
      <vt:lpstr>PowerPoint Presentation</vt:lpstr>
      <vt:lpstr>PowerPoint Presentation</vt:lpstr>
      <vt:lpstr>Template Extending:</vt:lpstr>
      <vt:lpstr>Advantages:</vt:lpstr>
      <vt:lpstr>PowerPoint Presentation</vt:lpstr>
      <vt:lpstr>PowerPoint Presentation</vt:lpstr>
      <vt:lpstr>PowerPoint Presentation</vt:lpstr>
      <vt:lpstr>PowerPoint Presentation</vt:lpstr>
      <vt:lpstr>PowerPoint Presentation</vt:lpstr>
      <vt:lpstr>PowerPoint Presentation</vt:lpstr>
      <vt:lpstr>Models:  </vt:lpstr>
      <vt:lpstr>Database:</vt:lpstr>
      <vt:lpstr>PowerPoint Presentation</vt:lpstr>
      <vt:lpstr>Create table in database:</vt:lpstr>
      <vt:lpstr>PowerPoint Presentation</vt:lpstr>
      <vt:lpstr>Update data for database from shell:</vt:lpstr>
      <vt:lpstr>common field types:</vt:lpstr>
      <vt:lpstr>PowerPoint Presentation</vt:lpstr>
      <vt:lpstr>Common Filed Arguments:</vt:lpstr>
      <vt:lpstr>Other arguments</vt:lpstr>
      <vt:lpstr>ImageField/FileField:</vt:lpstr>
      <vt:lpstr>Migrations :</vt:lpstr>
      <vt:lpstr>django form:</vt:lpstr>
      <vt:lpstr>Advantages of Django Forms:</vt:lpstr>
      <vt:lpstr>GET and POST:</vt:lpstr>
      <vt:lpstr>Where to use GET and POST?</vt:lpstr>
      <vt:lpstr>CSRF middleware:</vt:lpstr>
      <vt:lpstr>PowerPoint Presentation</vt:lpstr>
      <vt:lpstr>creating a django form:</vt:lpstr>
      <vt:lpstr>PowerPoint Presentation</vt:lpstr>
      <vt:lpstr>PowerPoint Presentation</vt:lpstr>
      <vt:lpstr>PowerPoint Presentation</vt:lpstr>
      <vt:lpstr>Notes:</vt:lpstr>
      <vt:lpstr>Read table:</vt:lpstr>
      <vt:lpstr>PowerPoint Presentation</vt:lpstr>
      <vt:lpstr>PowerPoint Presentation</vt:lpstr>
      <vt:lpstr>PowerPoint Presentation</vt:lpstr>
      <vt:lpstr>PowerPoint Presentation</vt:lpstr>
      <vt:lpstr>Update operation:</vt:lpstr>
      <vt:lpstr>PowerPoint Presentation</vt:lpstr>
      <vt:lpstr>PowerPoint Presentation</vt:lpstr>
      <vt:lpstr>Delete Operation:</vt:lpstr>
      <vt:lpstr>PowerPoint Presentation</vt:lpstr>
      <vt:lpstr>PowerPoint Presentation</vt:lpstr>
      <vt:lpstr>PowerPoint Presentation</vt:lpstr>
      <vt:lpstr>Why classy views?</vt:lpstr>
      <vt:lpstr>PowerPoint Presentation</vt:lpstr>
      <vt:lpstr>Advantages:</vt:lpstr>
      <vt:lpstr>Classy views for Crud</vt:lpstr>
      <vt:lpstr>CreateView (Create Mode) </vt:lpstr>
      <vt:lpstr>CREATE operation:</vt:lpstr>
      <vt:lpstr>PowerPoint Presentation</vt:lpstr>
      <vt:lpstr>PowerPoint Presentation</vt:lpstr>
      <vt:lpstr>PowerPoint Presentation</vt:lpstr>
      <vt:lpstr>PowerPoint Presentation</vt:lpstr>
      <vt:lpstr>read operation:</vt:lpstr>
      <vt:lpstr>PowerPoint Presentation</vt:lpstr>
      <vt:lpstr>PowerPoint Presentation</vt:lpstr>
      <vt:lpstr>PowerPoint Presentation</vt:lpstr>
      <vt:lpstr>UPDATE OPERATION:</vt:lpstr>
      <vt:lpstr>PowerPoint Presentation</vt:lpstr>
      <vt:lpstr>PowerPoint Presentation</vt:lpstr>
      <vt:lpstr>PowerPoint Presentation</vt:lpstr>
      <vt:lpstr>delete operation:</vt:lpstr>
      <vt:lpstr>PowerPoint Presentation</vt:lpstr>
      <vt:lpstr>PowerPoint Presentation</vt:lpstr>
      <vt:lpstr>PowerPoint Presentation</vt:lpstr>
      <vt:lpstr>Django Abstract Model for Authentication</vt:lpstr>
      <vt:lpstr>PowerPoint Presentation</vt:lpstr>
      <vt:lpstr>PowerPoint Presentation</vt:lpstr>
      <vt:lpstr>Advantages:</vt:lpstr>
      <vt:lpstr>Django Sign-up and Login:</vt:lpstr>
      <vt:lpstr>sign-up:  </vt:lpstr>
      <vt:lpstr>PowerPoint Presentation</vt:lpstr>
      <vt:lpstr>PowerPoint Presentation</vt:lpstr>
      <vt:lpstr>PowerPoint Presentation</vt:lpstr>
      <vt:lpstr>PowerPoint Presentation</vt:lpstr>
      <vt:lpstr>login</vt:lpstr>
      <vt:lpstr>PowerPoint Presentation</vt:lpstr>
      <vt:lpstr>PowerPoint Presentation</vt:lpstr>
      <vt:lpstr>PowerPoint Presentation</vt:lpstr>
      <vt:lpstr>PowerPoint Presentation</vt:lpstr>
      <vt:lpstr>PowerPoint Presentation</vt:lpstr>
      <vt:lpstr>logout:</vt:lpstr>
      <vt:lpstr>mixins:</vt:lpstr>
      <vt:lpstr>Login Required Mixin:</vt:lpstr>
      <vt:lpstr>mixin for funciton views:</vt:lpstr>
      <vt:lpstr>mixin for classy views:</vt:lpstr>
      <vt:lpstr>PowerPoint Presentation</vt:lpstr>
      <vt:lpstr>Django Email Service</vt:lpstr>
      <vt:lpstr>Django Email Service</vt:lpstr>
      <vt:lpstr>Sending Email</vt:lpstr>
      <vt:lpstr>Settings.py file</vt:lpstr>
      <vt:lpstr>Password recovery via 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Django Admin:</vt:lpstr>
      <vt:lpstr>PowerPoint Presentation</vt:lpstr>
      <vt:lpstr>Creating a superuser:</vt:lpstr>
      <vt:lpstr>Django admin site:</vt:lpstr>
      <vt:lpstr>admin.py</vt:lpstr>
      <vt:lpstr>Adding contents on Admin.py file</vt:lpstr>
      <vt:lpstr>CRUD on admin console</vt:lpstr>
      <vt:lpstr>PowerPoint Presentation</vt:lpstr>
      <vt:lpstr>How admin site works?</vt:lpstr>
      <vt:lpstr>PowerPoint Presentation</vt:lpstr>
      <vt:lpstr>HOW to handle static files:</vt:lpstr>
      <vt:lpstr>Configuring static files:</vt:lpstr>
      <vt:lpstr>PowerPoint Presentation</vt:lpstr>
      <vt:lpstr>Migrate Database:</vt:lpstr>
      <vt:lpstr>PowerPoint Presentation</vt:lpstr>
      <vt:lpstr>PowerPoint Presentation</vt:lpstr>
      <vt:lpstr>Settings.py</vt:lpstr>
      <vt:lpstr>Allowed Hosts</vt:lpstr>
      <vt:lpstr>Installed Apps</vt:lpstr>
      <vt:lpstr>Middleware</vt:lpstr>
      <vt:lpstr>PowerPoint Presentation</vt:lpstr>
      <vt:lpstr>Templates</vt:lpstr>
      <vt:lpstr>PowerPoint Presentation</vt:lpstr>
      <vt:lpstr>PowerPoint Presentation</vt:lpstr>
      <vt:lpstr>Wsgi_Application</vt:lpstr>
      <vt:lpstr>Databases</vt:lpstr>
      <vt:lpstr>PowerPoint Presentation</vt:lpstr>
      <vt:lpstr>PowerPoint Presentation</vt:lpstr>
      <vt:lpstr>Language code</vt:lpstr>
      <vt:lpstr>Time zone</vt:lpstr>
      <vt:lpstr>PowerPoint Presentation</vt:lpstr>
      <vt:lpstr>Static url</vt:lpstr>
      <vt:lpstr>PowerPoint Presentation</vt:lpstr>
      <vt:lpstr>PowerPoint Presentation</vt:lpstr>
      <vt:lpstr>GIT</vt:lpstr>
      <vt:lpstr>Why Git?</vt:lpstr>
      <vt:lpstr>Basic Git commands</vt:lpstr>
      <vt:lpstr>PowerPoint Presentation</vt:lpstr>
      <vt:lpstr>Terminal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admin</dc:creator>
  <cp:lastModifiedBy>admin</cp:lastModifiedBy>
  <cp:revision>707</cp:revision>
  <dcterms:created xsi:type="dcterms:W3CDTF">2023-09-08T05:05:14Z</dcterms:created>
  <dcterms:modified xsi:type="dcterms:W3CDTF">2024-09-23T06:51:56Z</dcterms:modified>
</cp:coreProperties>
</file>