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0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1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8" r:id="rId2"/>
    <p:sldMasterId id="2147483671" r:id="rId3"/>
    <p:sldMasterId id="2147483674" r:id="rId4"/>
    <p:sldMasterId id="2147483677" r:id="rId5"/>
    <p:sldMasterId id="2147483683" r:id="rId6"/>
    <p:sldMasterId id="2147483686" r:id="rId7"/>
    <p:sldMasterId id="2147483689" r:id="rId8"/>
    <p:sldMasterId id="2147483737" r:id="rId9"/>
    <p:sldMasterId id="2147483743" r:id="rId10"/>
    <p:sldMasterId id="2147483746" r:id="rId11"/>
    <p:sldMasterId id="2147483749" r:id="rId12"/>
  </p:sldMasterIdLst>
  <p:notesMasterIdLst>
    <p:notesMasterId r:id="rId66"/>
  </p:notesMasterIdLst>
  <p:sldIdLst>
    <p:sldId id="257" r:id="rId13"/>
    <p:sldId id="258" r:id="rId14"/>
    <p:sldId id="259" r:id="rId15"/>
    <p:sldId id="318" r:id="rId16"/>
    <p:sldId id="264" r:id="rId17"/>
    <p:sldId id="265" r:id="rId18"/>
    <p:sldId id="260" r:id="rId19"/>
    <p:sldId id="261" r:id="rId20"/>
    <p:sldId id="262" r:id="rId21"/>
    <p:sldId id="315" r:id="rId22"/>
    <p:sldId id="316" r:id="rId23"/>
    <p:sldId id="263" r:id="rId24"/>
    <p:sldId id="306" r:id="rId25"/>
    <p:sldId id="312" r:id="rId26"/>
    <p:sldId id="313" r:id="rId27"/>
    <p:sldId id="311" r:id="rId28"/>
    <p:sldId id="319" r:id="rId29"/>
    <p:sldId id="320" r:id="rId30"/>
    <p:sldId id="321" r:id="rId31"/>
    <p:sldId id="266" r:id="rId32"/>
    <p:sldId id="267" r:id="rId33"/>
    <p:sldId id="307" r:id="rId34"/>
    <p:sldId id="308" r:id="rId35"/>
    <p:sldId id="30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314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2" r:id="rId58"/>
    <p:sldId id="293" r:id="rId59"/>
    <p:sldId id="294" r:id="rId60"/>
    <p:sldId id="295" r:id="rId61"/>
    <p:sldId id="296" r:id="rId62"/>
    <p:sldId id="317" r:id="rId63"/>
    <p:sldId id="310" r:id="rId64"/>
    <p:sldId id="298" r:id="rId6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7566" autoAdjust="0"/>
  </p:normalViewPr>
  <p:slideViewPr>
    <p:cSldViewPr>
      <p:cViewPr>
        <p:scale>
          <a:sx n="66" d="100"/>
          <a:sy n="66" d="100"/>
        </p:scale>
        <p:origin x="-100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61" Type="http://schemas.openxmlformats.org/officeDocument/2006/relationships/slide" Target="slides/slide4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presProps" Target="pres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13A1-C0E9-47B7-86D7-B9DABE0CC7EA}" type="datetimeFigureOut">
              <a:rPr lang="zh-TW" altLang="en-US" smtClean="0"/>
              <a:pPr/>
              <a:t>2012/10/30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FA9CC-8850-4C64-9543-5EC80E5C57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3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FA9CC-8850-4C64-9543-5EC80E5C575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2EF72-DC4F-4C07-83D6-1B4BE192646C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2EF72-DC4F-4C07-83D6-1B4BE192646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4824D5BC-2E71-4D43-B077-940187C6A4D9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510588" y="6400800"/>
            <a:ext cx="492125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pp.</a:t>
            </a:r>
            <a:fld id="{4824D5BC-2E71-4D43-B077-940187C6A4D9}" type="slidenum">
              <a:rPr lang="en-US" altLang="zh-TW" smtClean="0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4824D5BC-2E71-4D43-B077-940187C6A4D9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lezilla-project.org/" TargetMode="External"/><Relationship Id="rId2" Type="http://schemas.openxmlformats.org/officeDocument/2006/relationships/hyperlink" Target="http://the.earth.li/~sgtatham/putty/latest/x86/putty.ex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b96901055@ntu.edu.tw" TargetMode="External"/><Relationship Id="rId2" Type="http://schemas.openxmlformats.org/officeDocument/2006/relationships/hyperlink" Target="http://linux.vbird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00943118@ntu.edu.tw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ad.ee.ntu.edu.tw/ws_lis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 </a:t>
            </a:r>
            <a:r>
              <a:rPr lang="en-US" altLang="zh-TW" dirty="0"/>
              <a:t>Design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HW2 Tutorial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Yi-Hsiang Chen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/>
              <a:t>Advisor: </a:t>
            </a:r>
            <a:r>
              <a:rPr lang="en-US" altLang="zh-TW" sz="2400" dirty="0" err="1"/>
              <a:t>Tzi</a:t>
            </a:r>
            <a:r>
              <a:rPr lang="en-US" altLang="zh-TW" sz="2400" dirty="0"/>
              <a:t>-Dar </a:t>
            </a:r>
            <a:r>
              <a:rPr lang="en-US" altLang="zh-TW" sz="2400" dirty="0" err="1"/>
              <a:t>Chiueh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Oct. 23 2012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Log-In (2/2)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2125" y="1752600"/>
            <a:ext cx="8440738" cy="4114800"/>
          </a:xfrm>
        </p:spPr>
        <p:txBody>
          <a:bodyPr/>
          <a:lstStyle/>
          <a:p>
            <a:r>
              <a:rPr lang="en-US" altLang="zh-TW" dirty="0" smtClean="0"/>
              <a:t>User Name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u="sng" dirty="0"/>
              <a:t>r98</a:t>
            </a:r>
            <a:r>
              <a:rPr lang="en-US" altLang="zh-TW" dirty="0"/>
              <a:t>943</a:t>
            </a:r>
            <a:r>
              <a:rPr lang="en-US" altLang="zh-TW" u="sng" dirty="0"/>
              <a:t>032</a:t>
            </a:r>
            <a:r>
              <a:rPr lang="en-US" altLang="zh-TW" dirty="0"/>
              <a:t> -&gt; r98032</a:t>
            </a:r>
          </a:p>
          <a:p>
            <a:pPr marL="457200" lvl="1" indent="0">
              <a:buNone/>
            </a:pPr>
            <a:r>
              <a:rPr lang="en-US" altLang="zh-TW" dirty="0"/>
              <a:t>         </a:t>
            </a:r>
            <a:r>
              <a:rPr lang="en-US" altLang="zh-TW" u="sng" dirty="0"/>
              <a:t>b97</a:t>
            </a:r>
            <a:r>
              <a:rPr lang="en-US" altLang="zh-TW" dirty="0"/>
              <a:t>901</a:t>
            </a:r>
            <a:r>
              <a:rPr lang="en-US" altLang="zh-TW" u="sng" dirty="0"/>
              <a:t>020</a:t>
            </a:r>
            <a:r>
              <a:rPr lang="en-US" altLang="zh-TW" dirty="0"/>
              <a:t> -&gt; </a:t>
            </a:r>
            <a:r>
              <a:rPr lang="en-US" altLang="zh-TW" dirty="0" smtClean="0"/>
              <a:t>b97020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u="sng" dirty="0"/>
              <a:t>b</a:t>
            </a:r>
            <a:r>
              <a:rPr lang="en-US" altLang="zh-TW" dirty="0"/>
              <a:t>9</a:t>
            </a:r>
            <a:r>
              <a:rPr lang="en-US" altLang="zh-TW" u="sng" dirty="0"/>
              <a:t>6502040</a:t>
            </a:r>
            <a:r>
              <a:rPr lang="en-US" altLang="zh-TW" dirty="0"/>
              <a:t> -&gt; b6502040</a:t>
            </a:r>
          </a:p>
          <a:p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/>
              <a:t>Default: </a:t>
            </a:r>
            <a:r>
              <a:rPr lang="en-US" altLang="zh-TW" dirty="0" smtClean="0"/>
              <a:t>icd2012</a:t>
            </a:r>
          </a:p>
          <a:p>
            <a:pPr marL="457200" lvl="1" indent="0">
              <a:buNone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67744" y="2276872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62247" y="2708920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2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your password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20" y="1196752"/>
            <a:ext cx="7107575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115616" y="5085183"/>
            <a:ext cx="2160240" cy="5760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609856" y="4581128"/>
            <a:ext cx="59399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8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Change the name of .</a:t>
            </a:r>
            <a:r>
              <a:rPr lang="en-US" altLang="zh-TW" dirty="0" err="1" smtClean="0"/>
              <a:t>cshrc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mv</a:t>
            </a:r>
            <a:r>
              <a:rPr lang="en-US" altLang="zh-TW" dirty="0" smtClean="0"/>
              <a:t> .</a:t>
            </a:r>
            <a:r>
              <a:rPr lang="en-US" altLang="zh-TW" dirty="0" err="1" smtClean="0"/>
              <a:t>cshrc</a:t>
            </a:r>
            <a:r>
              <a:rPr lang="en-US" altLang="zh-TW" dirty="0" smtClean="0"/>
              <a:t> .</a:t>
            </a:r>
            <a:r>
              <a:rPr lang="en-US" altLang="zh-TW" dirty="0" err="1" smtClean="0"/>
              <a:t>cshrc_new</a:t>
            </a:r>
            <a:endParaRPr lang="en-US" altLang="zh-TW" dirty="0" smtClean="0"/>
          </a:p>
          <a:p>
            <a:pPr lvl="1"/>
            <a:r>
              <a:rPr lang="en-US" altLang="zh-TW" sz="1800" dirty="0" smtClean="0">
                <a:solidFill>
                  <a:schemeClr val="tx1"/>
                </a:solidFill>
              </a:rPr>
              <a:t>Otherwise, you can not connect to workstation by SFTP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7493768" cy="1143000"/>
          </a:xfrm>
        </p:spPr>
        <p:txBody>
          <a:bodyPr/>
          <a:lstStyle/>
          <a:p>
            <a:r>
              <a:rPr lang="en-US" altLang="zh-TW" dirty="0" smtClean="0"/>
              <a:t>Change </a:t>
            </a:r>
            <a:r>
              <a:rPr lang="en-US" altLang="zh-TW" dirty="0"/>
              <a:t>the environment </a:t>
            </a:r>
            <a:r>
              <a:rPr lang="en-US" altLang="zh-TW" dirty="0" smtClean="0"/>
              <a:t>file name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5564981" cy="355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SFTP software</a:t>
            </a:r>
          </a:p>
          <a:p>
            <a:pPr lvl="1"/>
            <a:r>
              <a:rPr lang="en-US" altLang="zh-TW" dirty="0"/>
              <a:t>SSH2 in </a:t>
            </a:r>
            <a:r>
              <a:rPr lang="en-US" altLang="zh-TW" dirty="0" err="1"/>
              <a:t>Cuteftp</a:t>
            </a:r>
            <a:endParaRPr lang="en-US" altLang="zh-TW" dirty="0"/>
          </a:p>
          <a:p>
            <a:pPr lvl="1"/>
            <a:r>
              <a:rPr lang="en-US" altLang="zh-TW" dirty="0"/>
              <a:t>SSH in </a:t>
            </a:r>
            <a:r>
              <a:rPr lang="en-US" altLang="zh-TW" dirty="0" err="1"/>
              <a:t>FileZilla</a:t>
            </a:r>
            <a:endParaRPr lang="en-US" altLang="zh-TW" dirty="0"/>
          </a:p>
          <a:p>
            <a:r>
              <a:rPr lang="en-US" altLang="zh-TW" dirty="0" smtClean="0"/>
              <a:t>Ex: </a:t>
            </a:r>
            <a:r>
              <a:rPr lang="en-US" altLang="zh-TW" dirty="0" err="1" smtClean="0"/>
              <a:t>FileZilla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sz="1800" dirty="0" smtClean="0"/>
          </a:p>
          <a:p>
            <a:pPr lvl="1"/>
            <a:endParaRPr lang="en-US" altLang="zh-TW" sz="1600" i="1" u="sng" dirty="0">
              <a:solidFill>
                <a:schemeClr val="hlink"/>
              </a:solidFill>
            </a:endParaRPr>
          </a:p>
          <a:p>
            <a:pPr lvl="1"/>
            <a:endParaRPr lang="en-US" altLang="zh-TW" i="1" u="sng" dirty="0">
              <a:solidFill>
                <a:schemeClr val="hlink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 File Transfer Protocol (SFTP)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sz="1800" dirty="0" smtClean="0"/>
          </a:p>
          <a:p>
            <a:pPr lvl="1"/>
            <a:endParaRPr lang="en-US" altLang="zh-TW" sz="1600" i="1" u="sng" dirty="0">
              <a:solidFill>
                <a:schemeClr val="hlink"/>
              </a:solidFill>
            </a:endParaRPr>
          </a:p>
          <a:p>
            <a:pPr lvl="1"/>
            <a:endParaRPr lang="en-US" altLang="zh-TW" i="1" u="sng" dirty="0">
              <a:solidFill>
                <a:schemeClr val="hlink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 in </a:t>
            </a:r>
            <a:r>
              <a:rPr lang="en-US" altLang="zh-TW" dirty="0" err="1" smtClean="0"/>
              <a:t>FileZilla</a:t>
            </a:r>
            <a:r>
              <a:rPr lang="en-US" altLang="zh-TW" dirty="0" smtClean="0"/>
              <a:t> </a:t>
            </a:r>
            <a:r>
              <a:rPr lang="en-US" altLang="zh-TW" dirty="0"/>
              <a:t>(1/2)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809953" cy="568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59632" y="1412776"/>
            <a:ext cx="504056" cy="2880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sz="1800" dirty="0" smtClean="0"/>
          </a:p>
          <a:p>
            <a:pPr lvl="1"/>
            <a:endParaRPr lang="en-US" altLang="zh-TW" sz="1600" i="1" u="sng" dirty="0">
              <a:solidFill>
                <a:schemeClr val="hlink"/>
              </a:solidFill>
            </a:endParaRPr>
          </a:p>
          <a:p>
            <a:pPr lvl="1"/>
            <a:endParaRPr lang="en-US" altLang="zh-TW" i="1" u="sng" dirty="0">
              <a:solidFill>
                <a:schemeClr val="hlink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 in </a:t>
            </a:r>
            <a:r>
              <a:rPr lang="en-US" altLang="zh-TW" dirty="0" err="1" smtClean="0"/>
              <a:t>FileZilla</a:t>
            </a:r>
            <a:r>
              <a:rPr lang="en-US" altLang="zh-TW" dirty="0" smtClean="0"/>
              <a:t> (2/2</a:t>
            </a:r>
            <a:r>
              <a:rPr lang="en-US" altLang="zh-TW" dirty="0"/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6624736" cy="540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idx="1"/>
          </p:nvPr>
        </p:nvSpPr>
        <p:spPr>
          <a:xfrm>
            <a:off x="703262" y="1484784"/>
            <a:ext cx="8440738" cy="48245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Source the setting file</a:t>
            </a:r>
          </a:p>
          <a:p>
            <a:pPr lvl="1"/>
            <a:r>
              <a:rPr lang="en-US" altLang="zh-TW" dirty="0" smtClean="0"/>
              <a:t>source</a:t>
            </a:r>
          </a:p>
          <a:p>
            <a:r>
              <a:rPr lang="en-US" altLang="zh-TW" dirty="0" smtClean="0"/>
              <a:t>Change your password</a:t>
            </a:r>
          </a:p>
          <a:p>
            <a:pPr lvl="1"/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r>
              <a:rPr lang="en-US" altLang="zh-TW" dirty="0" smtClean="0"/>
              <a:t>Document management</a:t>
            </a:r>
          </a:p>
          <a:p>
            <a:pPr lvl="1"/>
            <a:r>
              <a:rPr lang="en-US" altLang="zh-TW" dirty="0" err="1" smtClean="0"/>
              <a:t>cd</a:t>
            </a:r>
            <a:r>
              <a:rPr lang="en-US" altLang="zh-TW" dirty="0" smtClean="0"/>
              <a:t> [directory name/..]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[-a/-l]</a:t>
            </a:r>
          </a:p>
          <a:p>
            <a:pPr lvl="1"/>
            <a:r>
              <a:rPr lang="en-US" altLang="zh-TW" dirty="0" err="1" smtClean="0"/>
              <a:t>mkdir</a:t>
            </a:r>
            <a:r>
              <a:rPr lang="en-US" altLang="zh-TW" dirty="0" smtClean="0"/>
              <a:t> [directory name]</a:t>
            </a:r>
          </a:p>
          <a:p>
            <a:pPr lvl="1"/>
            <a:r>
              <a:rPr lang="en-US" altLang="zh-TW" dirty="0" smtClean="0"/>
              <a:t>cp [options] [source] [destination]</a:t>
            </a:r>
          </a:p>
          <a:p>
            <a:pPr lvl="1"/>
            <a:r>
              <a:rPr lang="en-US" altLang="zh-TW" dirty="0" err="1" smtClean="0"/>
              <a:t>rm</a:t>
            </a:r>
            <a:r>
              <a:rPr lang="en-US" altLang="zh-TW" dirty="0" smtClean="0"/>
              <a:t> [-fir] [file/directory]</a:t>
            </a:r>
          </a:p>
          <a:p>
            <a:pPr lvl="1"/>
            <a:r>
              <a:rPr lang="en-US" altLang="zh-TW" dirty="0" err="1" smtClean="0"/>
              <a:t>mv</a:t>
            </a:r>
            <a:r>
              <a:rPr lang="en-US" altLang="zh-TW" dirty="0" smtClean="0"/>
              <a:t> [-</a:t>
            </a:r>
            <a:r>
              <a:rPr lang="en-US" altLang="zh-TW" dirty="0" err="1" smtClean="0"/>
              <a:t>fiu</a:t>
            </a:r>
            <a:r>
              <a:rPr lang="en-US" altLang="zh-TW" dirty="0" smtClean="0"/>
              <a:t>] [source] [destination]</a:t>
            </a:r>
          </a:p>
          <a:p>
            <a:pPr lvl="1"/>
            <a:r>
              <a:rPr lang="en-US" altLang="zh-TW" dirty="0" err="1" smtClean="0"/>
              <a:t>whereis</a:t>
            </a:r>
            <a:r>
              <a:rPr lang="en-US" altLang="zh-TW" dirty="0" smtClean="0"/>
              <a:t>/locate/find [file name]</a:t>
            </a:r>
          </a:p>
          <a:p>
            <a:r>
              <a:rPr lang="en-US" altLang="zh-TW" dirty="0" smtClean="0"/>
              <a:t>Text Editor</a:t>
            </a:r>
          </a:p>
          <a:p>
            <a:pPr lvl="1"/>
            <a:r>
              <a:rPr lang="en-US" altLang="zh-TW" dirty="0" smtClean="0"/>
              <a:t>vi or vim</a:t>
            </a:r>
          </a:p>
          <a:p>
            <a:r>
              <a:rPr lang="en-US" altLang="zh-TW" dirty="0" smtClean="0"/>
              <a:t>View Ref[2] for more detail!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Linux command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91" y="2204864"/>
            <a:ext cx="63912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17734" y="5859041"/>
            <a:ext cx="2016224" cy="43204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7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556792"/>
            <a:ext cx="8440738" cy="4114800"/>
          </a:xfrm>
        </p:spPr>
        <p:txBody>
          <a:bodyPr/>
          <a:lstStyle/>
          <a:p>
            <a:r>
              <a:rPr lang="en-US" altLang="zh-TW" dirty="0" smtClean="0"/>
              <a:t>Press “I”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 (insert mode)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1539"/>
            <a:ext cx="64008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417734" y="5859041"/>
            <a:ext cx="2016224" cy="43204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552" y="1556792"/>
            <a:ext cx="8440738" cy="4114800"/>
          </a:xfrm>
        </p:spPr>
        <p:txBody>
          <a:bodyPr/>
          <a:lstStyle/>
          <a:p>
            <a:r>
              <a:rPr lang="en-US" altLang="zh-TW" dirty="0" smtClean="0"/>
              <a:t>Enter “:</a:t>
            </a:r>
            <a:r>
              <a:rPr lang="en-US" altLang="zh-TW" dirty="0" err="1" smtClean="0"/>
              <a:t>wq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34" y="2251182"/>
            <a:ext cx="63912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417734" y="5859041"/>
            <a:ext cx="2016224" cy="43204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7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 to workstations</a:t>
            </a:r>
          </a:p>
          <a:p>
            <a:r>
              <a:rPr lang="en-US" altLang="zh-TW" dirty="0"/>
              <a:t>Flow chart</a:t>
            </a:r>
          </a:p>
          <a:p>
            <a:r>
              <a:rPr lang="en-US" altLang="zh-TW" dirty="0"/>
              <a:t>Cadence tool</a:t>
            </a:r>
          </a:p>
          <a:p>
            <a:r>
              <a:rPr lang="en-US" altLang="zh-TW" dirty="0"/>
              <a:t>Post-layout simulation tool</a:t>
            </a:r>
          </a:p>
          <a:p>
            <a:r>
              <a:rPr lang="en-US" altLang="zh-TW" dirty="0"/>
              <a:t>Debug tool</a:t>
            </a:r>
          </a:p>
          <a:p>
            <a:r>
              <a:rPr lang="en-US" altLang="zh-TW" dirty="0"/>
              <a:t>Reminder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Flow chart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2362200"/>
            <a:ext cx="1600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Cadence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200400" y="3276600"/>
            <a:ext cx="1219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Calibre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410200" y="3276600"/>
            <a:ext cx="11430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Nanosim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09600" y="4191000"/>
            <a:ext cx="1600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Your job</a:t>
            </a:r>
          </a:p>
          <a:p>
            <a:pPr algn="ctr"/>
            <a:r>
              <a:rPr lang="en-US" altLang="zh-TW">
                <a:solidFill>
                  <a:schemeClr val="bg1"/>
                </a:solidFill>
              </a:rPr>
              <a:t>(Write netlist)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 rot="2955069">
            <a:off x="2171700" y="2933700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 rot="18544005">
            <a:off x="2171700" y="4000500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 rot="16200000">
            <a:off x="4610100" y="3238500"/>
            <a:ext cx="609600" cy="838200"/>
          </a:xfrm>
          <a:prstGeom prst="down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514600" y="2438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</a:rPr>
              <a:t>Layout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514600" y="4572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err="1">
                <a:solidFill>
                  <a:schemeClr val="accent2"/>
                </a:solidFill>
              </a:rPr>
              <a:t>netlist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410200" y="40386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</a:rPr>
              <a:t>Post-layout simulation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 rot="16200000">
            <a:off x="6667500" y="3314700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6553200" y="2986088"/>
            <a:ext cx="804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chemeClr val="accent2"/>
                </a:solidFill>
              </a:rPr>
              <a:t>*.</a:t>
            </a:r>
            <a:r>
              <a:rPr lang="en-US" altLang="zh-TW" dirty="0" err="1" smtClean="0">
                <a:solidFill>
                  <a:schemeClr val="accent2"/>
                </a:solidFill>
              </a:rPr>
              <a:t>fsdb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</a:rPr>
              <a:t>Extraction</a:t>
            </a: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 rot="16200000">
            <a:off x="4457700" y="40767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191000" y="4724400"/>
            <a:ext cx="1600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Your job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(Give </a:t>
            </a:r>
            <a:r>
              <a:rPr lang="en-US" altLang="zh-TW" dirty="0">
                <a:solidFill>
                  <a:schemeClr val="bg1"/>
                </a:solidFill>
              </a:rPr>
              <a:t>input)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7391400" y="3276600"/>
            <a:ext cx="1219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nWave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495800" y="2209800"/>
            <a:ext cx="1143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</a:rPr>
              <a:t>.netlist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chemeClr val="accent2"/>
                </a:solidFill>
              </a:rPr>
              <a:t>.pex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chemeClr val="accent2"/>
                </a:solidFill>
              </a:rPr>
              <a:t>.pxi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chemeClr val="accent2"/>
                </a:solidFill>
              </a:rPr>
              <a:t>nn018.l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Cadence Tools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lvl="1" indent="0" algn="ctr">
              <a:buFontTx/>
              <a:buNone/>
            </a:pPr>
            <a:r>
              <a:rPr lang="en-US" altLang="zh-TW" dirty="0"/>
              <a:t>SPICE language </a:t>
            </a:r>
            <a:r>
              <a:rPr lang="en-US" altLang="zh-TW" sz="2000" dirty="0"/>
              <a:t>(Assemble transistors)</a:t>
            </a:r>
          </a:p>
          <a:p>
            <a:pPr marL="457200" lvl="1" indent="0" algn="ctr">
              <a:buFontTx/>
              <a:buNone/>
            </a:pPr>
            <a:r>
              <a:rPr lang="en-US" altLang="zh-TW" dirty="0"/>
              <a:t>Layout parameter extraction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Source your environment setting file</a:t>
            </a:r>
          </a:p>
          <a:p>
            <a:pPr lvl="1"/>
            <a:r>
              <a:rPr lang="en-US" altLang="zh-TW" u="sng" dirty="0" smtClean="0"/>
              <a:t>source .</a:t>
            </a:r>
            <a:r>
              <a:rPr lang="en-US" altLang="zh-TW" u="sng" dirty="0" err="1" smtClean="0"/>
              <a:t>cshrc_new</a:t>
            </a:r>
            <a:endParaRPr lang="en-US" altLang="zh-TW" u="sng" dirty="0" smtClean="0"/>
          </a:p>
          <a:p>
            <a:r>
              <a:rPr lang="en-US" altLang="zh-TW" dirty="0" smtClean="0"/>
              <a:t>Cadence tool</a:t>
            </a:r>
          </a:p>
          <a:p>
            <a:pPr lvl="1"/>
            <a:r>
              <a:rPr lang="en-US" altLang="zh-TW" u="sng" dirty="0" smtClean="0"/>
              <a:t>source /</a:t>
            </a:r>
            <a:r>
              <a:rPr lang="en-US" altLang="zh-TW" u="sng" dirty="0" err="1" smtClean="0"/>
              <a:t>usr</a:t>
            </a:r>
            <a:r>
              <a:rPr lang="en-US" altLang="zh-TW" u="sng" dirty="0" smtClean="0"/>
              <a:t>/cadence/</a:t>
            </a:r>
            <a:r>
              <a:rPr lang="en-US" altLang="zh-TW" u="sng" dirty="0" err="1" smtClean="0"/>
              <a:t>cshrc</a:t>
            </a:r>
            <a:endParaRPr lang="en-US" altLang="zh-TW" u="sng" dirty="0" smtClean="0"/>
          </a:p>
          <a:p>
            <a:r>
              <a:rPr lang="en-US" altLang="zh-TW" dirty="0" err="1" smtClean="0"/>
              <a:t>Calibre</a:t>
            </a:r>
            <a:r>
              <a:rPr lang="en-US" altLang="zh-TW" dirty="0" smtClean="0"/>
              <a:t> tool</a:t>
            </a:r>
          </a:p>
          <a:p>
            <a:pPr lvl="1"/>
            <a:r>
              <a:rPr lang="en-US" altLang="zh-TW" u="sng" dirty="0" smtClean="0"/>
              <a:t>source /</a:t>
            </a:r>
            <a:r>
              <a:rPr lang="en-US" altLang="zh-TW" u="sng" dirty="0" err="1" smtClean="0"/>
              <a:t>usr</a:t>
            </a:r>
            <a:r>
              <a:rPr lang="en-US" altLang="zh-TW" u="sng" dirty="0" smtClean="0"/>
              <a:t>/mentor/CIC/</a:t>
            </a:r>
            <a:r>
              <a:rPr lang="en-US" altLang="zh-TW" u="sng" dirty="0" err="1" smtClean="0"/>
              <a:t>calibre.cshrc</a:t>
            </a:r>
            <a:endParaRPr lang="en-US" altLang="zh-TW" u="sng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sz="1800" dirty="0"/>
          </a:p>
          <a:p>
            <a:pPr lvl="1"/>
            <a:endParaRPr lang="en-US" altLang="zh-TW" sz="1600" i="1" u="sng" dirty="0">
              <a:solidFill>
                <a:schemeClr val="hlink"/>
              </a:solidFill>
            </a:endParaRPr>
          </a:p>
          <a:p>
            <a:pPr lvl="1"/>
            <a:endParaRPr lang="en-US" altLang="zh-TW" i="1" u="sng" dirty="0">
              <a:solidFill>
                <a:schemeClr val="hlink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Source the needed files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Make new dictionary</a:t>
            </a:r>
          </a:p>
          <a:p>
            <a:pPr lvl="1"/>
            <a:r>
              <a:rPr lang="en-US" altLang="zh-TW" dirty="0" err="1" smtClean="0"/>
              <a:t>mkdir</a:t>
            </a:r>
            <a:r>
              <a:rPr lang="en-US" altLang="zh-TW" dirty="0" smtClean="0"/>
              <a:t> hw2</a:t>
            </a:r>
          </a:p>
          <a:p>
            <a:pPr lvl="1"/>
            <a:r>
              <a:rPr lang="en-US" altLang="zh-TW" dirty="0" err="1" smtClean="0"/>
              <a:t>cd</a:t>
            </a:r>
            <a:r>
              <a:rPr lang="en-US" altLang="zh-TW" dirty="0" smtClean="0"/>
              <a:t> hw2</a:t>
            </a:r>
          </a:p>
          <a:p>
            <a:pPr lvl="1"/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calibre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calibre</a:t>
            </a:r>
            <a:endParaRPr lang="en-US" altLang="zh-TW" dirty="0" smtClean="0"/>
          </a:p>
          <a:p>
            <a:r>
              <a:rPr lang="en-US" altLang="zh-TW" dirty="0" smtClean="0"/>
              <a:t>Copy necessary file</a:t>
            </a:r>
          </a:p>
          <a:p>
            <a:pPr lvl="1">
              <a:lnSpc>
                <a:spcPct val="90000"/>
              </a:lnSpc>
            </a:pPr>
            <a:r>
              <a:rPr lang="en-US" altLang="zh-TW" sz="2200" i="1" u="sng" dirty="0" smtClean="0"/>
              <a:t>cp /home/raid2_2/course/</a:t>
            </a:r>
            <a:r>
              <a:rPr lang="en-US" altLang="zh-TW" sz="2200" i="1" u="sng" dirty="0" err="1" smtClean="0"/>
              <a:t>icd</a:t>
            </a:r>
            <a:r>
              <a:rPr lang="en-US" altLang="zh-TW" sz="2200" i="1" u="sng" dirty="0" smtClean="0"/>
              <a:t>/cds.lib .</a:t>
            </a:r>
          </a:p>
          <a:p>
            <a:pPr lvl="1">
              <a:lnSpc>
                <a:spcPct val="90000"/>
              </a:lnSpc>
            </a:pPr>
            <a:r>
              <a:rPr lang="en-US" altLang="zh-TW" sz="2200" i="1" u="sng" dirty="0" err="1" smtClean="0"/>
              <a:t>cp</a:t>
            </a:r>
            <a:r>
              <a:rPr lang="en-US" altLang="zh-TW" sz="2200" i="1" u="sng" dirty="0" smtClean="0"/>
              <a:t> </a:t>
            </a:r>
            <a:r>
              <a:rPr lang="en-US" altLang="zh-TW" sz="2200" i="1" u="sng" dirty="0"/>
              <a:t>/</a:t>
            </a:r>
            <a:r>
              <a:rPr lang="en-US" altLang="zh-TW" sz="2200" i="1" u="sng" dirty="0" smtClean="0"/>
              <a:t>home/raid2_2/course/</a:t>
            </a:r>
            <a:r>
              <a:rPr lang="en-US" altLang="zh-TW" sz="2200" i="1" u="sng" dirty="0" err="1" smtClean="0"/>
              <a:t>icd</a:t>
            </a:r>
            <a:r>
              <a:rPr lang="en-US" altLang="zh-TW" sz="2200" i="1" u="sng" dirty="0" smtClean="0"/>
              <a:t>/</a:t>
            </a:r>
            <a:r>
              <a:rPr lang="en-US" altLang="zh-TW" sz="2200" i="1" u="sng" dirty="0" err="1" smtClean="0"/>
              <a:t>display.drf</a:t>
            </a:r>
            <a:r>
              <a:rPr lang="en-US" altLang="zh-TW" sz="2200" i="1" u="sng" dirty="0" smtClean="0"/>
              <a:t> .</a:t>
            </a:r>
          </a:p>
          <a:p>
            <a:pPr lvl="1">
              <a:lnSpc>
                <a:spcPct val="90000"/>
              </a:lnSpc>
            </a:pPr>
            <a:r>
              <a:rPr lang="en-US" altLang="zh-TW" sz="2200" i="1" u="sng" dirty="0" err="1" smtClean="0"/>
              <a:t>cp</a:t>
            </a:r>
            <a:r>
              <a:rPr lang="en-US" altLang="zh-TW" sz="2200" i="1" u="sng" dirty="0" smtClean="0"/>
              <a:t> </a:t>
            </a:r>
            <a:r>
              <a:rPr lang="en-US" altLang="zh-TW" sz="2200" i="1" u="sng" dirty="0"/>
              <a:t>/home/raid2_2/course/</a:t>
            </a:r>
            <a:r>
              <a:rPr lang="en-US" altLang="zh-TW" sz="2200" i="1" u="sng" dirty="0" err="1"/>
              <a:t>icd</a:t>
            </a:r>
            <a:r>
              <a:rPr lang="en-US" altLang="zh-TW" sz="2200" i="1" u="sng" dirty="0"/>
              <a:t>/.</a:t>
            </a:r>
            <a:r>
              <a:rPr lang="en-US" altLang="zh-TW" sz="2200" i="1" u="sng" dirty="0" err="1" smtClean="0"/>
              <a:t>cdsinit</a:t>
            </a:r>
            <a:r>
              <a:rPr lang="en-US" altLang="zh-TW" sz="2200" i="1" u="sng" dirty="0" smtClean="0"/>
              <a:t> .</a:t>
            </a:r>
          </a:p>
          <a:p>
            <a:pPr lvl="1">
              <a:lnSpc>
                <a:spcPct val="90000"/>
              </a:lnSpc>
            </a:pPr>
            <a:r>
              <a:rPr lang="en-US" altLang="zh-TW" sz="2200" i="1" u="sng" dirty="0" err="1"/>
              <a:t>cp</a:t>
            </a:r>
            <a:r>
              <a:rPr lang="en-US" altLang="zh-TW" sz="2200" i="1" u="sng" dirty="0"/>
              <a:t> /</a:t>
            </a:r>
            <a:r>
              <a:rPr lang="en-US" altLang="zh-TW" sz="2200" i="1" u="sng" dirty="0" smtClean="0"/>
              <a:t>home/raid2_2/course/</a:t>
            </a:r>
            <a:r>
              <a:rPr lang="en-US" altLang="zh-TW" sz="2200" i="1" u="sng" dirty="0" err="1" smtClean="0"/>
              <a:t>icd</a:t>
            </a:r>
            <a:r>
              <a:rPr lang="en-US" altLang="zh-TW" sz="2200" i="1" u="sng" dirty="0" smtClean="0"/>
              <a:t>/lpe.cmd .</a:t>
            </a:r>
            <a:endParaRPr lang="en-US" altLang="zh-TW" sz="2200" dirty="0" smtClean="0">
              <a:solidFill>
                <a:srgbClr val="990000"/>
              </a:solidFill>
            </a:endParaRPr>
          </a:p>
          <a:p>
            <a:r>
              <a:rPr lang="en-US" altLang="zh-TW" dirty="0" smtClean="0"/>
              <a:t>Run cadence</a:t>
            </a:r>
          </a:p>
          <a:p>
            <a:pPr lvl="1"/>
            <a:r>
              <a:rPr lang="en-US" altLang="zh-TW" u="sng" dirty="0" err="1" smtClean="0"/>
              <a:t>icfb</a:t>
            </a:r>
            <a:r>
              <a:rPr lang="en-US" altLang="zh-TW" u="sng" dirty="0" smtClean="0"/>
              <a:t> &amp;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600" i="1" u="sng" dirty="0">
              <a:solidFill>
                <a:schemeClr val="hlink"/>
              </a:solidFill>
            </a:endParaRPr>
          </a:p>
          <a:p>
            <a:pPr lvl="1"/>
            <a:endParaRPr lang="en-US" altLang="zh-TW" i="1" u="sng" dirty="0">
              <a:solidFill>
                <a:schemeClr val="hlink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run Cadence…</a:t>
            </a:r>
            <a:endParaRPr lang="en-US" altLang="zh-TW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143636" y="1500174"/>
            <a:ext cx="2286016" cy="1571636"/>
            <a:chOff x="3264" y="1257"/>
            <a:chExt cx="1412" cy="114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936" y="149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264" y="1257"/>
              <a:ext cx="1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Your home directory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48" y="1737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hw2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704" y="216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calibre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456" y="1641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456" y="164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416" y="164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300" y="17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312" y="17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936" y="197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000496" y="3143248"/>
            <a:ext cx="48482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1600" dirty="0">
                <a:solidFill>
                  <a:srgbClr val="FF0000"/>
                </a:solidFill>
              </a:rPr>
              <a:t>Remember to create an individual directory “</a:t>
            </a:r>
            <a:r>
              <a:rPr lang="en-US" altLang="zh-TW" sz="1600" dirty="0" err="1">
                <a:solidFill>
                  <a:srgbClr val="FF0000"/>
                </a:solidFill>
              </a:rPr>
              <a:t>calibre</a:t>
            </a:r>
            <a:r>
              <a:rPr lang="en-US" altLang="zh-TW" sz="1600" dirty="0">
                <a:solidFill>
                  <a:srgbClr val="FF0000"/>
                </a:solidFill>
              </a:rPr>
              <a:t>”</a:t>
            </a:r>
          </a:p>
          <a:p>
            <a:pPr>
              <a:spcBef>
                <a:spcPct val="20000"/>
              </a:spcBef>
            </a:pPr>
            <a:r>
              <a:rPr lang="en-US" altLang="zh-TW" sz="1600" dirty="0">
                <a:solidFill>
                  <a:srgbClr val="FF0000"/>
                </a:solidFill>
              </a:rPr>
              <a:t> because </a:t>
            </a:r>
            <a:r>
              <a:rPr lang="en-US" altLang="zh-TW" sz="1600" dirty="0" err="1">
                <a:solidFill>
                  <a:srgbClr val="FF0000"/>
                </a:solidFill>
              </a:rPr>
              <a:t>Calibre</a:t>
            </a:r>
            <a:r>
              <a:rPr lang="en-US" altLang="zh-TW" sz="1600" dirty="0">
                <a:solidFill>
                  <a:srgbClr val="FF0000"/>
                </a:solidFill>
              </a:rPr>
              <a:t> will produce many temporary files.</a:t>
            </a:r>
          </a:p>
        </p:txBody>
      </p:sp>
      <p:sp>
        <p:nvSpPr>
          <p:cNvPr id="16" name="Line 18"/>
          <p:cNvSpPr>
            <a:spLocks noChangeAspect="1" noChangeShapeType="1"/>
          </p:cNvSpPr>
          <p:nvPr/>
        </p:nvSpPr>
        <p:spPr bwMode="auto">
          <a:xfrm>
            <a:off x="3214678" y="3214686"/>
            <a:ext cx="785818" cy="28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 l="32500" t="39789" r="31876" b="39844"/>
          <a:stretch>
            <a:fillRect/>
          </a:stretch>
        </p:blipFill>
        <p:spPr bwMode="auto">
          <a:xfrm>
            <a:off x="4500562" y="5000636"/>
            <a:ext cx="34290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投影片編號版面配置區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00" y="3837600"/>
            <a:ext cx="50196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30393"/>
            <a:ext cx="6098028" cy="201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40738" cy="533400"/>
          </a:xfrm>
        </p:spPr>
        <p:txBody>
          <a:bodyPr>
            <a:normAutofit/>
          </a:bodyPr>
          <a:lstStyle/>
          <a:p>
            <a:r>
              <a:rPr lang="en-US" altLang="zh-TW"/>
              <a:t>File </a:t>
            </a:r>
            <a:r>
              <a:rPr lang="en-US" altLang="zh-TW">
                <a:sym typeface="Wingdings" pitchFamily="2" charset="2"/>
              </a:rPr>
              <a:t> open</a:t>
            </a:r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a </a:t>
            </a:r>
            <a:r>
              <a:rPr lang="en-US" altLang="zh-TW" dirty="0" smtClean="0"/>
              <a:t>layout (1/2)</a:t>
            </a:r>
            <a:endParaRPr lang="en-US" altLang="zh-TW" dirty="0"/>
          </a:p>
        </p:txBody>
      </p:sp>
      <p:sp>
        <p:nvSpPr>
          <p:cNvPr id="20" name="圓角矩形 19"/>
          <p:cNvSpPr/>
          <p:nvPr/>
        </p:nvSpPr>
        <p:spPr>
          <a:xfrm>
            <a:off x="3571868" y="5857892"/>
            <a:ext cx="576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3143240" y="5214950"/>
            <a:ext cx="1044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4786314" y="4643446"/>
            <a:ext cx="2071702" cy="21431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428728" y="2260192"/>
            <a:ext cx="324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428728" y="2617382"/>
            <a:ext cx="1116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a </a:t>
            </a:r>
            <a:r>
              <a:rPr lang="en-US" altLang="zh-TW" dirty="0" smtClean="0"/>
              <a:t>layout (2/2)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07" y="1196752"/>
            <a:ext cx="6525865" cy="517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72" y="864773"/>
            <a:ext cx="1329851" cy="573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Write your </a:t>
            </a:r>
            <a:r>
              <a:rPr lang="en-US" altLang="zh-TW" sz="3200" dirty="0" err="1"/>
              <a:t>netlist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file 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from the layout view</a:t>
            </a:r>
          </a:p>
        </p:txBody>
      </p:sp>
      <p:graphicFrame>
        <p:nvGraphicFramePr>
          <p:cNvPr id="3892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1447800"/>
          <a:ext cx="3806825" cy="426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Visio" r:id="rId3" imgW="5915025" imgH="6634772" progId="Visio.Drawing.11">
                  <p:embed/>
                </p:oleObj>
              </mc:Choice>
              <mc:Fallback>
                <p:oleObj name="Visio" r:id="rId3" imgW="5915025" imgH="6634772" progId="Visio.Drawing.11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3806825" cy="426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447800"/>
            <a:ext cx="4114800" cy="39925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**********************************************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* Main Circuit </a:t>
            </a:r>
            <a:r>
              <a:rPr lang="en-US" altLang="zh-TW" sz="1800" dirty="0" err="1"/>
              <a:t>Netlist</a:t>
            </a:r>
            <a:r>
              <a:rPr lang="en-US" altLang="zh-TW" sz="18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**********************************************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.</a:t>
            </a:r>
            <a:r>
              <a:rPr lang="en-US" altLang="zh-TW" sz="1800" dirty="0" err="1"/>
              <a:t>subckt</a:t>
            </a:r>
            <a:r>
              <a:rPr lang="en-US" altLang="zh-TW" sz="1800" dirty="0"/>
              <a:t> ND3 Z A B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MN0 Z C n01 </a:t>
            </a:r>
            <a:r>
              <a:rPr lang="en-US" altLang="zh-TW" sz="1800" dirty="0" err="1"/>
              <a:t>gnd</a:t>
            </a:r>
            <a:r>
              <a:rPr lang="en-US" altLang="zh-TW" sz="1800" dirty="0"/>
              <a:t> n w=0.45u l=0.18u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MN2 n12 A </a:t>
            </a:r>
            <a:r>
              <a:rPr lang="en-US" altLang="zh-TW" sz="1800" dirty="0" err="1"/>
              <a:t>gnd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gnd</a:t>
            </a:r>
            <a:r>
              <a:rPr lang="en-US" altLang="zh-TW" sz="1800" dirty="0"/>
              <a:t> n w=0.45u l=0.18u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MN1 n01 B n12 </a:t>
            </a:r>
            <a:r>
              <a:rPr lang="en-US" altLang="zh-TW" sz="1800" dirty="0" err="1"/>
              <a:t>gnd</a:t>
            </a:r>
            <a:r>
              <a:rPr lang="en-US" altLang="zh-TW" sz="1800" dirty="0"/>
              <a:t> n w=0.45u l=0.18u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MP0 Z A </a:t>
            </a:r>
            <a:r>
              <a:rPr lang="en-US" altLang="zh-TW" sz="1800" dirty="0" err="1"/>
              <a:t>vdd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vdd</a:t>
            </a:r>
            <a:r>
              <a:rPr lang="en-US" altLang="zh-TW" sz="1800" dirty="0"/>
              <a:t> p w=0.9u l=0.18u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MP1 Z B </a:t>
            </a:r>
            <a:r>
              <a:rPr lang="en-US" altLang="zh-TW" sz="1800" dirty="0" err="1"/>
              <a:t>vdd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vdd</a:t>
            </a:r>
            <a:r>
              <a:rPr lang="en-US" altLang="zh-TW" sz="1800" dirty="0"/>
              <a:t> p w=0.9u l=0.18u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MP2 Z C </a:t>
            </a:r>
            <a:r>
              <a:rPr lang="en-US" altLang="zh-TW" sz="1800" dirty="0" err="1"/>
              <a:t>vdd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vdd</a:t>
            </a:r>
            <a:r>
              <a:rPr lang="en-US" altLang="zh-TW" sz="1800" dirty="0"/>
              <a:t> p w=0.9u l=0.18u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.ends ND3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572000" y="5083175"/>
            <a:ext cx="1347788" cy="1393825"/>
            <a:chOff x="3024" y="3072"/>
            <a:chExt cx="849" cy="878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216" y="3264"/>
              <a:ext cx="657" cy="477"/>
              <a:chOff x="2943" y="3363"/>
              <a:chExt cx="657" cy="477"/>
            </a:xfrm>
          </p:grpSpPr>
          <p:pic>
            <p:nvPicPr>
              <p:cNvPr id="38928" name="Picture 1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943" y="3363"/>
                <a:ext cx="657" cy="477"/>
              </a:xfrm>
              <a:prstGeom prst="rect">
                <a:avLst/>
              </a:prstGeom>
              <a:noFill/>
            </p:spPr>
          </p:pic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3072" y="3408"/>
                <a:ext cx="480" cy="384"/>
                <a:chOff x="3744" y="3696"/>
                <a:chExt cx="480" cy="384"/>
              </a:xfrm>
            </p:grpSpPr>
            <p:sp>
              <p:nvSpPr>
                <p:cNvPr id="38923" name="Arc 11"/>
                <p:cNvSpPr>
                  <a:spLocks/>
                </p:cNvSpPr>
                <p:nvPr/>
              </p:nvSpPr>
              <p:spPr bwMode="auto">
                <a:xfrm flipH="1">
                  <a:off x="3744" y="3696"/>
                  <a:ext cx="288" cy="1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8925" name="Arc 13"/>
                <p:cNvSpPr>
                  <a:spLocks/>
                </p:cNvSpPr>
                <p:nvPr/>
              </p:nvSpPr>
              <p:spPr bwMode="auto">
                <a:xfrm flipH="1" flipV="1">
                  <a:off x="3744" y="3888"/>
                  <a:ext cx="288" cy="1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 type="none" w="lg" len="lg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8926" name="Arc 14"/>
                <p:cNvSpPr>
                  <a:spLocks/>
                </p:cNvSpPr>
                <p:nvPr/>
              </p:nvSpPr>
              <p:spPr bwMode="auto">
                <a:xfrm flipV="1">
                  <a:off x="4032" y="3888"/>
                  <a:ext cx="192" cy="1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 type="none" w="lg" len="lg"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3542" y="3719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24" y="340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3552" y="307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3600" y="3369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B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629400" y="5043488"/>
            <a:ext cx="1304925" cy="1433512"/>
            <a:chOff x="4176" y="3072"/>
            <a:chExt cx="822" cy="903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4368" y="3216"/>
              <a:ext cx="630" cy="555"/>
              <a:chOff x="4128" y="3312"/>
              <a:chExt cx="630" cy="555"/>
            </a:xfrm>
          </p:grpSpPr>
          <p:pic>
            <p:nvPicPr>
              <p:cNvPr id="38933" name="Picture 2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28" y="3312"/>
                <a:ext cx="630" cy="555"/>
              </a:xfrm>
              <a:prstGeom prst="rect">
                <a:avLst/>
              </a:prstGeom>
              <a:noFill/>
            </p:spPr>
          </p:pic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 flipV="1">
                <a:off x="4272" y="3408"/>
                <a:ext cx="480" cy="384"/>
                <a:chOff x="3744" y="3696"/>
                <a:chExt cx="480" cy="384"/>
              </a:xfrm>
            </p:grpSpPr>
            <p:sp>
              <p:nvSpPr>
                <p:cNvPr id="38930" name="Arc 18"/>
                <p:cNvSpPr>
                  <a:spLocks/>
                </p:cNvSpPr>
                <p:nvPr/>
              </p:nvSpPr>
              <p:spPr bwMode="auto">
                <a:xfrm flipH="1">
                  <a:off x="3744" y="3696"/>
                  <a:ext cx="288" cy="1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8931" name="Arc 19"/>
                <p:cNvSpPr>
                  <a:spLocks/>
                </p:cNvSpPr>
                <p:nvPr/>
              </p:nvSpPr>
              <p:spPr bwMode="auto">
                <a:xfrm flipH="1" flipV="1">
                  <a:off x="3744" y="3888"/>
                  <a:ext cx="288" cy="1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 type="none" w="lg" len="lg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8932" name="Arc 20"/>
                <p:cNvSpPr>
                  <a:spLocks/>
                </p:cNvSpPr>
                <p:nvPr/>
              </p:nvSpPr>
              <p:spPr bwMode="auto">
                <a:xfrm flipV="1">
                  <a:off x="4032" y="3888"/>
                  <a:ext cx="192" cy="1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 type="none" w="lg" len="lg"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4176" y="340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4704" y="374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4656" y="3072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38943" name="Text Box 31"/>
            <p:cNvSpPr txBox="1">
              <a:spLocks noChangeArrowheads="1"/>
            </p:cNvSpPr>
            <p:nvPr/>
          </p:nvSpPr>
          <p:spPr bwMode="auto">
            <a:xfrm>
              <a:off x="4752" y="340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B</a:t>
              </a:r>
            </a:p>
          </p:txBody>
        </p:sp>
      </p:grpSp>
      <p:sp>
        <p:nvSpPr>
          <p:cNvPr id="27" name="投影片編號版面配置區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smtClean="0"/>
              <a:t>pp.</a:t>
            </a:r>
            <a:fld id="{AE7D621C-F239-4DBB-B45C-9D48F3B71A0D}" type="slidenum">
              <a:rPr lang="en-US" altLang="zh-TW" smtClean="0"/>
              <a:pPr/>
              <a:t>26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24" y="1124743"/>
            <a:ext cx="6953151" cy="551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 Calibre-PEX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436096" y="2303338"/>
            <a:ext cx="785818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Initialization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altLang="zh-TW" sz="2400"/>
              <a:t>Choose </a:t>
            </a:r>
            <a:r>
              <a:rPr lang="en-US" altLang="zh-TW" sz="2400" b="1"/>
              <a:t>Cancel</a:t>
            </a:r>
            <a:r>
              <a:rPr lang="en-US" altLang="zh-TW" sz="2400"/>
              <a:t> for your first time.</a:t>
            </a:r>
          </a:p>
          <a:p>
            <a:r>
              <a:rPr lang="en-US" altLang="zh-TW" sz="2400"/>
              <a:t>Choose </a:t>
            </a:r>
            <a:r>
              <a:rPr lang="en-US" altLang="zh-TW" sz="2400" b="1"/>
              <a:t>OK</a:t>
            </a:r>
            <a:r>
              <a:rPr lang="en-US" altLang="zh-TW" sz="2400"/>
              <a:t> if you have saved your setting before.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smtClean="0"/>
              <a:t>pp.</a:t>
            </a:r>
            <a:fld id="{4824D5BC-2E71-4D43-B077-940187C6A4D9}" type="slidenum">
              <a:rPr lang="en-US" altLang="zh-TW" smtClean="0"/>
              <a:pPr/>
              <a:t>28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552107" cy="378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52" y="1124744"/>
            <a:ext cx="6608763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PEX Rule </a:t>
            </a:r>
            <a:r>
              <a:rPr lang="en-US" altLang="zh-TW" dirty="0"/>
              <a:t>setting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2643174" y="1928802"/>
            <a:ext cx="3571900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714744" y="163090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Run the rule file in the TA’s directory!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714612" y="2500306"/>
            <a:ext cx="3286148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429124" y="300037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Specify your run directory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380312" y="2492896"/>
            <a:ext cx="419104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ffectLst/>
              </a:rPr>
              <a:t>Connect to Workstations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PuTTY</a:t>
            </a:r>
            <a:endParaRPr lang="en-US" altLang="zh-TW" dirty="0" smtClean="0"/>
          </a:p>
          <a:p>
            <a:r>
              <a:rPr lang="en-US" altLang="zh-TW" dirty="0" err="1" smtClean="0"/>
              <a:t>Xming</a:t>
            </a:r>
            <a:endParaRPr lang="en-US" altLang="zh-TW" dirty="0" smtClean="0"/>
          </a:p>
          <a:p>
            <a:r>
              <a:rPr lang="en-US" altLang="zh-TW" dirty="0"/>
              <a:t>SSH </a:t>
            </a:r>
            <a:r>
              <a:rPr lang="en-US" altLang="zh-TW" dirty="0" smtClean="0"/>
              <a:t>(SFTP)</a:t>
            </a:r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6523037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9" y="3767149"/>
            <a:ext cx="6523037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Read </a:t>
            </a:r>
            <a:r>
              <a:rPr lang="en-US" altLang="zh-TW" sz="3200" dirty="0" smtClean="0"/>
              <a:t>Layout </a:t>
            </a:r>
            <a:r>
              <a:rPr lang="en-US" altLang="zh-TW" sz="3200" dirty="0"/>
              <a:t>view and </a:t>
            </a:r>
            <a:r>
              <a:rPr lang="en-US" altLang="zh-TW" sz="3200" dirty="0" err="1" smtClean="0"/>
              <a:t>Netlist</a:t>
            </a:r>
            <a:r>
              <a:rPr lang="en-US" altLang="zh-TW" sz="3200" dirty="0" smtClean="0"/>
              <a:t> file</a:t>
            </a:r>
            <a:endParaRPr lang="en-US" altLang="zh-TW" sz="3200" dirty="0"/>
          </a:p>
        </p:txBody>
      </p:sp>
      <p:sp>
        <p:nvSpPr>
          <p:cNvPr id="23" name="圓角矩形 22"/>
          <p:cNvSpPr/>
          <p:nvPr/>
        </p:nvSpPr>
        <p:spPr>
          <a:xfrm>
            <a:off x="142844" y="2462620"/>
            <a:ext cx="857256" cy="25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1142976" y="2285992"/>
            <a:ext cx="571504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4572000" y="3004047"/>
            <a:ext cx="1643074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786182" y="4786322"/>
            <a:ext cx="4143404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929190" y="214311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Make sure your layout view is open!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159246" y="4431119"/>
            <a:ext cx="571504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29058" y="58578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Specify your </a:t>
            </a:r>
            <a:r>
              <a:rPr lang="en-US" altLang="zh-TW" dirty="0" err="1" smtClean="0">
                <a:solidFill>
                  <a:srgbClr val="FF0000"/>
                </a:solidFill>
              </a:rPr>
              <a:t>netlist</a:t>
            </a:r>
            <a:r>
              <a:rPr lang="en-US" altLang="zh-TW" dirty="0" smtClean="0">
                <a:solidFill>
                  <a:srgbClr val="FF0000"/>
                </a:solidFill>
              </a:rPr>
              <a:t> file.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rot="5400000">
            <a:off x="5715008" y="2500306"/>
            <a:ext cx="500066" cy="500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4822033" y="5393545"/>
            <a:ext cx="714380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24" y="3789040"/>
            <a:ext cx="6379021" cy="289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882"/>
            <a:ext cx="655161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Specify the Output Requirement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142844" y="2500306"/>
            <a:ext cx="864000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57356" y="3000372"/>
            <a:ext cx="571504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357290" y="3286124"/>
            <a:ext cx="3714776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643438" y="4929198"/>
            <a:ext cx="396000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142976" y="2510909"/>
            <a:ext cx="540000" cy="25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357686" y="6215082"/>
            <a:ext cx="1512000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rot="5400000" flipH="1" flipV="1">
            <a:off x="1428728" y="3786190"/>
            <a:ext cx="642942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6143636" y="5357826"/>
            <a:ext cx="1116000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71472" y="421481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name of your output </a:t>
            </a:r>
            <a:r>
              <a:rPr lang="en-US" altLang="zh-TW" dirty="0" err="1" smtClean="0">
                <a:solidFill>
                  <a:srgbClr val="FF0000"/>
                </a:solidFill>
              </a:rPr>
              <a:t>netlist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19354"/>
            <a:ext cx="6513513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</a:t>
            </a:r>
            <a:r>
              <a:rPr lang="en-US" altLang="zh-TW" dirty="0"/>
              <a:t>run control settings and Run!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643042" y="3786190"/>
            <a:ext cx="857256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643042" y="4357694"/>
            <a:ext cx="857256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81112"/>
            <a:ext cx="6238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After PEX finishes, check error!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4211960" y="2636912"/>
            <a:ext cx="1872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771800" y="4221088"/>
            <a:ext cx="3312160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59" y="2132856"/>
            <a:ext cx="5160867" cy="432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2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 files:</a:t>
            </a:r>
          </a:p>
          <a:p>
            <a:pPr lvl="1"/>
            <a:r>
              <a:rPr lang="en-US" altLang="zh-TW" dirty="0" smtClean="0"/>
              <a:t>*.</a:t>
            </a:r>
            <a:r>
              <a:rPr lang="en-US" altLang="zh-TW" dirty="0" err="1"/>
              <a:t>pex.netlist</a:t>
            </a:r>
            <a:endParaRPr lang="en-US" altLang="zh-TW" dirty="0"/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pex.netlist.pex</a:t>
            </a:r>
            <a:endParaRPr lang="en-US" altLang="zh-TW" dirty="0"/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pex.netlist</a:t>
            </a:r>
            <a:r>
              <a:rPr lang="en-US" altLang="zh-TW" dirty="0"/>
              <a:t>.*.</a:t>
            </a:r>
            <a:r>
              <a:rPr lang="en-US" altLang="zh-TW" dirty="0" err="1"/>
              <a:t>pxi</a:t>
            </a:r>
            <a:endParaRPr lang="en-US" altLang="zh-TW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</a:t>
            </a:r>
            <a:r>
              <a:rPr lang="en-US" altLang="zh-TW" dirty="0" smtClean="0"/>
              <a:t>output files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3964776" y="3282201"/>
            <a:ext cx="1893108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64776" y="4653136"/>
            <a:ext cx="2119392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ffectLst/>
              </a:rPr>
              <a:t>Post-layout Simulation Tools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lvl="1" indent="0" algn="ctr">
              <a:buFontTx/>
              <a:buNone/>
            </a:pPr>
            <a:r>
              <a:rPr lang="en-US" altLang="zh-TW"/>
              <a:t>Nanosim</a:t>
            </a:r>
          </a:p>
          <a:p>
            <a:pPr marL="457200" lvl="1" indent="0" algn="ctr">
              <a:buFontTx/>
              <a:buNone/>
            </a:pPr>
            <a:r>
              <a:rPr lang="en-US" altLang="zh-TW"/>
              <a:t>SPICE language </a:t>
            </a:r>
            <a:r>
              <a:rPr lang="en-US" altLang="zh-TW" sz="2000"/>
              <a:t>(Input waveform)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Prepare for simulation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305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Revise *.</a:t>
            </a:r>
            <a:r>
              <a:rPr lang="en-US" altLang="zh-TW" sz="2400" dirty="0" err="1"/>
              <a:t>pex.netlist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(Attention!!)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N </a:t>
            </a:r>
            <a:r>
              <a:rPr lang="en-US" altLang="zh-TW" sz="2000" dirty="0">
                <a:sym typeface="Wingdings" pitchFamily="2" charset="2"/>
              </a:rPr>
              <a:t> </a:t>
            </a:r>
            <a:r>
              <a:rPr lang="en-US" altLang="zh-TW" sz="2000" dirty="0" err="1">
                <a:sym typeface="Wingdings" pitchFamily="2" charset="2"/>
              </a:rPr>
              <a:t>nch</a:t>
            </a:r>
            <a:endParaRPr lang="en-US" altLang="zh-TW" sz="20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ym typeface="Wingdings" pitchFamily="2" charset="2"/>
              </a:rPr>
              <a:t>P  </a:t>
            </a:r>
            <a:r>
              <a:rPr lang="en-US" altLang="zh-TW" sz="2000" dirty="0" err="1">
                <a:sym typeface="Wingdings" pitchFamily="2" charset="2"/>
              </a:rPr>
              <a:t>pch</a:t>
            </a: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400" dirty="0"/>
              <a:t>Give input voltage source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Piecewise linear voltage source VA connected between node 1 and node 2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FF6600"/>
                </a:solidFill>
              </a:rPr>
              <a:t>VA	node1  node2  PWL  0n  0v  30n  0v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FF6600"/>
                </a:solidFill>
              </a:rPr>
              <a:t>+ 30.5n  1.8v  60n  1.8v 60.5n  0v  70n  0v</a:t>
            </a:r>
            <a:endParaRPr lang="en-US" altLang="zh-TW" sz="1800" dirty="0">
              <a:solidFill>
                <a:srgbClr val="FF66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DC voltage source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FF6600"/>
                </a:solidFill>
              </a:rPr>
              <a:t>VA	node1  node2  dc  1.8v</a:t>
            </a:r>
            <a:endParaRPr lang="en-US" altLang="zh-TW" sz="1800" dirty="0">
              <a:solidFill>
                <a:srgbClr val="FF66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Check Ref[1] for detail</a:t>
            </a:r>
          </a:p>
        </p:txBody>
      </p:sp>
      <p:graphicFrame>
        <p:nvGraphicFramePr>
          <p:cNvPr id="3994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572125" y="1752600"/>
          <a:ext cx="321468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Visio" r:id="rId3" imgW="3838956" imgH="1837334" progId="Visio.Drawing.11">
                  <p:embed/>
                </p:oleObj>
              </mc:Choice>
              <mc:Fallback>
                <p:oleObj name="Visio" r:id="rId3" imgW="3838956" imgH="1837334" progId="Visio.Drawing.11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1752600"/>
                        <a:ext cx="3214688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6781800" y="4114800"/>
            <a:ext cx="1143000" cy="1371600"/>
            <a:chOff x="6781800" y="4114800"/>
            <a:chExt cx="1143000" cy="1371600"/>
          </a:xfrm>
        </p:grpSpPr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4" name="Freeform 8"/>
            <p:cNvSpPr>
              <a:spLocks/>
            </p:cNvSpPr>
            <p:nvPr/>
          </p:nvSpPr>
          <p:spPr bwMode="auto">
            <a:xfrm>
              <a:off x="6858000" y="4724400"/>
              <a:ext cx="304800" cy="1524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192" y="48"/>
                </a:cxn>
                <a:cxn ang="0">
                  <a:pos x="288" y="0"/>
                </a:cxn>
              </a:cxnLst>
              <a:rect l="0" t="0" r="r" b="b"/>
              <a:pathLst>
                <a:path w="288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48"/>
                    <a:pt x="192" y="48"/>
                  </a:cubicBezTo>
                  <a:cubicBezTo>
                    <a:pt x="224" y="48"/>
                    <a:pt x="272" y="8"/>
                    <a:pt x="28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 flipV="1">
              <a:off x="7010400" y="4114800"/>
              <a:ext cx="1588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 flipV="1">
              <a:off x="7010400" y="5029200"/>
              <a:ext cx="1588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914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solidFill>
                    <a:schemeClr val="accent2"/>
                  </a:solidFill>
                  <a:latin typeface="Arial Black" pitchFamily="34" charset="0"/>
                </a:rPr>
                <a:t>node1</a:t>
              </a:r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7010400" y="5105400"/>
              <a:ext cx="914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Arial Black" pitchFamily="34" charset="0"/>
                </a:rPr>
                <a:t>node2</a:t>
              </a:r>
            </a:p>
          </p:txBody>
        </p:sp>
      </p:grp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smtClean="0"/>
              <a:t>pp.</a:t>
            </a:r>
            <a:fld id="{4824D5BC-2E71-4D43-B077-940187C6A4D9}" type="slidenum">
              <a:rPr lang="en-US" altLang="zh-TW" smtClean="0"/>
              <a:pPr/>
              <a:t>36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00" y="914400"/>
            <a:ext cx="6858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Revision example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786314" y="1571612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</a:rPr>
              <a:t>Library from TA’s directory</a:t>
            </a:r>
          </a:p>
        </p:txBody>
      </p:sp>
      <p:sp>
        <p:nvSpPr>
          <p:cNvPr id="18" name="矩形 17"/>
          <p:cNvSpPr/>
          <p:nvPr/>
        </p:nvSpPr>
        <p:spPr>
          <a:xfrm>
            <a:off x="1357290" y="2140306"/>
            <a:ext cx="4500594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4286248" y="1857364"/>
            <a:ext cx="571504" cy="28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57290" y="2320306"/>
            <a:ext cx="1500198" cy="751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357290" y="3167236"/>
            <a:ext cx="6715172" cy="785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357290" y="4071942"/>
            <a:ext cx="1857388" cy="214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079908" y="5085184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643570" y="4071942"/>
            <a:ext cx="2428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Add your input source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5000628" y="3990459"/>
            <a:ext cx="642942" cy="25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857488" y="264318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250529" y="4797152"/>
            <a:ext cx="121444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</a:rPr>
              <a:t>N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TW" dirty="0" err="1">
                <a:solidFill>
                  <a:srgbClr val="FF0000"/>
                </a:solidFill>
                <a:sym typeface="Wingdings" pitchFamily="2" charset="2"/>
              </a:rPr>
              <a:t>nch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755908" y="5931562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4000496" y="6072206"/>
            <a:ext cx="121444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P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TW" dirty="0" err="1" smtClean="0">
                <a:solidFill>
                  <a:srgbClr val="FF0000"/>
                </a:solidFill>
                <a:sym typeface="Wingdings" pitchFamily="2" charset="2"/>
              </a:rPr>
              <a:t>pch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3571868" y="2500306"/>
            <a:ext cx="135732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Add setting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649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Source file</a:t>
            </a:r>
          </a:p>
          <a:p>
            <a:pPr lvl="1">
              <a:lnSpc>
                <a:spcPct val="90000"/>
              </a:lnSpc>
            </a:pPr>
            <a:r>
              <a:rPr lang="en-US" altLang="zh-TW" u="sng" dirty="0"/>
              <a:t>source /</a:t>
            </a:r>
            <a:r>
              <a:rPr lang="en-US" altLang="zh-TW" u="sng" dirty="0" err="1" smtClean="0"/>
              <a:t>usr</a:t>
            </a:r>
            <a:r>
              <a:rPr lang="en-US" altLang="zh-TW" u="sng" dirty="0" smtClean="0"/>
              <a:t>/cad/</a:t>
            </a:r>
            <a:r>
              <a:rPr lang="en-US" altLang="zh-TW" u="sng" dirty="0" err="1" smtClean="0"/>
              <a:t>synopsys</a:t>
            </a:r>
            <a:r>
              <a:rPr lang="en-US" altLang="zh-TW" u="sng" dirty="0" smtClean="0"/>
              <a:t>/CIC/</a:t>
            </a:r>
            <a:r>
              <a:rPr lang="en-US" altLang="zh-TW" u="sng" smtClean="0"/>
              <a:t>nanosim.cshrc</a:t>
            </a:r>
            <a:endParaRPr lang="en-US" altLang="zh-TW" u="sng" dirty="0"/>
          </a:p>
          <a:p>
            <a:pPr>
              <a:lnSpc>
                <a:spcPct val="90000"/>
              </a:lnSpc>
            </a:pPr>
            <a:r>
              <a:rPr lang="en-US" altLang="zh-TW" dirty="0"/>
              <a:t>Execute</a:t>
            </a:r>
          </a:p>
          <a:p>
            <a:pPr lvl="1">
              <a:lnSpc>
                <a:spcPct val="90000"/>
              </a:lnSpc>
            </a:pPr>
            <a:r>
              <a:rPr lang="en-US" altLang="zh-TW" u="sng" dirty="0" err="1"/>
              <a:t>nanosimgui</a:t>
            </a:r>
            <a:r>
              <a:rPr lang="en-US" altLang="zh-TW" u="sng" dirty="0"/>
              <a:t> &amp;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 Nanosim: Source file and execute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4957570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48" y="2492896"/>
            <a:ext cx="46386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9" name="Rectangle 9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40738" cy="5334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/>
              <a:t>Simulation </a:t>
            </a:r>
            <a:r>
              <a:rPr lang="en-US" altLang="zh-TW">
                <a:sym typeface="Wingdings" pitchFamily="2" charset="2"/>
              </a:rPr>
              <a:t> new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/>
              <a:t>a </a:t>
            </a:r>
            <a:r>
              <a:rPr lang="en-US" altLang="zh-TW" dirty="0" smtClean="0"/>
              <a:t>new simulation </a:t>
            </a:r>
            <a:r>
              <a:rPr lang="en-US" altLang="zh-TW" dirty="0"/>
              <a:t>work</a:t>
            </a:r>
          </a:p>
        </p:txBody>
      </p:sp>
      <p:sp>
        <p:nvSpPr>
          <p:cNvPr id="8" name="矩形 7"/>
          <p:cNvSpPr/>
          <p:nvPr/>
        </p:nvSpPr>
        <p:spPr>
          <a:xfrm>
            <a:off x="2143108" y="2857496"/>
            <a:ext cx="300039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14546" y="3691921"/>
            <a:ext cx="158400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4810" y="2000240"/>
            <a:ext cx="3429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Give your simulation file name.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071934" y="2357430"/>
            <a:ext cx="571504" cy="500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and install program of </a:t>
            </a:r>
            <a:r>
              <a:rPr lang="en-US" altLang="zh-TW" dirty="0" err="1" smtClean="0">
                <a:solidFill>
                  <a:schemeClr val="accent2"/>
                </a:solidFill>
              </a:rPr>
              <a:t>PuTTY</a:t>
            </a:r>
            <a:endParaRPr lang="en-US" altLang="zh-TW" dirty="0" smtClean="0"/>
          </a:p>
          <a:p>
            <a:pPr lvl="1"/>
            <a:r>
              <a:rPr lang="en-US" altLang="zh-TW" sz="1600" i="1" u="sng" dirty="0" smtClean="0">
                <a:solidFill>
                  <a:schemeClr val="hlink"/>
                </a:solidFill>
                <a:hlinkClick r:id="rId2"/>
              </a:rPr>
              <a:t>http://the.earth.li/~sgtatham/putty/latest/x86/putty.exe</a:t>
            </a:r>
            <a:endParaRPr lang="en-US" altLang="zh-TW" sz="1600" i="1" u="sng" dirty="0" smtClean="0">
              <a:solidFill>
                <a:schemeClr val="hlink"/>
              </a:solidFill>
            </a:endParaRPr>
          </a:p>
          <a:p>
            <a:pPr lvl="1"/>
            <a:r>
              <a:rPr lang="en-US" altLang="zh-TW" sz="1800" b="1" i="1" dirty="0" smtClean="0">
                <a:solidFill>
                  <a:schemeClr val="hlink"/>
                </a:solidFill>
              </a:rPr>
              <a:t>We will use putty to connect to workstation </a:t>
            </a:r>
            <a:endParaRPr lang="en-US" altLang="zh-TW" sz="200" b="1" i="1" dirty="0" smtClean="0">
              <a:solidFill>
                <a:schemeClr val="hlink"/>
              </a:solidFill>
            </a:endParaRPr>
          </a:p>
          <a:p>
            <a:r>
              <a:rPr lang="en-US" altLang="zh-TW" dirty="0" smtClean="0"/>
              <a:t>Download and install program of </a:t>
            </a:r>
            <a:r>
              <a:rPr lang="en-US" altLang="zh-TW" dirty="0" err="1" smtClean="0">
                <a:solidFill>
                  <a:schemeClr val="accent2"/>
                </a:solidFill>
              </a:rPr>
              <a:t>Xming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sz="1600" i="1" u="sng" dirty="0" smtClean="0">
                <a:solidFill>
                  <a:schemeClr val="hlink"/>
                </a:solidFill>
              </a:rPr>
              <a:t>http://ncu.dl.sourceforge.net/project/xming/Xming/6.9.0.31/Xming-6-9-0-31-setup.exe </a:t>
            </a:r>
          </a:p>
          <a:p>
            <a:pPr lvl="1"/>
            <a:r>
              <a:rPr lang="en-US" altLang="zh-TW" sz="1600" i="1" u="sng" dirty="0" smtClean="0">
                <a:solidFill>
                  <a:schemeClr val="hlink"/>
                </a:solidFill>
              </a:rPr>
              <a:t>http://sourceforge.net/projects/xming/files/Xming-fonts/7.5.0.25/Xming-fonts-7-5-0-25-setup.exe/download</a:t>
            </a:r>
          </a:p>
          <a:p>
            <a:pPr lvl="1"/>
            <a:r>
              <a:rPr lang="en-US" altLang="zh-TW" sz="1800" b="1" i="1" dirty="0" smtClean="0">
                <a:solidFill>
                  <a:schemeClr val="hlink"/>
                </a:solidFill>
              </a:rPr>
              <a:t>Launch GUI in Linux Environments </a:t>
            </a:r>
          </a:p>
          <a:p>
            <a:r>
              <a:rPr lang="en-US" altLang="zh-TW" dirty="0" smtClean="0"/>
              <a:t>Download and install SFTP software</a:t>
            </a:r>
          </a:p>
          <a:p>
            <a:pPr lvl="1"/>
            <a:r>
              <a:rPr lang="en-US" altLang="zh-TW" sz="1800" dirty="0" smtClean="0"/>
              <a:t>SSH2 in </a:t>
            </a:r>
            <a:r>
              <a:rPr lang="en-US" altLang="zh-TW" sz="1800" dirty="0" err="1" smtClean="0"/>
              <a:t>Cuteftp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SSH in </a:t>
            </a:r>
            <a:r>
              <a:rPr lang="en-US" altLang="zh-TW" sz="1800" dirty="0" err="1" smtClean="0"/>
              <a:t>FileZilla</a:t>
            </a:r>
            <a:r>
              <a:rPr lang="en-US" altLang="zh-TW" sz="1800" dirty="0" smtClean="0"/>
              <a:t> (Recommended) </a:t>
            </a:r>
            <a:r>
              <a:rPr lang="en-US" altLang="zh-TW" sz="1800" dirty="0" smtClean="0">
                <a:hlinkClick r:id="rId3"/>
              </a:rPr>
              <a:t>http://filezilla-project.org/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Up/download files to/from workstation</a:t>
            </a:r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i="1" dirty="0" smtClean="0">
              <a:solidFill>
                <a:schemeClr val="hlink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Preparatory Works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7082879" cy="559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*.</a:t>
            </a:r>
            <a:r>
              <a:rPr lang="en-US" altLang="zh-TW" dirty="0" err="1"/>
              <a:t>netlist</a:t>
            </a:r>
            <a:r>
              <a:rPr lang="en-US" altLang="zh-TW" dirty="0"/>
              <a:t> file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1357290" y="2000240"/>
            <a:ext cx="1643074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619672" y="3140968"/>
            <a:ext cx="642942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059832" y="3849860"/>
            <a:ext cx="78581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571736" y="5500702"/>
            <a:ext cx="485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Select your revised </a:t>
            </a:r>
            <a:r>
              <a:rPr lang="en-US" altLang="zh-TW" dirty="0" err="1" smtClean="0">
                <a:solidFill>
                  <a:srgbClr val="FF0000"/>
                </a:solidFill>
              </a:rPr>
              <a:t>netlist</a:t>
            </a:r>
            <a:r>
              <a:rPr lang="en-US" altLang="zh-TW" dirty="0" smtClean="0">
                <a:solidFill>
                  <a:srgbClr val="FF0000"/>
                </a:solidFill>
              </a:rPr>
              <a:t> from cadence tool.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707904" y="4135880"/>
            <a:ext cx="1008112" cy="1453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68344" y="3125284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63484"/>
            <a:ext cx="6332885" cy="561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Simulation setup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3071802" y="2000240"/>
            <a:ext cx="142628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714480" y="3140968"/>
            <a:ext cx="3286148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1714480" y="4071942"/>
            <a:ext cx="3286148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714480" y="5072074"/>
            <a:ext cx="3286148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500166" y="2357430"/>
            <a:ext cx="928694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31989"/>
            <a:ext cx="7706774" cy="587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 </a:t>
            </a:r>
            <a:r>
              <a:rPr lang="en-US" altLang="zh-TW" dirty="0" smtClean="0"/>
              <a:t>your </a:t>
            </a:r>
            <a:r>
              <a:rPr lang="en-US" altLang="zh-TW" dirty="0" err="1"/>
              <a:t>netlist</a:t>
            </a:r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7380312" y="2321711"/>
            <a:ext cx="64807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571868" y="3225559"/>
            <a:ext cx="2428892" cy="12858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07117" y="5445224"/>
            <a:ext cx="200502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+mj-lt"/>
              </a:rPr>
              <a:t>Compile message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156176" y="3284984"/>
            <a:ext cx="392909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2674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Select the nodes to be observed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393357" y="2071678"/>
            <a:ext cx="3143272" cy="15001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57356" y="1714488"/>
            <a:ext cx="357190" cy="357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1"/>
          </p:cNvCxnSpPr>
          <p:nvPr/>
        </p:nvCxnSpPr>
        <p:spPr>
          <a:xfrm rot="10800000">
            <a:off x="2107341" y="2071679"/>
            <a:ext cx="2286016" cy="7500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34721"/>
            <a:ext cx="6525096" cy="580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Ready to run simulation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786314" y="3284984"/>
            <a:ext cx="857256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090634"/>
            <a:ext cx="774223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 simulation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4500562" y="2143116"/>
            <a:ext cx="2000264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28662" y="6165304"/>
            <a:ext cx="4000528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79912" y="5072073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If there is no error, your can check your signal data: *.</a:t>
            </a:r>
            <a:r>
              <a:rPr lang="en-US" altLang="zh-TW" dirty="0" err="1" smtClean="0">
                <a:solidFill>
                  <a:srgbClr val="FF0000"/>
                </a:solidFill>
              </a:rPr>
              <a:t>fsdb</a:t>
            </a:r>
            <a:r>
              <a:rPr lang="en-US" altLang="zh-TW" dirty="0" smtClean="0">
                <a:solidFill>
                  <a:srgbClr val="FF0000"/>
                </a:solidFill>
              </a:rPr>
              <a:t>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133246" y="5718405"/>
            <a:ext cx="928694" cy="4468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425237" y="3523709"/>
            <a:ext cx="928694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ffectLst/>
              </a:rPr>
              <a:t>Debug Tool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/>
          <a:p>
            <a:pPr marL="457200" lvl="1" indent="0" algn="ctr">
              <a:buFontTx/>
              <a:buNone/>
            </a:pPr>
            <a:r>
              <a:rPr lang="en-US" altLang="zh-TW"/>
              <a:t>nWave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Source</a:t>
            </a:r>
          </a:p>
          <a:p>
            <a:pPr lvl="1"/>
            <a:r>
              <a:rPr lang="en-US" altLang="zh-TW" u="sng" dirty="0" smtClean="0"/>
              <a:t>source /</a:t>
            </a:r>
            <a:r>
              <a:rPr lang="en-US" altLang="zh-TW" u="sng" dirty="0" err="1" smtClean="0"/>
              <a:t>usr</a:t>
            </a:r>
            <a:r>
              <a:rPr lang="en-US" altLang="zh-TW" u="sng" dirty="0" smtClean="0"/>
              <a:t>/</a:t>
            </a:r>
            <a:r>
              <a:rPr lang="en-US" altLang="zh-TW" u="sng" dirty="0" err="1" smtClean="0"/>
              <a:t>spring_soft</a:t>
            </a:r>
            <a:r>
              <a:rPr lang="en-US" altLang="zh-TW" u="sng" dirty="0" smtClean="0"/>
              <a:t>/CIC/</a:t>
            </a:r>
            <a:r>
              <a:rPr lang="en-US" altLang="zh-TW" u="sng" dirty="0" err="1" smtClean="0"/>
              <a:t>verdi.cshrc</a:t>
            </a:r>
            <a:endParaRPr lang="en-US" altLang="zh-TW" u="sng" dirty="0" smtClean="0"/>
          </a:p>
          <a:p>
            <a:r>
              <a:rPr lang="en-US" altLang="zh-TW" dirty="0" smtClean="0"/>
              <a:t>Execute </a:t>
            </a:r>
            <a:r>
              <a:rPr lang="en-US" altLang="zh-TW" dirty="0" err="1" smtClean="0"/>
              <a:t>nWave</a:t>
            </a:r>
            <a:endParaRPr lang="en-US" altLang="zh-TW" dirty="0" smtClean="0"/>
          </a:p>
          <a:p>
            <a:pPr lvl="1"/>
            <a:r>
              <a:rPr lang="en-US" altLang="zh-TW" u="sng" dirty="0" err="1" smtClean="0"/>
              <a:t>nWave</a:t>
            </a:r>
            <a:r>
              <a:rPr lang="en-US" altLang="zh-TW" u="sng" dirty="0" smtClean="0"/>
              <a:t> &amp;</a:t>
            </a:r>
            <a:endParaRPr lang="en-US" altLang="zh-TW" u="sng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nWave: Source file and execute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 l="29375" t="24219" r="28751" b="29688"/>
          <a:stretch>
            <a:fillRect/>
          </a:stretch>
        </p:blipFill>
        <p:spPr bwMode="auto">
          <a:xfrm>
            <a:off x="3571868" y="2786058"/>
            <a:ext cx="487680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5594822" cy="545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Select </a:t>
            </a:r>
            <a:r>
              <a:rPr lang="en-US" altLang="zh-TW" sz="3200" dirty="0" smtClean="0"/>
              <a:t>output file generated </a:t>
            </a:r>
            <a:r>
              <a:rPr lang="en-US" altLang="zh-TW" sz="3200" dirty="0"/>
              <a:t>by </a:t>
            </a:r>
            <a:r>
              <a:rPr lang="en-US" altLang="zh-TW" sz="3200" dirty="0" err="1"/>
              <a:t>Nanosim</a:t>
            </a:r>
            <a:endParaRPr lang="en-US" altLang="zh-TW" sz="3200" dirty="0"/>
          </a:p>
        </p:txBody>
      </p:sp>
      <p:sp>
        <p:nvSpPr>
          <p:cNvPr id="5" name="圓角矩形 4"/>
          <p:cNvSpPr/>
          <p:nvPr/>
        </p:nvSpPr>
        <p:spPr>
          <a:xfrm>
            <a:off x="1386825" y="1500174"/>
            <a:ext cx="214314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788024" y="3437117"/>
            <a:ext cx="1285884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5" idx="2"/>
          </p:cNvCxnSpPr>
          <p:nvPr/>
        </p:nvCxnSpPr>
        <p:spPr>
          <a:xfrm>
            <a:off x="1493982" y="1785926"/>
            <a:ext cx="3324149" cy="1571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6149645" y="5357826"/>
            <a:ext cx="785818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357950" y="4643446"/>
            <a:ext cx="264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You can use filter here to get your signal file.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77" y="1241888"/>
            <a:ext cx="7135036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 desired </a:t>
            </a:r>
            <a:r>
              <a:rPr lang="en-US" altLang="zh-TW" dirty="0"/>
              <a:t>signals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571604" y="1714488"/>
            <a:ext cx="214314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092345" y="3566834"/>
            <a:ext cx="3228390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86116" y="414338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the desired signal.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965040" y="6381328"/>
            <a:ext cx="695191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812631" y="6379785"/>
            <a:ext cx="695191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25000"/>
                  </a:schemeClr>
                </a:solidFill>
              </a:rPr>
              <a:t>Install and Setup</a:t>
            </a:r>
          </a:p>
          <a:p>
            <a:pPr lvl="1"/>
            <a:r>
              <a:rPr lang="en-US" altLang="zh-TW" sz="1800" i="1" u="sng" dirty="0" smtClean="0">
                <a:solidFill>
                  <a:schemeClr val="hlink"/>
                </a:solidFill>
              </a:rPr>
              <a:t>Just click on “next” in each step</a:t>
            </a:r>
            <a:endParaRPr lang="en-US" altLang="zh-TW" sz="1800" i="1" u="sng" dirty="0">
              <a:solidFill>
                <a:schemeClr val="hlink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Launching </a:t>
            </a:r>
            <a:r>
              <a:rPr lang="en-US" altLang="zh-TW" dirty="0" err="1"/>
              <a:t>Xming</a:t>
            </a:r>
            <a:r>
              <a:rPr lang="en-US" altLang="zh-TW" dirty="0"/>
              <a:t> (1/2)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80928"/>
            <a:ext cx="4464496" cy="348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57534" cy="421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Check </a:t>
            </a:r>
            <a:r>
              <a:rPr lang="en-US" altLang="zh-TW" sz="3200" dirty="0" smtClean="0"/>
              <a:t>your output </a:t>
            </a:r>
            <a:r>
              <a:rPr lang="en-US" altLang="zh-TW" sz="3200" dirty="0"/>
              <a:t>waveform !</a:t>
            </a:r>
          </a:p>
        </p:txBody>
      </p:sp>
      <p:sp>
        <p:nvSpPr>
          <p:cNvPr id="5" name="矩形 4"/>
          <p:cNvSpPr/>
          <p:nvPr/>
        </p:nvSpPr>
        <p:spPr>
          <a:xfrm>
            <a:off x="3737864" y="2064088"/>
            <a:ext cx="571504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Flow chart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2362200"/>
            <a:ext cx="1600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Cadence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200400" y="3276600"/>
            <a:ext cx="1219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Calibre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410200" y="3276600"/>
            <a:ext cx="11430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Nanosim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09600" y="4191000"/>
            <a:ext cx="1600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Your job</a:t>
            </a:r>
          </a:p>
          <a:p>
            <a:pPr algn="ctr"/>
            <a:r>
              <a:rPr lang="en-US" altLang="zh-TW">
                <a:solidFill>
                  <a:schemeClr val="bg1"/>
                </a:solidFill>
              </a:rPr>
              <a:t>(Write netlist)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 rot="2955069">
            <a:off x="2171700" y="2933700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 rot="18544005">
            <a:off x="2171700" y="4000500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 rot="16200000">
            <a:off x="4610100" y="3238500"/>
            <a:ext cx="609600" cy="838200"/>
          </a:xfrm>
          <a:prstGeom prst="down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514600" y="2438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</a:rPr>
              <a:t>Layout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514600" y="4572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</a:rPr>
              <a:t>netlist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410200" y="40386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</a:rPr>
              <a:t>Post-layout simulation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 rot="16200000">
            <a:off x="6667500" y="3314700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6553200" y="2986088"/>
            <a:ext cx="804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chemeClr val="accent2"/>
                </a:solidFill>
              </a:rPr>
              <a:t>*.</a:t>
            </a:r>
            <a:r>
              <a:rPr lang="en-US" altLang="zh-TW" dirty="0" err="1" smtClean="0">
                <a:solidFill>
                  <a:schemeClr val="accent2"/>
                </a:solidFill>
              </a:rPr>
              <a:t>fsdb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</a:rPr>
              <a:t>Extraction</a:t>
            </a: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 rot="16200000">
            <a:off x="4457700" y="40767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191000" y="4724400"/>
            <a:ext cx="1600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Your job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(Give </a:t>
            </a:r>
            <a:r>
              <a:rPr lang="en-US" altLang="zh-TW" dirty="0">
                <a:solidFill>
                  <a:schemeClr val="bg1"/>
                </a:solidFill>
              </a:rPr>
              <a:t>input)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7391400" y="3276600"/>
            <a:ext cx="1219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nWave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495800" y="2209800"/>
            <a:ext cx="1143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accent2"/>
                </a:solidFill>
              </a:rPr>
              <a:t>.</a:t>
            </a:r>
            <a:r>
              <a:rPr lang="en-US" altLang="zh-TW" dirty="0" err="1">
                <a:solidFill>
                  <a:schemeClr val="accent2"/>
                </a:solidFill>
              </a:rPr>
              <a:t>netlist</a:t>
            </a:r>
            <a:r>
              <a:rPr lang="en-US" altLang="zh-TW" dirty="0">
                <a:solidFill>
                  <a:schemeClr val="accent2"/>
                </a:solidFill>
              </a:rPr>
              <a:t/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accent2"/>
                </a:solidFill>
              </a:rPr>
              <a:t>.</a:t>
            </a:r>
            <a:r>
              <a:rPr lang="en-US" altLang="zh-TW" dirty="0" err="1">
                <a:solidFill>
                  <a:schemeClr val="accent2"/>
                </a:solidFill>
              </a:rPr>
              <a:t>pex</a:t>
            </a:r>
            <a:r>
              <a:rPr lang="en-US" altLang="zh-TW" dirty="0">
                <a:solidFill>
                  <a:schemeClr val="accent2"/>
                </a:solidFill>
              </a:rPr>
              <a:t/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accent2"/>
                </a:solidFill>
              </a:rPr>
              <a:t>.</a:t>
            </a:r>
            <a:r>
              <a:rPr lang="en-US" altLang="zh-TW" dirty="0" err="1">
                <a:solidFill>
                  <a:schemeClr val="accent2"/>
                </a:solidFill>
              </a:rPr>
              <a:t>pxi</a:t>
            </a:r>
            <a:r>
              <a:rPr lang="en-US" altLang="zh-TW" dirty="0">
                <a:solidFill>
                  <a:schemeClr val="accent2"/>
                </a:solidFill>
              </a:rPr>
              <a:t/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accent2"/>
                </a:solidFill>
              </a:rPr>
              <a:t>nn018.l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763688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Ex: ND3netlist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83968" y="98072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Ex: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ND3.pex.netlist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ND3.pex.netlist.pex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ND3.pex.netlist.ND3.pxi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72200" y="242088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Ex: ND3_HW2.fsdb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92125" y="1752600"/>
            <a:ext cx="8499475" cy="4114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Be patient and careful about each step!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References</a:t>
            </a:r>
          </a:p>
          <a:p>
            <a:pPr lvl="1"/>
            <a:r>
              <a:rPr lang="en-US" altLang="zh-TW" dirty="0"/>
              <a:t>[1] “SPICE,” CIC handout, </a:t>
            </a:r>
            <a:r>
              <a:rPr lang="en-US" altLang="zh-TW" dirty="0" smtClean="0"/>
              <a:t>2001</a:t>
            </a:r>
          </a:p>
          <a:p>
            <a:pPr lvl="1"/>
            <a:r>
              <a:rPr lang="en-US" altLang="zh-TW" dirty="0" smtClean="0"/>
              <a:t>[2] “</a:t>
            </a:r>
            <a:r>
              <a:rPr lang="zh-TW" altLang="en-US" dirty="0" smtClean="0"/>
              <a:t>鳥哥的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私房菜</a:t>
            </a:r>
            <a:r>
              <a:rPr lang="en-US" altLang="zh-TW" dirty="0" smtClean="0"/>
              <a:t>”  </a:t>
            </a:r>
            <a:r>
              <a:rPr lang="en-US" altLang="zh-TW" dirty="0" smtClean="0">
                <a:hlinkClick r:id="rId2"/>
              </a:rPr>
              <a:t>http://linux.vbird.org/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r>
              <a:rPr kumimoji="0" lang="en-US" altLang="zh-TW" dirty="0"/>
              <a:t>If you have a</a:t>
            </a:r>
            <a:r>
              <a:rPr lang="en-US" altLang="zh-TW" dirty="0"/>
              <a:t>ny questions, please contact…</a:t>
            </a:r>
          </a:p>
          <a:p>
            <a:pPr lvl="1"/>
            <a:r>
              <a:rPr lang="en-US" altLang="zh-TW" dirty="0" smtClean="0">
                <a:hlinkClick r:id="rId3"/>
              </a:rPr>
              <a:t>b96901055@ntu.edu.tw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r00943118@ntu.edu.tw</a:t>
            </a:r>
            <a:endParaRPr lang="en-US" altLang="zh-TW" dirty="0"/>
          </a:p>
          <a:p>
            <a:pPr lvl="2"/>
            <a:r>
              <a:rPr lang="en-US" altLang="zh-TW" dirty="0" smtClean="0"/>
              <a:t>Specify [</a:t>
            </a:r>
            <a:r>
              <a:rPr lang="en-US" altLang="zh-TW" dirty="0" err="1" smtClean="0"/>
              <a:t>IC_Design</a:t>
            </a:r>
            <a:r>
              <a:rPr lang="en-US" altLang="zh-TW" dirty="0" smtClean="0"/>
              <a:t>] before your title</a:t>
            </a:r>
          </a:p>
          <a:p>
            <a:pPr lvl="1"/>
            <a:r>
              <a:rPr lang="zh-TW" altLang="en-US" dirty="0" smtClean="0"/>
              <a:t>課程網頁</a:t>
            </a:r>
            <a:r>
              <a:rPr lang="zh-TW" altLang="en-US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zh-TW" altLang="en-US" dirty="0" smtClean="0"/>
              <a:t>討論看板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Reminder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Thanks for your attention!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zh-TW" dirty="0" smtClean="0"/>
              <a:t>Launch </a:t>
            </a:r>
            <a:r>
              <a:rPr kumimoji="0" lang="en-US" altLang="zh-TW" dirty="0" err="1">
                <a:solidFill>
                  <a:schemeClr val="accent2"/>
                </a:solidFill>
              </a:rPr>
              <a:t>Xming</a:t>
            </a:r>
            <a:r>
              <a:rPr kumimoji="0" lang="en-US" altLang="zh-TW" dirty="0">
                <a:solidFill>
                  <a:schemeClr val="accent2"/>
                </a:solidFill>
              </a:rPr>
              <a:t> </a:t>
            </a:r>
            <a:r>
              <a:rPr kumimoji="0" lang="en-US" altLang="zh-TW" dirty="0" smtClean="0"/>
              <a:t>before using putty</a:t>
            </a:r>
            <a:endParaRPr lang="en-US" altLang="zh-TW" dirty="0"/>
          </a:p>
          <a:p>
            <a:pPr lvl="1"/>
            <a:endParaRPr lang="en-US" altLang="zh-TW" sz="1600" i="1" u="sng" dirty="0">
              <a:solidFill>
                <a:schemeClr val="hlink"/>
              </a:solidFill>
            </a:endParaRPr>
          </a:p>
          <a:p>
            <a:pPr lvl="1"/>
            <a:endParaRPr lang="en-US" altLang="zh-TW" i="1" u="sng" dirty="0">
              <a:solidFill>
                <a:schemeClr val="hlink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Launching </a:t>
            </a:r>
            <a:r>
              <a:rPr lang="en-US" altLang="zh-TW" dirty="0" err="1"/>
              <a:t>Xming</a:t>
            </a:r>
            <a:r>
              <a:rPr lang="en-US" altLang="zh-TW" dirty="0"/>
              <a:t> (2/2)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2297981"/>
            <a:ext cx="6335855" cy="431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圓角矩形 11"/>
          <p:cNvSpPr/>
          <p:nvPr/>
        </p:nvSpPr>
        <p:spPr>
          <a:xfrm>
            <a:off x="5136198" y="3186000"/>
            <a:ext cx="900000" cy="14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786710" y="6357958"/>
            <a:ext cx="357190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Workstation list: </a:t>
            </a:r>
            <a:r>
              <a:rPr lang="en-US" altLang="zh-TW" sz="2200" i="1" dirty="0" smtClean="0">
                <a:hlinkClick r:id="rId2"/>
              </a:rPr>
              <a:t>http://cad.ee.ntu.edu.tw/ws_list.htm</a:t>
            </a:r>
            <a:endParaRPr lang="en-US" altLang="zh-TW" sz="2200" i="1" u="sng" dirty="0">
              <a:solidFill>
                <a:schemeClr val="hlink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Launching PuTTY (1/2)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348880"/>
            <a:ext cx="4104456" cy="395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圓角矩形 13"/>
          <p:cNvSpPr/>
          <p:nvPr/>
        </p:nvSpPr>
        <p:spPr>
          <a:xfrm>
            <a:off x="4139952" y="3140968"/>
            <a:ext cx="2428892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508104" y="3569596"/>
            <a:ext cx="504056" cy="2914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Launching PuTTY (2/2)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43529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圓角矩形 16"/>
          <p:cNvSpPr/>
          <p:nvPr/>
        </p:nvSpPr>
        <p:spPr>
          <a:xfrm>
            <a:off x="857224" y="5072074"/>
            <a:ext cx="428628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785918" y="2571744"/>
            <a:ext cx="1332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714488"/>
            <a:ext cx="4343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圓角矩形 21"/>
          <p:cNvSpPr/>
          <p:nvPr/>
        </p:nvSpPr>
        <p:spPr>
          <a:xfrm>
            <a:off x="4786314" y="2214554"/>
            <a:ext cx="576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143636" y="2571744"/>
            <a:ext cx="2714644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8174842" y="4214818"/>
            <a:ext cx="576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7236000" y="5643578"/>
            <a:ext cx="792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147120" y="3717118"/>
            <a:ext cx="576000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331640" y="49411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3184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64088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60432" y="25649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32240" y="36450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83960" y="40770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52320" y="53732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Log-In (1/2)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3A05-3D57-478E-88A3-4B21C77AF368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14450"/>
            <a:ext cx="658018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MSRL2</Template>
  <TotalTime>2975</TotalTime>
  <Words>971</Words>
  <Application>Microsoft Office PowerPoint</Application>
  <PresentationFormat>如螢幕大小 (4:3)</PresentationFormat>
  <Paragraphs>318</Paragraphs>
  <Slides>53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6" baseType="lpstr">
      <vt:lpstr>MSRL2</vt:lpstr>
      <vt:lpstr>2_333new</vt:lpstr>
      <vt:lpstr>3_333new</vt:lpstr>
      <vt:lpstr>5_333new</vt:lpstr>
      <vt:lpstr>1_MSRL2</vt:lpstr>
      <vt:lpstr>4_333new</vt:lpstr>
      <vt:lpstr>6_333new</vt:lpstr>
      <vt:lpstr>7_333new</vt:lpstr>
      <vt:lpstr>2_MSRL2</vt:lpstr>
      <vt:lpstr>8_333new</vt:lpstr>
      <vt:lpstr>9_333new</vt:lpstr>
      <vt:lpstr>10_333new</vt:lpstr>
      <vt:lpstr>Visio</vt:lpstr>
      <vt:lpstr>IC Design  HW2 Tutorial</vt:lpstr>
      <vt:lpstr>Outline</vt:lpstr>
      <vt:lpstr>Connect to Workstations</vt:lpstr>
      <vt:lpstr>Preparatory Works</vt:lpstr>
      <vt:lpstr>Launching Xming (1/2)</vt:lpstr>
      <vt:lpstr>Launching Xming (2/2)</vt:lpstr>
      <vt:lpstr>Launching PuTTY (1/2)</vt:lpstr>
      <vt:lpstr>Launching PuTTY (2/2)</vt:lpstr>
      <vt:lpstr>Log-In (1/2)</vt:lpstr>
      <vt:lpstr>Log-In (2/2)</vt:lpstr>
      <vt:lpstr>Change your password</vt:lpstr>
      <vt:lpstr>Change the environment file name</vt:lpstr>
      <vt:lpstr>SSH File Transfer Protocol (SFTP)</vt:lpstr>
      <vt:lpstr>SSH in FileZilla (1/2)</vt:lpstr>
      <vt:lpstr>SSH in FileZilla (2/2)</vt:lpstr>
      <vt:lpstr>Simple Linux command</vt:lpstr>
      <vt:lpstr>Vim </vt:lpstr>
      <vt:lpstr>Vim (insert mode)</vt:lpstr>
      <vt:lpstr>Vim</vt:lpstr>
      <vt:lpstr>Flow chart</vt:lpstr>
      <vt:lpstr>Cadence Tools</vt:lpstr>
      <vt:lpstr>Source the needed files</vt:lpstr>
      <vt:lpstr>To run Cadence…</vt:lpstr>
      <vt:lpstr>Open a layout (1/2)</vt:lpstr>
      <vt:lpstr>Open a layout (2/2)</vt:lpstr>
      <vt:lpstr>Write your netlist file  from the layout view</vt:lpstr>
      <vt:lpstr>Run Calibre-PEX</vt:lpstr>
      <vt:lpstr>Initialization</vt:lpstr>
      <vt:lpstr>PEX Rule setting</vt:lpstr>
      <vt:lpstr>Read Layout view and Netlist file</vt:lpstr>
      <vt:lpstr>Specify the Output Requirement</vt:lpstr>
      <vt:lpstr>Check run control settings and Run!</vt:lpstr>
      <vt:lpstr>After PEX finishes, check error!</vt:lpstr>
      <vt:lpstr>Three output files</vt:lpstr>
      <vt:lpstr>Post-layout Simulation Tools</vt:lpstr>
      <vt:lpstr>Prepare for simulation</vt:lpstr>
      <vt:lpstr>Revision example</vt:lpstr>
      <vt:lpstr> Nanosim: Source file and execute</vt:lpstr>
      <vt:lpstr>Create a new simulation work</vt:lpstr>
      <vt:lpstr>Input *.netlist file</vt:lpstr>
      <vt:lpstr>Simulation setup</vt:lpstr>
      <vt:lpstr>Compile your netlist</vt:lpstr>
      <vt:lpstr>Select the nodes to be observed</vt:lpstr>
      <vt:lpstr>Ready to run simulation</vt:lpstr>
      <vt:lpstr>Start simulation</vt:lpstr>
      <vt:lpstr>Debug Tool</vt:lpstr>
      <vt:lpstr>nWave: Source file and execute</vt:lpstr>
      <vt:lpstr>Select output file generated by Nanosim</vt:lpstr>
      <vt:lpstr>Select desired signals</vt:lpstr>
      <vt:lpstr>Check your output waveform !</vt:lpstr>
      <vt:lpstr>Flow chart</vt:lpstr>
      <vt:lpstr>Reminder</vt:lpstr>
      <vt:lpstr>Thanks for your attention!</vt:lpstr>
    </vt:vector>
  </TitlesOfParts>
  <Company>minuscat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Design  HW2 Tutorial</dc:title>
  <dc:creator>minuscat</dc:creator>
  <cp:lastModifiedBy>NTU</cp:lastModifiedBy>
  <cp:revision>115</cp:revision>
  <dcterms:created xsi:type="dcterms:W3CDTF">2009-10-26T17:59:55Z</dcterms:created>
  <dcterms:modified xsi:type="dcterms:W3CDTF">2012-10-30T11:46:40Z</dcterms:modified>
</cp:coreProperties>
</file>