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7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9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10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1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8" r:id="rId2"/>
    <p:sldMasterId id="2147483671" r:id="rId3"/>
    <p:sldMasterId id="2147483674" r:id="rId4"/>
    <p:sldMasterId id="2147483677" r:id="rId5"/>
    <p:sldMasterId id="2147483683" r:id="rId6"/>
    <p:sldMasterId id="2147483686" r:id="rId7"/>
    <p:sldMasterId id="2147483689" r:id="rId8"/>
    <p:sldMasterId id="2147483737" r:id="rId9"/>
    <p:sldMasterId id="2147483743" r:id="rId10"/>
    <p:sldMasterId id="2147483746" r:id="rId11"/>
    <p:sldMasterId id="2147483749" r:id="rId12"/>
  </p:sldMasterIdLst>
  <p:notesMasterIdLst>
    <p:notesMasterId r:id="rId43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7566" autoAdjust="0"/>
  </p:normalViewPr>
  <p:slideViewPr>
    <p:cSldViewPr>
      <p:cViewPr>
        <p:scale>
          <a:sx n="100" d="100"/>
          <a:sy n="100" d="100"/>
        </p:scale>
        <p:origin x="-1932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B13A1-C0E9-47B7-86D7-B9DABE0CC7EA}" type="datetimeFigureOut">
              <a:rPr lang="zh-TW" altLang="en-US" smtClean="0"/>
              <a:pPr/>
              <a:t>2012/11/22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FA9CC-8850-4C64-9543-5EC80E5C57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37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0FAA71A-98B6-4434-AF3E-F2B7384AEE6F}" type="slidenum">
              <a:rPr lang="en-US" altLang="zh-TW" smtClean="0"/>
              <a:pPr eaLnBrk="1" hangingPunct="1"/>
              <a:t>1</a:t>
            </a:fld>
            <a:endParaRPr lang="en-US" altLang="zh-TW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0C63D49-2ED4-495E-AD6F-883FB90E77E3}" type="slidenum">
              <a:rPr lang="en-US" altLang="zh-TW" smtClean="0"/>
              <a:pPr eaLnBrk="1" hangingPunct="1"/>
              <a:t>6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A78FF87-624D-4109-AA69-5065613AFCDC}" type="slidenum">
              <a:rPr lang="en-US" altLang="zh-TW" smtClean="0"/>
              <a:pPr eaLnBrk="1" hangingPunct="1"/>
              <a:t>20</a:t>
            </a:fld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RSL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3087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57188"/>
            <a:ext cx="20113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 smtClean="0"/>
              <a:t>按一下以編輯母片標題樣式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zh-TW" altLang="en-US" smtClean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A43EA-E697-4FB5-B935-02CC23F3D7D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ABE0B-0186-4FFB-B6EC-24732C1A0C0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RSL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3087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57188"/>
            <a:ext cx="20113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 smtClean="0"/>
              <a:t>按一下以編輯母片標題樣式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zh-TW" altLang="en-US" smtClean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115888"/>
            <a:ext cx="7045325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153400" y="6400800"/>
            <a:ext cx="76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</a:t>
            </a:r>
            <a:fld id="{AE7D621C-F239-4DBB-B45C-9D48F3B71A0D}" type="slidenum">
              <a:rPr lang="en-US" altLang="zh-TW"/>
              <a:pPr/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115888"/>
            <a:ext cx="7045325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153400" y="6400800"/>
            <a:ext cx="76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</a:t>
            </a:r>
            <a:fld id="{4824D5BC-2E71-4D43-B077-940187C6A4D9}" type="slidenum">
              <a:rPr lang="en-US" altLang="zh-TW"/>
              <a:pPr/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381000"/>
            <a:ext cx="7045325" cy="8778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52F89-7B33-4F03-B9A7-D801A4D3286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295274"/>
            <a:ext cx="7045325" cy="963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2D4C6-E845-4D2B-8A7E-8A77469F3D0A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2C08C-3285-4D7F-AB58-8EF6C641F6AF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2C0D9-EEC4-4354-A7CE-84503AE580D5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A43EA-E697-4FB5-B935-02CC23F3D7D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ABE0B-0186-4FFB-B6EC-24732C1A0C0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RSL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3087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57188"/>
            <a:ext cx="20113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 smtClean="0"/>
              <a:t>按一下以編輯母片標題樣式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zh-TW" altLang="en-US" smtClean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115888"/>
            <a:ext cx="7045325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153400" y="6400800"/>
            <a:ext cx="76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</a:t>
            </a:r>
            <a:fld id="{AE7D621C-F239-4DBB-B45C-9D48F3B71A0D}" type="slidenum">
              <a:rPr lang="en-US" altLang="zh-TW"/>
              <a:pPr/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115888"/>
            <a:ext cx="7045325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510588" y="6400800"/>
            <a:ext cx="492125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pp.</a:t>
            </a:r>
            <a:fld id="{4824D5BC-2E71-4D43-B077-940187C6A4D9}" type="slidenum">
              <a:rPr lang="en-US" altLang="zh-TW" smtClean="0"/>
              <a:pPr/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381000"/>
            <a:ext cx="7045325" cy="8778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52F89-7B33-4F03-B9A7-D801A4D3286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295274"/>
            <a:ext cx="7045325" cy="963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2D4C6-E845-4D2B-8A7E-8A77469F3D0A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2C08C-3285-4D7F-AB58-8EF6C641F6AF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2C0D9-EEC4-4354-A7CE-84503AE580D5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A43EA-E697-4FB5-B935-02CC23F3D7D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ABE0B-0186-4FFB-B6EC-24732C1A0C0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2007/11/30 NTU confidential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HW3 Tutorial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697F7-4850-4095-B047-CEE750502C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720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2007/11/30 NTU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HW3 Tutorial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E1B78-DE91-4D90-88F6-416CD10DDB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11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381000"/>
            <a:ext cx="7045325" cy="8778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52F89-7B33-4F03-B9A7-D801A4D3286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295274"/>
            <a:ext cx="7045325" cy="963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2D4C6-E845-4D2B-8A7E-8A77469F3D0A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2C08C-3285-4D7F-AB58-8EF6C641F6AF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2C0D9-EEC4-4354-A7CE-84503AE580D5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9" name="Picture 6" descr="MRSL Logo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88088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0" y="30163"/>
            <a:ext cx="9144000" cy="107950"/>
            <a:chOff x="756" y="73"/>
            <a:chExt cx="4301" cy="68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pic>
        <p:nvPicPr>
          <p:cNvPr id="103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50050"/>
            <a:ext cx="9144000" cy="107950"/>
            <a:chOff x="756" y="73"/>
            <a:chExt cx="4301" cy="68"/>
          </a:xfrm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752" r:id="rId4"/>
    <p:sldLayoutId id="2147483753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A7989F9E-1A35-419D-9165-130AC40C4424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2053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960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19050"/>
            <a:ext cx="9144000" cy="1127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205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695700" y="-34925"/>
            <a:ext cx="19304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Introduction to MIMO Processing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6750050"/>
            <a:ext cx="9144000" cy="889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29CAD500-FC0F-4887-A0D2-4CE17C3649A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3077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84913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25400"/>
            <a:ext cx="9144000" cy="114300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307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070350" y="-39688"/>
            <a:ext cx="1089025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Sphere Decoding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0525"/>
            <a:ext cx="9144000" cy="96838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49C20B43-811D-4EFF-A1A7-C90D65F4AC6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4101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92850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30163"/>
            <a:ext cx="9144000" cy="117475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027488" y="-31750"/>
            <a:ext cx="132556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Experimental Results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6875"/>
            <a:ext cx="9144000" cy="90488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A7989F9E-1A35-419D-9165-130AC40C4424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2053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960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19050"/>
            <a:ext cx="9144000" cy="1127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205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695700" y="-34925"/>
            <a:ext cx="19304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Introduction to MIMO Processing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6750050"/>
            <a:ext cx="9144000" cy="889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29CAD500-FC0F-4887-A0D2-4CE17C3649A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3077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84913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25400"/>
            <a:ext cx="9144000" cy="114300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307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070350" y="-39688"/>
            <a:ext cx="1089025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Sphere Decoding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0525"/>
            <a:ext cx="9144000" cy="96838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49C20B43-811D-4EFF-A1A7-C90D65F4AC6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4101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92850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30163"/>
            <a:ext cx="9144000" cy="117475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027488" y="-31750"/>
            <a:ext cx="132556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Experimental Results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6875"/>
            <a:ext cx="9144000" cy="90488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9" name="Picture 6" descr="MRSL Logo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88088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0" y="30163"/>
            <a:ext cx="9144000" cy="107950"/>
            <a:chOff x="756" y="73"/>
            <a:chExt cx="4301" cy="68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pic>
        <p:nvPicPr>
          <p:cNvPr id="103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50050"/>
            <a:ext cx="9144000" cy="107950"/>
            <a:chOff x="756" y="73"/>
            <a:chExt cx="4301" cy="68"/>
          </a:xfrm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A7989F9E-1A35-419D-9165-130AC40C4424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2053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960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19050"/>
            <a:ext cx="9144000" cy="1127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205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695700" y="-34925"/>
            <a:ext cx="19304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Introduction to MIMO Processing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6750050"/>
            <a:ext cx="9144000" cy="889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29CAD500-FC0F-4887-A0D2-4CE17C3649A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3077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84913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25400"/>
            <a:ext cx="9144000" cy="114300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307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070350" y="-39688"/>
            <a:ext cx="1089025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Sphere Decoding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0525"/>
            <a:ext cx="9144000" cy="96838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49C20B43-811D-4EFF-A1A7-C90D65F4AC6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4101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92850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30163"/>
            <a:ext cx="9144000" cy="117475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027488" y="-31750"/>
            <a:ext cx="132556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Experimental Results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6875"/>
            <a:ext cx="9144000" cy="90488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9" name="Picture 6" descr="MRSL Logo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88088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0" y="30163"/>
            <a:ext cx="9144000" cy="107950"/>
            <a:chOff x="756" y="73"/>
            <a:chExt cx="4301" cy="68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pic>
        <p:nvPicPr>
          <p:cNvPr id="103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50050"/>
            <a:ext cx="9144000" cy="107950"/>
            <a:chOff x="756" y="73"/>
            <a:chExt cx="4301" cy="68"/>
          </a:xfrm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r00943118@ntu.edu.tw" TargetMode="External"/><Relationship Id="rId2" Type="http://schemas.openxmlformats.org/officeDocument/2006/relationships/hyperlink" Target="mailto:b96901055@ntu.edu.t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3568" y="2276872"/>
            <a:ext cx="7702550" cy="889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4000" dirty="0" smtClean="0"/>
              <a:t> IC Design </a:t>
            </a:r>
            <a:br>
              <a:rPr lang="en-US" altLang="zh-TW" sz="4000" dirty="0" smtClean="0"/>
            </a:br>
            <a:r>
              <a:rPr lang="en-US" altLang="zh-TW" sz="4000" dirty="0" smtClean="0"/>
              <a:t>HW3 Tutorial</a:t>
            </a:r>
          </a:p>
        </p:txBody>
      </p:sp>
      <p:sp>
        <p:nvSpPr>
          <p:cNvPr id="3076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3900" dirty="0" smtClean="0">
                <a:ea typeface="標楷體" pitchFamily="65" charset="-120"/>
              </a:rPr>
              <a:t>Chun-Yuan Chu</a:t>
            </a:r>
            <a:endParaRPr lang="zh-TW" altLang="en-US" sz="3900" dirty="0" smtClean="0"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Advisor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>Tzi-Dar Chiueh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2012/11/20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B1B0ABCB-A421-415D-B355-A3DBFC08BF05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386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Value and Number – Examples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250825" y="1855365"/>
            <a:ext cx="4753223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659        //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unsized</a:t>
            </a:r>
            <a:r>
              <a:rPr lang="en-US" altLang="zh-TW" sz="2400" dirty="0" smtClean="0">
                <a:solidFill>
                  <a:schemeClr val="tx1"/>
                </a:solidFill>
              </a:rPr>
              <a:t> decimal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’h87ff     //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unsized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hexadecimal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4af        // illegal syntax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4’b1001 // 4-bit binary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5’d3      // 5-bit decimal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3’b01x   // 3-bit binary with unknown LSB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12’hx     // 12-bit unknown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8’d -6    // illegal syntax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-8’d 6    // phrase as -(8’d6)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854575" y="1600200"/>
            <a:ext cx="4038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underline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27_195_000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16’b0001_0101_0001_1111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32’h12ab_f001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X and Z is sign-extended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Ex. 12-bit a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</a:rPr>
              <a:t>a = ’h x;   // yields xxx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</a:rPr>
              <a:t>a = ’h 3x; // yields 03x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</a:rPr>
              <a:t>a = ’h 0x; // yields 00x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67272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6A627E16-0FA6-43CA-B5A7-6D9D360D9034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12294" name="矩形 9"/>
          <p:cNvSpPr>
            <a:spLocks noChangeArrowheads="1"/>
          </p:cNvSpPr>
          <p:nvPr/>
        </p:nvSpPr>
        <p:spPr bwMode="auto">
          <a:xfrm>
            <a:off x="206896" y="2996952"/>
            <a:ext cx="3717032" cy="85725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8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Data Type Classes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wire</a:t>
            </a:r>
          </a:p>
          <a:p>
            <a:pPr lvl="1" eaLnBrk="1" hangingPunct="1"/>
            <a:r>
              <a:rPr lang="en-US" altLang="zh-TW" b="1" dirty="0" smtClean="0">
                <a:solidFill>
                  <a:schemeClr val="tx1"/>
                </a:solidFill>
              </a:rPr>
              <a:t>wire</a:t>
            </a:r>
            <a:r>
              <a:rPr lang="en-US" altLang="zh-TW" dirty="0" smtClean="0">
                <a:solidFill>
                  <a:schemeClr val="tx1"/>
                </a:solidFill>
              </a:rPr>
              <a:t> [MSB:LSB] </a:t>
            </a:r>
            <a:r>
              <a:rPr lang="en-US" altLang="zh-TW" i="1" dirty="0" smtClean="0">
                <a:solidFill>
                  <a:schemeClr val="tx1"/>
                </a:solidFill>
              </a:rPr>
              <a:t>variables;</a:t>
            </a:r>
          </a:p>
          <a:p>
            <a:pPr lvl="1" eaLnBrk="1" hangingPunct="1"/>
            <a:r>
              <a:rPr lang="en-US" altLang="zh-TW" dirty="0" smtClean="0"/>
              <a:t>input, </a:t>
            </a:r>
            <a:r>
              <a:rPr lang="en-US" altLang="zh-TW" dirty="0" err="1" smtClean="0"/>
              <a:t>inout</a:t>
            </a:r>
            <a:r>
              <a:rPr lang="en-US" altLang="zh-TW" dirty="0" smtClean="0"/>
              <a:t>, output are default to be wire.</a:t>
            </a:r>
          </a:p>
          <a:p>
            <a:pPr lvl="1" eaLnBrk="1" hangingPunct="1"/>
            <a:r>
              <a:rPr lang="en-US" altLang="zh-TW" dirty="0" smtClean="0"/>
              <a:t>Used to describe combinational circuit!</a:t>
            </a:r>
            <a:endParaRPr lang="en-US" altLang="zh-TW" i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TW" dirty="0" err="1" smtClean="0"/>
              <a:t>reg</a:t>
            </a:r>
            <a:endParaRPr lang="en-US" altLang="zh-TW" dirty="0" smtClean="0"/>
          </a:p>
          <a:p>
            <a:pPr lvl="1" eaLnBrk="1" hangingPunct="1"/>
            <a:r>
              <a:rPr lang="en-US" altLang="zh-TW" b="1" dirty="0" err="1" smtClean="0">
                <a:solidFill>
                  <a:schemeClr val="tx1"/>
                </a:solidFill>
              </a:rPr>
              <a:t>reg</a:t>
            </a:r>
            <a:r>
              <a:rPr lang="en-US" altLang="zh-TW" dirty="0" smtClean="0">
                <a:solidFill>
                  <a:schemeClr val="tx1"/>
                </a:solidFill>
              </a:rPr>
              <a:t> [MSB:LSB] </a:t>
            </a:r>
            <a:r>
              <a:rPr lang="en-US" altLang="zh-TW" i="1" dirty="0" smtClean="0">
                <a:solidFill>
                  <a:schemeClr val="tx1"/>
                </a:solidFill>
              </a:rPr>
              <a:t>variables</a:t>
            </a:r>
            <a:r>
              <a:rPr lang="en-US" altLang="zh-TW" i="1" dirty="0" smtClean="0">
                <a:solidFill>
                  <a:schemeClr val="bg1"/>
                </a:solidFill>
              </a:rPr>
              <a:t>;</a:t>
            </a:r>
          </a:p>
          <a:p>
            <a:pPr lvl="1" eaLnBrk="1" hangingPunct="1"/>
            <a:r>
              <a:rPr lang="en-US" altLang="zh-TW" dirty="0" smtClean="0"/>
              <a:t>Used to describe combinational or sequential  circuit.</a:t>
            </a:r>
            <a:endParaRPr lang="en-US" altLang="zh-TW" i="1" dirty="0" smtClean="0">
              <a:solidFill>
                <a:schemeClr val="bg1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67272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E7A7227F-7742-44DA-A099-802CD9BCC808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5828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Assign a value to wire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wire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“assign “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1800" smtClean="0"/>
              <a:t>wire a;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1800" smtClean="0"/>
              <a:t>assign a = 1’b1;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Output port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1800" smtClean="0"/>
              <a:t>wire a;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1800" smtClean="0"/>
              <a:t>wire b;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1800" smtClean="0"/>
              <a:t>assign b = 1’b0;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1800" smtClean="0"/>
              <a:t>NOT n0(a, b);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Every wire can be only assigned once!!!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1800" smtClean="0"/>
              <a:t>wire a;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1800" smtClean="0"/>
              <a:t>wire b;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1800" smtClean="0"/>
              <a:t>assign b = 1’b0;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1800" smtClean="0">
                <a:solidFill>
                  <a:srgbClr val="FF0000"/>
                </a:solidFill>
              </a:rPr>
              <a:t>NOT n0(a, b);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1800" smtClean="0">
                <a:solidFill>
                  <a:srgbClr val="FF0000"/>
                </a:solidFill>
              </a:rPr>
              <a:t>assign a = 1’b0; //Wrong!!!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zh-TW" sz="1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TW" sz="2000" smtClean="0"/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67272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AB6E41F1-4682-4A79-A024-CCB123F5F137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446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Module Instances (1/2)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Create a higher-level system by connecting lower-level components</a:t>
            </a:r>
          </a:p>
        </p:txBody>
      </p:sp>
      <p:sp>
        <p:nvSpPr>
          <p:cNvPr id="32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67272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4524DB22-1547-4288-9808-774E25C9E893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4140200" y="2876550"/>
            <a:ext cx="4175125" cy="3000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module Reg2 (q, d, </a:t>
            </a:r>
            <a:r>
              <a:rPr lang="en-US" altLang="zh-TW" sz="2000" b="1" dirty="0" err="1"/>
              <a:t>clk</a:t>
            </a:r>
            <a:r>
              <a:rPr lang="en-US" altLang="zh-TW" sz="2000" b="1" dirty="0"/>
              <a:t>, </a:t>
            </a:r>
            <a:r>
              <a:rPr lang="en-US" altLang="zh-TW" sz="2000" b="1" dirty="0" err="1"/>
              <a:t>rst</a:t>
            </a:r>
            <a:r>
              <a:rPr lang="en-US" altLang="zh-TW" sz="2000" b="1" dirty="0"/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    output	[1:0] q;</a:t>
            </a:r>
            <a:br>
              <a:rPr lang="en-US" altLang="zh-TW" sz="2000" b="1" dirty="0"/>
            </a:br>
            <a:r>
              <a:rPr lang="en-US" altLang="zh-TW" sz="2000" b="1" dirty="0"/>
              <a:t>    input		[1:0] d;</a:t>
            </a:r>
            <a:br>
              <a:rPr lang="en-US" altLang="zh-TW" sz="2000" b="1" dirty="0"/>
            </a:br>
            <a:r>
              <a:rPr lang="en-US" altLang="zh-TW" sz="2000" b="1" dirty="0"/>
              <a:t>    input 	</a:t>
            </a:r>
            <a:r>
              <a:rPr lang="en-US" altLang="zh-TW" sz="2000" b="1" dirty="0" err="1"/>
              <a:t>clk</a:t>
            </a:r>
            <a:r>
              <a:rPr lang="en-US" altLang="zh-TW" sz="2000" b="1" dirty="0"/>
              <a:t>, </a:t>
            </a:r>
            <a:r>
              <a:rPr lang="en-US" altLang="zh-TW" sz="2000" b="1" dirty="0" err="1"/>
              <a:t>rst</a:t>
            </a:r>
            <a:r>
              <a:rPr lang="en-US" altLang="zh-TW" sz="2000" b="1" dirty="0"/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    FD2 f0(q[0], d[0], </a:t>
            </a:r>
            <a:r>
              <a:rPr lang="en-US" altLang="zh-TW" sz="2000" b="1" dirty="0" err="1"/>
              <a:t>clk</a:t>
            </a:r>
            <a:r>
              <a:rPr lang="en-US" altLang="zh-TW" sz="2000" b="1" dirty="0"/>
              <a:t>, </a:t>
            </a:r>
            <a:r>
              <a:rPr lang="en-US" altLang="zh-TW" sz="2000" b="1" dirty="0" err="1"/>
              <a:t>rst</a:t>
            </a:r>
            <a:r>
              <a:rPr lang="en-US" altLang="zh-TW" sz="2000" b="1" dirty="0"/>
              <a:t>);</a:t>
            </a:r>
            <a:br>
              <a:rPr lang="en-US" altLang="zh-TW" sz="2000" b="1" dirty="0"/>
            </a:br>
            <a:r>
              <a:rPr lang="en-US" altLang="zh-TW" sz="2000" b="1" dirty="0"/>
              <a:t>    FD2 f1(.Q(q[1]), .D(d[1]), </a:t>
            </a:r>
            <a:br>
              <a:rPr lang="en-US" altLang="zh-TW" sz="2000" b="1" dirty="0"/>
            </a:br>
            <a:r>
              <a:rPr lang="en-US" altLang="zh-TW" sz="2000" b="1" dirty="0"/>
              <a:t>	.CLK(</a:t>
            </a:r>
            <a:r>
              <a:rPr lang="en-US" altLang="zh-TW" sz="2000" b="1" dirty="0" err="1"/>
              <a:t>clk</a:t>
            </a:r>
            <a:r>
              <a:rPr lang="en-US" altLang="zh-TW" sz="2000" b="1" dirty="0"/>
              <a:t>), .RESET(</a:t>
            </a:r>
            <a:r>
              <a:rPr lang="en-US" altLang="zh-TW" sz="2000" b="1" dirty="0" err="1"/>
              <a:t>rst</a:t>
            </a:r>
            <a:r>
              <a:rPr lang="en-US" altLang="zh-TW" sz="2000" b="1" dirty="0"/>
              <a:t>));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 err="1"/>
              <a:t>endmodule</a:t>
            </a:r>
            <a:endParaRPr lang="en-US" altLang="zh-TW" sz="2000" b="1" dirty="0"/>
          </a:p>
        </p:txBody>
      </p:sp>
      <p:grpSp>
        <p:nvGrpSpPr>
          <p:cNvPr id="15366" name="Group 5"/>
          <p:cNvGrpSpPr>
            <a:grpSpLocks/>
          </p:cNvGrpSpPr>
          <p:nvPr/>
        </p:nvGrpSpPr>
        <p:grpSpPr bwMode="auto">
          <a:xfrm>
            <a:off x="739775" y="3208338"/>
            <a:ext cx="3111500" cy="2525712"/>
            <a:chOff x="340" y="1884"/>
            <a:chExt cx="1960" cy="1591"/>
          </a:xfrm>
        </p:grpSpPr>
        <p:sp>
          <p:nvSpPr>
            <p:cNvPr id="15369" name="Line 6"/>
            <p:cNvSpPr>
              <a:spLocks noChangeShapeType="1"/>
            </p:cNvSpPr>
            <p:nvPr/>
          </p:nvSpPr>
          <p:spPr bwMode="auto">
            <a:xfrm flipV="1">
              <a:off x="657" y="2885"/>
              <a:ext cx="42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70" name="Line 7"/>
            <p:cNvSpPr>
              <a:spLocks noChangeShapeType="1"/>
            </p:cNvSpPr>
            <p:nvPr/>
          </p:nvSpPr>
          <p:spPr bwMode="auto">
            <a:xfrm flipV="1">
              <a:off x="657" y="3112"/>
              <a:ext cx="42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71" name="Line 8"/>
            <p:cNvSpPr>
              <a:spLocks noChangeShapeType="1"/>
            </p:cNvSpPr>
            <p:nvPr/>
          </p:nvSpPr>
          <p:spPr bwMode="auto">
            <a:xfrm>
              <a:off x="657" y="3339"/>
              <a:ext cx="4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72" name="Line 9"/>
            <p:cNvSpPr>
              <a:spLocks noChangeShapeType="1"/>
            </p:cNvSpPr>
            <p:nvPr/>
          </p:nvSpPr>
          <p:spPr bwMode="auto">
            <a:xfrm>
              <a:off x="1701" y="3113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73" name="Rectangle 10"/>
            <p:cNvSpPr>
              <a:spLocks noChangeArrowheads="1"/>
            </p:cNvSpPr>
            <p:nvPr/>
          </p:nvSpPr>
          <p:spPr bwMode="auto">
            <a:xfrm>
              <a:off x="1077" y="2749"/>
              <a:ext cx="624" cy="72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74" name="Text Box 11"/>
            <p:cNvSpPr txBox="1">
              <a:spLocks noChangeArrowheads="1"/>
            </p:cNvSpPr>
            <p:nvPr/>
          </p:nvSpPr>
          <p:spPr bwMode="auto">
            <a:xfrm>
              <a:off x="1190" y="3006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latin typeface="Arial Black" pitchFamily="34" charset="0"/>
                </a:rPr>
                <a:t>FD2</a:t>
              </a:r>
            </a:p>
          </p:txBody>
        </p:sp>
        <p:sp>
          <p:nvSpPr>
            <p:cNvPr id="15375" name="Text Box 12"/>
            <p:cNvSpPr txBox="1">
              <a:spLocks noChangeArrowheads="1"/>
            </p:cNvSpPr>
            <p:nvPr/>
          </p:nvSpPr>
          <p:spPr bwMode="auto">
            <a:xfrm>
              <a:off x="340" y="2749"/>
              <a:ext cx="33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d[0]</a:t>
              </a:r>
            </a:p>
          </p:txBody>
        </p:sp>
        <p:sp>
          <p:nvSpPr>
            <p:cNvPr id="15376" name="Text Box 13"/>
            <p:cNvSpPr txBox="1">
              <a:spLocks noChangeArrowheads="1"/>
            </p:cNvSpPr>
            <p:nvPr/>
          </p:nvSpPr>
          <p:spPr bwMode="auto">
            <a:xfrm>
              <a:off x="370" y="2972"/>
              <a:ext cx="3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chemeClr val="bg1"/>
                  </a:solidFill>
                </a:rPr>
                <a:t>clk</a:t>
              </a:r>
            </a:p>
          </p:txBody>
        </p:sp>
        <p:sp>
          <p:nvSpPr>
            <p:cNvPr id="15377" name="Text Box 14"/>
            <p:cNvSpPr txBox="1">
              <a:spLocks noChangeArrowheads="1"/>
            </p:cNvSpPr>
            <p:nvPr/>
          </p:nvSpPr>
          <p:spPr bwMode="auto">
            <a:xfrm>
              <a:off x="385" y="3203"/>
              <a:ext cx="291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rst</a:t>
              </a:r>
            </a:p>
          </p:txBody>
        </p:sp>
        <p:sp>
          <p:nvSpPr>
            <p:cNvPr id="15378" name="Text Box 15"/>
            <p:cNvSpPr txBox="1">
              <a:spLocks noChangeArrowheads="1"/>
            </p:cNvSpPr>
            <p:nvPr/>
          </p:nvSpPr>
          <p:spPr bwMode="auto">
            <a:xfrm>
              <a:off x="1882" y="2976"/>
              <a:ext cx="41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/>
                <a:t>q[0]</a:t>
              </a:r>
            </a:p>
          </p:txBody>
        </p:sp>
        <p:sp>
          <p:nvSpPr>
            <p:cNvPr id="15379" name="Line 16"/>
            <p:cNvSpPr>
              <a:spLocks noChangeShapeType="1"/>
            </p:cNvSpPr>
            <p:nvPr/>
          </p:nvSpPr>
          <p:spPr bwMode="auto">
            <a:xfrm flipV="1">
              <a:off x="657" y="2023"/>
              <a:ext cx="41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80" name="Line 17"/>
            <p:cNvSpPr>
              <a:spLocks noChangeShapeType="1"/>
            </p:cNvSpPr>
            <p:nvPr/>
          </p:nvSpPr>
          <p:spPr bwMode="auto">
            <a:xfrm flipV="1">
              <a:off x="793" y="2250"/>
              <a:ext cx="27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81" name="Line 18"/>
            <p:cNvSpPr>
              <a:spLocks noChangeShapeType="1"/>
            </p:cNvSpPr>
            <p:nvPr/>
          </p:nvSpPr>
          <p:spPr bwMode="auto">
            <a:xfrm flipV="1">
              <a:off x="930" y="2477"/>
              <a:ext cx="14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82" name="Rectangle 19"/>
            <p:cNvSpPr>
              <a:spLocks noChangeArrowheads="1"/>
            </p:cNvSpPr>
            <p:nvPr/>
          </p:nvSpPr>
          <p:spPr bwMode="auto">
            <a:xfrm>
              <a:off x="1069" y="1887"/>
              <a:ext cx="624" cy="72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83" name="Text Box 20"/>
            <p:cNvSpPr txBox="1">
              <a:spLocks noChangeArrowheads="1"/>
            </p:cNvSpPr>
            <p:nvPr/>
          </p:nvSpPr>
          <p:spPr bwMode="auto">
            <a:xfrm>
              <a:off x="1171" y="2132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latin typeface="Arial Black" pitchFamily="34" charset="0"/>
                </a:rPr>
                <a:t>FD2</a:t>
              </a:r>
            </a:p>
          </p:txBody>
        </p:sp>
        <p:sp>
          <p:nvSpPr>
            <p:cNvPr id="15384" name="Text Box 21"/>
            <p:cNvSpPr txBox="1">
              <a:spLocks noChangeArrowheads="1"/>
            </p:cNvSpPr>
            <p:nvPr/>
          </p:nvSpPr>
          <p:spPr bwMode="auto">
            <a:xfrm>
              <a:off x="340" y="1884"/>
              <a:ext cx="33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d[1]</a:t>
              </a:r>
            </a:p>
          </p:txBody>
        </p:sp>
        <p:sp>
          <p:nvSpPr>
            <p:cNvPr id="15385" name="Text Box 22"/>
            <p:cNvSpPr txBox="1">
              <a:spLocks noChangeArrowheads="1"/>
            </p:cNvSpPr>
            <p:nvPr/>
          </p:nvSpPr>
          <p:spPr bwMode="auto">
            <a:xfrm>
              <a:off x="1888" y="2115"/>
              <a:ext cx="33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/>
                <a:t>q[1]</a:t>
              </a:r>
            </a:p>
          </p:txBody>
        </p:sp>
        <p:sp>
          <p:nvSpPr>
            <p:cNvPr id="15386" name="Line 23"/>
            <p:cNvSpPr>
              <a:spLocks noChangeShapeType="1"/>
            </p:cNvSpPr>
            <p:nvPr/>
          </p:nvSpPr>
          <p:spPr bwMode="auto">
            <a:xfrm>
              <a:off x="1701" y="2251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87" name="Line 24"/>
            <p:cNvSpPr>
              <a:spLocks noChangeShapeType="1"/>
            </p:cNvSpPr>
            <p:nvPr/>
          </p:nvSpPr>
          <p:spPr bwMode="auto">
            <a:xfrm>
              <a:off x="930" y="2478"/>
              <a:ext cx="0" cy="8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88" name="Line 25"/>
            <p:cNvSpPr>
              <a:spLocks noChangeShapeType="1"/>
            </p:cNvSpPr>
            <p:nvPr/>
          </p:nvSpPr>
          <p:spPr bwMode="auto">
            <a:xfrm>
              <a:off x="793" y="2251"/>
              <a:ext cx="0" cy="8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89" name="Oval 26"/>
            <p:cNvSpPr>
              <a:spLocks noChangeArrowheads="1"/>
            </p:cNvSpPr>
            <p:nvPr/>
          </p:nvSpPr>
          <p:spPr bwMode="auto">
            <a:xfrm>
              <a:off x="906" y="3312"/>
              <a:ext cx="45" cy="4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90" name="Oval 27"/>
            <p:cNvSpPr>
              <a:spLocks noChangeArrowheads="1"/>
            </p:cNvSpPr>
            <p:nvPr/>
          </p:nvSpPr>
          <p:spPr bwMode="auto">
            <a:xfrm>
              <a:off x="770" y="3091"/>
              <a:ext cx="45" cy="4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15367" name="Rectangle 28"/>
          <p:cNvSpPr>
            <a:spLocks noChangeArrowheads="1"/>
          </p:cNvSpPr>
          <p:nvPr/>
        </p:nvSpPr>
        <p:spPr bwMode="auto">
          <a:xfrm>
            <a:off x="1331913" y="2895600"/>
            <a:ext cx="1800225" cy="2971800"/>
          </a:xfrm>
          <a:prstGeom prst="rect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15368" name="Text Box 29"/>
          <p:cNvSpPr txBox="1">
            <a:spLocks noChangeArrowheads="1"/>
          </p:cNvSpPr>
          <p:nvPr/>
        </p:nvSpPr>
        <p:spPr bwMode="auto">
          <a:xfrm>
            <a:off x="1835150" y="2852738"/>
            <a:ext cx="86518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Reg2</a:t>
            </a:r>
          </a:p>
        </p:txBody>
      </p:sp>
    </p:spTree>
    <p:extLst>
      <p:ext uri="{BB962C8B-B14F-4D97-AF65-F5344CB8AC3E}">
        <p14:creationId xmlns:p14="http://schemas.microsoft.com/office/powerpoint/2010/main" val="39974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Module Instances (2/2)</a:t>
            </a:r>
          </a:p>
        </p:txBody>
      </p:sp>
      <p:sp>
        <p:nvSpPr>
          <p:cNvPr id="35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67272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C6509C1B-BD73-4BD9-A4F9-24DA1CE31B1E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27538" y="2205038"/>
            <a:ext cx="4175125" cy="3152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module Reg2_2 (q, d, </a:t>
            </a:r>
            <a:r>
              <a:rPr lang="en-US" altLang="zh-TW" sz="2000" b="1" dirty="0" err="1"/>
              <a:t>clk</a:t>
            </a:r>
            <a:r>
              <a:rPr lang="en-US" altLang="zh-TW" sz="2000" b="1" dirty="0"/>
              <a:t>, </a:t>
            </a:r>
            <a:r>
              <a:rPr lang="en-US" altLang="zh-TW" sz="2000" b="1" dirty="0" err="1"/>
              <a:t>rst</a:t>
            </a:r>
            <a:r>
              <a:rPr lang="en-US" altLang="zh-TW" sz="2000" b="1" dirty="0"/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    output	[1:0] q;</a:t>
            </a:r>
            <a:br>
              <a:rPr lang="en-US" altLang="zh-TW" sz="2000" b="1" dirty="0"/>
            </a:br>
            <a:r>
              <a:rPr lang="en-US" altLang="zh-TW" sz="2000" b="1" dirty="0"/>
              <a:t>    input		[1:0] d;</a:t>
            </a:r>
            <a:br>
              <a:rPr lang="en-US" altLang="zh-TW" sz="2000" b="1" dirty="0"/>
            </a:br>
            <a:r>
              <a:rPr lang="en-US" altLang="zh-TW" sz="2000" b="1" dirty="0"/>
              <a:t>    input 	</a:t>
            </a:r>
            <a:r>
              <a:rPr lang="en-US" altLang="zh-TW" sz="2000" b="1" dirty="0" err="1"/>
              <a:t>clk</a:t>
            </a:r>
            <a:r>
              <a:rPr lang="en-US" altLang="zh-TW" sz="2000" b="1" dirty="0"/>
              <a:t>, </a:t>
            </a:r>
            <a:r>
              <a:rPr lang="en-US" altLang="zh-TW" sz="2000" b="1" dirty="0" err="1"/>
              <a:t>rst</a:t>
            </a:r>
            <a:r>
              <a:rPr lang="en-US" altLang="zh-TW" sz="2000" b="1" dirty="0"/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    wire		[1:0] w;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    Reg2 r0(w, d, </a:t>
            </a:r>
            <a:r>
              <a:rPr lang="en-US" altLang="zh-TW" sz="2000" b="1" dirty="0" err="1"/>
              <a:t>clk</a:t>
            </a:r>
            <a:r>
              <a:rPr lang="en-US" altLang="zh-TW" sz="2000" b="1" dirty="0"/>
              <a:t>, </a:t>
            </a:r>
            <a:r>
              <a:rPr lang="en-US" altLang="zh-TW" sz="2000" b="1" dirty="0" err="1"/>
              <a:t>rst</a:t>
            </a:r>
            <a:r>
              <a:rPr lang="en-US" altLang="zh-TW" sz="2000" b="1" dirty="0"/>
              <a:t>);</a:t>
            </a:r>
            <a:br>
              <a:rPr lang="en-US" altLang="zh-TW" sz="2000" b="1" dirty="0"/>
            </a:br>
            <a:r>
              <a:rPr lang="en-US" altLang="zh-TW" sz="2000" b="1" dirty="0"/>
              <a:t>    Reg2 r1(q, w, </a:t>
            </a:r>
            <a:r>
              <a:rPr lang="en-US" altLang="zh-TW" sz="2000" b="1" dirty="0" err="1"/>
              <a:t>clk</a:t>
            </a:r>
            <a:r>
              <a:rPr lang="en-US" altLang="zh-TW" sz="2000" b="1" dirty="0"/>
              <a:t>, </a:t>
            </a:r>
            <a:r>
              <a:rPr lang="en-US" altLang="zh-TW" sz="2000" b="1" dirty="0" err="1"/>
              <a:t>rst</a:t>
            </a:r>
            <a:r>
              <a:rPr lang="en-US" altLang="zh-TW" sz="2000" b="1" dirty="0"/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 err="1"/>
              <a:t>endmodule</a:t>
            </a:r>
            <a:endParaRPr lang="en-US" altLang="zh-TW" sz="2000" b="1" dirty="0"/>
          </a:p>
        </p:txBody>
      </p:sp>
      <p:sp>
        <p:nvSpPr>
          <p:cNvPr id="16389" name="Text Box 22"/>
          <p:cNvSpPr txBox="1">
            <a:spLocks noChangeArrowheads="1"/>
          </p:cNvSpPr>
          <p:nvPr/>
        </p:nvSpPr>
        <p:spPr bwMode="auto">
          <a:xfrm>
            <a:off x="3924300" y="3284538"/>
            <a:ext cx="52863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q</a:t>
            </a:r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 flipV="1">
            <a:off x="881063" y="3506788"/>
            <a:ext cx="3778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881063" y="4435475"/>
            <a:ext cx="2520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>
            <a:off x="2249488" y="3508375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1258888" y="2930525"/>
            <a:ext cx="990600" cy="11525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1328738" y="331311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latin typeface="Arial Black" pitchFamily="34" charset="0"/>
              </a:rPr>
              <a:t>Reg2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520700" y="3284538"/>
            <a:ext cx="4318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d</a:t>
            </a:r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395288" y="4224338"/>
            <a:ext cx="52863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clk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419100" y="4465638"/>
            <a:ext cx="46196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rst</a:t>
            </a:r>
          </a:p>
        </p:txBody>
      </p:sp>
      <p:sp>
        <p:nvSpPr>
          <p:cNvPr id="16398" name="Line 17"/>
          <p:cNvSpPr>
            <a:spLocks noChangeShapeType="1"/>
          </p:cNvSpPr>
          <p:nvPr/>
        </p:nvSpPr>
        <p:spPr bwMode="auto">
          <a:xfrm flipV="1">
            <a:off x="3392488" y="4076700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399" name="Rectangle 19"/>
          <p:cNvSpPr>
            <a:spLocks noChangeArrowheads="1"/>
          </p:cNvSpPr>
          <p:nvPr/>
        </p:nvSpPr>
        <p:spPr bwMode="auto">
          <a:xfrm>
            <a:off x="2608263" y="2924175"/>
            <a:ext cx="990600" cy="11525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16400" name="Line 23"/>
          <p:cNvSpPr>
            <a:spLocks noChangeShapeType="1"/>
          </p:cNvSpPr>
          <p:nvPr/>
        </p:nvSpPr>
        <p:spPr bwMode="auto">
          <a:xfrm>
            <a:off x="3592513" y="3509963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401" name="Oval 26"/>
          <p:cNvSpPr>
            <a:spLocks noChangeArrowheads="1"/>
          </p:cNvSpPr>
          <p:nvPr/>
        </p:nvSpPr>
        <p:spPr bwMode="auto">
          <a:xfrm>
            <a:off x="1987550" y="4394200"/>
            <a:ext cx="71438" cy="714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16402" name="Text Box 28"/>
          <p:cNvSpPr txBox="1">
            <a:spLocks noChangeArrowheads="1"/>
          </p:cNvSpPr>
          <p:nvPr/>
        </p:nvSpPr>
        <p:spPr bwMode="auto">
          <a:xfrm>
            <a:off x="2662238" y="331311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latin typeface="Arial Black" pitchFamily="34" charset="0"/>
              </a:rPr>
              <a:t>Reg2</a:t>
            </a:r>
          </a:p>
        </p:txBody>
      </p:sp>
      <p:sp>
        <p:nvSpPr>
          <p:cNvPr id="16403" name="Line 29"/>
          <p:cNvSpPr>
            <a:spLocks noChangeShapeType="1"/>
          </p:cNvSpPr>
          <p:nvPr/>
        </p:nvSpPr>
        <p:spPr bwMode="auto">
          <a:xfrm flipV="1">
            <a:off x="2024063" y="4078288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404" name="Line 30"/>
          <p:cNvSpPr>
            <a:spLocks noChangeShapeType="1"/>
          </p:cNvSpPr>
          <p:nvPr/>
        </p:nvSpPr>
        <p:spPr bwMode="auto">
          <a:xfrm flipV="1">
            <a:off x="881063" y="4651375"/>
            <a:ext cx="20161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405" name="Line 31"/>
          <p:cNvSpPr>
            <a:spLocks noChangeShapeType="1"/>
          </p:cNvSpPr>
          <p:nvPr/>
        </p:nvSpPr>
        <p:spPr bwMode="auto">
          <a:xfrm flipV="1">
            <a:off x="2887663" y="4076700"/>
            <a:ext cx="9525" cy="577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406" name="Oval 32"/>
          <p:cNvSpPr>
            <a:spLocks noChangeArrowheads="1"/>
          </p:cNvSpPr>
          <p:nvPr/>
        </p:nvSpPr>
        <p:spPr bwMode="auto">
          <a:xfrm>
            <a:off x="1482725" y="4610100"/>
            <a:ext cx="71438" cy="714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16407" name="Line 33"/>
          <p:cNvSpPr>
            <a:spLocks noChangeShapeType="1"/>
          </p:cNvSpPr>
          <p:nvPr/>
        </p:nvSpPr>
        <p:spPr bwMode="auto">
          <a:xfrm flipV="1">
            <a:off x="1519238" y="4076700"/>
            <a:ext cx="9525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409" name="Line 40"/>
          <p:cNvSpPr>
            <a:spLocks noChangeShapeType="1"/>
          </p:cNvSpPr>
          <p:nvPr/>
        </p:nvSpPr>
        <p:spPr bwMode="auto">
          <a:xfrm flipH="1">
            <a:off x="971550" y="3429000"/>
            <a:ext cx="144463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410" name="Text Box 41"/>
          <p:cNvSpPr txBox="1">
            <a:spLocks noChangeArrowheads="1"/>
          </p:cNvSpPr>
          <p:nvPr/>
        </p:nvSpPr>
        <p:spPr bwMode="auto">
          <a:xfrm>
            <a:off x="900113" y="3500438"/>
            <a:ext cx="28733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2</a:t>
            </a:r>
          </a:p>
        </p:txBody>
      </p:sp>
      <p:sp>
        <p:nvSpPr>
          <p:cNvPr id="16411" name="Line 42"/>
          <p:cNvSpPr>
            <a:spLocks noChangeShapeType="1"/>
          </p:cNvSpPr>
          <p:nvPr/>
        </p:nvSpPr>
        <p:spPr bwMode="auto">
          <a:xfrm flipH="1">
            <a:off x="2339975" y="3422650"/>
            <a:ext cx="144463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412" name="Text Box 43"/>
          <p:cNvSpPr txBox="1">
            <a:spLocks noChangeArrowheads="1"/>
          </p:cNvSpPr>
          <p:nvPr/>
        </p:nvSpPr>
        <p:spPr bwMode="auto">
          <a:xfrm>
            <a:off x="2268538" y="3494088"/>
            <a:ext cx="28733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16413" name="Line 44"/>
          <p:cNvSpPr>
            <a:spLocks noChangeShapeType="1"/>
          </p:cNvSpPr>
          <p:nvPr/>
        </p:nvSpPr>
        <p:spPr bwMode="auto">
          <a:xfrm flipH="1">
            <a:off x="3708400" y="3429000"/>
            <a:ext cx="144463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414" name="Text Box 45"/>
          <p:cNvSpPr txBox="1">
            <a:spLocks noChangeArrowheads="1"/>
          </p:cNvSpPr>
          <p:nvPr/>
        </p:nvSpPr>
        <p:spPr bwMode="auto">
          <a:xfrm>
            <a:off x="3636963" y="3500438"/>
            <a:ext cx="28733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2</a:t>
            </a:r>
          </a:p>
        </p:txBody>
      </p:sp>
      <p:sp>
        <p:nvSpPr>
          <p:cNvPr id="16415" name="Rectangle 47"/>
          <p:cNvSpPr>
            <a:spLocks noChangeArrowheads="1"/>
          </p:cNvSpPr>
          <p:nvPr/>
        </p:nvSpPr>
        <p:spPr bwMode="auto">
          <a:xfrm>
            <a:off x="1116013" y="2565400"/>
            <a:ext cx="2592387" cy="2232025"/>
          </a:xfrm>
          <a:prstGeom prst="rect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16416" name="Text Box 48"/>
          <p:cNvSpPr txBox="1">
            <a:spLocks noChangeArrowheads="1"/>
          </p:cNvSpPr>
          <p:nvPr/>
        </p:nvSpPr>
        <p:spPr bwMode="auto">
          <a:xfrm>
            <a:off x="1908175" y="2565400"/>
            <a:ext cx="100806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Reg2_2</a:t>
            </a: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2268538" y="3141663"/>
            <a:ext cx="4318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64492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Net Concatenations</a:t>
            </a:r>
          </a:p>
        </p:txBody>
      </p:sp>
      <p:graphicFrame>
        <p:nvGraphicFramePr>
          <p:cNvPr id="59498" name="Group 10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445861"/>
              </p:ext>
            </p:extLst>
          </p:nvPr>
        </p:nvGraphicFramePr>
        <p:xfrm>
          <a:off x="250825" y="2276475"/>
          <a:ext cx="8713788" cy="3022601"/>
        </p:xfrm>
        <a:graphic>
          <a:graphicData uri="http://schemas.openxmlformats.org/drawingml/2006/table">
            <a:tbl>
              <a:tblPr/>
              <a:tblGrid>
                <a:gridCol w="2881313"/>
                <a:gridCol w="5832475"/>
              </a:tblGrid>
              <a:tr h="520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Representation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Meaning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25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{b[3:0],c[2:0]}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{b[3] ,b[2] ,b[1] ,b[0], c[2] ,c[1] ,c[0]}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{a,b[3:0],w,3’b101}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</a:t>
                      </a:r>
                      <a:r>
                        <a:rPr kumimoji="1" lang="en-US" altLang="zh-TW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a,b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[3] ,b[2] ,b[1] ,b[0],w,1’b1,1’b0,1’b1}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{4{w}}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</a:t>
                      </a:r>
                      <a:r>
                        <a:rPr kumimoji="1" lang="en-US" altLang="zh-TW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w,w,w,w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}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{b,{3{a,b}}}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</a:t>
                      </a:r>
                      <a:r>
                        <a:rPr kumimoji="1" lang="en-US" altLang="zh-TW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b,a,b,a,b,a,b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}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67272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852C4E1B-B871-4595-A20B-0397C4DFC7C9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91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Standard Cell Library (lib.v)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412875"/>
            <a:ext cx="8218488" cy="47132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3200" dirty="0" smtClean="0"/>
              <a:t>Choose what you need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3200" dirty="0" smtClean="0"/>
              <a:t>Compose your circuit according to I/O connections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</a:rPr>
              <a:t>module AN3(Z,A,B,C);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</a:rPr>
              <a:t>       output Z;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</a:rPr>
              <a:t>       input A,B,C;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</a:rPr>
              <a:t>       </a:t>
            </a:r>
            <a:r>
              <a:rPr lang="en-US" altLang="zh-TW" sz="1800" dirty="0" smtClean="0">
                <a:solidFill>
                  <a:srgbClr val="0070C0"/>
                </a:solidFill>
              </a:rPr>
              <a:t>// </a:t>
            </a:r>
            <a:r>
              <a:rPr lang="en-US" altLang="zh-TW" sz="1800" dirty="0" err="1" smtClean="0">
                <a:solidFill>
                  <a:srgbClr val="0070C0"/>
                </a:solidFill>
              </a:rPr>
              <a:t>netlist</a:t>
            </a:r>
            <a:endParaRPr lang="en-US" altLang="zh-TW" sz="1800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</a:rPr>
              <a:t>       and g1(Z,A,B,C);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</a:rPr>
              <a:t>	  </a:t>
            </a:r>
            <a:r>
              <a:rPr lang="en-US" altLang="zh-TW" sz="1800" dirty="0" smtClean="0">
                <a:solidFill>
                  <a:srgbClr val="0070C0"/>
                </a:solidFill>
              </a:rPr>
              <a:t>// specify block, declare local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rgbClr val="0070C0"/>
                </a:solidFill>
              </a:rPr>
              <a:t>	  // timing constant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</a:rPr>
              <a:t>       specify       </a:t>
            </a:r>
          </a:p>
        </p:txBody>
      </p:sp>
      <p:sp>
        <p:nvSpPr>
          <p:cNvPr id="18437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3068638"/>
            <a:ext cx="4114800" cy="30575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</a:rPr>
              <a:t>	      </a:t>
            </a:r>
            <a:r>
              <a:rPr lang="en-US" altLang="zh-TW" sz="1800" dirty="0" smtClean="0">
                <a:solidFill>
                  <a:srgbClr val="0070C0"/>
                </a:solidFill>
              </a:rPr>
              <a:t>// delay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</a:rPr>
              <a:t>          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specparam</a:t>
            </a:r>
            <a:r>
              <a:rPr lang="en-US" altLang="zh-TW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Tp_A_Z</a:t>
            </a:r>
            <a:r>
              <a:rPr lang="en-US" altLang="zh-TW" sz="1800" dirty="0" smtClean="0">
                <a:solidFill>
                  <a:schemeClr val="tx1"/>
                </a:solidFill>
              </a:rPr>
              <a:t> = 0.275;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</a:rPr>
              <a:t>          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specparam</a:t>
            </a:r>
            <a:r>
              <a:rPr lang="en-US" altLang="zh-TW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Tp_B_Z</a:t>
            </a:r>
            <a:r>
              <a:rPr lang="en-US" altLang="zh-TW" sz="1800" dirty="0" smtClean="0">
                <a:solidFill>
                  <a:schemeClr val="tx1"/>
                </a:solidFill>
              </a:rPr>
              <a:t> = 0.275;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</a:rPr>
              <a:t>          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specparam</a:t>
            </a:r>
            <a:r>
              <a:rPr lang="en-US" altLang="zh-TW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Tp_C_Z</a:t>
            </a:r>
            <a:r>
              <a:rPr lang="en-US" altLang="zh-TW" sz="1800" dirty="0" smtClean="0">
                <a:solidFill>
                  <a:schemeClr val="tx1"/>
                </a:solidFill>
              </a:rPr>
              <a:t> = 0.275;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rgbClr val="0070C0"/>
                </a:solidFill>
              </a:rPr>
              <a:t>           // path delay (full connection)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</a:rPr>
              <a:t>           ( A *&gt; Z ) = (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Tp_A_Z</a:t>
            </a:r>
            <a:r>
              <a:rPr lang="en-US" altLang="zh-TW" sz="1800" dirty="0" smtClean="0">
                <a:solidFill>
                  <a:schemeClr val="tx1"/>
                </a:solidFill>
              </a:rPr>
              <a:t>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</a:rPr>
              <a:t>           ( B *&gt; Z ) = (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Tp_B_Z</a:t>
            </a:r>
            <a:r>
              <a:rPr lang="en-US" altLang="zh-TW" sz="1800" dirty="0" smtClean="0">
                <a:solidFill>
                  <a:schemeClr val="tx1"/>
                </a:solidFill>
              </a:rPr>
              <a:t>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</a:rPr>
              <a:t>           ( C *&gt; Z ) = (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Tp_C_Z</a:t>
            </a:r>
            <a:r>
              <a:rPr lang="en-US" altLang="zh-TW" sz="1800" dirty="0" smtClean="0">
                <a:solidFill>
                  <a:schemeClr val="tx1"/>
                </a:solidFill>
              </a:rPr>
              <a:t>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</a:rPr>
              <a:t>      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endspecify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err="1" smtClean="0">
                <a:solidFill>
                  <a:schemeClr val="tx1"/>
                </a:solidFill>
              </a:rPr>
              <a:t>endmodule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67272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A3CA3CA7-B68A-4CD3-8B58-A83944F217C1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4211638" y="3068638"/>
            <a:ext cx="0" cy="3097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Standard Cell Library (lib.v)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2674938" cy="4525963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AN3</a:t>
            </a:r>
          </a:p>
          <a:p>
            <a:pPr eaLnBrk="1" hangingPunct="1"/>
            <a:r>
              <a:rPr lang="en-US" altLang="zh-TW" dirty="0" smtClean="0"/>
              <a:t>AN4</a:t>
            </a:r>
          </a:p>
          <a:p>
            <a:pPr eaLnBrk="1" hangingPunct="1"/>
            <a:r>
              <a:rPr lang="en-US" altLang="zh-TW" dirty="0" smtClean="0"/>
              <a:t>AN2</a:t>
            </a:r>
          </a:p>
          <a:p>
            <a:pPr eaLnBrk="1" hangingPunct="1"/>
            <a:r>
              <a:rPr lang="en-US" altLang="zh-TW" dirty="0" smtClean="0"/>
              <a:t>EN //</a:t>
            </a:r>
            <a:r>
              <a:rPr lang="en-US" altLang="zh-TW" dirty="0" err="1" smtClean="0"/>
              <a:t>xnor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EN3</a:t>
            </a:r>
          </a:p>
          <a:p>
            <a:pPr eaLnBrk="1" hangingPunct="1"/>
            <a:r>
              <a:rPr lang="en-US" altLang="zh-TW" dirty="0" smtClean="0"/>
              <a:t>EO // </a:t>
            </a:r>
            <a:r>
              <a:rPr lang="en-US" altLang="zh-TW" dirty="0" err="1" smtClean="0"/>
              <a:t>xor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EO3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67272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E648CCBD-F69F-4228-BC19-936E41B76BFF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700338" y="1628775"/>
            <a:ext cx="40433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/>
              <a:t>FA1 // full adder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/>
              <a:t>FD1 // DFF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/>
              <a:t>FD2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/>
              <a:t>HA1 // half adder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/>
              <a:t>IV   // not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/>
              <a:t>MUX21H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dirty="0"/>
              <a:t>	// 2-to-1 MUX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6300788" y="1628775"/>
            <a:ext cx="28432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/>
              <a:t>ND2 // </a:t>
            </a:r>
            <a:r>
              <a:rPr lang="en-US" altLang="zh-TW" sz="2800" dirty="0" err="1"/>
              <a:t>nand</a:t>
            </a:r>
            <a:endParaRPr lang="en-US" altLang="zh-TW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/>
              <a:t>ND3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/>
              <a:t>ND4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/>
              <a:t>NR2 //nor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/>
              <a:t>NR3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/>
              <a:t>OR2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/>
              <a:t>OR3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/>
              <a:t>OR4</a:t>
            </a:r>
          </a:p>
        </p:txBody>
      </p:sp>
    </p:spTree>
    <p:extLst>
      <p:ext uri="{BB962C8B-B14F-4D97-AF65-F5344CB8AC3E}">
        <p14:creationId xmlns:p14="http://schemas.microsoft.com/office/powerpoint/2010/main" val="31961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Notification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In this HW, all the logic operation </a:t>
            </a:r>
            <a:r>
              <a:rPr lang="en-US" altLang="zh-TW" dirty="0" smtClean="0">
                <a:solidFill>
                  <a:srgbClr val="FF0000"/>
                </a:solidFill>
              </a:rPr>
              <a:t>MUST</a:t>
            </a:r>
            <a:r>
              <a:rPr lang="en-US" altLang="zh-TW" dirty="0" smtClean="0"/>
              <a:t> consist of standard cell. You can </a:t>
            </a:r>
            <a:r>
              <a:rPr lang="en-US" altLang="zh-TW" dirty="0" smtClean="0">
                <a:solidFill>
                  <a:srgbClr val="FF0000"/>
                </a:solidFill>
              </a:rPr>
              <a:t>NOT</a:t>
            </a:r>
            <a:r>
              <a:rPr lang="en-US" altLang="zh-TW" dirty="0" smtClean="0"/>
              <a:t> use logic operators.</a:t>
            </a:r>
          </a:p>
          <a:p>
            <a:pPr lvl="1" eaLnBrk="1" hangingPunct="1">
              <a:buFontTx/>
              <a:buNone/>
            </a:pPr>
            <a:endParaRPr lang="en-US" altLang="zh-TW" dirty="0" smtClean="0"/>
          </a:p>
          <a:p>
            <a:pPr lvl="1" eaLnBrk="1" hangingPunct="1">
              <a:buFontTx/>
              <a:buNone/>
            </a:pPr>
            <a:r>
              <a:rPr lang="en-US" altLang="zh-TW" dirty="0" smtClean="0"/>
              <a:t>wire a, b, c;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/>
              <a:t>assign a = b &amp; c;</a:t>
            </a:r>
          </a:p>
          <a:p>
            <a:pPr lvl="1" eaLnBrk="1" hangingPunct="1">
              <a:buFontTx/>
              <a:buNone/>
            </a:pPr>
            <a:endParaRPr lang="en-US" altLang="zh-TW" dirty="0" smtClean="0"/>
          </a:p>
          <a:p>
            <a:pPr lvl="1" eaLnBrk="1" hangingPunct="1">
              <a:buFontTx/>
              <a:buNone/>
            </a:pPr>
            <a:endParaRPr lang="en-US" altLang="zh-TW" dirty="0"/>
          </a:p>
          <a:p>
            <a:pPr lvl="1" eaLnBrk="1" hangingPunct="1">
              <a:buFontTx/>
              <a:buNone/>
            </a:pPr>
            <a:r>
              <a:rPr lang="en-US" altLang="zh-TW" dirty="0" smtClean="0"/>
              <a:t>wire a, b, c;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/>
              <a:t>AN2 an(a, b, c);</a:t>
            </a:r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67272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D354FC77-8FC2-4581-AB00-3FD7A2787ADC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  <p:sp>
        <p:nvSpPr>
          <p:cNvPr id="87044" name="Line 4"/>
          <p:cNvSpPr>
            <a:spLocks noChangeShapeType="1"/>
          </p:cNvSpPr>
          <p:nvPr/>
        </p:nvSpPr>
        <p:spPr bwMode="auto">
          <a:xfrm flipH="1">
            <a:off x="900113" y="3141985"/>
            <a:ext cx="2808287" cy="9350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87045" name="Line 5"/>
          <p:cNvSpPr>
            <a:spLocks noChangeShapeType="1"/>
          </p:cNvSpPr>
          <p:nvPr/>
        </p:nvSpPr>
        <p:spPr bwMode="auto">
          <a:xfrm flipH="1" flipV="1">
            <a:off x="900113" y="3068960"/>
            <a:ext cx="2808287" cy="10080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36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nimBg="1"/>
      <p:bldP spid="870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0"/>
          <p:cNvSpPr>
            <a:spLocks noChangeArrowheads="1"/>
          </p:cNvSpPr>
          <p:nvPr/>
        </p:nvSpPr>
        <p:spPr bwMode="auto">
          <a:xfrm>
            <a:off x="457200" y="1600201"/>
            <a:ext cx="8229600" cy="42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 dirty="0">
                <a:latin typeface="Tahoma" pitchFamily="34" charset="0"/>
              </a:rPr>
              <a:t>module ADDER (out, in1, in2);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dirty="0">
                <a:latin typeface="Tahoma" pitchFamily="34" charset="0"/>
              </a:rPr>
              <a:t>	output [2:0] out;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dirty="0">
                <a:latin typeface="Tahoma" pitchFamily="34" charset="0"/>
              </a:rPr>
              <a:t>	input [1:0] in1, in2;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dirty="0">
                <a:latin typeface="Tahoma" pitchFamily="34" charset="0"/>
              </a:rPr>
              <a:t>	wire c</a:t>
            </a:r>
            <a:r>
              <a:rPr lang="en-US" altLang="zh-TW" sz="2800" dirty="0" smtClean="0">
                <a:latin typeface="Tahoma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endParaRPr lang="en-US" altLang="zh-TW" sz="2800" dirty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2800" dirty="0">
                <a:latin typeface="Tahoma" pitchFamily="34" charset="0"/>
              </a:rPr>
              <a:t>	FA1 fa0(c, out[0], in1[0], in2[0], 1’b0);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dirty="0">
                <a:latin typeface="Tahoma" pitchFamily="34" charset="0"/>
              </a:rPr>
              <a:t>	FA1 fa1(out[2], out[1], in1[1], in2[1], c);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dirty="0" err="1" smtClean="0">
                <a:latin typeface="Tahoma" pitchFamily="34" charset="0"/>
              </a:rPr>
              <a:t>endmodule</a:t>
            </a:r>
            <a:endParaRPr lang="en-US" altLang="zh-TW" sz="2800" dirty="0">
              <a:solidFill>
                <a:srgbClr val="FFFF99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>
                <a:solidFill>
                  <a:srgbClr val="FFFF99"/>
                </a:solidFill>
                <a:latin typeface="Tahoma" pitchFamily="34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>
                <a:solidFill>
                  <a:srgbClr val="FFFF99"/>
                </a:solidFill>
                <a:latin typeface="Tahoma" pitchFamily="34" charset="0"/>
              </a:rPr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>
                <a:solidFill>
                  <a:srgbClr val="FFFF99"/>
                </a:solidFill>
                <a:latin typeface="Tahoma" pitchFamily="34" charset="0"/>
              </a:rPr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>
                <a:solidFill>
                  <a:srgbClr val="FFFF99"/>
                </a:solidFill>
                <a:latin typeface="Tahoma" pitchFamily="34" charset="0"/>
              </a:rPr>
              <a:t>	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Example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37312"/>
            <a:ext cx="2267272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ECAD7168-2611-476A-BA7C-3CA501FC40D2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  <p:pic>
        <p:nvPicPr>
          <p:cNvPr id="86039" name="Picture 23" descr="C:\Users\Charles\Desktop\F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06" y="2060848"/>
            <a:ext cx="4777582" cy="221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6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Introduction to Verilog</a:t>
            </a:r>
          </a:p>
          <a:p>
            <a:pPr lvl="1" eaLnBrk="1" hangingPunct="1"/>
            <a:r>
              <a:rPr lang="en-US" altLang="zh-TW" dirty="0" smtClean="0"/>
              <a:t>Module</a:t>
            </a:r>
          </a:p>
          <a:p>
            <a:pPr lvl="1" eaLnBrk="1" hangingPunct="1"/>
            <a:r>
              <a:rPr lang="en-US" altLang="zh-TW" dirty="0" smtClean="0"/>
              <a:t>Value &amp; number</a:t>
            </a:r>
          </a:p>
          <a:p>
            <a:pPr lvl="1" eaLnBrk="1" hangingPunct="1"/>
            <a:r>
              <a:rPr lang="en-US" altLang="zh-TW" dirty="0" smtClean="0"/>
              <a:t>Data type</a:t>
            </a:r>
          </a:p>
          <a:p>
            <a:pPr eaLnBrk="1" hangingPunct="1"/>
            <a:r>
              <a:rPr lang="en-US" altLang="zh-TW" dirty="0" smtClean="0"/>
              <a:t>Verilog-XL simulation &amp; </a:t>
            </a:r>
            <a:r>
              <a:rPr lang="en-US" altLang="zh-TW" dirty="0" err="1" smtClean="0"/>
              <a:t>nWave</a:t>
            </a:r>
            <a:r>
              <a:rPr lang="en-US" altLang="zh-TW" dirty="0" smtClean="0"/>
              <a:t> tool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024AC2CD-4358-4E7C-BF04-2A1832E5E37C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6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Flow chart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67272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5F4AE9CF-6652-4EA4-83B5-C2EC3BBF0894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4357688" y="3478213"/>
            <a:ext cx="1219200" cy="762000"/>
          </a:xfrm>
          <a:prstGeom prst="rect">
            <a:avLst/>
          </a:prstGeom>
          <a:solidFill>
            <a:srgbClr val="CCFF99"/>
          </a:solidFill>
          <a:ln w="9525">
            <a:solidFill>
              <a:srgbClr val="CCFF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Verilog</a:t>
            </a:r>
          </a:p>
        </p:txBody>
      </p:sp>
      <p:sp>
        <p:nvSpPr>
          <p:cNvPr id="22533" name="Rectangle 8"/>
          <p:cNvSpPr>
            <a:spLocks noChangeArrowheads="1"/>
          </p:cNvSpPr>
          <p:nvPr/>
        </p:nvSpPr>
        <p:spPr bwMode="auto">
          <a:xfrm>
            <a:off x="1514475" y="4392613"/>
            <a:ext cx="1852613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Your job</a:t>
            </a:r>
          </a:p>
          <a:p>
            <a:pPr algn="ctr"/>
            <a:r>
              <a:rPr lang="en-US" altLang="zh-TW"/>
              <a:t>(Write Verilog file)</a:t>
            </a:r>
          </a:p>
        </p:txBody>
      </p:sp>
      <p:sp>
        <p:nvSpPr>
          <p:cNvPr id="22534" name="AutoShape 9"/>
          <p:cNvSpPr>
            <a:spLocks noChangeArrowheads="1"/>
          </p:cNvSpPr>
          <p:nvPr/>
        </p:nvSpPr>
        <p:spPr bwMode="auto">
          <a:xfrm rot="2955069">
            <a:off x="3328988" y="3135313"/>
            <a:ext cx="10668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5" name="AutoShape 10"/>
          <p:cNvSpPr>
            <a:spLocks noChangeArrowheads="1"/>
          </p:cNvSpPr>
          <p:nvPr/>
        </p:nvSpPr>
        <p:spPr bwMode="auto">
          <a:xfrm rot="-3055995">
            <a:off x="3328988" y="4202113"/>
            <a:ext cx="10668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6" name="Text Box 12"/>
          <p:cNvSpPr txBox="1">
            <a:spLocks noChangeArrowheads="1"/>
          </p:cNvSpPr>
          <p:nvPr/>
        </p:nvSpPr>
        <p:spPr bwMode="auto">
          <a:xfrm>
            <a:off x="1800225" y="1773238"/>
            <a:ext cx="1643063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/>
              <a:t>tb_Comparator_51.v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200"/>
              <a:t>lib.v</a:t>
            </a:r>
          </a:p>
          <a:p>
            <a:pPr eaLnBrk="1" hangingPunct="1">
              <a:spcBef>
                <a:spcPct val="50000"/>
              </a:spcBef>
            </a:pPr>
            <a:r>
              <a:rPr lang="nl-NL" altLang="zh-TW" sz="1200"/>
              <a:t>answer.dat</a:t>
            </a:r>
          </a:p>
          <a:p>
            <a:pPr eaLnBrk="1" hangingPunct="1">
              <a:spcBef>
                <a:spcPct val="50000"/>
              </a:spcBef>
            </a:pPr>
            <a:r>
              <a:rPr lang="nl-NL" altLang="zh-TW" sz="1200"/>
              <a:t>in0.dat</a:t>
            </a:r>
          </a:p>
          <a:p>
            <a:pPr eaLnBrk="1" hangingPunct="1">
              <a:spcBef>
                <a:spcPct val="50000"/>
              </a:spcBef>
            </a:pPr>
            <a:r>
              <a:rPr lang="nl-NL" altLang="zh-TW" sz="1200"/>
              <a:t>in1.dat</a:t>
            </a:r>
          </a:p>
          <a:p>
            <a:pPr eaLnBrk="1" hangingPunct="1">
              <a:spcBef>
                <a:spcPct val="50000"/>
              </a:spcBef>
            </a:pPr>
            <a:r>
              <a:rPr lang="nl-NL" altLang="zh-TW" sz="1200"/>
              <a:t>in2.dat</a:t>
            </a:r>
          </a:p>
          <a:p>
            <a:pPr eaLnBrk="1" hangingPunct="1">
              <a:spcBef>
                <a:spcPct val="50000"/>
              </a:spcBef>
            </a:pPr>
            <a:r>
              <a:rPr lang="nl-NL" altLang="zh-TW" sz="1200"/>
              <a:t>in3.dat</a:t>
            </a:r>
          </a:p>
          <a:p>
            <a:pPr eaLnBrk="1" hangingPunct="1">
              <a:spcBef>
                <a:spcPct val="50000"/>
              </a:spcBef>
            </a:pPr>
            <a:r>
              <a:rPr lang="nl-NL" altLang="zh-TW" sz="1200"/>
              <a:t>in4.dat</a:t>
            </a:r>
          </a:p>
          <a:p>
            <a:pPr eaLnBrk="1" hangingPunct="1">
              <a:spcBef>
                <a:spcPct val="50000"/>
              </a:spcBef>
            </a:pPr>
            <a:endParaRPr lang="en-US" altLang="zh-TW"/>
          </a:p>
        </p:txBody>
      </p:sp>
      <p:sp>
        <p:nvSpPr>
          <p:cNvPr id="22537" name="Text Box 13"/>
          <p:cNvSpPr txBox="1">
            <a:spLocks noChangeArrowheads="1"/>
          </p:cNvSpPr>
          <p:nvPr/>
        </p:nvSpPr>
        <p:spPr bwMode="auto">
          <a:xfrm>
            <a:off x="3371850" y="4916488"/>
            <a:ext cx="2071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Comparator_51.v</a:t>
            </a:r>
          </a:p>
        </p:txBody>
      </p:sp>
      <p:sp>
        <p:nvSpPr>
          <p:cNvPr id="22538" name="AutoShape 15"/>
          <p:cNvSpPr>
            <a:spLocks noChangeArrowheads="1"/>
          </p:cNvSpPr>
          <p:nvPr/>
        </p:nvSpPr>
        <p:spPr bwMode="auto">
          <a:xfrm rot="-5400000">
            <a:off x="5772150" y="3516313"/>
            <a:ext cx="609600" cy="685800"/>
          </a:xfrm>
          <a:prstGeom prst="down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22539" name="Text Box 16"/>
          <p:cNvSpPr txBox="1">
            <a:spLocks noChangeArrowheads="1"/>
          </p:cNvSpPr>
          <p:nvPr/>
        </p:nvSpPr>
        <p:spPr bwMode="auto">
          <a:xfrm>
            <a:off x="5657850" y="3187700"/>
            <a:ext cx="804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*.fsdb</a:t>
            </a:r>
          </a:p>
        </p:txBody>
      </p:sp>
      <p:sp>
        <p:nvSpPr>
          <p:cNvPr id="22540" name="Rectangle 20"/>
          <p:cNvSpPr>
            <a:spLocks noChangeArrowheads="1"/>
          </p:cNvSpPr>
          <p:nvPr/>
        </p:nvSpPr>
        <p:spPr bwMode="auto">
          <a:xfrm>
            <a:off x="6496050" y="3478213"/>
            <a:ext cx="1219200" cy="762000"/>
          </a:xfrm>
          <a:prstGeom prst="rect">
            <a:avLst/>
          </a:prstGeom>
          <a:solidFill>
            <a:srgbClr val="CCFF99"/>
          </a:solidFill>
          <a:ln w="9525">
            <a:solidFill>
              <a:srgbClr val="CCFF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nWave</a:t>
            </a:r>
          </a:p>
        </p:txBody>
      </p:sp>
      <p:sp>
        <p:nvSpPr>
          <p:cNvPr id="22541" name="文字方塊 12"/>
          <p:cNvSpPr txBox="1">
            <a:spLocks noChangeArrowheads="1"/>
          </p:cNvSpPr>
          <p:nvPr/>
        </p:nvSpPr>
        <p:spPr bwMode="auto">
          <a:xfrm>
            <a:off x="1785938" y="6072188"/>
            <a:ext cx="5661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All these files should be placed under the same folder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5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Your Job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33928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710E61BA-16EE-42C9-A25A-0E7CD631727F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534792" y="1545894"/>
            <a:ext cx="4501704" cy="44033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module </a:t>
            </a:r>
            <a:r>
              <a:rPr lang="en-US" altLang="zh-TW" sz="2000" b="1" dirty="0" smtClean="0"/>
              <a:t>COMPARATOR_51(median, </a:t>
            </a:r>
            <a:r>
              <a:rPr lang="en-US" altLang="zh-TW" sz="2000" b="1" dirty="0"/>
              <a:t>i0, i1, i2, i3, i4);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    output	[2:0] </a:t>
            </a:r>
            <a:r>
              <a:rPr lang="en-US" altLang="zh-TW" sz="2000" b="1" dirty="0" smtClean="0"/>
              <a:t>min;</a:t>
            </a:r>
            <a:r>
              <a:rPr lang="en-US" altLang="zh-TW" sz="2000" b="1" dirty="0"/>
              <a:t/>
            </a:r>
            <a:br>
              <a:rPr lang="en-US" altLang="zh-TW" sz="2000" b="1" dirty="0"/>
            </a:br>
            <a:r>
              <a:rPr lang="en-US" altLang="zh-TW" sz="2000" b="1" dirty="0"/>
              <a:t>    input		[5:0] i0, i1,i2, i3, i4;</a:t>
            </a:r>
            <a:br>
              <a:rPr lang="en-US" altLang="zh-TW" sz="2000" b="1" dirty="0"/>
            </a:br>
            <a:endParaRPr lang="en-US" altLang="zh-TW" sz="20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\\ Write your design here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    wire		[?:0] …;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    My_module_0 M0(?, ?, … , ?);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     ……..</a:t>
            </a:r>
            <a:br>
              <a:rPr lang="en-US" altLang="zh-TW" sz="2000" b="1" dirty="0"/>
            </a:br>
            <a:r>
              <a:rPr lang="en-US" altLang="zh-TW" sz="2000" b="1" dirty="0"/>
              <a:t>    </a:t>
            </a:r>
            <a:r>
              <a:rPr lang="en-US" altLang="zh-TW" sz="2000" b="1" dirty="0" err="1"/>
              <a:t>My_module_x</a:t>
            </a:r>
            <a:r>
              <a:rPr lang="en-US" altLang="zh-TW" sz="2000" b="1" dirty="0"/>
              <a:t> </a:t>
            </a:r>
            <a:r>
              <a:rPr lang="en-US" altLang="zh-TW" sz="2000" b="1" dirty="0" err="1"/>
              <a:t>Mx</a:t>
            </a:r>
            <a:r>
              <a:rPr lang="en-US" altLang="zh-TW" sz="2000" b="1" dirty="0"/>
              <a:t>(?, ?, … , ?);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 err="1"/>
              <a:t>endmodule</a:t>
            </a:r>
            <a:endParaRPr lang="en-US" altLang="zh-TW" sz="2000" b="1" dirty="0"/>
          </a:p>
        </p:txBody>
      </p:sp>
      <p:sp>
        <p:nvSpPr>
          <p:cNvPr id="23557" name="Text Box 22"/>
          <p:cNvSpPr txBox="1">
            <a:spLocks noChangeArrowheads="1"/>
          </p:cNvSpPr>
          <p:nvPr/>
        </p:nvSpPr>
        <p:spPr bwMode="auto">
          <a:xfrm>
            <a:off x="3643313" y="3147993"/>
            <a:ext cx="100774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 smtClean="0"/>
              <a:t>min</a:t>
            </a:r>
            <a:endParaRPr lang="en-US" altLang="zh-TW" dirty="0"/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 flipV="1">
            <a:off x="717550" y="2628900"/>
            <a:ext cx="3778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>
            <a:off x="2249488" y="3617913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1258888" y="3040063"/>
            <a:ext cx="990600" cy="11525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1214438" y="3406775"/>
            <a:ext cx="1143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000" b="1" dirty="0">
                <a:latin typeface="Arial Black" pitchFamily="34" charset="0"/>
              </a:rPr>
              <a:t>My_module_0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357188" y="2406650"/>
            <a:ext cx="431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i0</a:t>
            </a:r>
          </a:p>
        </p:txBody>
      </p:sp>
      <p:sp>
        <p:nvSpPr>
          <p:cNvPr id="23563" name="Rectangle 19"/>
          <p:cNvSpPr>
            <a:spLocks noChangeArrowheads="1"/>
          </p:cNvSpPr>
          <p:nvPr/>
        </p:nvSpPr>
        <p:spPr bwMode="auto">
          <a:xfrm>
            <a:off x="2608263" y="3033713"/>
            <a:ext cx="990600" cy="11525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23564" name="Line 23"/>
          <p:cNvSpPr>
            <a:spLocks noChangeShapeType="1"/>
          </p:cNvSpPr>
          <p:nvPr/>
        </p:nvSpPr>
        <p:spPr bwMode="auto">
          <a:xfrm>
            <a:off x="3592513" y="3619500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3565" name="Line 40"/>
          <p:cNvSpPr>
            <a:spLocks noChangeShapeType="1"/>
          </p:cNvSpPr>
          <p:nvPr/>
        </p:nvSpPr>
        <p:spPr bwMode="auto">
          <a:xfrm flipH="1">
            <a:off x="808038" y="2551113"/>
            <a:ext cx="144462" cy="144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3566" name="Text Box 41"/>
          <p:cNvSpPr txBox="1">
            <a:spLocks noChangeArrowheads="1"/>
          </p:cNvSpPr>
          <p:nvPr/>
        </p:nvSpPr>
        <p:spPr bwMode="auto">
          <a:xfrm>
            <a:off x="736600" y="2622550"/>
            <a:ext cx="2873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6</a:t>
            </a:r>
          </a:p>
        </p:txBody>
      </p:sp>
      <p:sp>
        <p:nvSpPr>
          <p:cNvPr id="23567" name="Line 42"/>
          <p:cNvSpPr>
            <a:spLocks noChangeShapeType="1"/>
          </p:cNvSpPr>
          <p:nvPr/>
        </p:nvSpPr>
        <p:spPr bwMode="auto">
          <a:xfrm flipH="1">
            <a:off x="2339975" y="3532188"/>
            <a:ext cx="144463" cy="144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3569" name="Line 44"/>
          <p:cNvSpPr>
            <a:spLocks noChangeShapeType="1"/>
          </p:cNvSpPr>
          <p:nvPr/>
        </p:nvSpPr>
        <p:spPr bwMode="auto">
          <a:xfrm flipH="1">
            <a:off x="3708400" y="3538538"/>
            <a:ext cx="144463" cy="144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3570" name="Text Box 45"/>
          <p:cNvSpPr txBox="1">
            <a:spLocks noChangeArrowheads="1"/>
          </p:cNvSpPr>
          <p:nvPr/>
        </p:nvSpPr>
        <p:spPr bwMode="auto">
          <a:xfrm>
            <a:off x="3636963" y="3609975"/>
            <a:ext cx="28733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3</a:t>
            </a:r>
          </a:p>
        </p:txBody>
      </p:sp>
      <p:sp>
        <p:nvSpPr>
          <p:cNvPr id="23571" name="Rectangle 47"/>
          <p:cNvSpPr>
            <a:spLocks noChangeArrowheads="1"/>
          </p:cNvSpPr>
          <p:nvPr/>
        </p:nvSpPr>
        <p:spPr bwMode="auto">
          <a:xfrm>
            <a:off x="1071563" y="2263775"/>
            <a:ext cx="2879725" cy="2879725"/>
          </a:xfrm>
          <a:prstGeom prst="rect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23572" name="Text Box 48"/>
          <p:cNvSpPr txBox="1">
            <a:spLocks noChangeArrowheads="1"/>
          </p:cNvSpPr>
          <p:nvPr/>
        </p:nvSpPr>
        <p:spPr bwMode="auto">
          <a:xfrm>
            <a:off x="1357313" y="2406650"/>
            <a:ext cx="2286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COMPARATOR_51</a:t>
            </a:r>
          </a:p>
        </p:txBody>
      </p:sp>
      <p:sp>
        <p:nvSpPr>
          <p:cNvPr id="23573" name="Line 7"/>
          <p:cNvSpPr>
            <a:spLocks noChangeShapeType="1"/>
          </p:cNvSpPr>
          <p:nvPr/>
        </p:nvSpPr>
        <p:spPr bwMode="auto">
          <a:xfrm flipV="1">
            <a:off x="693738" y="3184525"/>
            <a:ext cx="3778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3574" name="Text Box 12"/>
          <p:cNvSpPr txBox="1">
            <a:spLocks noChangeArrowheads="1"/>
          </p:cNvSpPr>
          <p:nvPr/>
        </p:nvSpPr>
        <p:spPr bwMode="auto">
          <a:xfrm>
            <a:off x="333375" y="2962275"/>
            <a:ext cx="431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i1</a:t>
            </a:r>
          </a:p>
        </p:txBody>
      </p:sp>
      <p:sp>
        <p:nvSpPr>
          <p:cNvPr id="23575" name="Line 40"/>
          <p:cNvSpPr>
            <a:spLocks noChangeShapeType="1"/>
          </p:cNvSpPr>
          <p:nvPr/>
        </p:nvSpPr>
        <p:spPr bwMode="auto">
          <a:xfrm flipH="1">
            <a:off x="784225" y="3106738"/>
            <a:ext cx="144463" cy="144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3576" name="Text Box 41"/>
          <p:cNvSpPr txBox="1">
            <a:spLocks noChangeArrowheads="1"/>
          </p:cNvSpPr>
          <p:nvPr/>
        </p:nvSpPr>
        <p:spPr bwMode="auto">
          <a:xfrm>
            <a:off x="712788" y="3178175"/>
            <a:ext cx="28733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6</a:t>
            </a:r>
          </a:p>
        </p:txBody>
      </p:sp>
      <p:sp>
        <p:nvSpPr>
          <p:cNvPr id="23577" name="Line 7"/>
          <p:cNvSpPr>
            <a:spLocks noChangeShapeType="1"/>
          </p:cNvSpPr>
          <p:nvPr/>
        </p:nvSpPr>
        <p:spPr bwMode="auto">
          <a:xfrm flipV="1">
            <a:off x="693738" y="3700463"/>
            <a:ext cx="3778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3578" name="Text Box 12"/>
          <p:cNvSpPr txBox="1">
            <a:spLocks noChangeArrowheads="1"/>
          </p:cNvSpPr>
          <p:nvPr/>
        </p:nvSpPr>
        <p:spPr bwMode="auto">
          <a:xfrm>
            <a:off x="333375" y="3478213"/>
            <a:ext cx="431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i2</a:t>
            </a:r>
          </a:p>
        </p:txBody>
      </p:sp>
      <p:sp>
        <p:nvSpPr>
          <p:cNvPr id="23579" name="Line 40"/>
          <p:cNvSpPr>
            <a:spLocks noChangeShapeType="1"/>
          </p:cNvSpPr>
          <p:nvPr/>
        </p:nvSpPr>
        <p:spPr bwMode="auto">
          <a:xfrm flipH="1">
            <a:off x="784225" y="3622675"/>
            <a:ext cx="144463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3580" name="Text Box 41"/>
          <p:cNvSpPr txBox="1">
            <a:spLocks noChangeArrowheads="1"/>
          </p:cNvSpPr>
          <p:nvPr/>
        </p:nvSpPr>
        <p:spPr bwMode="auto">
          <a:xfrm>
            <a:off x="712788" y="3694113"/>
            <a:ext cx="28733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6</a:t>
            </a:r>
          </a:p>
        </p:txBody>
      </p:sp>
      <p:sp>
        <p:nvSpPr>
          <p:cNvPr id="23581" name="Line 7"/>
          <p:cNvSpPr>
            <a:spLocks noChangeShapeType="1"/>
          </p:cNvSpPr>
          <p:nvPr/>
        </p:nvSpPr>
        <p:spPr bwMode="auto">
          <a:xfrm flipV="1">
            <a:off x="669925" y="4256088"/>
            <a:ext cx="3778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3582" name="Text Box 12"/>
          <p:cNvSpPr txBox="1">
            <a:spLocks noChangeArrowheads="1"/>
          </p:cNvSpPr>
          <p:nvPr/>
        </p:nvSpPr>
        <p:spPr bwMode="auto">
          <a:xfrm>
            <a:off x="309563" y="4033838"/>
            <a:ext cx="431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i3</a:t>
            </a:r>
          </a:p>
        </p:txBody>
      </p:sp>
      <p:sp>
        <p:nvSpPr>
          <p:cNvPr id="23583" name="Line 40"/>
          <p:cNvSpPr>
            <a:spLocks noChangeShapeType="1"/>
          </p:cNvSpPr>
          <p:nvPr/>
        </p:nvSpPr>
        <p:spPr bwMode="auto">
          <a:xfrm flipH="1">
            <a:off x="760413" y="4178300"/>
            <a:ext cx="144462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3584" name="Text Box 41"/>
          <p:cNvSpPr txBox="1">
            <a:spLocks noChangeArrowheads="1"/>
          </p:cNvSpPr>
          <p:nvPr/>
        </p:nvSpPr>
        <p:spPr bwMode="auto">
          <a:xfrm>
            <a:off x="688975" y="4249738"/>
            <a:ext cx="2873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6</a:t>
            </a:r>
          </a:p>
        </p:txBody>
      </p:sp>
      <p:sp>
        <p:nvSpPr>
          <p:cNvPr id="23585" name="Line 7"/>
          <p:cNvSpPr>
            <a:spLocks noChangeShapeType="1"/>
          </p:cNvSpPr>
          <p:nvPr/>
        </p:nvSpPr>
        <p:spPr bwMode="auto">
          <a:xfrm flipV="1">
            <a:off x="693738" y="4756150"/>
            <a:ext cx="3778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3586" name="Text Box 12"/>
          <p:cNvSpPr txBox="1">
            <a:spLocks noChangeArrowheads="1"/>
          </p:cNvSpPr>
          <p:nvPr/>
        </p:nvSpPr>
        <p:spPr bwMode="auto">
          <a:xfrm>
            <a:off x="333375" y="4533900"/>
            <a:ext cx="431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i4</a:t>
            </a:r>
          </a:p>
        </p:txBody>
      </p:sp>
      <p:sp>
        <p:nvSpPr>
          <p:cNvPr id="23587" name="Line 40"/>
          <p:cNvSpPr>
            <a:spLocks noChangeShapeType="1"/>
          </p:cNvSpPr>
          <p:nvPr/>
        </p:nvSpPr>
        <p:spPr bwMode="auto">
          <a:xfrm flipH="1">
            <a:off x="784225" y="4678363"/>
            <a:ext cx="144463" cy="144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3588" name="Text Box 41"/>
          <p:cNvSpPr txBox="1">
            <a:spLocks noChangeArrowheads="1"/>
          </p:cNvSpPr>
          <p:nvPr/>
        </p:nvSpPr>
        <p:spPr bwMode="auto">
          <a:xfrm>
            <a:off x="712788" y="4749800"/>
            <a:ext cx="28733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6</a:t>
            </a:r>
          </a:p>
        </p:txBody>
      </p:sp>
      <p:sp>
        <p:nvSpPr>
          <p:cNvPr id="23589" name="Text Box 11"/>
          <p:cNvSpPr txBox="1">
            <a:spLocks noChangeArrowheads="1"/>
          </p:cNvSpPr>
          <p:nvPr/>
        </p:nvSpPr>
        <p:spPr bwMode="auto">
          <a:xfrm>
            <a:off x="2571750" y="3429000"/>
            <a:ext cx="1143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000" b="1">
                <a:latin typeface="Arial Black" pitchFamily="34" charset="0"/>
              </a:rPr>
              <a:t>My_module_x</a:t>
            </a:r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2268538" y="3603625"/>
            <a:ext cx="28733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80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Verilog-XL Simulation &amp; </a:t>
            </a:r>
            <a:r>
              <a:rPr lang="en-US" altLang="zh-TW" dirty="0" err="1" smtClean="0">
                <a:solidFill>
                  <a:schemeClr val="tx1"/>
                </a:solidFill>
              </a:rPr>
              <a:t>nWave</a:t>
            </a:r>
            <a:r>
              <a:rPr lang="en-US" altLang="zh-TW" dirty="0" smtClean="0">
                <a:solidFill>
                  <a:schemeClr val="tx1"/>
                </a:solidFill>
              </a:rPr>
              <a:t> Tool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33928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22858982-7BCD-4601-B850-AC399CD4465C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5909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Test and verification your circuit</a:t>
            </a:r>
          </a:p>
        </p:txBody>
      </p:sp>
      <p:sp>
        <p:nvSpPr>
          <p:cNvPr id="21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6CB15-B24A-416F-A6FD-7BADCD353C58}" type="slidenum">
              <a:rPr lang="en-US" altLang="zh-TW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By applying input patterns and observing output responses</a:t>
            </a:r>
          </a:p>
        </p:txBody>
      </p:sp>
      <p:sp>
        <p:nvSpPr>
          <p:cNvPr id="23" name="AutoShape 31"/>
          <p:cNvSpPr>
            <a:spLocks noChangeArrowheads="1"/>
          </p:cNvSpPr>
          <p:nvPr/>
        </p:nvSpPr>
        <p:spPr bwMode="auto">
          <a:xfrm>
            <a:off x="6011863" y="3571875"/>
            <a:ext cx="2160587" cy="1873250"/>
          </a:xfrm>
          <a:prstGeom prst="irregularSeal2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24" name="AutoShape 19"/>
          <p:cNvSpPr>
            <a:spLocks noChangeArrowheads="1"/>
          </p:cNvSpPr>
          <p:nvPr/>
        </p:nvSpPr>
        <p:spPr bwMode="auto">
          <a:xfrm>
            <a:off x="971550" y="3716338"/>
            <a:ext cx="1655763" cy="1584325"/>
          </a:xfrm>
          <a:prstGeom prst="irregularSeal1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987675" y="3644900"/>
            <a:ext cx="2663825" cy="1655763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331913" y="4154488"/>
            <a:ext cx="1008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/>
              <a:t>Test patterns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203575" y="3074988"/>
            <a:ext cx="215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b="1" i="1">
                <a:solidFill>
                  <a:schemeClr val="bg1"/>
                </a:solidFill>
              </a:rPr>
              <a:t>Device under test</a:t>
            </a:r>
            <a:br>
              <a:rPr lang="en-US" altLang="zh-TW" b="1" i="1">
                <a:solidFill>
                  <a:schemeClr val="bg1"/>
                </a:solidFill>
              </a:rPr>
            </a:br>
            <a:r>
              <a:rPr lang="en-US" altLang="zh-TW" b="1" i="1">
                <a:solidFill>
                  <a:schemeClr val="bg1"/>
                </a:solidFill>
              </a:rPr>
              <a:t>(*.v)</a:t>
            </a: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391275" y="4240213"/>
            <a:ext cx="1152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/>
              <a:t>Output</a:t>
            </a:r>
            <a:br>
              <a:rPr lang="en-US" altLang="zh-TW"/>
            </a:br>
            <a:r>
              <a:rPr lang="en-US" altLang="zh-TW"/>
              <a:t>response</a:t>
            </a: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611188" y="2924175"/>
            <a:ext cx="7848600" cy="266382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>
            <a:off x="2339975" y="4113213"/>
            <a:ext cx="863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339975" y="4795838"/>
            <a:ext cx="863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5435600" y="4149725"/>
            <a:ext cx="10795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203575" y="2492375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FF9900"/>
                </a:solidFill>
              </a:rPr>
              <a:t>Testbench</a:t>
            </a:r>
          </a:p>
        </p:txBody>
      </p:sp>
      <p:pic>
        <p:nvPicPr>
          <p:cNvPr id="34" name="Picture 41" descr="MCj02810110000[1]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06"/>
          <a:stretch>
            <a:fillRect/>
          </a:stretch>
        </p:blipFill>
        <p:spPr>
          <a:xfrm>
            <a:off x="3635375" y="3860800"/>
            <a:ext cx="1333500" cy="1146175"/>
          </a:xfrm>
          <a:noFill/>
        </p:spPr>
      </p:pic>
      <p:sp>
        <p:nvSpPr>
          <p:cNvPr id="35" name="Line 44"/>
          <p:cNvSpPr>
            <a:spLocks noChangeShapeType="1"/>
          </p:cNvSpPr>
          <p:nvPr/>
        </p:nvSpPr>
        <p:spPr bwMode="auto">
          <a:xfrm>
            <a:off x="5435600" y="4797425"/>
            <a:ext cx="7921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1042988" y="3349625"/>
            <a:ext cx="158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b="1" i="1">
                <a:solidFill>
                  <a:schemeClr val="bg1"/>
                </a:solidFill>
              </a:rPr>
              <a:t>(tb_*.v)</a:t>
            </a: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6300788" y="3357563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b="1" i="1">
                <a:solidFill>
                  <a:schemeClr val="bg1"/>
                </a:solidFill>
              </a:rPr>
              <a:t>(*.fsdb)</a:t>
            </a:r>
          </a:p>
        </p:txBody>
      </p:sp>
      <p:sp>
        <p:nvSpPr>
          <p:cNvPr id="38" name="Rectangle 20"/>
          <p:cNvSpPr>
            <a:spLocks noChangeArrowheads="1"/>
          </p:cNvSpPr>
          <p:nvPr/>
        </p:nvSpPr>
        <p:spPr bwMode="auto">
          <a:xfrm>
            <a:off x="763588" y="3076575"/>
            <a:ext cx="7848600" cy="266382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611188" y="2996952"/>
            <a:ext cx="7848600" cy="26638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3203575" y="3074988"/>
            <a:ext cx="21590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b="1" i="1" dirty="0"/>
              <a:t>Device under test</a:t>
            </a:r>
            <a:br>
              <a:rPr lang="en-US" altLang="zh-TW" b="1" i="1" dirty="0"/>
            </a:br>
            <a:r>
              <a:rPr lang="en-US" altLang="zh-TW" b="1" i="1" dirty="0"/>
              <a:t>(*.v)</a:t>
            </a:r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1042988" y="3349625"/>
            <a:ext cx="158432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b="1" i="1" dirty="0"/>
              <a:t>(</a:t>
            </a:r>
            <a:r>
              <a:rPr lang="en-US" altLang="zh-TW" b="1" i="1" dirty="0" err="1"/>
              <a:t>tb</a:t>
            </a:r>
            <a:r>
              <a:rPr lang="en-US" altLang="zh-TW" b="1" i="1" dirty="0"/>
              <a:t>_*.v)</a:t>
            </a: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6300788" y="3357563"/>
            <a:ext cx="158432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b="1" i="1" dirty="0"/>
              <a:t>(*.</a:t>
            </a:r>
            <a:r>
              <a:rPr lang="en-US" altLang="zh-TW" b="1" i="1" dirty="0" err="1"/>
              <a:t>fsdb</a:t>
            </a:r>
            <a:r>
              <a:rPr lang="en-US" altLang="zh-TW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18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Compile and debug (1/2)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71625"/>
            <a:ext cx="9286875" cy="4525963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Source</a:t>
            </a:r>
          </a:p>
          <a:p>
            <a:pPr lvl="1" eaLnBrk="1" hangingPunct="1"/>
            <a:r>
              <a:rPr lang="en-US" altLang="zh-TW" dirty="0" smtClean="0"/>
              <a:t>source .</a:t>
            </a:r>
            <a:r>
              <a:rPr lang="en-US" altLang="zh-TW" dirty="0" err="1" smtClean="0"/>
              <a:t>cshrc_new</a:t>
            </a:r>
            <a:endParaRPr lang="en-US" altLang="zh-TW" dirty="0" smtClean="0"/>
          </a:p>
          <a:p>
            <a:pPr lvl="1"/>
            <a:r>
              <a:rPr lang="en-US" altLang="zh-TW" dirty="0"/>
              <a:t>source /</a:t>
            </a:r>
            <a:r>
              <a:rPr lang="en-US" altLang="zh-TW" dirty="0" err="1"/>
              <a:t>usr</a:t>
            </a:r>
            <a:r>
              <a:rPr lang="en-US" altLang="zh-TW" dirty="0"/>
              <a:t>/cadence/</a:t>
            </a:r>
            <a:r>
              <a:rPr lang="en-US" altLang="zh-TW"/>
              <a:t>cshrc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source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spring_soft</a:t>
            </a:r>
            <a:r>
              <a:rPr lang="en-US" altLang="zh-TW" dirty="0" smtClean="0"/>
              <a:t>/CIC/</a:t>
            </a:r>
            <a:r>
              <a:rPr lang="en-US" altLang="zh-TW" dirty="0" err="1" smtClean="0"/>
              <a:t>verdi.cshrc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Include the </a:t>
            </a:r>
            <a:r>
              <a:rPr lang="en-US" altLang="zh-TW" dirty="0" err="1" smtClean="0"/>
              <a:t>testbench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lib.v</a:t>
            </a:r>
            <a:r>
              <a:rPr lang="en-US" altLang="zh-TW" dirty="0" smtClean="0"/>
              <a:t> files to run simulation</a:t>
            </a:r>
          </a:p>
          <a:p>
            <a:pPr lvl="1" eaLnBrk="1" hangingPunct="1"/>
            <a:r>
              <a:rPr lang="en-US" altLang="zh-TW" i="1" dirty="0" err="1" smtClean="0"/>
              <a:t>ncverilog</a:t>
            </a:r>
            <a:r>
              <a:rPr lang="en-US" altLang="zh-TW" i="1" dirty="0" smtClean="0"/>
              <a:t> +</a:t>
            </a:r>
            <a:r>
              <a:rPr lang="en-US" altLang="zh-TW" i="1" dirty="0" err="1" smtClean="0"/>
              <a:t>access+r</a:t>
            </a:r>
            <a:r>
              <a:rPr lang="en-US" altLang="zh-TW" i="1" dirty="0" smtClean="0"/>
              <a:t> tb_Comparator_51.v </a:t>
            </a:r>
            <a:r>
              <a:rPr lang="en-US" altLang="zh-TW" i="1" dirty="0" err="1" smtClean="0"/>
              <a:t>lib.v</a:t>
            </a:r>
            <a:r>
              <a:rPr lang="en-US" altLang="zh-TW" i="1" dirty="0" smtClean="0"/>
              <a:t> Comparator_51.v</a:t>
            </a:r>
            <a:endParaRPr lang="en-US" altLang="zh-TW" dirty="0" smtClean="0"/>
          </a:p>
        </p:txBody>
      </p:sp>
      <p:sp>
        <p:nvSpPr>
          <p:cNvPr id="6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A1F5A-563F-45B7-BFCC-4AC4D20EA61F}" type="slidenum">
              <a:rPr lang="en-US" altLang="zh-TW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24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Compile and debug (2/2)</a:t>
            </a:r>
          </a:p>
        </p:txBody>
      </p:sp>
      <p:sp>
        <p:nvSpPr>
          <p:cNvPr id="6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7E9D5-79A0-4C00-A015-AA5975DB560F}" type="slidenum">
              <a:rPr lang="en-US" altLang="zh-TW"/>
              <a:pPr>
                <a:defRPr/>
              </a:pPr>
              <a:t>25</a:t>
            </a:fld>
            <a:endParaRPr lang="en-US" altLang="zh-TW"/>
          </a:p>
        </p:txBody>
      </p:sp>
      <p:pic>
        <p:nvPicPr>
          <p:cNvPr id="27652" name="圖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357313"/>
            <a:ext cx="5273675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圖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786313"/>
            <a:ext cx="527367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矩形 8"/>
          <p:cNvSpPr>
            <a:spLocks noChangeArrowheads="1"/>
          </p:cNvSpPr>
          <p:nvPr/>
        </p:nvSpPr>
        <p:spPr bwMode="auto">
          <a:xfrm>
            <a:off x="1500188" y="1285875"/>
            <a:ext cx="5429250" cy="428625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7655" name="矩形 9"/>
          <p:cNvSpPr>
            <a:spLocks noChangeArrowheads="1"/>
          </p:cNvSpPr>
          <p:nvPr/>
        </p:nvSpPr>
        <p:spPr bwMode="auto">
          <a:xfrm>
            <a:off x="1500188" y="5429250"/>
            <a:ext cx="5429250" cy="428625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5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Execute nWave &amp; Open *.fsdb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33928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E06CD811-B440-40E7-8408-58C806301B25}" type="slidenum">
              <a:rPr lang="en-US" altLang="zh-TW" smtClean="0"/>
              <a:pPr>
                <a:defRPr/>
              </a:pPr>
              <a:t>26</a:t>
            </a:fld>
            <a:endParaRPr lang="en-US" altLang="zh-TW" dirty="0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457200" y="1600200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Tahoma" pitchFamily="34" charset="0"/>
              </a:rPr>
              <a:t>Execute : </a:t>
            </a:r>
            <a:r>
              <a:rPr lang="en-US" altLang="zh-TW" sz="3200" i="1" dirty="0" err="1">
                <a:latin typeface="Tahoma" pitchFamily="34" charset="0"/>
              </a:rPr>
              <a:t>nWave</a:t>
            </a:r>
            <a:r>
              <a:rPr lang="en-US" altLang="zh-TW" sz="3200" i="1" dirty="0">
                <a:latin typeface="Tahoma" pitchFamily="34" charset="0"/>
              </a:rPr>
              <a:t> &amp;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Tahoma" pitchFamily="34" charset="0"/>
              </a:rPr>
              <a:t>Open waveform file: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latin typeface="Tahoma" pitchFamily="34" charset="0"/>
              </a:rPr>
              <a:t>File -&gt; Open -&gt; Comparator_51.fsdb</a:t>
            </a:r>
          </a:p>
        </p:txBody>
      </p:sp>
      <p:pic>
        <p:nvPicPr>
          <p:cNvPr id="2867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7291" r="3085" b="13863"/>
          <a:stretch>
            <a:fillRect/>
          </a:stretch>
        </p:blipFill>
        <p:spPr bwMode="auto">
          <a:xfrm>
            <a:off x="2555875" y="3573463"/>
            <a:ext cx="41052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8678" name="Oval 4"/>
          <p:cNvSpPr>
            <a:spLocks noChangeArrowheads="1"/>
          </p:cNvSpPr>
          <p:nvPr/>
        </p:nvSpPr>
        <p:spPr bwMode="auto">
          <a:xfrm>
            <a:off x="5076825" y="4508500"/>
            <a:ext cx="863600" cy="360363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8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Get signals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33928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F14A3984-736A-434D-8753-9E60FFEF6D1E}" type="slidenum">
              <a:rPr lang="en-US" altLang="zh-TW" smtClean="0"/>
              <a:pPr>
                <a:defRPr/>
              </a:pPr>
              <a:t>27</a:t>
            </a:fld>
            <a:endParaRPr lang="en-US" altLang="zh-TW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6" t="7323" r="4720" b="13286"/>
          <a:stretch>
            <a:fillRect/>
          </a:stretch>
        </p:blipFill>
        <p:spPr bwMode="auto">
          <a:xfrm>
            <a:off x="1692275" y="1484313"/>
            <a:ext cx="6048375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1979613" y="1916113"/>
            <a:ext cx="287337" cy="2159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03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688" y="115888"/>
            <a:ext cx="742176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4000" dirty="0" smtClean="0"/>
              <a:t>Find Top Module &amp; Choose signals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939A27C-CA06-457C-B561-D969E9904091}" type="slidenum">
              <a:rPr lang="en-US" altLang="zh-TW"/>
              <a:pPr>
                <a:defRPr/>
              </a:pPr>
              <a:t>28</a:t>
            </a:fld>
            <a:endParaRPr lang="en-US" altLang="zh-TW"/>
          </a:p>
        </p:txBody>
      </p:sp>
      <p:pic>
        <p:nvPicPr>
          <p:cNvPr id="30724" name="圖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143000"/>
            <a:ext cx="5715000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圖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5143500"/>
            <a:ext cx="72866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33928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F14A3984-736A-434D-8753-9E60FFEF6D1E}" type="slidenum">
              <a:rPr lang="en-US" altLang="zh-TW" smtClean="0"/>
              <a:pPr>
                <a:defRPr/>
              </a:pPr>
              <a:t>28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44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688" y="115888"/>
            <a:ext cx="749376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 dirty="0" smtClean="0"/>
              <a:t>Change the radix to be decimal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67272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F81A1C77-A349-4D5B-B51B-CFFB2DF65C61}" type="slidenum">
              <a:rPr lang="en-US" altLang="zh-TW" smtClean="0"/>
              <a:pPr>
                <a:defRPr/>
              </a:pPr>
              <a:t>29</a:t>
            </a:fld>
            <a:endParaRPr lang="en-US" altLang="zh-TW" dirty="0"/>
          </a:p>
        </p:txBody>
      </p:sp>
      <p:pic>
        <p:nvPicPr>
          <p:cNvPr id="31748" name="圖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214438"/>
            <a:ext cx="5273675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圖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5000625"/>
            <a:ext cx="6500812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0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Introduction to Verilog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Module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Value &amp; Number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Data Type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37B115BD-7614-40AE-B6C9-0A97B34A0F2A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968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Reminder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Due to 12/4 9:10AM in class!!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u="sng" dirty="0" smtClean="0">
                <a:solidFill>
                  <a:srgbClr val="FF0000"/>
                </a:solidFill>
              </a:rPr>
              <a:t>Please use cad 32~33</a:t>
            </a:r>
            <a:r>
              <a:rPr lang="en-US" altLang="zh-TW" dirty="0" smtClean="0">
                <a:solidFill>
                  <a:srgbClr val="FF0000"/>
                </a:solidFill>
              </a:rPr>
              <a:t> (for </a:t>
            </a:r>
            <a:r>
              <a:rPr lang="en-US" altLang="zh-TW" dirty="0" err="1" smtClean="0">
                <a:solidFill>
                  <a:srgbClr val="FF0000"/>
                </a:solidFill>
              </a:rPr>
              <a:t>ncverilog</a:t>
            </a:r>
            <a:r>
              <a:rPr lang="en-US" altLang="zh-TW" dirty="0" smtClean="0">
                <a:solidFill>
                  <a:srgbClr val="FF0000"/>
                </a:solidFill>
              </a:rPr>
              <a:t> &amp; </a:t>
            </a:r>
            <a:r>
              <a:rPr lang="en-US" altLang="zh-TW" dirty="0" err="1" smtClean="0">
                <a:solidFill>
                  <a:srgbClr val="FF0000"/>
                </a:solidFill>
              </a:rPr>
              <a:t>nWave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Any further questions </a:t>
            </a:r>
          </a:p>
          <a:p>
            <a:pPr lvl="1"/>
            <a:r>
              <a:rPr lang="en-US" altLang="zh-TW" dirty="0">
                <a:hlinkClick r:id="rId2"/>
              </a:rPr>
              <a:t>b96901055@ntu.edu.tw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r00943118@ntu.edu.tw</a:t>
            </a:r>
            <a:endParaRPr lang="en-US" altLang="zh-TW" dirty="0"/>
          </a:p>
          <a:p>
            <a:pPr lvl="1" eaLnBrk="1" hangingPunct="1"/>
            <a:endParaRPr lang="zh-TW" altLang="en-US" dirty="0" smtClean="0"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To know more about Verilog, refer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http://www.ece.umd.edu/courses/enee359a.S2008/verilog_tutorial.pdf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33928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F0E2852F-DA75-406F-908C-5808B171FDFA}" type="slidenum">
              <a:rPr lang="en-US" altLang="zh-TW" smtClean="0"/>
              <a:pPr>
                <a:defRPr/>
              </a:pPr>
              <a:t>30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08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What is </a:t>
            </a:r>
            <a:r>
              <a:rPr lang="en-US" altLang="zh-TW" dirty="0" err="1" smtClean="0"/>
              <a:t>Verilog</a:t>
            </a:r>
            <a:endParaRPr lang="en-US" altLang="zh-TW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Verilog is a Hardware Description Language (HDL)</a:t>
            </a:r>
          </a:p>
          <a:p>
            <a:pPr lvl="1" eaLnBrk="1" hangingPunct="1"/>
            <a:r>
              <a:rPr lang="en-US" altLang="zh-TW" dirty="0" smtClean="0"/>
              <a:t>Describe digital electronic system at multiple levels of abstraction</a:t>
            </a:r>
          </a:p>
          <a:p>
            <a:pPr lvl="1" eaLnBrk="1" hangingPunct="1"/>
            <a:r>
              <a:rPr lang="en-US" altLang="zh-TW" dirty="0" smtClean="0"/>
              <a:t>Model the timing</a:t>
            </a:r>
          </a:p>
          <a:p>
            <a:pPr lvl="1" eaLnBrk="1" hangingPunct="1"/>
            <a:r>
              <a:rPr lang="en-US" altLang="zh-TW" dirty="0" smtClean="0"/>
              <a:t>Express the </a:t>
            </a:r>
            <a:r>
              <a:rPr lang="en-US" altLang="zh-TW" i="1" dirty="0" smtClean="0"/>
              <a:t>concurrency</a:t>
            </a:r>
            <a:r>
              <a:rPr lang="en-US" altLang="zh-TW" dirty="0" smtClean="0"/>
              <a:t> of the system operation</a:t>
            </a:r>
          </a:p>
          <a:p>
            <a:pPr lvl="1" eaLnBrk="1" hangingPunct="1"/>
            <a:r>
              <a:rPr lang="en-US" altLang="zh-TW" dirty="0" smtClean="0"/>
              <a:t>Test the system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CDD826F5-847A-4E4C-9576-DF952B021DE0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46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4000" smtClean="0"/>
              <a:t>Verilog-Supported </a:t>
            </a:r>
            <a:br>
              <a:rPr lang="en-US" altLang="zh-TW" sz="4000" smtClean="0"/>
            </a:br>
            <a:r>
              <a:rPr lang="en-US" altLang="zh-TW" sz="4000" smtClean="0"/>
              <a:t>Levels of Abstraction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zh-TW" sz="2800" smtClean="0"/>
              <a:t>Behavioral level</a:t>
            </a:r>
          </a:p>
          <a:p>
            <a:pPr lvl="1" algn="just" eaLnBrk="1" hangingPunct="1"/>
            <a:r>
              <a:rPr lang="en-US" altLang="zh-TW" sz="2400" smtClean="0"/>
              <a:t>Describe a system by the flow of data between its functional blocks. It is used when we don't worry about how the hardware looks-like. We use this to model any block if we just know how the input output should be.</a:t>
            </a:r>
          </a:p>
          <a:p>
            <a:pPr eaLnBrk="1" hangingPunct="1"/>
            <a:r>
              <a:rPr lang="en-US" altLang="zh-TW" sz="2800" smtClean="0"/>
              <a:t>Register Transfer Level (RTL)</a:t>
            </a:r>
          </a:p>
          <a:p>
            <a:pPr lvl="1" algn="just" eaLnBrk="1" hangingPunct="1"/>
            <a:r>
              <a:rPr lang="en-US" altLang="zh-TW" sz="2400" smtClean="0"/>
              <a:t>Describe a system by the flow of data and control signals between and within its functional blocks</a:t>
            </a:r>
          </a:p>
          <a:p>
            <a:pPr eaLnBrk="1" hangingPunct="1"/>
            <a:r>
              <a:rPr lang="en-US" altLang="zh-TW" sz="2800" smtClean="0"/>
              <a:t>Gate level</a:t>
            </a:r>
          </a:p>
          <a:p>
            <a:pPr lvl="1" algn="just" eaLnBrk="1" hangingPunct="1"/>
            <a:r>
              <a:rPr lang="en-US" altLang="zh-TW" sz="2400" smtClean="0"/>
              <a:t>Describe a system by connecting predefined components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C42BA245-993B-45E9-8786-78E62BF86140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955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The Verilog Module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Basic building blocks .</a:t>
            </a:r>
          </a:p>
          <a:p>
            <a:pPr eaLnBrk="1" hangingPunct="1"/>
            <a:r>
              <a:rPr lang="en-US" altLang="zh-TW" dirty="0" smtClean="0"/>
              <a:t>Begin with </a:t>
            </a:r>
            <a:r>
              <a:rPr lang="en-US" altLang="zh-TW" b="1" dirty="0" smtClean="0"/>
              <a:t>module</a:t>
            </a:r>
            <a:r>
              <a:rPr lang="en-US" altLang="zh-TW" dirty="0" smtClean="0"/>
              <a:t>, </a:t>
            </a:r>
          </a:p>
          <a:p>
            <a:pPr marL="0" indent="0" eaLnBrk="1" hangingPunct="1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end with </a:t>
            </a:r>
            <a:r>
              <a:rPr lang="en-US" altLang="zh-TW" b="1" dirty="0" err="1" smtClean="0"/>
              <a:t>endmodule</a:t>
            </a:r>
            <a:endParaRPr lang="en-US" altLang="zh-TW" b="1" dirty="0" smtClean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42856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5454C558-534B-492C-9650-A89B895E6AEE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71438" y="3714750"/>
            <a:ext cx="4714875" cy="2238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module &lt;module name&gt;(&lt;port lists&gt;);</a:t>
            </a:r>
          </a:p>
          <a:p>
            <a:pPr eaLnBrk="1" hangingPunct="1">
              <a:spcBef>
                <a:spcPct val="50000"/>
              </a:spcBef>
            </a:pPr>
            <a:endParaRPr lang="en-US" altLang="zh-TW" sz="20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	</a:t>
            </a:r>
            <a:r>
              <a:rPr lang="en-US" altLang="zh-TW" sz="2000" dirty="0"/>
              <a:t>//module description</a:t>
            </a:r>
          </a:p>
          <a:p>
            <a:pPr eaLnBrk="1" hangingPunct="1">
              <a:spcBef>
                <a:spcPct val="50000"/>
              </a:spcBef>
            </a:pPr>
            <a:endParaRPr lang="en-US" altLang="zh-TW" sz="2000" dirty="0"/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 err="1"/>
              <a:t>endmodule</a:t>
            </a:r>
            <a:endParaRPr lang="en-US" altLang="zh-TW" sz="2000" b="1" dirty="0"/>
          </a:p>
        </p:txBody>
      </p:sp>
      <p:pic>
        <p:nvPicPr>
          <p:cNvPr id="9" name="Picture 24" descr="C:\Users\Charles\Desktop\FA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383" y="3501008"/>
            <a:ext cx="21050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3" descr="C:\Users\Charles\Desktop\F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091" y="1312590"/>
            <a:ext cx="4497909" cy="20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70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Module Ports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Modules communicate through ports</a:t>
            </a:r>
          </a:p>
          <a:p>
            <a:pPr lvl="1" eaLnBrk="1" hangingPunct="1"/>
            <a:r>
              <a:rPr lang="en-US" altLang="zh-TW" smtClean="0"/>
              <a:t>input</a:t>
            </a:r>
          </a:p>
          <a:p>
            <a:pPr lvl="1" eaLnBrk="1" hangingPunct="1"/>
            <a:r>
              <a:rPr lang="en-US" altLang="zh-TW" smtClean="0"/>
              <a:t>output</a:t>
            </a:r>
          </a:p>
          <a:p>
            <a:pPr lvl="1" eaLnBrk="1" hangingPunct="1"/>
            <a:r>
              <a:rPr lang="en-US" altLang="zh-TW" smtClean="0"/>
              <a:t>inout (bidirectional)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E85BAC27-DB55-4935-A9D2-8A364169C237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211638" y="4005263"/>
            <a:ext cx="4176712" cy="2085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module FD2 (Q, D, CLK, RESET);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/>
              <a:t>    output	Q;</a:t>
            </a:r>
            <a:br>
              <a:rPr lang="en-US" altLang="zh-TW" sz="2000" b="1" dirty="0"/>
            </a:br>
            <a:r>
              <a:rPr lang="en-US" altLang="zh-TW" sz="2000" b="1" dirty="0"/>
              <a:t>    input		CLK, D, RESET;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dirty="0"/>
              <a:t>    //module description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 err="1"/>
              <a:t>endmodule</a:t>
            </a:r>
            <a:endParaRPr lang="en-US" altLang="zh-TW" sz="2000" b="1" dirty="0"/>
          </a:p>
        </p:txBody>
      </p:sp>
      <p:grpSp>
        <p:nvGrpSpPr>
          <p:cNvPr id="9222" name="Group 20"/>
          <p:cNvGrpSpPr>
            <a:grpSpLocks/>
          </p:cNvGrpSpPr>
          <p:nvPr/>
        </p:nvGrpSpPr>
        <p:grpSpPr bwMode="auto">
          <a:xfrm>
            <a:off x="539750" y="4437063"/>
            <a:ext cx="2809875" cy="1152525"/>
            <a:chOff x="340" y="2795"/>
            <a:chExt cx="1770" cy="726"/>
          </a:xfrm>
        </p:grpSpPr>
        <p:sp>
          <p:nvSpPr>
            <p:cNvPr id="9223" name="Line 8"/>
            <p:cNvSpPr>
              <a:spLocks noChangeShapeType="1"/>
            </p:cNvSpPr>
            <p:nvPr/>
          </p:nvSpPr>
          <p:spPr bwMode="auto">
            <a:xfrm>
              <a:off x="891" y="293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9224" name="Line 9"/>
            <p:cNvSpPr>
              <a:spLocks noChangeShapeType="1"/>
            </p:cNvSpPr>
            <p:nvPr/>
          </p:nvSpPr>
          <p:spPr bwMode="auto">
            <a:xfrm>
              <a:off x="885" y="315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9225" name="Line 10"/>
            <p:cNvSpPr>
              <a:spLocks noChangeShapeType="1"/>
            </p:cNvSpPr>
            <p:nvPr/>
          </p:nvSpPr>
          <p:spPr bwMode="auto">
            <a:xfrm>
              <a:off x="885" y="338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9226" name="Line 11"/>
            <p:cNvSpPr>
              <a:spLocks noChangeShapeType="1"/>
            </p:cNvSpPr>
            <p:nvPr/>
          </p:nvSpPr>
          <p:spPr bwMode="auto">
            <a:xfrm>
              <a:off x="1701" y="315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9227" name="Rectangle 13"/>
            <p:cNvSpPr>
              <a:spLocks noChangeArrowheads="1"/>
            </p:cNvSpPr>
            <p:nvPr/>
          </p:nvSpPr>
          <p:spPr bwMode="auto">
            <a:xfrm>
              <a:off x="1021" y="2795"/>
              <a:ext cx="680" cy="72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9228" name="Text Box 7"/>
            <p:cNvSpPr txBox="1">
              <a:spLocks noChangeArrowheads="1"/>
            </p:cNvSpPr>
            <p:nvPr/>
          </p:nvSpPr>
          <p:spPr bwMode="auto">
            <a:xfrm>
              <a:off x="1157" y="3022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latin typeface="Arial Black" pitchFamily="34" charset="0"/>
                </a:rPr>
                <a:t>FD2</a:t>
              </a:r>
            </a:p>
          </p:txBody>
        </p:sp>
        <p:sp>
          <p:nvSpPr>
            <p:cNvPr id="9229" name="Text Box 14"/>
            <p:cNvSpPr txBox="1">
              <a:spLocks noChangeArrowheads="1"/>
            </p:cNvSpPr>
            <p:nvPr/>
          </p:nvSpPr>
          <p:spPr bwMode="auto">
            <a:xfrm>
              <a:off x="704" y="2795"/>
              <a:ext cx="27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D</a:t>
              </a:r>
            </a:p>
          </p:txBody>
        </p:sp>
        <p:sp>
          <p:nvSpPr>
            <p:cNvPr id="9230" name="Text Box 15"/>
            <p:cNvSpPr txBox="1">
              <a:spLocks noChangeArrowheads="1"/>
            </p:cNvSpPr>
            <p:nvPr/>
          </p:nvSpPr>
          <p:spPr bwMode="auto">
            <a:xfrm>
              <a:off x="521" y="3018"/>
              <a:ext cx="455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/>
                <a:t>CLK</a:t>
              </a:r>
            </a:p>
          </p:txBody>
        </p:sp>
        <p:sp>
          <p:nvSpPr>
            <p:cNvPr id="9231" name="Text Box 16"/>
            <p:cNvSpPr txBox="1">
              <a:spLocks noChangeArrowheads="1"/>
            </p:cNvSpPr>
            <p:nvPr/>
          </p:nvSpPr>
          <p:spPr bwMode="auto">
            <a:xfrm>
              <a:off x="340" y="3266"/>
              <a:ext cx="635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/>
                <a:t>RESET</a:t>
              </a:r>
            </a:p>
          </p:txBody>
        </p:sp>
        <p:sp>
          <p:nvSpPr>
            <p:cNvPr id="9232" name="Text Box 17"/>
            <p:cNvSpPr txBox="1">
              <a:spLocks noChangeArrowheads="1"/>
            </p:cNvSpPr>
            <p:nvPr/>
          </p:nvSpPr>
          <p:spPr bwMode="auto">
            <a:xfrm>
              <a:off x="1838" y="3022"/>
              <a:ext cx="27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0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4-Value Logic System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0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zero, false, 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1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one, true, high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Z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high impedance, floating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X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unknown, occurs at un-initialized storage elements or un-resolvable logic conflicts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22E69630-5E23-475F-86DC-8FE001355269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90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Value and Number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[[&lt;size&gt;]’&lt;radix&gt;]&lt;value&gt;</a:t>
            </a:r>
          </a:p>
          <a:p>
            <a:pPr lvl="1" eaLnBrk="1" hangingPunct="1"/>
            <a:r>
              <a:rPr lang="en-US" altLang="zh-TW" sz="2400" smtClean="0"/>
              <a:t>Size</a:t>
            </a:r>
          </a:p>
          <a:p>
            <a:pPr lvl="2" eaLnBrk="1" hangingPunct="1"/>
            <a:r>
              <a:rPr lang="en-US" altLang="zh-TW" sz="2000" smtClean="0"/>
              <a:t>The size in bits</a:t>
            </a:r>
          </a:p>
          <a:p>
            <a:pPr lvl="2" eaLnBrk="1" hangingPunct="1"/>
            <a:r>
              <a:rPr lang="en-US" altLang="zh-TW" sz="2000" smtClean="0"/>
              <a:t>Default size is 32 bits</a:t>
            </a:r>
          </a:p>
          <a:p>
            <a:pPr lvl="1" eaLnBrk="1" hangingPunct="1"/>
            <a:r>
              <a:rPr lang="en-US" altLang="zh-TW" sz="2400" smtClean="0"/>
              <a:t>Radix</a:t>
            </a:r>
          </a:p>
          <a:p>
            <a:pPr lvl="2" eaLnBrk="1" hangingPunct="1"/>
            <a:r>
              <a:rPr lang="en-US" altLang="zh-TW" sz="2000" smtClean="0"/>
              <a:t>b (binary), o (octal), d (decimal), h (hexadecimal)</a:t>
            </a:r>
          </a:p>
          <a:p>
            <a:pPr lvl="2" eaLnBrk="1" hangingPunct="1"/>
            <a:r>
              <a:rPr lang="en-US" altLang="zh-TW" sz="2000" smtClean="0"/>
              <a:t>Default radix is decimal</a:t>
            </a:r>
          </a:p>
          <a:p>
            <a:pPr lvl="1" eaLnBrk="1" hangingPunct="1"/>
            <a:r>
              <a:rPr lang="en-US" altLang="zh-TW" sz="2400" smtClean="0"/>
              <a:t>Value</a:t>
            </a:r>
          </a:p>
          <a:p>
            <a:pPr lvl="2" eaLnBrk="1" hangingPunct="1"/>
            <a:r>
              <a:rPr lang="en-US" altLang="zh-TW" sz="2000" smtClean="0"/>
              <a:t>Any legal number in selected radix, including “x” and “z”</a:t>
            </a:r>
          </a:p>
          <a:p>
            <a:pPr eaLnBrk="1" hangingPunct="1"/>
            <a:r>
              <a:rPr lang="en-US" altLang="zh-TW" sz="2800" smtClean="0"/>
              <a:t>Radix and value are case-insensitive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		</a:t>
            </a:r>
            <a:fld id="{EBB43E34-0140-427B-8D9E-089FFA35ADA6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16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RL2">
  <a:themeElements>
    <a:clrScheme name="1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333new">
  <a:themeElements>
    <a:clrScheme name="2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2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333new">
  <a:themeElements>
    <a:clrScheme name="3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3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0_333new">
  <a:themeElements>
    <a:clrScheme name="5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5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333new">
  <a:themeElements>
    <a:clrScheme name="2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2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333new">
  <a:themeElements>
    <a:clrScheme name="3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3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333new">
  <a:themeElements>
    <a:clrScheme name="5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5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MSRL2">
  <a:themeElements>
    <a:clrScheme name="1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333new">
  <a:themeElements>
    <a:clrScheme name="2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2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333new">
  <a:themeElements>
    <a:clrScheme name="3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3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333new">
  <a:themeElements>
    <a:clrScheme name="5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5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MSRL2">
  <a:themeElements>
    <a:clrScheme name="1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MSRL2</Template>
  <TotalTime>2773</TotalTime>
  <Words>982</Words>
  <Application>Microsoft Office PowerPoint</Application>
  <PresentationFormat>如螢幕大小 (4:3)</PresentationFormat>
  <Paragraphs>342</Paragraphs>
  <Slides>30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12</vt:i4>
      </vt:variant>
      <vt:variant>
        <vt:lpstr>投影片標題</vt:lpstr>
      </vt:variant>
      <vt:variant>
        <vt:i4>30</vt:i4>
      </vt:variant>
    </vt:vector>
  </HeadingPairs>
  <TitlesOfParts>
    <vt:vector size="42" baseType="lpstr">
      <vt:lpstr>MSRL2</vt:lpstr>
      <vt:lpstr>2_333new</vt:lpstr>
      <vt:lpstr>3_333new</vt:lpstr>
      <vt:lpstr>5_333new</vt:lpstr>
      <vt:lpstr>1_MSRL2</vt:lpstr>
      <vt:lpstr>4_333new</vt:lpstr>
      <vt:lpstr>6_333new</vt:lpstr>
      <vt:lpstr>7_333new</vt:lpstr>
      <vt:lpstr>2_MSRL2</vt:lpstr>
      <vt:lpstr>8_333new</vt:lpstr>
      <vt:lpstr>9_333new</vt:lpstr>
      <vt:lpstr>10_333new</vt:lpstr>
      <vt:lpstr> IC Design  HW3 Tutorial</vt:lpstr>
      <vt:lpstr>Outline</vt:lpstr>
      <vt:lpstr>Introduction to Verilog</vt:lpstr>
      <vt:lpstr>What is Verilog</vt:lpstr>
      <vt:lpstr>Verilog-Supported  Levels of Abstraction</vt:lpstr>
      <vt:lpstr>The Verilog Module</vt:lpstr>
      <vt:lpstr>Module Ports</vt:lpstr>
      <vt:lpstr>4-Value Logic System</vt:lpstr>
      <vt:lpstr>Value and Number</vt:lpstr>
      <vt:lpstr>Value and Number – Examples</vt:lpstr>
      <vt:lpstr>Data Type Classes</vt:lpstr>
      <vt:lpstr>Assign a value to wire</vt:lpstr>
      <vt:lpstr>Module Instances (1/2)</vt:lpstr>
      <vt:lpstr>Module Instances (2/2)</vt:lpstr>
      <vt:lpstr>Net Concatenations</vt:lpstr>
      <vt:lpstr>Standard Cell Library (lib.v)</vt:lpstr>
      <vt:lpstr>Standard Cell Library (lib.v)</vt:lpstr>
      <vt:lpstr>Notification</vt:lpstr>
      <vt:lpstr>Example</vt:lpstr>
      <vt:lpstr>Flow chart</vt:lpstr>
      <vt:lpstr>Your Job</vt:lpstr>
      <vt:lpstr>Verilog-XL Simulation &amp; nWave Tool</vt:lpstr>
      <vt:lpstr>Test and verification your circuit</vt:lpstr>
      <vt:lpstr>Compile and debug (1/2)</vt:lpstr>
      <vt:lpstr>Compile and debug (2/2)</vt:lpstr>
      <vt:lpstr>Execute nWave &amp; Open *.fsdb</vt:lpstr>
      <vt:lpstr>Get signals</vt:lpstr>
      <vt:lpstr>Find Top Module &amp; Choose signals</vt:lpstr>
      <vt:lpstr>Change the radix to be decimal</vt:lpstr>
      <vt:lpstr>Reminder</vt:lpstr>
    </vt:vector>
  </TitlesOfParts>
  <Company>minuscat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Design  HW2 Tutorial</dc:title>
  <dc:creator>minuscat</dc:creator>
  <cp:lastModifiedBy>NTU</cp:lastModifiedBy>
  <cp:revision>130</cp:revision>
  <dcterms:created xsi:type="dcterms:W3CDTF">2009-10-26T17:59:55Z</dcterms:created>
  <dcterms:modified xsi:type="dcterms:W3CDTF">2012-11-22T07:51:19Z</dcterms:modified>
</cp:coreProperties>
</file>