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21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345" r:id="rId5"/>
    <p:sldId id="346" r:id="rId6"/>
    <p:sldId id="311" r:id="rId7"/>
    <p:sldId id="305" r:id="rId8"/>
    <p:sldId id="306" r:id="rId9"/>
    <p:sldId id="348" r:id="rId10"/>
    <p:sldId id="327" r:id="rId11"/>
    <p:sldId id="308" r:id="rId12"/>
    <p:sldId id="338" r:id="rId13"/>
    <p:sldId id="339" r:id="rId14"/>
    <p:sldId id="340" r:id="rId15"/>
    <p:sldId id="347" r:id="rId16"/>
    <p:sldId id="341" r:id="rId17"/>
    <p:sldId id="342" r:id="rId1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bg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bg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bg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bg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bg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bg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bg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bg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bg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9900"/>
    <a:srgbClr val="99FF66"/>
    <a:srgbClr val="FFFF99"/>
    <a:srgbClr val="FFCC00"/>
    <a:srgbClr val="CCFFFF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08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19BDFE2A-3F73-4C08-90D1-FD5FA5B1ECD6}" type="datetimeFigureOut">
              <a:rPr lang="zh-TW" altLang="en-US"/>
              <a:pPr>
                <a:defRPr/>
              </a:pPr>
              <a:t>2012/12/11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3DBCCA28-C437-4B1A-8A24-009ECCDB8CB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97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28FD4912-7DC6-4C8F-A747-E153DB903E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3966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4CA814-C69E-4486-871A-8F1ADD308C77}" type="slidenum">
              <a:rPr lang="en-US" altLang="zh-TW" smtClean="0">
                <a:ea typeface="新細明體" charset="-120"/>
              </a:rPr>
              <a:pPr/>
              <a:t>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`timescale </a:t>
            </a:r>
            <a:r>
              <a:rPr lang="en-US" altLang="zh-TW" i="1" smtClean="0">
                <a:ea typeface="新細明體" charset="-120"/>
              </a:rPr>
              <a:t>time units </a:t>
            </a:r>
            <a:r>
              <a:rPr lang="en-US" altLang="zh-TW" smtClean="0">
                <a:ea typeface="新細明體" charset="-120"/>
              </a:rPr>
              <a:t>/ </a:t>
            </a:r>
            <a:r>
              <a:rPr lang="en-US" altLang="zh-TW" i="1" smtClean="0">
                <a:ea typeface="新細明體" charset="-120"/>
              </a:rPr>
              <a:t>precision units</a:t>
            </a:r>
            <a:endParaRPr lang="zh-TW" altLang="en-US" i="1" smtClean="0">
              <a:ea typeface="新細明體" charset="-120"/>
            </a:endParaRPr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A2251E-F7F0-44A1-8327-08C034ED5EF0}" type="slidenum">
              <a:rPr lang="en-US" altLang="zh-TW" smtClean="0">
                <a:ea typeface="新細明體" charset="-120"/>
              </a:rPr>
              <a:pPr/>
              <a:t>12</a:t>
            </a:fld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954C-3C80-43FE-8BCA-E7D3E2D3A4F7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954C-3C80-43FE-8BCA-E7D3E2D3A4F7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954C-3C80-43FE-8BCA-E7D3E2D3A4F7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D4912-7DC6-4C8F-A747-E153DB903EB3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14460315-DFFC-4A0A-8EE0-25332B61789F}" type="slidenum">
              <a:rPr lang="en-US" altLang="zh-TW" smtClean="0"/>
              <a:pPr eaLnBrk="1" hangingPunct="1"/>
              <a:t>4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D4912-7DC6-4C8F-A747-E153DB903EB3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D4912-7DC6-4C8F-A747-E153DB903EB3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D4912-7DC6-4C8F-A747-E153DB903EB3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D4912-7DC6-4C8F-A747-E153DB903EB3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D4912-7DC6-4C8F-A747-E153DB903EB3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D4912-7DC6-4C8F-A747-E153DB903EB3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31800" y="3833813"/>
            <a:ext cx="818991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 b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49725"/>
            <a:ext cx="6400800" cy="14890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9C5F6-4C92-410A-BA81-AA0A583EA8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E34E3-A870-421C-A0B4-978B053222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C81FA-B045-4BE6-83C2-29F8D48A60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32598-0410-4A09-AAE3-0F596071CC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A3246-6352-458C-8695-A06A0CEA54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31800" y="3833813"/>
            <a:ext cx="818991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smtClean="0">
              <a:solidFill>
                <a:srgbClr val="000000"/>
              </a:solidFill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49725"/>
            <a:ext cx="6400800" cy="14890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2006/12/25 NTU confidential</a:t>
            </a: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72AD-DD31-4FC8-83D5-42F30382FD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8614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2006/12/25 NTU confidential</a:t>
            </a:r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C6E4C-0934-4616-9FFC-1574775B201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7169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2006/12/25 NTU confidential</a:t>
            </a:r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BA936-FF69-456F-998F-34F957BCC2A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5636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2006/12/25 NTU confidential</a:t>
            </a: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BE9D6-189C-4D49-8EC7-EE83DEF49F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4946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2006/12/25 NTU confidential</a:t>
            </a:r>
            <a:endParaRPr lang="en-US" altLang="zh-TW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7B315-C0D3-4413-93DA-A5ECCFE28A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4852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2006/12/25 NTU confidential</a:t>
            </a:r>
            <a:endParaRPr lang="en-US" altLang="zh-TW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30636-36FF-4C85-B48D-D5AAF025A3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540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915AC-51D1-402E-81D7-7B9F9FBF60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2006/12/25 NTU confidential</a:t>
            </a:r>
            <a:endParaRPr lang="en-US" altLang="zh-TW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CD8B6-1FBC-4A1B-8347-58BF3E56E9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9411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2006/12/25 NTU confidential</a:t>
            </a: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5D7B0-A56E-4488-BB7C-2BB5D2E491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4301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2006/12/25 NTU confidential</a:t>
            </a: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E49DC-5C56-4BDC-A2F2-355125742D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6995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2006/12/25 NTU confidential</a:t>
            </a:r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5E9F7-A1BE-4F0D-BA07-DD29B60B63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08167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2006/12/25 NTU confidential</a:t>
            </a:r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08B98-AAA1-4885-BC8A-EFE3376C06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01923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2006/12/25 NTU confidential</a:t>
            </a:r>
            <a:endParaRPr lang="en-US" altLang="zh-TW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541BF-12E8-4EF0-8F4C-0217E6B5DA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44670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2006/12/25 NTU confidential</a:t>
            </a: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567C2-C525-41B9-9D4C-8340FF0C58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469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A8662-7B50-41E2-A43F-4786040657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994D8-D914-49D8-B20A-55517A5724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99F2B-6C7B-4930-B7BD-0FBF1610D8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78A6D-5C78-4AB9-A07C-0D344D396F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B181A-08CC-4022-A983-C54B0610E5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5BD82-1C4C-43F1-831C-D7448190A9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CF5AF-397C-4A5A-BC21-65517703E7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66"/>
            </a:gs>
            <a:gs pos="50000">
              <a:schemeClr val="accent2"/>
            </a:gs>
            <a:gs pos="100000">
              <a:srgbClr val="00006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99CCFF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99CCFF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99CCFF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1B536A62-767E-43EE-A202-F3691148DA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FFFF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FFCC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FF99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FF99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FF99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FF99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FF99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FF99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FF99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66"/>
            </a:gs>
            <a:gs pos="50000">
              <a:schemeClr val="accent2"/>
            </a:gs>
            <a:gs pos="100000">
              <a:srgbClr val="00006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99CCFF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b="0"/>
              <a:t>2006/12/25 NTU confidential</a:t>
            </a:r>
            <a:endParaRPr lang="en-US" altLang="zh-TW" b="0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99CCFF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b="0"/>
              <a:t>IC Design HW4 Tutorial</a:t>
            </a:r>
            <a:endParaRPr lang="en-US" altLang="zh-TW" b="0" dirty="0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99CCFF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51B1B0FC-84BB-4D82-B8D6-47D7862E2175}" type="slidenum">
              <a:rPr lang="en-US" altLang="zh-TW" b="0"/>
              <a:pPr>
                <a:defRPr/>
              </a:pPr>
              <a:t>‹#›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248437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FFFF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FFCC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FF99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FF99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FF99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FF99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FF99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FF99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FF99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00113" y="2349500"/>
            <a:ext cx="7702550" cy="889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 dirty="0" smtClean="0"/>
              <a:t> IC Design </a:t>
            </a:r>
            <a:br>
              <a:rPr lang="en-US" altLang="zh-TW" sz="4000" dirty="0" smtClean="0"/>
            </a:br>
            <a:r>
              <a:rPr lang="en-US" altLang="zh-TW" sz="4000" dirty="0" smtClean="0"/>
              <a:t>HW4 Tutorial</a:t>
            </a:r>
          </a:p>
        </p:txBody>
      </p:sp>
      <p:sp>
        <p:nvSpPr>
          <p:cNvPr id="3075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Yi-Hsiang Chen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Advisor</a:t>
            </a:r>
            <a:r>
              <a:rPr lang="zh-TW" altLang="en-US" sz="2800" dirty="0" smtClean="0"/>
              <a:t>：</a:t>
            </a:r>
            <a:r>
              <a:rPr lang="en-US" altLang="zh-TW" sz="2800" dirty="0" err="1" smtClean="0"/>
              <a:t>Tzi</a:t>
            </a:r>
            <a:r>
              <a:rPr lang="en-US" altLang="zh-TW" sz="2800" dirty="0" smtClean="0"/>
              <a:t>-Dar </a:t>
            </a:r>
            <a:r>
              <a:rPr lang="en-US" altLang="zh-TW" sz="2800" dirty="0" err="1" smtClean="0"/>
              <a:t>Chiueh</a:t>
            </a:r>
            <a:endParaRPr lang="en-US" altLang="zh-TW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2012/12/11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98CD2C-45CA-4DED-B337-7BE2183FB18A}" type="slidenum">
              <a:rPr lang="en-US" altLang="zh-TW"/>
              <a:pPr>
                <a:defRPr/>
              </a:pPr>
              <a:t>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        Pipelined Structure</a:t>
            </a:r>
            <a:endParaRPr lang="zh-TW" altLang="en-US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FB9B2-ACBA-4147-9B36-7BBF6F8F1D86}" type="slidenum">
              <a:rPr lang="en-US" altLang="zh-TW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9" name="矩形 8"/>
          <p:cNvSpPr/>
          <p:nvPr/>
        </p:nvSpPr>
        <p:spPr bwMode="auto">
          <a:xfrm>
            <a:off x="1000125" y="2428875"/>
            <a:ext cx="428625" cy="24288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TW" altLang="en-US" b="0">
              <a:solidFill>
                <a:schemeClr val="tx1"/>
              </a:solidFill>
              <a:ea typeface="新細明體" pitchFamily="18" charset="-120"/>
            </a:endParaRPr>
          </a:p>
        </p:txBody>
      </p:sp>
      <p:cxnSp>
        <p:nvCxnSpPr>
          <p:cNvPr id="16391" name="直線單箭頭接點 9"/>
          <p:cNvCxnSpPr>
            <a:cxnSpLocks noChangeShapeType="1"/>
          </p:cNvCxnSpPr>
          <p:nvPr/>
        </p:nvCxnSpPr>
        <p:spPr bwMode="auto">
          <a:xfrm>
            <a:off x="496888" y="2857500"/>
            <a:ext cx="503237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6392" name="直線單箭頭接點 10"/>
          <p:cNvCxnSpPr>
            <a:cxnSpLocks noChangeShapeType="1"/>
          </p:cNvCxnSpPr>
          <p:nvPr/>
        </p:nvCxnSpPr>
        <p:spPr bwMode="auto">
          <a:xfrm>
            <a:off x="496888" y="4459288"/>
            <a:ext cx="503237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6393" name="直線單箭頭接點 11"/>
          <p:cNvCxnSpPr>
            <a:cxnSpLocks noChangeShapeType="1"/>
          </p:cNvCxnSpPr>
          <p:nvPr/>
        </p:nvCxnSpPr>
        <p:spPr bwMode="auto">
          <a:xfrm>
            <a:off x="487363" y="3357563"/>
            <a:ext cx="512762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sp>
        <p:nvSpPr>
          <p:cNvPr id="16394" name="文字方塊 12"/>
          <p:cNvSpPr txBox="1">
            <a:spLocks noChangeArrowheads="1"/>
          </p:cNvSpPr>
          <p:nvPr/>
        </p:nvSpPr>
        <p:spPr bwMode="auto">
          <a:xfrm>
            <a:off x="71438" y="2643188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a1</a:t>
            </a:r>
            <a:endParaRPr lang="zh-TW" altLang="en-US"/>
          </a:p>
        </p:txBody>
      </p:sp>
      <p:sp>
        <p:nvSpPr>
          <p:cNvPr id="16395" name="文字方塊 13"/>
          <p:cNvSpPr txBox="1">
            <a:spLocks noChangeArrowheads="1"/>
          </p:cNvSpPr>
          <p:nvPr/>
        </p:nvSpPr>
        <p:spPr bwMode="auto">
          <a:xfrm>
            <a:off x="71438" y="3143250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a0</a:t>
            </a:r>
            <a:endParaRPr lang="zh-TW" altLang="en-US"/>
          </a:p>
        </p:txBody>
      </p:sp>
      <p:sp>
        <p:nvSpPr>
          <p:cNvPr id="16396" name="文字方塊 14"/>
          <p:cNvSpPr txBox="1">
            <a:spLocks noChangeArrowheads="1"/>
          </p:cNvSpPr>
          <p:nvPr/>
        </p:nvSpPr>
        <p:spPr bwMode="auto">
          <a:xfrm>
            <a:off x="71438" y="3714750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b1</a:t>
            </a:r>
            <a:endParaRPr lang="zh-TW" altLang="en-US"/>
          </a:p>
        </p:txBody>
      </p:sp>
      <p:sp>
        <p:nvSpPr>
          <p:cNvPr id="16397" name="文字方塊 15"/>
          <p:cNvSpPr txBox="1">
            <a:spLocks noChangeArrowheads="1"/>
          </p:cNvSpPr>
          <p:nvPr/>
        </p:nvSpPr>
        <p:spPr bwMode="auto">
          <a:xfrm>
            <a:off x="71438" y="4273550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b0</a:t>
            </a:r>
            <a:endParaRPr lang="zh-TW" altLang="en-US"/>
          </a:p>
        </p:txBody>
      </p:sp>
      <p:cxnSp>
        <p:nvCxnSpPr>
          <p:cNvPr id="16398" name="直線單箭頭接點 16"/>
          <p:cNvCxnSpPr>
            <a:cxnSpLocks noChangeShapeType="1"/>
          </p:cNvCxnSpPr>
          <p:nvPr/>
        </p:nvCxnSpPr>
        <p:spPr bwMode="auto">
          <a:xfrm>
            <a:off x="500063" y="3927475"/>
            <a:ext cx="503237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grpSp>
        <p:nvGrpSpPr>
          <p:cNvPr id="3" name="群組 17"/>
          <p:cNvGrpSpPr/>
          <p:nvPr/>
        </p:nvGrpSpPr>
        <p:grpSpPr>
          <a:xfrm>
            <a:off x="2500298" y="3500438"/>
            <a:ext cx="714380" cy="714380"/>
            <a:chOff x="5429256" y="1785926"/>
            <a:chExt cx="571504" cy="571504"/>
          </a:xfrm>
          <a:solidFill>
            <a:schemeClr val="accent3">
              <a:lumMod val="75000"/>
            </a:schemeClr>
          </a:solidFill>
        </p:grpSpPr>
        <p:sp>
          <p:nvSpPr>
            <p:cNvPr id="19" name="橢圓 18"/>
            <p:cNvSpPr/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6400" name="直線單箭頭接點 20"/>
          <p:cNvCxnSpPr>
            <a:cxnSpLocks noChangeShapeType="1"/>
          </p:cNvCxnSpPr>
          <p:nvPr/>
        </p:nvCxnSpPr>
        <p:spPr bwMode="auto">
          <a:xfrm flipV="1">
            <a:off x="1438275" y="4529138"/>
            <a:ext cx="1990725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6401" name="直線單箭頭接點 21"/>
          <p:cNvCxnSpPr>
            <a:cxnSpLocks noChangeShapeType="1"/>
          </p:cNvCxnSpPr>
          <p:nvPr/>
        </p:nvCxnSpPr>
        <p:spPr bwMode="auto">
          <a:xfrm>
            <a:off x="1428750" y="3829050"/>
            <a:ext cx="1079500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sp>
        <p:nvSpPr>
          <p:cNvPr id="16402" name="文字方塊 22"/>
          <p:cNvSpPr txBox="1">
            <a:spLocks noChangeArrowheads="1"/>
          </p:cNvSpPr>
          <p:nvPr/>
        </p:nvSpPr>
        <p:spPr bwMode="auto">
          <a:xfrm>
            <a:off x="1357313" y="4214813"/>
            <a:ext cx="928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pp0[0]</a:t>
            </a:r>
            <a:endParaRPr lang="zh-TW" altLang="en-US"/>
          </a:p>
        </p:txBody>
      </p:sp>
      <p:cxnSp>
        <p:nvCxnSpPr>
          <p:cNvPr id="16403" name="直線單箭頭接點 23"/>
          <p:cNvCxnSpPr>
            <a:cxnSpLocks noChangeShapeType="1"/>
          </p:cNvCxnSpPr>
          <p:nvPr/>
        </p:nvCxnSpPr>
        <p:spPr bwMode="auto">
          <a:xfrm flipV="1">
            <a:off x="1428750" y="4059238"/>
            <a:ext cx="1155700" cy="1270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sp>
        <p:nvSpPr>
          <p:cNvPr id="16404" name="文字方塊 24"/>
          <p:cNvSpPr txBox="1">
            <a:spLocks noChangeArrowheads="1"/>
          </p:cNvSpPr>
          <p:nvPr/>
        </p:nvSpPr>
        <p:spPr bwMode="auto">
          <a:xfrm>
            <a:off x="1357313" y="3786188"/>
            <a:ext cx="928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pp0[1]</a:t>
            </a:r>
            <a:endParaRPr lang="zh-TW" altLang="en-US"/>
          </a:p>
        </p:txBody>
      </p:sp>
      <p:sp>
        <p:nvSpPr>
          <p:cNvPr id="16405" name="文字方塊 25"/>
          <p:cNvSpPr txBox="1">
            <a:spLocks noChangeArrowheads="1"/>
          </p:cNvSpPr>
          <p:nvPr/>
        </p:nvSpPr>
        <p:spPr bwMode="auto">
          <a:xfrm>
            <a:off x="1357313" y="3530600"/>
            <a:ext cx="928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pp1[0]</a:t>
            </a:r>
            <a:endParaRPr lang="zh-TW" altLang="en-US"/>
          </a:p>
        </p:txBody>
      </p:sp>
      <p:cxnSp>
        <p:nvCxnSpPr>
          <p:cNvPr id="16406" name="直線單箭頭接點 26"/>
          <p:cNvCxnSpPr>
            <a:cxnSpLocks noChangeShapeType="1"/>
          </p:cNvCxnSpPr>
          <p:nvPr/>
        </p:nvCxnSpPr>
        <p:spPr bwMode="auto">
          <a:xfrm>
            <a:off x="2174875" y="3581400"/>
            <a:ext cx="428625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sp>
        <p:nvSpPr>
          <p:cNvPr id="16407" name="文字方塊 27"/>
          <p:cNvSpPr txBox="1">
            <a:spLocks noChangeArrowheads="1"/>
          </p:cNvSpPr>
          <p:nvPr/>
        </p:nvSpPr>
        <p:spPr bwMode="auto">
          <a:xfrm>
            <a:off x="1928813" y="3357563"/>
            <a:ext cx="357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0</a:t>
            </a:r>
            <a:endParaRPr lang="zh-TW" altLang="en-US" sz="1400"/>
          </a:p>
        </p:txBody>
      </p:sp>
      <p:grpSp>
        <p:nvGrpSpPr>
          <p:cNvPr id="7" name="群組 28"/>
          <p:cNvGrpSpPr/>
          <p:nvPr/>
        </p:nvGrpSpPr>
        <p:grpSpPr>
          <a:xfrm>
            <a:off x="3428992" y="4172564"/>
            <a:ext cx="714380" cy="714380"/>
            <a:chOff x="5429256" y="1785926"/>
            <a:chExt cx="571504" cy="571504"/>
          </a:xfrm>
          <a:solidFill>
            <a:schemeClr val="accent3">
              <a:lumMod val="75000"/>
            </a:schemeClr>
          </a:solidFill>
        </p:grpSpPr>
        <p:sp>
          <p:nvSpPr>
            <p:cNvPr id="30" name="橢圓 29"/>
            <p:cNvSpPr/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6409" name="直線單箭頭接點 31"/>
          <p:cNvCxnSpPr>
            <a:cxnSpLocks noChangeShapeType="1"/>
          </p:cNvCxnSpPr>
          <p:nvPr/>
        </p:nvCxnSpPr>
        <p:spPr bwMode="auto">
          <a:xfrm>
            <a:off x="3032125" y="4354513"/>
            <a:ext cx="428625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sp>
        <p:nvSpPr>
          <p:cNvPr id="16410" name="文字方塊 32"/>
          <p:cNvSpPr txBox="1">
            <a:spLocks noChangeArrowheads="1"/>
          </p:cNvSpPr>
          <p:nvPr/>
        </p:nvSpPr>
        <p:spPr bwMode="auto">
          <a:xfrm>
            <a:off x="2786063" y="4202113"/>
            <a:ext cx="357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0</a:t>
            </a:r>
            <a:endParaRPr lang="zh-TW" altLang="en-US" sz="1400"/>
          </a:p>
        </p:txBody>
      </p:sp>
      <p:grpSp>
        <p:nvGrpSpPr>
          <p:cNvPr id="8" name="群組 33"/>
          <p:cNvGrpSpPr/>
          <p:nvPr/>
        </p:nvGrpSpPr>
        <p:grpSpPr>
          <a:xfrm>
            <a:off x="3428992" y="2357430"/>
            <a:ext cx="714380" cy="714380"/>
            <a:chOff x="5429256" y="1785926"/>
            <a:chExt cx="571504" cy="571504"/>
          </a:xfrm>
          <a:solidFill>
            <a:schemeClr val="accent3">
              <a:lumMod val="75000"/>
            </a:schemeClr>
          </a:solidFill>
        </p:grpSpPr>
        <p:sp>
          <p:nvSpPr>
            <p:cNvPr id="35" name="橢圓 34"/>
            <p:cNvSpPr/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6412" name="直線單箭頭接點 36"/>
          <p:cNvCxnSpPr>
            <a:cxnSpLocks noChangeShapeType="1"/>
          </p:cNvCxnSpPr>
          <p:nvPr/>
        </p:nvCxnSpPr>
        <p:spPr bwMode="auto">
          <a:xfrm>
            <a:off x="3103563" y="2438400"/>
            <a:ext cx="428625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sp>
        <p:nvSpPr>
          <p:cNvPr id="16413" name="文字方塊 37"/>
          <p:cNvSpPr txBox="1">
            <a:spLocks noChangeArrowheads="1"/>
          </p:cNvSpPr>
          <p:nvPr/>
        </p:nvSpPr>
        <p:spPr bwMode="auto">
          <a:xfrm>
            <a:off x="2857500" y="2214563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0</a:t>
            </a:r>
            <a:endParaRPr lang="zh-TW" altLang="en-US" sz="1400"/>
          </a:p>
        </p:txBody>
      </p:sp>
      <p:cxnSp>
        <p:nvCxnSpPr>
          <p:cNvPr id="16414" name="肘形接點 38"/>
          <p:cNvCxnSpPr>
            <a:cxnSpLocks noChangeShapeType="1"/>
          </p:cNvCxnSpPr>
          <p:nvPr/>
        </p:nvCxnSpPr>
        <p:spPr bwMode="auto">
          <a:xfrm rot="5400000" flipH="1" flipV="1">
            <a:off x="3002756" y="3074195"/>
            <a:ext cx="638175" cy="42386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6415" name="直線單箭頭接點 39"/>
          <p:cNvCxnSpPr>
            <a:cxnSpLocks noChangeShapeType="1"/>
          </p:cNvCxnSpPr>
          <p:nvPr/>
        </p:nvCxnSpPr>
        <p:spPr bwMode="auto">
          <a:xfrm flipV="1">
            <a:off x="1411288" y="2714625"/>
            <a:ext cx="2017712" cy="17463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sp>
        <p:nvSpPr>
          <p:cNvPr id="16416" name="文字方塊 40"/>
          <p:cNvSpPr txBox="1">
            <a:spLocks noChangeArrowheads="1"/>
          </p:cNvSpPr>
          <p:nvPr/>
        </p:nvSpPr>
        <p:spPr bwMode="auto">
          <a:xfrm>
            <a:off x="1357313" y="2416175"/>
            <a:ext cx="928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pp1[1]</a:t>
            </a:r>
            <a:endParaRPr lang="zh-TW" altLang="en-US"/>
          </a:p>
        </p:txBody>
      </p:sp>
      <p:grpSp>
        <p:nvGrpSpPr>
          <p:cNvPr id="10" name="群組 41"/>
          <p:cNvGrpSpPr/>
          <p:nvPr/>
        </p:nvGrpSpPr>
        <p:grpSpPr>
          <a:xfrm>
            <a:off x="4357686" y="3643314"/>
            <a:ext cx="714380" cy="714380"/>
            <a:chOff x="5429256" y="1785926"/>
            <a:chExt cx="571504" cy="571504"/>
          </a:xfrm>
          <a:solidFill>
            <a:schemeClr val="accent3">
              <a:lumMod val="75000"/>
            </a:schemeClr>
          </a:solidFill>
        </p:grpSpPr>
        <p:sp>
          <p:nvSpPr>
            <p:cNvPr id="43" name="橢圓 42"/>
            <p:cNvSpPr/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6418" name="肘形接點 44"/>
          <p:cNvCxnSpPr>
            <a:cxnSpLocks noChangeShapeType="1"/>
          </p:cNvCxnSpPr>
          <p:nvPr/>
        </p:nvCxnSpPr>
        <p:spPr bwMode="auto">
          <a:xfrm flipV="1">
            <a:off x="4038600" y="4000500"/>
            <a:ext cx="319088" cy="276225"/>
          </a:xfrm>
          <a:prstGeom prst="bentConnector3">
            <a:avLst>
              <a:gd name="adj1" fmla="val 1199"/>
            </a:avLst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6419" name="肘形接點 117"/>
          <p:cNvCxnSpPr>
            <a:cxnSpLocks noChangeShapeType="1"/>
          </p:cNvCxnSpPr>
          <p:nvPr/>
        </p:nvCxnSpPr>
        <p:spPr bwMode="auto">
          <a:xfrm flipV="1">
            <a:off x="3214688" y="3748088"/>
            <a:ext cx="1247775" cy="252412"/>
          </a:xfrm>
          <a:prstGeom prst="bentConnector4">
            <a:avLst>
              <a:gd name="adj1" fmla="val 16139"/>
              <a:gd name="adj2" fmla="val 100981"/>
            </a:avLst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grpSp>
        <p:nvGrpSpPr>
          <p:cNvPr id="11" name="群組 46"/>
          <p:cNvGrpSpPr/>
          <p:nvPr/>
        </p:nvGrpSpPr>
        <p:grpSpPr>
          <a:xfrm>
            <a:off x="5286380" y="3000372"/>
            <a:ext cx="714380" cy="714380"/>
            <a:chOff x="5429256" y="1785926"/>
            <a:chExt cx="571504" cy="571504"/>
          </a:xfrm>
          <a:solidFill>
            <a:schemeClr val="accent3">
              <a:lumMod val="75000"/>
            </a:schemeClr>
          </a:solidFill>
        </p:grpSpPr>
        <p:sp>
          <p:nvSpPr>
            <p:cNvPr id="48" name="橢圓 47"/>
            <p:cNvSpPr/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6421" name="圖案 49"/>
          <p:cNvCxnSpPr>
            <a:cxnSpLocks noChangeShapeType="1"/>
          </p:cNvCxnSpPr>
          <p:nvPr/>
        </p:nvCxnSpPr>
        <p:spPr bwMode="auto">
          <a:xfrm rot="16200000" flipH="1">
            <a:off x="4610101" y="2395537"/>
            <a:ext cx="176212" cy="1319213"/>
          </a:xfrm>
          <a:prstGeom prst="bentConnector2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6422" name="圖案 50"/>
          <p:cNvCxnSpPr>
            <a:cxnSpLocks noChangeShapeType="1"/>
          </p:cNvCxnSpPr>
          <p:nvPr/>
        </p:nvCxnSpPr>
        <p:spPr bwMode="auto">
          <a:xfrm rot="5400000" flipH="1" flipV="1">
            <a:off x="4931569" y="3393282"/>
            <a:ext cx="390525" cy="319087"/>
          </a:xfrm>
          <a:prstGeom prst="bentConnector2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grpSp>
        <p:nvGrpSpPr>
          <p:cNvPr id="12" name="群組 51"/>
          <p:cNvGrpSpPr/>
          <p:nvPr/>
        </p:nvGrpSpPr>
        <p:grpSpPr>
          <a:xfrm>
            <a:off x="6215074" y="2357430"/>
            <a:ext cx="714380" cy="714380"/>
            <a:chOff x="5429256" y="1785926"/>
            <a:chExt cx="571504" cy="571504"/>
          </a:xfrm>
          <a:solidFill>
            <a:schemeClr val="accent3">
              <a:lumMod val="75000"/>
            </a:schemeClr>
          </a:solidFill>
        </p:grpSpPr>
        <p:sp>
          <p:nvSpPr>
            <p:cNvPr id="53" name="橢圓 52"/>
            <p:cNvSpPr/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6424" name="圖案 54"/>
          <p:cNvCxnSpPr>
            <a:cxnSpLocks noChangeShapeType="1"/>
          </p:cNvCxnSpPr>
          <p:nvPr/>
        </p:nvCxnSpPr>
        <p:spPr bwMode="auto">
          <a:xfrm rot="5400000" flipH="1" flipV="1">
            <a:off x="5860256" y="2750344"/>
            <a:ext cx="390525" cy="319088"/>
          </a:xfrm>
          <a:prstGeom prst="bentConnector2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6425" name="肘形接點 55"/>
          <p:cNvCxnSpPr>
            <a:cxnSpLocks noChangeShapeType="1"/>
          </p:cNvCxnSpPr>
          <p:nvPr/>
        </p:nvCxnSpPr>
        <p:spPr bwMode="auto">
          <a:xfrm rot="5400000" flipH="1" flipV="1">
            <a:off x="5179219" y="1321594"/>
            <a:ext cx="1588" cy="2279650"/>
          </a:xfrm>
          <a:prstGeom prst="bentConnector3">
            <a:avLst>
              <a:gd name="adj1" fmla="val 156046"/>
            </a:avLst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sp>
        <p:nvSpPr>
          <p:cNvPr id="16426" name="矩形 56"/>
          <p:cNvSpPr>
            <a:spLocks noChangeArrowheads="1"/>
          </p:cNvSpPr>
          <p:nvPr/>
        </p:nvSpPr>
        <p:spPr bwMode="auto">
          <a:xfrm>
            <a:off x="7215188" y="2357438"/>
            <a:ext cx="642937" cy="642937"/>
          </a:xfrm>
          <a:prstGeom prst="rect">
            <a:avLst/>
          </a:prstGeom>
          <a:solidFill>
            <a:srgbClr val="92D050"/>
          </a:solidFill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308850" y="2416175"/>
            <a:ext cx="500063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R</a:t>
            </a:r>
            <a:endParaRPr lang="zh-TW" alt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16428" name="矩形 58"/>
          <p:cNvSpPr>
            <a:spLocks noChangeArrowheads="1"/>
          </p:cNvSpPr>
          <p:nvPr/>
        </p:nvSpPr>
        <p:spPr bwMode="auto">
          <a:xfrm>
            <a:off x="7215188" y="3000375"/>
            <a:ext cx="642937" cy="642938"/>
          </a:xfrm>
          <a:prstGeom prst="rect">
            <a:avLst/>
          </a:prstGeom>
          <a:solidFill>
            <a:srgbClr val="92D050"/>
          </a:solidFill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308850" y="3059113"/>
            <a:ext cx="500063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R</a:t>
            </a:r>
            <a:endParaRPr lang="zh-TW" alt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16430" name="矩形 60"/>
          <p:cNvSpPr>
            <a:spLocks noChangeArrowheads="1"/>
          </p:cNvSpPr>
          <p:nvPr/>
        </p:nvSpPr>
        <p:spPr bwMode="auto">
          <a:xfrm>
            <a:off x="7215188" y="3643313"/>
            <a:ext cx="642937" cy="642937"/>
          </a:xfrm>
          <a:prstGeom prst="rect">
            <a:avLst/>
          </a:prstGeom>
          <a:solidFill>
            <a:srgbClr val="92D050"/>
          </a:solidFill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308850" y="3702050"/>
            <a:ext cx="500063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R</a:t>
            </a:r>
            <a:endParaRPr lang="zh-TW" alt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16432" name="矩形 62"/>
          <p:cNvSpPr>
            <a:spLocks noChangeArrowheads="1"/>
          </p:cNvSpPr>
          <p:nvPr/>
        </p:nvSpPr>
        <p:spPr bwMode="auto">
          <a:xfrm>
            <a:off x="7215188" y="4286250"/>
            <a:ext cx="642937" cy="642938"/>
          </a:xfrm>
          <a:prstGeom prst="rect">
            <a:avLst/>
          </a:prstGeom>
          <a:solidFill>
            <a:srgbClr val="92D050"/>
          </a:solidFill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308850" y="4344988"/>
            <a:ext cx="500063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R</a:t>
            </a:r>
            <a:endParaRPr lang="zh-TW" alt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cxnSp>
        <p:nvCxnSpPr>
          <p:cNvPr id="16434" name="直線單箭頭接點 64"/>
          <p:cNvCxnSpPr>
            <a:cxnSpLocks noChangeShapeType="1"/>
          </p:cNvCxnSpPr>
          <p:nvPr/>
        </p:nvCxnSpPr>
        <p:spPr bwMode="auto">
          <a:xfrm>
            <a:off x="4143375" y="4643438"/>
            <a:ext cx="3071813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6435" name="直線單箭頭接點 65"/>
          <p:cNvCxnSpPr>
            <a:cxnSpLocks noChangeShapeType="1"/>
          </p:cNvCxnSpPr>
          <p:nvPr/>
        </p:nvCxnSpPr>
        <p:spPr bwMode="auto">
          <a:xfrm>
            <a:off x="5072063" y="4000500"/>
            <a:ext cx="2143125" cy="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6436" name="直線單箭頭接點 66"/>
          <p:cNvCxnSpPr>
            <a:cxnSpLocks noChangeShapeType="1"/>
          </p:cNvCxnSpPr>
          <p:nvPr/>
        </p:nvCxnSpPr>
        <p:spPr bwMode="auto">
          <a:xfrm>
            <a:off x="6000750" y="3357563"/>
            <a:ext cx="1214438" cy="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6437" name="直線單箭頭接點 67"/>
          <p:cNvCxnSpPr>
            <a:cxnSpLocks noChangeShapeType="1"/>
          </p:cNvCxnSpPr>
          <p:nvPr/>
        </p:nvCxnSpPr>
        <p:spPr bwMode="auto">
          <a:xfrm>
            <a:off x="6929438" y="2714625"/>
            <a:ext cx="285750" cy="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6438" name="肘形接點 112"/>
          <p:cNvCxnSpPr>
            <a:cxnSpLocks noChangeShapeType="1"/>
          </p:cNvCxnSpPr>
          <p:nvPr/>
        </p:nvCxnSpPr>
        <p:spPr bwMode="auto">
          <a:xfrm flipV="1">
            <a:off x="6786563" y="2071688"/>
            <a:ext cx="500062" cy="39052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6439" name="直線單箭頭接點 69"/>
          <p:cNvCxnSpPr>
            <a:cxnSpLocks noChangeShapeType="1"/>
          </p:cNvCxnSpPr>
          <p:nvPr/>
        </p:nvCxnSpPr>
        <p:spPr bwMode="auto">
          <a:xfrm>
            <a:off x="7867650" y="2714625"/>
            <a:ext cx="990600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6440" name="直線單箭頭接點 70"/>
          <p:cNvCxnSpPr>
            <a:cxnSpLocks noChangeShapeType="1"/>
          </p:cNvCxnSpPr>
          <p:nvPr/>
        </p:nvCxnSpPr>
        <p:spPr bwMode="auto">
          <a:xfrm>
            <a:off x="7867650" y="4641850"/>
            <a:ext cx="990600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6441" name="直線單箭頭接點 71"/>
          <p:cNvCxnSpPr>
            <a:cxnSpLocks noChangeShapeType="1"/>
          </p:cNvCxnSpPr>
          <p:nvPr/>
        </p:nvCxnSpPr>
        <p:spPr bwMode="auto">
          <a:xfrm>
            <a:off x="7858125" y="3357563"/>
            <a:ext cx="1000125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6442" name="直線單箭頭接點 72"/>
          <p:cNvCxnSpPr>
            <a:cxnSpLocks noChangeShapeType="1"/>
          </p:cNvCxnSpPr>
          <p:nvPr/>
        </p:nvCxnSpPr>
        <p:spPr bwMode="auto">
          <a:xfrm>
            <a:off x="7870825" y="3998913"/>
            <a:ext cx="987425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6443" name="直線接點 73"/>
          <p:cNvCxnSpPr>
            <a:cxnSpLocks noChangeShapeType="1"/>
          </p:cNvCxnSpPr>
          <p:nvPr/>
        </p:nvCxnSpPr>
        <p:spPr bwMode="auto">
          <a:xfrm rot="5400000">
            <a:off x="7787481" y="4858544"/>
            <a:ext cx="428625" cy="158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6444" name="直線接點 74"/>
          <p:cNvCxnSpPr>
            <a:cxnSpLocks noChangeShapeType="1"/>
          </p:cNvCxnSpPr>
          <p:nvPr/>
        </p:nvCxnSpPr>
        <p:spPr bwMode="auto">
          <a:xfrm rot="10800000">
            <a:off x="3071813" y="5072063"/>
            <a:ext cx="4929187" cy="158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6445" name="直線接點 75"/>
          <p:cNvCxnSpPr>
            <a:cxnSpLocks noChangeShapeType="1"/>
          </p:cNvCxnSpPr>
          <p:nvPr/>
        </p:nvCxnSpPr>
        <p:spPr bwMode="auto">
          <a:xfrm rot="5400000" flipH="1" flipV="1">
            <a:off x="2928144" y="4929982"/>
            <a:ext cx="287337" cy="0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6446" name="直線單箭頭接點 76"/>
          <p:cNvCxnSpPr>
            <a:cxnSpLocks noChangeShapeType="1"/>
          </p:cNvCxnSpPr>
          <p:nvPr/>
        </p:nvCxnSpPr>
        <p:spPr bwMode="auto">
          <a:xfrm flipV="1">
            <a:off x="3071813" y="4781550"/>
            <a:ext cx="461962" cy="4763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6447" name="直線接點 77"/>
          <p:cNvCxnSpPr>
            <a:cxnSpLocks noChangeShapeType="1"/>
          </p:cNvCxnSpPr>
          <p:nvPr/>
        </p:nvCxnSpPr>
        <p:spPr bwMode="auto">
          <a:xfrm rot="16200000" flipH="1">
            <a:off x="7536656" y="4607719"/>
            <a:ext cx="1214438" cy="0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6448" name="直線接點 78"/>
          <p:cNvCxnSpPr>
            <a:cxnSpLocks noChangeShapeType="1"/>
          </p:cNvCxnSpPr>
          <p:nvPr/>
        </p:nvCxnSpPr>
        <p:spPr bwMode="auto">
          <a:xfrm rot="10800000">
            <a:off x="4214813" y="5214938"/>
            <a:ext cx="3929062" cy="158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6449" name="直線接點 79"/>
          <p:cNvCxnSpPr>
            <a:cxnSpLocks noChangeShapeType="1"/>
          </p:cNvCxnSpPr>
          <p:nvPr/>
        </p:nvCxnSpPr>
        <p:spPr bwMode="auto">
          <a:xfrm rot="5400000" flipH="1" flipV="1">
            <a:off x="3713956" y="4715669"/>
            <a:ext cx="1000125" cy="158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6450" name="直線單箭頭接點 80"/>
          <p:cNvCxnSpPr>
            <a:cxnSpLocks noChangeShapeType="1"/>
          </p:cNvCxnSpPr>
          <p:nvPr/>
        </p:nvCxnSpPr>
        <p:spPr bwMode="auto">
          <a:xfrm>
            <a:off x="4214813" y="4214813"/>
            <a:ext cx="214312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6451" name="直線單箭頭接點 81"/>
          <p:cNvCxnSpPr>
            <a:cxnSpLocks noChangeShapeType="1"/>
          </p:cNvCxnSpPr>
          <p:nvPr/>
        </p:nvCxnSpPr>
        <p:spPr bwMode="auto">
          <a:xfrm>
            <a:off x="5143500" y="3571875"/>
            <a:ext cx="214313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6452" name="直線單箭頭接點 82"/>
          <p:cNvCxnSpPr>
            <a:cxnSpLocks noChangeShapeType="1"/>
          </p:cNvCxnSpPr>
          <p:nvPr/>
        </p:nvCxnSpPr>
        <p:spPr bwMode="auto">
          <a:xfrm>
            <a:off x="6072188" y="2927350"/>
            <a:ext cx="214312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6453" name="直線接點 83"/>
          <p:cNvCxnSpPr>
            <a:cxnSpLocks noChangeShapeType="1"/>
          </p:cNvCxnSpPr>
          <p:nvPr/>
        </p:nvCxnSpPr>
        <p:spPr bwMode="auto">
          <a:xfrm rot="5400000" flipH="1" flipV="1">
            <a:off x="4251325" y="4464050"/>
            <a:ext cx="1785938" cy="158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6454" name="直線接點 84"/>
          <p:cNvCxnSpPr>
            <a:cxnSpLocks noChangeShapeType="1"/>
          </p:cNvCxnSpPr>
          <p:nvPr/>
        </p:nvCxnSpPr>
        <p:spPr bwMode="auto">
          <a:xfrm rot="5400000">
            <a:off x="7291388" y="4352925"/>
            <a:ext cx="2000250" cy="952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6455" name="直線接點 85"/>
          <p:cNvCxnSpPr>
            <a:cxnSpLocks noChangeShapeType="1"/>
          </p:cNvCxnSpPr>
          <p:nvPr/>
        </p:nvCxnSpPr>
        <p:spPr bwMode="auto">
          <a:xfrm rot="5400000">
            <a:off x="7000875" y="4143375"/>
            <a:ext cx="2859088" cy="158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6456" name="直線接點 86"/>
          <p:cNvCxnSpPr>
            <a:cxnSpLocks noChangeShapeType="1"/>
          </p:cNvCxnSpPr>
          <p:nvPr/>
        </p:nvCxnSpPr>
        <p:spPr bwMode="auto">
          <a:xfrm rot="10800000">
            <a:off x="5143500" y="5357813"/>
            <a:ext cx="3152775" cy="11112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6457" name="直線接點 87"/>
          <p:cNvCxnSpPr>
            <a:cxnSpLocks noChangeShapeType="1"/>
          </p:cNvCxnSpPr>
          <p:nvPr/>
        </p:nvCxnSpPr>
        <p:spPr bwMode="auto">
          <a:xfrm rot="10800000" flipV="1">
            <a:off x="6072188" y="5572125"/>
            <a:ext cx="2357437" cy="0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6458" name="直線接點 88"/>
          <p:cNvCxnSpPr>
            <a:cxnSpLocks noChangeShapeType="1"/>
          </p:cNvCxnSpPr>
          <p:nvPr/>
        </p:nvCxnSpPr>
        <p:spPr bwMode="auto">
          <a:xfrm rot="5400000" flipH="1" flipV="1">
            <a:off x="4750594" y="4250532"/>
            <a:ext cx="2644775" cy="158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sp>
        <p:nvSpPr>
          <p:cNvPr id="16459" name="橢圓 89"/>
          <p:cNvSpPr>
            <a:spLocks noChangeArrowheads="1"/>
          </p:cNvSpPr>
          <p:nvPr/>
        </p:nvSpPr>
        <p:spPr bwMode="auto">
          <a:xfrm>
            <a:off x="8374063" y="2652713"/>
            <a:ext cx="107950" cy="10795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6460" name="橢圓 90"/>
          <p:cNvSpPr>
            <a:spLocks noChangeArrowheads="1"/>
          </p:cNvSpPr>
          <p:nvPr/>
        </p:nvSpPr>
        <p:spPr bwMode="auto">
          <a:xfrm>
            <a:off x="8240713" y="3311525"/>
            <a:ext cx="107950" cy="10795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6461" name="橢圓 91"/>
          <p:cNvSpPr>
            <a:spLocks noChangeArrowheads="1"/>
          </p:cNvSpPr>
          <p:nvPr/>
        </p:nvSpPr>
        <p:spPr bwMode="auto">
          <a:xfrm>
            <a:off x="8088313" y="3954463"/>
            <a:ext cx="107950" cy="10795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6462" name="橢圓 92"/>
          <p:cNvSpPr>
            <a:spLocks noChangeArrowheads="1"/>
          </p:cNvSpPr>
          <p:nvPr/>
        </p:nvSpPr>
        <p:spPr bwMode="auto">
          <a:xfrm>
            <a:off x="7945438" y="4597400"/>
            <a:ext cx="107950" cy="10795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6463" name="文字方塊 93"/>
          <p:cNvSpPr txBox="1">
            <a:spLocks noChangeArrowheads="1"/>
          </p:cNvSpPr>
          <p:nvPr/>
        </p:nvSpPr>
        <p:spPr bwMode="auto">
          <a:xfrm>
            <a:off x="4286250" y="2143125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d3</a:t>
            </a:r>
            <a:endParaRPr lang="zh-TW" altLang="en-US"/>
          </a:p>
        </p:txBody>
      </p:sp>
      <p:sp>
        <p:nvSpPr>
          <p:cNvPr id="16464" name="文字方塊 94"/>
          <p:cNvSpPr txBox="1">
            <a:spLocks noChangeArrowheads="1"/>
          </p:cNvSpPr>
          <p:nvPr/>
        </p:nvSpPr>
        <p:spPr bwMode="auto">
          <a:xfrm>
            <a:off x="4000500" y="2844800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d2</a:t>
            </a:r>
            <a:endParaRPr lang="zh-TW" altLang="en-US"/>
          </a:p>
        </p:txBody>
      </p:sp>
      <p:sp>
        <p:nvSpPr>
          <p:cNvPr id="16465" name="文字方塊 95"/>
          <p:cNvSpPr txBox="1">
            <a:spLocks noChangeArrowheads="1"/>
          </p:cNvSpPr>
          <p:nvPr/>
        </p:nvSpPr>
        <p:spPr bwMode="auto">
          <a:xfrm>
            <a:off x="3357563" y="3714750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d1</a:t>
            </a:r>
            <a:endParaRPr lang="zh-TW" altLang="en-US"/>
          </a:p>
        </p:txBody>
      </p:sp>
      <p:sp>
        <p:nvSpPr>
          <p:cNvPr id="16466" name="文字方塊 96"/>
          <p:cNvSpPr txBox="1">
            <a:spLocks noChangeArrowheads="1"/>
          </p:cNvSpPr>
          <p:nvPr/>
        </p:nvSpPr>
        <p:spPr bwMode="auto">
          <a:xfrm>
            <a:off x="2000250" y="4487863"/>
            <a:ext cx="500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d0</a:t>
            </a:r>
            <a:endParaRPr lang="zh-TW" altLang="en-US"/>
          </a:p>
        </p:txBody>
      </p:sp>
      <p:sp>
        <p:nvSpPr>
          <p:cNvPr id="16467" name="文字方塊 97"/>
          <p:cNvSpPr txBox="1">
            <a:spLocks noChangeArrowheads="1"/>
          </p:cNvSpPr>
          <p:nvPr/>
        </p:nvSpPr>
        <p:spPr bwMode="auto">
          <a:xfrm>
            <a:off x="6643688" y="4572000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w0</a:t>
            </a:r>
            <a:endParaRPr lang="zh-TW" altLang="en-US"/>
          </a:p>
        </p:txBody>
      </p:sp>
      <p:sp>
        <p:nvSpPr>
          <p:cNvPr id="16468" name="文字方塊 98"/>
          <p:cNvSpPr txBox="1">
            <a:spLocks noChangeArrowheads="1"/>
          </p:cNvSpPr>
          <p:nvPr/>
        </p:nvSpPr>
        <p:spPr bwMode="auto">
          <a:xfrm>
            <a:off x="6643688" y="3916363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w1</a:t>
            </a:r>
            <a:endParaRPr lang="zh-TW" altLang="en-US"/>
          </a:p>
        </p:txBody>
      </p:sp>
      <p:sp>
        <p:nvSpPr>
          <p:cNvPr id="16469" name="文字方塊 99"/>
          <p:cNvSpPr txBox="1">
            <a:spLocks noChangeArrowheads="1"/>
          </p:cNvSpPr>
          <p:nvPr/>
        </p:nvSpPr>
        <p:spPr bwMode="auto">
          <a:xfrm>
            <a:off x="6643688" y="3286125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w2</a:t>
            </a:r>
            <a:endParaRPr lang="zh-TW" altLang="en-US"/>
          </a:p>
        </p:txBody>
      </p:sp>
      <p:sp>
        <p:nvSpPr>
          <p:cNvPr id="16470" name="文字方塊 100"/>
          <p:cNvSpPr txBox="1">
            <a:spLocks noChangeArrowheads="1"/>
          </p:cNvSpPr>
          <p:nvPr/>
        </p:nvSpPr>
        <p:spPr bwMode="auto">
          <a:xfrm>
            <a:off x="6796088" y="2714625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w3</a:t>
            </a:r>
            <a:endParaRPr lang="zh-TW" altLang="en-US"/>
          </a:p>
        </p:txBody>
      </p:sp>
      <p:sp>
        <p:nvSpPr>
          <p:cNvPr id="16471" name="文字方塊 101"/>
          <p:cNvSpPr txBox="1">
            <a:spLocks noChangeArrowheads="1"/>
          </p:cNvSpPr>
          <p:nvPr/>
        </p:nvSpPr>
        <p:spPr bwMode="auto">
          <a:xfrm>
            <a:off x="8501063" y="4643438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c0</a:t>
            </a:r>
            <a:endParaRPr lang="zh-TW" altLang="en-US"/>
          </a:p>
        </p:txBody>
      </p:sp>
      <p:sp>
        <p:nvSpPr>
          <p:cNvPr id="16472" name="文字方塊 102"/>
          <p:cNvSpPr txBox="1">
            <a:spLocks noChangeArrowheads="1"/>
          </p:cNvSpPr>
          <p:nvPr/>
        </p:nvSpPr>
        <p:spPr bwMode="auto">
          <a:xfrm>
            <a:off x="8501063" y="3929063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c1</a:t>
            </a:r>
            <a:endParaRPr lang="zh-TW" altLang="en-US"/>
          </a:p>
        </p:txBody>
      </p:sp>
      <p:sp>
        <p:nvSpPr>
          <p:cNvPr id="16473" name="文字方塊 103"/>
          <p:cNvSpPr txBox="1">
            <a:spLocks noChangeArrowheads="1"/>
          </p:cNvSpPr>
          <p:nvPr/>
        </p:nvSpPr>
        <p:spPr bwMode="auto">
          <a:xfrm>
            <a:off x="8501063" y="3344863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c2</a:t>
            </a:r>
            <a:endParaRPr lang="zh-TW" altLang="en-US"/>
          </a:p>
        </p:txBody>
      </p:sp>
      <p:sp>
        <p:nvSpPr>
          <p:cNvPr id="16474" name="文字方塊 104"/>
          <p:cNvSpPr txBox="1">
            <a:spLocks noChangeArrowheads="1"/>
          </p:cNvSpPr>
          <p:nvPr/>
        </p:nvSpPr>
        <p:spPr bwMode="auto">
          <a:xfrm>
            <a:off x="8501063" y="2701925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c3</a:t>
            </a:r>
            <a:endParaRPr lang="zh-TW" altLang="en-US"/>
          </a:p>
        </p:txBody>
      </p:sp>
      <p:grpSp>
        <p:nvGrpSpPr>
          <p:cNvPr id="16475" name="群組 107"/>
          <p:cNvGrpSpPr>
            <a:grpSpLocks/>
          </p:cNvGrpSpPr>
          <p:nvPr/>
        </p:nvGrpSpPr>
        <p:grpSpPr bwMode="auto">
          <a:xfrm>
            <a:off x="4906963" y="2286000"/>
            <a:ext cx="379412" cy="377825"/>
            <a:chOff x="7120970" y="1100962"/>
            <a:chExt cx="379988" cy="377440"/>
          </a:xfrm>
        </p:grpSpPr>
        <p:sp>
          <p:nvSpPr>
            <p:cNvPr id="16489" name="矩形 105"/>
            <p:cNvSpPr>
              <a:spLocks noChangeArrowheads="1"/>
            </p:cNvSpPr>
            <p:nvPr/>
          </p:nvSpPr>
          <p:spPr bwMode="auto">
            <a:xfrm>
              <a:off x="7120970" y="1100962"/>
              <a:ext cx="379988" cy="371513"/>
            </a:xfrm>
            <a:prstGeom prst="rect">
              <a:avLst/>
            </a:prstGeom>
            <a:solidFill>
              <a:srgbClr val="92D050"/>
            </a:solidFill>
            <a:ln w="28575" algn="ctr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endParaRPr lang="zh-TW" altLang="en-US" b="0">
                <a:solidFill>
                  <a:schemeClr val="tx1"/>
                </a:solidFill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7132099" y="1108892"/>
              <a:ext cx="357730" cy="3695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R</a:t>
              </a:r>
              <a:endParaRPr lang="zh-TW" altLang="en-U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sp>
        <p:nvSpPr>
          <p:cNvPr id="16476" name="文字方塊 109"/>
          <p:cNvSpPr txBox="1">
            <a:spLocks noChangeArrowheads="1"/>
          </p:cNvSpPr>
          <p:nvPr/>
        </p:nvSpPr>
        <p:spPr bwMode="auto">
          <a:xfrm>
            <a:off x="4786313" y="2643188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FF9900"/>
                </a:solidFill>
              </a:rPr>
              <a:t>0.441</a:t>
            </a:r>
            <a:endParaRPr lang="zh-TW" altLang="en-US" sz="1400">
              <a:solidFill>
                <a:srgbClr val="FF9900"/>
              </a:solidFill>
            </a:endParaRPr>
          </a:p>
        </p:txBody>
      </p:sp>
      <p:grpSp>
        <p:nvGrpSpPr>
          <p:cNvPr id="16477" name="群組 121"/>
          <p:cNvGrpSpPr>
            <a:grpSpLocks/>
          </p:cNvGrpSpPr>
          <p:nvPr/>
        </p:nvGrpSpPr>
        <p:grpSpPr bwMode="auto">
          <a:xfrm>
            <a:off x="4478338" y="2928938"/>
            <a:ext cx="379412" cy="377825"/>
            <a:chOff x="7120970" y="1100962"/>
            <a:chExt cx="379988" cy="377440"/>
          </a:xfrm>
        </p:grpSpPr>
        <p:sp>
          <p:nvSpPr>
            <p:cNvPr id="16487" name="矩形 122"/>
            <p:cNvSpPr>
              <a:spLocks noChangeArrowheads="1"/>
            </p:cNvSpPr>
            <p:nvPr/>
          </p:nvSpPr>
          <p:spPr bwMode="auto">
            <a:xfrm>
              <a:off x="7120970" y="1100962"/>
              <a:ext cx="379988" cy="371513"/>
            </a:xfrm>
            <a:prstGeom prst="rect">
              <a:avLst/>
            </a:prstGeom>
            <a:solidFill>
              <a:srgbClr val="92D050"/>
            </a:solidFill>
            <a:ln w="28575" algn="ctr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endParaRPr lang="zh-TW" altLang="en-US" b="0">
                <a:solidFill>
                  <a:schemeClr val="tx1"/>
                </a:solidFill>
              </a:endParaRPr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7132099" y="1108891"/>
              <a:ext cx="357730" cy="3695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R</a:t>
              </a:r>
              <a:endParaRPr lang="zh-TW" altLang="en-U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sp>
        <p:nvSpPr>
          <p:cNvPr id="16478" name="文字方塊 124"/>
          <p:cNvSpPr txBox="1">
            <a:spLocks noChangeArrowheads="1"/>
          </p:cNvSpPr>
          <p:nvPr/>
        </p:nvSpPr>
        <p:spPr bwMode="auto">
          <a:xfrm>
            <a:off x="4357688" y="3286125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FF9900"/>
                </a:solidFill>
              </a:rPr>
              <a:t>0.441</a:t>
            </a:r>
            <a:endParaRPr lang="zh-TW" altLang="en-US" sz="1400">
              <a:solidFill>
                <a:srgbClr val="FF9900"/>
              </a:solidFill>
            </a:endParaRPr>
          </a:p>
        </p:txBody>
      </p:sp>
      <p:grpSp>
        <p:nvGrpSpPr>
          <p:cNvPr id="16479" name="群組 125"/>
          <p:cNvGrpSpPr>
            <a:grpSpLocks/>
          </p:cNvGrpSpPr>
          <p:nvPr/>
        </p:nvGrpSpPr>
        <p:grpSpPr bwMode="auto">
          <a:xfrm>
            <a:off x="3763963" y="3551238"/>
            <a:ext cx="379412" cy="377825"/>
            <a:chOff x="7120970" y="1100962"/>
            <a:chExt cx="379988" cy="377440"/>
          </a:xfrm>
        </p:grpSpPr>
        <p:sp>
          <p:nvSpPr>
            <p:cNvPr id="16485" name="矩形 126"/>
            <p:cNvSpPr>
              <a:spLocks noChangeArrowheads="1"/>
            </p:cNvSpPr>
            <p:nvPr/>
          </p:nvSpPr>
          <p:spPr bwMode="auto">
            <a:xfrm>
              <a:off x="7120970" y="1100962"/>
              <a:ext cx="379988" cy="371513"/>
            </a:xfrm>
            <a:prstGeom prst="rect">
              <a:avLst/>
            </a:prstGeom>
            <a:solidFill>
              <a:srgbClr val="92D050"/>
            </a:solidFill>
            <a:ln w="28575" algn="ctr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endParaRPr lang="zh-TW" altLang="en-US" b="0">
                <a:solidFill>
                  <a:schemeClr val="tx1"/>
                </a:solidFill>
              </a:endParaRPr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7132099" y="1108891"/>
              <a:ext cx="357730" cy="3695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R</a:t>
              </a:r>
              <a:endParaRPr lang="zh-TW" altLang="en-U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sp>
        <p:nvSpPr>
          <p:cNvPr id="16480" name="文字方塊 128"/>
          <p:cNvSpPr txBox="1">
            <a:spLocks noChangeArrowheads="1"/>
          </p:cNvSpPr>
          <p:nvPr/>
        </p:nvSpPr>
        <p:spPr bwMode="auto">
          <a:xfrm>
            <a:off x="3643313" y="3286125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FF9900"/>
                </a:solidFill>
              </a:rPr>
              <a:t>0.441</a:t>
            </a:r>
            <a:endParaRPr lang="zh-TW" altLang="en-US" sz="1400">
              <a:solidFill>
                <a:srgbClr val="FF9900"/>
              </a:solidFill>
            </a:endParaRPr>
          </a:p>
        </p:txBody>
      </p:sp>
      <p:grpSp>
        <p:nvGrpSpPr>
          <p:cNvPr id="16481" name="群組 132"/>
          <p:cNvGrpSpPr>
            <a:grpSpLocks/>
          </p:cNvGrpSpPr>
          <p:nvPr/>
        </p:nvGrpSpPr>
        <p:grpSpPr bwMode="auto">
          <a:xfrm>
            <a:off x="2406650" y="4357688"/>
            <a:ext cx="379413" cy="377825"/>
            <a:chOff x="7120970" y="1100962"/>
            <a:chExt cx="379988" cy="377440"/>
          </a:xfrm>
        </p:grpSpPr>
        <p:sp>
          <p:nvSpPr>
            <p:cNvPr id="16483" name="矩形 133"/>
            <p:cNvSpPr>
              <a:spLocks noChangeArrowheads="1"/>
            </p:cNvSpPr>
            <p:nvPr/>
          </p:nvSpPr>
          <p:spPr bwMode="auto">
            <a:xfrm>
              <a:off x="7120970" y="1100962"/>
              <a:ext cx="379988" cy="371513"/>
            </a:xfrm>
            <a:prstGeom prst="rect">
              <a:avLst/>
            </a:prstGeom>
            <a:solidFill>
              <a:srgbClr val="92D050"/>
            </a:solidFill>
            <a:ln w="28575" algn="ctr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endParaRPr lang="zh-TW" altLang="en-US" b="0">
                <a:solidFill>
                  <a:schemeClr val="tx1"/>
                </a:solidFill>
              </a:endParaRP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7132100" y="1108891"/>
              <a:ext cx="357728" cy="3695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R</a:t>
              </a:r>
              <a:endParaRPr lang="zh-TW" altLang="en-U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sp>
        <p:nvSpPr>
          <p:cNvPr id="16482" name="文字方塊 135"/>
          <p:cNvSpPr txBox="1">
            <a:spLocks noChangeArrowheads="1"/>
          </p:cNvSpPr>
          <p:nvPr/>
        </p:nvSpPr>
        <p:spPr bwMode="auto">
          <a:xfrm>
            <a:off x="2286000" y="4714875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FF9900"/>
                </a:solidFill>
              </a:rPr>
              <a:t>0.441</a:t>
            </a:r>
            <a:endParaRPr lang="zh-TW" altLang="en-US" sz="1400">
              <a:solidFill>
                <a:srgbClr val="FF9900"/>
              </a:solidFill>
            </a:endParaRPr>
          </a:p>
        </p:txBody>
      </p:sp>
      <p:sp>
        <p:nvSpPr>
          <p:cNvPr id="16492" name="Line 108"/>
          <p:cNvSpPr>
            <a:spLocks noChangeShapeType="1"/>
          </p:cNvSpPr>
          <p:nvPr/>
        </p:nvSpPr>
        <p:spPr bwMode="auto">
          <a:xfrm flipV="1">
            <a:off x="2555875" y="2060575"/>
            <a:ext cx="3816350" cy="3240088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493" name="Line 109"/>
          <p:cNvSpPr>
            <a:spLocks noChangeShapeType="1"/>
          </p:cNvSpPr>
          <p:nvPr/>
        </p:nvSpPr>
        <p:spPr bwMode="auto">
          <a:xfrm flipV="1">
            <a:off x="1403350" y="1989138"/>
            <a:ext cx="3816350" cy="324008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495" name="Line 111"/>
          <p:cNvSpPr>
            <a:spLocks noChangeShapeType="1"/>
          </p:cNvSpPr>
          <p:nvPr/>
        </p:nvSpPr>
        <p:spPr bwMode="auto">
          <a:xfrm>
            <a:off x="5219700" y="1989138"/>
            <a:ext cx="1223963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496" name="Line 112"/>
          <p:cNvSpPr>
            <a:spLocks noChangeShapeType="1"/>
          </p:cNvSpPr>
          <p:nvPr/>
        </p:nvSpPr>
        <p:spPr bwMode="auto">
          <a:xfrm>
            <a:off x="1331913" y="5300663"/>
            <a:ext cx="1223962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497" name="Text Box 113"/>
          <p:cNvSpPr txBox="1">
            <a:spLocks noChangeArrowheads="1"/>
          </p:cNvSpPr>
          <p:nvPr/>
        </p:nvSpPr>
        <p:spPr bwMode="auto">
          <a:xfrm>
            <a:off x="4859338" y="1484313"/>
            <a:ext cx="2232025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One stage pipeline</a:t>
            </a:r>
          </a:p>
        </p:txBody>
      </p:sp>
      <p:cxnSp>
        <p:nvCxnSpPr>
          <p:cNvPr id="16498" name="圖案 83"/>
          <p:cNvCxnSpPr>
            <a:cxnSpLocks noChangeShapeType="1"/>
            <a:endCxn id="16432" idx="2"/>
          </p:cNvCxnSpPr>
          <p:nvPr/>
        </p:nvCxnSpPr>
        <p:spPr bwMode="auto">
          <a:xfrm flipV="1">
            <a:off x="1042988" y="4943475"/>
            <a:ext cx="6494462" cy="1004888"/>
          </a:xfrm>
          <a:prstGeom prst="bentConnector2">
            <a:avLst/>
          </a:prstGeom>
          <a:noFill/>
          <a:ln w="28575" algn="ctr">
            <a:solidFill>
              <a:srgbClr val="FFFF00"/>
            </a:solidFill>
            <a:round/>
            <a:headEnd type="none" w="sm" len="sm"/>
            <a:tailEnd type="arrow" w="med" len="med"/>
          </a:ln>
        </p:spPr>
      </p:cxnSp>
      <p:sp>
        <p:nvSpPr>
          <p:cNvPr id="16499" name="文字方塊 124"/>
          <p:cNvSpPr txBox="1">
            <a:spLocks noChangeArrowheads="1"/>
          </p:cNvSpPr>
          <p:nvPr/>
        </p:nvSpPr>
        <p:spPr bwMode="auto">
          <a:xfrm>
            <a:off x="179388" y="5726113"/>
            <a:ext cx="928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Clock</a:t>
            </a:r>
          </a:p>
        </p:txBody>
      </p:sp>
      <p:sp>
        <p:nvSpPr>
          <p:cNvPr id="16500" name="Line 116"/>
          <p:cNvSpPr>
            <a:spLocks noChangeShapeType="1"/>
          </p:cNvSpPr>
          <p:nvPr/>
        </p:nvSpPr>
        <p:spPr bwMode="auto">
          <a:xfrm flipV="1">
            <a:off x="2627313" y="4724400"/>
            <a:ext cx="0" cy="122555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none" w="sm" len="sm"/>
            <a:tailEnd type="stealth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副標題 7"/>
          <p:cNvSpPr>
            <a:spLocks noGrp="1"/>
          </p:cNvSpPr>
          <p:nvPr>
            <p:ph type="subTitle" idx="4294967295"/>
          </p:nvPr>
        </p:nvSpPr>
        <p:spPr>
          <a:xfrm>
            <a:off x="1371600" y="4149725"/>
            <a:ext cx="6400800" cy="1489075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endParaRPr lang="zh-TW" altLang="en-US" smtClean="0"/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C003C09-F4D6-43D8-ADC4-FD9A45CFDBD8}" type="slidenum">
              <a:rPr lang="en-US" altLang="zh-TW" sz="1400" b="0">
                <a:solidFill>
                  <a:srgbClr val="99CCFF"/>
                </a:solidFill>
                <a:latin typeface="+mn-lt"/>
                <a:ea typeface="新細明體" pitchFamily="18" charset="-120"/>
              </a:rPr>
              <a:pPr algn="r">
                <a:defRPr/>
              </a:pPr>
              <a:t>11</a:t>
            </a:fld>
            <a:endParaRPr lang="en-US" altLang="zh-TW" sz="1400" b="0">
              <a:solidFill>
                <a:srgbClr val="99CCFF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7" name="標題 6"/>
          <p:cNvSpPr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Verification</a:t>
            </a:r>
            <a:endParaRPr lang="zh-TW" altLang="en-US" sz="44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B181A-08CC-4022-A983-C54B0610E5D7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Verilog Testbench</a:t>
            </a:r>
            <a:endParaRPr lang="zh-TW" altLang="en-US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6AD0D-A02C-4544-80E4-082C0CA0400B}" type="slidenum">
              <a:rPr lang="en-US" altLang="zh-TW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17412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Check testbench_ppl.v</a:t>
            </a:r>
          </a:p>
          <a:p>
            <a:pPr lvl="1" eaLnBrk="1" hangingPunct="1">
              <a:buFontTx/>
              <a:buNone/>
            </a:pPr>
            <a:r>
              <a:rPr lang="en-US" altLang="zh-TW" sz="2400" smtClean="0"/>
              <a:t>`timescale 1ns/1ps</a:t>
            </a:r>
          </a:p>
          <a:p>
            <a:pPr lvl="1" eaLnBrk="1" hangingPunct="1">
              <a:buFontTx/>
              <a:buNone/>
            </a:pPr>
            <a:r>
              <a:rPr lang="en-US" altLang="zh-TW" sz="2400" smtClean="0">
                <a:solidFill>
                  <a:schemeClr val="bg1"/>
                </a:solidFill>
              </a:rPr>
              <a:t>`define	HALF_CYCLE		3.924</a:t>
            </a:r>
          </a:p>
          <a:p>
            <a:pPr lvl="1" eaLnBrk="1" hangingPunct="1">
              <a:buFontTx/>
              <a:buNone/>
            </a:pPr>
            <a:r>
              <a:rPr lang="en-US" altLang="zh-TW" sz="2400" smtClean="0"/>
              <a:t>`define	CYCLE			(`HALF_CYCLE*2)</a:t>
            </a:r>
          </a:p>
          <a:p>
            <a:pPr lvl="1" eaLnBrk="1" hangingPunct="1">
              <a:buFontTx/>
              <a:buNone/>
            </a:pPr>
            <a:r>
              <a:rPr lang="en-US" altLang="zh-TW" sz="2400" smtClean="0"/>
              <a:t>`define	REG_SETUP_TIME	0.581</a:t>
            </a:r>
          </a:p>
          <a:p>
            <a:pPr lvl="1" eaLnBrk="1" hangingPunct="1">
              <a:buFontTx/>
              <a:buNone/>
            </a:pPr>
            <a:r>
              <a:rPr lang="en-US" altLang="zh-TW" sz="2400" smtClean="0"/>
              <a:t>`define	REG_DELAY		0.441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Modify HALF_CYCLE to test your critical path</a:t>
            </a:r>
            <a:endParaRPr lang="zh-TW" altLang="en-US" smtClean="0"/>
          </a:p>
        </p:txBody>
      </p:sp>
      <p:sp>
        <p:nvSpPr>
          <p:cNvPr id="3" name="五角星形 2"/>
          <p:cNvSpPr/>
          <p:nvPr/>
        </p:nvSpPr>
        <p:spPr bwMode="auto">
          <a:xfrm>
            <a:off x="298450" y="4365625"/>
            <a:ext cx="576263" cy="50323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AC1F0-7EB6-4CA7-B2EA-8E8EF51B427E}" type="slidenum">
              <a:rPr lang="en-US" altLang="zh-TW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Compile and debug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557338"/>
            <a:ext cx="9286875" cy="452596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Source</a:t>
            </a:r>
          </a:p>
          <a:p>
            <a:pPr lvl="1" eaLnBrk="1" hangingPunct="1"/>
            <a:r>
              <a:rPr lang="en-US" altLang="zh-TW" dirty="0" smtClean="0"/>
              <a:t>source .</a:t>
            </a:r>
            <a:r>
              <a:rPr lang="en-US" altLang="zh-TW" dirty="0" err="1" smtClean="0"/>
              <a:t>cshrc_new</a:t>
            </a:r>
            <a:endParaRPr lang="en-US" altLang="zh-TW" dirty="0" smtClean="0"/>
          </a:p>
          <a:p>
            <a:pPr marL="457200" lvl="1" indent="0" eaLnBrk="1" hangingPunct="1">
              <a:buNone/>
            </a:pPr>
            <a:r>
              <a:rPr lang="en-US" altLang="zh-TW" dirty="0"/>
              <a:t>- source /</a:t>
            </a:r>
            <a:r>
              <a:rPr lang="en-US" altLang="zh-TW" dirty="0" err="1"/>
              <a:t>usr</a:t>
            </a:r>
            <a:r>
              <a:rPr lang="en-US" altLang="zh-TW" dirty="0"/>
              <a:t>/cadence/</a:t>
            </a:r>
            <a:r>
              <a:rPr lang="en-US" altLang="zh-TW" dirty="0" err="1"/>
              <a:t>cshrc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source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spring_soft</a:t>
            </a:r>
            <a:r>
              <a:rPr lang="en-US" altLang="zh-TW" dirty="0" smtClean="0"/>
              <a:t>/CIC/</a:t>
            </a:r>
            <a:r>
              <a:rPr lang="en-US" altLang="zh-TW" dirty="0" err="1" smtClean="0"/>
              <a:t>verdi.cshrc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Include the </a:t>
            </a:r>
            <a:r>
              <a:rPr lang="en-US" altLang="zh-TW" dirty="0" err="1" smtClean="0"/>
              <a:t>testbench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lib.v</a:t>
            </a:r>
            <a:r>
              <a:rPr lang="en-US" altLang="zh-TW" dirty="0" smtClean="0"/>
              <a:t> files to run simulation</a:t>
            </a:r>
          </a:p>
          <a:p>
            <a:pPr lvl="1" eaLnBrk="1" hangingPunct="1"/>
            <a:r>
              <a:rPr lang="en-US" altLang="zh-TW" sz="2400" dirty="0" err="1" smtClean="0"/>
              <a:t>ncverilog</a:t>
            </a:r>
            <a:r>
              <a:rPr lang="en-US" altLang="zh-TW" sz="2400" dirty="0" smtClean="0"/>
              <a:t> +</a:t>
            </a:r>
            <a:r>
              <a:rPr lang="en-US" altLang="zh-TW" sz="2400" dirty="0" err="1" smtClean="0"/>
              <a:t>access+r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testbench_ppl.v</a:t>
            </a:r>
            <a:r>
              <a:rPr lang="en-US" altLang="zh-TW" sz="2400" dirty="0" smtClean="0"/>
              <a:t> </a:t>
            </a:r>
            <a:r>
              <a:rPr lang="en-US" altLang="zh-TW" sz="2400" dirty="0" err="1"/>
              <a:t>DOQE_ppl.v</a:t>
            </a:r>
            <a:r>
              <a:rPr lang="en-US" altLang="zh-TW" sz="2400" dirty="0"/>
              <a:t> </a:t>
            </a:r>
            <a:r>
              <a:rPr lang="en-US" altLang="zh-TW" sz="2400" dirty="0" err="1" smtClean="0"/>
              <a:t>lib.v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Compile and </a:t>
            </a:r>
            <a:r>
              <a:rPr lang="en-US" altLang="zh-TW" dirty="0" smtClean="0"/>
              <a:t>debug(2/2)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3246-6352-458C-8695-A06A0CEA5416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867871" cy="3462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22402" y="3501008"/>
            <a:ext cx="4765622" cy="21431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3" name="矩形 8"/>
          <p:cNvSpPr>
            <a:spLocks noChangeArrowheads="1"/>
          </p:cNvSpPr>
          <p:nvPr/>
        </p:nvSpPr>
        <p:spPr bwMode="auto">
          <a:xfrm>
            <a:off x="35496" y="3933056"/>
            <a:ext cx="4765622" cy="21431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1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Reminder (1/2)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Loosen the clock cycle when you’re checking your circuit logic.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Once the logic is correct, start to shorten the clock period to find the critical path.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Use basic gates provided in </a:t>
            </a:r>
            <a:r>
              <a:rPr lang="en-US" altLang="zh-TW" dirty="0" err="1" smtClean="0"/>
              <a:t>lib.v</a:t>
            </a:r>
            <a:r>
              <a:rPr lang="en-US" altLang="zh-TW" dirty="0" smtClean="0"/>
              <a:t> to design your circuit. No behavior level code will be accepted.</a:t>
            </a:r>
          </a:p>
          <a:p>
            <a:pPr eaLnBrk="1" hangingPunct="1">
              <a:lnSpc>
                <a:spcPct val="90000"/>
              </a:lnSpc>
            </a:pPr>
            <a:endParaRPr lang="zh-TW" altLang="en-US" dirty="0" smtClean="0"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</a:pPr>
            <a:endParaRPr lang="zh-TW" altLang="en-US" dirty="0" smtClean="0">
              <a:ea typeface="標楷體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36E81F-EE58-4060-96DC-D85AC3AB91BC}" type="slidenum">
              <a:rPr lang="en-US" altLang="zh-TW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DB614-A629-4D5A-978C-0AD80D518200}" type="slidenum">
              <a:rPr lang="en-US" altLang="zh-TW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Reminder (2/2)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Due on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2013/01/02 9:00AM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any further questions ,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contact</a:t>
            </a:r>
            <a:r>
              <a:rPr lang="zh-TW" altLang="en-US" dirty="0" smtClean="0"/>
              <a:t> </a:t>
            </a:r>
            <a:r>
              <a:rPr lang="en-US" altLang="zh-TW" dirty="0" smtClean="0"/>
              <a:t>TAs</a:t>
            </a:r>
            <a:r>
              <a:rPr lang="zh-TW" altLang="en-US" dirty="0" smtClean="0"/>
              <a:t> </a:t>
            </a:r>
            <a:r>
              <a:rPr lang="en-US" altLang="zh-TW" dirty="0" smtClean="0"/>
              <a:t>!</a:t>
            </a:r>
          </a:p>
          <a:p>
            <a:pPr lvl="1" eaLnBrk="1" hangingPunct="1"/>
            <a:r>
              <a:rPr lang="zh-TW" altLang="en-US" dirty="0" smtClean="0"/>
              <a:t>朱君元 </a:t>
            </a:r>
            <a:r>
              <a:rPr lang="en-US" altLang="zh-TW" dirty="0" smtClean="0"/>
              <a:t>b96901055@ntu.edu.tw</a:t>
            </a:r>
          </a:p>
          <a:p>
            <a:pPr lvl="1" eaLnBrk="1" hangingPunct="1"/>
            <a:r>
              <a:rPr lang="zh-TW" altLang="en-US" dirty="0" smtClean="0"/>
              <a:t>陳奕翔 </a:t>
            </a:r>
            <a:r>
              <a:rPr lang="en-US" altLang="zh-TW" dirty="0" smtClean="0"/>
              <a:t>r00943118@ntu.edu.tw</a:t>
            </a:r>
          </a:p>
          <a:p>
            <a:pPr lvl="1" eaLnBrk="1" hangingPunct="1"/>
            <a:endParaRPr lang="zh-TW" altLang="en-US" dirty="0" smtClean="0"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To know more about </a:t>
            </a:r>
            <a:r>
              <a:rPr lang="en-US" altLang="zh-TW" dirty="0" err="1" smtClean="0"/>
              <a:t>Verilog</a:t>
            </a:r>
            <a:r>
              <a:rPr lang="en-US" altLang="zh-TW" dirty="0" smtClean="0"/>
              <a:t>, refer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http://www.ece.umd.edu/courses/enee359a.S2008/verilog_tutorial.pdf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484563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Standard Cell Library</a:t>
            </a:r>
          </a:p>
          <a:p>
            <a:pPr eaLnBrk="1" hangingPunct="1"/>
            <a:r>
              <a:rPr lang="en-US" altLang="zh-TW" dirty="0" smtClean="0"/>
              <a:t>MAC example</a:t>
            </a:r>
          </a:p>
          <a:p>
            <a:pPr eaLnBrk="1" hangingPunct="1"/>
            <a:r>
              <a:rPr lang="en-US" altLang="zh-TW" dirty="0" smtClean="0"/>
              <a:t>Pipeline MAC example</a:t>
            </a:r>
          </a:p>
          <a:p>
            <a:r>
              <a:rPr lang="en-US" altLang="zh-TW" dirty="0" smtClean="0"/>
              <a:t>Verification</a:t>
            </a:r>
          </a:p>
          <a:p>
            <a:r>
              <a:rPr lang="en-US" altLang="zh-TW" dirty="0" smtClean="0"/>
              <a:t>Reminder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CAA65-2183-4EBA-B019-6B45415A5F7A}" type="slidenum">
              <a:rPr lang="en-US" altLang="zh-TW"/>
              <a:pPr>
                <a:defRPr/>
              </a:pPr>
              <a:t>2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F4666-DDD7-4423-883E-E196DABF956F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Specify Path Delay and Area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732088"/>
            <a:ext cx="3686175" cy="35004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bg1"/>
                </a:solidFill>
              </a:rPr>
              <a:t>module AN3(</a:t>
            </a:r>
            <a:r>
              <a:rPr lang="en-US" altLang="zh-TW" sz="1800" dirty="0" err="1" smtClean="0">
                <a:solidFill>
                  <a:schemeClr val="bg1"/>
                </a:solidFill>
              </a:rPr>
              <a:t>Z,A,B,C,number</a:t>
            </a:r>
            <a:r>
              <a:rPr lang="en-US" altLang="zh-TW" sz="1800" dirty="0" smtClean="0">
                <a:solidFill>
                  <a:schemeClr val="bg1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bg1"/>
                </a:solidFill>
              </a:rPr>
              <a:t>       output Z;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bg1"/>
                </a:solidFill>
              </a:rPr>
              <a:t>       input A,B,C;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bg1"/>
                </a:solidFill>
              </a:rPr>
              <a:t>     parameter size = 10'd50;   output [size:0] number;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bg1"/>
                </a:solidFill>
              </a:rPr>
              <a:t>     wire  [size:0] number;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bg1"/>
                </a:solidFill>
              </a:rPr>
              <a:t>     </a:t>
            </a:r>
            <a:r>
              <a:rPr lang="en-US" altLang="zh-TW" sz="1800" dirty="0" smtClean="0">
                <a:solidFill>
                  <a:srgbClr val="FF0000"/>
                </a:solidFill>
              </a:rPr>
              <a:t>assign number=11'd8;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/>
              <a:t> </a:t>
            </a:r>
            <a:r>
              <a:rPr lang="en-US" altLang="zh-TW" sz="1800" dirty="0" smtClean="0">
                <a:solidFill>
                  <a:schemeClr val="folHlink"/>
                </a:solidFill>
              </a:rPr>
              <a:t>      // </a:t>
            </a:r>
            <a:r>
              <a:rPr lang="en-US" altLang="zh-TW" sz="1800" dirty="0" err="1" smtClean="0">
                <a:solidFill>
                  <a:schemeClr val="folHlink"/>
                </a:solidFill>
              </a:rPr>
              <a:t>netlist</a:t>
            </a:r>
            <a:endParaRPr lang="en-US" altLang="zh-TW" sz="18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/>
              <a:t>       </a:t>
            </a:r>
            <a:r>
              <a:rPr lang="en-US" altLang="zh-TW" sz="1800" dirty="0" smtClean="0">
                <a:solidFill>
                  <a:schemeClr val="bg1"/>
                </a:solidFill>
              </a:rPr>
              <a:t>and g1(Z,A,B,C);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folHlink"/>
                </a:solidFill>
              </a:rPr>
              <a:t>	  // specify block, declare local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folHlink"/>
                </a:solidFill>
              </a:rPr>
              <a:t>	  // timing constant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smtClean="0">
                <a:solidFill>
                  <a:schemeClr val="bg1"/>
                </a:solidFill>
              </a:rPr>
              <a:t>       specify</a:t>
            </a:r>
            <a:r>
              <a:rPr lang="en-US" altLang="zh-TW" sz="1800" dirty="0" smtClean="0"/>
              <a:t>       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2732088"/>
            <a:ext cx="4114800" cy="3482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smtClean="0">
                <a:solidFill>
                  <a:schemeClr val="folHlink"/>
                </a:solidFill>
              </a:rPr>
              <a:t>	      // delay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smtClean="0"/>
              <a:t>           </a:t>
            </a:r>
            <a:r>
              <a:rPr lang="en-US" altLang="zh-TW" sz="1800" smtClean="0">
                <a:solidFill>
                  <a:schemeClr val="bg1"/>
                </a:solidFill>
              </a:rPr>
              <a:t>specparam Tp_A_Z = 0.275;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smtClean="0">
                <a:solidFill>
                  <a:schemeClr val="bg1"/>
                </a:solidFill>
              </a:rPr>
              <a:t>           specparam Tp_B_Z = 0.275;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smtClean="0">
                <a:solidFill>
                  <a:schemeClr val="bg1"/>
                </a:solidFill>
              </a:rPr>
              <a:t>           specparam Tp_C_Z = 0.275;</a:t>
            </a:r>
            <a:endParaRPr lang="en-US" altLang="zh-TW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smtClean="0"/>
              <a:t>           </a:t>
            </a:r>
            <a:r>
              <a:rPr lang="en-US" altLang="zh-TW" sz="1800" smtClean="0">
                <a:solidFill>
                  <a:schemeClr val="folHlink"/>
                </a:solidFill>
              </a:rPr>
              <a:t>// path delay (full connection)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smtClean="0"/>
              <a:t>           </a:t>
            </a:r>
            <a:r>
              <a:rPr lang="en-US" altLang="zh-TW" sz="1800" smtClean="0">
                <a:solidFill>
                  <a:schemeClr val="bg1"/>
                </a:solidFill>
              </a:rPr>
              <a:t>( A *&gt; Z ) = ( Tp_A_Z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smtClean="0">
                <a:solidFill>
                  <a:schemeClr val="bg1"/>
                </a:solidFill>
              </a:rPr>
              <a:t>           ( B *&gt; Z ) = ( Tp_B_Z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smtClean="0">
                <a:solidFill>
                  <a:schemeClr val="bg1"/>
                </a:solidFill>
              </a:rPr>
              <a:t>           ( C *&gt; Z ) = ( Tp_C_Z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smtClean="0">
                <a:solidFill>
                  <a:schemeClr val="bg1"/>
                </a:solidFill>
              </a:rPr>
              <a:t>       endspecify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smtClean="0">
                <a:solidFill>
                  <a:schemeClr val="bg1"/>
                </a:solidFill>
              </a:rPr>
              <a:t>endmodule</a:t>
            </a:r>
            <a:endParaRPr lang="en-US" altLang="zh-TW" sz="1600" smtClean="0"/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4211638" y="2732088"/>
            <a:ext cx="3175" cy="3429000"/>
          </a:xfrm>
          <a:prstGeom prst="line">
            <a:avLst/>
          </a:prstGeom>
          <a:noFill/>
          <a:ln w="12700">
            <a:solidFill>
              <a:srgbClr val="CCFF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TW" altLang="en-US" b="0" smtClean="0">
              <a:solidFill>
                <a:srgbClr val="000000"/>
              </a:solidFill>
            </a:endParaRPr>
          </a:p>
        </p:txBody>
      </p:sp>
      <p:sp>
        <p:nvSpPr>
          <p:cNvPr id="11271" name="流程圖: 延遲 8"/>
          <p:cNvSpPr>
            <a:spLocks noChangeArrowheads="1"/>
          </p:cNvSpPr>
          <p:nvPr/>
        </p:nvSpPr>
        <p:spPr bwMode="auto">
          <a:xfrm>
            <a:off x="2357438" y="1643063"/>
            <a:ext cx="720725" cy="720725"/>
          </a:xfrm>
          <a:prstGeom prst="flowChartDelay">
            <a:avLst/>
          </a:prstGeom>
          <a:solidFill>
            <a:srgbClr val="92D050"/>
          </a:solidFill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endParaRPr lang="zh-TW" altLang="en-US" b="0" smtClean="0">
              <a:solidFill>
                <a:srgbClr val="000000"/>
              </a:solidFill>
            </a:endParaRPr>
          </a:p>
        </p:txBody>
      </p:sp>
      <p:cxnSp>
        <p:nvCxnSpPr>
          <p:cNvPr id="11272" name="直線單箭頭接點 9"/>
          <p:cNvCxnSpPr>
            <a:cxnSpLocks noChangeShapeType="1"/>
          </p:cNvCxnSpPr>
          <p:nvPr/>
        </p:nvCxnSpPr>
        <p:spPr bwMode="auto">
          <a:xfrm>
            <a:off x="1857375" y="2214563"/>
            <a:ext cx="522288" cy="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直線單箭頭接點 10"/>
          <p:cNvCxnSpPr>
            <a:cxnSpLocks noChangeShapeType="1"/>
          </p:cNvCxnSpPr>
          <p:nvPr/>
        </p:nvCxnSpPr>
        <p:spPr bwMode="auto">
          <a:xfrm>
            <a:off x="1857375" y="1785938"/>
            <a:ext cx="522288" cy="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4" name="直線單箭頭接點 11"/>
          <p:cNvCxnSpPr>
            <a:cxnSpLocks noChangeShapeType="1"/>
          </p:cNvCxnSpPr>
          <p:nvPr/>
        </p:nvCxnSpPr>
        <p:spPr bwMode="auto">
          <a:xfrm>
            <a:off x="1857375" y="2000250"/>
            <a:ext cx="522288" cy="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直線單箭頭接點 12"/>
          <p:cNvCxnSpPr>
            <a:cxnSpLocks noChangeShapeType="1"/>
          </p:cNvCxnSpPr>
          <p:nvPr/>
        </p:nvCxnSpPr>
        <p:spPr bwMode="auto">
          <a:xfrm>
            <a:off x="3071813" y="2000250"/>
            <a:ext cx="522287" cy="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1571625" y="1571625"/>
            <a:ext cx="3571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A</a:t>
            </a:r>
            <a:endParaRPr lang="zh-TW" altLang="en-US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1625" y="1806575"/>
            <a:ext cx="35718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B</a:t>
            </a:r>
            <a:endParaRPr lang="zh-TW" altLang="en-US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571625" y="2039938"/>
            <a:ext cx="35718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C</a:t>
            </a:r>
            <a:endParaRPr lang="zh-TW" altLang="en-US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519488" y="1825625"/>
            <a:ext cx="3571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Z</a:t>
            </a:r>
            <a:endParaRPr lang="zh-TW" altLang="en-US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370138" y="1814513"/>
            <a:ext cx="7143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AN3</a:t>
            </a:r>
            <a:endParaRPr lang="zh-TW" altLang="en-US" dirty="0">
              <a:solidFill>
                <a:srgbClr val="2D2D8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cxnSp>
        <p:nvCxnSpPr>
          <p:cNvPr id="11281" name="直線單箭頭接點 18"/>
          <p:cNvCxnSpPr>
            <a:cxnSpLocks noChangeShapeType="1"/>
          </p:cNvCxnSpPr>
          <p:nvPr/>
        </p:nvCxnSpPr>
        <p:spPr bwMode="auto">
          <a:xfrm>
            <a:off x="5818188" y="1714500"/>
            <a:ext cx="428625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直線單箭頭接點 19"/>
          <p:cNvCxnSpPr>
            <a:cxnSpLocks noChangeShapeType="1"/>
          </p:cNvCxnSpPr>
          <p:nvPr/>
        </p:nvCxnSpPr>
        <p:spPr bwMode="auto">
          <a:xfrm>
            <a:off x="5818188" y="2251075"/>
            <a:ext cx="428625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直線單箭頭接點 20"/>
          <p:cNvCxnSpPr>
            <a:cxnSpLocks noChangeShapeType="1"/>
          </p:cNvCxnSpPr>
          <p:nvPr/>
        </p:nvCxnSpPr>
        <p:spPr bwMode="auto">
          <a:xfrm flipV="1">
            <a:off x="5818188" y="1990725"/>
            <a:ext cx="428625" cy="9525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5500688" y="1500188"/>
            <a:ext cx="5000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b="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A</a:t>
            </a:r>
            <a:endParaRPr lang="zh-TW" altLang="en-US" sz="2000" b="0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500688" y="1801813"/>
            <a:ext cx="5000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b="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B</a:t>
            </a:r>
            <a:endParaRPr lang="zh-TW" altLang="en-US" sz="2000" b="0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500688" y="2087563"/>
            <a:ext cx="5000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b="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C</a:t>
            </a:r>
            <a:endParaRPr lang="zh-TW" altLang="en-US" sz="2000" b="0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196013" y="1500188"/>
            <a:ext cx="5000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b="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Z</a:t>
            </a:r>
            <a:endParaRPr lang="zh-TW" altLang="en-US" sz="2000" b="0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196013" y="1814513"/>
            <a:ext cx="5000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b="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Z</a:t>
            </a:r>
            <a:endParaRPr lang="zh-TW" altLang="en-US" sz="2000" b="0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96013" y="2100263"/>
            <a:ext cx="5000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b="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Z</a:t>
            </a:r>
            <a:endParaRPr lang="zh-TW" altLang="en-US" sz="2000" b="0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11290" name="文字方塊 27"/>
          <p:cNvSpPr txBox="1">
            <a:spLocks noChangeArrowheads="1"/>
          </p:cNvSpPr>
          <p:nvPr/>
        </p:nvSpPr>
        <p:spPr bwMode="auto">
          <a:xfrm>
            <a:off x="6500813" y="2100263"/>
            <a:ext cx="1000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 b="0" smtClean="0">
                <a:solidFill>
                  <a:srgbClr val="FF9900"/>
                </a:solidFill>
              </a:rPr>
              <a:t>0.275</a:t>
            </a:r>
            <a:endParaRPr lang="zh-TW" altLang="en-US" sz="2000" b="0" smtClean="0">
              <a:solidFill>
                <a:srgbClr val="FF9900"/>
              </a:solidFill>
            </a:endParaRPr>
          </a:p>
        </p:txBody>
      </p:sp>
      <p:sp>
        <p:nvSpPr>
          <p:cNvPr id="11291" name="文字方塊 28"/>
          <p:cNvSpPr txBox="1">
            <a:spLocks noChangeArrowheads="1"/>
          </p:cNvSpPr>
          <p:nvPr/>
        </p:nvSpPr>
        <p:spPr bwMode="auto">
          <a:xfrm>
            <a:off x="6500813" y="1814513"/>
            <a:ext cx="1000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 b="0" smtClean="0">
                <a:solidFill>
                  <a:srgbClr val="FF9900"/>
                </a:solidFill>
              </a:rPr>
              <a:t>0.275</a:t>
            </a:r>
            <a:endParaRPr lang="zh-TW" altLang="en-US" sz="2000" b="0" smtClean="0">
              <a:solidFill>
                <a:srgbClr val="FF9900"/>
              </a:solidFill>
            </a:endParaRPr>
          </a:p>
        </p:txBody>
      </p:sp>
      <p:sp>
        <p:nvSpPr>
          <p:cNvPr id="11292" name="文字方塊 29"/>
          <p:cNvSpPr txBox="1">
            <a:spLocks noChangeArrowheads="1"/>
          </p:cNvSpPr>
          <p:nvPr/>
        </p:nvSpPr>
        <p:spPr bwMode="auto">
          <a:xfrm>
            <a:off x="6500813" y="1500188"/>
            <a:ext cx="928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 b="0" smtClean="0">
                <a:solidFill>
                  <a:srgbClr val="FF9900"/>
                </a:solidFill>
              </a:rPr>
              <a:t>0.275</a:t>
            </a:r>
            <a:endParaRPr lang="zh-TW" altLang="en-US" sz="2000" b="0" smtClean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1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Number of Transistors</a:t>
            </a:r>
            <a:endParaRPr lang="zh-TW" altLang="en-US" dirty="0"/>
          </a:p>
        </p:txBody>
      </p:sp>
      <p:sp>
        <p:nvSpPr>
          <p:cNvPr id="12291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TW" sz="1400" dirty="0" smtClean="0"/>
          </a:p>
          <a:p>
            <a:pPr marL="0" indent="0">
              <a:buFontTx/>
              <a:buNone/>
            </a:pPr>
            <a:r>
              <a:rPr lang="en-US" altLang="zh-TW" sz="1400" dirty="0" smtClean="0"/>
              <a:t>module Reg3(Q,DD,CLK,RESET,Reg3_num);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output [2:0] Q;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input [2:0] DD;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input CLK,RESET;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output wire [50:0]  Reg3_num;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wire [50:0</a:t>
            </a:r>
            <a:r>
              <a:rPr lang="en-US" altLang="zh-TW" sz="1400" dirty="0" smtClean="0"/>
              <a:t>] FD_num0,FD_num1,FD_num2</a:t>
            </a:r>
            <a:r>
              <a:rPr lang="en-US" altLang="zh-TW" sz="1400" dirty="0" smtClean="0"/>
              <a:t>;</a:t>
            </a:r>
          </a:p>
          <a:p>
            <a:pPr marL="0" indent="0">
              <a:buFontTx/>
              <a:buNone/>
            </a:pPr>
            <a:endParaRPr lang="en-US" altLang="zh-TW" sz="1400" dirty="0" smtClean="0"/>
          </a:p>
          <a:p>
            <a:pPr marL="0" indent="0">
              <a:buFontTx/>
              <a:buNone/>
            </a:pPr>
            <a:r>
              <a:rPr lang="en-US" altLang="zh-TW" sz="1400" dirty="0" smtClean="0"/>
              <a:t>    </a:t>
            </a:r>
            <a:r>
              <a:rPr lang="en-US" altLang="zh-TW" sz="1400" dirty="0" smtClean="0">
                <a:solidFill>
                  <a:srgbClr val="FF0000"/>
                </a:solidFill>
              </a:rPr>
              <a:t>assign Reg3_num=</a:t>
            </a:r>
          </a:p>
          <a:p>
            <a:pPr marL="0" indent="0">
              <a:buFontTx/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                    </a:t>
            </a:r>
            <a:r>
              <a:rPr lang="en-US" altLang="zh-TW" sz="1400" dirty="0" smtClean="0">
                <a:solidFill>
                  <a:srgbClr val="FF0000"/>
                </a:solidFill>
              </a:rPr>
              <a:t>FD</a:t>
            </a:r>
            <a:r>
              <a:rPr lang="en-US" altLang="zh-TW" sz="1400" dirty="0" smtClean="0">
                <a:solidFill>
                  <a:srgbClr val="FF0000"/>
                </a:solidFill>
              </a:rPr>
              <a:t>_num0+FD_num1+FD_num2</a:t>
            </a:r>
            <a:r>
              <a:rPr lang="en-US" altLang="zh-TW" sz="14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	  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FD2 fd0(Q[0],DD[0],</a:t>
            </a:r>
            <a:r>
              <a:rPr lang="en-US" altLang="zh-TW" sz="1400" dirty="0" smtClean="0"/>
              <a:t>CLK,RESET,FD_num0</a:t>
            </a:r>
            <a:r>
              <a:rPr lang="en-US" altLang="zh-TW" sz="1400" dirty="0" smtClean="0"/>
              <a:t>);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FD2 fd1(Q[1],DD[1],</a:t>
            </a:r>
            <a:r>
              <a:rPr lang="en-US" altLang="zh-TW" sz="1400" dirty="0" smtClean="0"/>
              <a:t>CLK,RESET,FD_num1</a:t>
            </a:r>
            <a:r>
              <a:rPr lang="en-US" altLang="zh-TW" sz="1400" dirty="0" smtClean="0"/>
              <a:t>);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FD2 fd2(Q[2],DD[2],</a:t>
            </a:r>
            <a:r>
              <a:rPr lang="en-US" altLang="zh-TW" sz="1400" dirty="0" smtClean="0"/>
              <a:t>CLK,RESET,FD_num2</a:t>
            </a:r>
            <a:r>
              <a:rPr lang="en-US" altLang="zh-TW" sz="1400" dirty="0" smtClean="0"/>
              <a:t>);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</a:t>
            </a:r>
          </a:p>
          <a:p>
            <a:pPr marL="0" indent="0">
              <a:buFontTx/>
              <a:buNone/>
            </a:pPr>
            <a:r>
              <a:rPr lang="en-US" altLang="zh-TW" sz="1400" dirty="0" err="1" smtClean="0"/>
              <a:t>endmodule</a:t>
            </a:r>
            <a:r>
              <a:rPr lang="en-US" altLang="zh-TW" sz="1400" dirty="0" smtClean="0"/>
              <a:t> </a:t>
            </a:r>
            <a:endParaRPr lang="zh-TW" altLang="en-US" sz="1400" dirty="0" smtClean="0"/>
          </a:p>
        </p:txBody>
      </p:sp>
      <p:sp>
        <p:nvSpPr>
          <p:cNvPr id="12292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sz="1400" dirty="0" smtClean="0"/>
              <a:t>module </a:t>
            </a:r>
            <a:r>
              <a:rPr lang="en-US" altLang="zh-TW" sz="1400" dirty="0" err="1" smtClean="0"/>
              <a:t>DOQE_ppl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clk,rst</a:t>
            </a:r>
            <a:r>
              <a:rPr lang="en-US" altLang="zh-TW" sz="1400" dirty="0" smtClean="0"/>
              <a:t>,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                             </a:t>
            </a:r>
            <a:r>
              <a:rPr lang="en-US" altLang="zh-TW" sz="1400" dirty="0" err="1" smtClean="0"/>
              <a:t>A,B,C,D,DOQE_ppl_num</a:t>
            </a:r>
            <a:r>
              <a:rPr lang="en-US" altLang="zh-TW" sz="1400" dirty="0" smtClean="0"/>
              <a:t>);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	input		</a:t>
            </a:r>
            <a:r>
              <a:rPr lang="en-US" altLang="zh-TW" sz="1400" dirty="0" err="1" smtClean="0"/>
              <a:t>clk</a:t>
            </a:r>
            <a:r>
              <a:rPr lang="en-US" altLang="zh-TW" sz="1400" dirty="0" smtClean="0"/>
              <a:t>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	input		</a:t>
            </a:r>
            <a:r>
              <a:rPr lang="en-US" altLang="zh-TW" sz="1400" dirty="0" err="1" smtClean="0"/>
              <a:t>rst</a:t>
            </a:r>
            <a:r>
              <a:rPr lang="en-US" altLang="zh-TW" sz="1400" dirty="0" smtClean="0"/>
              <a:t>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	input		[3:0]	A;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	input		[6:0]	B;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	input   [5:0] C;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	output	[14:0]D;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              output wire [50:0]  </a:t>
            </a:r>
            <a:r>
              <a:rPr lang="en-US" altLang="zh-TW" sz="1400" dirty="0" err="1" smtClean="0"/>
              <a:t>DOQE_ppl_num</a:t>
            </a:r>
            <a:r>
              <a:rPr lang="en-US" altLang="zh-TW" sz="1400" dirty="0" smtClean="0"/>
              <a:t>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 wire [50:0] num0,num1;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 </a:t>
            </a:r>
            <a:r>
              <a:rPr lang="en-US" altLang="zh-TW" sz="1400" dirty="0" smtClean="0">
                <a:solidFill>
                  <a:srgbClr val="FF0000"/>
                </a:solidFill>
              </a:rPr>
              <a:t>assign 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DOQE_ppl_num</a:t>
            </a:r>
            <a:r>
              <a:rPr lang="en-US" altLang="zh-TW" sz="1400" dirty="0" smtClean="0">
                <a:solidFill>
                  <a:srgbClr val="FF0000"/>
                </a:solidFill>
              </a:rPr>
              <a:t>=num0+num1;</a:t>
            </a:r>
          </a:p>
          <a:p>
            <a:pPr marL="0" indent="0">
              <a:buFontTx/>
              <a:buNone/>
            </a:pPr>
            <a:endParaRPr lang="en-US" altLang="zh-TW" sz="1400" dirty="0" smtClean="0"/>
          </a:p>
          <a:p>
            <a:pPr marL="0" indent="0">
              <a:buFontTx/>
              <a:buNone/>
            </a:pPr>
            <a:r>
              <a:rPr lang="en-US" altLang="zh-TW" sz="1400" dirty="0" smtClean="0"/>
              <a:t>    wire [2:0] </a:t>
            </a:r>
            <a:r>
              <a:rPr lang="en-US" altLang="zh-TW" sz="1400" dirty="0" err="1" smtClean="0"/>
              <a:t>A_reg,B_reg</a:t>
            </a:r>
            <a:r>
              <a:rPr lang="en-US" altLang="zh-TW" sz="1400" dirty="0" smtClean="0"/>
              <a:t>;	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 Reg3 rr0(</a:t>
            </a:r>
            <a:r>
              <a:rPr lang="en-US" altLang="zh-TW" sz="1400" dirty="0" err="1" smtClean="0"/>
              <a:t>A_reg,A</a:t>
            </a:r>
            <a:r>
              <a:rPr lang="en-US" altLang="zh-TW" sz="1400" dirty="0" smtClean="0"/>
              <a:t>[2:0],clk,rst,num0);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 Reg3 rr1(</a:t>
            </a:r>
            <a:r>
              <a:rPr lang="en-US" altLang="zh-TW" sz="1400" dirty="0" err="1" smtClean="0"/>
              <a:t>B_reg,B</a:t>
            </a:r>
            <a:r>
              <a:rPr lang="en-US" altLang="zh-TW" sz="1400" dirty="0" smtClean="0"/>
              <a:t>[2:0],clk,rst,num1);   </a:t>
            </a:r>
          </a:p>
          <a:p>
            <a:pPr marL="0" indent="0">
              <a:buFontTx/>
              <a:buNone/>
            </a:pPr>
            <a:endParaRPr lang="en-US" altLang="zh-TW" sz="1400" dirty="0" smtClean="0"/>
          </a:p>
          <a:p>
            <a:pPr marL="0" indent="0">
              <a:buFontTx/>
              <a:buNone/>
            </a:pPr>
            <a:r>
              <a:rPr lang="en-US" altLang="zh-TW" sz="1400" dirty="0" err="1" smtClean="0"/>
              <a:t>endmodule</a:t>
            </a:r>
            <a:endParaRPr lang="zh-TW" altLang="en-US" sz="1400" dirty="0" smtClean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A56A4-D3A6-4165-A78F-A7DE78EDD22D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15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1"/>
                </a:solidFill>
              </a:rPr>
              <a:t> MAC Example</a:t>
            </a:r>
            <a:endParaRPr lang="zh-TW" altLang="en-US" dirty="0" smtClean="0"/>
          </a:p>
        </p:txBody>
      </p:sp>
      <p:sp>
        <p:nvSpPr>
          <p:cNvPr id="12291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03699C-C1C1-4ABB-9129-5051740FA4FC}" type="slidenum">
              <a:rPr lang="en-US" altLang="zh-TW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2-bit MAC Example (1/2)</a:t>
            </a:r>
            <a:endParaRPr lang="zh-TW" altLang="en-US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00813" y="6215063"/>
            <a:ext cx="2133600" cy="476250"/>
          </a:xfrm>
        </p:spPr>
        <p:txBody>
          <a:bodyPr/>
          <a:lstStyle/>
          <a:p>
            <a:pPr>
              <a:defRPr/>
            </a:pPr>
            <a:fld id="{92896792-59FC-4F18-9583-BF5267091A01}" type="slidenum">
              <a:rPr lang="en-US" altLang="zh-TW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13318" name="流程圖: 或 7"/>
          <p:cNvSpPr>
            <a:spLocks noChangeArrowheads="1"/>
          </p:cNvSpPr>
          <p:nvPr/>
        </p:nvSpPr>
        <p:spPr bwMode="auto">
          <a:xfrm>
            <a:off x="4143375" y="2022475"/>
            <a:ext cx="642938" cy="642938"/>
          </a:xfrm>
          <a:prstGeom prst="flowChartOr">
            <a:avLst/>
          </a:prstGeom>
          <a:solidFill>
            <a:srgbClr val="92D050"/>
          </a:solidFill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3319" name="流程圖: 匯合連接點 9"/>
          <p:cNvSpPr>
            <a:spLocks noChangeArrowheads="1"/>
          </p:cNvSpPr>
          <p:nvPr/>
        </p:nvSpPr>
        <p:spPr bwMode="auto">
          <a:xfrm>
            <a:off x="3214688" y="2022475"/>
            <a:ext cx="642937" cy="642938"/>
          </a:xfrm>
          <a:prstGeom prst="flowChartSummingJunction">
            <a:avLst/>
          </a:prstGeom>
          <a:solidFill>
            <a:srgbClr val="92D050"/>
          </a:solidFill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3320" name="矩形 10"/>
          <p:cNvSpPr>
            <a:spLocks noChangeArrowheads="1"/>
          </p:cNvSpPr>
          <p:nvPr/>
        </p:nvSpPr>
        <p:spPr bwMode="auto">
          <a:xfrm>
            <a:off x="5072063" y="2022475"/>
            <a:ext cx="642937" cy="642938"/>
          </a:xfrm>
          <a:prstGeom prst="rect">
            <a:avLst/>
          </a:prstGeom>
          <a:solidFill>
            <a:srgbClr val="92D050"/>
          </a:solidFill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cxnSp>
        <p:nvCxnSpPr>
          <p:cNvPr id="13321" name="直線單箭頭接點 12"/>
          <p:cNvCxnSpPr>
            <a:cxnSpLocks noChangeShapeType="1"/>
            <a:stCxn id="13319" idx="6"/>
            <a:endCxn id="13318" idx="2"/>
          </p:cNvCxnSpPr>
          <p:nvPr/>
        </p:nvCxnSpPr>
        <p:spPr bwMode="auto">
          <a:xfrm>
            <a:off x="3857625" y="2344738"/>
            <a:ext cx="285750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22" name="直線單箭頭接點 14"/>
          <p:cNvCxnSpPr>
            <a:cxnSpLocks noChangeShapeType="1"/>
            <a:stCxn id="13318" idx="6"/>
            <a:endCxn id="13320" idx="1"/>
          </p:cNvCxnSpPr>
          <p:nvPr/>
        </p:nvCxnSpPr>
        <p:spPr bwMode="auto">
          <a:xfrm>
            <a:off x="4786313" y="2344738"/>
            <a:ext cx="285750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23" name="直線單箭頭接點 19"/>
          <p:cNvCxnSpPr>
            <a:cxnSpLocks noChangeShapeType="1"/>
            <a:stCxn id="13320" idx="3"/>
          </p:cNvCxnSpPr>
          <p:nvPr/>
        </p:nvCxnSpPr>
        <p:spPr bwMode="auto">
          <a:xfrm>
            <a:off x="5715000" y="2344738"/>
            <a:ext cx="571500" cy="1270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24" name="肘形接點 32"/>
          <p:cNvCxnSpPr>
            <a:cxnSpLocks noChangeShapeType="1"/>
            <a:endCxn id="13318" idx="0"/>
          </p:cNvCxnSpPr>
          <p:nvPr/>
        </p:nvCxnSpPr>
        <p:spPr bwMode="auto">
          <a:xfrm rot="10800000">
            <a:off x="4465638" y="2022475"/>
            <a:ext cx="1535112" cy="334963"/>
          </a:xfrm>
          <a:prstGeom prst="bentConnector4">
            <a:avLst>
              <a:gd name="adj1" fmla="val 269"/>
              <a:gd name="adj2" fmla="val 209088"/>
            </a:avLst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25" name="直線單箭頭接點 35"/>
          <p:cNvCxnSpPr>
            <a:cxnSpLocks noChangeShapeType="1"/>
            <a:endCxn id="13319" idx="3"/>
          </p:cNvCxnSpPr>
          <p:nvPr/>
        </p:nvCxnSpPr>
        <p:spPr bwMode="auto">
          <a:xfrm>
            <a:off x="2786063" y="2571750"/>
            <a:ext cx="522287" cy="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sp>
        <p:nvSpPr>
          <p:cNvPr id="41" name="文字方塊 40"/>
          <p:cNvSpPr txBox="1"/>
          <p:nvPr/>
        </p:nvSpPr>
        <p:spPr>
          <a:xfrm>
            <a:off x="5143500" y="2081213"/>
            <a:ext cx="500063" cy="523875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R</a:t>
            </a:r>
            <a:endParaRPr lang="zh-TW" alt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500313" y="1949450"/>
            <a:ext cx="35718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A</a:t>
            </a:r>
            <a:endParaRPr lang="zh-TW" altLang="en-US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500313" y="2357438"/>
            <a:ext cx="3571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B</a:t>
            </a:r>
            <a:endParaRPr lang="zh-TW" altLang="en-US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cxnSp>
        <p:nvCxnSpPr>
          <p:cNvPr id="13329" name="直線單箭頭接點 44"/>
          <p:cNvCxnSpPr>
            <a:cxnSpLocks noChangeShapeType="1"/>
          </p:cNvCxnSpPr>
          <p:nvPr/>
        </p:nvCxnSpPr>
        <p:spPr bwMode="auto">
          <a:xfrm>
            <a:off x="2786063" y="2143125"/>
            <a:ext cx="522287" cy="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sp>
        <p:nvSpPr>
          <p:cNvPr id="46" name="文字方塊 45"/>
          <p:cNvSpPr txBox="1"/>
          <p:nvPr/>
        </p:nvSpPr>
        <p:spPr>
          <a:xfrm>
            <a:off x="3786188" y="2428875"/>
            <a:ext cx="3571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D</a:t>
            </a:r>
            <a:endParaRPr lang="zh-TW" altLang="en-US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4875" y="2428875"/>
            <a:ext cx="3571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W</a:t>
            </a:r>
            <a:endParaRPr lang="zh-TW" altLang="en-US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286500" y="2143125"/>
            <a:ext cx="3571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C</a:t>
            </a:r>
            <a:endParaRPr lang="zh-TW" altLang="en-US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13333" name="矩形 48"/>
          <p:cNvSpPr>
            <a:spLocks noChangeArrowheads="1"/>
          </p:cNvSpPr>
          <p:nvPr/>
        </p:nvSpPr>
        <p:spPr bwMode="auto">
          <a:xfrm>
            <a:off x="1171575" y="3714750"/>
            <a:ext cx="1214438" cy="1714500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3334" name="文字方塊 49"/>
          <p:cNvSpPr txBox="1">
            <a:spLocks noChangeArrowheads="1"/>
          </p:cNvSpPr>
          <p:nvPr/>
        </p:nvSpPr>
        <p:spPr bwMode="auto">
          <a:xfrm>
            <a:off x="1143000" y="4071938"/>
            <a:ext cx="1285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Partial Product Generator</a:t>
            </a: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335" name="矩形 50"/>
          <p:cNvSpPr>
            <a:spLocks noChangeArrowheads="1"/>
          </p:cNvSpPr>
          <p:nvPr/>
        </p:nvSpPr>
        <p:spPr bwMode="auto">
          <a:xfrm>
            <a:off x="3032125" y="3714750"/>
            <a:ext cx="1214438" cy="1714500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3336" name="文字方塊 51"/>
          <p:cNvSpPr txBox="1">
            <a:spLocks noChangeArrowheads="1"/>
          </p:cNvSpPr>
          <p:nvPr/>
        </p:nvSpPr>
        <p:spPr bwMode="auto">
          <a:xfrm>
            <a:off x="3071813" y="4071938"/>
            <a:ext cx="12144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Wallace</a:t>
            </a:r>
          </a:p>
          <a:p>
            <a:pPr algn="ctr"/>
            <a:r>
              <a:rPr lang="en-US" altLang="zh-TW">
                <a:solidFill>
                  <a:schemeClr val="tx1"/>
                </a:solidFill>
              </a:rPr>
              <a:t>Tree</a:t>
            </a:r>
          </a:p>
          <a:p>
            <a:pPr algn="ctr"/>
            <a:r>
              <a:rPr lang="en-US" altLang="zh-TW">
                <a:solidFill>
                  <a:schemeClr val="tx1"/>
                </a:solidFill>
              </a:rPr>
              <a:t>structure</a:t>
            </a: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337" name="矩形 52"/>
          <p:cNvSpPr>
            <a:spLocks noChangeArrowheads="1"/>
          </p:cNvSpPr>
          <p:nvPr/>
        </p:nvSpPr>
        <p:spPr bwMode="auto">
          <a:xfrm>
            <a:off x="4818063" y="3714750"/>
            <a:ext cx="1214437" cy="1714500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3338" name="文字方塊 53"/>
          <p:cNvSpPr txBox="1">
            <a:spLocks noChangeArrowheads="1"/>
          </p:cNvSpPr>
          <p:nvPr/>
        </p:nvSpPr>
        <p:spPr bwMode="auto">
          <a:xfrm>
            <a:off x="4786313" y="43449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Adder</a:t>
            </a: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339" name="矩形 54"/>
          <p:cNvSpPr>
            <a:spLocks noChangeArrowheads="1"/>
          </p:cNvSpPr>
          <p:nvPr/>
        </p:nvSpPr>
        <p:spPr bwMode="auto">
          <a:xfrm>
            <a:off x="6675438" y="3714750"/>
            <a:ext cx="1216025" cy="1714500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3340" name="文字方塊 55"/>
          <p:cNvSpPr txBox="1">
            <a:spLocks noChangeArrowheads="1"/>
          </p:cNvSpPr>
          <p:nvPr/>
        </p:nvSpPr>
        <p:spPr bwMode="auto">
          <a:xfrm>
            <a:off x="6643688" y="43449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Register</a:t>
            </a:r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3341" name="直線單箭頭接點 59"/>
          <p:cNvCxnSpPr>
            <a:cxnSpLocks noChangeShapeType="1"/>
          </p:cNvCxnSpPr>
          <p:nvPr/>
        </p:nvCxnSpPr>
        <p:spPr bwMode="auto">
          <a:xfrm>
            <a:off x="2386013" y="4929188"/>
            <a:ext cx="642937" cy="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42" name="直線單箭頭接點 61"/>
          <p:cNvCxnSpPr>
            <a:cxnSpLocks noChangeShapeType="1"/>
          </p:cNvCxnSpPr>
          <p:nvPr/>
        </p:nvCxnSpPr>
        <p:spPr bwMode="auto">
          <a:xfrm>
            <a:off x="2389188" y="4357688"/>
            <a:ext cx="642937" cy="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43" name="直線單箭頭接點 62"/>
          <p:cNvCxnSpPr>
            <a:cxnSpLocks noChangeShapeType="1"/>
          </p:cNvCxnSpPr>
          <p:nvPr/>
        </p:nvCxnSpPr>
        <p:spPr bwMode="auto">
          <a:xfrm>
            <a:off x="496888" y="4071938"/>
            <a:ext cx="642937" cy="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44" name="直線單箭頭接點 63"/>
          <p:cNvCxnSpPr>
            <a:cxnSpLocks noChangeShapeType="1"/>
          </p:cNvCxnSpPr>
          <p:nvPr/>
        </p:nvCxnSpPr>
        <p:spPr bwMode="auto">
          <a:xfrm>
            <a:off x="496888" y="5072063"/>
            <a:ext cx="642937" cy="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45" name="直線單箭頭接點 64"/>
          <p:cNvCxnSpPr>
            <a:cxnSpLocks noChangeShapeType="1"/>
          </p:cNvCxnSpPr>
          <p:nvPr/>
        </p:nvCxnSpPr>
        <p:spPr bwMode="auto">
          <a:xfrm>
            <a:off x="487363" y="4429125"/>
            <a:ext cx="642937" cy="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46" name="直線單箭頭接點 65"/>
          <p:cNvCxnSpPr>
            <a:cxnSpLocks noChangeShapeType="1"/>
          </p:cNvCxnSpPr>
          <p:nvPr/>
        </p:nvCxnSpPr>
        <p:spPr bwMode="auto">
          <a:xfrm>
            <a:off x="500063" y="4767263"/>
            <a:ext cx="642937" cy="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47" name="直線單箭頭接點 67"/>
          <p:cNvCxnSpPr>
            <a:cxnSpLocks noChangeShapeType="1"/>
          </p:cNvCxnSpPr>
          <p:nvPr/>
        </p:nvCxnSpPr>
        <p:spPr bwMode="auto">
          <a:xfrm>
            <a:off x="4254500" y="5072063"/>
            <a:ext cx="566738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48" name="直線單箭頭接點 68"/>
          <p:cNvCxnSpPr>
            <a:cxnSpLocks noChangeShapeType="1"/>
          </p:cNvCxnSpPr>
          <p:nvPr/>
        </p:nvCxnSpPr>
        <p:spPr bwMode="auto">
          <a:xfrm>
            <a:off x="4270375" y="4429125"/>
            <a:ext cx="558800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49" name="直線單箭頭接點 70"/>
          <p:cNvCxnSpPr>
            <a:cxnSpLocks noChangeShapeType="1"/>
          </p:cNvCxnSpPr>
          <p:nvPr/>
        </p:nvCxnSpPr>
        <p:spPr bwMode="auto">
          <a:xfrm>
            <a:off x="6040438" y="4071938"/>
            <a:ext cx="642937" cy="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50" name="直線單箭頭接點 71"/>
          <p:cNvCxnSpPr>
            <a:cxnSpLocks noChangeShapeType="1"/>
          </p:cNvCxnSpPr>
          <p:nvPr/>
        </p:nvCxnSpPr>
        <p:spPr bwMode="auto">
          <a:xfrm>
            <a:off x="6040438" y="5072063"/>
            <a:ext cx="642937" cy="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51" name="直線單箭頭接點 72"/>
          <p:cNvCxnSpPr>
            <a:cxnSpLocks noChangeShapeType="1"/>
          </p:cNvCxnSpPr>
          <p:nvPr/>
        </p:nvCxnSpPr>
        <p:spPr bwMode="auto">
          <a:xfrm>
            <a:off x="6029325" y="4429125"/>
            <a:ext cx="642938" cy="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52" name="直線單箭頭接點 73"/>
          <p:cNvCxnSpPr>
            <a:cxnSpLocks noChangeShapeType="1"/>
          </p:cNvCxnSpPr>
          <p:nvPr/>
        </p:nvCxnSpPr>
        <p:spPr bwMode="auto">
          <a:xfrm>
            <a:off x="6043613" y="4767263"/>
            <a:ext cx="642937" cy="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53" name="直線單箭頭接點 74"/>
          <p:cNvCxnSpPr>
            <a:cxnSpLocks noChangeShapeType="1"/>
          </p:cNvCxnSpPr>
          <p:nvPr/>
        </p:nvCxnSpPr>
        <p:spPr bwMode="auto">
          <a:xfrm flipV="1">
            <a:off x="7910513" y="4572000"/>
            <a:ext cx="947737" cy="9525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54" name="肘形接點 32"/>
          <p:cNvCxnSpPr>
            <a:cxnSpLocks noChangeShapeType="1"/>
            <a:endCxn id="13337" idx="0"/>
          </p:cNvCxnSpPr>
          <p:nvPr/>
        </p:nvCxnSpPr>
        <p:spPr bwMode="auto">
          <a:xfrm rot="10800000">
            <a:off x="5426075" y="3714750"/>
            <a:ext cx="2932113" cy="857250"/>
          </a:xfrm>
          <a:prstGeom prst="bentConnector4">
            <a:avLst>
              <a:gd name="adj1" fmla="val 167"/>
              <a:gd name="adj2" fmla="val 180000"/>
            </a:avLst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55" name="圖案 83"/>
          <p:cNvCxnSpPr>
            <a:cxnSpLocks noChangeShapeType="1"/>
          </p:cNvCxnSpPr>
          <p:nvPr/>
        </p:nvCxnSpPr>
        <p:spPr bwMode="auto">
          <a:xfrm flipV="1">
            <a:off x="1042988" y="5445125"/>
            <a:ext cx="6067425" cy="360363"/>
          </a:xfrm>
          <a:prstGeom prst="bentConnector3">
            <a:avLst>
              <a:gd name="adj1" fmla="val 100000"/>
            </a:avLst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sp>
        <p:nvSpPr>
          <p:cNvPr id="13356" name="文字方塊 88"/>
          <p:cNvSpPr txBox="1">
            <a:spLocks noChangeArrowheads="1"/>
          </p:cNvSpPr>
          <p:nvPr/>
        </p:nvSpPr>
        <p:spPr bwMode="auto">
          <a:xfrm>
            <a:off x="71438" y="3857625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a1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3357" name="文字方塊 89"/>
          <p:cNvSpPr txBox="1">
            <a:spLocks noChangeArrowheads="1"/>
          </p:cNvSpPr>
          <p:nvPr/>
        </p:nvSpPr>
        <p:spPr bwMode="auto">
          <a:xfrm>
            <a:off x="71438" y="4214813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a0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3358" name="文字方塊 90"/>
          <p:cNvSpPr txBox="1">
            <a:spLocks noChangeArrowheads="1"/>
          </p:cNvSpPr>
          <p:nvPr/>
        </p:nvSpPr>
        <p:spPr bwMode="auto">
          <a:xfrm>
            <a:off x="71438" y="4572000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b1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3359" name="文字方塊 91"/>
          <p:cNvSpPr txBox="1">
            <a:spLocks noChangeArrowheads="1"/>
          </p:cNvSpPr>
          <p:nvPr/>
        </p:nvSpPr>
        <p:spPr bwMode="auto">
          <a:xfrm>
            <a:off x="71438" y="4886325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b0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3360" name="文字方塊 111"/>
          <p:cNvSpPr txBox="1">
            <a:spLocks noChangeArrowheads="1"/>
          </p:cNvSpPr>
          <p:nvPr/>
        </p:nvSpPr>
        <p:spPr bwMode="auto">
          <a:xfrm>
            <a:off x="2357438" y="3929063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pp0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3361" name="文字方塊 112"/>
          <p:cNvSpPr txBox="1">
            <a:spLocks noChangeArrowheads="1"/>
          </p:cNvSpPr>
          <p:nvPr/>
        </p:nvSpPr>
        <p:spPr bwMode="auto">
          <a:xfrm>
            <a:off x="2357438" y="4500563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pp1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3362" name="文字方塊 115"/>
          <p:cNvSpPr txBox="1">
            <a:spLocks noChangeArrowheads="1"/>
          </p:cNvSpPr>
          <p:nvPr/>
        </p:nvSpPr>
        <p:spPr bwMode="auto">
          <a:xfrm>
            <a:off x="4286250" y="4487863"/>
            <a:ext cx="500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d1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3363" name="文字方塊 116"/>
          <p:cNvSpPr txBox="1">
            <a:spLocks noChangeArrowheads="1"/>
          </p:cNvSpPr>
          <p:nvPr/>
        </p:nvSpPr>
        <p:spPr bwMode="auto">
          <a:xfrm>
            <a:off x="4286250" y="4786313"/>
            <a:ext cx="500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d0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3364" name="文字方塊 118"/>
          <p:cNvSpPr txBox="1">
            <a:spLocks noChangeArrowheads="1"/>
          </p:cNvSpPr>
          <p:nvPr/>
        </p:nvSpPr>
        <p:spPr bwMode="auto">
          <a:xfrm>
            <a:off x="6072188" y="3773488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w3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3365" name="文字方塊 119"/>
          <p:cNvSpPr txBox="1">
            <a:spLocks noChangeArrowheads="1"/>
          </p:cNvSpPr>
          <p:nvPr/>
        </p:nvSpPr>
        <p:spPr bwMode="auto">
          <a:xfrm>
            <a:off x="6072188" y="4130675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w2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3366" name="文字方塊 120"/>
          <p:cNvSpPr txBox="1">
            <a:spLocks noChangeArrowheads="1"/>
          </p:cNvSpPr>
          <p:nvPr/>
        </p:nvSpPr>
        <p:spPr bwMode="auto">
          <a:xfrm>
            <a:off x="6072188" y="4487863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w1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3367" name="文字方塊 121"/>
          <p:cNvSpPr txBox="1">
            <a:spLocks noChangeArrowheads="1"/>
          </p:cNvSpPr>
          <p:nvPr/>
        </p:nvSpPr>
        <p:spPr bwMode="auto">
          <a:xfrm>
            <a:off x="6072188" y="4773613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w0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3368" name="文字方塊 122"/>
          <p:cNvSpPr txBox="1">
            <a:spLocks noChangeArrowheads="1"/>
          </p:cNvSpPr>
          <p:nvPr/>
        </p:nvSpPr>
        <p:spPr bwMode="auto">
          <a:xfrm>
            <a:off x="7929563" y="4630738"/>
            <a:ext cx="1071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c3 ~ c0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3369" name="文字方塊 124"/>
          <p:cNvSpPr txBox="1">
            <a:spLocks noChangeArrowheads="1"/>
          </p:cNvSpPr>
          <p:nvPr/>
        </p:nvSpPr>
        <p:spPr bwMode="auto">
          <a:xfrm>
            <a:off x="258763" y="5589588"/>
            <a:ext cx="928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Reset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3370" name="文字方塊 126"/>
          <p:cNvSpPr txBox="1">
            <a:spLocks noChangeArrowheads="1"/>
          </p:cNvSpPr>
          <p:nvPr/>
        </p:nvSpPr>
        <p:spPr bwMode="auto">
          <a:xfrm>
            <a:off x="4286250" y="3786188"/>
            <a:ext cx="515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d3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3371" name="文字方塊 127"/>
          <p:cNvSpPr txBox="1">
            <a:spLocks noChangeArrowheads="1"/>
          </p:cNvSpPr>
          <p:nvPr/>
        </p:nvSpPr>
        <p:spPr bwMode="auto">
          <a:xfrm>
            <a:off x="4286250" y="4130675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d2</a:t>
            </a:r>
            <a:endParaRPr lang="zh-TW" altLang="en-US">
              <a:solidFill>
                <a:srgbClr val="FFCC00"/>
              </a:solidFill>
            </a:endParaRPr>
          </a:p>
        </p:txBody>
      </p:sp>
      <p:cxnSp>
        <p:nvCxnSpPr>
          <p:cNvPr id="13372" name="直線單箭頭接點 134"/>
          <p:cNvCxnSpPr>
            <a:cxnSpLocks noChangeShapeType="1"/>
          </p:cNvCxnSpPr>
          <p:nvPr/>
        </p:nvCxnSpPr>
        <p:spPr bwMode="auto">
          <a:xfrm>
            <a:off x="4251325" y="4786313"/>
            <a:ext cx="566738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73" name="直線單箭頭接點 135"/>
          <p:cNvCxnSpPr>
            <a:cxnSpLocks noChangeShapeType="1"/>
          </p:cNvCxnSpPr>
          <p:nvPr/>
        </p:nvCxnSpPr>
        <p:spPr bwMode="auto">
          <a:xfrm>
            <a:off x="4254500" y="4071938"/>
            <a:ext cx="566738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74" name="直線接點 137"/>
          <p:cNvCxnSpPr>
            <a:cxnSpLocks noChangeShapeType="1"/>
          </p:cNvCxnSpPr>
          <p:nvPr/>
        </p:nvCxnSpPr>
        <p:spPr bwMode="auto">
          <a:xfrm rot="5400000" flipH="1" flipV="1">
            <a:off x="2542381" y="4887119"/>
            <a:ext cx="201613" cy="1428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sp>
        <p:nvSpPr>
          <p:cNvPr id="13375" name="文字方塊 138"/>
          <p:cNvSpPr txBox="1">
            <a:spLocks noChangeArrowheads="1"/>
          </p:cNvSpPr>
          <p:nvPr/>
        </p:nvSpPr>
        <p:spPr bwMode="auto">
          <a:xfrm>
            <a:off x="2571750" y="4916488"/>
            <a:ext cx="4286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b="0"/>
              <a:t>2</a:t>
            </a:r>
            <a:endParaRPr lang="zh-TW" altLang="en-US" sz="1600" b="0"/>
          </a:p>
        </p:txBody>
      </p:sp>
      <p:cxnSp>
        <p:nvCxnSpPr>
          <p:cNvPr id="13376" name="直線接點 140"/>
          <p:cNvCxnSpPr>
            <a:cxnSpLocks noChangeShapeType="1"/>
          </p:cNvCxnSpPr>
          <p:nvPr/>
        </p:nvCxnSpPr>
        <p:spPr bwMode="auto">
          <a:xfrm rot="5400000" flipH="1" flipV="1">
            <a:off x="2542382" y="4294981"/>
            <a:ext cx="201612" cy="1428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sp>
        <p:nvSpPr>
          <p:cNvPr id="13377" name="文字方塊 141"/>
          <p:cNvSpPr txBox="1">
            <a:spLocks noChangeArrowheads="1"/>
          </p:cNvSpPr>
          <p:nvPr/>
        </p:nvSpPr>
        <p:spPr bwMode="auto">
          <a:xfrm>
            <a:off x="2571750" y="4324350"/>
            <a:ext cx="4286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b="0"/>
              <a:t>2</a:t>
            </a:r>
            <a:endParaRPr lang="zh-TW" altLang="en-US" sz="1600" b="0"/>
          </a:p>
        </p:txBody>
      </p:sp>
      <p:sp>
        <p:nvSpPr>
          <p:cNvPr id="13379" name="Rectangle 67"/>
          <p:cNvSpPr>
            <a:spLocks noChangeArrowheads="1"/>
          </p:cNvSpPr>
          <p:nvPr/>
        </p:nvSpPr>
        <p:spPr bwMode="auto">
          <a:xfrm>
            <a:off x="971550" y="3500438"/>
            <a:ext cx="3384550" cy="201612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2138363" y="3089275"/>
            <a:ext cx="119697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Multiplier</a:t>
            </a:r>
          </a:p>
        </p:txBody>
      </p:sp>
      <p:cxnSp>
        <p:nvCxnSpPr>
          <p:cNvPr id="13382" name="圖案 83"/>
          <p:cNvCxnSpPr>
            <a:cxnSpLocks noChangeShapeType="1"/>
          </p:cNvCxnSpPr>
          <p:nvPr/>
        </p:nvCxnSpPr>
        <p:spPr bwMode="auto">
          <a:xfrm flipV="1">
            <a:off x="1042988" y="5445125"/>
            <a:ext cx="6457950" cy="576263"/>
          </a:xfrm>
          <a:prstGeom prst="bentConnector3">
            <a:avLst>
              <a:gd name="adj1" fmla="val 100046"/>
            </a:avLst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sp>
        <p:nvSpPr>
          <p:cNvPr id="13383" name="文字方塊 124"/>
          <p:cNvSpPr txBox="1">
            <a:spLocks noChangeArrowheads="1"/>
          </p:cNvSpPr>
          <p:nvPr/>
        </p:nvSpPr>
        <p:spPr bwMode="auto">
          <a:xfrm>
            <a:off x="258763" y="5870575"/>
            <a:ext cx="928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2-bit MAC Example (2/2)</a:t>
            </a:r>
            <a:endParaRPr lang="zh-TW" altLang="en-US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5652B-AFA4-444E-AA55-4B765131DD31}" type="slidenum">
              <a:rPr lang="en-US" altLang="zh-TW"/>
              <a:pPr>
                <a:defRPr/>
              </a:pPr>
              <a:t>7</a:t>
            </a:fld>
            <a:endParaRPr lang="en-US" altLang="zh-TW"/>
          </a:p>
        </p:txBody>
      </p:sp>
      <p:cxnSp>
        <p:nvCxnSpPr>
          <p:cNvPr id="14342" name="直線單箭頭接點 8"/>
          <p:cNvCxnSpPr>
            <a:cxnSpLocks noChangeShapeType="1"/>
          </p:cNvCxnSpPr>
          <p:nvPr/>
        </p:nvCxnSpPr>
        <p:spPr bwMode="auto">
          <a:xfrm>
            <a:off x="5957888" y="1927225"/>
            <a:ext cx="428625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4343" name="直線單箭頭接點 13"/>
          <p:cNvCxnSpPr>
            <a:cxnSpLocks noChangeShapeType="1"/>
          </p:cNvCxnSpPr>
          <p:nvPr/>
        </p:nvCxnSpPr>
        <p:spPr bwMode="auto">
          <a:xfrm>
            <a:off x="5961063" y="2214563"/>
            <a:ext cx="428625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4344" name="直線單箭頭接點 14"/>
          <p:cNvCxnSpPr>
            <a:cxnSpLocks noChangeShapeType="1"/>
          </p:cNvCxnSpPr>
          <p:nvPr/>
        </p:nvCxnSpPr>
        <p:spPr bwMode="auto">
          <a:xfrm>
            <a:off x="5072063" y="1857375"/>
            <a:ext cx="428625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4345" name="直線單箭頭接點 15"/>
          <p:cNvCxnSpPr>
            <a:cxnSpLocks noChangeShapeType="1"/>
          </p:cNvCxnSpPr>
          <p:nvPr/>
        </p:nvCxnSpPr>
        <p:spPr bwMode="auto">
          <a:xfrm>
            <a:off x="5072063" y="2284413"/>
            <a:ext cx="428625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4346" name="直線單箭頭接點 18"/>
          <p:cNvCxnSpPr>
            <a:cxnSpLocks noChangeShapeType="1"/>
          </p:cNvCxnSpPr>
          <p:nvPr/>
        </p:nvCxnSpPr>
        <p:spPr bwMode="auto">
          <a:xfrm>
            <a:off x="5072063" y="2071688"/>
            <a:ext cx="366712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grpSp>
        <p:nvGrpSpPr>
          <p:cNvPr id="14347" name="群組 70"/>
          <p:cNvGrpSpPr>
            <a:grpSpLocks/>
          </p:cNvGrpSpPr>
          <p:nvPr/>
        </p:nvGrpSpPr>
        <p:grpSpPr bwMode="auto">
          <a:xfrm>
            <a:off x="5429250" y="1785938"/>
            <a:ext cx="571500" cy="571500"/>
            <a:chOff x="5429256" y="1785926"/>
            <a:chExt cx="571504" cy="571504"/>
          </a:xfrm>
        </p:grpSpPr>
        <p:sp>
          <p:nvSpPr>
            <p:cNvPr id="14447" name="橢圓 7"/>
            <p:cNvSpPr>
              <a:spLocks noChangeArrowheads="1"/>
            </p:cNvSpPr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 b="0">
                <a:solidFill>
                  <a:schemeClr val="tx1"/>
                </a:solidFill>
              </a:endParaRPr>
            </a:p>
          </p:txBody>
        </p:sp>
        <p:sp>
          <p:nvSpPr>
            <p:cNvPr id="14448" name="文字方塊 20"/>
            <p:cNvSpPr txBox="1">
              <a:spLocks noChangeArrowheads="1"/>
            </p:cNvSpPr>
            <p:nvPr/>
          </p:nvSpPr>
          <p:spPr bwMode="auto">
            <a:xfrm>
              <a:off x="5471510" y="1886548"/>
              <a:ext cx="5000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solidFill>
                    <a:schemeClr val="tx1"/>
                  </a:solidFill>
                </a:rPr>
                <a:t>FA</a:t>
              </a:r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348" name="文字方塊 21"/>
          <p:cNvSpPr txBox="1">
            <a:spLocks noChangeArrowheads="1"/>
          </p:cNvSpPr>
          <p:nvPr/>
        </p:nvSpPr>
        <p:spPr bwMode="auto">
          <a:xfrm>
            <a:off x="6348413" y="1773238"/>
            <a:ext cx="500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/>
              <a:t>CO</a:t>
            </a:r>
            <a:endParaRPr lang="zh-TW" altLang="en-US" sz="1400"/>
          </a:p>
        </p:txBody>
      </p:sp>
      <p:sp>
        <p:nvSpPr>
          <p:cNvPr id="14349" name="文字方塊 22"/>
          <p:cNvSpPr txBox="1">
            <a:spLocks noChangeArrowheads="1"/>
          </p:cNvSpPr>
          <p:nvPr/>
        </p:nvSpPr>
        <p:spPr bwMode="auto">
          <a:xfrm>
            <a:off x="6357938" y="2049463"/>
            <a:ext cx="500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/>
              <a:t>S</a:t>
            </a:r>
            <a:endParaRPr lang="zh-TW" altLang="en-US" sz="1400"/>
          </a:p>
        </p:txBody>
      </p:sp>
      <p:sp>
        <p:nvSpPr>
          <p:cNvPr id="14350" name="文字方塊 23"/>
          <p:cNvSpPr txBox="1">
            <a:spLocks noChangeArrowheads="1"/>
          </p:cNvSpPr>
          <p:nvPr/>
        </p:nvSpPr>
        <p:spPr bwMode="auto">
          <a:xfrm>
            <a:off x="4754563" y="1704975"/>
            <a:ext cx="500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/>
              <a:t>CI</a:t>
            </a:r>
            <a:endParaRPr lang="zh-TW" altLang="en-US" sz="1400"/>
          </a:p>
        </p:txBody>
      </p:sp>
      <p:sp>
        <p:nvSpPr>
          <p:cNvPr id="14351" name="文字方塊 24"/>
          <p:cNvSpPr txBox="1">
            <a:spLocks noChangeArrowheads="1"/>
          </p:cNvSpPr>
          <p:nvPr/>
        </p:nvSpPr>
        <p:spPr bwMode="auto">
          <a:xfrm>
            <a:off x="4786313" y="1906588"/>
            <a:ext cx="500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/>
              <a:t>A</a:t>
            </a:r>
            <a:endParaRPr lang="zh-TW" altLang="en-US" sz="1400"/>
          </a:p>
        </p:txBody>
      </p:sp>
      <p:sp>
        <p:nvSpPr>
          <p:cNvPr id="14352" name="文字方塊 25"/>
          <p:cNvSpPr txBox="1">
            <a:spLocks noChangeArrowheads="1"/>
          </p:cNvSpPr>
          <p:nvPr/>
        </p:nvSpPr>
        <p:spPr bwMode="auto">
          <a:xfrm>
            <a:off x="4786313" y="2120900"/>
            <a:ext cx="500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/>
              <a:t>B</a:t>
            </a:r>
            <a:endParaRPr lang="zh-TW" altLang="en-US" sz="1400"/>
          </a:p>
        </p:txBody>
      </p:sp>
      <p:sp>
        <p:nvSpPr>
          <p:cNvPr id="14362" name="矩形 43"/>
          <p:cNvSpPr>
            <a:spLocks noChangeArrowheads="1"/>
          </p:cNvSpPr>
          <p:nvPr/>
        </p:nvSpPr>
        <p:spPr bwMode="auto">
          <a:xfrm>
            <a:off x="1000125" y="3000375"/>
            <a:ext cx="428625" cy="2428875"/>
          </a:xfrm>
          <a:prstGeom prst="rect">
            <a:avLst/>
          </a:prstGeom>
          <a:solidFill>
            <a:srgbClr val="92D050"/>
          </a:solidFill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cxnSp>
        <p:nvCxnSpPr>
          <p:cNvPr id="14363" name="直線單箭頭接點 44"/>
          <p:cNvCxnSpPr>
            <a:cxnSpLocks noChangeShapeType="1"/>
          </p:cNvCxnSpPr>
          <p:nvPr/>
        </p:nvCxnSpPr>
        <p:spPr bwMode="auto">
          <a:xfrm>
            <a:off x="496888" y="3429000"/>
            <a:ext cx="503237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4364" name="直線單箭頭接點 45"/>
          <p:cNvCxnSpPr>
            <a:cxnSpLocks noChangeShapeType="1"/>
          </p:cNvCxnSpPr>
          <p:nvPr/>
        </p:nvCxnSpPr>
        <p:spPr bwMode="auto">
          <a:xfrm>
            <a:off x="496888" y="5030788"/>
            <a:ext cx="503237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4365" name="直線單箭頭接點 46"/>
          <p:cNvCxnSpPr>
            <a:cxnSpLocks noChangeShapeType="1"/>
          </p:cNvCxnSpPr>
          <p:nvPr/>
        </p:nvCxnSpPr>
        <p:spPr bwMode="auto">
          <a:xfrm>
            <a:off x="487363" y="3929063"/>
            <a:ext cx="512762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sp>
        <p:nvSpPr>
          <p:cNvPr id="14366" name="文字方塊 48"/>
          <p:cNvSpPr txBox="1">
            <a:spLocks noChangeArrowheads="1"/>
          </p:cNvSpPr>
          <p:nvPr/>
        </p:nvSpPr>
        <p:spPr bwMode="auto">
          <a:xfrm>
            <a:off x="71438" y="3214688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a1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4367" name="文字方塊 49"/>
          <p:cNvSpPr txBox="1">
            <a:spLocks noChangeArrowheads="1"/>
          </p:cNvSpPr>
          <p:nvPr/>
        </p:nvSpPr>
        <p:spPr bwMode="auto">
          <a:xfrm>
            <a:off x="71438" y="3714750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a0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4368" name="文字方塊 50"/>
          <p:cNvSpPr txBox="1">
            <a:spLocks noChangeArrowheads="1"/>
          </p:cNvSpPr>
          <p:nvPr/>
        </p:nvSpPr>
        <p:spPr bwMode="auto">
          <a:xfrm>
            <a:off x="71438" y="4286250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b1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4369" name="文字方塊 51"/>
          <p:cNvSpPr txBox="1">
            <a:spLocks noChangeArrowheads="1"/>
          </p:cNvSpPr>
          <p:nvPr/>
        </p:nvSpPr>
        <p:spPr bwMode="auto">
          <a:xfrm>
            <a:off x="71438" y="4845050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b0</a:t>
            </a:r>
            <a:endParaRPr lang="zh-TW" altLang="en-US">
              <a:solidFill>
                <a:srgbClr val="FFCC00"/>
              </a:solidFill>
            </a:endParaRPr>
          </a:p>
        </p:txBody>
      </p:sp>
      <p:cxnSp>
        <p:nvCxnSpPr>
          <p:cNvPr id="14370" name="直線單箭頭接點 69"/>
          <p:cNvCxnSpPr>
            <a:cxnSpLocks noChangeShapeType="1"/>
          </p:cNvCxnSpPr>
          <p:nvPr/>
        </p:nvCxnSpPr>
        <p:spPr bwMode="auto">
          <a:xfrm>
            <a:off x="500063" y="4498975"/>
            <a:ext cx="503237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grpSp>
        <p:nvGrpSpPr>
          <p:cNvPr id="7" name="群組 71"/>
          <p:cNvGrpSpPr/>
          <p:nvPr/>
        </p:nvGrpSpPr>
        <p:grpSpPr>
          <a:xfrm>
            <a:off x="2500298" y="4071942"/>
            <a:ext cx="714380" cy="714380"/>
            <a:chOff x="5429256" y="1785926"/>
            <a:chExt cx="571504" cy="571504"/>
          </a:xfrm>
          <a:solidFill>
            <a:srgbClr val="92D050"/>
          </a:solidFill>
        </p:grpSpPr>
        <p:sp>
          <p:nvSpPr>
            <p:cNvPr id="73" name="橢圓 72"/>
            <p:cNvSpPr/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4372" name="直線單箭頭接點 74"/>
          <p:cNvCxnSpPr>
            <a:cxnSpLocks noChangeShapeType="1"/>
          </p:cNvCxnSpPr>
          <p:nvPr/>
        </p:nvCxnSpPr>
        <p:spPr bwMode="auto">
          <a:xfrm flipV="1">
            <a:off x="1438275" y="5100638"/>
            <a:ext cx="1990725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4373" name="直線單箭頭接點 75"/>
          <p:cNvCxnSpPr>
            <a:cxnSpLocks noChangeShapeType="1"/>
          </p:cNvCxnSpPr>
          <p:nvPr/>
        </p:nvCxnSpPr>
        <p:spPr bwMode="auto">
          <a:xfrm>
            <a:off x="1428750" y="4400550"/>
            <a:ext cx="1079500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sp>
        <p:nvSpPr>
          <p:cNvPr id="14374" name="文字方塊 78"/>
          <p:cNvSpPr txBox="1">
            <a:spLocks noChangeArrowheads="1"/>
          </p:cNvSpPr>
          <p:nvPr/>
        </p:nvSpPr>
        <p:spPr bwMode="auto">
          <a:xfrm>
            <a:off x="1357313" y="4786313"/>
            <a:ext cx="928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pp0[0]</a:t>
            </a:r>
            <a:endParaRPr lang="zh-TW" altLang="en-US">
              <a:solidFill>
                <a:srgbClr val="FFCC00"/>
              </a:solidFill>
            </a:endParaRPr>
          </a:p>
        </p:txBody>
      </p:sp>
      <p:cxnSp>
        <p:nvCxnSpPr>
          <p:cNvPr id="14375" name="直線單箭頭接點 79"/>
          <p:cNvCxnSpPr>
            <a:cxnSpLocks noChangeShapeType="1"/>
          </p:cNvCxnSpPr>
          <p:nvPr/>
        </p:nvCxnSpPr>
        <p:spPr bwMode="auto">
          <a:xfrm flipV="1">
            <a:off x="1428750" y="4630738"/>
            <a:ext cx="1155700" cy="1270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sp>
        <p:nvSpPr>
          <p:cNvPr id="14376" name="文字方塊 80"/>
          <p:cNvSpPr txBox="1">
            <a:spLocks noChangeArrowheads="1"/>
          </p:cNvSpPr>
          <p:nvPr/>
        </p:nvSpPr>
        <p:spPr bwMode="auto">
          <a:xfrm>
            <a:off x="1357313" y="4357688"/>
            <a:ext cx="928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pp0[1]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4377" name="文字方塊 82"/>
          <p:cNvSpPr txBox="1">
            <a:spLocks noChangeArrowheads="1"/>
          </p:cNvSpPr>
          <p:nvPr/>
        </p:nvSpPr>
        <p:spPr bwMode="auto">
          <a:xfrm>
            <a:off x="1357313" y="4102100"/>
            <a:ext cx="928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pp1[0]</a:t>
            </a:r>
            <a:endParaRPr lang="zh-TW" altLang="en-US">
              <a:solidFill>
                <a:srgbClr val="FFCC00"/>
              </a:solidFill>
            </a:endParaRPr>
          </a:p>
        </p:txBody>
      </p:sp>
      <p:cxnSp>
        <p:nvCxnSpPr>
          <p:cNvPr id="14378" name="直線單箭頭接點 90"/>
          <p:cNvCxnSpPr>
            <a:cxnSpLocks noChangeShapeType="1"/>
          </p:cNvCxnSpPr>
          <p:nvPr/>
        </p:nvCxnSpPr>
        <p:spPr bwMode="auto">
          <a:xfrm>
            <a:off x="2174875" y="4152900"/>
            <a:ext cx="428625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sp>
        <p:nvSpPr>
          <p:cNvPr id="14379" name="文字方塊 91"/>
          <p:cNvSpPr txBox="1">
            <a:spLocks noChangeArrowheads="1"/>
          </p:cNvSpPr>
          <p:nvPr/>
        </p:nvSpPr>
        <p:spPr bwMode="auto">
          <a:xfrm>
            <a:off x="1928813" y="3929063"/>
            <a:ext cx="357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0</a:t>
            </a:r>
            <a:endParaRPr lang="zh-TW" altLang="en-US" sz="1400"/>
          </a:p>
        </p:txBody>
      </p:sp>
      <p:grpSp>
        <p:nvGrpSpPr>
          <p:cNvPr id="8" name="群組 92"/>
          <p:cNvGrpSpPr/>
          <p:nvPr/>
        </p:nvGrpSpPr>
        <p:grpSpPr>
          <a:xfrm>
            <a:off x="3428992" y="4744068"/>
            <a:ext cx="714380" cy="714380"/>
            <a:chOff x="5429256" y="1785926"/>
            <a:chExt cx="571504" cy="571504"/>
          </a:xfrm>
          <a:solidFill>
            <a:srgbClr val="92D050"/>
          </a:solidFill>
        </p:grpSpPr>
        <p:sp>
          <p:nvSpPr>
            <p:cNvPr id="94" name="橢圓 93"/>
            <p:cNvSpPr/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4381" name="直線單箭頭接點 95"/>
          <p:cNvCxnSpPr>
            <a:cxnSpLocks noChangeShapeType="1"/>
          </p:cNvCxnSpPr>
          <p:nvPr/>
        </p:nvCxnSpPr>
        <p:spPr bwMode="auto">
          <a:xfrm>
            <a:off x="3032125" y="4926013"/>
            <a:ext cx="428625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sp>
        <p:nvSpPr>
          <p:cNvPr id="14382" name="文字方塊 96"/>
          <p:cNvSpPr txBox="1">
            <a:spLocks noChangeArrowheads="1"/>
          </p:cNvSpPr>
          <p:nvPr/>
        </p:nvSpPr>
        <p:spPr bwMode="auto">
          <a:xfrm>
            <a:off x="2786063" y="4773613"/>
            <a:ext cx="357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0</a:t>
            </a:r>
            <a:endParaRPr lang="zh-TW" altLang="en-US" sz="1400"/>
          </a:p>
        </p:txBody>
      </p:sp>
      <p:grpSp>
        <p:nvGrpSpPr>
          <p:cNvPr id="9" name="群組 97"/>
          <p:cNvGrpSpPr/>
          <p:nvPr/>
        </p:nvGrpSpPr>
        <p:grpSpPr>
          <a:xfrm>
            <a:off x="3428992" y="2928934"/>
            <a:ext cx="714380" cy="714380"/>
            <a:chOff x="5429256" y="1785926"/>
            <a:chExt cx="571504" cy="571504"/>
          </a:xfrm>
          <a:solidFill>
            <a:srgbClr val="92D050"/>
          </a:solidFill>
        </p:grpSpPr>
        <p:sp>
          <p:nvSpPr>
            <p:cNvPr id="99" name="橢圓 98"/>
            <p:cNvSpPr/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4384" name="直線單箭頭接點 100"/>
          <p:cNvCxnSpPr>
            <a:cxnSpLocks noChangeShapeType="1"/>
          </p:cNvCxnSpPr>
          <p:nvPr/>
        </p:nvCxnSpPr>
        <p:spPr bwMode="auto">
          <a:xfrm>
            <a:off x="3103563" y="3009900"/>
            <a:ext cx="428625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sp>
        <p:nvSpPr>
          <p:cNvPr id="14385" name="文字方塊 101"/>
          <p:cNvSpPr txBox="1">
            <a:spLocks noChangeArrowheads="1"/>
          </p:cNvSpPr>
          <p:nvPr/>
        </p:nvSpPr>
        <p:spPr bwMode="auto">
          <a:xfrm>
            <a:off x="2857500" y="2786063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0</a:t>
            </a:r>
            <a:endParaRPr lang="zh-TW" altLang="en-US" sz="1400"/>
          </a:p>
        </p:txBody>
      </p:sp>
      <p:cxnSp>
        <p:nvCxnSpPr>
          <p:cNvPr id="14386" name="肘形接點 103"/>
          <p:cNvCxnSpPr>
            <a:cxnSpLocks noChangeShapeType="1"/>
          </p:cNvCxnSpPr>
          <p:nvPr/>
        </p:nvCxnSpPr>
        <p:spPr bwMode="auto">
          <a:xfrm rot="5400000" flipH="1" flipV="1">
            <a:off x="3002756" y="3645695"/>
            <a:ext cx="638175" cy="42386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4387" name="直線單箭頭接點 107"/>
          <p:cNvCxnSpPr>
            <a:cxnSpLocks noChangeShapeType="1"/>
          </p:cNvCxnSpPr>
          <p:nvPr/>
        </p:nvCxnSpPr>
        <p:spPr bwMode="auto">
          <a:xfrm flipV="1">
            <a:off x="1411288" y="3286125"/>
            <a:ext cx="2017712" cy="17463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sp>
        <p:nvSpPr>
          <p:cNvPr id="14388" name="文字方塊 108"/>
          <p:cNvSpPr txBox="1">
            <a:spLocks noChangeArrowheads="1"/>
          </p:cNvSpPr>
          <p:nvPr/>
        </p:nvSpPr>
        <p:spPr bwMode="auto">
          <a:xfrm>
            <a:off x="1357313" y="2987675"/>
            <a:ext cx="928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FCC00"/>
                </a:solidFill>
              </a:rPr>
              <a:t>pp1[1]</a:t>
            </a:r>
            <a:endParaRPr lang="zh-TW" altLang="en-US" dirty="0">
              <a:solidFill>
                <a:srgbClr val="FFCC00"/>
              </a:solidFill>
            </a:endParaRPr>
          </a:p>
        </p:txBody>
      </p:sp>
      <p:grpSp>
        <p:nvGrpSpPr>
          <p:cNvPr id="10" name="群組 109"/>
          <p:cNvGrpSpPr/>
          <p:nvPr/>
        </p:nvGrpSpPr>
        <p:grpSpPr>
          <a:xfrm>
            <a:off x="4357686" y="4214818"/>
            <a:ext cx="714380" cy="714380"/>
            <a:chOff x="5429256" y="1785926"/>
            <a:chExt cx="571504" cy="571504"/>
          </a:xfrm>
          <a:solidFill>
            <a:srgbClr val="92D050"/>
          </a:solidFill>
        </p:grpSpPr>
        <p:sp>
          <p:nvSpPr>
            <p:cNvPr id="111" name="橢圓 110"/>
            <p:cNvSpPr/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4390" name="肘形接點 112"/>
          <p:cNvCxnSpPr>
            <a:cxnSpLocks noChangeShapeType="1"/>
          </p:cNvCxnSpPr>
          <p:nvPr/>
        </p:nvCxnSpPr>
        <p:spPr bwMode="auto">
          <a:xfrm flipV="1">
            <a:off x="4038600" y="4572000"/>
            <a:ext cx="319088" cy="276225"/>
          </a:xfrm>
          <a:prstGeom prst="bentConnector3">
            <a:avLst>
              <a:gd name="adj1" fmla="val 1199"/>
            </a:avLst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4391" name="肘形接點 117"/>
          <p:cNvCxnSpPr>
            <a:cxnSpLocks noChangeShapeType="1"/>
          </p:cNvCxnSpPr>
          <p:nvPr/>
        </p:nvCxnSpPr>
        <p:spPr bwMode="auto">
          <a:xfrm flipV="1">
            <a:off x="3214688" y="4319588"/>
            <a:ext cx="1247775" cy="252412"/>
          </a:xfrm>
          <a:prstGeom prst="bentConnector4">
            <a:avLst>
              <a:gd name="adj1" fmla="val 45806"/>
              <a:gd name="adj2" fmla="val 100981"/>
            </a:avLst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grpSp>
        <p:nvGrpSpPr>
          <p:cNvPr id="11" name="群組 124"/>
          <p:cNvGrpSpPr/>
          <p:nvPr/>
        </p:nvGrpSpPr>
        <p:grpSpPr>
          <a:xfrm>
            <a:off x="5286380" y="3571876"/>
            <a:ext cx="714380" cy="714380"/>
            <a:chOff x="5429256" y="1785926"/>
            <a:chExt cx="571504" cy="571504"/>
          </a:xfrm>
          <a:solidFill>
            <a:srgbClr val="92D050"/>
          </a:solidFill>
        </p:grpSpPr>
        <p:sp>
          <p:nvSpPr>
            <p:cNvPr id="126" name="橢圓 125"/>
            <p:cNvSpPr/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4393" name="圖案 130"/>
          <p:cNvCxnSpPr>
            <a:cxnSpLocks noChangeShapeType="1"/>
          </p:cNvCxnSpPr>
          <p:nvPr/>
        </p:nvCxnSpPr>
        <p:spPr bwMode="auto">
          <a:xfrm rot="16200000" flipH="1">
            <a:off x="4610101" y="2967037"/>
            <a:ext cx="176212" cy="1319213"/>
          </a:xfrm>
          <a:prstGeom prst="bentConnector2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4394" name="圖案 132"/>
          <p:cNvCxnSpPr>
            <a:cxnSpLocks noChangeShapeType="1"/>
          </p:cNvCxnSpPr>
          <p:nvPr/>
        </p:nvCxnSpPr>
        <p:spPr bwMode="auto">
          <a:xfrm rot="5400000" flipH="1" flipV="1">
            <a:off x="4931569" y="3964782"/>
            <a:ext cx="390525" cy="319087"/>
          </a:xfrm>
          <a:prstGeom prst="bentConnector2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grpSp>
        <p:nvGrpSpPr>
          <p:cNvPr id="12" name="群組 133"/>
          <p:cNvGrpSpPr/>
          <p:nvPr/>
        </p:nvGrpSpPr>
        <p:grpSpPr>
          <a:xfrm>
            <a:off x="6215074" y="2928934"/>
            <a:ext cx="714380" cy="714380"/>
            <a:chOff x="5429256" y="1785926"/>
            <a:chExt cx="571504" cy="571504"/>
          </a:xfrm>
          <a:solidFill>
            <a:srgbClr val="92D050"/>
          </a:solidFill>
        </p:grpSpPr>
        <p:sp>
          <p:nvSpPr>
            <p:cNvPr id="135" name="橢圓 134"/>
            <p:cNvSpPr/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136" name="文字方塊 135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4396" name="圖案 136"/>
          <p:cNvCxnSpPr>
            <a:cxnSpLocks noChangeShapeType="1"/>
          </p:cNvCxnSpPr>
          <p:nvPr/>
        </p:nvCxnSpPr>
        <p:spPr bwMode="auto">
          <a:xfrm rot="5400000" flipH="1" flipV="1">
            <a:off x="5860256" y="3321844"/>
            <a:ext cx="390525" cy="319088"/>
          </a:xfrm>
          <a:prstGeom prst="bentConnector2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4397" name="肘形接點 140"/>
          <p:cNvCxnSpPr>
            <a:cxnSpLocks noChangeShapeType="1"/>
          </p:cNvCxnSpPr>
          <p:nvPr/>
        </p:nvCxnSpPr>
        <p:spPr bwMode="auto">
          <a:xfrm rot="5400000" flipH="1" flipV="1">
            <a:off x="5179219" y="1893094"/>
            <a:ext cx="1588" cy="2279650"/>
          </a:xfrm>
          <a:prstGeom prst="bentConnector3">
            <a:avLst>
              <a:gd name="adj1" fmla="val 156046"/>
            </a:avLst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sp>
        <p:nvSpPr>
          <p:cNvPr id="14398" name="矩形 143"/>
          <p:cNvSpPr>
            <a:spLocks noChangeArrowheads="1"/>
          </p:cNvSpPr>
          <p:nvPr/>
        </p:nvSpPr>
        <p:spPr bwMode="auto">
          <a:xfrm>
            <a:off x="7215188" y="2928938"/>
            <a:ext cx="642937" cy="642937"/>
          </a:xfrm>
          <a:prstGeom prst="rect">
            <a:avLst/>
          </a:prstGeom>
          <a:solidFill>
            <a:srgbClr val="92D050"/>
          </a:solidFill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7308850" y="2987675"/>
            <a:ext cx="500063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R</a:t>
            </a:r>
            <a:endParaRPr lang="zh-TW" alt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14400" name="矩形 145"/>
          <p:cNvSpPr>
            <a:spLocks noChangeArrowheads="1"/>
          </p:cNvSpPr>
          <p:nvPr/>
        </p:nvSpPr>
        <p:spPr bwMode="auto">
          <a:xfrm>
            <a:off x="7215188" y="3571875"/>
            <a:ext cx="642937" cy="642938"/>
          </a:xfrm>
          <a:prstGeom prst="rect">
            <a:avLst/>
          </a:prstGeom>
          <a:solidFill>
            <a:srgbClr val="92D050"/>
          </a:solidFill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7308850" y="3630613"/>
            <a:ext cx="500063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R</a:t>
            </a:r>
            <a:endParaRPr lang="zh-TW" alt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14402" name="矩形 147"/>
          <p:cNvSpPr>
            <a:spLocks noChangeArrowheads="1"/>
          </p:cNvSpPr>
          <p:nvPr/>
        </p:nvSpPr>
        <p:spPr bwMode="auto">
          <a:xfrm>
            <a:off x="7215188" y="4214813"/>
            <a:ext cx="642937" cy="642937"/>
          </a:xfrm>
          <a:prstGeom prst="rect">
            <a:avLst/>
          </a:prstGeom>
          <a:solidFill>
            <a:srgbClr val="92D050"/>
          </a:solidFill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7308850" y="4273550"/>
            <a:ext cx="500063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R</a:t>
            </a:r>
            <a:endParaRPr lang="zh-TW" alt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14404" name="矩形 149"/>
          <p:cNvSpPr>
            <a:spLocks noChangeArrowheads="1"/>
          </p:cNvSpPr>
          <p:nvPr/>
        </p:nvSpPr>
        <p:spPr bwMode="auto">
          <a:xfrm>
            <a:off x="7215188" y="4857750"/>
            <a:ext cx="642937" cy="642938"/>
          </a:xfrm>
          <a:prstGeom prst="rect">
            <a:avLst/>
          </a:prstGeom>
          <a:solidFill>
            <a:srgbClr val="92D050"/>
          </a:solidFill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7308850" y="4916488"/>
            <a:ext cx="500063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R</a:t>
            </a:r>
            <a:endParaRPr lang="zh-TW" alt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cxnSp>
        <p:nvCxnSpPr>
          <p:cNvPr id="14406" name="直線單箭頭接點 154"/>
          <p:cNvCxnSpPr>
            <a:cxnSpLocks noChangeShapeType="1"/>
          </p:cNvCxnSpPr>
          <p:nvPr/>
        </p:nvCxnSpPr>
        <p:spPr bwMode="auto">
          <a:xfrm>
            <a:off x="4143375" y="5214938"/>
            <a:ext cx="3071813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4407" name="直線單箭頭接點 159"/>
          <p:cNvCxnSpPr>
            <a:cxnSpLocks noChangeShapeType="1"/>
          </p:cNvCxnSpPr>
          <p:nvPr/>
        </p:nvCxnSpPr>
        <p:spPr bwMode="auto">
          <a:xfrm>
            <a:off x="5072063" y="4572000"/>
            <a:ext cx="2143125" cy="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4408" name="直線單箭頭接點 161"/>
          <p:cNvCxnSpPr>
            <a:cxnSpLocks noChangeShapeType="1"/>
          </p:cNvCxnSpPr>
          <p:nvPr/>
        </p:nvCxnSpPr>
        <p:spPr bwMode="auto">
          <a:xfrm>
            <a:off x="6000750" y="3929063"/>
            <a:ext cx="1214438" cy="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4409" name="直線單箭頭接點 163"/>
          <p:cNvCxnSpPr>
            <a:cxnSpLocks noChangeShapeType="1"/>
          </p:cNvCxnSpPr>
          <p:nvPr/>
        </p:nvCxnSpPr>
        <p:spPr bwMode="auto">
          <a:xfrm>
            <a:off x="6929438" y="3286125"/>
            <a:ext cx="285750" cy="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4410" name="肘形接點 112"/>
          <p:cNvCxnSpPr>
            <a:cxnSpLocks noChangeShapeType="1"/>
          </p:cNvCxnSpPr>
          <p:nvPr/>
        </p:nvCxnSpPr>
        <p:spPr bwMode="auto">
          <a:xfrm flipV="1">
            <a:off x="6786563" y="2643188"/>
            <a:ext cx="500062" cy="39052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4411" name="直線單箭頭接點 170"/>
          <p:cNvCxnSpPr>
            <a:cxnSpLocks noChangeShapeType="1"/>
          </p:cNvCxnSpPr>
          <p:nvPr/>
        </p:nvCxnSpPr>
        <p:spPr bwMode="auto">
          <a:xfrm>
            <a:off x="7867650" y="3286125"/>
            <a:ext cx="990600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4412" name="直線單箭頭接點 171"/>
          <p:cNvCxnSpPr>
            <a:cxnSpLocks noChangeShapeType="1"/>
          </p:cNvCxnSpPr>
          <p:nvPr/>
        </p:nvCxnSpPr>
        <p:spPr bwMode="auto">
          <a:xfrm>
            <a:off x="7867650" y="5213350"/>
            <a:ext cx="990600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4413" name="直線單箭頭接點 172"/>
          <p:cNvCxnSpPr>
            <a:cxnSpLocks noChangeShapeType="1"/>
          </p:cNvCxnSpPr>
          <p:nvPr/>
        </p:nvCxnSpPr>
        <p:spPr bwMode="auto">
          <a:xfrm>
            <a:off x="7858125" y="3929063"/>
            <a:ext cx="1000125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4414" name="直線單箭頭接點 173"/>
          <p:cNvCxnSpPr>
            <a:cxnSpLocks noChangeShapeType="1"/>
          </p:cNvCxnSpPr>
          <p:nvPr/>
        </p:nvCxnSpPr>
        <p:spPr bwMode="auto">
          <a:xfrm>
            <a:off x="7870825" y="4570413"/>
            <a:ext cx="987425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4415" name="直線接點 190"/>
          <p:cNvCxnSpPr>
            <a:cxnSpLocks noChangeShapeType="1"/>
          </p:cNvCxnSpPr>
          <p:nvPr/>
        </p:nvCxnSpPr>
        <p:spPr bwMode="auto">
          <a:xfrm rot="5400000">
            <a:off x="7787481" y="5430044"/>
            <a:ext cx="428625" cy="158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4416" name="直線接點 192"/>
          <p:cNvCxnSpPr>
            <a:cxnSpLocks noChangeShapeType="1"/>
          </p:cNvCxnSpPr>
          <p:nvPr/>
        </p:nvCxnSpPr>
        <p:spPr bwMode="auto">
          <a:xfrm rot="10800000">
            <a:off x="3071813" y="5643563"/>
            <a:ext cx="4929187" cy="158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4417" name="直線接點 195"/>
          <p:cNvCxnSpPr>
            <a:cxnSpLocks noChangeShapeType="1"/>
          </p:cNvCxnSpPr>
          <p:nvPr/>
        </p:nvCxnSpPr>
        <p:spPr bwMode="auto">
          <a:xfrm rot="5400000" flipH="1" flipV="1">
            <a:off x="2928144" y="5501482"/>
            <a:ext cx="287337" cy="0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4418" name="直線單箭頭接點 199"/>
          <p:cNvCxnSpPr>
            <a:cxnSpLocks noChangeShapeType="1"/>
          </p:cNvCxnSpPr>
          <p:nvPr/>
        </p:nvCxnSpPr>
        <p:spPr bwMode="auto">
          <a:xfrm flipV="1">
            <a:off x="3071813" y="5353050"/>
            <a:ext cx="461962" cy="4763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4419" name="直線接點 201"/>
          <p:cNvCxnSpPr>
            <a:cxnSpLocks noChangeShapeType="1"/>
          </p:cNvCxnSpPr>
          <p:nvPr/>
        </p:nvCxnSpPr>
        <p:spPr bwMode="auto">
          <a:xfrm rot="16200000" flipH="1">
            <a:off x="7536656" y="5179219"/>
            <a:ext cx="1214438" cy="0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4420" name="直線接點 225"/>
          <p:cNvCxnSpPr>
            <a:cxnSpLocks noChangeShapeType="1"/>
          </p:cNvCxnSpPr>
          <p:nvPr/>
        </p:nvCxnSpPr>
        <p:spPr bwMode="auto">
          <a:xfrm rot="10800000">
            <a:off x="4214813" y="5786438"/>
            <a:ext cx="3929062" cy="158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4421" name="直線接點 227"/>
          <p:cNvCxnSpPr>
            <a:cxnSpLocks noChangeShapeType="1"/>
          </p:cNvCxnSpPr>
          <p:nvPr/>
        </p:nvCxnSpPr>
        <p:spPr bwMode="auto">
          <a:xfrm rot="5400000" flipH="1" flipV="1">
            <a:off x="3713956" y="5287169"/>
            <a:ext cx="1000125" cy="158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4422" name="直線單箭頭接點 229"/>
          <p:cNvCxnSpPr>
            <a:cxnSpLocks noChangeShapeType="1"/>
          </p:cNvCxnSpPr>
          <p:nvPr/>
        </p:nvCxnSpPr>
        <p:spPr bwMode="auto">
          <a:xfrm>
            <a:off x="4214813" y="4786313"/>
            <a:ext cx="214312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4423" name="直線單箭頭接點 234"/>
          <p:cNvCxnSpPr>
            <a:cxnSpLocks noChangeShapeType="1"/>
          </p:cNvCxnSpPr>
          <p:nvPr/>
        </p:nvCxnSpPr>
        <p:spPr bwMode="auto">
          <a:xfrm>
            <a:off x="5143500" y="4143375"/>
            <a:ext cx="214313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4424" name="直線單箭頭接點 235"/>
          <p:cNvCxnSpPr>
            <a:cxnSpLocks noChangeShapeType="1"/>
          </p:cNvCxnSpPr>
          <p:nvPr/>
        </p:nvCxnSpPr>
        <p:spPr bwMode="auto">
          <a:xfrm>
            <a:off x="6072188" y="3498850"/>
            <a:ext cx="214312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</p:spPr>
      </p:cxnSp>
      <p:cxnSp>
        <p:nvCxnSpPr>
          <p:cNvPr id="14425" name="直線接點 236"/>
          <p:cNvCxnSpPr>
            <a:cxnSpLocks noChangeShapeType="1"/>
          </p:cNvCxnSpPr>
          <p:nvPr/>
        </p:nvCxnSpPr>
        <p:spPr bwMode="auto">
          <a:xfrm rot="5400000" flipH="1" flipV="1">
            <a:off x="4251325" y="5035550"/>
            <a:ext cx="1785938" cy="158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4426" name="直線接點 239"/>
          <p:cNvCxnSpPr>
            <a:cxnSpLocks noChangeShapeType="1"/>
          </p:cNvCxnSpPr>
          <p:nvPr/>
        </p:nvCxnSpPr>
        <p:spPr bwMode="auto">
          <a:xfrm rot="5400000">
            <a:off x="7291388" y="4924425"/>
            <a:ext cx="2000250" cy="952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4427" name="直線接點 240"/>
          <p:cNvCxnSpPr>
            <a:cxnSpLocks noChangeShapeType="1"/>
          </p:cNvCxnSpPr>
          <p:nvPr/>
        </p:nvCxnSpPr>
        <p:spPr bwMode="auto">
          <a:xfrm rot="5400000">
            <a:off x="7000875" y="4714875"/>
            <a:ext cx="2859088" cy="158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4428" name="直線接點 243"/>
          <p:cNvCxnSpPr>
            <a:cxnSpLocks noChangeShapeType="1"/>
          </p:cNvCxnSpPr>
          <p:nvPr/>
        </p:nvCxnSpPr>
        <p:spPr bwMode="auto">
          <a:xfrm rot="10800000">
            <a:off x="5143500" y="5929313"/>
            <a:ext cx="3152775" cy="11112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4429" name="直線接點 245"/>
          <p:cNvCxnSpPr>
            <a:cxnSpLocks noChangeShapeType="1"/>
          </p:cNvCxnSpPr>
          <p:nvPr/>
        </p:nvCxnSpPr>
        <p:spPr bwMode="auto">
          <a:xfrm rot="10800000" flipV="1">
            <a:off x="6072188" y="6143625"/>
            <a:ext cx="2357437" cy="0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4430" name="直線接點 247"/>
          <p:cNvCxnSpPr>
            <a:cxnSpLocks noChangeShapeType="1"/>
          </p:cNvCxnSpPr>
          <p:nvPr/>
        </p:nvCxnSpPr>
        <p:spPr bwMode="auto">
          <a:xfrm rot="5400000" flipH="1" flipV="1">
            <a:off x="4751388" y="4822825"/>
            <a:ext cx="2643188" cy="158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sp>
        <p:nvSpPr>
          <p:cNvPr id="14431" name="橢圓 250"/>
          <p:cNvSpPr>
            <a:spLocks noChangeArrowheads="1"/>
          </p:cNvSpPr>
          <p:nvPr/>
        </p:nvSpPr>
        <p:spPr bwMode="auto">
          <a:xfrm>
            <a:off x="8374063" y="3224213"/>
            <a:ext cx="107950" cy="10795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4432" name="橢圓 251"/>
          <p:cNvSpPr>
            <a:spLocks noChangeArrowheads="1"/>
          </p:cNvSpPr>
          <p:nvPr/>
        </p:nvSpPr>
        <p:spPr bwMode="auto">
          <a:xfrm>
            <a:off x="8240713" y="3883025"/>
            <a:ext cx="107950" cy="10795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4433" name="橢圓 252"/>
          <p:cNvSpPr>
            <a:spLocks noChangeArrowheads="1"/>
          </p:cNvSpPr>
          <p:nvPr/>
        </p:nvSpPr>
        <p:spPr bwMode="auto">
          <a:xfrm>
            <a:off x="8088313" y="4525963"/>
            <a:ext cx="107950" cy="10795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4434" name="橢圓 253"/>
          <p:cNvSpPr>
            <a:spLocks noChangeArrowheads="1"/>
          </p:cNvSpPr>
          <p:nvPr/>
        </p:nvSpPr>
        <p:spPr bwMode="auto">
          <a:xfrm>
            <a:off x="7945438" y="5168900"/>
            <a:ext cx="107950" cy="10795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4435" name="文字方塊 254"/>
          <p:cNvSpPr txBox="1">
            <a:spLocks noChangeArrowheads="1"/>
          </p:cNvSpPr>
          <p:nvPr/>
        </p:nvSpPr>
        <p:spPr bwMode="auto">
          <a:xfrm>
            <a:off x="5219700" y="2997200"/>
            <a:ext cx="500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FCC00"/>
                </a:solidFill>
              </a:rPr>
              <a:t>d3</a:t>
            </a:r>
            <a:endParaRPr lang="zh-TW" altLang="en-US" dirty="0">
              <a:solidFill>
                <a:srgbClr val="FFCC00"/>
              </a:solidFill>
            </a:endParaRPr>
          </a:p>
        </p:txBody>
      </p:sp>
      <p:sp>
        <p:nvSpPr>
          <p:cNvPr id="14436" name="文字方塊 255"/>
          <p:cNvSpPr txBox="1">
            <a:spLocks noChangeArrowheads="1"/>
          </p:cNvSpPr>
          <p:nvPr/>
        </p:nvSpPr>
        <p:spPr bwMode="auto">
          <a:xfrm>
            <a:off x="4643438" y="3422650"/>
            <a:ext cx="500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FCC00"/>
                </a:solidFill>
              </a:rPr>
              <a:t>d2</a:t>
            </a:r>
            <a:endParaRPr lang="zh-TW" altLang="en-US" dirty="0">
              <a:solidFill>
                <a:srgbClr val="FFCC00"/>
              </a:solidFill>
            </a:endParaRPr>
          </a:p>
        </p:txBody>
      </p:sp>
      <p:sp>
        <p:nvSpPr>
          <p:cNvPr id="14437" name="文字方塊 256"/>
          <p:cNvSpPr txBox="1">
            <a:spLocks noChangeArrowheads="1"/>
          </p:cNvSpPr>
          <p:nvPr/>
        </p:nvSpPr>
        <p:spPr bwMode="auto">
          <a:xfrm>
            <a:off x="3203575" y="4221163"/>
            <a:ext cx="500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FCC00"/>
                </a:solidFill>
              </a:rPr>
              <a:t>d1</a:t>
            </a:r>
            <a:endParaRPr lang="zh-TW" altLang="en-US" dirty="0">
              <a:solidFill>
                <a:srgbClr val="FFCC00"/>
              </a:solidFill>
            </a:endParaRPr>
          </a:p>
        </p:txBody>
      </p:sp>
      <p:sp>
        <p:nvSpPr>
          <p:cNvPr id="14438" name="文字方塊 257"/>
          <p:cNvSpPr txBox="1">
            <a:spLocks noChangeArrowheads="1"/>
          </p:cNvSpPr>
          <p:nvPr/>
        </p:nvSpPr>
        <p:spPr bwMode="auto">
          <a:xfrm>
            <a:off x="2411413" y="5078413"/>
            <a:ext cx="500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FCC00"/>
                </a:solidFill>
              </a:rPr>
              <a:t>d0</a:t>
            </a:r>
            <a:endParaRPr lang="zh-TW" altLang="en-US" dirty="0">
              <a:solidFill>
                <a:srgbClr val="FFCC00"/>
              </a:solidFill>
            </a:endParaRPr>
          </a:p>
        </p:txBody>
      </p:sp>
      <p:sp>
        <p:nvSpPr>
          <p:cNvPr id="14439" name="文字方塊 258"/>
          <p:cNvSpPr txBox="1">
            <a:spLocks noChangeArrowheads="1"/>
          </p:cNvSpPr>
          <p:nvPr/>
        </p:nvSpPr>
        <p:spPr bwMode="auto">
          <a:xfrm>
            <a:off x="6643688" y="5143500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w0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4440" name="文字方塊 259"/>
          <p:cNvSpPr txBox="1">
            <a:spLocks noChangeArrowheads="1"/>
          </p:cNvSpPr>
          <p:nvPr/>
        </p:nvSpPr>
        <p:spPr bwMode="auto">
          <a:xfrm>
            <a:off x="6643688" y="4487863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w1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4441" name="文字方塊 260"/>
          <p:cNvSpPr txBox="1">
            <a:spLocks noChangeArrowheads="1"/>
          </p:cNvSpPr>
          <p:nvPr/>
        </p:nvSpPr>
        <p:spPr bwMode="auto">
          <a:xfrm>
            <a:off x="6643688" y="3857625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w2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4442" name="文字方塊 261"/>
          <p:cNvSpPr txBox="1">
            <a:spLocks noChangeArrowheads="1"/>
          </p:cNvSpPr>
          <p:nvPr/>
        </p:nvSpPr>
        <p:spPr bwMode="auto">
          <a:xfrm>
            <a:off x="6796088" y="3286125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w3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4443" name="文字方塊 262"/>
          <p:cNvSpPr txBox="1">
            <a:spLocks noChangeArrowheads="1"/>
          </p:cNvSpPr>
          <p:nvPr/>
        </p:nvSpPr>
        <p:spPr bwMode="auto">
          <a:xfrm>
            <a:off x="8501063" y="5214938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c0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4444" name="文字方塊 263"/>
          <p:cNvSpPr txBox="1">
            <a:spLocks noChangeArrowheads="1"/>
          </p:cNvSpPr>
          <p:nvPr/>
        </p:nvSpPr>
        <p:spPr bwMode="auto">
          <a:xfrm>
            <a:off x="8501063" y="4500563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c1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4445" name="文字方塊 264"/>
          <p:cNvSpPr txBox="1">
            <a:spLocks noChangeArrowheads="1"/>
          </p:cNvSpPr>
          <p:nvPr/>
        </p:nvSpPr>
        <p:spPr bwMode="auto">
          <a:xfrm>
            <a:off x="8501063" y="3916363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c2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4446" name="文字方塊 265"/>
          <p:cNvSpPr txBox="1">
            <a:spLocks noChangeArrowheads="1"/>
          </p:cNvSpPr>
          <p:nvPr/>
        </p:nvSpPr>
        <p:spPr bwMode="auto">
          <a:xfrm>
            <a:off x="8501063" y="3273425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CC00"/>
                </a:solidFill>
              </a:rPr>
              <a:t>c3</a:t>
            </a:r>
            <a:endParaRPr lang="zh-TW" altLang="en-US">
              <a:solidFill>
                <a:srgbClr val="FFCC00"/>
              </a:solidFill>
            </a:endParaRPr>
          </a:p>
        </p:txBody>
      </p:sp>
      <p:sp>
        <p:nvSpPr>
          <p:cNvPr id="14450" name="Line 114"/>
          <p:cNvSpPr>
            <a:spLocks noChangeShapeType="1"/>
          </p:cNvSpPr>
          <p:nvPr/>
        </p:nvSpPr>
        <p:spPr bwMode="auto">
          <a:xfrm>
            <a:off x="755650" y="2852738"/>
            <a:ext cx="0" cy="280828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4452" name="Line 116"/>
          <p:cNvSpPr>
            <a:spLocks noChangeShapeType="1"/>
          </p:cNvSpPr>
          <p:nvPr/>
        </p:nvSpPr>
        <p:spPr bwMode="auto">
          <a:xfrm>
            <a:off x="755650" y="2852738"/>
            <a:ext cx="4392613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4454" name="Line 118"/>
          <p:cNvSpPr>
            <a:spLocks noChangeShapeType="1"/>
          </p:cNvSpPr>
          <p:nvPr/>
        </p:nvSpPr>
        <p:spPr bwMode="auto">
          <a:xfrm flipH="1">
            <a:off x="2484438" y="2852738"/>
            <a:ext cx="2663825" cy="280828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4455" name="Text Box 119"/>
          <p:cNvSpPr txBox="1">
            <a:spLocks noChangeArrowheads="1"/>
          </p:cNvSpPr>
          <p:nvPr/>
        </p:nvSpPr>
        <p:spPr bwMode="auto">
          <a:xfrm>
            <a:off x="3303588" y="2420938"/>
            <a:ext cx="1196975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Multiplier</a:t>
            </a:r>
          </a:p>
        </p:txBody>
      </p:sp>
      <p:sp>
        <p:nvSpPr>
          <p:cNvPr id="14464" name="Line 128"/>
          <p:cNvSpPr>
            <a:spLocks noChangeShapeType="1"/>
          </p:cNvSpPr>
          <p:nvPr/>
        </p:nvSpPr>
        <p:spPr bwMode="auto">
          <a:xfrm flipH="1">
            <a:off x="2700338" y="2852738"/>
            <a:ext cx="2663825" cy="280828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4465" name="Line 129"/>
          <p:cNvSpPr>
            <a:spLocks noChangeShapeType="1"/>
          </p:cNvSpPr>
          <p:nvPr/>
        </p:nvSpPr>
        <p:spPr bwMode="auto">
          <a:xfrm flipH="1">
            <a:off x="4427538" y="2852738"/>
            <a:ext cx="2665412" cy="280828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4467" name="Line 131"/>
          <p:cNvSpPr>
            <a:spLocks noChangeShapeType="1"/>
          </p:cNvSpPr>
          <p:nvPr/>
        </p:nvSpPr>
        <p:spPr bwMode="auto">
          <a:xfrm>
            <a:off x="2843213" y="5661025"/>
            <a:ext cx="144145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4468" name="Line 132"/>
          <p:cNvSpPr>
            <a:spLocks noChangeShapeType="1"/>
          </p:cNvSpPr>
          <p:nvPr/>
        </p:nvSpPr>
        <p:spPr bwMode="auto">
          <a:xfrm>
            <a:off x="5580063" y="2852738"/>
            <a:ext cx="1512887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4469" name="Text Box 133"/>
          <p:cNvSpPr txBox="1">
            <a:spLocks noChangeArrowheads="1"/>
          </p:cNvSpPr>
          <p:nvPr/>
        </p:nvSpPr>
        <p:spPr bwMode="auto">
          <a:xfrm>
            <a:off x="5795963" y="2492375"/>
            <a:ext cx="84137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Adder</a:t>
            </a:r>
          </a:p>
        </p:txBody>
      </p:sp>
      <p:sp>
        <p:nvSpPr>
          <p:cNvPr id="14470" name="Line 134"/>
          <p:cNvSpPr>
            <a:spLocks noChangeShapeType="1"/>
          </p:cNvSpPr>
          <p:nvPr/>
        </p:nvSpPr>
        <p:spPr bwMode="auto">
          <a:xfrm flipH="1">
            <a:off x="7885113" y="2852738"/>
            <a:ext cx="0" cy="280828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4471" name="Line 135"/>
          <p:cNvSpPr>
            <a:spLocks noChangeShapeType="1"/>
          </p:cNvSpPr>
          <p:nvPr/>
        </p:nvSpPr>
        <p:spPr bwMode="auto">
          <a:xfrm flipH="1">
            <a:off x="7164388" y="2852738"/>
            <a:ext cx="0" cy="280828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4473" name="Line 137"/>
          <p:cNvSpPr>
            <a:spLocks noChangeShapeType="1"/>
          </p:cNvSpPr>
          <p:nvPr/>
        </p:nvSpPr>
        <p:spPr bwMode="auto">
          <a:xfrm>
            <a:off x="7164388" y="5661025"/>
            <a:ext cx="720725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4474" name="Line 138"/>
          <p:cNvSpPr>
            <a:spLocks noChangeShapeType="1"/>
          </p:cNvSpPr>
          <p:nvPr/>
        </p:nvSpPr>
        <p:spPr bwMode="auto">
          <a:xfrm>
            <a:off x="7164388" y="2852738"/>
            <a:ext cx="720725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4475" name="Text Box 139"/>
          <p:cNvSpPr txBox="1">
            <a:spLocks noChangeArrowheads="1"/>
          </p:cNvSpPr>
          <p:nvPr/>
        </p:nvSpPr>
        <p:spPr bwMode="auto">
          <a:xfrm>
            <a:off x="7308850" y="2492375"/>
            <a:ext cx="109537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Register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500063" y="1228952"/>
            <a:ext cx="2588873" cy="1200150"/>
            <a:chOff x="543265" y="1436688"/>
            <a:chExt cx="2588873" cy="1200150"/>
          </a:xfrm>
        </p:grpSpPr>
        <p:sp>
          <p:nvSpPr>
            <p:cNvPr id="14353" name="文字方塊 26"/>
            <p:cNvSpPr txBox="1">
              <a:spLocks noChangeArrowheads="1"/>
            </p:cNvSpPr>
            <p:nvPr/>
          </p:nvSpPr>
          <p:spPr bwMode="auto">
            <a:xfrm>
              <a:off x="2351088" y="1436688"/>
              <a:ext cx="500062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600" dirty="0"/>
                <a:t>a0</a:t>
              </a:r>
              <a:endParaRPr lang="zh-TW" altLang="en-US" sz="1600" dirty="0"/>
            </a:p>
          </p:txBody>
        </p:sp>
        <p:sp>
          <p:nvSpPr>
            <p:cNvPr id="14354" name="文字方塊 27"/>
            <p:cNvSpPr txBox="1">
              <a:spLocks noChangeArrowheads="1"/>
            </p:cNvSpPr>
            <p:nvPr/>
          </p:nvSpPr>
          <p:spPr bwMode="auto">
            <a:xfrm>
              <a:off x="1627188" y="1436688"/>
              <a:ext cx="500062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600" dirty="0"/>
                <a:t>a1</a:t>
              </a:r>
              <a:endParaRPr lang="zh-TW" altLang="en-US" sz="1600" dirty="0"/>
            </a:p>
          </p:txBody>
        </p:sp>
        <p:sp>
          <p:nvSpPr>
            <p:cNvPr id="14456" name="文字方塊 27"/>
            <p:cNvSpPr txBox="1">
              <a:spLocks noChangeArrowheads="1"/>
            </p:cNvSpPr>
            <p:nvPr/>
          </p:nvSpPr>
          <p:spPr bwMode="auto">
            <a:xfrm>
              <a:off x="1627188" y="1747838"/>
              <a:ext cx="50006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600"/>
                <a:t>b1</a:t>
              </a:r>
              <a:endParaRPr lang="zh-TW" altLang="en-US" sz="1600"/>
            </a:p>
          </p:txBody>
        </p:sp>
        <p:sp>
          <p:nvSpPr>
            <p:cNvPr id="14457" name="文字方塊 26"/>
            <p:cNvSpPr txBox="1">
              <a:spLocks noChangeArrowheads="1"/>
            </p:cNvSpPr>
            <p:nvPr/>
          </p:nvSpPr>
          <p:spPr bwMode="auto">
            <a:xfrm>
              <a:off x="2347913" y="1746250"/>
              <a:ext cx="500062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600"/>
                <a:t>b0</a:t>
              </a:r>
              <a:endParaRPr lang="zh-TW" altLang="en-US" sz="1600"/>
            </a:p>
          </p:txBody>
        </p:sp>
        <p:sp>
          <p:nvSpPr>
            <p:cNvPr id="14458" name="文字方塊 108"/>
            <p:cNvSpPr txBox="1">
              <a:spLocks noChangeArrowheads="1"/>
            </p:cNvSpPr>
            <p:nvPr/>
          </p:nvSpPr>
          <p:spPr bwMode="auto">
            <a:xfrm>
              <a:off x="619125" y="2300288"/>
              <a:ext cx="9286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600" dirty="0"/>
                <a:t>pp1[1]</a:t>
              </a:r>
              <a:endParaRPr lang="zh-TW" altLang="en-US" sz="1600" dirty="0"/>
            </a:p>
          </p:txBody>
        </p:sp>
        <p:sp>
          <p:nvSpPr>
            <p:cNvPr id="14459" name="文字方塊 82"/>
            <p:cNvSpPr txBox="1">
              <a:spLocks noChangeArrowheads="1"/>
            </p:cNvSpPr>
            <p:nvPr/>
          </p:nvSpPr>
          <p:spPr bwMode="auto">
            <a:xfrm>
              <a:off x="1411288" y="2300288"/>
              <a:ext cx="9286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600"/>
                <a:t>pp1[0]</a:t>
              </a:r>
              <a:endParaRPr lang="zh-TW" altLang="en-US" sz="1600"/>
            </a:p>
          </p:txBody>
        </p:sp>
        <p:sp>
          <p:nvSpPr>
            <p:cNvPr id="14460" name="文字方塊 108"/>
            <p:cNvSpPr txBox="1">
              <a:spLocks noChangeArrowheads="1"/>
            </p:cNvSpPr>
            <p:nvPr/>
          </p:nvSpPr>
          <p:spPr bwMode="auto">
            <a:xfrm>
              <a:off x="1411288" y="2011363"/>
              <a:ext cx="9286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600"/>
                <a:t>pp0[1]</a:t>
              </a:r>
              <a:endParaRPr lang="zh-TW" altLang="en-US" sz="1600"/>
            </a:p>
          </p:txBody>
        </p:sp>
        <p:sp>
          <p:nvSpPr>
            <p:cNvPr id="14461" name="文字方塊 82"/>
            <p:cNvSpPr txBox="1">
              <a:spLocks noChangeArrowheads="1"/>
            </p:cNvSpPr>
            <p:nvPr/>
          </p:nvSpPr>
          <p:spPr bwMode="auto">
            <a:xfrm>
              <a:off x="2203450" y="2011363"/>
              <a:ext cx="9286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600"/>
                <a:t>pp0[0]</a:t>
              </a:r>
              <a:endParaRPr lang="zh-TW" altLang="en-US" sz="1600"/>
            </a:p>
          </p:txBody>
        </p:sp>
        <p:sp>
          <p:nvSpPr>
            <p:cNvPr id="14462" name="Line 126"/>
            <p:cNvSpPr>
              <a:spLocks noChangeShapeType="1"/>
            </p:cNvSpPr>
            <p:nvPr/>
          </p:nvSpPr>
          <p:spPr bwMode="auto">
            <a:xfrm>
              <a:off x="547688" y="2084388"/>
              <a:ext cx="244792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139" name="Line 126"/>
            <p:cNvSpPr>
              <a:spLocks noChangeShapeType="1"/>
            </p:cNvSpPr>
            <p:nvPr/>
          </p:nvSpPr>
          <p:spPr bwMode="auto">
            <a:xfrm>
              <a:off x="543265" y="2634911"/>
              <a:ext cx="244792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143" name="文字方塊 254"/>
          <p:cNvSpPr txBox="1">
            <a:spLocks noChangeArrowheads="1"/>
          </p:cNvSpPr>
          <p:nvPr/>
        </p:nvSpPr>
        <p:spPr bwMode="auto">
          <a:xfrm>
            <a:off x="151606" y="2427175"/>
            <a:ext cx="500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d3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144" name="文字方塊 255"/>
          <p:cNvSpPr txBox="1">
            <a:spLocks noChangeArrowheads="1"/>
          </p:cNvSpPr>
          <p:nvPr/>
        </p:nvSpPr>
        <p:spPr bwMode="auto">
          <a:xfrm>
            <a:off x="714375" y="2428875"/>
            <a:ext cx="500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d2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146" name="文字方塊 256"/>
          <p:cNvSpPr txBox="1">
            <a:spLocks noChangeArrowheads="1"/>
          </p:cNvSpPr>
          <p:nvPr/>
        </p:nvSpPr>
        <p:spPr bwMode="auto">
          <a:xfrm>
            <a:off x="1571624" y="2432390"/>
            <a:ext cx="500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d1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148" name="文字方塊 257"/>
          <p:cNvSpPr txBox="1">
            <a:spLocks noChangeArrowheads="1"/>
          </p:cNvSpPr>
          <p:nvPr/>
        </p:nvSpPr>
        <p:spPr bwMode="auto">
          <a:xfrm>
            <a:off x="2300515" y="2429102"/>
            <a:ext cx="500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d0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Timing Path Calculation</a:t>
            </a:r>
            <a:endParaRPr lang="zh-TW" altLang="en-US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02A17A-79A0-4B0E-B7DA-4E519818058D}" type="slidenum">
              <a:rPr lang="en-US" altLang="zh-TW"/>
              <a:pPr>
                <a:defRPr/>
              </a:pPr>
              <a:t>8</a:t>
            </a:fld>
            <a:endParaRPr lang="en-US" altLang="zh-TW"/>
          </a:p>
        </p:txBody>
      </p:sp>
      <p:grpSp>
        <p:nvGrpSpPr>
          <p:cNvPr id="16388" name="群組 148"/>
          <p:cNvGrpSpPr>
            <a:grpSpLocks/>
          </p:cNvGrpSpPr>
          <p:nvPr/>
        </p:nvGrpSpPr>
        <p:grpSpPr bwMode="auto">
          <a:xfrm>
            <a:off x="71438" y="2714625"/>
            <a:ext cx="8929687" cy="3430588"/>
            <a:chOff x="71406" y="2714620"/>
            <a:chExt cx="8929750" cy="3429819"/>
          </a:xfrm>
        </p:grpSpPr>
        <p:sp>
          <p:nvSpPr>
            <p:cNvPr id="16453" name="矩形 7"/>
            <p:cNvSpPr>
              <a:spLocks noChangeArrowheads="1"/>
            </p:cNvSpPr>
            <p:nvPr/>
          </p:nvSpPr>
          <p:spPr bwMode="auto">
            <a:xfrm>
              <a:off x="1000100" y="3000372"/>
              <a:ext cx="428628" cy="2428892"/>
            </a:xfrm>
            <a:prstGeom prst="rect">
              <a:avLst/>
            </a:prstGeom>
            <a:solidFill>
              <a:srgbClr val="92D050"/>
            </a:solidFill>
            <a:ln w="28575" algn="ctr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6454" name="直線單箭頭接點 8"/>
            <p:cNvCxnSpPr>
              <a:cxnSpLocks noChangeShapeType="1"/>
            </p:cNvCxnSpPr>
            <p:nvPr/>
          </p:nvCxnSpPr>
          <p:spPr bwMode="auto">
            <a:xfrm>
              <a:off x="496692" y="3429000"/>
              <a:ext cx="503408" cy="1588"/>
            </a:xfrm>
            <a:prstGeom prst="straightConnector1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55" name="直線單箭頭接點 9"/>
            <p:cNvCxnSpPr>
              <a:cxnSpLocks noChangeShapeType="1"/>
            </p:cNvCxnSpPr>
            <p:nvPr/>
          </p:nvCxnSpPr>
          <p:spPr bwMode="auto">
            <a:xfrm>
              <a:off x="496692" y="5030748"/>
              <a:ext cx="503408" cy="1588"/>
            </a:xfrm>
            <a:prstGeom prst="straightConnector1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56" name="直線單箭頭接點 10"/>
            <p:cNvCxnSpPr>
              <a:cxnSpLocks noChangeShapeType="1"/>
            </p:cNvCxnSpPr>
            <p:nvPr/>
          </p:nvCxnSpPr>
          <p:spPr bwMode="auto">
            <a:xfrm>
              <a:off x="486964" y="3929066"/>
              <a:ext cx="513136" cy="1588"/>
            </a:xfrm>
            <a:prstGeom prst="straightConnector1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57" name="文字方塊 11"/>
            <p:cNvSpPr txBox="1">
              <a:spLocks noChangeArrowheads="1"/>
            </p:cNvSpPr>
            <p:nvPr/>
          </p:nvSpPr>
          <p:spPr bwMode="auto">
            <a:xfrm>
              <a:off x="71438" y="3214686"/>
              <a:ext cx="5000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chemeClr val="bg1"/>
                  </a:solidFill>
                </a:rPr>
                <a:t>a1</a:t>
              </a:r>
              <a:endParaRPr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6458" name="文字方塊 12"/>
            <p:cNvSpPr txBox="1">
              <a:spLocks noChangeArrowheads="1"/>
            </p:cNvSpPr>
            <p:nvPr/>
          </p:nvSpPr>
          <p:spPr bwMode="auto">
            <a:xfrm>
              <a:off x="71406" y="3714752"/>
              <a:ext cx="5000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chemeClr val="bg1"/>
                  </a:solidFill>
                </a:rPr>
                <a:t>a0</a:t>
              </a:r>
              <a:endParaRPr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6459" name="文字方塊 13"/>
            <p:cNvSpPr txBox="1">
              <a:spLocks noChangeArrowheads="1"/>
            </p:cNvSpPr>
            <p:nvPr/>
          </p:nvSpPr>
          <p:spPr bwMode="auto">
            <a:xfrm>
              <a:off x="71438" y="4286256"/>
              <a:ext cx="5000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chemeClr val="bg1"/>
                  </a:solidFill>
                </a:rPr>
                <a:t>b1</a:t>
              </a:r>
              <a:endParaRPr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6460" name="文字方塊 14"/>
            <p:cNvSpPr txBox="1">
              <a:spLocks noChangeArrowheads="1"/>
            </p:cNvSpPr>
            <p:nvPr/>
          </p:nvSpPr>
          <p:spPr bwMode="auto">
            <a:xfrm>
              <a:off x="71438" y="4845618"/>
              <a:ext cx="5000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chemeClr val="bg1"/>
                  </a:solidFill>
                </a:rPr>
                <a:t>b0</a:t>
              </a:r>
              <a:endParaRPr lang="zh-TW" altLang="en-US" b="1">
                <a:solidFill>
                  <a:schemeClr val="bg1"/>
                </a:solidFill>
              </a:endParaRPr>
            </a:p>
          </p:txBody>
        </p:sp>
        <p:cxnSp>
          <p:nvCxnSpPr>
            <p:cNvPr id="16461" name="直線單箭頭接點 15"/>
            <p:cNvCxnSpPr>
              <a:cxnSpLocks noChangeShapeType="1"/>
            </p:cNvCxnSpPr>
            <p:nvPr/>
          </p:nvCxnSpPr>
          <p:spPr bwMode="auto">
            <a:xfrm>
              <a:off x="500034" y="4498982"/>
              <a:ext cx="503408" cy="1588"/>
            </a:xfrm>
            <a:prstGeom prst="straightConnector1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" name="群組 16"/>
            <p:cNvGrpSpPr/>
            <p:nvPr/>
          </p:nvGrpSpPr>
          <p:grpSpPr>
            <a:xfrm>
              <a:off x="2500298" y="4071942"/>
              <a:ext cx="714380" cy="714380"/>
              <a:chOff x="5429256" y="1785926"/>
              <a:chExt cx="571504" cy="571504"/>
            </a:xfrm>
            <a:solidFill>
              <a:srgbClr val="92D050"/>
            </a:solidFill>
          </p:grpSpPr>
          <p:sp>
            <p:nvSpPr>
              <p:cNvPr id="18" name="橢圓 17"/>
              <p:cNvSpPr/>
              <p:nvPr/>
            </p:nvSpPr>
            <p:spPr bwMode="auto">
              <a:xfrm>
                <a:off x="5429256" y="1785926"/>
                <a:ext cx="571504" cy="571504"/>
              </a:xfrm>
              <a:prstGeom prst="ellipse">
                <a:avLst/>
              </a:prstGeom>
              <a:grp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5500694" y="1886548"/>
                <a:ext cx="500066" cy="36933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TW" sz="2400" b="1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itchFamily="18" charset="-120"/>
                  </a:rPr>
                  <a:t>FA</a:t>
                </a:r>
                <a:endParaRPr lang="zh-TW" altLang="en-US" sz="24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endParaRPr>
              </a:p>
            </p:txBody>
          </p:sp>
        </p:grpSp>
        <p:cxnSp>
          <p:nvCxnSpPr>
            <p:cNvPr id="16463" name="直線單箭頭接點 19"/>
            <p:cNvCxnSpPr>
              <a:cxnSpLocks noChangeShapeType="1"/>
            </p:cNvCxnSpPr>
            <p:nvPr/>
          </p:nvCxnSpPr>
          <p:spPr bwMode="auto">
            <a:xfrm flipV="1">
              <a:off x="1438456" y="5101258"/>
              <a:ext cx="1990536" cy="928"/>
            </a:xfrm>
            <a:prstGeom prst="straightConnector1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64" name="直線單箭頭接點 20"/>
            <p:cNvCxnSpPr>
              <a:cxnSpLocks noChangeShapeType="1"/>
            </p:cNvCxnSpPr>
            <p:nvPr/>
          </p:nvCxnSpPr>
          <p:spPr bwMode="auto">
            <a:xfrm>
              <a:off x="1428728" y="4399948"/>
              <a:ext cx="1080000" cy="1588"/>
            </a:xfrm>
            <a:prstGeom prst="straightConnector1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65" name="文字方塊 21"/>
            <p:cNvSpPr txBox="1">
              <a:spLocks noChangeArrowheads="1"/>
            </p:cNvSpPr>
            <p:nvPr/>
          </p:nvSpPr>
          <p:spPr bwMode="auto">
            <a:xfrm>
              <a:off x="1357290" y="4786322"/>
              <a:ext cx="9286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chemeClr val="bg1"/>
                  </a:solidFill>
                </a:rPr>
                <a:t>pp0[0]</a:t>
              </a:r>
              <a:endParaRPr lang="zh-TW" altLang="en-US" b="1">
                <a:solidFill>
                  <a:schemeClr val="bg1"/>
                </a:solidFill>
              </a:endParaRPr>
            </a:p>
          </p:txBody>
        </p:sp>
        <p:cxnSp>
          <p:nvCxnSpPr>
            <p:cNvPr id="16466" name="直線單箭頭接點 22"/>
            <p:cNvCxnSpPr>
              <a:cxnSpLocks noChangeShapeType="1"/>
            </p:cNvCxnSpPr>
            <p:nvPr/>
          </p:nvCxnSpPr>
          <p:spPr bwMode="auto">
            <a:xfrm flipV="1">
              <a:off x="1428728" y="4631189"/>
              <a:ext cx="1155265" cy="12257"/>
            </a:xfrm>
            <a:prstGeom prst="straightConnector1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67" name="文字方塊 23"/>
            <p:cNvSpPr txBox="1">
              <a:spLocks noChangeArrowheads="1"/>
            </p:cNvSpPr>
            <p:nvPr/>
          </p:nvSpPr>
          <p:spPr bwMode="auto">
            <a:xfrm>
              <a:off x="1357290" y="4357694"/>
              <a:ext cx="9286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chemeClr val="bg1"/>
                  </a:solidFill>
                </a:rPr>
                <a:t>pp0[1]</a:t>
              </a:r>
              <a:endParaRPr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6468" name="文字方塊 24"/>
            <p:cNvSpPr txBox="1">
              <a:spLocks noChangeArrowheads="1"/>
            </p:cNvSpPr>
            <p:nvPr/>
          </p:nvSpPr>
          <p:spPr bwMode="auto">
            <a:xfrm>
              <a:off x="1357290" y="4102054"/>
              <a:ext cx="9286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chemeClr val="bg1"/>
                  </a:solidFill>
                </a:rPr>
                <a:t>pp1[0]</a:t>
              </a:r>
              <a:endParaRPr lang="zh-TW" altLang="en-US" b="1">
                <a:solidFill>
                  <a:schemeClr val="bg1"/>
                </a:solidFill>
              </a:endParaRPr>
            </a:p>
          </p:txBody>
        </p:sp>
        <p:cxnSp>
          <p:nvCxnSpPr>
            <p:cNvPr id="16469" name="直線單箭頭接點 25"/>
            <p:cNvCxnSpPr>
              <a:cxnSpLocks noChangeShapeType="1"/>
            </p:cNvCxnSpPr>
            <p:nvPr/>
          </p:nvCxnSpPr>
          <p:spPr bwMode="auto">
            <a:xfrm>
              <a:off x="2175634" y="4153108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70" name="文字方塊 26"/>
            <p:cNvSpPr txBox="1">
              <a:spLocks noChangeArrowheads="1"/>
            </p:cNvSpPr>
            <p:nvPr/>
          </p:nvSpPr>
          <p:spPr bwMode="auto">
            <a:xfrm>
              <a:off x="1928794" y="3929066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chemeClr val="bg1"/>
                  </a:solidFill>
                </a:rPr>
                <a:t>0</a:t>
              </a:r>
              <a:endParaRPr lang="zh-TW" altLang="en-US" sz="1400" b="1">
                <a:solidFill>
                  <a:schemeClr val="bg1"/>
                </a:solidFill>
              </a:endParaRPr>
            </a:p>
          </p:txBody>
        </p:sp>
        <p:grpSp>
          <p:nvGrpSpPr>
            <p:cNvPr id="8" name="群組 27"/>
            <p:cNvGrpSpPr/>
            <p:nvPr/>
          </p:nvGrpSpPr>
          <p:grpSpPr>
            <a:xfrm>
              <a:off x="3428992" y="4744068"/>
              <a:ext cx="714380" cy="714380"/>
              <a:chOff x="5429256" y="1785926"/>
              <a:chExt cx="571504" cy="571504"/>
            </a:xfrm>
            <a:solidFill>
              <a:srgbClr val="92D050"/>
            </a:solidFill>
          </p:grpSpPr>
          <p:sp>
            <p:nvSpPr>
              <p:cNvPr id="29" name="橢圓 28"/>
              <p:cNvSpPr/>
              <p:nvPr/>
            </p:nvSpPr>
            <p:spPr bwMode="auto">
              <a:xfrm>
                <a:off x="5429256" y="1785926"/>
                <a:ext cx="571504" cy="571504"/>
              </a:xfrm>
              <a:prstGeom prst="ellipse">
                <a:avLst/>
              </a:prstGeom>
              <a:grp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5500694" y="1886548"/>
                <a:ext cx="500066" cy="36933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TW" sz="2400" b="1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itchFamily="18" charset="-120"/>
                  </a:rPr>
                  <a:t>FA</a:t>
                </a:r>
                <a:endParaRPr lang="zh-TW" altLang="en-US" sz="24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endParaRPr>
              </a:p>
            </p:txBody>
          </p:sp>
        </p:grpSp>
        <p:cxnSp>
          <p:nvCxnSpPr>
            <p:cNvPr id="16472" name="直線單箭頭接點 30"/>
            <p:cNvCxnSpPr>
              <a:cxnSpLocks noChangeShapeType="1"/>
            </p:cNvCxnSpPr>
            <p:nvPr/>
          </p:nvCxnSpPr>
          <p:spPr bwMode="auto">
            <a:xfrm>
              <a:off x="3032890" y="4926784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73" name="文字方塊 31"/>
            <p:cNvSpPr txBox="1">
              <a:spLocks noChangeArrowheads="1"/>
            </p:cNvSpPr>
            <p:nvPr/>
          </p:nvSpPr>
          <p:spPr bwMode="auto">
            <a:xfrm>
              <a:off x="2786050" y="4774180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chemeClr val="bg1"/>
                  </a:solidFill>
                </a:rPr>
                <a:t>0</a:t>
              </a:r>
              <a:endParaRPr lang="zh-TW" altLang="en-US" sz="1400" b="1">
                <a:solidFill>
                  <a:schemeClr val="bg1"/>
                </a:solidFill>
              </a:endParaRPr>
            </a:p>
          </p:txBody>
        </p:sp>
        <p:grpSp>
          <p:nvGrpSpPr>
            <p:cNvPr id="9" name="群組 32"/>
            <p:cNvGrpSpPr/>
            <p:nvPr/>
          </p:nvGrpSpPr>
          <p:grpSpPr>
            <a:xfrm>
              <a:off x="3428992" y="2928934"/>
              <a:ext cx="714380" cy="714380"/>
              <a:chOff x="5429256" y="1785926"/>
              <a:chExt cx="571504" cy="571504"/>
            </a:xfrm>
            <a:solidFill>
              <a:srgbClr val="92D050"/>
            </a:solidFill>
          </p:grpSpPr>
          <p:sp>
            <p:nvSpPr>
              <p:cNvPr id="34" name="橢圓 33"/>
              <p:cNvSpPr/>
              <p:nvPr/>
            </p:nvSpPr>
            <p:spPr bwMode="auto">
              <a:xfrm>
                <a:off x="5429256" y="1785926"/>
                <a:ext cx="571504" cy="571504"/>
              </a:xfrm>
              <a:prstGeom prst="ellipse">
                <a:avLst/>
              </a:prstGeom>
              <a:grp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5500694" y="1886548"/>
                <a:ext cx="500066" cy="36933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TW" sz="2400" b="1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itchFamily="18" charset="-120"/>
                  </a:rPr>
                  <a:t>FA</a:t>
                </a:r>
                <a:endParaRPr lang="zh-TW" altLang="en-US" sz="24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endParaRPr>
              </a:p>
            </p:txBody>
          </p:sp>
        </p:grpSp>
        <p:cxnSp>
          <p:nvCxnSpPr>
            <p:cNvPr id="16475" name="直線單箭頭接點 35"/>
            <p:cNvCxnSpPr>
              <a:cxnSpLocks noChangeShapeType="1"/>
            </p:cNvCxnSpPr>
            <p:nvPr/>
          </p:nvCxnSpPr>
          <p:spPr bwMode="auto">
            <a:xfrm>
              <a:off x="3104328" y="3010100"/>
              <a:ext cx="428628" cy="1588"/>
            </a:xfrm>
            <a:prstGeom prst="straightConnector1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76" name="文字方塊 36"/>
            <p:cNvSpPr txBox="1">
              <a:spLocks noChangeArrowheads="1"/>
            </p:cNvSpPr>
            <p:nvPr/>
          </p:nvSpPr>
          <p:spPr bwMode="auto">
            <a:xfrm>
              <a:off x="2857488" y="2786058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chemeClr val="bg1"/>
                  </a:solidFill>
                </a:rPr>
                <a:t>0</a:t>
              </a:r>
              <a:endParaRPr lang="zh-TW" altLang="en-US" sz="1400" b="1">
                <a:solidFill>
                  <a:schemeClr val="bg1"/>
                </a:solidFill>
              </a:endParaRPr>
            </a:p>
          </p:txBody>
        </p:sp>
        <p:cxnSp>
          <p:nvCxnSpPr>
            <p:cNvPr id="16477" name="肘形接點 37"/>
            <p:cNvCxnSpPr>
              <a:cxnSpLocks noChangeShapeType="1"/>
            </p:cNvCxnSpPr>
            <p:nvPr/>
          </p:nvCxnSpPr>
          <p:spPr bwMode="auto">
            <a:xfrm rot="5400000" flipH="1" flipV="1">
              <a:off x="3002903" y="3645852"/>
              <a:ext cx="637864" cy="423552"/>
            </a:xfrm>
            <a:prstGeom prst="bentConnector3">
              <a:avLst>
                <a:gd name="adj1" fmla="val 50000"/>
              </a:avLst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78" name="直線單箭頭接點 38"/>
            <p:cNvCxnSpPr>
              <a:cxnSpLocks noChangeShapeType="1"/>
            </p:cNvCxnSpPr>
            <p:nvPr/>
          </p:nvCxnSpPr>
          <p:spPr bwMode="auto">
            <a:xfrm flipV="1">
              <a:off x="1411868" y="3286124"/>
              <a:ext cx="2017124" cy="17970"/>
            </a:xfrm>
            <a:prstGeom prst="straightConnector1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79" name="文字方塊 39"/>
            <p:cNvSpPr txBox="1">
              <a:spLocks noChangeArrowheads="1"/>
            </p:cNvSpPr>
            <p:nvPr/>
          </p:nvSpPr>
          <p:spPr bwMode="auto">
            <a:xfrm>
              <a:off x="1357322" y="2988230"/>
              <a:ext cx="9286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chemeClr val="bg1"/>
                  </a:solidFill>
                </a:rPr>
                <a:t>pp1[1]</a:t>
              </a:r>
              <a:endParaRPr lang="zh-TW" altLang="en-US" b="1">
                <a:solidFill>
                  <a:schemeClr val="bg1"/>
                </a:solidFill>
              </a:endParaRPr>
            </a:p>
          </p:txBody>
        </p:sp>
        <p:grpSp>
          <p:nvGrpSpPr>
            <p:cNvPr id="10" name="群組 40"/>
            <p:cNvGrpSpPr/>
            <p:nvPr/>
          </p:nvGrpSpPr>
          <p:grpSpPr>
            <a:xfrm>
              <a:off x="4357686" y="4214818"/>
              <a:ext cx="714380" cy="714380"/>
              <a:chOff x="5429256" y="1785926"/>
              <a:chExt cx="571504" cy="571504"/>
            </a:xfrm>
            <a:solidFill>
              <a:srgbClr val="92D050"/>
            </a:solidFill>
          </p:grpSpPr>
          <p:sp>
            <p:nvSpPr>
              <p:cNvPr id="42" name="橢圓 41"/>
              <p:cNvSpPr/>
              <p:nvPr/>
            </p:nvSpPr>
            <p:spPr bwMode="auto">
              <a:xfrm>
                <a:off x="5429256" y="1785926"/>
                <a:ext cx="571504" cy="571504"/>
              </a:xfrm>
              <a:prstGeom prst="ellipse">
                <a:avLst/>
              </a:prstGeom>
              <a:grp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3" name="文字方塊 42"/>
              <p:cNvSpPr txBox="1"/>
              <p:nvPr/>
            </p:nvSpPr>
            <p:spPr>
              <a:xfrm>
                <a:off x="5500694" y="1886548"/>
                <a:ext cx="500066" cy="36933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TW" sz="2400" b="1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itchFamily="18" charset="-120"/>
                  </a:rPr>
                  <a:t>FA</a:t>
                </a:r>
                <a:endParaRPr lang="zh-TW" altLang="en-US" sz="24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endParaRPr>
              </a:p>
            </p:txBody>
          </p:sp>
        </p:grpSp>
        <p:cxnSp>
          <p:nvCxnSpPr>
            <p:cNvPr id="16481" name="肘形接點 43"/>
            <p:cNvCxnSpPr>
              <a:cxnSpLocks noChangeShapeType="1"/>
            </p:cNvCxnSpPr>
            <p:nvPr/>
          </p:nvCxnSpPr>
          <p:spPr bwMode="auto">
            <a:xfrm flipV="1">
              <a:off x="4038752" y="4572008"/>
              <a:ext cx="318934" cy="276681"/>
            </a:xfrm>
            <a:prstGeom prst="bentConnector3">
              <a:avLst>
                <a:gd name="adj1" fmla="val 1199"/>
              </a:avLst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82" name="肘形接點 117"/>
            <p:cNvCxnSpPr>
              <a:cxnSpLocks noChangeShapeType="1"/>
            </p:cNvCxnSpPr>
            <p:nvPr/>
          </p:nvCxnSpPr>
          <p:spPr bwMode="auto">
            <a:xfrm flipV="1">
              <a:off x="3214678" y="4319436"/>
              <a:ext cx="1247627" cy="252572"/>
            </a:xfrm>
            <a:prstGeom prst="bentConnector4">
              <a:avLst>
                <a:gd name="adj1" fmla="val 45806"/>
                <a:gd name="adj2" fmla="val 100981"/>
              </a:avLst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1" name="群組 45"/>
            <p:cNvGrpSpPr/>
            <p:nvPr/>
          </p:nvGrpSpPr>
          <p:grpSpPr>
            <a:xfrm>
              <a:off x="5286380" y="3571876"/>
              <a:ext cx="714380" cy="714380"/>
              <a:chOff x="5429256" y="1785926"/>
              <a:chExt cx="571504" cy="571504"/>
            </a:xfrm>
            <a:solidFill>
              <a:srgbClr val="92D050"/>
            </a:solidFill>
          </p:grpSpPr>
          <p:sp>
            <p:nvSpPr>
              <p:cNvPr id="47" name="橢圓 46"/>
              <p:cNvSpPr/>
              <p:nvPr/>
            </p:nvSpPr>
            <p:spPr bwMode="auto">
              <a:xfrm>
                <a:off x="5429256" y="1785926"/>
                <a:ext cx="571504" cy="571504"/>
              </a:xfrm>
              <a:prstGeom prst="ellipse">
                <a:avLst/>
              </a:prstGeom>
              <a:grp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8" name="文字方塊 47"/>
              <p:cNvSpPr txBox="1"/>
              <p:nvPr/>
            </p:nvSpPr>
            <p:spPr>
              <a:xfrm>
                <a:off x="5500694" y="1886548"/>
                <a:ext cx="500066" cy="36933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TW" sz="2400" b="1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itchFamily="18" charset="-120"/>
                  </a:rPr>
                  <a:t>FA</a:t>
                </a:r>
                <a:endParaRPr lang="zh-TW" altLang="en-US" sz="24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endParaRPr>
              </a:p>
            </p:txBody>
          </p:sp>
        </p:grpSp>
        <p:cxnSp>
          <p:nvCxnSpPr>
            <p:cNvPr id="16484" name="圖案 48"/>
            <p:cNvCxnSpPr>
              <a:cxnSpLocks noChangeShapeType="1"/>
            </p:cNvCxnSpPr>
            <p:nvPr/>
          </p:nvCxnSpPr>
          <p:spPr bwMode="auto">
            <a:xfrm rot="16200000" flipH="1">
              <a:off x="4610258" y="2967190"/>
              <a:ext cx="176056" cy="1319067"/>
            </a:xfrm>
            <a:prstGeom prst="bentConnector2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85" name="圖案 49"/>
            <p:cNvCxnSpPr>
              <a:cxnSpLocks noChangeShapeType="1"/>
            </p:cNvCxnSpPr>
            <p:nvPr/>
          </p:nvCxnSpPr>
          <p:spPr bwMode="auto">
            <a:xfrm rot="5400000" flipH="1" flipV="1">
              <a:off x="4931728" y="3964785"/>
              <a:ext cx="390370" cy="318933"/>
            </a:xfrm>
            <a:prstGeom prst="bentConnector2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" name="群組 50"/>
            <p:cNvGrpSpPr/>
            <p:nvPr/>
          </p:nvGrpSpPr>
          <p:grpSpPr>
            <a:xfrm>
              <a:off x="6215074" y="2928934"/>
              <a:ext cx="714380" cy="714380"/>
              <a:chOff x="5429256" y="1785926"/>
              <a:chExt cx="571504" cy="571504"/>
            </a:xfrm>
            <a:solidFill>
              <a:srgbClr val="92D050"/>
            </a:solidFill>
          </p:grpSpPr>
          <p:sp>
            <p:nvSpPr>
              <p:cNvPr id="52" name="橢圓 51"/>
              <p:cNvSpPr/>
              <p:nvPr/>
            </p:nvSpPr>
            <p:spPr bwMode="auto">
              <a:xfrm>
                <a:off x="5429256" y="1785926"/>
                <a:ext cx="571504" cy="571504"/>
              </a:xfrm>
              <a:prstGeom prst="ellipse">
                <a:avLst/>
              </a:prstGeom>
              <a:grp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3" name="文字方塊 52"/>
              <p:cNvSpPr txBox="1"/>
              <p:nvPr/>
            </p:nvSpPr>
            <p:spPr>
              <a:xfrm>
                <a:off x="5500694" y="1886548"/>
                <a:ext cx="500066" cy="36933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TW" sz="2400" b="1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新細明體" pitchFamily="18" charset="-120"/>
                  </a:rPr>
                  <a:t>FA</a:t>
                </a:r>
                <a:endParaRPr lang="zh-TW" altLang="en-US" sz="24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endParaRPr>
              </a:p>
            </p:txBody>
          </p:sp>
        </p:grpSp>
        <p:cxnSp>
          <p:nvCxnSpPr>
            <p:cNvPr id="16487" name="圖案 53"/>
            <p:cNvCxnSpPr>
              <a:cxnSpLocks noChangeShapeType="1"/>
            </p:cNvCxnSpPr>
            <p:nvPr/>
          </p:nvCxnSpPr>
          <p:spPr bwMode="auto">
            <a:xfrm rot="5400000" flipH="1" flipV="1">
              <a:off x="5860422" y="3321843"/>
              <a:ext cx="390370" cy="318933"/>
            </a:xfrm>
            <a:prstGeom prst="bentConnector2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88" name="肘形接點 54"/>
            <p:cNvCxnSpPr>
              <a:cxnSpLocks noChangeShapeType="1"/>
            </p:cNvCxnSpPr>
            <p:nvPr/>
          </p:nvCxnSpPr>
          <p:spPr bwMode="auto">
            <a:xfrm rot="5400000" flipH="1" flipV="1">
              <a:off x="5179223" y="1893082"/>
              <a:ext cx="1588" cy="2280940"/>
            </a:xfrm>
            <a:prstGeom prst="bentConnector3">
              <a:avLst>
                <a:gd name="adj1" fmla="val 156046"/>
              </a:avLst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89" name="矩形 55"/>
            <p:cNvSpPr>
              <a:spLocks noChangeArrowheads="1"/>
            </p:cNvSpPr>
            <p:nvPr/>
          </p:nvSpPr>
          <p:spPr bwMode="auto">
            <a:xfrm>
              <a:off x="7215206" y="2928934"/>
              <a:ext cx="642942" cy="642942"/>
            </a:xfrm>
            <a:prstGeom prst="rect">
              <a:avLst/>
            </a:prstGeom>
            <a:solidFill>
              <a:srgbClr val="92D050"/>
            </a:solidFill>
            <a:ln w="28575" algn="ctr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7308869" y="2987609"/>
              <a:ext cx="500067" cy="5221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8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R</a:t>
              </a:r>
              <a:endParaRPr lang="zh-TW" altLang="en-US" sz="2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16491" name="矩形 57"/>
            <p:cNvSpPr>
              <a:spLocks noChangeArrowheads="1"/>
            </p:cNvSpPr>
            <p:nvPr/>
          </p:nvSpPr>
          <p:spPr bwMode="auto">
            <a:xfrm>
              <a:off x="7215206" y="3571876"/>
              <a:ext cx="642942" cy="642942"/>
            </a:xfrm>
            <a:prstGeom prst="rect">
              <a:avLst/>
            </a:prstGeom>
            <a:solidFill>
              <a:srgbClr val="92D050"/>
            </a:solidFill>
            <a:ln w="28575" algn="ctr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7308869" y="3630403"/>
              <a:ext cx="500067" cy="5237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8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R</a:t>
              </a:r>
              <a:endParaRPr lang="zh-TW" altLang="en-US" sz="2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16493" name="矩形 59"/>
            <p:cNvSpPr>
              <a:spLocks noChangeArrowheads="1"/>
            </p:cNvSpPr>
            <p:nvPr/>
          </p:nvSpPr>
          <p:spPr bwMode="auto">
            <a:xfrm>
              <a:off x="7215206" y="4214818"/>
              <a:ext cx="642942" cy="642942"/>
            </a:xfrm>
            <a:prstGeom prst="rect">
              <a:avLst/>
            </a:prstGeom>
            <a:solidFill>
              <a:srgbClr val="92D050"/>
            </a:solidFill>
            <a:ln w="28575" algn="ctr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7308869" y="4273196"/>
              <a:ext cx="500067" cy="5237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8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R</a:t>
              </a:r>
              <a:endParaRPr lang="zh-TW" altLang="en-US" sz="2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16495" name="矩形 61"/>
            <p:cNvSpPr>
              <a:spLocks noChangeArrowheads="1"/>
            </p:cNvSpPr>
            <p:nvPr/>
          </p:nvSpPr>
          <p:spPr bwMode="auto">
            <a:xfrm>
              <a:off x="7215206" y="4857760"/>
              <a:ext cx="642942" cy="642942"/>
            </a:xfrm>
            <a:prstGeom prst="rect">
              <a:avLst/>
            </a:prstGeom>
            <a:solidFill>
              <a:srgbClr val="92D050"/>
            </a:solidFill>
            <a:ln w="28575" algn="ctr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7308869" y="4915989"/>
              <a:ext cx="500067" cy="5237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8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R</a:t>
              </a:r>
              <a:endParaRPr lang="zh-TW" altLang="en-US" sz="2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  <p:cxnSp>
          <p:nvCxnSpPr>
            <p:cNvPr id="16497" name="直線單箭頭接點 63"/>
            <p:cNvCxnSpPr>
              <a:cxnSpLocks noChangeShapeType="1"/>
            </p:cNvCxnSpPr>
            <p:nvPr/>
          </p:nvCxnSpPr>
          <p:spPr bwMode="auto">
            <a:xfrm>
              <a:off x="4143372" y="5214950"/>
              <a:ext cx="3071834" cy="1588"/>
            </a:xfrm>
            <a:prstGeom prst="straightConnector1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98" name="直線單箭頭接點 64"/>
            <p:cNvCxnSpPr>
              <a:cxnSpLocks noChangeShapeType="1"/>
            </p:cNvCxnSpPr>
            <p:nvPr/>
          </p:nvCxnSpPr>
          <p:spPr bwMode="auto">
            <a:xfrm>
              <a:off x="5072067" y="4571429"/>
              <a:ext cx="2143139" cy="579"/>
            </a:xfrm>
            <a:prstGeom prst="straightConnector1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99" name="直線單箭頭接點 65"/>
            <p:cNvCxnSpPr>
              <a:cxnSpLocks noChangeShapeType="1"/>
            </p:cNvCxnSpPr>
            <p:nvPr/>
          </p:nvCxnSpPr>
          <p:spPr bwMode="auto">
            <a:xfrm>
              <a:off x="6000761" y="3928487"/>
              <a:ext cx="1214445" cy="579"/>
            </a:xfrm>
            <a:prstGeom prst="straightConnector1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00" name="直線單箭頭接點 66"/>
            <p:cNvCxnSpPr>
              <a:cxnSpLocks noChangeShapeType="1"/>
            </p:cNvCxnSpPr>
            <p:nvPr/>
          </p:nvCxnSpPr>
          <p:spPr bwMode="auto">
            <a:xfrm>
              <a:off x="6929455" y="3285545"/>
              <a:ext cx="285751" cy="579"/>
            </a:xfrm>
            <a:prstGeom prst="straightConnector1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01" name="肘形接點 112"/>
            <p:cNvCxnSpPr>
              <a:cxnSpLocks noChangeShapeType="1"/>
            </p:cNvCxnSpPr>
            <p:nvPr/>
          </p:nvCxnSpPr>
          <p:spPr bwMode="auto">
            <a:xfrm flipV="1">
              <a:off x="6786578" y="2714620"/>
              <a:ext cx="500066" cy="318932"/>
            </a:xfrm>
            <a:prstGeom prst="bentConnector3">
              <a:avLst>
                <a:gd name="adj1" fmla="val 50000"/>
              </a:avLst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02" name="直線單箭頭接點 68"/>
            <p:cNvCxnSpPr>
              <a:cxnSpLocks noChangeShapeType="1"/>
            </p:cNvCxnSpPr>
            <p:nvPr/>
          </p:nvCxnSpPr>
          <p:spPr bwMode="auto">
            <a:xfrm>
              <a:off x="7867876" y="3286124"/>
              <a:ext cx="990404" cy="1588"/>
            </a:xfrm>
            <a:prstGeom prst="straightConnector1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03" name="直線單箭頭接點 69"/>
            <p:cNvCxnSpPr>
              <a:cxnSpLocks noChangeShapeType="1"/>
            </p:cNvCxnSpPr>
            <p:nvPr/>
          </p:nvCxnSpPr>
          <p:spPr bwMode="auto">
            <a:xfrm>
              <a:off x="7867876" y="5213362"/>
              <a:ext cx="990404" cy="1588"/>
            </a:xfrm>
            <a:prstGeom prst="straightConnector1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04" name="直線單箭頭接點 70"/>
            <p:cNvCxnSpPr>
              <a:cxnSpLocks noChangeShapeType="1"/>
            </p:cNvCxnSpPr>
            <p:nvPr/>
          </p:nvCxnSpPr>
          <p:spPr bwMode="auto">
            <a:xfrm>
              <a:off x="7858148" y="3929066"/>
              <a:ext cx="1000132" cy="1588"/>
            </a:xfrm>
            <a:prstGeom prst="straightConnector1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05" name="直線單箭頭接點 71"/>
            <p:cNvCxnSpPr>
              <a:cxnSpLocks noChangeShapeType="1"/>
            </p:cNvCxnSpPr>
            <p:nvPr/>
          </p:nvCxnSpPr>
          <p:spPr bwMode="auto">
            <a:xfrm>
              <a:off x="7871218" y="4570420"/>
              <a:ext cx="987062" cy="1588"/>
            </a:xfrm>
            <a:prstGeom prst="straightConnector1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06" name="直線接點 72"/>
            <p:cNvCxnSpPr>
              <a:cxnSpLocks noChangeShapeType="1"/>
            </p:cNvCxnSpPr>
            <p:nvPr/>
          </p:nvCxnSpPr>
          <p:spPr bwMode="auto">
            <a:xfrm rot="5400000">
              <a:off x="7786710" y="5429264"/>
              <a:ext cx="428628" cy="158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07" name="直線接點 73"/>
            <p:cNvCxnSpPr>
              <a:cxnSpLocks noChangeShapeType="1"/>
            </p:cNvCxnSpPr>
            <p:nvPr/>
          </p:nvCxnSpPr>
          <p:spPr bwMode="auto">
            <a:xfrm rot="10800000">
              <a:off x="3071802" y="5643578"/>
              <a:ext cx="4929222" cy="158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08" name="直線接點 74"/>
            <p:cNvCxnSpPr>
              <a:cxnSpLocks noChangeShapeType="1"/>
            </p:cNvCxnSpPr>
            <p:nvPr/>
          </p:nvCxnSpPr>
          <p:spPr bwMode="auto">
            <a:xfrm rot="5400000" flipH="1" flipV="1">
              <a:off x="2928926" y="5500702"/>
              <a:ext cx="286546" cy="794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09" name="直線單箭頭接點 75"/>
            <p:cNvCxnSpPr>
              <a:cxnSpLocks noChangeShapeType="1"/>
            </p:cNvCxnSpPr>
            <p:nvPr/>
          </p:nvCxnSpPr>
          <p:spPr bwMode="auto">
            <a:xfrm flipV="1">
              <a:off x="3071802" y="5353830"/>
              <a:ext cx="461809" cy="3996"/>
            </a:xfrm>
            <a:prstGeom prst="straightConnector1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10" name="直線接點 76"/>
            <p:cNvCxnSpPr>
              <a:cxnSpLocks noChangeShapeType="1"/>
            </p:cNvCxnSpPr>
            <p:nvPr/>
          </p:nvCxnSpPr>
          <p:spPr bwMode="auto">
            <a:xfrm rot="16200000" flipH="1">
              <a:off x="7536676" y="5179230"/>
              <a:ext cx="1214446" cy="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11" name="直線接點 77"/>
            <p:cNvCxnSpPr>
              <a:cxnSpLocks noChangeShapeType="1"/>
            </p:cNvCxnSpPr>
            <p:nvPr/>
          </p:nvCxnSpPr>
          <p:spPr bwMode="auto">
            <a:xfrm rot="10800000">
              <a:off x="4214810" y="5786454"/>
              <a:ext cx="3929090" cy="158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12" name="直線接點 78"/>
            <p:cNvCxnSpPr>
              <a:cxnSpLocks noChangeShapeType="1"/>
            </p:cNvCxnSpPr>
            <p:nvPr/>
          </p:nvCxnSpPr>
          <p:spPr bwMode="auto">
            <a:xfrm rot="5400000" flipH="1" flipV="1">
              <a:off x="3714744" y="5286388"/>
              <a:ext cx="1000132" cy="158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13" name="直線單箭頭接點 79"/>
            <p:cNvCxnSpPr>
              <a:cxnSpLocks noChangeShapeType="1"/>
            </p:cNvCxnSpPr>
            <p:nvPr/>
          </p:nvCxnSpPr>
          <p:spPr bwMode="auto">
            <a:xfrm>
              <a:off x="4214810" y="4786322"/>
              <a:ext cx="214314" cy="1588"/>
            </a:xfrm>
            <a:prstGeom prst="straightConnector1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14" name="直線單箭頭接點 80"/>
            <p:cNvCxnSpPr>
              <a:cxnSpLocks noChangeShapeType="1"/>
            </p:cNvCxnSpPr>
            <p:nvPr/>
          </p:nvCxnSpPr>
          <p:spPr bwMode="auto">
            <a:xfrm>
              <a:off x="5143504" y="4143380"/>
              <a:ext cx="214314" cy="1588"/>
            </a:xfrm>
            <a:prstGeom prst="straightConnector1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15" name="直線單箭頭接點 81"/>
            <p:cNvCxnSpPr>
              <a:cxnSpLocks noChangeShapeType="1"/>
            </p:cNvCxnSpPr>
            <p:nvPr/>
          </p:nvCxnSpPr>
          <p:spPr bwMode="auto">
            <a:xfrm>
              <a:off x="6072198" y="3498850"/>
              <a:ext cx="214314" cy="1588"/>
            </a:xfrm>
            <a:prstGeom prst="straightConnector1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16" name="直線接點 82"/>
            <p:cNvCxnSpPr>
              <a:cxnSpLocks noChangeShapeType="1"/>
            </p:cNvCxnSpPr>
            <p:nvPr/>
          </p:nvCxnSpPr>
          <p:spPr bwMode="auto">
            <a:xfrm rot="5400000" flipH="1" flipV="1">
              <a:off x="4251323" y="5035561"/>
              <a:ext cx="1785950" cy="158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17" name="直線接點 83"/>
            <p:cNvCxnSpPr>
              <a:cxnSpLocks noChangeShapeType="1"/>
            </p:cNvCxnSpPr>
            <p:nvPr/>
          </p:nvCxnSpPr>
          <p:spPr bwMode="auto">
            <a:xfrm rot="5400000">
              <a:off x="7291406" y="4924439"/>
              <a:ext cx="2000265" cy="9520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18" name="直線接點 84"/>
            <p:cNvCxnSpPr>
              <a:cxnSpLocks noChangeShapeType="1"/>
            </p:cNvCxnSpPr>
            <p:nvPr/>
          </p:nvCxnSpPr>
          <p:spPr bwMode="auto">
            <a:xfrm rot="5400000">
              <a:off x="7000892" y="4714885"/>
              <a:ext cx="2857521" cy="158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19" name="直線接點 85"/>
            <p:cNvCxnSpPr>
              <a:cxnSpLocks noChangeShapeType="1"/>
            </p:cNvCxnSpPr>
            <p:nvPr/>
          </p:nvCxnSpPr>
          <p:spPr bwMode="auto">
            <a:xfrm rot="10800000">
              <a:off x="5143504" y="5929330"/>
              <a:ext cx="3152796" cy="11112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20" name="直線接點 86"/>
            <p:cNvCxnSpPr>
              <a:cxnSpLocks noChangeShapeType="1"/>
            </p:cNvCxnSpPr>
            <p:nvPr/>
          </p:nvCxnSpPr>
          <p:spPr bwMode="auto">
            <a:xfrm rot="10800000" flipV="1">
              <a:off x="6072198" y="6143642"/>
              <a:ext cx="2357454" cy="2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21" name="直線接點 87"/>
            <p:cNvCxnSpPr>
              <a:cxnSpLocks noChangeShapeType="1"/>
            </p:cNvCxnSpPr>
            <p:nvPr/>
          </p:nvCxnSpPr>
          <p:spPr bwMode="auto">
            <a:xfrm rot="5400000" flipH="1" flipV="1">
              <a:off x="4751389" y="4822041"/>
              <a:ext cx="2643206" cy="158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522" name="橢圓 88"/>
            <p:cNvSpPr>
              <a:spLocks noChangeArrowheads="1"/>
            </p:cNvSpPr>
            <p:nvPr/>
          </p:nvSpPr>
          <p:spPr bwMode="auto">
            <a:xfrm>
              <a:off x="8373634" y="3224414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16523" name="橢圓 89"/>
            <p:cNvSpPr>
              <a:spLocks noChangeArrowheads="1"/>
            </p:cNvSpPr>
            <p:nvPr/>
          </p:nvSpPr>
          <p:spPr bwMode="auto">
            <a:xfrm>
              <a:off x="8240486" y="3882776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16524" name="橢圓 90"/>
            <p:cNvSpPr>
              <a:spLocks noChangeArrowheads="1"/>
            </p:cNvSpPr>
            <p:nvPr/>
          </p:nvSpPr>
          <p:spPr bwMode="auto">
            <a:xfrm>
              <a:off x="8087882" y="4525718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16525" name="橢圓 91"/>
            <p:cNvSpPr>
              <a:spLocks noChangeArrowheads="1"/>
            </p:cNvSpPr>
            <p:nvPr/>
          </p:nvSpPr>
          <p:spPr bwMode="auto">
            <a:xfrm>
              <a:off x="7945006" y="5168660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16526" name="文字方塊 92"/>
            <p:cNvSpPr txBox="1">
              <a:spLocks noChangeArrowheads="1"/>
            </p:cNvSpPr>
            <p:nvPr/>
          </p:nvSpPr>
          <p:spPr bwMode="auto">
            <a:xfrm>
              <a:off x="4286280" y="2714620"/>
              <a:ext cx="5000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chemeClr val="bg1"/>
                  </a:solidFill>
                </a:rPr>
                <a:t>d3</a:t>
              </a:r>
              <a:endParaRPr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6527" name="文字方塊 93"/>
            <p:cNvSpPr txBox="1">
              <a:spLocks noChangeArrowheads="1"/>
            </p:cNvSpPr>
            <p:nvPr/>
          </p:nvSpPr>
          <p:spPr bwMode="auto">
            <a:xfrm>
              <a:off x="4286248" y="3416858"/>
              <a:ext cx="5000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chemeClr val="bg1"/>
                  </a:solidFill>
                </a:rPr>
                <a:t>d2</a:t>
              </a:r>
              <a:endParaRPr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6528" name="文字方塊 94"/>
            <p:cNvSpPr txBox="1">
              <a:spLocks noChangeArrowheads="1"/>
            </p:cNvSpPr>
            <p:nvPr/>
          </p:nvSpPr>
          <p:spPr bwMode="auto">
            <a:xfrm>
              <a:off x="3357586" y="4274114"/>
              <a:ext cx="5000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chemeClr val="bg1"/>
                  </a:solidFill>
                </a:rPr>
                <a:t>d1</a:t>
              </a:r>
              <a:endParaRPr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6529" name="文字方塊 95"/>
            <p:cNvSpPr txBox="1">
              <a:spLocks noChangeArrowheads="1"/>
            </p:cNvSpPr>
            <p:nvPr/>
          </p:nvSpPr>
          <p:spPr bwMode="auto">
            <a:xfrm>
              <a:off x="2643174" y="5059932"/>
              <a:ext cx="5000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chemeClr val="bg1"/>
                  </a:solidFill>
                </a:rPr>
                <a:t>d0</a:t>
              </a:r>
              <a:endParaRPr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6530" name="文字方塊 96"/>
            <p:cNvSpPr txBox="1">
              <a:spLocks noChangeArrowheads="1"/>
            </p:cNvSpPr>
            <p:nvPr/>
          </p:nvSpPr>
          <p:spPr bwMode="auto">
            <a:xfrm>
              <a:off x="6643734" y="5143512"/>
              <a:ext cx="5000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chemeClr val="bg1"/>
                  </a:solidFill>
                </a:rPr>
                <a:t>w0</a:t>
              </a:r>
              <a:endParaRPr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6531" name="文字方塊 97"/>
            <p:cNvSpPr txBox="1">
              <a:spLocks noChangeArrowheads="1"/>
            </p:cNvSpPr>
            <p:nvPr/>
          </p:nvSpPr>
          <p:spPr bwMode="auto">
            <a:xfrm>
              <a:off x="6643702" y="4488428"/>
              <a:ext cx="5000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chemeClr val="bg1"/>
                  </a:solidFill>
                </a:rPr>
                <a:t>w1</a:t>
              </a:r>
              <a:endParaRPr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6532" name="文字方塊 98"/>
            <p:cNvSpPr txBox="1">
              <a:spLocks noChangeArrowheads="1"/>
            </p:cNvSpPr>
            <p:nvPr/>
          </p:nvSpPr>
          <p:spPr bwMode="auto">
            <a:xfrm>
              <a:off x="6643702" y="3857628"/>
              <a:ext cx="5000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chemeClr val="bg1"/>
                  </a:solidFill>
                </a:rPr>
                <a:t>w2</a:t>
              </a:r>
              <a:endParaRPr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6533" name="文字方塊 99"/>
            <p:cNvSpPr txBox="1">
              <a:spLocks noChangeArrowheads="1"/>
            </p:cNvSpPr>
            <p:nvPr/>
          </p:nvSpPr>
          <p:spPr bwMode="auto">
            <a:xfrm>
              <a:off x="6796134" y="3286124"/>
              <a:ext cx="5000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chemeClr val="bg1"/>
                  </a:solidFill>
                </a:rPr>
                <a:t>w3</a:t>
              </a:r>
              <a:endParaRPr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6534" name="文字方塊 100"/>
            <p:cNvSpPr txBox="1">
              <a:spLocks noChangeArrowheads="1"/>
            </p:cNvSpPr>
            <p:nvPr/>
          </p:nvSpPr>
          <p:spPr bwMode="auto">
            <a:xfrm>
              <a:off x="8501122" y="5214950"/>
              <a:ext cx="5000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chemeClr val="bg1"/>
                  </a:solidFill>
                </a:rPr>
                <a:t>c0</a:t>
              </a:r>
              <a:endParaRPr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6535" name="文字方塊 101"/>
            <p:cNvSpPr txBox="1">
              <a:spLocks noChangeArrowheads="1"/>
            </p:cNvSpPr>
            <p:nvPr/>
          </p:nvSpPr>
          <p:spPr bwMode="auto">
            <a:xfrm>
              <a:off x="8501090" y="4500570"/>
              <a:ext cx="5000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chemeClr val="bg1"/>
                  </a:solidFill>
                </a:rPr>
                <a:t>c1</a:t>
              </a:r>
              <a:endParaRPr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6536" name="文字方塊 102"/>
            <p:cNvSpPr txBox="1">
              <a:spLocks noChangeArrowheads="1"/>
            </p:cNvSpPr>
            <p:nvPr/>
          </p:nvSpPr>
          <p:spPr bwMode="auto">
            <a:xfrm>
              <a:off x="8501090" y="3916924"/>
              <a:ext cx="5000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chemeClr val="bg1"/>
                  </a:solidFill>
                </a:rPr>
                <a:t>c2</a:t>
              </a:r>
              <a:endParaRPr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6537" name="文字方塊 103"/>
            <p:cNvSpPr txBox="1">
              <a:spLocks noChangeArrowheads="1"/>
            </p:cNvSpPr>
            <p:nvPr/>
          </p:nvSpPr>
          <p:spPr bwMode="auto">
            <a:xfrm>
              <a:off x="8501090" y="3273982"/>
              <a:ext cx="5000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solidFill>
                    <a:schemeClr val="bg1"/>
                  </a:solidFill>
                </a:rPr>
                <a:t>c3</a:t>
              </a:r>
              <a:endParaRPr lang="zh-TW" altLang="en-US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389" name="直線單箭頭接點 104"/>
          <p:cNvCxnSpPr>
            <a:cxnSpLocks noChangeShapeType="1"/>
          </p:cNvCxnSpPr>
          <p:nvPr/>
        </p:nvCxnSpPr>
        <p:spPr bwMode="auto">
          <a:xfrm>
            <a:off x="5848350" y="1793875"/>
            <a:ext cx="428625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直線單箭頭接點 105"/>
          <p:cNvCxnSpPr>
            <a:cxnSpLocks noChangeShapeType="1"/>
          </p:cNvCxnSpPr>
          <p:nvPr/>
        </p:nvCxnSpPr>
        <p:spPr bwMode="auto">
          <a:xfrm>
            <a:off x="5851525" y="2081213"/>
            <a:ext cx="428625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直線單箭頭接點 106"/>
          <p:cNvCxnSpPr>
            <a:cxnSpLocks noChangeShapeType="1"/>
          </p:cNvCxnSpPr>
          <p:nvPr/>
        </p:nvCxnSpPr>
        <p:spPr bwMode="auto">
          <a:xfrm>
            <a:off x="4960938" y="1724025"/>
            <a:ext cx="428625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直線單箭頭接點 107"/>
          <p:cNvCxnSpPr>
            <a:cxnSpLocks noChangeShapeType="1"/>
          </p:cNvCxnSpPr>
          <p:nvPr/>
        </p:nvCxnSpPr>
        <p:spPr bwMode="auto">
          <a:xfrm>
            <a:off x="4960938" y="2151063"/>
            <a:ext cx="428625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直線單箭頭接點 108"/>
          <p:cNvCxnSpPr>
            <a:cxnSpLocks noChangeShapeType="1"/>
          </p:cNvCxnSpPr>
          <p:nvPr/>
        </p:nvCxnSpPr>
        <p:spPr bwMode="auto">
          <a:xfrm>
            <a:off x="4960938" y="1938338"/>
            <a:ext cx="368300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6394" name="群組 109"/>
          <p:cNvGrpSpPr>
            <a:grpSpLocks/>
          </p:cNvGrpSpPr>
          <p:nvPr/>
        </p:nvGrpSpPr>
        <p:grpSpPr bwMode="auto">
          <a:xfrm>
            <a:off x="5318125" y="1652588"/>
            <a:ext cx="571500" cy="571500"/>
            <a:chOff x="5429256" y="1785926"/>
            <a:chExt cx="571504" cy="571504"/>
          </a:xfrm>
        </p:grpSpPr>
        <p:sp>
          <p:nvSpPr>
            <p:cNvPr id="16451" name="橢圓 110"/>
            <p:cNvSpPr>
              <a:spLocks noChangeArrowheads="1"/>
            </p:cNvSpPr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16452" name="文字方塊 111"/>
            <p:cNvSpPr txBox="1">
              <a:spLocks noChangeArrowheads="1"/>
            </p:cNvSpPr>
            <p:nvPr/>
          </p:nvSpPr>
          <p:spPr bwMode="auto">
            <a:xfrm>
              <a:off x="5471510" y="1886548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/>
                <a:t>FA</a:t>
              </a:r>
              <a:endParaRPr lang="zh-TW" altLang="en-US" b="1"/>
            </a:p>
          </p:txBody>
        </p:sp>
      </p:grpSp>
      <p:sp>
        <p:nvSpPr>
          <p:cNvPr id="16395" name="文字方塊 112"/>
          <p:cNvSpPr txBox="1">
            <a:spLocks noChangeArrowheads="1"/>
          </p:cNvSpPr>
          <p:nvPr/>
        </p:nvSpPr>
        <p:spPr bwMode="auto">
          <a:xfrm>
            <a:off x="6237288" y="1639888"/>
            <a:ext cx="500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chemeClr val="bg1"/>
                </a:solidFill>
              </a:rPr>
              <a:t>CO</a:t>
            </a:r>
            <a:endParaRPr lang="zh-TW" altLang="en-US" sz="1400" b="1">
              <a:solidFill>
                <a:schemeClr val="bg1"/>
              </a:solidFill>
            </a:endParaRPr>
          </a:p>
        </p:txBody>
      </p:sp>
      <p:sp>
        <p:nvSpPr>
          <p:cNvPr id="16396" name="文字方塊 113"/>
          <p:cNvSpPr txBox="1">
            <a:spLocks noChangeArrowheads="1"/>
          </p:cNvSpPr>
          <p:nvPr/>
        </p:nvSpPr>
        <p:spPr bwMode="auto">
          <a:xfrm>
            <a:off x="6246813" y="1916113"/>
            <a:ext cx="500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chemeClr val="bg1"/>
                </a:solidFill>
              </a:rPr>
              <a:t>S</a:t>
            </a:r>
            <a:endParaRPr lang="zh-TW" altLang="en-US" sz="1400" b="1">
              <a:solidFill>
                <a:schemeClr val="bg1"/>
              </a:solidFill>
            </a:endParaRPr>
          </a:p>
        </p:txBody>
      </p:sp>
      <p:sp>
        <p:nvSpPr>
          <p:cNvPr id="16397" name="文字方塊 114"/>
          <p:cNvSpPr txBox="1">
            <a:spLocks noChangeArrowheads="1"/>
          </p:cNvSpPr>
          <p:nvPr/>
        </p:nvSpPr>
        <p:spPr bwMode="auto">
          <a:xfrm>
            <a:off x="4643438" y="1571625"/>
            <a:ext cx="500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chemeClr val="bg1"/>
                </a:solidFill>
              </a:rPr>
              <a:t>CI</a:t>
            </a:r>
            <a:endParaRPr lang="zh-TW" altLang="en-US" sz="1400" b="1">
              <a:solidFill>
                <a:schemeClr val="bg1"/>
              </a:solidFill>
            </a:endParaRPr>
          </a:p>
        </p:txBody>
      </p:sp>
      <p:sp>
        <p:nvSpPr>
          <p:cNvPr id="16398" name="文字方塊 115"/>
          <p:cNvSpPr txBox="1">
            <a:spLocks noChangeArrowheads="1"/>
          </p:cNvSpPr>
          <p:nvPr/>
        </p:nvSpPr>
        <p:spPr bwMode="auto">
          <a:xfrm>
            <a:off x="4675188" y="1773238"/>
            <a:ext cx="500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chemeClr val="bg1"/>
                </a:solidFill>
              </a:rPr>
              <a:t>A</a:t>
            </a:r>
            <a:endParaRPr lang="zh-TW" altLang="en-US" sz="1400" b="1">
              <a:solidFill>
                <a:schemeClr val="bg1"/>
              </a:solidFill>
            </a:endParaRPr>
          </a:p>
        </p:txBody>
      </p:sp>
      <p:sp>
        <p:nvSpPr>
          <p:cNvPr id="16399" name="文字方塊 116"/>
          <p:cNvSpPr txBox="1">
            <a:spLocks noChangeArrowheads="1"/>
          </p:cNvSpPr>
          <p:nvPr/>
        </p:nvSpPr>
        <p:spPr bwMode="auto">
          <a:xfrm>
            <a:off x="4675188" y="1987550"/>
            <a:ext cx="500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chemeClr val="bg1"/>
                </a:solidFill>
              </a:rPr>
              <a:t>B</a:t>
            </a:r>
            <a:endParaRPr lang="zh-TW" altLang="en-US" sz="1400" b="1">
              <a:solidFill>
                <a:schemeClr val="bg1"/>
              </a:solidFill>
            </a:endParaRPr>
          </a:p>
        </p:txBody>
      </p:sp>
      <p:cxnSp>
        <p:nvCxnSpPr>
          <p:cNvPr id="16400" name="直線單箭頭接點 117"/>
          <p:cNvCxnSpPr>
            <a:cxnSpLocks noChangeShapeType="1"/>
          </p:cNvCxnSpPr>
          <p:nvPr/>
        </p:nvCxnSpPr>
        <p:spPr bwMode="auto">
          <a:xfrm>
            <a:off x="7104063" y="1366838"/>
            <a:ext cx="430212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直線單箭頭接點 118"/>
          <p:cNvCxnSpPr>
            <a:cxnSpLocks noChangeShapeType="1"/>
          </p:cNvCxnSpPr>
          <p:nvPr/>
        </p:nvCxnSpPr>
        <p:spPr bwMode="auto">
          <a:xfrm>
            <a:off x="7104063" y="1793875"/>
            <a:ext cx="430212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直線單箭頭接點 119"/>
          <p:cNvCxnSpPr>
            <a:cxnSpLocks noChangeShapeType="1"/>
          </p:cNvCxnSpPr>
          <p:nvPr/>
        </p:nvCxnSpPr>
        <p:spPr bwMode="auto">
          <a:xfrm flipV="1">
            <a:off x="7104063" y="1571625"/>
            <a:ext cx="430212" cy="9525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3" name="文字方塊 120"/>
          <p:cNvSpPr txBox="1">
            <a:spLocks noChangeArrowheads="1"/>
          </p:cNvSpPr>
          <p:nvPr/>
        </p:nvSpPr>
        <p:spPr bwMode="auto">
          <a:xfrm>
            <a:off x="6786563" y="1214438"/>
            <a:ext cx="500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chemeClr val="bg1"/>
                </a:solidFill>
              </a:rPr>
              <a:t>CI</a:t>
            </a:r>
            <a:endParaRPr lang="zh-TW" altLang="en-US" sz="1400" b="1">
              <a:solidFill>
                <a:schemeClr val="bg1"/>
              </a:solidFill>
            </a:endParaRPr>
          </a:p>
        </p:txBody>
      </p:sp>
      <p:sp>
        <p:nvSpPr>
          <p:cNvPr id="16404" name="文字方塊 121"/>
          <p:cNvSpPr txBox="1">
            <a:spLocks noChangeArrowheads="1"/>
          </p:cNvSpPr>
          <p:nvPr/>
        </p:nvSpPr>
        <p:spPr bwMode="auto">
          <a:xfrm>
            <a:off x="6818313" y="1416050"/>
            <a:ext cx="501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chemeClr val="bg1"/>
                </a:solidFill>
              </a:rPr>
              <a:t>A</a:t>
            </a:r>
            <a:endParaRPr lang="zh-TW" altLang="en-US" sz="1400" b="1">
              <a:solidFill>
                <a:schemeClr val="bg1"/>
              </a:solidFill>
            </a:endParaRPr>
          </a:p>
        </p:txBody>
      </p:sp>
      <p:sp>
        <p:nvSpPr>
          <p:cNvPr id="16405" name="文字方塊 122"/>
          <p:cNvSpPr txBox="1">
            <a:spLocks noChangeArrowheads="1"/>
          </p:cNvSpPr>
          <p:nvPr/>
        </p:nvSpPr>
        <p:spPr bwMode="auto">
          <a:xfrm>
            <a:off x="6818313" y="1630363"/>
            <a:ext cx="501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chemeClr val="bg1"/>
                </a:solidFill>
              </a:rPr>
              <a:t>B</a:t>
            </a:r>
            <a:endParaRPr lang="zh-TW" altLang="en-US" sz="1400" b="1">
              <a:solidFill>
                <a:schemeClr val="bg1"/>
              </a:solidFill>
            </a:endParaRPr>
          </a:p>
        </p:txBody>
      </p:sp>
      <p:sp>
        <p:nvSpPr>
          <p:cNvPr id="16406" name="文字方塊 124"/>
          <p:cNvSpPr txBox="1">
            <a:spLocks noChangeArrowheads="1"/>
          </p:cNvSpPr>
          <p:nvPr/>
        </p:nvSpPr>
        <p:spPr bwMode="auto">
          <a:xfrm>
            <a:off x="7462838" y="1214438"/>
            <a:ext cx="500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chemeClr val="bg1"/>
                </a:solidFill>
              </a:rPr>
              <a:t>CO</a:t>
            </a:r>
            <a:endParaRPr lang="zh-TW" altLang="en-US" sz="1400" b="1">
              <a:solidFill>
                <a:schemeClr val="bg1"/>
              </a:solidFill>
            </a:endParaRPr>
          </a:p>
        </p:txBody>
      </p:sp>
      <p:sp>
        <p:nvSpPr>
          <p:cNvPr id="16407" name="文字方塊 125"/>
          <p:cNvSpPr txBox="1">
            <a:spLocks noChangeArrowheads="1"/>
          </p:cNvSpPr>
          <p:nvPr/>
        </p:nvSpPr>
        <p:spPr bwMode="auto">
          <a:xfrm>
            <a:off x="7462838" y="1428750"/>
            <a:ext cx="500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chemeClr val="bg1"/>
                </a:solidFill>
              </a:rPr>
              <a:t>CO</a:t>
            </a:r>
            <a:endParaRPr lang="zh-TW" altLang="en-US" sz="1400" b="1">
              <a:solidFill>
                <a:schemeClr val="bg1"/>
              </a:solidFill>
            </a:endParaRPr>
          </a:p>
        </p:txBody>
      </p:sp>
      <p:sp>
        <p:nvSpPr>
          <p:cNvPr id="16408" name="文字方塊 126"/>
          <p:cNvSpPr txBox="1">
            <a:spLocks noChangeArrowheads="1"/>
          </p:cNvSpPr>
          <p:nvPr/>
        </p:nvSpPr>
        <p:spPr bwMode="auto">
          <a:xfrm>
            <a:off x="7462838" y="1643063"/>
            <a:ext cx="500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chemeClr val="bg1"/>
                </a:solidFill>
              </a:rPr>
              <a:t>CO</a:t>
            </a:r>
            <a:endParaRPr lang="zh-TW" altLang="en-US" sz="1400" b="1">
              <a:solidFill>
                <a:schemeClr val="bg1"/>
              </a:solidFill>
            </a:endParaRPr>
          </a:p>
        </p:txBody>
      </p:sp>
      <p:cxnSp>
        <p:nvCxnSpPr>
          <p:cNvPr id="16409" name="直線單箭頭接點 127"/>
          <p:cNvCxnSpPr>
            <a:cxnSpLocks noChangeShapeType="1"/>
          </p:cNvCxnSpPr>
          <p:nvPr/>
        </p:nvCxnSpPr>
        <p:spPr bwMode="auto">
          <a:xfrm>
            <a:off x="7137400" y="2009775"/>
            <a:ext cx="428625" cy="1588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直線單箭頭接點 128"/>
          <p:cNvCxnSpPr>
            <a:cxnSpLocks noChangeShapeType="1"/>
          </p:cNvCxnSpPr>
          <p:nvPr/>
        </p:nvCxnSpPr>
        <p:spPr bwMode="auto">
          <a:xfrm>
            <a:off x="7137400" y="2436813"/>
            <a:ext cx="428625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直線單箭頭接點 129"/>
          <p:cNvCxnSpPr>
            <a:cxnSpLocks noChangeShapeType="1"/>
          </p:cNvCxnSpPr>
          <p:nvPr/>
        </p:nvCxnSpPr>
        <p:spPr bwMode="auto">
          <a:xfrm flipV="1">
            <a:off x="7137400" y="2214563"/>
            <a:ext cx="428625" cy="9525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2" name="文字方塊 130"/>
          <p:cNvSpPr txBox="1">
            <a:spLocks noChangeArrowheads="1"/>
          </p:cNvSpPr>
          <p:nvPr/>
        </p:nvSpPr>
        <p:spPr bwMode="auto">
          <a:xfrm>
            <a:off x="6818313" y="1857375"/>
            <a:ext cx="501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chemeClr val="bg1"/>
                </a:solidFill>
              </a:rPr>
              <a:t>CI</a:t>
            </a:r>
            <a:endParaRPr lang="zh-TW" altLang="en-US" sz="1400" b="1">
              <a:solidFill>
                <a:schemeClr val="bg1"/>
              </a:solidFill>
            </a:endParaRPr>
          </a:p>
        </p:txBody>
      </p:sp>
      <p:sp>
        <p:nvSpPr>
          <p:cNvPr id="16413" name="文字方塊 131"/>
          <p:cNvSpPr txBox="1">
            <a:spLocks noChangeArrowheads="1"/>
          </p:cNvSpPr>
          <p:nvPr/>
        </p:nvSpPr>
        <p:spPr bwMode="auto">
          <a:xfrm>
            <a:off x="6851650" y="2058988"/>
            <a:ext cx="500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chemeClr val="bg1"/>
                </a:solidFill>
              </a:rPr>
              <a:t>A</a:t>
            </a:r>
            <a:endParaRPr lang="zh-TW" altLang="en-US" sz="1400" b="1">
              <a:solidFill>
                <a:schemeClr val="bg1"/>
              </a:solidFill>
            </a:endParaRPr>
          </a:p>
        </p:txBody>
      </p:sp>
      <p:sp>
        <p:nvSpPr>
          <p:cNvPr id="16414" name="文字方塊 132"/>
          <p:cNvSpPr txBox="1">
            <a:spLocks noChangeArrowheads="1"/>
          </p:cNvSpPr>
          <p:nvPr/>
        </p:nvSpPr>
        <p:spPr bwMode="auto">
          <a:xfrm>
            <a:off x="6851650" y="2273300"/>
            <a:ext cx="500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chemeClr val="bg1"/>
                </a:solidFill>
              </a:rPr>
              <a:t>B</a:t>
            </a:r>
            <a:endParaRPr lang="zh-TW" altLang="en-US" sz="1400" b="1">
              <a:solidFill>
                <a:schemeClr val="bg1"/>
              </a:solidFill>
            </a:endParaRPr>
          </a:p>
        </p:txBody>
      </p:sp>
      <p:sp>
        <p:nvSpPr>
          <p:cNvPr id="16415" name="文字方塊 134"/>
          <p:cNvSpPr txBox="1">
            <a:spLocks noChangeArrowheads="1"/>
          </p:cNvSpPr>
          <p:nvPr/>
        </p:nvSpPr>
        <p:spPr bwMode="auto">
          <a:xfrm>
            <a:off x="7513638" y="1857375"/>
            <a:ext cx="500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chemeClr val="bg1"/>
                </a:solidFill>
              </a:rPr>
              <a:t>S</a:t>
            </a:r>
            <a:endParaRPr lang="zh-TW" altLang="en-US" sz="1400" b="1">
              <a:solidFill>
                <a:schemeClr val="bg1"/>
              </a:solidFill>
            </a:endParaRPr>
          </a:p>
        </p:txBody>
      </p:sp>
      <p:sp>
        <p:nvSpPr>
          <p:cNvPr id="16416" name="文字方塊 135"/>
          <p:cNvSpPr txBox="1">
            <a:spLocks noChangeArrowheads="1"/>
          </p:cNvSpPr>
          <p:nvPr/>
        </p:nvSpPr>
        <p:spPr bwMode="auto">
          <a:xfrm>
            <a:off x="7513638" y="2071688"/>
            <a:ext cx="500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chemeClr val="bg1"/>
                </a:solidFill>
              </a:rPr>
              <a:t>S</a:t>
            </a:r>
            <a:endParaRPr lang="zh-TW" altLang="en-US" sz="1400" b="1">
              <a:solidFill>
                <a:schemeClr val="bg1"/>
              </a:solidFill>
            </a:endParaRPr>
          </a:p>
        </p:txBody>
      </p:sp>
      <p:sp>
        <p:nvSpPr>
          <p:cNvPr id="16417" name="文字方塊 136"/>
          <p:cNvSpPr txBox="1">
            <a:spLocks noChangeArrowheads="1"/>
          </p:cNvSpPr>
          <p:nvPr/>
        </p:nvSpPr>
        <p:spPr bwMode="auto">
          <a:xfrm>
            <a:off x="7513638" y="2286000"/>
            <a:ext cx="500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chemeClr val="bg1"/>
                </a:solidFill>
              </a:rPr>
              <a:t>S</a:t>
            </a:r>
            <a:endParaRPr lang="zh-TW" altLang="en-US" sz="1400" b="1">
              <a:solidFill>
                <a:schemeClr val="bg1"/>
              </a:solidFill>
            </a:endParaRPr>
          </a:p>
        </p:txBody>
      </p:sp>
      <p:sp>
        <p:nvSpPr>
          <p:cNvPr id="16418" name="文字方塊 137"/>
          <p:cNvSpPr txBox="1">
            <a:spLocks noChangeArrowheads="1"/>
          </p:cNvSpPr>
          <p:nvPr/>
        </p:nvSpPr>
        <p:spPr bwMode="auto">
          <a:xfrm>
            <a:off x="7820025" y="1643063"/>
            <a:ext cx="642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FF9900"/>
                </a:solidFill>
              </a:rPr>
              <a:t>0.55</a:t>
            </a:r>
            <a:endParaRPr lang="zh-TW" altLang="en-US" sz="1400" b="1">
              <a:solidFill>
                <a:srgbClr val="FF9900"/>
              </a:solidFill>
            </a:endParaRPr>
          </a:p>
        </p:txBody>
      </p:sp>
      <p:sp>
        <p:nvSpPr>
          <p:cNvPr id="16419" name="文字方塊 138"/>
          <p:cNvSpPr txBox="1">
            <a:spLocks noChangeArrowheads="1"/>
          </p:cNvSpPr>
          <p:nvPr/>
        </p:nvSpPr>
        <p:spPr bwMode="auto">
          <a:xfrm>
            <a:off x="7820025" y="1428750"/>
            <a:ext cx="642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FF9900"/>
                </a:solidFill>
              </a:rPr>
              <a:t>0.55</a:t>
            </a:r>
            <a:endParaRPr lang="zh-TW" altLang="en-US" sz="1400" b="1">
              <a:solidFill>
                <a:srgbClr val="FF9900"/>
              </a:solidFill>
            </a:endParaRPr>
          </a:p>
        </p:txBody>
      </p:sp>
      <p:sp>
        <p:nvSpPr>
          <p:cNvPr id="16420" name="文字方塊 139"/>
          <p:cNvSpPr txBox="1">
            <a:spLocks noChangeArrowheads="1"/>
          </p:cNvSpPr>
          <p:nvPr/>
        </p:nvSpPr>
        <p:spPr bwMode="auto">
          <a:xfrm>
            <a:off x="7820025" y="1214438"/>
            <a:ext cx="642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FF9900"/>
                </a:solidFill>
              </a:rPr>
              <a:t>0.54</a:t>
            </a:r>
            <a:endParaRPr lang="zh-TW" altLang="en-US" sz="1400" b="1">
              <a:solidFill>
                <a:srgbClr val="FF9900"/>
              </a:solidFill>
            </a:endParaRPr>
          </a:p>
        </p:txBody>
      </p:sp>
      <p:sp>
        <p:nvSpPr>
          <p:cNvPr id="16421" name="文字方塊 140"/>
          <p:cNvSpPr txBox="1">
            <a:spLocks noChangeArrowheads="1"/>
          </p:cNvSpPr>
          <p:nvPr/>
        </p:nvSpPr>
        <p:spPr bwMode="auto">
          <a:xfrm>
            <a:off x="7820025" y="2286000"/>
            <a:ext cx="642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FF9900"/>
                </a:solidFill>
              </a:rPr>
              <a:t>0.54</a:t>
            </a:r>
            <a:endParaRPr lang="zh-TW" altLang="en-US" sz="1400" b="1">
              <a:solidFill>
                <a:srgbClr val="FF9900"/>
              </a:solidFill>
            </a:endParaRPr>
          </a:p>
        </p:txBody>
      </p:sp>
      <p:sp>
        <p:nvSpPr>
          <p:cNvPr id="16422" name="文字方塊 141"/>
          <p:cNvSpPr txBox="1">
            <a:spLocks noChangeArrowheads="1"/>
          </p:cNvSpPr>
          <p:nvPr/>
        </p:nvSpPr>
        <p:spPr bwMode="auto">
          <a:xfrm>
            <a:off x="7820025" y="2071688"/>
            <a:ext cx="642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FF9900"/>
                </a:solidFill>
              </a:rPr>
              <a:t>0.61</a:t>
            </a:r>
            <a:endParaRPr lang="zh-TW" altLang="en-US" sz="1400" b="1">
              <a:solidFill>
                <a:srgbClr val="FF9900"/>
              </a:solidFill>
            </a:endParaRPr>
          </a:p>
        </p:txBody>
      </p:sp>
      <p:sp>
        <p:nvSpPr>
          <p:cNvPr id="16423" name="文字方塊 142"/>
          <p:cNvSpPr txBox="1">
            <a:spLocks noChangeArrowheads="1"/>
          </p:cNvSpPr>
          <p:nvPr/>
        </p:nvSpPr>
        <p:spPr bwMode="auto">
          <a:xfrm>
            <a:off x="7820025" y="1857375"/>
            <a:ext cx="642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FF9900"/>
                </a:solidFill>
              </a:rPr>
              <a:t>0.43</a:t>
            </a:r>
            <a:endParaRPr lang="zh-TW" altLang="en-US" sz="1400" b="1">
              <a:solidFill>
                <a:srgbClr val="FF9900"/>
              </a:solidFill>
            </a:endParaRPr>
          </a:p>
        </p:txBody>
      </p:sp>
      <p:cxnSp>
        <p:nvCxnSpPr>
          <p:cNvPr id="16428" name="直線接點 150"/>
          <p:cNvCxnSpPr>
            <a:cxnSpLocks noChangeShapeType="1"/>
          </p:cNvCxnSpPr>
          <p:nvPr/>
        </p:nvCxnSpPr>
        <p:spPr bwMode="auto">
          <a:xfrm rot="5400000">
            <a:off x="-501650" y="4214813"/>
            <a:ext cx="2573337" cy="1588"/>
          </a:xfrm>
          <a:prstGeom prst="line">
            <a:avLst/>
          </a:prstGeom>
          <a:noFill/>
          <a:ln w="28575" algn="ctr">
            <a:solidFill>
              <a:srgbClr val="FF99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29" name="文字方塊 151"/>
          <p:cNvSpPr txBox="1">
            <a:spLocks noChangeArrowheads="1"/>
          </p:cNvSpPr>
          <p:nvPr/>
        </p:nvSpPr>
        <p:spPr bwMode="auto">
          <a:xfrm>
            <a:off x="142875" y="5214938"/>
            <a:ext cx="642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FF9900"/>
                </a:solidFill>
              </a:rPr>
              <a:t>0.441</a:t>
            </a:r>
            <a:endParaRPr lang="zh-TW" altLang="en-US" sz="1400" b="1">
              <a:solidFill>
                <a:srgbClr val="FF9900"/>
              </a:solidFill>
            </a:endParaRPr>
          </a:p>
        </p:txBody>
      </p:sp>
      <p:cxnSp>
        <p:nvCxnSpPr>
          <p:cNvPr id="16430" name="直線接點 152"/>
          <p:cNvCxnSpPr>
            <a:cxnSpLocks noChangeShapeType="1"/>
          </p:cNvCxnSpPr>
          <p:nvPr/>
        </p:nvCxnSpPr>
        <p:spPr bwMode="auto">
          <a:xfrm rot="5400000">
            <a:off x="284957" y="4214019"/>
            <a:ext cx="2571750" cy="1587"/>
          </a:xfrm>
          <a:prstGeom prst="line">
            <a:avLst/>
          </a:prstGeom>
          <a:noFill/>
          <a:ln w="28575" algn="ctr">
            <a:solidFill>
              <a:srgbClr val="FF99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" name="文字方塊 153"/>
          <p:cNvSpPr txBox="1">
            <a:spLocks noChangeArrowheads="1"/>
          </p:cNvSpPr>
          <p:nvPr/>
        </p:nvSpPr>
        <p:spPr bwMode="auto">
          <a:xfrm>
            <a:off x="1571625" y="5214938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FF9900"/>
                </a:solidFill>
              </a:rPr>
              <a:t>0.441+ 1.5</a:t>
            </a:r>
          </a:p>
          <a:p>
            <a:pPr eaLnBrk="1" hangingPunct="1"/>
            <a:r>
              <a:rPr lang="en-US" altLang="zh-TW" sz="1400" b="1">
                <a:solidFill>
                  <a:srgbClr val="FF9900"/>
                </a:solidFill>
              </a:rPr>
              <a:t>=1.941</a:t>
            </a:r>
            <a:endParaRPr lang="zh-TW" altLang="en-US" sz="1400" b="1">
              <a:solidFill>
                <a:srgbClr val="FF9900"/>
              </a:solidFill>
            </a:endParaRPr>
          </a:p>
        </p:txBody>
      </p:sp>
      <p:sp>
        <p:nvSpPr>
          <p:cNvPr id="157" name="文字方塊 156"/>
          <p:cNvSpPr txBox="1">
            <a:spLocks noChangeArrowheads="1"/>
          </p:cNvSpPr>
          <p:nvPr/>
        </p:nvSpPr>
        <p:spPr bwMode="auto">
          <a:xfrm>
            <a:off x="2857500" y="3571875"/>
            <a:ext cx="642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FF9900"/>
                </a:solidFill>
              </a:rPr>
              <a:t>2.491</a:t>
            </a:r>
            <a:endParaRPr lang="zh-TW" altLang="en-US" sz="1400" b="1">
              <a:solidFill>
                <a:srgbClr val="FF9900"/>
              </a:solidFill>
            </a:endParaRPr>
          </a:p>
        </p:txBody>
      </p:sp>
      <p:sp>
        <p:nvSpPr>
          <p:cNvPr id="158" name="文字方塊 157"/>
          <p:cNvSpPr txBox="1">
            <a:spLocks noChangeArrowheads="1"/>
          </p:cNvSpPr>
          <p:nvPr/>
        </p:nvSpPr>
        <p:spPr bwMode="auto">
          <a:xfrm>
            <a:off x="3714750" y="4049713"/>
            <a:ext cx="642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FF9900"/>
                </a:solidFill>
              </a:rPr>
              <a:t>2.551</a:t>
            </a:r>
            <a:endParaRPr lang="zh-TW" altLang="en-US" sz="1400" b="1">
              <a:solidFill>
                <a:srgbClr val="FF9900"/>
              </a:solidFill>
            </a:endParaRPr>
          </a:p>
        </p:txBody>
      </p:sp>
      <p:sp>
        <p:nvSpPr>
          <p:cNvPr id="159" name="文字方塊 158"/>
          <p:cNvSpPr txBox="1">
            <a:spLocks noChangeArrowheads="1"/>
          </p:cNvSpPr>
          <p:nvPr/>
        </p:nvSpPr>
        <p:spPr bwMode="auto">
          <a:xfrm>
            <a:off x="4786313" y="2763838"/>
            <a:ext cx="642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FF9900"/>
                </a:solidFill>
              </a:rPr>
              <a:t>3.041</a:t>
            </a:r>
            <a:endParaRPr lang="zh-TW" altLang="en-US" sz="1400" b="1">
              <a:solidFill>
                <a:srgbClr val="FF9900"/>
              </a:solidFill>
            </a:endParaRPr>
          </a:p>
        </p:txBody>
      </p:sp>
      <p:sp>
        <p:nvSpPr>
          <p:cNvPr id="160" name="文字方塊 159"/>
          <p:cNvSpPr txBox="1">
            <a:spLocks noChangeArrowheads="1"/>
          </p:cNvSpPr>
          <p:nvPr/>
        </p:nvSpPr>
        <p:spPr bwMode="auto">
          <a:xfrm>
            <a:off x="4643438" y="3429000"/>
            <a:ext cx="642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FF9900"/>
                </a:solidFill>
              </a:rPr>
              <a:t>3.031</a:t>
            </a:r>
            <a:endParaRPr lang="zh-TW" altLang="en-US" sz="1400" b="1">
              <a:solidFill>
                <a:srgbClr val="FF9900"/>
              </a:solidFill>
            </a:endParaRPr>
          </a:p>
        </p:txBody>
      </p:sp>
      <p:sp>
        <p:nvSpPr>
          <p:cNvPr id="16438" name="文字方塊 160"/>
          <p:cNvSpPr txBox="1">
            <a:spLocks noChangeArrowheads="1"/>
          </p:cNvSpPr>
          <p:nvPr/>
        </p:nvSpPr>
        <p:spPr bwMode="auto">
          <a:xfrm>
            <a:off x="3214688" y="5621338"/>
            <a:ext cx="642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FF9900"/>
                </a:solidFill>
              </a:rPr>
              <a:t>0.441</a:t>
            </a:r>
            <a:endParaRPr lang="zh-TW" altLang="en-US" sz="1400" b="1">
              <a:solidFill>
                <a:srgbClr val="FF9900"/>
              </a:solidFill>
            </a:endParaRPr>
          </a:p>
        </p:txBody>
      </p:sp>
      <p:sp>
        <p:nvSpPr>
          <p:cNvPr id="16439" name="文字方塊 161"/>
          <p:cNvSpPr txBox="1">
            <a:spLocks noChangeArrowheads="1"/>
          </p:cNvSpPr>
          <p:nvPr/>
        </p:nvSpPr>
        <p:spPr bwMode="auto">
          <a:xfrm>
            <a:off x="4357688" y="5764213"/>
            <a:ext cx="642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FF9900"/>
                </a:solidFill>
              </a:rPr>
              <a:t>0.441</a:t>
            </a:r>
            <a:endParaRPr lang="zh-TW" altLang="en-US" sz="1400" b="1">
              <a:solidFill>
                <a:srgbClr val="FF9900"/>
              </a:solidFill>
            </a:endParaRPr>
          </a:p>
        </p:txBody>
      </p:sp>
      <p:sp>
        <p:nvSpPr>
          <p:cNvPr id="16440" name="文字方塊 162"/>
          <p:cNvSpPr txBox="1">
            <a:spLocks noChangeArrowheads="1"/>
          </p:cNvSpPr>
          <p:nvPr/>
        </p:nvSpPr>
        <p:spPr bwMode="auto">
          <a:xfrm>
            <a:off x="5286375" y="5929313"/>
            <a:ext cx="642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FF9900"/>
                </a:solidFill>
              </a:rPr>
              <a:t>0.441</a:t>
            </a:r>
            <a:endParaRPr lang="zh-TW" altLang="en-US" sz="1400" b="1">
              <a:solidFill>
                <a:srgbClr val="FF9900"/>
              </a:solidFill>
            </a:endParaRPr>
          </a:p>
        </p:txBody>
      </p:sp>
      <p:sp>
        <p:nvSpPr>
          <p:cNvPr id="16441" name="文字方塊 163"/>
          <p:cNvSpPr txBox="1">
            <a:spLocks noChangeArrowheads="1"/>
          </p:cNvSpPr>
          <p:nvPr/>
        </p:nvSpPr>
        <p:spPr bwMode="auto">
          <a:xfrm>
            <a:off x="6929438" y="6121400"/>
            <a:ext cx="642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FF9900"/>
                </a:solidFill>
              </a:rPr>
              <a:t>0.441</a:t>
            </a:r>
            <a:endParaRPr lang="zh-TW" altLang="en-US" sz="1400" b="1">
              <a:solidFill>
                <a:srgbClr val="FF9900"/>
              </a:solidFill>
            </a:endParaRPr>
          </a:p>
        </p:txBody>
      </p:sp>
      <p:sp>
        <p:nvSpPr>
          <p:cNvPr id="165" name="文字方塊 164"/>
          <p:cNvSpPr txBox="1">
            <a:spLocks noChangeArrowheads="1"/>
          </p:cNvSpPr>
          <p:nvPr/>
        </p:nvSpPr>
        <p:spPr bwMode="auto">
          <a:xfrm>
            <a:off x="3714750" y="4335463"/>
            <a:ext cx="642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FF9900"/>
                </a:solidFill>
              </a:rPr>
              <a:t>2.491</a:t>
            </a:r>
            <a:endParaRPr lang="zh-TW" altLang="en-US" sz="1400" b="1">
              <a:solidFill>
                <a:srgbClr val="FF9900"/>
              </a:solidFill>
            </a:endParaRPr>
          </a:p>
        </p:txBody>
      </p:sp>
      <p:sp>
        <p:nvSpPr>
          <p:cNvPr id="166" name="文字方塊 165"/>
          <p:cNvSpPr txBox="1">
            <a:spLocks noChangeArrowheads="1"/>
          </p:cNvSpPr>
          <p:nvPr/>
        </p:nvSpPr>
        <p:spPr bwMode="auto">
          <a:xfrm>
            <a:off x="4357688" y="4978400"/>
            <a:ext cx="642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FF9900"/>
                </a:solidFill>
              </a:rPr>
              <a:t>2.551</a:t>
            </a:r>
            <a:endParaRPr lang="zh-TW" altLang="en-US" sz="1400" b="1">
              <a:solidFill>
                <a:srgbClr val="FF9900"/>
              </a:solidFill>
            </a:endParaRPr>
          </a:p>
        </p:txBody>
      </p:sp>
      <p:sp>
        <p:nvSpPr>
          <p:cNvPr id="167" name="文字方塊 166"/>
          <p:cNvSpPr txBox="1">
            <a:spLocks noChangeArrowheads="1"/>
          </p:cNvSpPr>
          <p:nvPr/>
        </p:nvSpPr>
        <p:spPr bwMode="auto">
          <a:xfrm>
            <a:off x="4429125" y="3929063"/>
            <a:ext cx="642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FF9900"/>
                </a:solidFill>
              </a:rPr>
              <a:t>3.091</a:t>
            </a:r>
            <a:endParaRPr lang="zh-TW" altLang="en-US" sz="1400" b="1">
              <a:solidFill>
                <a:srgbClr val="FF9900"/>
              </a:solidFill>
            </a:endParaRPr>
          </a:p>
        </p:txBody>
      </p:sp>
      <p:sp>
        <p:nvSpPr>
          <p:cNvPr id="168" name="文字方塊 167"/>
          <p:cNvSpPr txBox="1">
            <a:spLocks noChangeArrowheads="1"/>
          </p:cNvSpPr>
          <p:nvPr/>
        </p:nvSpPr>
        <p:spPr bwMode="auto">
          <a:xfrm>
            <a:off x="5286375" y="4549775"/>
            <a:ext cx="642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FF9900"/>
                </a:solidFill>
              </a:rPr>
              <a:t>3.101</a:t>
            </a:r>
            <a:endParaRPr lang="zh-TW" altLang="en-US" sz="1400" b="1">
              <a:solidFill>
                <a:srgbClr val="FF9900"/>
              </a:solidFill>
            </a:endParaRPr>
          </a:p>
        </p:txBody>
      </p:sp>
      <p:sp>
        <p:nvSpPr>
          <p:cNvPr id="169" name="文字方塊 168"/>
          <p:cNvSpPr txBox="1">
            <a:spLocks noChangeArrowheads="1"/>
          </p:cNvSpPr>
          <p:nvPr/>
        </p:nvSpPr>
        <p:spPr bwMode="auto">
          <a:xfrm>
            <a:off x="6143625" y="3906838"/>
            <a:ext cx="642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FF9900"/>
                </a:solidFill>
              </a:rPr>
              <a:t>3.701</a:t>
            </a:r>
            <a:endParaRPr lang="zh-TW" altLang="en-US" sz="1400" b="1">
              <a:solidFill>
                <a:srgbClr val="FF9900"/>
              </a:solidFill>
            </a:endParaRPr>
          </a:p>
        </p:txBody>
      </p:sp>
      <p:sp>
        <p:nvSpPr>
          <p:cNvPr id="170" name="文字方塊 169"/>
          <p:cNvSpPr txBox="1">
            <a:spLocks noChangeArrowheads="1"/>
          </p:cNvSpPr>
          <p:nvPr/>
        </p:nvSpPr>
        <p:spPr bwMode="auto">
          <a:xfrm>
            <a:off x="5357813" y="3263900"/>
            <a:ext cx="642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FF9900"/>
                </a:solidFill>
              </a:rPr>
              <a:t>3.641</a:t>
            </a:r>
            <a:endParaRPr lang="zh-TW" altLang="en-US" sz="1400" b="1">
              <a:solidFill>
                <a:srgbClr val="FF9900"/>
              </a:solidFill>
            </a:endParaRPr>
          </a:p>
        </p:txBody>
      </p:sp>
      <p:sp>
        <p:nvSpPr>
          <p:cNvPr id="171" name="文字方塊 170"/>
          <p:cNvSpPr txBox="1">
            <a:spLocks noChangeArrowheads="1"/>
          </p:cNvSpPr>
          <p:nvPr/>
        </p:nvSpPr>
        <p:spPr bwMode="auto">
          <a:xfrm>
            <a:off x="6786563" y="3000375"/>
            <a:ext cx="642937" cy="307975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FFFF99"/>
                </a:solidFill>
              </a:rPr>
              <a:t>4.251</a:t>
            </a:r>
            <a:endParaRPr lang="zh-TW" altLang="en-US" sz="1400" b="1">
              <a:solidFill>
                <a:srgbClr val="FFFF99"/>
              </a:solidFill>
            </a:endParaRPr>
          </a:p>
        </p:txBody>
      </p:sp>
      <p:sp>
        <p:nvSpPr>
          <p:cNvPr id="181" name="手繪多邊形 180"/>
          <p:cNvSpPr>
            <a:spLocks noChangeArrowheads="1"/>
          </p:cNvSpPr>
          <p:nvPr/>
        </p:nvSpPr>
        <p:spPr bwMode="auto">
          <a:xfrm>
            <a:off x="1439863" y="3305175"/>
            <a:ext cx="5592762" cy="1376363"/>
          </a:xfrm>
          <a:custGeom>
            <a:avLst/>
            <a:gdLst>
              <a:gd name="T0" fmla="*/ 0 w 5593404"/>
              <a:gd name="T1" fmla="*/ 1343854 h 1376482"/>
              <a:gd name="T2" fmla="*/ 1438868 w 5593404"/>
              <a:gd name="T3" fmla="*/ 1343854 h 1376482"/>
              <a:gd name="T4" fmla="*/ 1604143 w 5593404"/>
              <a:gd name="T5" fmla="*/ 1324404 h 1376482"/>
              <a:gd name="T6" fmla="*/ 2236075 w 5593404"/>
              <a:gd name="T7" fmla="*/ 1334132 h 1376482"/>
              <a:gd name="T8" fmla="*/ 2323575 w 5593404"/>
              <a:gd name="T9" fmla="*/ 1343854 h 1376482"/>
              <a:gd name="T10" fmla="*/ 2343021 w 5593404"/>
              <a:gd name="T11" fmla="*/ 1324404 h 1376482"/>
              <a:gd name="T12" fmla="*/ 2372188 w 5593404"/>
              <a:gd name="T13" fmla="*/ 1304959 h 1376482"/>
              <a:gd name="T14" fmla="*/ 2313852 w 5593404"/>
              <a:gd name="T15" fmla="*/ 1178554 h 1376482"/>
              <a:gd name="T16" fmla="*/ 2294411 w 5593404"/>
              <a:gd name="T17" fmla="*/ 1091045 h 1376482"/>
              <a:gd name="T18" fmla="*/ 2469407 w 5593404"/>
              <a:gd name="T19" fmla="*/ 1003531 h 1376482"/>
              <a:gd name="T20" fmla="*/ 3548558 w 5593404"/>
              <a:gd name="T21" fmla="*/ 984086 h 1376482"/>
              <a:gd name="T22" fmla="*/ 3529114 w 5593404"/>
              <a:gd name="T23" fmla="*/ 954913 h 1376482"/>
              <a:gd name="T24" fmla="*/ 3558278 w 5593404"/>
              <a:gd name="T25" fmla="*/ 624317 h 1376482"/>
              <a:gd name="T26" fmla="*/ 4267990 w 5593404"/>
              <a:gd name="T27" fmla="*/ 634040 h 1376482"/>
              <a:gd name="T28" fmla="*/ 4433267 w 5593404"/>
              <a:gd name="T29" fmla="*/ 536809 h 1376482"/>
              <a:gd name="T30" fmla="*/ 4442990 w 5593404"/>
              <a:gd name="T31" fmla="*/ 21463 h 1376482"/>
              <a:gd name="T32" fmla="*/ 5590194 w 5593404"/>
              <a:gd name="T33" fmla="*/ 2017 h 137648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593404"/>
              <a:gd name="T52" fmla="*/ 0 h 1376482"/>
              <a:gd name="T53" fmla="*/ 5593404 w 5593404"/>
              <a:gd name="T54" fmla="*/ 1376482 h 137648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593404" h="1376482">
                <a:moveTo>
                  <a:pt x="0" y="1344434"/>
                </a:moveTo>
                <a:cubicBezTo>
                  <a:pt x="730223" y="1364441"/>
                  <a:pt x="702598" y="1376482"/>
                  <a:pt x="1439693" y="1344434"/>
                </a:cubicBezTo>
                <a:cubicBezTo>
                  <a:pt x="1495144" y="1342023"/>
                  <a:pt x="1549940" y="1331464"/>
                  <a:pt x="1605063" y="1324979"/>
                </a:cubicBezTo>
                <a:lnTo>
                  <a:pt x="2237361" y="1334707"/>
                </a:lnTo>
                <a:cubicBezTo>
                  <a:pt x="2266713" y="1335500"/>
                  <a:pt x="2295668" y="1347092"/>
                  <a:pt x="2324910" y="1344434"/>
                </a:cubicBezTo>
                <a:cubicBezTo>
                  <a:pt x="2334044" y="1343604"/>
                  <a:pt x="2337204" y="1330708"/>
                  <a:pt x="2344366" y="1324979"/>
                </a:cubicBezTo>
                <a:cubicBezTo>
                  <a:pt x="2353495" y="1317676"/>
                  <a:pt x="2363821" y="1312009"/>
                  <a:pt x="2373549" y="1305524"/>
                </a:cubicBezTo>
                <a:cubicBezTo>
                  <a:pt x="2340512" y="1255970"/>
                  <a:pt x="2341136" y="1261249"/>
                  <a:pt x="2315183" y="1179064"/>
                </a:cubicBezTo>
                <a:cubicBezTo>
                  <a:pt x="2306181" y="1150557"/>
                  <a:pt x="2302212" y="1120698"/>
                  <a:pt x="2295727" y="1091515"/>
                </a:cubicBezTo>
                <a:cubicBezTo>
                  <a:pt x="2312341" y="975222"/>
                  <a:pt x="2285017" y="1009773"/>
                  <a:pt x="2470825" y="1003966"/>
                </a:cubicBezTo>
                <a:cubicBezTo>
                  <a:pt x="2830631" y="992722"/>
                  <a:pt x="3190672" y="990996"/>
                  <a:pt x="3550595" y="984511"/>
                </a:cubicBezTo>
                <a:cubicBezTo>
                  <a:pt x="3544110" y="974783"/>
                  <a:pt x="3531140" y="967019"/>
                  <a:pt x="3531140" y="955328"/>
                </a:cubicBezTo>
                <a:cubicBezTo>
                  <a:pt x="3531140" y="703881"/>
                  <a:pt x="3520789" y="743186"/>
                  <a:pt x="3560323" y="624587"/>
                </a:cubicBezTo>
                <a:cubicBezTo>
                  <a:pt x="3797029" y="627830"/>
                  <a:pt x="4033727" y="636888"/>
                  <a:pt x="4270442" y="634315"/>
                </a:cubicBezTo>
                <a:cubicBezTo>
                  <a:pt x="4486836" y="631963"/>
                  <a:pt x="4468146" y="666369"/>
                  <a:pt x="4435812" y="537039"/>
                </a:cubicBezTo>
                <a:cubicBezTo>
                  <a:pt x="4439055" y="365184"/>
                  <a:pt x="4298435" y="110383"/>
                  <a:pt x="4445540" y="21473"/>
                </a:cubicBezTo>
                <a:cubicBezTo>
                  <a:pt x="4481068" y="0"/>
                  <a:pt x="5318617" y="2017"/>
                  <a:pt x="5593404" y="2017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82" name="文字方塊 181"/>
          <p:cNvSpPr txBox="1">
            <a:spLocks noChangeArrowheads="1"/>
          </p:cNvSpPr>
          <p:nvPr/>
        </p:nvSpPr>
        <p:spPr bwMode="auto">
          <a:xfrm>
            <a:off x="214313" y="5786438"/>
            <a:ext cx="3393297" cy="369887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FF00"/>
                </a:solidFill>
              </a:rPr>
              <a:t>Critical path = 4.251+0.581</a:t>
            </a:r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72" name="文字方塊 143"/>
          <p:cNvSpPr txBox="1">
            <a:spLocks noChangeArrowheads="1"/>
          </p:cNvSpPr>
          <p:nvPr/>
        </p:nvSpPr>
        <p:spPr bwMode="auto">
          <a:xfrm>
            <a:off x="714375" y="1500188"/>
            <a:ext cx="22145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b="0"/>
              <a:t>Register delay time</a:t>
            </a:r>
            <a:endParaRPr lang="zh-TW" altLang="en-US" sz="1600" b="0"/>
          </a:p>
        </p:txBody>
      </p:sp>
      <p:sp>
        <p:nvSpPr>
          <p:cNvPr id="173" name="文字方塊 144"/>
          <p:cNvSpPr txBox="1">
            <a:spLocks noChangeArrowheads="1"/>
          </p:cNvSpPr>
          <p:nvPr/>
        </p:nvSpPr>
        <p:spPr bwMode="auto">
          <a:xfrm>
            <a:off x="714375" y="1763713"/>
            <a:ext cx="20716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b="0"/>
              <a:t>Register</a:t>
            </a:r>
            <a:r>
              <a:rPr lang="en-US" altLang="zh-TW" sz="1400" b="0"/>
              <a:t> </a:t>
            </a:r>
            <a:r>
              <a:rPr lang="en-US" altLang="zh-TW" sz="1600" b="0"/>
              <a:t>setup time</a:t>
            </a:r>
            <a:endParaRPr lang="zh-TW" altLang="en-US" sz="1600" b="0"/>
          </a:p>
        </p:txBody>
      </p:sp>
      <p:sp>
        <p:nvSpPr>
          <p:cNvPr id="174" name="文字方塊 145"/>
          <p:cNvSpPr txBox="1">
            <a:spLocks noChangeArrowheads="1"/>
          </p:cNvSpPr>
          <p:nvPr/>
        </p:nvSpPr>
        <p:spPr bwMode="auto">
          <a:xfrm>
            <a:off x="2643188" y="1785938"/>
            <a:ext cx="7858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>
                <a:solidFill>
                  <a:srgbClr val="FF9900"/>
                </a:solidFill>
              </a:rPr>
              <a:t>0.581</a:t>
            </a:r>
            <a:endParaRPr lang="zh-TW" altLang="en-US" sz="1600">
              <a:solidFill>
                <a:srgbClr val="FF9900"/>
              </a:solidFill>
            </a:endParaRPr>
          </a:p>
        </p:txBody>
      </p:sp>
      <p:sp>
        <p:nvSpPr>
          <p:cNvPr id="175" name="文字方塊 146"/>
          <p:cNvSpPr txBox="1">
            <a:spLocks noChangeArrowheads="1"/>
          </p:cNvSpPr>
          <p:nvPr/>
        </p:nvSpPr>
        <p:spPr bwMode="auto">
          <a:xfrm>
            <a:off x="2643188" y="1500188"/>
            <a:ext cx="7858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>
                <a:solidFill>
                  <a:srgbClr val="FF9900"/>
                </a:solidFill>
              </a:rPr>
              <a:t>0.441</a:t>
            </a:r>
            <a:endParaRPr lang="zh-TW" altLang="en-US" sz="1600">
              <a:solidFill>
                <a:srgbClr val="FF9900"/>
              </a:solidFill>
            </a:endParaRPr>
          </a:p>
        </p:txBody>
      </p:sp>
      <p:sp>
        <p:nvSpPr>
          <p:cNvPr id="176" name="文字方塊 154"/>
          <p:cNvSpPr txBox="1">
            <a:spLocks noChangeArrowheads="1"/>
          </p:cNvSpPr>
          <p:nvPr/>
        </p:nvSpPr>
        <p:spPr bwMode="auto">
          <a:xfrm>
            <a:off x="714375" y="2170113"/>
            <a:ext cx="20716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b="0"/>
              <a:t>Booth encoder delay</a:t>
            </a:r>
            <a:endParaRPr lang="zh-TW" altLang="en-US" sz="1600" b="0"/>
          </a:p>
        </p:txBody>
      </p:sp>
      <p:sp>
        <p:nvSpPr>
          <p:cNvPr id="177" name="文字方塊 155"/>
          <p:cNvSpPr txBox="1">
            <a:spLocks noChangeArrowheads="1"/>
          </p:cNvSpPr>
          <p:nvPr/>
        </p:nvSpPr>
        <p:spPr bwMode="auto">
          <a:xfrm>
            <a:off x="2714625" y="2192338"/>
            <a:ext cx="15716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>
                <a:solidFill>
                  <a:srgbClr val="FF9900"/>
                </a:solidFill>
              </a:rPr>
              <a:t>1.5 (assume)</a:t>
            </a:r>
            <a:endParaRPr lang="zh-TW" altLang="en-US" sz="16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06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57" grpId="0"/>
      <p:bldP spid="158" grpId="0"/>
      <p:bldP spid="159" grpId="0"/>
      <p:bldP spid="160" grpId="0"/>
      <p:bldP spid="165" grpId="0"/>
      <p:bldP spid="166" grpId="0"/>
      <p:bldP spid="167" grpId="0"/>
      <p:bldP spid="168" grpId="0"/>
      <p:bldP spid="169" grpId="0"/>
      <p:bldP spid="170" grpId="0"/>
      <p:bldP spid="171" grpId="0" animBg="1"/>
      <p:bldP spid="181" grpId="0" animBg="1"/>
      <p:bldP spid="1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1"/>
                </a:solidFill>
              </a:rPr>
              <a:t> Pipeline MAC Example</a:t>
            </a:r>
            <a:endParaRPr lang="zh-TW" altLang="en-US" dirty="0" smtClean="0"/>
          </a:p>
        </p:txBody>
      </p:sp>
      <p:sp>
        <p:nvSpPr>
          <p:cNvPr id="48131" name="副標題 7"/>
          <p:cNvSpPr>
            <a:spLocks noGrp="1"/>
          </p:cNvSpPr>
          <p:nvPr>
            <p:ph type="subTitle" idx="4294967295"/>
          </p:nvPr>
        </p:nvSpPr>
        <p:spPr>
          <a:xfrm>
            <a:off x="1371600" y="4149725"/>
            <a:ext cx="6400800" cy="1489075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endParaRPr lang="zh-TW" altLang="en-US" smtClean="0"/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6C2AB88-E6EB-4DE1-82EE-D7DF2B28EDF7}" type="slidenum">
              <a:rPr lang="en-US" altLang="zh-TW" sz="1400" b="0">
                <a:solidFill>
                  <a:srgbClr val="99CCFF"/>
                </a:solidFill>
                <a:latin typeface="+mn-lt"/>
                <a:ea typeface="新細明體" pitchFamily="18" charset="-120"/>
              </a:rPr>
              <a:pPr algn="r">
                <a:defRPr/>
              </a:pPr>
              <a:t>9</a:t>
            </a:fld>
            <a:endParaRPr lang="en-US" altLang="zh-TW" sz="1400" b="0">
              <a:solidFill>
                <a:srgbClr val="99CCFF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B181A-08CC-4022-A983-C54B0610E5D7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erald">
  <a:themeElements>
    <a:clrScheme name="emeral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erald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emera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eral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eral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eral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eral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eral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eral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eral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eral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eral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eral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eral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merald">
  <a:themeElements>
    <a:clrScheme name="emeral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erald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emera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eral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eral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eral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eral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eral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eral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eral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eral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eral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eral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eral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2516</TotalTime>
  <Words>571</Words>
  <Application>Microsoft Office PowerPoint</Application>
  <PresentationFormat>如螢幕大小 (4:3)</PresentationFormat>
  <Paragraphs>366</Paragraphs>
  <Slides>16</Slides>
  <Notes>13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18" baseType="lpstr">
      <vt:lpstr>emerald</vt:lpstr>
      <vt:lpstr>1_emerald</vt:lpstr>
      <vt:lpstr> IC Design  HW4 Tutorial</vt:lpstr>
      <vt:lpstr>Outline</vt:lpstr>
      <vt:lpstr>Specify Path Delay and Area</vt:lpstr>
      <vt:lpstr>Number of Transistors</vt:lpstr>
      <vt:lpstr> MAC Example</vt:lpstr>
      <vt:lpstr>2-bit MAC Example (1/2)</vt:lpstr>
      <vt:lpstr>2-bit MAC Example (2/2)</vt:lpstr>
      <vt:lpstr>Timing Path Calculation</vt:lpstr>
      <vt:lpstr> Pipeline MAC Example</vt:lpstr>
      <vt:lpstr>        Pipelined Structure</vt:lpstr>
      <vt:lpstr>PowerPoint 簡報</vt:lpstr>
      <vt:lpstr>Verilog Testbench</vt:lpstr>
      <vt:lpstr>Compile and debug</vt:lpstr>
      <vt:lpstr>Compile and debug(2/2)</vt:lpstr>
      <vt:lpstr>Reminder (1/2)</vt:lpstr>
      <vt:lpstr>Reminder (2/2)</vt:lpstr>
    </vt:vector>
  </TitlesOfParts>
  <Company>GIEE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IC Design HW4 Tutorial</dc:title>
  <dc:creator>Weiqbear</dc:creator>
  <cp:lastModifiedBy>godofjim</cp:lastModifiedBy>
  <cp:revision>296</cp:revision>
  <dcterms:created xsi:type="dcterms:W3CDTF">2005-12-18T06:25:25Z</dcterms:created>
  <dcterms:modified xsi:type="dcterms:W3CDTF">2012-12-11T02:26:40Z</dcterms:modified>
</cp:coreProperties>
</file>