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4-11-13T01:33:44.4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context xml:id="ctx1">
      <inkml:inkSource xml:id="inkSrc1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14-11-13T01:35:30.734"/>
    </inkml:context>
  </inkml:definitions>
  <inkml:trace contextRef="#ctx0" brushRef="#br0">8042 506 3225,'2'15'3741,"-2"-15"-516,6 12-1290,-6-12-2967,0 0-1935,14 13-516,-14-13-258</inkml:trace>
  <inkml:trace contextRef="#ctx1" brushRef="#br0">0 0,'49'0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4-11-13T01:41:38.0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0,'0'0'0,"0"0"0,0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26635B-33D1-43C8-B058-A9A8D8919B75}" type="datetimeFigureOut">
              <a:rPr lang="zh-TW" altLang="en-US"/>
              <a:pPr>
                <a:defRPr/>
              </a:pPr>
              <a:t>2016/11/23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F5DC6B2-0D9F-4FEF-90E5-FCA02C0A857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5DC6B2-0D9F-4FEF-90E5-FCA02C0A857B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dirty="0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4D4B04-F1D6-42E4-9EEA-E7FD65DC8BA7}" type="slidenum">
              <a:rPr lang="zh-TW" altLang="en-US" smtClean="0"/>
              <a:pPr/>
              <a:t>2</a:t>
            </a:fld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60349-0516-4CF9-9AE3-CAF61547C4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CA816-55EC-4C6B-AB36-E8FC8ACA4D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09BCA-C8C1-4AAF-960B-B991D36625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538AE-C818-4057-9A21-C6C1BF5B17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3C398-4D71-4AB2-B78F-9721027534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9AE65-23C7-49BB-B43D-6688D6AFE3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5C5D9-CE5F-44F0-B458-E8B04CBEEE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687F1-1FE8-4A7F-B5CA-C9B1A630C6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EC923-811A-4D24-90DC-176D720F9E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22674-28C8-4321-A665-A20B14137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711C5-D4A7-4520-A846-24E5E1A487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AFF292E-8072-43A6-B36D-EBC252D647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95535" y="260350"/>
            <a:ext cx="842493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3538" indent="-363538" algn="just">
              <a:spcBef>
                <a:spcPct val="50000"/>
              </a:spcBef>
              <a:defRPr/>
            </a:pPr>
            <a:r>
              <a:rPr lang="en-US" altLang="zh-TW" b="1" dirty="0"/>
              <a:t>Homework 3  (Due:  </a:t>
            </a:r>
            <a:r>
              <a:rPr lang="en-US" altLang="zh-TW" b="1" dirty="0" smtClean="0"/>
              <a:t>Dec</a:t>
            </a:r>
            <a:r>
              <a:rPr lang="en-US" altLang="zh-TW" b="1" smtClean="0"/>
              <a:t>. </a:t>
            </a:r>
            <a:r>
              <a:rPr lang="en-US" altLang="zh-TW" b="1" smtClean="0"/>
              <a:t>8</a:t>
            </a:r>
            <a:r>
              <a:rPr lang="en-US" altLang="zh-TW" b="1" baseline="30000" smtClean="0"/>
              <a:t>h</a:t>
            </a:r>
            <a:r>
              <a:rPr lang="en-US" altLang="zh-TW" b="1" dirty="0"/>
              <a:t>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/>
              <a:t>(1) Write a </a:t>
            </a:r>
            <a:r>
              <a:rPr lang="en-US" altLang="zh-TW" dirty="0" err="1"/>
              <a:t>Matlab</a:t>
            </a:r>
            <a:r>
              <a:rPr lang="en-US" altLang="zh-TW" dirty="0"/>
              <a:t> program for </a:t>
            </a:r>
            <a:r>
              <a:rPr lang="en-US" altLang="zh-TW" dirty="0">
                <a:solidFill>
                  <a:srgbClr val="3333FF"/>
                </a:solidFill>
              </a:rPr>
              <a:t>the Wigner </a:t>
            </a:r>
            <a:r>
              <a:rPr lang="en-US" altLang="zh-TW" dirty="0">
                <a:solidFill>
                  <a:srgbClr val="0000FF"/>
                </a:solidFill>
              </a:rPr>
              <a:t>distribution function </a:t>
            </a:r>
            <a:r>
              <a:rPr lang="en-US" altLang="zh-TW" dirty="0"/>
              <a:t>when the input function has a finite duration.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/>
              <a:t>                y = </a:t>
            </a:r>
            <a:r>
              <a:rPr lang="en-US" altLang="zh-TW" dirty="0" err="1"/>
              <a:t>wdf</a:t>
            </a:r>
            <a:r>
              <a:rPr lang="en-US" altLang="zh-TW" dirty="0"/>
              <a:t>(x, t, f)                                                                        (35 scores)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/>
              <a:t>   </a:t>
            </a:r>
            <a:r>
              <a:rPr lang="en-US" altLang="zh-TW" i="1" dirty="0"/>
              <a:t>x</a:t>
            </a:r>
            <a:r>
              <a:rPr lang="en-US" altLang="zh-TW" dirty="0"/>
              <a:t>: input, </a:t>
            </a:r>
            <a:r>
              <a:rPr lang="en-US" altLang="zh-TW" i="1" dirty="0"/>
              <a:t>t</a:t>
            </a:r>
            <a:r>
              <a:rPr lang="en-US" altLang="zh-TW" dirty="0"/>
              <a:t>: samples on </a:t>
            </a:r>
            <a:r>
              <a:rPr lang="en-US" altLang="zh-TW" i="1" dirty="0"/>
              <a:t>t</a:t>
            </a:r>
            <a:r>
              <a:rPr lang="en-US" altLang="zh-TW" dirty="0"/>
              <a:t>-axis, </a:t>
            </a:r>
            <a:r>
              <a:rPr lang="en-US" altLang="zh-TW" i="1" dirty="0"/>
              <a:t>f</a:t>
            </a:r>
            <a:r>
              <a:rPr lang="en-US" altLang="zh-TW" dirty="0"/>
              <a:t>: samples on </a:t>
            </a:r>
            <a:r>
              <a:rPr lang="en-US" altLang="zh-TW" i="1" dirty="0"/>
              <a:t>f</a:t>
            </a:r>
            <a:r>
              <a:rPr lang="en-US" altLang="zh-TW" dirty="0"/>
              <a:t>-axis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</a:t>
            </a:r>
            <a:r>
              <a:rPr lang="zh-TW" altLang="en-US" dirty="0" smtClean="0"/>
              <a:t>程式碼</a:t>
            </a:r>
            <a:r>
              <a:rPr lang="zh-TW" altLang="en-US" dirty="0"/>
              <a:t>要寄給我， </a:t>
            </a:r>
            <a:r>
              <a:rPr lang="en-US" altLang="zh-TW" dirty="0"/>
              <a:t>(ii) </a:t>
            </a:r>
            <a:r>
              <a:rPr lang="zh-TW" altLang="en-US" dirty="0"/>
              <a:t>用 </a:t>
            </a:r>
            <a:r>
              <a:rPr lang="en-US" altLang="zh-TW" dirty="0">
                <a:solidFill>
                  <a:srgbClr val="3333FF"/>
                </a:solidFill>
              </a:rPr>
              <a:t>function</a:t>
            </a:r>
            <a:r>
              <a:rPr lang="en-US" altLang="zh-TW" dirty="0"/>
              <a:t> </a:t>
            </a:r>
            <a:r>
              <a:rPr lang="zh-TW" altLang="en-US" dirty="0"/>
              <a:t>的指令寫成函式，</a:t>
            </a:r>
            <a:r>
              <a:rPr lang="en-US" altLang="zh-TW" dirty="0"/>
              <a:t>(iii) </a:t>
            </a:r>
            <a:r>
              <a:rPr lang="zh-TW" altLang="en-US" dirty="0"/>
              <a:t>自己選一個 </a:t>
            </a:r>
            <a:r>
              <a:rPr lang="en-US" altLang="zh-TW" dirty="0"/>
              <a:t>input </a:t>
            </a:r>
            <a:r>
              <a:rPr lang="en-US" altLang="zh-TW" i="1" dirty="0"/>
              <a:t>x</a:t>
            </a:r>
            <a:r>
              <a:rPr lang="zh-TW" altLang="en-US" dirty="0"/>
              <a:t>， 用你們的程式將 </a:t>
            </a:r>
            <a:r>
              <a:rPr lang="en-US" altLang="zh-TW" dirty="0"/>
              <a:t>output </a:t>
            </a:r>
            <a:r>
              <a:rPr lang="en-US" altLang="zh-TW" i="1" dirty="0"/>
              <a:t>y</a:t>
            </a:r>
            <a:r>
              <a:rPr lang="en-US" altLang="zh-TW" dirty="0"/>
              <a:t> </a:t>
            </a:r>
            <a:r>
              <a:rPr lang="zh-TW" altLang="en-US" dirty="0"/>
              <a:t>算出來並畫出來， </a:t>
            </a:r>
            <a:r>
              <a:rPr lang="en-US" altLang="zh-TW" dirty="0"/>
              <a:t>(iv) </a:t>
            </a:r>
            <a:r>
              <a:rPr lang="zh-TW" altLang="en-US" dirty="0"/>
              <a:t>用 </a:t>
            </a:r>
            <a:r>
              <a:rPr lang="en-US" altLang="zh-TW" dirty="0">
                <a:solidFill>
                  <a:srgbClr val="3333FF"/>
                </a:solidFill>
              </a:rPr>
              <a:t>tic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>
                <a:solidFill>
                  <a:srgbClr val="3333FF"/>
                </a:solidFill>
              </a:rPr>
              <a:t>toc</a:t>
            </a:r>
            <a:r>
              <a:rPr lang="en-US" altLang="zh-TW" dirty="0"/>
              <a:t> </a:t>
            </a:r>
            <a:r>
              <a:rPr lang="zh-TW" altLang="en-US" dirty="0"/>
              <a:t>的指令來計算程式的 </a:t>
            </a:r>
            <a:r>
              <a:rPr lang="en-US" altLang="zh-TW" dirty="0"/>
              <a:t>running time</a:t>
            </a:r>
            <a:r>
              <a:rPr lang="zh-TW" altLang="en-US" dirty="0"/>
              <a:t>，</a:t>
            </a:r>
            <a:r>
              <a:rPr lang="en-US" altLang="zh-TW" dirty="0"/>
              <a:t>(v) </a:t>
            </a:r>
            <a:r>
              <a:rPr lang="zh-TW" altLang="en-US" dirty="0"/>
              <a:t>程式執行的時間，越短越好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0000FF"/>
                </a:solidFill>
              </a:rPr>
              <a:t>使用 </a:t>
            </a:r>
            <a:r>
              <a:rPr lang="en-US" altLang="zh-TW" dirty="0">
                <a:solidFill>
                  <a:srgbClr val="0000FF"/>
                </a:solidFill>
              </a:rPr>
              <a:t>unbalanced form </a:t>
            </a:r>
            <a:r>
              <a:rPr lang="zh-TW" altLang="en-US" dirty="0">
                <a:solidFill>
                  <a:srgbClr val="0000FF"/>
                </a:solidFill>
              </a:rPr>
              <a:t>有額外加分</a:t>
            </a:r>
            <a:r>
              <a:rPr lang="en-US" altLang="zh-TW" dirty="0" smtClean="0"/>
              <a:t>)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del_t</a:t>
            </a:r>
            <a:r>
              <a:rPr lang="en-US" altLang="zh-TW" dirty="0" smtClean="0"/>
              <a:t> </a:t>
            </a:r>
            <a:r>
              <a:rPr lang="en-US" altLang="zh-TW" dirty="0"/>
              <a:t>= 0.0125;    </a:t>
            </a:r>
            <a:r>
              <a:rPr lang="en-US" altLang="zh-TW" dirty="0" err="1"/>
              <a:t>del_f</a:t>
            </a:r>
            <a:r>
              <a:rPr lang="en-US" altLang="zh-TW" dirty="0"/>
              <a:t> = 0.05;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t = -9:del_t:9;      f = -4:del_f:4;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x = </a:t>
            </a:r>
            <a:r>
              <a:rPr lang="en-US" altLang="zh-TW" dirty="0" err="1"/>
              <a:t>exp</a:t>
            </a:r>
            <a:r>
              <a:rPr lang="en-US" altLang="zh-TW" dirty="0"/>
              <a:t>(j*t.^2/10-j*3*t).*((t&gt;=-9)&amp;(t&lt;=1))+</a:t>
            </a:r>
            <a:r>
              <a:rPr lang="en-US" altLang="zh-TW" dirty="0" err="1"/>
              <a:t>exp</a:t>
            </a:r>
            <a:r>
              <a:rPr lang="en-US" altLang="zh-TW" dirty="0"/>
              <a:t>(j*t.^2/2+j*6*t).*</a:t>
            </a:r>
            <a:r>
              <a:rPr lang="en-US" altLang="zh-TW" dirty="0" err="1"/>
              <a:t>exp</a:t>
            </a:r>
            <a:r>
              <a:rPr lang="en-US" altLang="zh-TW" dirty="0"/>
              <a:t>(-(t-4).^2/10);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tic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y=</a:t>
            </a:r>
            <a:r>
              <a:rPr lang="en-US" altLang="zh-TW" dirty="0" err="1"/>
              <a:t>wdf</a:t>
            </a:r>
            <a:r>
              <a:rPr lang="en-US" altLang="zh-TW" dirty="0"/>
              <a:t> (</a:t>
            </a:r>
            <a:r>
              <a:rPr lang="en-US" altLang="zh-TW" dirty="0" err="1"/>
              <a:t>x,t,f</a:t>
            </a:r>
            <a:r>
              <a:rPr lang="en-US" altLang="zh-TW" dirty="0"/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toc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79950" y="3187700"/>
              <a:ext cx="2903538" cy="196850"/>
            </p14:xfrm>
          </p:contentPart>
        </mc:Choice>
        <mc:Fallback xmlns=""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0590" y="3178343"/>
                <a:ext cx="2917219" cy="210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4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771338" y="40611425"/>
              <a:ext cx="0" cy="0"/>
            </p14:xfrm>
          </p:contentPart>
        </mc:Choice>
        <mc:Fallback xmlns="">
          <p:pic>
            <p:nvPicPr>
              <p:cNvPr id="104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771338" y="40611425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矩形 1"/>
          <p:cNvSpPr/>
          <p:nvPr/>
        </p:nvSpPr>
        <p:spPr>
          <a:xfrm>
            <a:off x="359531" y="5604014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(2) Compared to the Fourier transform, what are the main advantage and the disadvantage of the </a:t>
            </a:r>
            <a:r>
              <a:rPr lang="en-US" altLang="zh-TW" u="sng" dirty="0"/>
              <a:t>3 or 4-parameter atom</a:t>
            </a:r>
            <a:r>
              <a:rPr lang="en-US" altLang="zh-TW" dirty="0"/>
              <a:t>?                                         (10 scores)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8569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(3) </a:t>
            </a:r>
            <a:r>
              <a:rPr lang="en-US" altLang="zh-TW" dirty="0" smtClean="0"/>
              <a:t>How do we apply the (a) fractional Fourier transform and the (b) generalized shearing for filter design</a:t>
            </a:r>
            <a:r>
              <a:rPr lang="en-US" altLang="zh-TW" dirty="0" smtClean="0"/>
              <a:t>?                                                                      </a:t>
            </a:r>
            <a:r>
              <a:rPr lang="en-US" altLang="zh-TW" dirty="0"/>
              <a:t>(</a:t>
            </a:r>
            <a:r>
              <a:rPr lang="en-US" altLang="zh-TW" dirty="0" smtClean="0"/>
              <a:t>15 </a:t>
            </a:r>
            <a:r>
              <a:rPr lang="en-US" altLang="zh-TW" dirty="0"/>
              <a:t>scores)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/>
              <a:t>(4) </a:t>
            </a:r>
            <a:r>
              <a:rPr lang="en-US" altLang="zh-TW" dirty="0" smtClean="0"/>
              <a:t>Suppose that the WDFs of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) and exp(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at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+</a:t>
            </a:r>
            <a:r>
              <a:rPr lang="en-US" altLang="zh-TW" i="1" dirty="0" smtClean="0"/>
              <a:t>bt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</a:t>
            </a:r>
            <a:r>
              <a:rPr lang="en-US" altLang="zh-TW" i="1" dirty="0" smtClean="0"/>
              <a:t>ct</a:t>
            </a:r>
            <a:r>
              <a:rPr lang="en-US" altLang="zh-TW" dirty="0" smtClean="0"/>
              <a:t>))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dt</a:t>
            </a:r>
            <a:r>
              <a:rPr lang="en-US" altLang="zh-TW" dirty="0" smtClean="0"/>
              <a:t> +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) are the left and the right figures, respectively. Determine the values of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d</a:t>
            </a:r>
            <a:r>
              <a:rPr lang="en-US" altLang="zh-TW" dirty="0" smtClean="0"/>
              <a:t> , 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.   </a:t>
            </a:r>
            <a:r>
              <a:rPr lang="en-US" altLang="zh-TW" dirty="0" smtClean="0"/>
              <a:t> </a:t>
            </a:r>
            <a:r>
              <a:rPr lang="en-US" altLang="zh-TW" dirty="0" smtClean="0"/>
              <a:t>(15 scores)</a:t>
            </a:r>
            <a:endParaRPr lang="en-US" altLang="zh-TW" dirty="0"/>
          </a:p>
        </p:txBody>
      </p:sp>
      <p:sp>
        <p:nvSpPr>
          <p:cNvPr id="17" name="矩形 16"/>
          <p:cNvSpPr/>
          <p:nvPr/>
        </p:nvSpPr>
        <p:spPr>
          <a:xfrm>
            <a:off x="1475656" y="2132856"/>
            <a:ext cx="115212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907704" y="1772270"/>
            <a:ext cx="0" cy="12969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899592" y="2492896"/>
            <a:ext cx="24495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492922" y="2420764"/>
            <a:ext cx="863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51"/>
          <p:cNvSpPr txBox="1">
            <a:spLocks noChangeArrowheads="1"/>
          </p:cNvSpPr>
          <p:nvPr/>
        </p:nvSpPr>
        <p:spPr bwMode="auto">
          <a:xfrm>
            <a:off x="7092280" y="1844824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12,5)</a:t>
            </a:r>
            <a:endParaRPr lang="zh-TW" altLang="en-US" dirty="0"/>
          </a:p>
        </p:txBody>
      </p:sp>
      <p:sp>
        <p:nvSpPr>
          <p:cNvPr id="34" name="文字方塊 48"/>
          <p:cNvSpPr txBox="1">
            <a:spLocks noChangeArrowheads="1"/>
          </p:cNvSpPr>
          <p:nvPr/>
        </p:nvSpPr>
        <p:spPr bwMode="auto">
          <a:xfrm>
            <a:off x="755576" y="1844824"/>
            <a:ext cx="72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 smtClean="0"/>
              <a:t>(-2,3)</a:t>
            </a:r>
            <a:endParaRPr lang="zh-TW" altLang="en-US" dirty="0"/>
          </a:p>
        </p:txBody>
      </p:sp>
      <p:sp>
        <p:nvSpPr>
          <p:cNvPr id="35" name="文字方塊 48"/>
          <p:cNvSpPr txBox="1">
            <a:spLocks noChangeArrowheads="1"/>
          </p:cNvSpPr>
          <p:nvPr/>
        </p:nvSpPr>
        <p:spPr bwMode="auto">
          <a:xfrm>
            <a:off x="755576" y="2636912"/>
            <a:ext cx="8647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(-2,-3)</a:t>
            </a:r>
            <a:endParaRPr lang="zh-TW" altLang="en-US" dirty="0"/>
          </a:p>
        </p:txBody>
      </p:sp>
      <p:sp>
        <p:nvSpPr>
          <p:cNvPr id="37" name="文字方塊 48"/>
          <p:cNvSpPr txBox="1">
            <a:spLocks noChangeArrowheads="1"/>
          </p:cNvSpPr>
          <p:nvPr/>
        </p:nvSpPr>
        <p:spPr bwMode="auto">
          <a:xfrm>
            <a:off x="2555776" y="1844824"/>
            <a:ext cx="72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3,3)</a:t>
            </a:r>
            <a:endParaRPr lang="zh-TW" altLang="en-US" dirty="0"/>
          </a:p>
        </p:txBody>
      </p:sp>
      <p:sp>
        <p:nvSpPr>
          <p:cNvPr id="40" name="文字方塊 48"/>
          <p:cNvSpPr txBox="1">
            <a:spLocks noChangeArrowheads="1"/>
          </p:cNvSpPr>
          <p:nvPr/>
        </p:nvSpPr>
        <p:spPr bwMode="auto">
          <a:xfrm>
            <a:off x="2627784" y="2636912"/>
            <a:ext cx="72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 smtClean="0"/>
              <a:t>(3</a:t>
            </a:r>
            <a:r>
              <a:rPr lang="en-US" altLang="zh-TW" dirty="0" smtClean="0"/>
              <a:t>,-3)</a:t>
            </a:r>
            <a:endParaRPr lang="zh-TW" altLang="en-US" dirty="0"/>
          </a:p>
        </p:txBody>
      </p:sp>
      <p:sp>
        <p:nvSpPr>
          <p:cNvPr id="58" name="弧形 57"/>
          <p:cNvSpPr/>
          <p:nvPr/>
        </p:nvSpPr>
        <p:spPr>
          <a:xfrm flipV="1">
            <a:off x="5580112" y="1628800"/>
            <a:ext cx="1512168" cy="100811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弧形 58"/>
          <p:cNvSpPr/>
          <p:nvPr/>
        </p:nvSpPr>
        <p:spPr>
          <a:xfrm flipH="1" flipV="1">
            <a:off x="5580112" y="1628800"/>
            <a:ext cx="1512168" cy="100811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5580112" y="1988840"/>
            <a:ext cx="1512168" cy="864096"/>
            <a:chOff x="5580112" y="1988840"/>
            <a:chExt cx="1512168" cy="1008112"/>
          </a:xfrm>
        </p:grpSpPr>
        <p:sp>
          <p:nvSpPr>
            <p:cNvPr id="56" name="弧形 55"/>
            <p:cNvSpPr/>
            <p:nvPr/>
          </p:nvSpPr>
          <p:spPr>
            <a:xfrm flipV="1">
              <a:off x="5580112" y="1988840"/>
              <a:ext cx="1512168" cy="100811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弧形 56"/>
            <p:cNvSpPr/>
            <p:nvPr/>
          </p:nvSpPr>
          <p:spPr>
            <a:xfrm flipH="1" flipV="1">
              <a:off x="5580112" y="1988840"/>
              <a:ext cx="1512168" cy="100811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/>
            <p:cNvCxnSpPr>
              <a:stCxn id="59" idx="2"/>
            </p:cNvCxnSpPr>
            <p:nvPr/>
          </p:nvCxnSpPr>
          <p:spPr>
            <a:xfrm>
              <a:off x="5580112" y="2132856"/>
              <a:ext cx="0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7092280" y="2204864"/>
              <a:ext cx="0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字方塊 51"/>
          <p:cNvSpPr txBox="1">
            <a:spLocks noChangeArrowheads="1"/>
          </p:cNvSpPr>
          <p:nvPr/>
        </p:nvSpPr>
        <p:spPr bwMode="auto">
          <a:xfrm>
            <a:off x="7092280" y="2348880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12,2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6" name="文字方塊 51"/>
          <p:cNvSpPr txBox="1">
            <a:spLocks noChangeArrowheads="1"/>
          </p:cNvSpPr>
          <p:nvPr/>
        </p:nvSpPr>
        <p:spPr bwMode="auto">
          <a:xfrm>
            <a:off x="4932040" y="2420888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 smtClean="0"/>
              <a:t>(2,2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7" name="文字方塊 51"/>
          <p:cNvSpPr txBox="1">
            <a:spLocks noChangeArrowheads="1"/>
          </p:cNvSpPr>
          <p:nvPr/>
        </p:nvSpPr>
        <p:spPr bwMode="auto">
          <a:xfrm>
            <a:off x="4932040" y="1844824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 smtClean="0"/>
              <a:t>(2,5)</a:t>
            </a:r>
            <a:endParaRPr lang="zh-TW" altLang="en-US" dirty="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932040" y="2852936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5220072" y="1826552"/>
            <a:ext cx="0" cy="15121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51"/>
          <p:cNvSpPr txBox="1">
            <a:spLocks noChangeArrowheads="1"/>
          </p:cNvSpPr>
          <p:nvPr/>
        </p:nvSpPr>
        <p:spPr bwMode="auto">
          <a:xfrm>
            <a:off x="6084168" y="2852936"/>
            <a:ext cx="71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 smtClean="0"/>
              <a:t>(7,0)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5940152" y="206084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parabola</a:t>
            </a:r>
            <a:endParaRPr lang="zh-TW" altLang="en-US" dirty="0"/>
          </a:p>
        </p:txBody>
      </p:sp>
      <p:sp>
        <p:nvSpPr>
          <p:cNvPr id="75" name="橢圓 74"/>
          <p:cNvSpPr/>
          <p:nvPr/>
        </p:nvSpPr>
        <p:spPr>
          <a:xfrm>
            <a:off x="6300192" y="27809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7020272" y="24928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7020272" y="21328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5508104" y="21328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5508104" y="24928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323528" y="3356992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 smtClean="0"/>
              <a:t>(5) </a:t>
            </a:r>
            <a:r>
              <a:rPr lang="en-US" altLang="zh-TW" dirty="0">
                <a:solidFill>
                  <a:srgbClr val="000000"/>
                </a:solidFill>
              </a:rPr>
              <a:t>Among the </a:t>
            </a:r>
            <a:r>
              <a:rPr lang="en-US" altLang="zh-TW" u="sng" dirty="0">
                <a:solidFill>
                  <a:srgbClr val="000000"/>
                </a:solidFill>
              </a:rPr>
              <a:t>Gabor transform </a:t>
            </a:r>
            <a:r>
              <a:rPr lang="en-US" altLang="zh-TW" dirty="0">
                <a:solidFill>
                  <a:srgbClr val="000000"/>
                </a:solidFill>
              </a:rPr>
              <a:t>and the </a:t>
            </a:r>
            <a:r>
              <a:rPr lang="en-US" altLang="zh-TW" u="sng" dirty="0">
                <a:solidFill>
                  <a:srgbClr val="000000"/>
                </a:solidFill>
              </a:rPr>
              <a:t>WDF</a:t>
            </a:r>
            <a:r>
              <a:rPr lang="en-US" altLang="zh-TW" dirty="0">
                <a:solidFill>
                  <a:srgbClr val="000000"/>
                </a:solidFill>
              </a:rPr>
              <a:t>, which one is better for  the</a:t>
            </a:r>
            <a:br>
              <a:rPr lang="en-US" altLang="zh-TW" dirty="0">
                <a:solidFill>
                  <a:srgbClr val="000000"/>
                </a:solidFill>
              </a:rPr>
            </a:br>
            <a:r>
              <a:rPr lang="en-US" altLang="zh-TW" dirty="0">
                <a:solidFill>
                  <a:srgbClr val="000000"/>
                </a:solidFill>
              </a:rPr>
              <a:t>      applications of </a:t>
            </a:r>
            <a:r>
              <a:rPr lang="en-US" altLang="zh-TW" dirty="0" smtClean="0">
                <a:solidFill>
                  <a:srgbClr val="000000"/>
                </a:solidFill>
              </a:rPr>
              <a:t>(a) </a:t>
            </a:r>
            <a:r>
              <a:rPr lang="en-US" altLang="zh-TW" dirty="0">
                <a:solidFill>
                  <a:srgbClr val="000000"/>
                </a:solidFill>
              </a:rPr>
              <a:t>signal sampling</a:t>
            </a:r>
            <a:r>
              <a:rPr lang="en-US" altLang="zh-TW" dirty="0" smtClean="0">
                <a:solidFill>
                  <a:srgbClr val="000000"/>
                </a:solidFill>
              </a:rPr>
              <a:t>, (b) </a:t>
            </a:r>
            <a:r>
              <a:rPr lang="en-US" altLang="zh-TW" dirty="0" smtClean="0"/>
              <a:t>multiplexing, </a:t>
            </a:r>
            <a:r>
              <a:rPr lang="en-US" altLang="zh-TW" dirty="0" smtClean="0"/>
              <a:t>(c) </a:t>
            </a:r>
            <a:r>
              <a:rPr lang="en-US" altLang="zh-TW" dirty="0" smtClean="0"/>
              <a:t>optical </a:t>
            </a:r>
            <a:r>
              <a:rPr lang="en-US" altLang="zh-TW" dirty="0" smtClean="0"/>
              <a:t>system</a:t>
            </a:r>
            <a:br>
              <a:rPr lang="en-US" altLang="zh-TW" dirty="0" smtClean="0"/>
            </a:br>
            <a:r>
              <a:rPr lang="en-US" altLang="zh-TW" dirty="0" smtClean="0"/>
              <a:t>      </a:t>
            </a:r>
            <a:r>
              <a:rPr lang="en-US" altLang="zh-TW" dirty="0" smtClean="0"/>
              <a:t>analysis, and </a:t>
            </a:r>
            <a:r>
              <a:rPr lang="en-US" altLang="zh-TW" dirty="0" smtClean="0"/>
              <a:t>(d) </a:t>
            </a:r>
            <a:r>
              <a:rPr lang="en-US" altLang="zh-TW" dirty="0" smtClean="0"/>
              <a:t>random process </a:t>
            </a:r>
            <a:r>
              <a:rPr lang="en-US" altLang="zh-TW" dirty="0" smtClean="0"/>
              <a:t>analysis?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u="sng" dirty="0" smtClean="0">
                <a:solidFill>
                  <a:srgbClr val="000000"/>
                </a:solidFill>
              </a:rPr>
              <a:t>Also </a:t>
            </a:r>
            <a:r>
              <a:rPr lang="en-US" altLang="zh-TW" u="sng" dirty="0">
                <a:solidFill>
                  <a:srgbClr val="000000"/>
                </a:solidFill>
              </a:rPr>
              <a:t>illustrate the reasons</a:t>
            </a:r>
            <a:r>
              <a:rPr lang="en-US" altLang="zh-TW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altLang="zh-TW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(15 </a:t>
            </a:r>
            <a:r>
              <a:rPr lang="en-US" altLang="zh-TW" dirty="0">
                <a:solidFill>
                  <a:srgbClr val="000000"/>
                </a:solidFill>
              </a:rPr>
              <a:t>scores)</a:t>
            </a:r>
            <a:endParaRPr lang="en-US" altLang="zh-TW" dirty="0"/>
          </a:p>
        </p:txBody>
      </p:sp>
      <p:sp>
        <p:nvSpPr>
          <p:cNvPr id="81" name="矩形 80"/>
          <p:cNvSpPr/>
          <p:nvPr/>
        </p:nvSpPr>
        <p:spPr>
          <a:xfrm>
            <a:off x="323528" y="4725144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 smtClean="0"/>
              <a:t>(6)  (a) Why </a:t>
            </a:r>
            <a:r>
              <a:rPr lang="en-US" altLang="zh-TW" dirty="0" smtClean="0"/>
              <a:t>the </a:t>
            </a:r>
            <a:r>
              <a:rPr lang="en-US" altLang="zh-TW" u="sng" dirty="0" smtClean="0"/>
              <a:t>Fresnel transform </a:t>
            </a:r>
            <a:r>
              <a:rPr lang="en-US" altLang="zh-TW" dirty="0" smtClean="0"/>
              <a:t>of a stationary random process is still a stationary one?   </a:t>
            </a:r>
            <a:r>
              <a:rPr lang="en-US" altLang="zh-TW" dirty="0" smtClean="0"/>
              <a:t>(b) Why the linear canonical transform of a white noise is still a white one? </a:t>
            </a:r>
            <a:r>
              <a:rPr lang="en-US" altLang="zh-TW" dirty="0" smtClean="0"/>
              <a:t>(illustration by  the WDF instead of mathematical analysis)   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                                                                                                               </a:t>
            </a:r>
            <a:r>
              <a:rPr lang="en-US" altLang="zh-TW" dirty="0" smtClean="0"/>
              <a:t>(</a:t>
            </a:r>
            <a:r>
              <a:rPr lang="en-US" altLang="zh-TW" dirty="0" smtClean="0"/>
              <a:t>10 </a:t>
            </a:r>
            <a:r>
              <a:rPr lang="en-US" altLang="zh-TW" dirty="0" smtClean="0"/>
              <a:t>scores)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393</Words>
  <Application>Microsoft Office PowerPoint</Application>
  <PresentationFormat>如螢幕大小 (4:3)</PresentationFormat>
  <Paragraphs>30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Times New Roman</vt:lpstr>
      <vt:lpstr>預設簡報設計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Ding Jian-Jiun</cp:lastModifiedBy>
  <cp:revision>143</cp:revision>
  <dcterms:created xsi:type="dcterms:W3CDTF">2007-10-08T10:08:53Z</dcterms:created>
  <dcterms:modified xsi:type="dcterms:W3CDTF">2016-11-23T04:54:28Z</dcterms:modified>
</cp:coreProperties>
</file>