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01-02T02:55:55.3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9D5C-0614-46E9-B521-67AC693534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E1AFD-8C50-4CA0-BFBA-F87AFBE582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54991-F824-4206-8C35-2647579D32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426C6-DB2C-48C6-B128-08C36ED3A0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47D2D-4ADF-4C0A-A1CB-6DC29544E3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BD936-0ED0-4DCA-AD42-2D1DE45D793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5703-98E0-4683-A786-A40CAC0F81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E3C5B-0D0B-4EED-950F-7996877252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E8C7C-D234-4756-B651-50CB66B8F7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2182F-413F-429D-9386-5C41D20471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77DD7-BFF2-4706-970E-F626B4EEED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43645D60-A898-4B11-A4EF-9925163BAC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5536" y="476673"/>
            <a:ext cx="8424862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/>
              <a:t>Homework 5  (Due:  </a:t>
            </a:r>
            <a:r>
              <a:rPr lang="en-US" altLang="zh-TW" b="1" dirty="0" smtClean="0"/>
              <a:t>19</a:t>
            </a:r>
            <a:r>
              <a:rPr lang="en-US" altLang="zh-TW" b="1" baseline="30000" dirty="0" smtClean="0"/>
              <a:t>th</a:t>
            </a:r>
            <a:r>
              <a:rPr lang="en-US" altLang="zh-TW" b="1" dirty="0" smtClean="0"/>
              <a:t> </a:t>
            </a:r>
            <a:r>
              <a:rPr lang="en-US" altLang="zh-TW" b="1" dirty="0"/>
              <a:t>Jan.) </a:t>
            </a:r>
          </a:p>
          <a:p>
            <a:pPr marL="457200" indent="-457200" algn="just">
              <a:lnSpc>
                <a:spcPct val="120000"/>
              </a:lnSpc>
              <a:spcBef>
                <a:spcPct val="30000"/>
              </a:spcBef>
              <a:buAutoNum type="arabicParenBoth"/>
            </a:pPr>
            <a:r>
              <a:rPr lang="en-US" altLang="zh-TW" dirty="0" smtClean="0"/>
              <a:t>What are the vanish moments of (a) the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</a:t>
            </a:r>
            <a:r>
              <a:rPr lang="en-US" altLang="zh-TW" dirty="0" smtClean="0"/>
              <a:t>wavelet, (b) the continuous wavelet with the mother wavelet </a:t>
            </a:r>
            <a:r>
              <a:rPr lang="en-US" altLang="zh-TW" dirty="0" smtClean="0"/>
              <a:t>of                        , </a:t>
            </a:r>
            <a:r>
              <a:rPr lang="en-US" altLang="zh-TW" dirty="0" smtClean="0"/>
              <a:t>(c) the </a:t>
            </a:r>
            <a:r>
              <a:rPr lang="en-US" altLang="zh-TW" dirty="0" smtClean="0"/>
              <a:t>12-point </a:t>
            </a:r>
            <a:r>
              <a:rPr lang="en-US" altLang="zh-TW" dirty="0" smtClean="0"/>
              <a:t>Daubechies wavelet </a:t>
            </a:r>
            <a:r>
              <a:rPr lang="en-US" altLang="zh-TW" dirty="0" smtClean="0"/>
              <a:t>transform, </a:t>
            </a:r>
            <a:r>
              <a:rPr lang="en-US" altLang="zh-TW" dirty="0"/>
              <a:t>(</a:t>
            </a:r>
            <a:r>
              <a:rPr lang="en-US" altLang="zh-TW" dirty="0" smtClean="0"/>
              <a:t>d) </a:t>
            </a:r>
            <a:r>
              <a:rPr lang="en-US" altLang="zh-TW" i="1" dirty="0"/>
              <a:t>H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 = (1–</a:t>
            </a:r>
            <a:r>
              <a:rPr lang="en-US" altLang="zh-TW" dirty="0" err="1"/>
              <a:t>exp</a:t>
            </a:r>
            <a:r>
              <a:rPr lang="en-US" altLang="zh-TW" dirty="0"/>
              <a:t>(-</a:t>
            </a:r>
            <a:r>
              <a:rPr lang="en-US" altLang="zh-TW" i="1" dirty="0"/>
              <a:t>j</a:t>
            </a:r>
            <a:r>
              <a:rPr lang="en-US" altLang="zh-TW" dirty="0"/>
              <a:t>2</a:t>
            </a:r>
            <a:r>
              <a:rPr lang="el-GR" altLang="zh-TW" i="1" dirty="0"/>
              <a:t>π</a:t>
            </a:r>
            <a:r>
              <a:rPr lang="en-US" altLang="zh-TW" i="1" dirty="0"/>
              <a:t>f</a:t>
            </a:r>
            <a:r>
              <a:rPr lang="en-US" altLang="zh-TW" dirty="0" smtClean="0"/>
              <a:t>))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/8?        </a:t>
            </a:r>
            <a:r>
              <a:rPr lang="en-US" altLang="zh-TW" dirty="0" smtClean="0"/>
              <a:t>(15 scores)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 smtClean="0"/>
              <a:t>(2) Why the complexity of the 1-D discrete wavelet transform is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)? </a:t>
            </a:r>
            <a:endParaRPr lang="en-US" altLang="zh-TW" dirty="0" smtClean="0"/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 smtClean="0"/>
              <a:t>                                                                                                              </a:t>
            </a:r>
            <a:r>
              <a:rPr lang="en-US" altLang="zh-TW" dirty="0" smtClean="0"/>
              <a:t>  </a:t>
            </a:r>
            <a:r>
              <a:rPr lang="en-US" altLang="zh-TW" dirty="0" smtClean="0"/>
              <a:t>(10 scores)</a:t>
            </a:r>
          </a:p>
          <a:p>
            <a:pPr marL="457200" indent="-4572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(3) Why the wavelet transform can be used for (a) image compression, (</a:t>
            </a:r>
            <a:r>
              <a:rPr lang="en-US" altLang="zh-TW" dirty="0" smtClean="0"/>
              <a:t>b) </a:t>
            </a:r>
            <a:r>
              <a:rPr lang="en-US" altLang="zh-TW" dirty="0"/>
              <a:t>patter recognition, and (d) filter design</a:t>
            </a:r>
            <a:r>
              <a:rPr lang="en-US" altLang="zh-TW" dirty="0" smtClean="0"/>
              <a:t>?                                                   (15 </a:t>
            </a:r>
            <a:r>
              <a:rPr lang="en-US" altLang="zh-TW" dirty="0"/>
              <a:t>scores)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(4) </a:t>
            </a:r>
            <a:r>
              <a:rPr lang="en-US" altLang="zh-TW" dirty="0" smtClean="0"/>
              <a:t>For a two-point wavelet filter, if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[0] =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[1] =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0 otherwise, </a:t>
            </a:r>
            <a:br>
              <a:rPr lang="en-US" altLang="zh-TW" dirty="0" smtClean="0"/>
            </a:br>
            <a:r>
              <a:rPr lang="en-US" altLang="zh-TW" dirty="0" smtClean="0"/>
              <a:t>      (a) What are the constraints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a quadratic mirror filter?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 smtClean="0"/>
              <a:t>      (b) What are the constraints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an orthonormal filter?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                                                                                                                 </a:t>
            </a:r>
            <a:r>
              <a:rPr lang="en-US" altLang="zh-TW" dirty="0"/>
              <a:t>(15 scores) 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 smtClean="0"/>
              <a:t>(</a:t>
            </a:r>
            <a:r>
              <a:rPr lang="en-US" altLang="zh-TW" dirty="0" smtClean="0"/>
              <a:t>5) </a:t>
            </a:r>
            <a:r>
              <a:rPr lang="en-US" altLang="zh-TW" dirty="0" smtClean="0"/>
              <a:t>What are the advantages of the </a:t>
            </a:r>
            <a:r>
              <a:rPr lang="en-US" altLang="zh-TW" dirty="0" err="1" smtClean="0"/>
              <a:t>symlet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contourlet</a:t>
            </a:r>
            <a:r>
              <a:rPr lang="en-US" altLang="zh-TW" dirty="0" smtClean="0"/>
              <a:t> when compared to the original 2-D wavelet?                                                                        (10 scores)</a:t>
            </a:r>
            <a:endParaRPr lang="en-US" altLang="zh-TW" dirty="0"/>
          </a:p>
        </p:txBody>
      </p:sp>
      <p:graphicFrame>
        <p:nvGraphicFramePr>
          <p:cNvPr id="133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43889"/>
              </p:ext>
            </p:extLst>
          </p:nvPr>
        </p:nvGraphicFramePr>
        <p:xfrm>
          <a:off x="5117208" y="1205896"/>
          <a:ext cx="1485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1485720" imgH="583920" progId="Equation.DSMT4">
                  <p:embed/>
                </p:oleObj>
              </mc:Choice>
              <mc:Fallback>
                <p:oleObj name="Equation" r:id="rId3" imgW="148572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208" y="1205896"/>
                        <a:ext cx="14859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395288" y="333375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/>
              <a:t>(6) (a) Write a Matlab program for the following 2-D </a:t>
            </a:r>
            <a:r>
              <a:rPr lang="en-US" altLang="zh-TW" dirty="0" smtClean="0"/>
              <a:t>discrete </a:t>
            </a:r>
            <a:r>
              <a:rPr lang="en-US" altLang="zh-TW" dirty="0"/>
              <a:t>8-point </a:t>
            </a:r>
            <a:br>
              <a:rPr lang="en-US" altLang="zh-TW" dirty="0"/>
            </a:br>
            <a:r>
              <a:rPr lang="en-US" altLang="zh-TW" dirty="0"/>
              <a:t>           Daubechies wavelet. </a:t>
            </a:r>
            <a:r>
              <a:rPr lang="en-US" altLang="zh-TW" dirty="0"/>
              <a:t>The </a:t>
            </a:r>
            <a:r>
              <a:rPr lang="en-US" altLang="zh-TW" u="sng" dirty="0"/>
              <a:t>input</a:t>
            </a:r>
            <a:r>
              <a:rPr lang="en-US" altLang="zh-TW" dirty="0"/>
              <a:t> is an </a:t>
            </a:r>
            <a:r>
              <a:rPr lang="en-US" altLang="zh-TW" u="sng" dirty="0"/>
              <a:t>image</a:t>
            </a:r>
            <a:r>
              <a:rPr lang="en-US" altLang="zh-TW" dirty="0"/>
              <a:t>. </a:t>
            </a:r>
            <a:endParaRPr lang="en-US" altLang="zh-TW" dirty="0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972207" y="5774024"/>
            <a:ext cx="7632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The Matlab program should be mailed to </a:t>
            </a:r>
            <a:r>
              <a:rPr lang="en-US" altLang="zh-TW" dirty="0"/>
              <a:t>displab531@gmail.com</a:t>
            </a:r>
            <a:r>
              <a:rPr lang="en-US" altLang="zh-TW" dirty="0" smtClean="0"/>
              <a:t>.     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            </a:t>
            </a:r>
            <a:r>
              <a:rPr lang="en-US" altLang="zh-TW" dirty="0" smtClean="0"/>
              <a:t>              </a:t>
            </a:r>
            <a:r>
              <a:rPr lang="en-US" altLang="zh-TW" dirty="0"/>
              <a:t>(</a:t>
            </a:r>
            <a:r>
              <a:rPr lang="en-US" altLang="zh-TW" dirty="0" smtClean="0"/>
              <a:t>35 </a:t>
            </a:r>
            <a:r>
              <a:rPr lang="en-US" altLang="zh-TW" dirty="0"/>
              <a:t>scores)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1116013" y="1052513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[x1L, x1H1, x1H2, x1H3] = wavedbc8(x)</a:t>
            </a: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467072" y="26908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x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1835497" y="1970088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1835497" y="3267076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2916585" y="1970088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2916585" y="3267076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1332260" y="2906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>
            <a:off x="1548160" y="2259013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1548160" y="22590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2627660" y="348297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2627660" y="22590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2124422" y="2330451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n</a:t>
            </a:r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2195860" y="3627438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n</a:t>
            </a:r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3492847" y="225901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3708747" y="2043113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v</a:t>
            </a:r>
            <a:r>
              <a:rPr lang="en-US" altLang="zh-TW" baseline="-25000">
                <a:solidFill>
                  <a:srgbClr val="3333FF"/>
                </a:solidFill>
              </a:rPr>
              <a:t>1,</a:t>
            </a:r>
            <a:r>
              <a:rPr lang="en-US" altLang="zh-TW" i="1" baseline="-25000">
                <a:solidFill>
                  <a:srgbClr val="3333FF"/>
                </a:solidFill>
              </a:rPr>
              <a:t>L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3708747" y="3267076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v</a:t>
            </a:r>
            <a:r>
              <a:rPr lang="en-US" altLang="zh-TW" baseline="-25000">
                <a:solidFill>
                  <a:srgbClr val="3333FF"/>
                </a:solidFill>
              </a:rPr>
              <a:t>1,</a:t>
            </a:r>
            <a:r>
              <a:rPr lang="en-US" altLang="zh-TW" i="1" baseline="-25000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, 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89" name="Line 73"/>
          <p:cNvSpPr>
            <a:spLocks noChangeShapeType="1"/>
          </p:cNvSpPr>
          <p:nvPr/>
        </p:nvSpPr>
        <p:spPr bwMode="auto">
          <a:xfrm>
            <a:off x="3492847" y="348297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>
            <a:off x="4788247" y="22590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5148610" y="1466851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92" name="Line 76"/>
          <p:cNvSpPr>
            <a:spLocks noChangeShapeType="1"/>
          </p:cNvSpPr>
          <p:nvPr/>
        </p:nvSpPr>
        <p:spPr bwMode="auto">
          <a:xfrm flipH="1">
            <a:off x="4932710" y="1682751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3" name="Line 77"/>
          <p:cNvSpPr>
            <a:spLocks noChangeShapeType="1"/>
          </p:cNvSpPr>
          <p:nvPr/>
        </p:nvSpPr>
        <p:spPr bwMode="auto">
          <a:xfrm flipV="1">
            <a:off x="4932710" y="168275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4" name="Line 78"/>
          <p:cNvSpPr>
            <a:spLocks noChangeShapeType="1"/>
          </p:cNvSpPr>
          <p:nvPr/>
        </p:nvSpPr>
        <p:spPr bwMode="auto">
          <a:xfrm>
            <a:off x="4932710" y="2474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5" name="Text Box 79"/>
          <p:cNvSpPr txBox="1">
            <a:spLocks noChangeArrowheads="1"/>
          </p:cNvSpPr>
          <p:nvPr/>
        </p:nvSpPr>
        <p:spPr bwMode="auto">
          <a:xfrm>
            <a:off x="5148610" y="2330451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5435947" y="1827213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9297" name="Text Box 81"/>
          <p:cNvSpPr txBox="1">
            <a:spLocks noChangeArrowheads="1"/>
          </p:cNvSpPr>
          <p:nvPr/>
        </p:nvSpPr>
        <p:spPr bwMode="auto">
          <a:xfrm>
            <a:off x="6228110" y="1466851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5940772" y="1682751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99" name="Line 83"/>
          <p:cNvSpPr>
            <a:spLocks noChangeShapeType="1"/>
          </p:cNvSpPr>
          <p:nvPr/>
        </p:nvSpPr>
        <p:spPr bwMode="auto">
          <a:xfrm>
            <a:off x="6804372" y="1682751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0" name="Text Box 84"/>
          <p:cNvSpPr txBox="1">
            <a:spLocks noChangeArrowheads="1"/>
          </p:cNvSpPr>
          <p:nvPr/>
        </p:nvSpPr>
        <p:spPr bwMode="auto">
          <a:xfrm>
            <a:off x="7020272" y="1466851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L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01" name="Line 85"/>
          <p:cNvSpPr>
            <a:spLocks noChangeShapeType="1"/>
          </p:cNvSpPr>
          <p:nvPr/>
        </p:nvSpPr>
        <p:spPr bwMode="auto">
          <a:xfrm>
            <a:off x="5940772" y="247491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2" name="Text Box 86"/>
          <p:cNvSpPr txBox="1">
            <a:spLocks noChangeArrowheads="1"/>
          </p:cNvSpPr>
          <p:nvPr/>
        </p:nvSpPr>
        <p:spPr bwMode="auto">
          <a:xfrm>
            <a:off x="6228110" y="2330451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303" name="Text Box 87"/>
          <p:cNvSpPr txBox="1">
            <a:spLocks noChangeArrowheads="1"/>
          </p:cNvSpPr>
          <p:nvPr/>
        </p:nvSpPr>
        <p:spPr bwMode="auto">
          <a:xfrm>
            <a:off x="5435947" y="2690813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9304" name="Line 88"/>
          <p:cNvSpPr>
            <a:spLocks noChangeShapeType="1"/>
          </p:cNvSpPr>
          <p:nvPr/>
        </p:nvSpPr>
        <p:spPr bwMode="auto">
          <a:xfrm>
            <a:off x="6804372" y="2546351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5" name="Text Box 89"/>
          <p:cNvSpPr txBox="1">
            <a:spLocks noChangeArrowheads="1"/>
          </p:cNvSpPr>
          <p:nvPr/>
        </p:nvSpPr>
        <p:spPr bwMode="auto">
          <a:xfrm>
            <a:off x="7020271" y="2330451"/>
            <a:ext cx="129649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06" name="Line 90"/>
          <p:cNvSpPr>
            <a:spLocks noChangeShapeType="1"/>
          </p:cNvSpPr>
          <p:nvPr/>
        </p:nvSpPr>
        <p:spPr bwMode="auto">
          <a:xfrm>
            <a:off x="4788247" y="3482976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7" name="Line 91"/>
          <p:cNvSpPr>
            <a:spLocks noChangeShapeType="1"/>
          </p:cNvSpPr>
          <p:nvPr/>
        </p:nvSpPr>
        <p:spPr bwMode="auto">
          <a:xfrm flipH="1">
            <a:off x="4932710" y="3267076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8" name="Line 92"/>
          <p:cNvSpPr>
            <a:spLocks noChangeShapeType="1"/>
          </p:cNvSpPr>
          <p:nvPr/>
        </p:nvSpPr>
        <p:spPr bwMode="auto">
          <a:xfrm flipV="1">
            <a:off x="4932710" y="326707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09" name="Line 93"/>
          <p:cNvSpPr>
            <a:spLocks noChangeShapeType="1"/>
          </p:cNvSpPr>
          <p:nvPr/>
        </p:nvSpPr>
        <p:spPr bwMode="auto">
          <a:xfrm flipV="1">
            <a:off x="4932710" y="40592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5148610" y="3122613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g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5148610" y="3986213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5435947" y="3482976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5580410" y="43465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along </a:t>
            </a:r>
            <a:r>
              <a:rPr lang="en-US" altLang="zh-TW" i="1"/>
              <a:t>m</a:t>
            </a:r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6228110" y="3122613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6228110" y="3914776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 2</a:t>
            </a:r>
          </a:p>
        </p:txBody>
      </p:sp>
      <p:sp>
        <p:nvSpPr>
          <p:cNvPr id="9316" name="Line 100"/>
          <p:cNvSpPr>
            <a:spLocks noChangeShapeType="1"/>
          </p:cNvSpPr>
          <p:nvPr/>
        </p:nvSpPr>
        <p:spPr bwMode="auto">
          <a:xfrm>
            <a:off x="5940772" y="326707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17" name="Line 101"/>
          <p:cNvSpPr>
            <a:spLocks noChangeShapeType="1"/>
          </p:cNvSpPr>
          <p:nvPr/>
        </p:nvSpPr>
        <p:spPr bwMode="auto">
          <a:xfrm>
            <a:off x="5940772" y="413067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18" name="Line 102"/>
          <p:cNvSpPr>
            <a:spLocks noChangeShapeType="1"/>
          </p:cNvSpPr>
          <p:nvPr/>
        </p:nvSpPr>
        <p:spPr bwMode="auto">
          <a:xfrm>
            <a:off x="6804372" y="326707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19" name="Line 103"/>
          <p:cNvSpPr>
            <a:spLocks noChangeShapeType="1"/>
          </p:cNvSpPr>
          <p:nvPr/>
        </p:nvSpPr>
        <p:spPr bwMode="auto">
          <a:xfrm>
            <a:off x="6804372" y="413067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320" name="Text Box 104"/>
          <p:cNvSpPr txBox="1">
            <a:spLocks noChangeArrowheads="1"/>
          </p:cNvSpPr>
          <p:nvPr/>
        </p:nvSpPr>
        <p:spPr bwMode="auto">
          <a:xfrm>
            <a:off x="7093297" y="3051176"/>
            <a:ext cx="129547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2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21" name="Text Box 105"/>
          <p:cNvSpPr txBox="1">
            <a:spLocks noChangeArrowheads="1"/>
          </p:cNvSpPr>
          <p:nvPr/>
        </p:nvSpPr>
        <p:spPr bwMode="auto">
          <a:xfrm>
            <a:off x="7093297" y="3914776"/>
            <a:ext cx="136748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3333FF"/>
                </a:solidFill>
              </a:rPr>
              <a:t>x</a:t>
            </a:r>
            <a:r>
              <a:rPr lang="en-US" altLang="zh-TW" baseline="-25000" dirty="0">
                <a:solidFill>
                  <a:srgbClr val="3333FF"/>
                </a:solidFill>
              </a:rPr>
              <a:t>1,</a:t>
            </a:r>
            <a:r>
              <a:rPr lang="en-US" altLang="zh-TW" i="1" baseline="-25000" dirty="0">
                <a:solidFill>
                  <a:srgbClr val="3333FF"/>
                </a:solidFill>
              </a:rPr>
              <a:t>H</a:t>
            </a:r>
            <a:r>
              <a:rPr lang="en-US" altLang="zh-TW" baseline="-25000" dirty="0">
                <a:solidFill>
                  <a:srgbClr val="3333FF"/>
                </a:solidFill>
              </a:rPr>
              <a:t>3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m</a:t>
            </a:r>
            <a:r>
              <a:rPr lang="en-US" altLang="zh-TW" dirty="0">
                <a:solidFill>
                  <a:srgbClr val="3333FF"/>
                </a:solidFill>
              </a:rPr>
              <a:t>, 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</a:p>
        </p:txBody>
      </p:sp>
      <p:sp>
        <p:nvSpPr>
          <p:cNvPr id="9369" name="Text Box 153"/>
          <p:cNvSpPr txBox="1">
            <a:spLocks noChangeArrowheads="1"/>
          </p:cNvSpPr>
          <p:nvPr/>
        </p:nvSpPr>
        <p:spPr bwMode="auto">
          <a:xfrm>
            <a:off x="827435" y="4706938"/>
            <a:ext cx="8066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(b) Also write the program for the inverse 2-D discrete 8-point Daubechies</a:t>
            </a:r>
            <a:br>
              <a:rPr lang="en-US" altLang="zh-TW"/>
            </a:br>
            <a:r>
              <a:rPr lang="en-US" altLang="zh-TW"/>
              <a:t>    wavelet transform. </a:t>
            </a:r>
          </a:p>
        </p:txBody>
      </p:sp>
      <p:sp>
        <p:nvSpPr>
          <p:cNvPr id="9370" name="Text Box 154"/>
          <p:cNvSpPr txBox="1">
            <a:spLocks noChangeArrowheads="1"/>
          </p:cNvSpPr>
          <p:nvPr/>
        </p:nvSpPr>
        <p:spPr bwMode="auto">
          <a:xfrm>
            <a:off x="1674202" y="5372100"/>
            <a:ext cx="504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x = iwavedbc8(x1L, x1H1, x1H2, x1H3)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6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93225" y="34758313"/>
              <a:ext cx="0" cy="0"/>
            </p14:xfrm>
          </p:contentPart>
        </mc:Choice>
        <mc:Fallback>
          <p:pic>
            <p:nvPicPr>
              <p:cNvPr id="266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93225" y="34758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548160" y="348297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274</Words>
  <Application>Microsoft Office PowerPoint</Application>
  <PresentationFormat>如螢幕大小 (4:3)</PresentationFormat>
  <Paragraphs>40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Symbol</vt:lpstr>
      <vt:lpstr>Times New Roman</vt:lpstr>
      <vt:lpstr>預設簡報設計</vt:lpstr>
      <vt:lpstr>MathType 6.0 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174</cp:revision>
  <dcterms:created xsi:type="dcterms:W3CDTF">2007-10-08T10:08:53Z</dcterms:created>
  <dcterms:modified xsi:type="dcterms:W3CDTF">2017-01-02T05:40:54Z</dcterms:modified>
</cp:coreProperties>
</file>