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80" r:id="rId3"/>
    <p:sldId id="272" r:id="rId4"/>
    <p:sldId id="279" r:id="rId5"/>
    <p:sldId id="282" r:id="rId6"/>
    <p:sldId id="289" r:id="rId7"/>
    <p:sldId id="290" r:id="rId8"/>
    <p:sldId id="292" r:id="rId9"/>
    <p:sldId id="273" r:id="rId10"/>
    <p:sldId id="286" r:id="rId11"/>
    <p:sldId id="285" r:id="rId12"/>
    <p:sldId id="283" r:id="rId13"/>
    <p:sldId id="284" r:id="rId14"/>
    <p:sldId id="288" r:id="rId15"/>
    <p:sldId id="277" r:id="rId16"/>
    <p:sldId id="276" r:id="rId17"/>
    <p:sldId id="274" r:id="rId18"/>
    <p:sldId id="291" r:id="rId19"/>
    <p:sldId id="28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43"/>
    <p:restoredTop sz="83030"/>
  </p:normalViewPr>
  <p:slideViewPr>
    <p:cSldViewPr snapToGrid="0" snapToObjects="1">
      <p:cViewPr varScale="1">
        <p:scale>
          <a:sx n="127" d="100"/>
          <a:sy n="127" d="100"/>
        </p:scale>
        <p:origin x="122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8236F-D288-464D-A118-DE6DE4ED851F}" type="datetimeFigureOut">
              <a:rPr kumimoji="1" lang="zh-CN" altLang="en-US" smtClean="0"/>
              <a:t>2020/4/20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830A2-C6C3-A345-99B9-0A791249B2A5}" type="slidenum">
              <a:rPr kumimoji="1" lang="zh-CN" altLang="en-US" smtClean="0"/>
              <a:t>‹#›</a:t>
            </a:fld>
            <a:endParaRPr kumimoji="1" lang="zh-CN" altLang="en-US"/>
          </a:p>
        </p:txBody>
      </p:sp>
    </p:spTree>
    <p:extLst>
      <p:ext uri="{BB962C8B-B14F-4D97-AF65-F5344CB8AC3E}">
        <p14:creationId xmlns:p14="http://schemas.microsoft.com/office/powerpoint/2010/main" val="205327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2</a:t>
            </a:fld>
            <a:endParaRPr kumimoji="1" lang="zh-CN" altLang="en-US"/>
          </a:p>
        </p:txBody>
      </p:sp>
    </p:spTree>
    <p:extLst>
      <p:ext uri="{BB962C8B-B14F-4D97-AF65-F5344CB8AC3E}">
        <p14:creationId xmlns:p14="http://schemas.microsoft.com/office/powerpoint/2010/main" val="276322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业务发展初期，业务量较小，交易场景也比较单一，这样的设计可以快速响应业务需求，实现功能。但当业务复杂性不断提高，接入的业务也越来越多时，该架构就显得力不从心了。各业务线需要重复开发一些功能，并且支付中心不具备整体管控能力，开发维护成本越来越大。主要的问题包括：</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维护成本高：各业务线需单独维护收银台，调用支付系统完成支付，需分别保证幂等、安全等问题</a:t>
            </a:r>
          </a:p>
          <a:p>
            <a:r>
              <a:rPr lang="zh-CN" altLang="en-US" sz="1200" b="0" kern="1200" dirty="0">
                <a:solidFill>
                  <a:schemeClr val="tx1"/>
                </a:solidFill>
                <a:effectLst/>
                <a:latin typeface="+mn-lt"/>
                <a:ea typeface="+mn-ea"/>
                <a:cs typeface="+mn-cs"/>
              </a:rPr>
              <a:t>容灾能力差：所有功能集中在一个大模块里，某个功能出问题，直接影响全部</a:t>
            </a:r>
          </a:p>
          <a:p>
            <a:r>
              <a:rPr lang="zh-CN" altLang="en-US" sz="1200" b="0" kern="1200" dirty="0">
                <a:solidFill>
                  <a:schemeClr val="tx1"/>
                </a:solidFill>
                <a:effectLst/>
                <a:latin typeface="+mn-lt"/>
                <a:ea typeface="+mn-ea"/>
                <a:cs typeface="+mn-cs"/>
              </a:rPr>
              <a:t>结构不合理：架构单一，不能满足复杂业务场景</a:t>
            </a:r>
          </a:p>
          <a:p>
            <a:r>
              <a:rPr lang="zh-CN" altLang="en-US" sz="1200" b="0" kern="1200" dirty="0">
                <a:solidFill>
                  <a:schemeClr val="tx1"/>
                </a:solidFill>
                <a:effectLst/>
                <a:latin typeface="+mn-lt"/>
                <a:ea typeface="+mn-ea"/>
                <a:cs typeface="+mn-cs"/>
              </a:rPr>
              <a:t>系统职责乱：收银台维护了收款方式及部分业务路由，缺乏统一的管控</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为了兼顾对快速发展中的业务的需求响应和系统的高可用性，保证线上服务的质量，我们快速进行了架构调整，开始了向支付中心 </a:t>
            </a:r>
            <a:r>
              <a:rPr lang="en-US" altLang="zh-CN" sz="1200" b="0" kern="1200" dirty="0">
                <a:solidFill>
                  <a:schemeClr val="tx1"/>
                </a:solidFill>
                <a:effectLst/>
                <a:latin typeface="+mn-lt"/>
                <a:ea typeface="+mn-ea"/>
                <a:cs typeface="+mn-cs"/>
              </a:rPr>
              <a:t>2.0 </a:t>
            </a:r>
            <a:r>
              <a:rPr lang="zh-CN" altLang="en-US" sz="1200" b="0" kern="1200" dirty="0">
                <a:solidFill>
                  <a:schemeClr val="tx1"/>
                </a:solidFill>
                <a:effectLst/>
                <a:latin typeface="+mn-lt"/>
                <a:ea typeface="+mn-ea"/>
                <a:cs typeface="+mn-cs"/>
              </a:rPr>
              <a:t>的演进。</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12</a:t>
            </a:fld>
            <a:endParaRPr kumimoji="1" lang="zh-CN" altLang="en-US"/>
          </a:p>
        </p:txBody>
      </p:sp>
    </p:spTree>
    <p:extLst>
      <p:ext uri="{BB962C8B-B14F-4D97-AF65-F5344CB8AC3E}">
        <p14:creationId xmlns:p14="http://schemas.microsoft.com/office/powerpoint/2010/main" val="347675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业务发展初期，业务量较小，交易场景也比较单一，这样的设计可以快速响应业务需求，实现功能。但当业务复杂性不断提高，接入的业务也越来越多时，该架构就显得力不从心了。各业务线需要重复开发一些功能，并且支付中心不具备整体管控能力，开发维护成本越来越大。主要的问题包括：</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维护成本高：各业务线需单独维护收银台，调用支付系统完成支付，需分别保证幂等、安全等问题</a:t>
            </a:r>
          </a:p>
          <a:p>
            <a:r>
              <a:rPr lang="zh-CN" altLang="en-US" sz="1200" b="0" kern="1200" dirty="0">
                <a:solidFill>
                  <a:schemeClr val="tx1"/>
                </a:solidFill>
                <a:effectLst/>
                <a:latin typeface="+mn-lt"/>
                <a:ea typeface="+mn-ea"/>
                <a:cs typeface="+mn-cs"/>
              </a:rPr>
              <a:t>容灾能力差：所有功能集中在一个大模块里，某个功能出问题，直接影响全部</a:t>
            </a:r>
          </a:p>
          <a:p>
            <a:r>
              <a:rPr lang="zh-CN" altLang="en-US" sz="1200" b="0" kern="1200" dirty="0">
                <a:solidFill>
                  <a:schemeClr val="tx1"/>
                </a:solidFill>
                <a:effectLst/>
                <a:latin typeface="+mn-lt"/>
                <a:ea typeface="+mn-ea"/>
                <a:cs typeface="+mn-cs"/>
              </a:rPr>
              <a:t>结构不合理：架构单一，不能满足复杂业务场景</a:t>
            </a:r>
          </a:p>
          <a:p>
            <a:r>
              <a:rPr lang="zh-CN" altLang="en-US" sz="1200" b="0" kern="1200" dirty="0">
                <a:solidFill>
                  <a:schemeClr val="tx1"/>
                </a:solidFill>
                <a:effectLst/>
                <a:latin typeface="+mn-lt"/>
                <a:ea typeface="+mn-ea"/>
                <a:cs typeface="+mn-cs"/>
              </a:rPr>
              <a:t>系统职责乱：收银台维护了收款方式及部分业务路由，缺乏统一的管控</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为了兼顾对快速发展中的业务的需求响应和系统的高可用性，保证线上服务的质量，我们快速进行了架构调整，开始了向支付中心 </a:t>
            </a:r>
            <a:r>
              <a:rPr lang="en-US" altLang="zh-CN" sz="1200" b="0" kern="1200" dirty="0">
                <a:solidFill>
                  <a:schemeClr val="tx1"/>
                </a:solidFill>
                <a:effectLst/>
                <a:latin typeface="+mn-lt"/>
                <a:ea typeface="+mn-ea"/>
                <a:cs typeface="+mn-cs"/>
              </a:rPr>
              <a:t>2.0 </a:t>
            </a:r>
            <a:r>
              <a:rPr lang="zh-CN" altLang="en-US" sz="1200" b="0" kern="1200" dirty="0">
                <a:solidFill>
                  <a:schemeClr val="tx1"/>
                </a:solidFill>
                <a:effectLst/>
                <a:latin typeface="+mn-lt"/>
                <a:ea typeface="+mn-ea"/>
                <a:cs typeface="+mn-cs"/>
              </a:rPr>
              <a:t>的演进。</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13</a:t>
            </a:fld>
            <a:endParaRPr kumimoji="1" lang="zh-CN" altLang="en-US"/>
          </a:p>
        </p:txBody>
      </p:sp>
    </p:spTree>
    <p:extLst>
      <p:ext uri="{BB962C8B-B14F-4D97-AF65-F5344CB8AC3E}">
        <p14:creationId xmlns:p14="http://schemas.microsoft.com/office/powerpoint/2010/main" val="681219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业务发展初期，业务量较小，交易场景也比较单一，这样的设计可以快速响应业务需求，实现功能。但当业务复杂性不断提高，接入的业务也越来越多时，该架构就显得力不从心了。各业务线需要重复开发一些功能，并且支付中心不具备整体管控能力，开发维护成本越来越大。主要的问题包括：</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维护成本高：各业务线需单独维护收银台，调用支付系统完成支付，需分别保证幂等、安全等问题</a:t>
            </a:r>
          </a:p>
          <a:p>
            <a:r>
              <a:rPr lang="zh-CN" altLang="en-US" sz="1200" b="0" kern="1200" dirty="0">
                <a:solidFill>
                  <a:schemeClr val="tx1"/>
                </a:solidFill>
                <a:effectLst/>
                <a:latin typeface="+mn-lt"/>
                <a:ea typeface="+mn-ea"/>
                <a:cs typeface="+mn-cs"/>
              </a:rPr>
              <a:t>容灾能力差：所有功能集中在一个大模块里，某个功能出问题，直接影响全部</a:t>
            </a:r>
          </a:p>
          <a:p>
            <a:r>
              <a:rPr lang="zh-CN" altLang="en-US" sz="1200" b="0" kern="1200" dirty="0">
                <a:solidFill>
                  <a:schemeClr val="tx1"/>
                </a:solidFill>
                <a:effectLst/>
                <a:latin typeface="+mn-lt"/>
                <a:ea typeface="+mn-ea"/>
                <a:cs typeface="+mn-cs"/>
              </a:rPr>
              <a:t>结构不合理：架构单一，不能满足复杂业务场景</a:t>
            </a:r>
          </a:p>
          <a:p>
            <a:r>
              <a:rPr lang="zh-CN" altLang="en-US" sz="1200" b="0" kern="1200" dirty="0">
                <a:solidFill>
                  <a:schemeClr val="tx1"/>
                </a:solidFill>
                <a:effectLst/>
                <a:latin typeface="+mn-lt"/>
                <a:ea typeface="+mn-ea"/>
                <a:cs typeface="+mn-cs"/>
              </a:rPr>
              <a:t>系统职责乱：收银台维护了收款方式及部分业务路由，缺乏统一的管控</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为了兼顾对快速发展中的业务的需求响应和系统的高可用性，保证线上服务的质量，我们快速进行了架构调整，开始了向支付中心 </a:t>
            </a:r>
            <a:r>
              <a:rPr lang="en-US" altLang="zh-CN" sz="1200" b="0" kern="1200" dirty="0">
                <a:solidFill>
                  <a:schemeClr val="tx1"/>
                </a:solidFill>
                <a:effectLst/>
                <a:latin typeface="+mn-lt"/>
                <a:ea typeface="+mn-ea"/>
                <a:cs typeface="+mn-cs"/>
              </a:rPr>
              <a:t>2.0 </a:t>
            </a:r>
            <a:r>
              <a:rPr lang="zh-CN" altLang="en-US" sz="1200" b="0" kern="1200" dirty="0">
                <a:solidFill>
                  <a:schemeClr val="tx1"/>
                </a:solidFill>
                <a:effectLst/>
                <a:latin typeface="+mn-lt"/>
                <a:ea typeface="+mn-ea"/>
                <a:cs typeface="+mn-cs"/>
              </a:rPr>
              <a:t>的演进。</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14</a:t>
            </a:fld>
            <a:endParaRPr kumimoji="1" lang="zh-CN" altLang="en-US"/>
          </a:p>
        </p:txBody>
      </p:sp>
    </p:spTree>
    <p:extLst>
      <p:ext uri="{BB962C8B-B14F-4D97-AF65-F5344CB8AC3E}">
        <p14:creationId xmlns:p14="http://schemas.microsoft.com/office/powerpoint/2010/main" val="3265646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18</a:t>
            </a:fld>
            <a:endParaRPr kumimoji="1" lang="zh-CN" altLang="en-US"/>
          </a:p>
        </p:txBody>
      </p:sp>
    </p:spTree>
    <p:extLst>
      <p:ext uri="{BB962C8B-B14F-4D97-AF65-F5344CB8AC3E}">
        <p14:creationId xmlns:p14="http://schemas.microsoft.com/office/powerpoint/2010/main" val="19896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为了更好地支持业务的快速发展，转转支付中心从最初只支持基础支付和退款的「石器时代」阶段，经历了架构调整的「农耕时代」阶段，完成了到实现综合产品平台形态的「工业时代」阶段的演进。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目前，支付中心集成了包括基础订单、收银台、通道路由、余额账户、清分结算、自动化对账等多种能力，为优品、切克、采货侠、拍卖、直播、文玩等近 </a:t>
            </a:r>
            <a:r>
              <a:rPr lang="en-US" altLang="zh-CN" sz="1200" b="0" i="0" kern="1200" dirty="0">
                <a:solidFill>
                  <a:schemeClr val="tx1"/>
                </a:solidFill>
                <a:effectLst/>
                <a:latin typeface="+mn-lt"/>
                <a:ea typeface="+mn-ea"/>
                <a:cs typeface="+mn-cs"/>
              </a:rPr>
              <a:t>20 </a:t>
            </a:r>
            <a:r>
              <a:rPr lang="zh-CN" altLang="en-US" sz="1200" b="0" i="0" kern="1200" dirty="0">
                <a:solidFill>
                  <a:schemeClr val="tx1"/>
                </a:solidFill>
                <a:effectLst/>
                <a:latin typeface="+mn-lt"/>
                <a:ea typeface="+mn-ea"/>
                <a:cs typeface="+mn-cs"/>
              </a:rPr>
              <a:t>条业务线提供服务。接下来将围绕支付中心整体演变过程中不同阶段的核心部分进行简要介绍。</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4</a:t>
            </a:fld>
            <a:endParaRPr kumimoji="1" lang="zh-CN" altLang="en-US"/>
          </a:p>
        </p:txBody>
      </p:sp>
    </p:spTree>
    <p:extLst>
      <p:ext uri="{BB962C8B-B14F-4D97-AF65-F5344CB8AC3E}">
        <p14:creationId xmlns:p14="http://schemas.microsoft.com/office/powerpoint/2010/main" val="42765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5</a:t>
            </a:fld>
            <a:endParaRPr kumimoji="1" lang="zh-CN" altLang="en-US"/>
          </a:p>
        </p:txBody>
      </p:sp>
    </p:spTree>
    <p:extLst>
      <p:ext uri="{BB962C8B-B14F-4D97-AF65-F5344CB8AC3E}">
        <p14:creationId xmlns:p14="http://schemas.microsoft.com/office/powerpoint/2010/main" val="352363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6</a:t>
            </a:fld>
            <a:endParaRPr kumimoji="1" lang="zh-CN" altLang="en-US"/>
          </a:p>
        </p:txBody>
      </p:sp>
    </p:spTree>
    <p:extLst>
      <p:ext uri="{BB962C8B-B14F-4D97-AF65-F5344CB8AC3E}">
        <p14:creationId xmlns:p14="http://schemas.microsoft.com/office/powerpoint/2010/main" val="156573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7</a:t>
            </a:fld>
            <a:endParaRPr kumimoji="1" lang="zh-CN" altLang="en-US"/>
          </a:p>
        </p:txBody>
      </p:sp>
    </p:spTree>
    <p:extLst>
      <p:ext uri="{BB962C8B-B14F-4D97-AF65-F5344CB8AC3E}">
        <p14:creationId xmlns:p14="http://schemas.microsoft.com/office/powerpoint/2010/main" val="721512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为了更好地支持业务的快速发展，转转支付中心从最初只支持基础支付和退款的「石器时代」阶段，经历了架构调整的「农耕时代」阶段，完成了到实现综合产品平台形态的「工业时代」阶段的演进。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目前，支付中心集成了包括基础订单、收银台、通道路由、余额账户、清分结算、自动化对账等多种能力，为优品、切克、采货侠、拍卖、直播、文玩等近 </a:t>
            </a:r>
            <a:r>
              <a:rPr lang="en-US" altLang="zh-CN" sz="1200" b="0" i="0" kern="1200" dirty="0">
                <a:solidFill>
                  <a:schemeClr val="tx1"/>
                </a:solidFill>
                <a:effectLst/>
                <a:latin typeface="+mn-lt"/>
                <a:ea typeface="+mn-ea"/>
                <a:cs typeface="+mn-cs"/>
              </a:rPr>
              <a:t>20 </a:t>
            </a:r>
            <a:r>
              <a:rPr lang="zh-CN" altLang="en-US" sz="1200" b="0" i="0" kern="1200" dirty="0">
                <a:solidFill>
                  <a:schemeClr val="tx1"/>
                </a:solidFill>
                <a:effectLst/>
                <a:latin typeface="+mn-lt"/>
                <a:ea typeface="+mn-ea"/>
                <a:cs typeface="+mn-cs"/>
              </a:rPr>
              <a:t>条业务线提供服务。接下来将围绕支付中心整体演变过程中不同阶段的核心部分进行简要介绍。</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8</a:t>
            </a:fld>
            <a:endParaRPr kumimoji="1" lang="zh-CN" altLang="en-US"/>
          </a:p>
        </p:txBody>
      </p:sp>
    </p:spTree>
    <p:extLst>
      <p:ext uri="{BB962C8B-B14F-4D97-AF65-F5344CB8AC3E}">
        <p14:creationId xmlns:p14="http://schemas.microsoft.com/office/powerpoint/2010/main" val="318159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业务发展初期，业务量较小，交易场景也比较单一，这样的设计可以快速响应业务需求，实现功能。但当业务复杂性不断提高，接入的业务也越来越多时，该架构就显得力不从心了。各业务线需要重复开发一些功能，并且支付中心不具备整体管控能力，开发维护成本越来越大。主要的问题包括：</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维护成本高：各业务线需单独维护收银台，调用支付系统完成支付，需分别保证幂等、安全等问题</a:t>
            </a:r>
          </a:p>
          <a:p>
            <a:r>
              <a:rPr lang="zh-CN" altLang="en-US" sz="1200" b="0" kern="1200" dirty="0">
                <a:solidFill>
                  <a:schemeClr val="tx1"/>
                </a:solidFill>
                <a:effectLst/>
                <a:latin typeface="+mn-lt"/>
                <a:ea typeface="+mn-ea"/>
                <a:cs typeface="+mn-cs"/>
              </a:rPr>
              <a:t>容灾能力差：所有功能集中在一个大模块里，某个功能出问题，直接影响全部</a:t>
            </a:r>
          </a:p>
          <a:p>
            <a:r>
              <a:rPr lang="zh-CN" altLang="en-US" sz="1200" b="0" kern="1200" dirty="0">
                <a:solidFill>
                  <a:schemeClr val="tx1"/>
                </a:solidFill>
                <a:effectLst/>
                <a:latin typeface="+mn-lt"/>
                <a:ea typeface="+mn-ea"/>
                <a:cs typeface="+mn-cs"/>
              </a:rPr>
              <a:t>结构不合理：架构单一，不能满足复杂业务场景</a:t>
            </a:r>
          </a:p>
          <a:p>
            <a:r>
              <a:rPr lang="zh-CN" altLang="en-US" sz="1200" b="0" kern="1200" dirty="0">
                <a:solidFill>
                  <a:schemeClr val="tx1"/>
                </a:solidFill>
                <a:effectLst/>
                <a:latin typeface="+mn-lt"/>
                <a:ea typeface="+mn-ea"/>
                <a:cs typeface="+mn-cs"/>
              </a:rPr>
              <a:t>系统职责乱：收银台维护了收款方式及部分业务路由，缺乏统一的管控</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为了兼顾对快速发展中的业务的需求响应和系统的高可用性，保证线上服务的质量，我们快速进行了架构调整，开始了向支付中心 </a:t>
            </a:r>
            <a:r>
              <a:rPr lang="en-US" altLang="zh-CN" sz="1200" b="0" kern="1200" dirty="0">
                <a:solidFill>
                  <a:schemeClr val="tx1"/>
                </a:solidFill>
                <a:effectLst/>
                <a:latin typeface="+mn-lt"/>
                <a:ea typeface="+mn-ea"/>
                <a:cs typeface="+mn-cs"/>
              </a:rPr>
              <a:t>2.0 </a:t>
            </a:r>
            <a:r>
              <a:rPr lang="zh-CN" altLang="en-US" sz="1200" b="0" kern="1200" dirty="0">
                <a:solidFill>
                  <a:schemeClr val="tx1"/>
                </a:solidFill>
                <a:effectLst/>
                <a:latin typeface="+mn-lt"/>
                <a:ea typeface="+mn-ea"/>
                <a:cs typeface="+mn-cs"/>
              </a:rPr>
              <a:t>的演进。</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9</a:t>
            </a:fld>
            <a:endParaRPr kumimoji="1" lang="zh-CN" altLang="en-US"/>
          </a:p>
        </p:txBody>
      </p:sp>
    </p:spTree>
    <p:extLst>
      <p:ext uri="{BB962C8B-B14F-4D97-AF65-F5344CB8AC3E}">
        <p14:creationId xmlns:p14="http://schemas.microsoft.com/office/powerpoint/2010/main" val="413789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10</a:t>
            </a:fld>
            <a:endParaRPr kumimoji="1" lang="zh-CN" altLang="en-US"/>
          </a:p>
        </p:txBody>
      </p:sp>
    </p:spTree>
    <p:extLst>
      <p:ext uri="{BB962C8B-B14F-4D97-AF65-F5344CB8AC3E}">
        <p14:creationId xmlns:p14="http://schemas.microsoft.com/office/powerpoint/2010/main" val="7121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业务发展初期，业务量较小，交易场景也比较单一，这样的设计可以快速响应业务需求，实现功能。但当业务复杂性不断提高，接入的业务也越来越多时，该架构就显得力不从心了。各业务线需要重复开发一些功能，并且支付中心不具备整体管控能力，开发维护成本越来越大。主要的问题包括：</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维护成本高：各业务线需单独维护收银台，调用支付系统完成支付，需分别保证幂等、安全等问题</a:t>
            </a:r>
          </a:p>
          <a:p>
            <a:r>
              <a:rPr lang="zh-CN" altLang="en-US" sz="1200" b="0" kern="1200" dirty="0">
                <a:solidFill>
                  <a:schemeClr val="tx1"/>
                </a:solidFill>
                <a:effectLst/>
                <a:latin typeface="+mn-lt"/>
                <a:ea typeface="+mn-ea"/>
                <a:cs typeface="+mn-cs"/>
              </a:rPr>
              <a:t>容灾能力差：所有功能集中在一个大模块里，某个功能出问题，直接影响全部</a:t>
            </a:r>
          </a:p>
          <a:p>
            <a:r>
              <a:rPr lang="zh-CN" altLang="en-US" sz="1200" b="0" kern="1200" dirty="0">
                <a:solidFill>
                  <a:schemeClr val="tx1"/>
                </a:solidFill>
                <a:effectLst/>
                <a:latin typeface="+mn-lt"/>
                <a:ea typeface="+mn-ea"/>
                <a:cs typeface="+mn-cs"/>
              </a:rPr>
              <a:t>结构不合理：架构单一，不能满足复杂业务场景</a:t>
            </a:r>
          </a:p>
          <a:p>
            <a:r>
              <a:rPr lang="zh-CN" altLang="en-US" sz="1200" b="0" kern="1200" dirty="0">
                <a:solidFill>
                  <a:schemeClr val="tx1"/>
                </a:solidFill>
                <a:effectLst/>
                <a:latin typeface="+mn-lt"/>
                <a:ea typeface="+mn-ea"/>
                <a:cs typeface="+mn-cs"/>
              </a:rPr>
              <a:t>系统职责乱：收银台维护了收款方式及部分业务路由，缺乏统一的管控</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r>
              <a:rPr lang="zh-CN" altLang="en-US" sz="1200" b="0" kern="1200" dirty="0">
                <a:solidFill>
                  <a:schemeClr val="tx1"/>
                </a:solidFill>
                <a:effectLst/>
                <a:latin typeface="+mn-lt"/>
                <a:ea typeface="+mn-ea"/>
                <a:cs typeface="+mn-cs"/>
              </a:rPr>
              <a:t>为了兼顾对快速发展中的业务的需求响应和系统的高可用性，保证线上服务的质量，我们快速进行了架构调整，开始了向支付中心 </a:t>
            </a:r>
            <a:r>
              <a:rPr lang="en-US" altLang="zh-CN" sz="1200" b="0" kern="1200" dirty="0">
                <a:solidFill>
                  <a:schemeClr val="tx1"/>
                </a:solidFill>
                <a:effectLst/>
                <a:latin typeface="+mn-lt"/>
                <a:ea typeface="+mn-ea"/>
                <a:cs typeface="+mn-cs"/>
              </a:rPr>
              <a:t>2.0 </a:t>
            </a:r>
            <a:r>
              <a:rPr lang="zh-CN" altLang="en-US" sz="1200" b="0" kern="1200" dirty="0">
                <a:solidFill>
                  <a:schemeClr val="tx1"/>
                </a:solidFill>
                <a:effectLst/>
                <a:latin typeface="+mn-lt"/>
                <a:ea typeface="+mn-ea"/>
                <a:cs typeface="+mn-cs"/>
              </a:rPr>
              <a:t>的演进。</a:t>
            </a:r>
          </a:p>
          <a:p>
            <a:br>
              <a:rPr lang="zh-CN" altLang="en-US" sz="1200" b="0" kern="1200" dirty="0">
                <a:solidFill>
                  <a:schemeClr val="tx1"/>
                </a:solidFill>
                <a:effectLst/>
                <a:latin typeface="+mn-lt"/>
                <a:ea typeface="+mn-ea"/>
                <a:cs typeface="+mn-cs"/>
              </a:rPr>
            </a:br>
            <a:endParaRPr lang="zh-CN" altLang="en-US" sz="1200" b="0" kern="1200" dirty="0">
              <a:solidFill>
                <a:schemeClr val="tx1"/>
              </a:solidFill>
              <a:effectLst/>
              <a:latin typeface="+mn-lt"/>
              <a:ea typeface="+mn-ea"/>
              <a:cs typeface="+mn-cs"/>
            </a:endParaRP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93C830A2-C6C3-A345-99B9-0A791249B2A5}" type="slidenum">
              <a:rPr kumimoji="1" lang="zh-CN" altLang="en-US" smtClean="0"/>
              <a:t>11</a:t>
            </a:fld>
            <a:endParaRPr kumimoji="1" lang="zh-CN" altLang="en-US"/>
          </a:p>
        </p:txBody>
      </p:sp>
    </p:spTree>
    <p:extLst>
      <p:ext uri="{BB962C8B-B14F-4D97-AF65-F5344CB8AC3E}">
        <p14:creationId xmlns:p14="http://schemas.microsoft.com/office/powerpoint/2010/main" val="303935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28BC9-A53D-1745-987B-9800CB6E50D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D76CF08-5FF1-194F-9C51-DD02D4F20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E02ED0A-5DBB-A844-B71B-EE6556C666FE}"/>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5" name="页脚占位符 4">
            <a:extLst>
              <a:ext uri="{FF2B5EF4-FFF2-40B4-BE49-F238E27FC236}">
                <a16:creationId xmlns:a16="http://schemas.microsoft.com/office/drawing/2014/main" id="{98AFC5BA-5E82-6A41-BF55-E5CB01726AC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42EE1FF-A6A5-2E46-8E41-9ED2BA9D121C}"/>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151623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E8747-E542-7845-95F8-5FDF614658F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5290B37-C50E-694B-BBED-E247EABCDAF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1774AD4-84F3-ED4D-842D-3951FE9AEEB3}"/>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5" name="页脚占位符 4">
            <a:extLst>
              <a:ext uri="{FF2B5EF4-FFF2-40B4-BE49-F238E27FC236}">
                <a16:creationId xmlns:a16="http://schemas.microsoft.com/office/drawing/2014/main" id="{CEC7637E-EC3D-D74F-97F7-2EE41261856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058D49A-24D3-A74F-B16D-B48EB1B064AE}"/>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41830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AB3FC4-9CD2-6E48-89DF-E92693E0918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43A563A-6E19-B047-91DB-E002D1CE3F5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312CB7C-AE73-2E41-9722-63AC3FA1235C}"/>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5" name="页脚占位符 4">
            <a:extLst>
              <a:ext uri="{FF2B5EF4-FFF2-40B4-BE49-F238E27FC236}">
                <a16:creationId xmlns:a16="http://schemas.microsoft.com/office/drawing/2014/main" id="{554217F4-F789-B24F-BFAA-25028E35AAE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A5CA858-FF83-1141-AB72-AC12699102A1}"/>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65463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gradFill>
          <a:gsLst>
            <a:gs pos="0">
              <a:srgbClr val="FF6D6C">
                <a:lumMod val="100000"/>
              </a:srgbClr>
            </a:gs>
            <a:gs pos="100000">
              <a:srgbClr val="FF2A50"/>
            </a:gs>
          </a:gsLst>
          <a:lin ang="3409108"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7430" y="748582"/>
            <a:ext cx="7435971" cy="980715"/>
          </a:xfrm>
        </p:spPr>
        <p:txBody>
          <a:bodyPr>
            <a:noAutofit/>
          </a:bodyPr>
          <a:lstStyle>
            <a:lvl1pPr marL="0" indent="0" algn="l">
              <a:buNone/>
              <a:defRPr sz="4000" b="1">
                <a:solidFill>
                  <a:schemeClr val="bg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28D92592-F397-4C9A-9626-997394D1E58B}" type="datetimeFigureOut">
              <a:rPr lang="zh-CN" altLang="en-US" smtClean="0"/>
              <a:pPr/>
              <a:t>2020/4/20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10F483-1262-43DC-ABB5-B4F33AD1673B}" type="slidenum">
              <a:rPr lang="zh-CN" altLang="en-US" smtClean="0"/>
              <a:pPr/>
              <a:t>‹#›</a:t>
            </a:fld>
            <a:endParaRPr lang="zh-CN" altLang="en-US"/>
          </a:p>
        </p:txBody>
      </p:sp>
      <p:sp>
        <p:nvSpPr>
          <p:cNvPr id="7" name="http://www.zhuanzhuan.com">
            <a:extLst>
              <a:ext uri="{FF2B5EF4-FFF2-40B4-BE49-F238E27FC236}">
                <a16:creationId xmlns:a16="http://schemas.microsoft.com/office/drawing/2014/main" id="{9E0ED219-9D34-4D5D-B1A8-615D336071F7}"/>
              </a:ext>
            </a:extLst>
          </p:cNvPr>
          <p:cNvSpPr txBox="1"/>
          <p:nvPr userDrawn="1"/>
        </p:nvSpPr>
        <p:spPr>
          <a:xfrm>
            <a:off x="582348" y="6282783"/>
            <a:ext cx="1580562" cy="21063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b="0">
                <a:solidFill>
                  <a:srgbClr val="FFFFFF"/>
                </a:solidFill>
                <a:latin typeface="PingFang SC Light"/>
                <a:ea typeface="PingFang SC Light"/>
                <a:cs typeface="PingFang SC Light"/>
                <a:sym typeface="PingFang SC Light"/>
              </a:defRPr>
            </a:lvl1pPr>
          </a:lstStyle>
          <a:p>
            <a:r>
              <a:rPr sz="900"/>
              <a:t>http://www.zhuanzhuan.com</a:t>
            </a:r>
          </a:p>
        </p:txBody>
      </p:sp>
      <p:sp>
        <p:nvSpPr>
          <p:cNvPr id="8" name="文本占位符 7">
            <a:extLst>
              <a:ext uri="{FF2B5EF4-FFF2-40B4-BE49-F238E27FC236}">
                <a16:creationId xmlns:a16="http://schemas.microsoft.com/office/drawing/2014/main" id="{E0D60E95-D4DF-471F-B46E-283CE947D7B3}"/>
              </a:ext>
            </a:extLst>
          </p:cNvPr>
          <p:cNvSpPr>
            <a:spLocks noGrp="1"/>
          </p:cNvSpPr>
          <p:nvPr>
            <p:ph type="body" sz="quarter" idx="13"/>
          </p:nvPr>
        </p:nvSpPr>
        <p:spPr>
          <a:xfrm>
            <a:off x="717550" y="1994694"/>
            <a:ext cx="3321050" cy="365125"/>
          </a:xfrm>
        </p:spPr>
        <p:txBody>
          <a:bodyPr>
            <a:normAutofit/>
          </a:bodyPr>
          <a:lstStyle>
            <a:lvl1pPr marL="0" indent="0">
              <a:buNone/>
              <a:defRPr sz="1400">
                <a:solidFill>
                  <a:schemeClr val="bg1"/>
                </a:solidFill>
                <a:latin typeface="+mj-ea"/>
                <a:ea typeface="+mj-ea"/>
              </a:defRPr>
            </a:lvl1pPr>
          </a:lstStyle>
          <a:p>
            <a:pPr lvl="0"/>
            <a:r>
              <a:rPr lang="zh-CN" altLang="en-US" dirty="0"/>
              <a:t>编辑母版文本样式</a:t>
            </a:r>
          </a:p>
        </p:txBody>
      </p:sp>
      <p:sp>
        <p:nvSpPr>
          <p:cNvPr id="9" name="文本占位符 7">
            <a:extLst>
              <a:ext uri="{FF2B5EF4-FFF2-40B4-BE49-F238E27FC236}">
                <a16:creationId xmlns:a16="http://schemas.microsoft.com/office/drawing/2014/main" id="{2D48780A-5F6D-4B47-B3A4-558C44FC631D}"/>
              </a:ext>
            </a:extLst>
          </p:cNvPr>
          <p:cNvSpPr>
            <a:spLocks noGrp="1"/>
          </p:cNvSpPr>
          <p:nvPr>
            <p:ph type="body" sz="quarter" idx="14"/>
          </p:nvPr>
        </p:nvSpPr>
        <p:spPr>
          <a:xfrm>
            <a:off x="729914" y="2386208"/>
            <a:ext cx="2586759" cy="365125"/>
          </a:xfrm>
        </p:spPr>
        <p:txBody>
          <a:bodyPr>
            <a:normAutofit/>
          </a:bodyPr>
          <a:lstStyle>
            <a:lvl1pPr marL="0" indent="0">
              <a:buNone/>
              <a:defRPr sz="1400">
                <a:solidFill>
                  <a:schemeClr val="bg1"/>
                </a:solidFill>
                <a:latin typeface="+mj-ea"/>
                <a:ea typeface="+mj-ea"/>
              </a:defRPr>
            </a:lvl1pPr>
          </a:lstStyle>
          <a:p>
            <a:pPr lvl="0"/>
            <a:r>
              <a:rPr lang="zh-CN" altLang="en-US" dirty="0"/>
              <a:t>编辑母版文本样式</a:t>
            </a:r>
          </a:p>
        </p:txBody>
      </p:sp>
      <p:grpSp>
        <p:nvGrpSpPr>
          <p:cNvPr id="47" name="组合 46">
            <a:extLst>
              <a:ext uri="{FF2B5EF4-FFF2-40B4-BE49-F238E27FC236}">
                <a16:creationId xmlns:a16="http://schemas.microsoft.com/office/drawing/2014/main" id="{5D7330EC-FC76-4E03-A314-0124E81F390F}"/>
              </a:ext>
            </a:extLst>
          </p:cNvPr>
          <p:cNvGrpSpPr/>
          <p:nvPr userDrawn="1"/>
        </p:nvGrpSpPr>
        <p:grpSpPr>
          <a:xfrm>
            <a:off x="6367518" y="2068922"/>
            <a:ext cx="4699318" cy="3432723"/>
            <a:chOff x="9501972" y="3350693"/>
            <a:chExt cx="9398635" cy="6865445"/>
          </a:xfrm>
        </p:grpSpPr>
        <p:sp>
          <p:nvSpPr>
            <p:cNvPr id="48" name="object 3">
              <a:extLst>
                <a:ext uri="{FF2B5EF4-FFF2-40B4-BE49-F238E27FC236}">
                  <a16:creationId xmlns:a16="http://schemas.microsoft.com/office/drawing/2014/main" id="{945BE8B3-DF59-4EB3-B447-27DCD8AE8CD1}"/>
                </a:ext>
              </a:extLst>
            </p:cNvPr>
            <p:cNvSpPr/>
            <p:nvPr/>
          </p:nvSpPr>
          <p:spPr>
            <a:xfrm>
              <a:off x="9501972" y="4257933"/>
              <a:ext cx="9398635" cy="5958205"/>
            </a:xfrm>
            <a:custGeom>
              <a:avLst/>
              <a:gdLst/>
              <a:ahLst/>
              <a:cxnLst/>
              <a:rect l="l" t="t" r="r" b="b"/>
              <a:pathLst>
                <a:path w="9398635" h="5958205">
                  <a:moveTo>
                    <a:pt x="5982582" y="0"/>
                  </a:moveTo>
                  <a:lnTo>
                    <a:pt x="0" y="2850353"/>
                  </a:lnTo>
                  <a:lnTo>
                    <a:pt x="3107695" y="5958101"/>
                  </a:lnTo>
                  <a:lnTo>
                    <a:pt x="9398499" y="2707519"/>
                  </a:lnTo>
                  <a:lnTo>
                    <a:pt x="5982582" y="0"/>
                  </a:lnTo>
                  <a:close/>
                </a:path>
              </a:pathLst>
            </a:custGeom>
            <a:solidFill>
              <a:srgbClr val="EC2945"/>
            </a:solidFill>
          </p:spPr>
          <p:txBody>
            <a:bodyPr wrap="square" lIns="0" tIns="0" rIns="0" bIns="0" rtlCol="0"/>
            <a:lstStyle/>
            <a:p>
              <a:endParaRPr sz="900"/>
            </a:p>
          </p:txBody>
        </p:sp>
        <p:sp>
          <p:nvSpPr>
            <p:cNvPr id="49" name="object 6">
              <a:extLst>
                <a:ext uri="{FF2B5EF4-FFF2-40B4-BE49-F238E27FC236}">
                  <a16:creationId xmlns:a16="http://schemas.microsoft.com/office/drawing/2014/main" id="{5D0A8A32-4F00-4B50-8662-9D460F958EFE}"/>
                </a:ext>
              </a:extLst>
            </p:cNvPr>
            <p:cNvSpPr/>
            <p:nvPr/>
          </p:nvSpPr>
          <p:spPr>
            <a:xfrm>
              <a:off x="12789558" y="4240719"/>
              <a:ext cx="1351916" cy="2439726"/>
            </a:xfrm>
            <a:prstGeom prst="rect">
              <a:avLst/>
            </a:prstGeom>
            <a:blipFill>
              <a:blip r:embed="rId2" cstate="print"/>
              <a:stretch>
                <a:fillRect/>
              </a:stretch>
            </a:blipFill>
          </p:spPr>
          <p:txBody>
            <a:bodyPr wrap="square" lIns="0" tIns="0" rIns="0" bIns="0" rtlCol="0"/>
            <a:lstStyle/>
            <a:p>
              <a:endParaRPr sz="900"/>
            </a:p>
          </p:txBody>
        </p:sp>
        <p:sp>
          <p:nvSpPr>
            <p:cNvPr id="50" name="object 7">
              <a:extLst>
                <a:ext uri="{FF2B5EF4-FFF2-40B4-BE49-F238E27FC236}">
                  <a16:creationId xmlns:a16="http://schemas.microsoft.com/office/drawing/2014/main" id="{914AF01C-4E6D-4884-8A2D-1E06EACD109F}"/>
                </a:ext>
              </a:extLst>
            </p:cNvPr>
            <p:cNvSpPr/>
            <p:nvPr/>
          </p:nvSpPr>
          <p:spPr>
            <a:xfrm>
              <a:off x="10732657" y="5277336"/>
              <a:ext cx="921437" cy="2293134"/>
            </a:xfrm>
            <a:prstGeom prst="rect">
              <a:avLst/>
            </a:prstGeom>
            <a:blipFill>
              <a:blip r:embed="rId3" cstate="print"/>
              <a:stretch>
                <a:fillRect/>
              </a:stretch>
            </a:blipFill>
          </p:spPr>
          <p:txBody>
            <a:bodyPr wrap="square" lIns="0" tIns="0" rIns="0" bIns="0" rtlCol="0"/>
            <a:lstStyle/>
            <a:p>
              <a:endParaRPr sz="900"/>
            </a:p>
          </p:txBody>
        </p:sp>
        <p:sp>
          <p:nvSpPr>
            <p:cNvPr id="51" name="object 8">
              <a:extLst>
                <a:ext uri="{FF2B5EF4-FFF2-40B4-BE49-F238E27FC236}">
                  <a16:creationId xmlns:a16="http://schemas.microsoft.com/office/drawing/2014/main" id="{5E44EC0C-0FB9-4074-8B2E-4F67101EB2D1}"/>
                </a:ext>
              </a:extLst>
            </p:cNvPr>
            <p:cNvSpPr/>
            <p:nvPr/>
          </p:nvSpPr>
          <p:spPr>
            <a:xfrm>
              <a:off x="14575473" y="5465802"/>
              <a:ext cx="1262286" cy="2973731"/>
            </a:xfrm>
            <a:prstGeom prst="rect">
              <a:avLst/>
            </a:prstGeom>
            <a:blipFill>
              <a:blip r:embed="rId4" cstate="print"/>
              <a:stretch>
                <a:fillRect/>
              </a:stretch>
            </a:blipFill>
          </p:spPr>
          <p:txBody>
            <a:bodyPr wrap="square" lIns="0" tIns="0" rIns="0" bIns="0" rtlCol="0"/>
            <a:lstStyle/>
            <a:p>
              <a:endParaRPr sz="900"/>
            </a:p>
          </p:txBody>
        </p:sp>
        <p:sp>
          <p:nvSpPr>
            <p:cNvPr id="52" name="object 9">
              <a:extLst>
                <a:ext uri="{FF2B5EF4-FFF2-40B4-BE49-F238E27FC236}">
                  <a16:creationId xmlns:a16="http://schemas.microsoft.com/office/drawing/2014/main" id="{507364A7-15D6-4CEA-BD64-9E4A96E29EBC}"/>
                </a:ext>
              </a:extLst>
            </p:cNvPr>
            <p:cNvSpPr/>
            <p:nvPr/>
          </p:nvSpPr>
          <p:spPr>
            <a:xfrm>
              <a:off x="12786521" y="8947790"/>
              <a:ext cx="61594" cy="633095"/>
            </a:xfrm>
            <a:custGeom>
              <a:avLst/>
              <a:gdLst/>
              <a:ahLst/>
              <a:cxnLst/>
              <a:rect l="l" t="t" r="r" b="b"/>
              <a:pathLst>
                <a:path w="61595" h="633095">
                  <a:moveTo>
                    <a:pt x="0" y="0"/>
                  </a:moveTo>
                  <a:lnTo>
                    <a:pt x="0" y="597437"/>
                  </a:lnTo>
                  <a:lnTo>
                    <a:pt x="61254" y="633090"/>
                  </a:lnTo>
                  <a:lnTo>
                    <a:pt x="61254" y="35663"/>
                  </a:lnTo>
                  <a:lnTo>
                    <a:pt x="0" y="0"/>
                  </a:lnTo>
                  <a:close/>
                </a:path>
              </a:pathLst>
            </a:custGeom>
            <a:solidFill>
              <a:srgbClr val="BD9A83"/>
            </a:solidFill>
          </p:spPr>
          <p:txBody>
            <a:bodyPr wrap="square" lIns="0" tIns="0" rIns="0" bIns="0" rtlCol="0"/>
            <a:lstStyle/>
            <a:p>
              <a:endParaRPr sz="900"/>
            </a:p>
          </p:txBody>
        </p:sp>
        <p:sp>
          <p:nvSpPr>
            <p:cNvPr id="53" name="object 10">
              <a:extLst>
                <a:ext uri="{FF2B5EF4-FFF2-40B4-BE49-F238E27FC236}">
                  <a16:creationId xmlns:a16="http://schemas.microsoft.com/office/drawing/2014/main" id="{FB8BF77A-B680-4BE7-BB3C-03E8CA97B3ED}"/>
                </a:ext>
              </a:extLst>
            </p:cNvPr>
            <p:cNvSpPr/>
            <p:nvPr/>
          </p:nvSpPr>
          <p:spPr>
            <a:xfrm>
              <a:off x="12847776" y="8947790"/>
              <a:ext cx="61594" cy="633095"/>
            </a:xfrm>
            <a:custGeom>
              <a:avLst/>
              <a:gdLst/>
              <a:ahLst/>
              <a:cxnLst/>
              <a:rect l="l" t="t" r="r" b="b"/>
              <a:pathLst>
                <a:path w="61595" h="633095">
                  <a:moveTo>
                    <a:pt x="61254" y="0"/>
                  </a:moveTo>
                  <a:lnTo>
                    <a:pt x="0" y="35663"/>
                  </a:lnTo>
                  <a:lnTo>
                    <a:pt x="0" y="633090"/>
                  </a:lnTo>
                  <a:lnTo>
                    <a:pt x="61254" y="597437"/>
                  </a:lnTo>
                  <a:lnTo>
                    <a:pt x="61254" y="0"/>
                  </a:lnTo>
                  <a:close/>
                </a:path>
              </a:pathLst>
            </a:custGeom>
            <a:solidFill>
              <a:srgbClr val="AA8C75"/>
            </a:solidFill>
          </p:spPr>
          <p:txBody>
            <a:bodyPr wrap="square" lIns="0" tIns="0" rIns="0" bIns="0" rtlCol="0"/>
            <a:lstStyle/>
            <a:p>
              <a:endParaRPr sz="900"/>
            </a:p>
          </p:txBody>
        </p:sp>
        <p:sp>
          <p:nvSpPr>
            <p:cNvPr id="54" name="object 11">
              <a:extLst>
                <a:ext uri="{FF2B5EF4-FFF2-40B4-BE49-F238E27FC236}">
                  <a16:creationId xmlns:a16="http://schemas.microsoft.com/office/drawing/2014/main" id="{79414856-AA1B-4DD6-AB29-B48A2190A393}"/>
                </a:ext>
              </a:extLst>
            </p:cNvPr>
            <p:cNvSpPr/>
            <p:nvPr/>
          </p:nvSpPr>
          <p:spPr>
            <a:xfrm>
              <a:off x="12847776" y="7802642"/>
              <a:ext cx="461009" cy="1261745"/>
            </a:xfrm>
            <a:custGeom>
              <a:avLst/>
              <a:gdLst/>
              <a:ahLst/>
              <a:cxnLst/>
              <a:rect l="l" t="t" r="r" b="b"/>
              <a:pathLst>
                <a:path w="461009" h="1261745">
                  <a:moveTo>
                    <a:pt x="0" y="0"/>
                  </a:moveTo>
                  <a:lnTo>
                    <a:pt x="0" y="1261511"/>
                  </a:lnTo>
                  <a:lnTo>
                    <a:pt x="460718" y="995111"/>
                  </a:lnTo>
                  <a:lnTo>
                    <a:pt x="0" y="0"/>
                  </a:lnTo>
                  <a:close/>
                </a:path>
              </a:pathLst>
            </a:custGeom>
            <a:solidFill>
              <a:srgbClr val="549832"/>
            </a:solidFill>
          </p:spPr>
          <p:txBody>
            <a:bodyPr wrap="square" lIns="0" tIns="0" rIns="0" bIns="0" rtlCol="0"/>
            <a:lstStyle/>
            <a:p>
              <a:endParaRPr sz="900"/>
            </a:p>
          </p:txBody>
        </p:sp>
        <p:sp>
          <p:nvSpPr>
            <p:cNvPr id="55" name="object 12">
              <a:extLst>
                <a:ext uri="{FF2B5EF4-FFF2-40B4-BE49-F238E27FC236}">
                  <a16:creationId xmlns:a16="http://schemas.microsoft.com/office/drawing/2014/main" id="{1956C7CB-F4A8-4A63-9E0D-0341EBE5D93B}"/>
                </a:ext>
              </a:extLst>
            </p:cNvPr>
            <p:cNvSpPr/>
            <p:nvPr/>
          </p:nvSpPr>
          <p:spPr>
            <a:xfrm>
              <a:off x="12387057" y="7802631"/>
              <a:ext cx="461009" cy="1261745"/>
            </a:xfrm>
            <a:custGeom>
              <a:avLst/>
              <a:gdLst/>
              <a:ahLst/>
              <a:cxnLst/>
              <a:rect l="l" t="t" r="r" b="b"/>
              <a:pathLst>
                <a:path w="461009" h="1261745">
                  <a:moveTo>
                    <a:pt x="460718" y="0"/>
                  </a:moveTo>
                  <a:lnTo>
                    <a:pt x="0" y="995111"/>
                  </a:lnTo>
                  <a:lnTo>
                    <a:pt x="460718" y="1261511"/>
                  </a:lnTo>
                  <a:lnTo>
                    <a:pt x="460718" y="0"/>
                  </a:lnTo>
                  <a:close/>
                </a:path>
              </a:pathLst>
            </a:custGeom>
            <a:solidFill>
              <a:srgbClr val="549832"/>
            </a:solidFill>
          </p:spPr>
          <p:txBody>
            <a:bodyPr wrap="square" lIns="0" tIns="0" rIns="0" bIns="0" rtlCol="0"/>
            <a:lstStyle/>
            <a:p>
              <a:endParaRPr sz="900"/>
            </a:p>
          </p:txBody>
        </p:sp>
        <p:sp>
          <p:nvSpPr>
            <p:cNvPr id="56" name="object 13">
              <a:extLst>
                <a:ext uri="{FF2B5EF4-FFF2-40B4-BE49-F238E27FC236}">
                  <a16:creationId xmlns:a16="http://schemas.microsoft.com/office/drawing/2014/main" id="{8780773D-B85A-4262-A51F-61039EF28E42}"/>
                </a:ext>
              </a:extLst>
            </p:cNvPr>
            <p:cNvSpPr/>
            <p:nvPr/>
          </p:nvSpPr>
          <p:spPr>
            <a:xfrm>
              <a:off x="12847776" y="7559989"/>
              <a:ext cx="461009" cy="1261745"/>
            </a:xfrm>
            <a:custGeom>
              <a:avLst/>
              <a:gdLst/>
              <a:ahLst/>
              <a:cxnLst/>
              <a:rect l="l" t="t" r="r" b="b"/>
              <a:pathLst>
                <a:path w="461009" h="1261745">
                  <a:moveTo>
                    <a:pt x="0" y="0"/>
                  </a:moveTo>
                  <a:lnTo>
                    <a:pt x="0" y="1261511"/>
                  </a:lnTo>
                  <a:lnTo>
                    <a:pt x="460718" y="995111"/>
                  </a:lnTo>
                  <a:lnTo>
                    <a:pt x="0" y="0"/>
                  </a:lnTo>
                  <a:close/>
                </a:path>
              </a:pathLst>
            </a:custGeom>
            <a:solidFill>
              <a:srgbClr val="62A346"/>
            </a:solidFill>
          </p:spPr>
          <p:txBody>
            <a:bodyPr wrap="square" lIns="0" tIns="0" rIns="0" bIns="0" rtlCol="0"/>
            <a:lstStyle/>
            <a:p>
              <a:endParaRPr sz="900"/>
            </a:p>
          </p:txBody>
        </p:sp>
        <p:sp>
          <p:nvSpPr>
            <p:cNvPr id="57" name="object 14">
              <a:extLst>
                <a:ext uri="{FF2B5EF4-FFF2-40B4-BE49-F238E27FC236}">
                  <a16:creationId xmlns:a16="http://schemas.microsoft.com/office/drawing/2014/main" id="{B81D23D5-C733-48DE-AB15-C1F7EA3ECACB}"/>
                </a:ext>
              </a:extLst>
            </p:cNvPr>
            <p:cNvSpPr/>
            <p:nvPr/>
          </p:nvSpPr>
          <p:spPr>
            <a:xfrm>
              <a:off x="12387057" y="8650773"/>
              <a:ext cx="461009" cy="413384"/>
            </a:xfrm>
            <a:custGeom>
              <a:avLst/>
              <a:gdLst/>
              <a:ahLst/>
              <a:cxnLst/>
              <a:rect l="l" t="t" r="r" b="b"/>
              <a:pathLst>
                <a:path w="461009" h="413384">
                  <a:moveTo>
                    <a:pt x="68060" y="0"/>
                  </a:moveTo>
                  <a:lnTo>
                    <a:pt x="0" y="146969"/>
                  </a:lnTo>
                  <a:lnTo>
                    <a:pt x="460718" y="413369"/>
                  </a:lnTo>
                  <a:lnTo>
                    <a:pt x="460718" y="227050"/>
                  </a:lnTo>
                  <a:lnTo>
                    <a:pt x="68060" y="0"/>
                  </a:lnTo>
                  <a:close/>
                </a:path>
              </a:pathLst>
            </a:custGeom>
            <a:solidFill>
              <a:srgbClr val="6FB753"/>
            </a:solidFill>
          </p:spPr>
          <p:txBody>
            <a:bodyPr wrap="square" lIns="0" tIns="0" rIns="0" bIns="0" rtlCol="0"/>
            <a:lstStyle/>
            <a:p>
              <a:endParaRPr sz="900"/>
            </a:p>
          </p:txBody>
        </p:sp>
        <p:sp>
          <p:nvSpPr>
            <p:cNvPr id="58" name="object 15">
              <a:extLst>
                <a:ext uri="{FF2B5EF4-FFF2-40B4-BE49-F238E27FC236}">
                  <a16:creationId xmlns:a16="http://schemas.microsoft.com/office/drawing/2014/main" id="{07313654-891E-4920-AB8F-C85CB91C5C3A}"/>
                </a:ext>
              </a:extLst>
            </p:cNvPr>
            <p:cNvSpPr/>
            <p:nvPr/>
          </p:nvSpPr>
          <p:spPr>
            <a:xfrm>
              <a:off x="12847776" y="8650773"/>
              <a:ext cx="461009" cy="413384"/>
            </a:xfrm>
            <a:custGeom>
              <a:avLst/>
              <a:gdLst/>
              <a:ahLst/>
              <a:cxnLst/>
              <a:rect l="l" t="t" r="r" b="b"/>
              <a:pathLst>
                <a:path w="461009" h="413384">
                  <a:moveTo>
                    <a:pt x="392658" y="0"/>
                  </a:moveTo>
                  <a:lnTo>
                    <a:pt x="0" y="227050"/>
                  </a:lnTo>
                  <a:lnTo>
                    <a:pt x="0" y="413380"/>
                  </a:lnTo>
                  <a:lnTo>
                    <a:pt x="460718" y="146979"/>
                  </a:lnTo>
                  <a:lnTo>
                    <a:pt x="392658" y="0"/>
                  </a:lnTo>
                  <a:close/>
                </a:path>
              </a:pathLst>
            </a:custGeom>
            <a:solidFill>
              <a:srgbClr val="62A346"/>
            </a:solidFill>
          </p:spPr>
          <p:txBody>
            <a:bodyPr wrap="square" lIns="0" tIns="0" rIns="0" bIns="0" rtlCol="0"/>
            <a:lstStyle/>
            <a:p>
              <a:endParaRPr sz="900"/>
            </a:p>
          </p:txBody>
        </p:sp>
        <p:sp>
          <p:nvSpPr>
            <p:cNvPr id="59" name="object 16">
              <a:extLst>
                <a:ext uri="{FF2B5EF4-FFF2-40B4-BE49-F238E27FC236}">
                  <a16:creationId xmlns:a16="http://schemas.microsoft.com/office/drawing/2014/main" id="{287CB116-C7CE-42A5-A93C-D63F51BBF763}"/>
                </a:ext>
              </a:extLst>
            </p:cNvPr>
            <p:cNvSpPr/>
            <p:nvPr/>
          </p:nvSpPr>
          <p:spPr>
            <a:xfrm>
              <a:off x="12387057" y="7559989"/>
              <a:ext cx="461009" cy="1261745"/>
            </a:xfrm>
            <a:custGeom>
              <a:avLst/>
              <a:gdLst/>
              <a:ahLst/>
              <a:cxnLst/>
              <a:rect l="l" t="t" r="r" b="b"/>
              <a:pathLst>
                <a:path w="461009" h="1261745">
                  <a:moveTo>
                    <a:pt x="460718" y="0"/>
                  </a:moveTo>
                  <a:lnTo>
                    <a:pt x="0" y="995111"/>
                  </a:lnTo>
                  <a:lnTo>
                    <a:pt x="460718" y="1261511"/>
                  </a:lnTo>
                  <a:lnTo>
                    <a:pt x="460718" y="0"/>
                  </a:lnTo>
                  <a:close/>
                </a:path>
              </a:pathLst>
            </a:custGeom>
            <a:solidFill>
              <a:srgbClr val="6FB753"/>
            </a:solidFill>
          </p:spPr>
          <p:txBody>
            <a:bodyPr wrap="square" lIns="0" tIns="0" rIns="0" bIns="0" rtlCol="0"/>
            <a:lstStyle/>
            <a:p>
              <a:endParaRPr sz="900"/>
            </a:p>
          </p:txBody>
        </p:sp>
        <p:sp>
          <p:nvSpPr>
            <p:cNvPr id="60" name="object 17">
              <a:extLst>
                <a:ext uri="{FF2B5EF4-FFF2-40B4-BE49-F238E27FC236}">
                  <a16:creationId xmlns:a16="http://schemas.microsoft.com/office/drawing/2014/main" id="{83E56D1D-E1F3-44F2-9850-F07A6E21C796}"/>
                </a:ext>
              </a:extLst>
            </p:cNvPr>
            <p:cNvSpPr/>
            <p:nvPr/>
          </p:nvSpPr>
          <p:spPr>
            <a:xfrm>
              <a:off x="15383301" y="4738494"/>
              <a:ext cx="61594" cy="633095"/>
            </a:xfrm>
            <a:custGeom>
              <a:avLst/>
              <a:gdLst/>
              <a:ahLst/>
              <a:cxnLst/>
              <a:rect l="l" t="t" r="r" b="b"/>
              <a:pathLst>
                <a:path w="61594" h="633095">
                  <a:moveTo>
                    <a:pt x="0" y="0"/>
                  </a:moveTo>
                  <a:lnTo>
                    <a:pt x="0" y="597437"/>
                  </a:lnTo>
                  <a:lnTo>
                    <a:pt x="61254" y="633090"/>
                  </a:lnTo>
                  <a:lnTo>
                    <a:pt x="61254" y="35663"/>
                  </a:lnTo>
                  <a:lnTo>
                    <a:pt x="0" y="0"/>
                  </a:lnTo>
                  <a:close/>
                </a:path>
              </a:pathLst>
            </a:custGeom>
            <a:solidFill>
              <a:srgbClr val="BD9A83"/>
            </a:solidFill>
          </p:spPr>
          <p:txBody>
            <a:bodyPr wrap="square" lIns="0" tIns="0" rIns="0" bIns="0" rtlCol="0"/>
            <a:lstStyle/>
            <a:p>
              <a:endParaRPr sz="900"/>
            </a:p>
          </p:txBody>
        </p:sp>
        <p:sp>
          <p:nvSpPr>
            <p:cNvPr id="61" name="object 18">
              <a:extLst>
                <a:ext uri="{FF2B5EF4-FFF2-40B4-BE49-F238E27FC236}">
                  <a16:creationId xmlns:a16="http://schemas.microsoft.com/office/drawing/2014/main" id="{611812EA-A80C-4872-9AF2-DBB991113A0C}"/>
                </a:ext>
              </a:extLst>
            </p:cNvPr>
            <p:cNvSpPr/>
            <p:nvPr/>
          </p:nvSpPr>
          <p:spPr>
            <a:xfrm>
              <a:off x="15444556" y="4738494"/>
              <a:ext cx="61594" cy="633095"/>
            </a:xfrm>
            <a:custGeom>
              <a:avLst/>
              <a:gdLst/>
              <a:ahLst/>
              <a:cxnLst/>
              <a:rect l="l" t="t" r="r" b="b"/>
              <a:pathLst>
                <a:path w="61594" h="633095">
                  <a:moveTo>
                    <a:pt x="61254" y="0"/>
                  </a:moveTo>
                  <a:lnTo>
                    <a:pt x="0" y="35663"/>
                  </a:lnTo>
                  <a:lnTo>
                    <a:pt x="0" y="633090"/>
                  </a:lnTo>
                  <a:lnTo>
                    <a:pt x="61254" y="597437"/>
                  </a:lnTo>
                  <a:lnTo>
                    <a:pt x="61254" y="0"/>
                  </a:lnTo>
                  <a:close/>
                </a:path>
              </a:pathLst>
            </a:custGeom>
            <a:solidFill>
              <a:srgbClr val="AA8C75"/>
            </a:solidFill>
          </p:spPr>
          <p:txBody>
            <a:bodyPr wrap="square" lIns="0" tIns="0" rIns="0" bIns="0" rtlCol="0"/>
            <a:lstStyle/>
            <a:p>
              <a:endParaRPr sz="900"/>
            </a:p>
          </p:txBody>
        </p:sp>
        <p:sp>
          <p:nvSpPr>
            <p:cNvPr id="62" name="object 19">
              <a:extLst>
                <a:ext uri="{FF2B5EF4-FFF2-40B4-BE49-F238E27FC236}">
                  <a16:creationId xmlns:a16="http://schemas.microsoft.com/office/drawing/2014/main" id="{B9D7E47A-65E5-41B2-89FE-FB6396B9DC9E}"/>
                </a:ext>
              </a:extLst>
            </p:cNvPr>
            <p:cNvSpPr/>
            <p:nvPr/>
          </p:nvSpPr>
          <p:spPr>
            <a:xfrm>
              <a:off x="15444556" y="3593346"/>
              <a:ext cx="461009" cy="1261745"/>
            </a:xfrm>
            <a:custGeom>
              <a:avLst/>
              <a:gdLst/>
              <a:ahLst/>
              <a:cxnLst/>
              <a:rect l="l" t="t" r="r" b="b"/>
              <a:pathLst>
                <a:path w="461009" h="1261745">
                  <a:moveTo>
                    <a:pt x="0" y="0"/>
                  </a:moveTo>
                  <a:lnTo>
                    <a:pt x="0" y="1261511"/>
                  </a:lnTo>
                  <a:lnTo>
                    <a:pt x="460718" y="995111"/>
                  </a:lnTo>
                  <a:lnTo>
                    <a:pt x="0" y="0"/>
                  </a:lnTo>
                  <a:close/>
                </a:path>
              </a:pathLst>
            </a:custGeom>
            <a:solidFill>
              <a:srgbClr val="549832"/>
            </a:solidFill>
          </p:spPr>
          <p:txBody>
            <a:bodyPr wrap="square" lIns="0" tIns="0" rIns="0" bIns="0" rtlCol="0"/>
            <a:lstStyle/>
            <a:p>
              <a:endParaRPr sz="900"/>
            </a:p>
          </p:txBody>
        </p:sp>
        <p:sp>
          <p:nvSpPr>
            <p:cNvPr id="63" name="object 20">
              <a:extLst>
                <a:ext uri="{FF2B5EF4-FFF2-40B4-BE49-F238E27FC236}">
                  <a16:creationId xmlns:a16="http://schemas.microsoft.com/office/drawing/2014/main" id="{0C5167F0-E744-4AB0-8E08-F701476215A4}"/>
                </a:ext>
              </a:extLst>
            </p:cNvPr>
            <p:cNvSpPr/>
            <p:nvPr/>
          </p:nvSpPr>
          <p:spPr>
            <a:xfrm>
              <a:off x="14983837" y="3593335"/>
              <a:ext cx="461009" cy="1261745"/>
            </a:xfrm>
            <a:custGeom>
              <a:avLst/>
              <a:gdLst/>
              <a:ahLst/>
              <a:cxnLst/>
              <a:rect l="l" t="t" r="r" b="b"/>
              <a:pathLst>
                <a:path w="461009" h="1261745">
                  <a:moveTo>
                    <a:pt x="460718" y="0"/>
                  </a:moveTo>
                  <a:lnTo>
                    <a:pt x="0" y="995111"/>
                  </a:lnTo>
                  <a:lnTo>
                    <a:pt x="460718" y="1261511"/>
                  </a:lnTo>
                  <a:lnTo>
                    <a:pt x="460718" y="0"/>
                  </a:lnTo>
                  <a:close/>
                </a:path>
              </a:pathLst>
            </a:custGeom>
            <a:solidFill>
              <a:srgbClr val="549832"/>
            </a:solidFill>
          </p:spPr>
          <p:txBody>
            <a:bodyPr wrap="square" lIns="0" tIns="0" rIns="0" bIns="0" rtlCol="0"/>
            <a:lstStyle/>
            <a:p>
              <a:endParaRPr sz="900"/>
            </a:p>
          </p:txBody>
        </p:sp>
        <p:sp>
          <p:nvSpPr>
            <p:cNvPr id="64" name="object 21">
              <a:extLst>
                <a:ext uri="{FF2B5EF4-FFF2-40B4-BE49-F238E27FC236}">
                  <a16:creationId xmlns:a16="http://schemas.microsoft.com/office/drawing/2014/main" id="{8B9ED62D-24C5-4DEE-AA72-7350C4CFE696}"/>
                </a:ext>
              </a:extLst>
            </p:cNvPr>
            <p:cNvSpPr/>
            <p:nvPr/>
          </p:nvSpPr>
          <p:spPr>
            <a:xfrm>
              <a:off x="15444556" y="3350693"/>
              <a:ext cx="461009" cy="1261745"/>
            </a:xfrm>
            <a:custGeom>
              <a:avLst/>
              <a:gdLst/>
              <a:ahLst/>
              <a:cxnLst/>
              <a:rect l="l" t="t" r="r" b="b"/>
              <a:pathLst>
                <a:path w="461009" h="1261745">
                  <a:moveTo>
                    <a:pt x="0" y="0"/>
                  </a:moveTo>
                  <a:lnTo>
                    <a:pt x="0" y="1261511"/>
                  </a:lnTo>
                  <a:lnTo>
                    <a:pt x="460718" y="995111"/>
                  </a:lnTo>
                  <a:lnTo>
                    <a:pt x="0" y="0"/>
                  </a:lnTo>
                  <a:close/>
                </a:path>
              </a:pathLst>
            </a:custGeom>
            <a:solidFill>
              <a:srgbClr val="62A346"/>
            </a:solidFill>
          </p:spPr>
          <p:txBody>
            <a:bodyPr wrap="square" lIns="0" tIns="0" rIns="0" bIns="0" rtlCol="0"/>
            <a:lstStyle/>
            <a:p>
              <a:endParaRPr sz="900"/>
            </a:p>
          </p:txBody>
        </p:sp>
        <p:sp>
          <p:nvSpPr>
            <p:cNvPr id="65" name="object 22">
              <a:extLst>
                <a:ext uri="{FF2B5EF4-FFF2-40B4-BE49-F238E27FC236}">
                  <a16:creationId xmlns:a16="http://schemas.microsoft.com/office/drawing/2014/main" id="{5B33B6AA-2B47-45AE-89A8-44E1A4D75F01}"/>
                </a:ext>
              </a:extLst>
            </p:cNvPr>
            <p:cNvSpPr/>
            <p:nvPr/>
          </p:nvSpPr>
          <p:spPr>
            <a:xfrm>
              <a:off x="14983837" y="4441477"/>
              <a:ext cx="461009" cy="413384"/>
            </a:xfrm>
            <a:custGeom>
              <a:avLst/>
              <a:gdLst/>
              <a:ahLst/>
              <a:cxnLst/>
              <a:rect l="l" t="t" r="r" b="b"/>
              <a:pathLst>
                <a:path w="461009" h="413385">
                  <a:moveTo>
                    <a:pt x="68060" y="0"/>
                  </a:moveTo>
                  <a:lnTo>
                    <a:pt x="0" y="146969"/>
                  </a:lnTo>
                  <a:lnTo>
                    <a:pt x="460718" y="413369"/>
                  </a:lnTo>
                  <a:lnTo>
                    <a:pt x="460718" y="227050"/>
                  </a:lnTo>
                  <a:lnTo>
                    <a:pt x="68060" y="0"/>
                  </a:lnTo>
                  <a:close/>
                </a:path>
              </a:pathLst>
            </a:custGeom>
            <a:solidFill>
              <a:srgbClr val="6FB753"/>
            </a:solidFill>
          </p:spPr>
          <p:txBody>
            <a:bodyPr wrap="square" lIns="0" tIns="0" rIns="0" bIns="0" rtlCol="0"/>
            <a:lstStyle/>
            <a:p>
              <a:endParaRPr sz="900"/>
            </a:p>
          </p:txBody>
        </p:sp>
        <p:sp>
          <p:nvSpPr>
            <p:cNvPr id="66" name="object 23">
              <a:extLst>
                <a:ext uri="{FF2B5EF4-FFF2-40B4-BE49-F238E27FC236}">
                  <a16:creationId xmlns:a16="http://schemas.microsoft.com/office/drawing/2014/main" id="{3263B8F5-537C-4268-8C51-C2BA9229619C}"/>
                </a:ext>
              </a:extLst>
            </p:cNvPr>
            <p:cNvSpPr/>
            <p:nvPr/>
          </p:nvSpPr>
          <p:spPr>
            <a:xfrm>
              <a:off x="15444556" y="4441477"/>
              <a:ext cx="461009" cy="413384"/>
            </a:xfrm>
            <a:custGeom>
              <a:avLst/>
              <a:gdLst/>
              <a:ahLst/>
              <a:cxnLst/>
              <a:rect l="l" t="t" r="r" b="b"/>
              <a:pathLst>
                <a:path w="461009" h="413385">
                  <a:moveTo>
                    <a:pt x="392658" y="0"/>
                  </a:moveTo>
                  <a:lnTo>
                    <a:pt x="0" y="227050"/>
                  </a:lnTo>
                  <a:lnTo>
                    <a:pt x="0" y="413380"/>
                  </a:lnTo>
                  <a:lnTo>
                    <a:pt x="460718" y="146969"/>
                  </a:lnTo>
                  <a:lnTo>
                    <a:pt x="392658" y="0"/>
                  </a:lnTo>
                  <a:close/>
                </a:path>
              </a:pathLst>
            </a:custGeom>
            <a:solidFill>
              <a:srgbClr val="62A346"/>
            </a:solidFill>
          </p:spPr>
          <p:txBody>
            <a:bodyPr wrap="square" lIns="0" tIns="0" rIns="0" bIns="0" rtlCol="0"/>
            <a:lstStyle/>
            <a:p>
              <a:endParaRPr sz="900"/>
            </a:p>
          </p:txBody>
        </p:sp>
        <p:sp>
          <p:nvSpPr>
            <p:cNvPr id="67" name="object 24">
              <a:extLst>
                <a:ext uri="{FF2B5EF4-FFF2-40B4-BE49-F238E27FC236}">
                  <a16:creationId xmlns:a16="http://schemas.microsoft.com/office/drawing/2014/main" id="{F8C3F047-9B91-460B-93BE-940A34A74095}"/>
                </a:ext>
              </a:extLst>
            </p:cNvPr>
            <p:cNvSpPr/>
            <p:nvPr/>
          </p:nvSpPr>
          <p:spPr>
            <a:xfrm>
              <a:off x="14983837" y="3350693"/>
              <a:ext cx="461009" cy="1261745"/>
            </a:xfrm>
            <a:custGeom>
              <a:avLst/>
              <a:gdLst/>
              <a:ahLst/>
              <a:cxnLst/>
              <a:rect l="l" t="t" r="r" b="b"/>
              <a:pathLst>
                <a:path w="461009" h="1261745">
                  <a:moveTo>
                    <a:pt x="460718" y="0"/>
                  </a:moveTo>
                  <a:lnTo>
                    <a:pt x="0" y="995111"/>
                  </a:lnTo>
                  <a:lnTo>
                    <a:pt x="460718" y="1261511"/>
                  </a:lnTo>
                  <a:lnTo>
                    <a:pt x="460718" y="0"/>
                  </a:lnTo>
                  <a:close/>
                </a:path>
              </a:pathLst>
            </a:custGeom>
            <a:solidFill>
              <a:srgbClr val="6FB753"/>
            </a:solidFill>
          </p:spPr>
          <p:txBody>
            <a:bodyPr wrap="square" lIns="0" tIns="0" rIns="0" bIns="0" rtlCol="0"/>
            <a:lstStyle/>
            <a:p>
              <a:endParaRPr sz="900"/>
            </a:p>
          </p:txBody>
        </p:sp>
        <p:sp>
          <p:nvSpPr>
            <p:cNvPr id="68" name="object 25">
              <a:extLst>
                <a:ext uri="{FF2B5EF4-FFF2-40B4-BE49-F238E27FC236}">
                  <a16:creationId xmlns:a16="http://schemas.microsoft.com/office/drawing/2014/main" id="{415837A5-E605-4A55-976B-8B00DA8DF8F8}"/>
                </a:ext>
              </a:extLst>
            </p:cNvPr>
            <p:cNvSpPr/>
            <p:nvPr/>
          </p:nvSpPr>
          <p:spPr>
            <a:xfrm>
              <a:off x="17152880" y="6801259"/>
              <a:ext cx="61594" cy="633095"/>
            </a:xfrm>
            <a:custGeom>
              <a:avLst/>
              <a:gdLst/>
              <a:ahLst/>
              <a:cxnLst/>
              <a:rect l="l" t="t" r="r" b="b"/>
              <a:pathLst>
                <a:path w="61594" h="633095">
                  <a:moveTo>
                    <a:pt x="0" y="0"/>
                  </a:moveTo>
                  <a:lnTo>
                    <a:pt x="0" y="597437"/>
                  </a:lnTo>
                  <a:lnTo>
                    <a:pt x="61254" y="633090"/>
                  </a:lnTo>
                  <a:lnTo>
                    <a:pt x="61254" y="35663"/>
                  </a:lnTo>
                  <a:lnTo>
                    <a:pt x="0" y="0"/>
                  </a:lnTo>
                  <a:close/>
                </a:path>
              </a:pathLst>
            </a:custGeom>
            <a:solidFill>
              <a:srgbClr val="BD9A83"/>
            </a:solidFill>
          </p:spPr>
          <p:txBody>
            <a:bodyPr wrap="square" lIns="0" tIns="0" rIns="0" bIns="0" rtlCol="0"/>
            <a:lstStyle/>
            <a:p>
              <a:endParaRPr sz="900"/>
            </a:p>
          </p:txBody>
        </p:sp>
        <p:sp>
          <p:nvSpPr>
            <p:cNvPr id="69" name="object 26">
              <a:extLst>
                <a:ext uri="{FF2B5EF4-FFF2-40B4-BE49-F238E27FC236}">
                  <a16:creationId xmlns:a16="http://schemas.microsoft.com/office/drawing/2014/main" id="{E161125D-5535-448D-8DFE-F5AEA220E3FB}"/>
                </a:ext>
              </a:extLst>
            </p:cNvPr>
            <p:cNvSpPr/>
            <p:nvPr/>
          </p:nvSpPr>
          <p:spPr>
            <a:xfrm>
              <a:off x="17214135" y="6801259"/>
              <a:ext cx="61594" cy="633095"/>
            </a:xfrm>
            <a:custGeom>
              <a:avLst/>
              <a:gdLst/>
              <a:ahLst/>
              <a:cxnLst/>
              <a:rect l="l" t="t" r="r" b="b"/>
              <a:pathLst>
                <a:path w="61594" h="633095">
                  <a:moveTo>
                    <a:pt x="61254" y="0"/>
                  </a:moveTo>
                  <a:lnTo>
                    <a:pt x="0" y="35663"/>
                  </a:lnTo>
                  <a:lnTo>
                    <a:pt x="0" y="633090"/>
                  </a:lnTo>
                  <a:lnTo>
                    <a:pt x="61254" y="597437"/>
                  </a:lnTo>
                  <a:lnTo>
                    <a:pt x="61254" y="0"/>
                  </a:lnTo>
                  <a:close/>
                </a:path>
              </a:pathLst>
            </a:custGeom>
            <a:solidFill>
              <a:srgbClr val="AA8C75"/>
            </a:solidFill>
          </p:spPr>
          <p:txBody>
            <a:bodyPr wrap="square" lIns="0" tIns="0" rIns="0" bIns="0" rtlCol="0"/>
            <a:lstStyle/>
            <a:p>
              <a:endParaRPr sz="900"/>
            </a:p>
          </p:txBody>
        </p:sp>
        <p:sp>
          <p:nvSpPr>
            <p:cNvPr id="70" name="object 27">
              <a:extLst>
                <a:ext uri="{FF2B5EF4-FFF2-40B4-BE49-F238E27FC236}">
                  <a16:creationId xmlns:a16="http://schemas.microsoft.com/office/drawing/2014/main" id="{3324C4C8-33A9-42CC-9AEC-F8F85A1E42A2}"/>
                </a:ext>
              </a:extLst>
            </p:cNvPr>
            <p:cNvSpPr/>
            <p:nvPr/>
          </p:nvSpPr>
          <p:spPr>
            <a:xfrm>
              <a:off x="17214135" y="5656110"/>
              <a:ext cx="461009" cy="1261745"/>
            </a:xfrm>
            <a:custGeom>
              <a:avLst/>
              <a:gdLst/>
              <a:ahLst/>
              <a:cxnLst/>
              <a:rect l="l" t="t" r="r" b="b"/>
              <a:pathLst>
                <a:path w="461009" h="1261745">
                  <a:moveTo>
                    <a:pt x="0" y="0"/>
                  </a:moveTo>
                  <a:lnTo>
                    <a:pt x="0" y="1261511"/>
                  </a:lnTo>
                  <a:lnTo>
                    <a:pt x="460718" y="995111"/>
                  </a:lnTo>
                  <a:lnTo>
                    <a:pt x="0" y="0"/>
                  </a:lnTo>
                  <a:close/>
                </a:path>
              </a:pathLst>
            </a:custGeom>
            <a:solidFill>
              <a:srgbClr val="549832"/>
            </a:solidFill>
          </p:spPr>
          <p:txBody>
            <a:bodyPr wrap="square" lIns="0" tIns="0" rIns="0" bIns="0" rtlCol="0"/>
            <a:lstStyle/>
            <a:p>
              <a:endParaRPr sz="900"/>
            </a:p>
          </p:txBody>
        </p:sp>
        <p:sp>
          <p:nvSpPr>
            <p:cNvPr id="71" name="object 28">
              <a:extLst>
                <a:ext uri="{FF2B5EF4-FFF2-40B4-BE49-F238E27FC236}">
                  <a16:creationId xmlns:a16="http://schemas.microsoft.com/office/drawing/2014/main" id="{7D72E519-D3CB-48E3-9052-B46AA11890B6}"/>
                </a:ext>
              </a:extLst>
            </p:cNvPr>
            <p:cNvSpPr/>
            <p:nvPr/>
          </p:nvSpPr>
          <p:spPr>
            <a:xfrm>
              <a:off x="16753416" y="5656100"/>
              <a:ext cx="461009" cy="1261745"/>
            </a:xfrm>
            <a:custGeom>
              <a:avLst/>
              <a:gdLst/>
              <a:ahLst/>
              <a:cxnLst/>
              <a:rect l="l" t="t" r="r" b="b"/>
              <a:pathLst>
                <a:path w="461009" h="1261745">
                  <a:moveTo>
                    <a:pt x="460718" y="0"/>
                  </a:moveTo>
                  <a:lnTo>
                    <a:pt x="0" y="995111"/>
                  </a:lnTo>
                  <a:lnTo>
                    <a:pt x="460718" y="1261511"/>
                  </a:lnTo>
                  <a:lnTo>
                    <a:pt x="460718" y="0"/>
                  </a:lnTo>
                  <a:close/>
                </a:path>
              </a:pathLst>
            </a:custGeom>
            <a:solidFill>
              <a:srgbClr val="549832"/>
            </a:solidFill>
          </p:spPr>
          <p:txBody>
            <a:bodyPr wrap="square" lIns="0" tIns="0" rIns="0" bIns="0" rtlCol="0"/>
            <a:lstStyle/>
            <a:p>
              <a:endParaRPr sz="900"/>
            </a:p>
          </p:txBody>
        </p:sp>
        <p:sp>
          <p:nvSpPr>
            <p:cNvPr id="72" name="object 29">
              <a:extLst>
                <a:ext uri="{FF2B5EF4-FFF2-40B4-BE49-F238E27FC236}">
                  <a16:creationId xmlns:a16="http://schemas.microsoft.com/office/drawing/2014/main" id="{19EE6748-28B2-424D-BBB3-D00D22465491}"/>
                </a:ext>
              </a:extLst>
            </p:cNvPr>
            <p:cNvSpPr/>
            <p:nvPr/>
          </p:nvSpPr>
          <p:spPr>
            <a:xfrm>
              <a:off x="17214135" y="5413458"/>
              <a:ext cx="461009" cy="1261745"/>
            </a:xfrm>
            <a:custGeom>
              <a:avLst/>
              <a:gdLst/>
              <a:ahLst/>
              <a:cxnLst/>
              <a:rect l="l" t="t" r="r" b="b"/>
              <a:pathLst>
                <a:path w="461009" h="1261745">
                  <a:moveTo>
                    <a:pt x="0" y="0"/>
                  </a:moveTo>
                  <a:lnTo>
                    <a:pt x="0" y="1261511"/>
                  </a:lnTo>
                  <a:lnTo>
                    <a:pt x="460718" y="995111"/>
                  </a:lnTo>
                  <a:lnTo>
                    <a:pt x="0" y="0"/>
                  </a:lnTo>
                  <a:close/>
                </a:path>
              </a:pathLst>
            </a:custGeom>
            <a:solidFill>
              <a:srgbClr val="62A346"/>
            </a:solidFill>
          </p:spPr>
          <p:txBody>
            <a:bodyPr wrap="square" lIns="0" tIns="0" rIns="0" bIns="0" rtlCol="0"/>
            <a:lstStyle/>
            <a:p>
              <a:endParaRPr sz="900"/>
            </a:p>
          </p:txBody>
        </p:sp>
        <p:sp>
          <p:nvSpPr>
            <p:cNvPr id="73" name="object 30">
              <a:extLst>
                <a:ext uri="{FF2B5EF4-FFF2-40B4-BE49-F238E27FC236}">
                  <a16:creationId xmlns:a16="http://schemas.microsoft.com/office/drawing/2014/main" id="{BDA99ED5-5197-44A4-9099-2AD93FD9CD28}"/>
                </a:ext>
              </a:extLst>
            </p:cNvPr>
            <p:cNvSpPr/>
            <p:nvPr/>
          </p:nvSpPr>
          <p:spPr>
            <a:xfrm>
              <a:off x="16753416" y="6504241"/>
              <a:ext cx="461009" cy="413384"/>
            </a:xfrm>
            <a:custGeom>
              <a:avLst/>
              <a:gdLst/>
              <a:ahLst/>
              <a:cxnLst/>
              <a:rect l="l" t="t" r="r" b="b"/>
              <a:pathLst>
                <a:path w="461009" h="413384">
                  <a:moveTo>
                    <a:pt x="68060" y="0"/>
                  </a:moveTo>
                  <a:lnTo>
                    <a:pt x="0" y="146969"/>
                  </a:lnTo>
                  <a:lnTo>
                    <a:pt x="460718" y="413369"/>
                  </a:lnTo>
                  <a:lnTo>
                    <a:pt x="460718" y="227050"/>
                  </a:lnTo>
                  <a:lnTo>
                    <a:pt x="68060" y="0"/>
                  </a:lnTo>
                  <a:close/>
                </a:path>
              </a:pathLst>
            </a:custGeom>
            <a:solidFill>
              <a:srgbClr val="6FB753"/>
            </a:solidFill>
          </p:spPr>
          <p:txBody>
            <a:bodyPr wrap="square" lIns="0" tIns="0" rIns="0" bIns="0" rtlCol="0"/>
            <a:lstStyle/>
            <a:p>
              <a:endParaRPr sz="900"/>
            </a:p>
          </p:txBody>
        </p:sp>
        <p:sp>
          <p:nvSpPr>
            <p:cNvPr id="74" name="object 31">
              <a:extLst>
                <a:ext uri="{FF2B5EF4-FFF2-40B4-BE49-F238E27FC236}">
                  <a16:creationId xmlns:a16="http://schemas.microsoft.com/office/drawing/2014/main" id="{5B395C11-07C2-4208-9D1D-5762F354BA8B}"/>
                </a:ext>
              </a:extLst>
            </p:cNvPr>
            <p:cNvSpPr/>
            <p:nvPr/>
          </p:nvSpPr>
          <p:spPr>
            <a:xfrm>
              <a:off x="17214135" y="6504241"/>
              <a:ext cx="461009" cy="413384"/>
            </a:xfrm>
            <a:custGeom>
              <a:avLst/>
              <a:gdLst/>
              <a:ahLst/>
              <a:cxnLst/>
              <a:rect l="l" t="t" r="r" b="b"/>
              <a:pathLst>
                <a:path w="461009" h="413384">
                  <a:moveTo>
                    <a:pt x="392658" y="0"/>
                  </a:moveTo>
                  <a:lnTo>
                    <a:pt x="0" y="227050"/>
                  </a:lnTo>
                  <a:lnTo>
                    <a:pt x="0" y="413369"/>
                  </a:lnTo>
                  <a:lnTo>
                    <a:pt x="460718" y="146979"/>
                  </a:lnTo>
                  <a:lnTo>
                    <a:pt x="392658" y="0"/>
                  </a:lnTo>
                  <a:close/>
                </a:path>
              </a:pathLst>
            </a:custGeom>
            <a:solidFill>
              <a:srgbClr val="62A346"/>
            </a:solidFill>
          </p:spPr>
          <p:txBody>
            <a:bodyPr wrap="square" lIns="0" tIns="0" rIns="0" bIns="0" rtlCol="0"/>
            <a:lstStyle/>
            <a:p>
              <a:endParaRPr sz="900"/>
            </a:p>
          </p:txBody>
        </p:sp>
        <p:sp>
          <p:nvSpPr>
            <p:cNvPr id="75" name="object 32">
              <a:extLst>
                <a:ext uri="{FF2B5EF4-FFF2-40B4-BE49-F238E27FC236}">
                  <a16:creationId xmlns:a16="http://schemas.microsoft.com/office/drawing/2014/main" id="{137F6779-CBB5-4577-9779-E7C2E19934C5}"/>
                </a:ext>
              </a:extLst>
            </p:cNvPr>
            <p:cNvSpPr/>
            <p:nvPr/>
          </p:nvSpPr>
          <p:spPr>
            <a:xfrm>
              <a:off x="16753416" y="5413458"/>
              <a:ext cx="461009" cy="1261745"/>
            </a:xfrm>
            <a:custGeom>
              <a:avLst/>
              <a:gdLst/>
              <a:ahLst/>
              <a:cxnLst/>
              <a:rect l="l" t="t" r="r" b="b"/>
              <a:pathLst>
                <a:path w="461009" h="1261745">
                  <a:moveTo>
                    <a:pt x="460718" y="0"/>
                  </a:moveTo>
                  <a:lnTo>
                    <a:pt x="0" y="995111"/>
                  </a:lnTo>
                  <a:lnTo>
                    <a:pt x="460718" y="1261511"/>
                  </a:lnTo>
                  <a:lnTo>
                    <a:pt x="460718" y="0"/>
                  </a:lnTo>
                  <a:close/>
                </a:path>
              </a:pathLst>
            </a:custGeom>
            <a:solidFill>
              <a:srgbClr val="6FB753"/>
            </a:solidFill>
          </p:spPr>
          <p:txBody>
            <a:bodyPr wrap="square" lIns="0" tIns="0" rIns="0" bIns="0" rtlCol="0"/>
            <a:lstStyle/>
            <a:p>
              <a:endParaRPr sz="900"/>
            </a:p>
          </p:txBody>
        </p:sp>
      </p:grpSp>
    </p:spTree>
    <p:extLst>
      <p:ext uri="{BB962C8B-B14F-4D97-AF65-F5344CB8AC3E}">
        <p14:creationId xmlns:p14="http://schemas.microsoft.com/office/powerpoint/2010/main" val="3057970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8D92592-F397-4C9A-9626-997394D1E58B}" type="datetimeFigureOut">
              <a:rPr lang="zh-CN" altLang="en-US" smtClean="0"/>
              <a:pPr/>
              <a:t>2020/4/20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10F483-1262-43DC-ABB5-B4F33AD1673B}" type="slidenum">
              <a:rPr lang="zh-CN" altLang="en-US" smtClean="0"/>
              <a:pPr/>
              <a:t>‹#›</a:t>
            </a:fld>
            <a:endParaRPr lang="zh-CN" altLang="en-US"/>
          </a:p>
        </p:txBody>
      </p:sp>
      <p:sp>
        <p:nvSpPr>
          <p:cNvPr id="11" name="http://www.zhuanzhuan.com">
            <a:extLst>
              <a:ext uri="{FF2B5EF4-FFF2-40B4-BE49-F238E27FC236}">
                <a16:creationId xmlns:a16="http://schemas.microsoft.com/office/drawing/2014/main" id="{9C486B19-3F40-4351-A084-CA9F392F1FAA}"/>
              </a:ext>
            </a:extLst>
          </p:cNvPr>
          <p:cNvSpPr txBox="1"/>
          <p:nvPr userDrawn="1"/>
        </p:nvSpPr>
        <p:spPr>
          <a:xfrm>
            <a:off x="582348" y="6282783"/>
            <a:ext cx="1580562" cy="21063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b="0">
                <a:solidFill>
                  <a:srgbClr val="D6D5D5"/>
                </a:solidFill>
                <a:latin typeface="PingFang SC Light"/>
                <a:ea typeface="PingFang SC Light"/>
                <a:cs typeface="PingFang SC Light"/>
                <a:sym typeface="PingFang SC Light"/>
              </a:defRPr>
            </a:lvl1pPr>
          </a:lstStyle>
          <a:p>
            <a:r>
              <a:rPr sz="900"/>
              <a:t>http://www.zhuanzhuan.com</a:t>
            </a:r>
          </a:p>
        </p:txBody>
      </p:sp>
      <p:sp>
        <p:nvSpPr>
          <p:cNvPr id="12" name="矩形">
            <a:extLst>
              <a:ext uri="{FF2B5EF4-FFF2-40B4-BE49-F238E27FC236}">
                <a16:creationId xmlns:a16="http://schemas.microsoft.com/office/drawing/2014/main" id="{3FB7281B-4808-4E40-823A-52F98D180A27}"/>
              </a:ext>
            </a:extLst>
          </p:cNvPr>
          <p:cNvSpPr/>
          <p:nvPr userDrawn="1"/>
        </p:nvSpPr>
        <p:spPr>
          <a:xfrm rot="16200000">
            <a:off x="6086475" y="-3967663"/>
            <a:ext cx="19051" cy="10861237"/>
          </a:xfrm>
          <a:prstGeom prst="rect">
            <a:avLst/>
          </a:prstGeom>
          <a:solidFill>
            <a:srgbClr val="929292"/>
          </a:solidFill>
          <a:ln w="12700">
            <a:miter lim="400000"/>
          </a:ln>
        </p:spPr>
        <p:txBody>
          <a:bodyPr lIns="35719" tIns="35719" rIns="35719" bIns="35719" anchor="ctr"/>
          <a:lstStyle/>
          <a:p>
            <a:pPr>
              <a:defRPr sz="3000" b="0">
                <a:solidFill>
                  <a:srgbClr val="FFFFFF"/>
                </a:solidFill>
                <a:latin typeface="+mn-lt"/>
                <a:ea typeface="+mn-ea"/>
                <a:cs typeface="+mn-cs"/>
                <a:sym typeface="Helvetica Neue Medium"/>
              </a:defRPr>
            </a:pPr>
            <a:endParaRPr sz="1500"/>
          </a:p>
        </p:txBody>
      </p:sp>
      <p:sp>
        <p:nvSpPr>
          <p:cNvPr id="13" name="矩形">
            <a:extLst>
              <a:ext uri="{FF2B5EF4-FFF2-40B4-BE49-F238E27FC236}">
                <a16:creationId xmlns:a16="http://schemas.microsoft.com/office/drawing/2014/main" id="{0C168222-9B52-4483-A7BA-943A35D8E689}"/>
              </a:ext>
            </a:extLst>
          </p:cNvPr>
          <p:cNvSpPr/>
          <p:nvPr userDrawn="1"/>
        </p:nvSpPr>
        <p:spPr>
          <a:xfrm>
            <a:off x="-3225" y="685799"/>
            <a:ext cx="76201" cy="495301"/>
          </a:xfrm>
          <a:prstGeom prst="rect">
            <a:avLst/>
          </a:prstGeom>
          <a:solidFill>
            <a:srgbClr val="EC645F"/>
          </a:solidFill>
          <a:ln w="12700">
            <a:miter lim="400000"/>
          </a:ln>
        </p:spPr>
        <p:txBody>
          <a:bodyPr lIns="0" tIns="0" rIns="0" bIns="0" anchor="ctr"/>
          <a:lstStyle/>
          <a:p>
            <a:pPr>
              <a:defRPr sz="3000" b="0">
                <a:solidFill>
                  <a:srgbClr val="FFFFFF"/>
                </a:solidFill>
                <a:latin typeface="+mn-lt"/>
                <a:ea typeface="+mn-ea"/>
                <a:cs typeface="+mn-cs"/>
                <a:sym typeface="Helvetica Neue Medium"/>
              </a:defRPr>
            </a:pPr>
            <a:endParaRPr sz="1500">
              <a:solidFill>
                <a:srgbClr val="FF5859"/>
              </a:solidFill>
            </a:endParaRPr>
          </a:p>
        </p:txBody>
      </p:sp>
      <p:pic>
        <p:nvPicPr>
          <p:cNvPr id="14" name="单色横式.png" descr="单色横式.png">
            <a:extLst>
              <a:ext uri="{FF2B5EF4-FFF2-40B4-BE49-F238E27FC236}">
                <a16:creationId xmlns:a16="http://schemas.microsoft.com/office/drawing/2014/main" id="{151DC058-B79A-4C7B-8FFD-7821F551A586}"/>
              </a:ext>
            </a:extLst>
          </p:cNvPr>
          <p:cNvPicPr>
            <a:picLocks noChangeAspect="1"/>
          </p:cNvPicPr>
          <p:nvPr userDrawn="1"/>
        </p:nvPicPr>
        <p:blipFill>
          <a:blip r:embed="rId2" cstate="print"/>
          <a:stretch>
            <a:fillRect/>
          </a:stretch>
        </p:blipFill>
        <p:spPr>
          <a:xfrm>
            <a:off x="10636574" y="6016578"/>
            <a:ext cx="1005469" cy="481700"/>
          </a:xfrm>
          <a:prstGeom prst="rect">
            <a:avLst/>
          </a:prstGeom>
          <a:ln w="12700">
            <a:miter lim="400000"/>
          </a:ln>
        </p:spPr>
      </p:pic>
      <p:sp>
        <p:nvSpPr>
          <p:cNvPr id="5" name="内容占位符 4">
            <a:extLst>
              <a:ext uri="{FF2B5EF4-FFF2-40B4-BE49-F238E27FC236}">
                <a16:creationId xmlns:a16="http://schemas.microsoft.com/office/drawing/2014/main" id="{6A2D0677-DB7E-4783-BA52-E3509DE39E30}"/>
              </a:ext>
            </a:extLst>
          </p:cNvPr>
          <p:cNvSpPr>
            <a:spLocks noGrp="1"/>
          </p:cNvSpPr>
          <p:nvPr>
            <p:ph sz="quarter" idx="14"/>
          </p:nvPr>
        </p:nvSpPr>
        <p:spPr>
          <a:xfrm>
            <a:off x="5766955" y="685800"/>
            <a:ext cx="5759664" cy="549348"/>
          </a:xfrm>
        </p:spPr>
        <p:txBody>
          <a:bodyPr/>
          <a:lstStyle>
            <a:lvl1pPr marL="0" indent="0">
              <a:buNone/>
              <a:defRPr sz="1600">
                <a:solidFill>
                  <a:srgbClr val="2B2B2B"/>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18" name="文本占位符 17">
            <a:extLst>
              <a:ext uri="{FF2B5EF4-FFF2-40B4-BE49-F238E27FC236}">
                <a16:creationId xmlns:a16="http://schemas.microsoft.com/office/drawing/2014/main" id="{8C892D75-09FE-45E4-BA49-C75473DDADDA}"/>
              </a:ext>
            </a:extLst>
          </p:cNvPr>
          <p:cNvSpPr>
            <a:spLocks noGrp="1"/>
          </p:cNvSpPr>
          <p:nvPr>
            <p:ph type="body" sz="quarter" idx="17"/>
          </p:nvPr>
        </p:nvSpPr>
        <p:spPr>
          <a:xfrm>
            <a:off x="1205707" y="1879600"/>
            <a:ext cx="4010819" cy="432594"/>
          </a:xfrm>
        </p:spPr>
        <p:txBody>
          <a:bodyPr/>
          <a:lstStyle>
            <a:lvl1pPr marL="0" indent="0" algn="ctr">
              <a:buNone/>
              <a:defRPr/>
            </a:lvl1pPr>
          </a:lstStyle>
          <a:p>
            <a:pPr lvl="0"/>
            <a:r>
              <a:rPr lang="zh-CN" altLang="en-US" dirty="0"/>
              <a:t>编辑母版文本样式</a:t>
            </a:r>
          </a:p>
        </p:txBody>
      </p:sp>
      <p:sp>
        <p:nvSpPr>
          <p:cNvPr id="19" name="文本占位符 17">
            <a:extLst>
              <a:ext uri="{FF2B5EF4-FFF2-40B4-BE49-F238E27FC236}">
                <a16:creationId xmlns:a16="http://schemas.microsoft.com/office/drawing/2014/main" id="{CD2632E7-2BC6-41EA-9342-4B27459AF72B}"/>
              </a:ext>
            </a:extLst>
          </p:cNvPr>
          <p:cNvSpPr>
            <a:spLocks noGrp="1"/>
          </p:cNvSpPr>
          <p:nvPr>
            <p:ph type="body" sz="quarter" idx="18"/>
          </p:nvPr>
        </p:nvSpPr>
        <p:spPr>
          <a:xfrm>
            <a:off x="6975475" y="1871518"/>
            <a:ext cx="4010819" cy="432594"/>
          </a:xfrm>
        </p:spPr>
        <p:txBody>
          <a:bodyPr/>
          <a:lstStyle>
            <a:lvl1pPr marL="0" indent="0" algn="ctr">
              <a:buNone/>
              <a:defRPr/>
            </a:lvl1pPr>
          </a:lstStyle>
          <a:p>
            <a:pPr lvl="0"/>
            <a:r>
              <a:rPr lang="zh-CN" altLang="en-US" dirty="0"/>
              <a:t>编辑母版文本样式</a:t>
            </a:r>
          </a:p>
        </p:txBody>
      </p:sp>
      <p:sp>
        <p:nvSpPr>
          <p:cNvPr id="17" name="内容占位符 2">
            <a:extLst>
              <a:ext uri="{FF2B5EF4-FFF2-40B4-BE49-F238E27FC236}">
                <a16:creationId xmlns:a16="http://schemas.microsoft.com/office/drawing/2014/main" id="{2085C558-F1FA-4922-944C-C08CEFACCFF0}"/>
              </a:ext>
            </a:extLst>
          </p:cNvPr>
          <p:cNvSpPr>
            <a:spLocks noGrp="1"/>
          </p:cNvSpPr>
          <p:nvPr>
            <p:ph sz="quarter" idx="13"/>
          </p:nvPr>
        </p:nvSpPr>
        <p:spPr>
          <a:xfrm>
            <a:off x="582348" y="685799"/>
            <a:ext cx="4229894" cy="581819"/>
          </a:xfrm>
        </p:spPr>
        <p:txBody>
          <a:bodyPr>
            <a:noAutofit/>
          </a:bodyPr>
          <a:lstStyle>
            <a:lvl1pPr marL="0" indent="0">
              <a:buNone/>
              <a:defRPr sz="4000" b="1">
                <a:solidFill>
                  <a:srgbClr val="FF5859"/>
                </a:solidFill>
                <a:latin typeface="+mj-ea"/>
                <a:ea typeface="+mj-ea"/>
              </a:defRPr>
            </a:lvl1pPr>
          </a:lstStyle>
          <a:p>
            <a:pPr lvl="0"/>
            <a:r>
              <a:rPr lang="zh-CN" altLang="en-US" dirty="0"/>
              <a:t>编辑母版文本样式</a:t>
            </a:r>
          </a:p>
        </p:txBody>
      </p:sp>
    </p:spTree>
    <p:extLst>
      <p:ext uri="{BB962C8B-B14F-4D97-AF65-F5344CB8AC3E}">
        <p14:creationId xmlns:p14="http://schemas.microsoft.com/office/powerpoint/2010/main" val="874093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92592-F397-4C9A-9626-997394D1E58B}" type="datetimeFigureOut">
              <a:rPr lang="zh-CN" altLang="en-US" smtClean="0"/>
              <a:pPr/>
              <a:t>2020/4/20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10F483-1262-43DC-ABB5-B4F33AD1673B}" type="slidenum">
              <a:rPr lang="zh-CN" altLang="en-US" smtClean="0"/>
              <a:pPr/>
              <a:t>‹#›</a:t>
            </a:fld>
            <a:endParaRPr lang="zh-CN" altLang="en-US"/>
          </a:p>
        </p:txBody>
      </p:sp>
      <p:sp>
        <p:nvSpPr>
          <p:cNvPr id="5" name="内容占位符 2">
            <a:extLst>
              <a:ext uri="{FF2B5EF4-FFF2-40B4-BE49-F238E27FC236}">
                <a16:creationId xmlns:a16="http://schemas.microsoft.com/office/drawing/2014/main" id="{A78FEA29-1D91-41EB-9685-519B80861FA6}"/>
              </a:ext>
            </a:extLst>
          </p:cNvPr>
          <p:cNvSpPr>
            <a:spLocks noGrp="1"/>
          </p:cNvSpPr>
          <p:nvPr>
            <p:ph sz="quarter" idx="16"/>
          </p:nvPr>
        </p:nvSpPr>
        <p:spPr>
          <a:xfrm>
            <a:off x="582348" y="696191"/>
            <a:ext cx="4229894" cy="581819"/>
          </a:xfrm>
        </p:spPr>
        <p:txBody>
          <a:bodyPr>
            <a:noAutofit/>
          </a:bodyPr>
          <a:lstStyle>
            <a:lvl1pPr marL="0" indent="0">
              <a:buNone/>
              <a:defRPr sz="4000" b="1">
                <a:solidFill>
                  <a:srgbClr val="FF5859"/>
                </a:solidFill>
                <a:latin typeface="+mj-ea"/>
                <a:ea typeface="+mj-ea"/>
              </a:defRPr>
            </a:lvl1pPr>
          </a:lstStyle>
          <a:p>
            <a:pPr lvl="0"/>
            <a:r>
              <a:rPr lang="zh-CN" altLang="en-US" dirty="0"/>
              <a:t>编辑母版文本样式</a:t>
            </a:r>
          </a:p>
        </p:txBody>
      </p:sp>
      <p:sp>
        <p:nvSpPr>
          <p:cNvPr id="6" name="http://www.zhuanzhuan.com">
            <a:extLst>
              <a:ext uri="{FF2B5EF4-FFF2-40B4-BE49-F238E27FC236}">
                <a16:creationId xmlns:a16="http://schemas.microsoft.com/office/drawing/2014/main" id="{AF00B72C-4350-43EE-83A1-07ABCD8FF862}"/>
              </a:ext>
            </a:extLst>
          </p:cNvPr>
          <p:cNvSpPr txBox="1"/>
          <p:nvPr userDrawn="1"/>
        </p:nvSpPr>
        <p:spPr>
          <a:xfrm>
            <a:off x="582348" y="6282783"/>
            <a:ext cx="1580562" cy="21063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800" b="0">
                <a:solidFill>
                  <a:srgbClr val="D6D5D5"/>
                </a:solidFill>
                <a:latin typeface="PingFang SC Light"/>
                <a:ea typeface="PingFang SC Light"/>
                <a:cs typeface="PingFang SC Light"/>
                <a:sym typeface="PingFang SC Light"/>
              </a:defRPr>
            </a:lvl1pPr>
          </a:lstStyle>
          <a:p>
            <a:r>
              <a:rPr sz="900"/>
              <a:t>http://www.zhuanzhuan.com</a:t>
            </a:r>
          </a:p>
        </p:txBody>
      </p:sp>
      <p:sp>
        <p:nvSpPr>
          <p:cNvPr id="7" name="矩形">
            <a:extLst>
              <a:ext uri="{FF2B5EF4-FFF2-40B4-BE49-F238E27FC236}">
                <a16:creationId xmlns:a16="http://schemas.microsoft.com/office/drawing/2014/main" id="{24D2095F-6B46-4F53-99B1-8F15AB10C48F}"/>
              </a:ext>
            </a:extLst>
          </p:cNvPr>
          <p:cNvSpPr/>
          <p:nvPr userDrawn="1"/>
        </p:nvSpPr>
        <p:spPr>
          <a:xfrm rot="16200000">
            <a:off x="6086475" y="-3967663"/>
            <a:ext cx="19050" cy="10861237"/>
          </a:xfrm>
          <a:prstGeom prst="rect">
            <a:avLst/>
          </a:prstGeom>
          <a:solidFill>
            <a:srgbClr val="929292"/>
          </a:solidFill>
          <a:ln w="12700">
            <a:miter lim="400000"/>
          </a:ln>
        </p:spPr>
        <p:txBody>
          <a:bodyPr lIns="35719" tIns="35719" rIns="35719" bIns="35719" anchor="ctr"/>
          <a:lstStyle/>
          <a:p>
            <a:pPr>
              <a:defRPr sz="3000" b="0">
                <a:solidFill>
                  <a:srgbClr val="FFFFFF"/>
                </a:solidFill>
                <a:latin typeface="+mn-lt"/>
                <a:ea typeface="+mn-ea"/>
                <a:cs typeface="+mn-cs"/>
                <a:sym typeface="Helvetica Neue Medium"/>
              </a:defRPr>
            </a:pPr>
            <a:endParaRPr sz="1500"/>
          </a:p>
        </p:txBody>
      </p:sp>
      <p:sp>
        <p:nvSpPr>
          <p:cNvPr id="8" name="矩形">
            <a:extLst>
              <a:ext uri="{FF2B5EF4-FFF2-40B4-BE49-F238E27FC236}">
                <a16:creationId xmlns:a16="http://schemas.microsoft.com/office/drawing/2014/main" id="{6A904948-0F0D-4913-924F-1C50492F5D2A}"/>
              </a:ext>
            </a:extLst>
          </p:cNvPr>
          <p:cNvSpPr/>
          <p:nvPr userDrawn="1"/>
        </p:nvSpPr>
        <p:spPr>
          <a:xfrm>
            <a:off x="-3225" y="685800"/>
            <a:ext cx="76201" cy="495300"/>
          </a:xfrm>
          <a:prstGeom prst="rect">
            <a:avLst/>
          </a:prstGeom>
          <a:solidFill>
            <a:srgbClr val="EC645F"/>
          </a:solidFill>
          <a:ln w="12700">
            <a:miter lim="400000"/>
          </a:ln>
        </p:spPr>
        <p:txBody>
          <a:bodyPr lIns="0" tIns="0" rIns="0" bIns="0" anchor="ctr"/>
          <a:lstStyle/>
          <a:p>
            <a:pPr>
              <a:defRPr sz="3000" b="0">
                <a:solidFill>
                  <a:srgbClr val="FFFFFF"/>
                </a:solidFill>
                <a:latin typeface="+mn-lt"/>
                <a:ea typeface="+mn-ea"/>
                <a:cs typeface="+mn-cs"/>
                <a:sym typeface="Helvetica Neue Medium"/>
              </a:defRPr>
            </a:pPr>
            <a:endParaRPr sz="1500">
              <a:solidFill>
                <a:srgbClr val="FF5859"/>
              </a:solidFill>
            </a:endParaRPr>
          </a:p>
        </p:txBody>
      </p:sp>
      <p:pic>
        <p:nvPicPr>
          <p:cNvPr id="9" name="单色横式.png" descr="单色横式.png">
            <a:extLst>
              <a:ext uri="{FF2B5EF4-FFF2-40B4-BE49-F238E27FC236}">
                <a16:creationId xmlns:a16="http://schemas.microsoft.com/office/drawing/2014/main" id="{6D1EEF6B-71A2-46E5-9B2E-AFC3CA641F43}"/>
              </a:ext>
            </a:extLst>
          </p:cNvPr>
          <p:cNvPicPr>
            <a:picLocks noChangeAspect="1"/>
          </p:cNvPicPr>
          <p:nvPr userDrawn="1"/>
        </p:nvPicPr>
        <p:blipFill>
          <a:blip r:embed="rId2" cstate="print"/>
          <a:stretch>
            <a:fillRect/>
          </a:stretch>
        </p:blipFill>
        <p:spPr>
          <a:xfrm>
            <a:off x="10636574" y="6016578"/>
            <a:ext cx="1005469" cy="481700"/>
          </a:xfrm>
          <a:prstGeom prst="rect">
            <a:avLst/>
          </a:prstGeom>
          <a:ln w="12700">
            <a:miter lim="400000"/>
          </a:ln>
        </p:spPr>
      </p:pic>
      <p:sp>
        <p:nvSpPr>
          <p:cNvPr id="13" name="文本占位符 12">
            <a:extLst>
              <a:ext uri="{FF2B5EF4-FFF2-40B4-BE49-F238E27FC236}">
                <a16:creationId xmlns:a16="http://schemas.microsoft.com/office/drawing/2014/main" id="{ADBB4EEE-EAE8-4E35-A19F-813EA581FE3C}"/>
              </a:ext>
            </a:extLst>
          </p:cNvPr>
          <p:cNvSpPr>
            <a:spLocks noGrp="1"/>
          </p:cNvSpPr>
          <p:nvPr>
            <p:ph type="body" sz="quarter" idx="17"/>
          </p:nvPr>
        </p:nvSpPr>
        <p:spPr>
          <a:xfrm>
            <a:off x="582348" y="1769019"/>
            <a:ext cx="2483066" cy="556419"/>
          </a:xfrm>
        </p:spPr>
        <p:txBody>
          <a:bodyPr>
            <a:normAutofit/>
          </a:bodyPr>
          <a:lstStyle>
            <a:lvl1pPr marL="0" indent="0" algn="l">
              <a:buNone/>
              <a:defRPr sz="1800">
                <a:solidFill>
                  <a:srgbClr val="5E5E5E"/>
                </a:solidFill>
              </a:defRPr>
            </a:lvl1pPr>
          </a:lstStyle>
          <a:p>
            <a:pPr lvl="0"/>
            <a:r>
              <a:rPr lang="zh-CN" altLang="en-US" dirty="0"/>
              <a:t>编辑母版文本样式</a:t>
            </a:r>
          </a:p>
        </p:txBody>
      </p:sp>
      <p:sp>
        <p:nvSpPr>
          <p:cNvPr id="14" name="文本占位符 12">
            <a:extLst>
              <a:ext uri="{FF2B5EF4-FFF2-40B4-BE49-F238E27FC236}">
                <a16:creationId xmlns:a16="http://schemas.microsoft.com/office/drawing/2014/main" id="{A9F6D053-8D7A-4D07-91B8-8FEB950CAD3F}"/>
              </a:ext>
            </a:extLst>
          </p:cNvPr>
          <p:cNvSpPr>
            <a:spLocks noGrp="1"/>
          </p:cNvSpPr>
          <p:nvPr>
            <p:ph type="body" sz="quarter" idx="18"/>
          </p:nvPr>
        </p:nvSpPr>
        <p:spPr>
          <a:xfrm>
            <a:off x="582348" y="2482327"/>
            <a:ext cx="3740367" cy="1622280"/>
          </a:xfrm>
        </p:spPr>
        <p:txBody>
          <a:bodyPr>
            <a:normAutofit/>
          </a:bodyPr>
          <a:lstStyle>
            <a:lvl1pPr marL="0" indent="0" algn="l">
              <a:buNone/>
              <a:defRPr sz="1600">
                <a:solidFill>
                  <a:srgbClr val="929292"/>
                </a:solidFill>
              </a:defRPr>
            </a:lvl1pPr>
          </a:lstStyle>
          <a:p>
            <a:pPr lvl="0"/>
            <a:r>
              <a:rPr lang="zh-CN" altLang="en-US" dirty="0"/>
              <a:t>编辑母版文本样式</a:t>
            </a:r>
          </a:p>
        </p:txBody>
      </p:sp>
    </p:spTree>
    <p:extLst>
      <p:ext uri="{BB962C8B-B14F-4D97-AF65-F5344CB8AC3E}">
        <p14:creationId xmlns:p14="http://schemas.microsoft.com/office/powerpoint/2010/main" val="113061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148E9-FBC1-7C41-A9A4-B4BE46287F4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F23E160-1AA1-DC4A-8420-F94ED013EA8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1A6500D-6FF5-9543-8DC3-ED9AAB7F80C7}"/>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5" name="页脚占位符 4">
            <a:extLst>
              <a:ext uri="{FF2B5EF4-FFF2-40B4-BE49-F238E27FC236}">
                <a16:creationId xmlns:a16="http://schemas.microsoft.com/office/drawing/2014/main" id="{E5D0E63A-0194-264F-B060-FFE6C2425D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834F44-EDB2-F443-8C28-B853F0573023}"/>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156480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DEFB3-315B-9040-A33F-EE7B24F1793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8291FEB-1E08-FB48-9101-CF33CE6B0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ABEDED3-86E5-1642-B6EB-1226B1D7401A}"/>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5" name="页脚占位符 4">
            <a:extLst>
              <a:ext uri="{FF2B5EF4-FFF2-40B4-BE49-F238E27FC236}">
                <a16:creationId xmlns:a16="http://schemas.microsoft.com/office/drawing/2014/main" id="{9CE33091-7410-EA48-8294-A6DF51A92AF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943ED76-95E4-5344-8A88-64B5488B235B}"/>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266321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66EED-35F5-DF48-9770-1665EDBD747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E6BD489-3DD1-D74E-9B30-7B995F6144E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B0040F0-1322-3945-96A6-CB81FB40565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BAB2A3F-C744-2746-AEC2-C4824B7C6A04}"/>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6" name="页脚占位符 5">
            <a:extLst>
              <a:ext uri="{FF2B5EF4-FFF2-40B4-BE49-F238E27FC236}">
                <a16:creationId xmlns:a16="http://schemas.microsoft.com/office/drawing/2014/main" id="{8FC90957-69BA-CA45-821C-7B4595AD8BB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3C7E6B6-2458-DE4A-B02E-36697F318D01}"/>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349993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35977-108A-3B48-944F-51580BD3134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17D3F76-CE8D-4043-8B41-D0FC3ABF8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73BB4A3-BAFD-A947-A2CA-70C85087553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EAFA679-59DC-814E-8662-BE68A36C6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636E8B4-BAF3-ED49-9899-454940D2738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F218990-2B2D-C344-9412-7F9500BBBEB0}"/>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8" name="页脚占位符 7">
            <a:extLst>
              <a:ext uri="{FF2B5EF4-FFF2-40B4-BE49-F238E27FC236}">
                <a16:creationId xmlns:a16="http://schemas.microsoft.com/office/drawing/2014/main" id="{28D0D322-EDA3-F445-BE30-087DF230756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F687F65-9926-5041-B380-56E2C11C9977}"/>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264044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C0C0E-7BB7-0E4C-B58B-B2FC6EEBB71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32743A9-E518-FD4B-A1B2-292AEF6A55C3}"/>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4" name="页脚占位符 3">
            <a:extLst>
              <a:ext uri="{FF2B5EF4-FFF2-40B4-BE49-F238E27FC236}">
                <a16:creationId xmlns:a16="http://schemas.microsoft.com/office/drawing/2014/main" id="{428697B3-066A-A14E-8C64-1CB23702DE8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13CBD6C-12EF-5247-A640-8920BCD28331}"/>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246383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354DA7-AF83-DD4B-A857-2A6554480BB2}"/>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3" name="页脚占位符 2">
            <a:extLst>
              <a:ext uri="{FF2B5EF4-FFF2-40B4-BE49-F238E27FC236}">
                <a16:creationId xmlns:a16="http://schemas.microsoft.com/office/drawing/2014/main" id="{24E922F8-8852-9944-9F33-12C9ED14A09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C71BF05-E44E-4D47-8D69-E16F4F2AFF1A}"/>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175501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0C618-1400-0F4B-A027-66B69A50363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4476EBA-470F-B843-A8E7-8D93B9B79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A30979D-0F73-6544-9A18-51757C547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71066F3-4BA9-9941-A0BE-C031227A06D8}"/>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6" name="页脚占位符 5">
            <a:extLst>
              <a:ext uri="{FF2B5EF4-FFF2-40B4-BE49-F238E27FC236}">
                <a16:creationId xmlns:a16="http://schemas.microsoft.com/office/drawing/2014/main" id="{B792F0B4-7B74-C646-9837-3B807559146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5E0983-2374-9A4C-B421-C11E3C3331D9}"/>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124108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7C845-E005-F649-82CC-3D6FAD95766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B810574-8A65-0943-B6E4-9F102A14A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B6D72D0-2B5D-7943-9F14-274F68DB8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77374D0-FB83-254E-A05B-54F981A29B30}"/>
              </a:ext>
            </a:extLst>
          </p:cNvPr>
          <p:cNvSpPr>
            <a:spLocks noGrp="1"/>
          </p:cNvSpPr>
          <p:nvPr>
            <p:ph type="dt" sz="half" idx="10"/>
          </p:nvPr>
        </p:nvSpPr>
        <p:spPr/>
        <p:txBody>
          <a:bodyPr/>
          <a:lstStyle/>
          <a:p>
            <a:fld id="{C5F0C80D-0AA1-0844-95E6-6203140AAA07}" type="datetimeFigureOut">
              <a:rPr kumimoji="1" lang="zh-CN" altLang="en-US" smtClean="0"/>
              <a:t>2020/4/20</a:t>
            </a:fld>
            <a:endParaRPr kumimoji="1" lang="zh-CN" altLang="en-US"/>
          </a:p>
        </p:txBody>
      </p:sp>
      <p:sp>
        <p:nvSpPr>
          <p:cNvPr id="6" name="页脚占位符 5">
            <a:extLst>
              <a:ext uri="{FF2B5EF4-FFF2-40B4-BE49-F238E27FC236}">
                <a16:creationId xmlns:a16="http://schemas.microsoft.com/office/drawing/2014/main" id="{EE150761-DA3C-EF46-B1CD-77FB9BD9596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88D5E2F-2420-DE4C-8923-6C4CBB9E93FE}"/>
              </a:ext>
            </a:extLst>
          </p:cNvPr>
          <p:cNvSpPr>
            <a:spLocks noGrp="1"/>
          </p:cNvSpPr>
          <p:nvPr>
            <p:ph type="sldNum" sz="quarter" idx="12"/>
          </p:nvPr>
        </p:nvSpPr>
        <p:spPr/>
        <p:txBody>
          <a:body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62348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94504B-F08B-3E45-881A-1EBBEE0EF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5CB6AD5-ED90-574A-AD4E-569C2C461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4E30323-3C73-5E44-B459-BC61F579D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0C80D-0AA1-0844-95E6-6203140AAA07}" type="datetimeFigureOut">
              <a:rPr kumimoji="1" lang="zh-CN" altLang="en-US" smtClean="0"/>
              <a:t>2020/4/20</a:t>
            </a:fld>
            <a:endParaRPr kumimoji="1" lang="zh-CN" altLang="en-US"/>
          </a:p>
        </p:txBody>
      </p:sp>
      <p:sp>
        <p:nvSpPr>
          <p:cNvPr id="5" name="页脚占位符 4">
            <a:extLst>
              <a:ext uri="{FF2B5EF4-FFF2-40B4-BE49-F238E27FC236}">
                <a16:creationId xmlns:a16="http://schemas.microsoft.com/office/drawing/2014/main" id="{CBF142CB-1A5A-2646-B7EC-DA4D49190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D971C64-DB43-9A4F-B2D1-ED479D360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3EE26-28B5-1C41-9C67-C8B649E09AB2}" type="slidenum">
              <a:rPr kumimoji="1" lang="zh-CN" altLang="en-US" smtClean="0"/>
              <a:t>‹#›</a:t>
            </a:fld>
            <a:endParaRPr kumimoji="1" lang="zh-CN" altLang="en-US"/>
          </a:p>
        </p:txBody>
      </p:sp>
    </p:spTree>
    <p:extLst>
      <p:ext uri="{BB962C8B-B14F-4D97-AF65-F5344CB8AC3E}">
        <p14:creationId xmlns:p14="http://schemas.microsoft.com/office/powerpoint/2010/main" val="270041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Visio___1.vsdx"/><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a:extLst>
              <a:ext uri="{FF2B5EF4-FFF2-40B4-BE49-F238E27FC236}">
                <a16:creationId xmlns:a16="http://schemas.microsoft.com/office/drawing/2014/main" id="{DA6F6D89-83E5-4EE5-9A61-CF438F8DFFEB}"/>
              </a:ext>
            </a:extLst>
          </p:cNvPr>
          <p:cNvSpPr>
            <a:spLocks noGrp="1"/>
          </p:cNvSpPr>
          <p:nvPr>
            <p:ph type="subTitle" idx="1"/>
          </p:nvPr>
        </p:nvSpPr>
        <p:spPr>
          <a:xfrm>
            <a:off x="2108371" y="2250278"/>
            <a:ext cx="2820440" cy="980715"/>
          </a:xfrm>
        </p:spPr>
        <p:txBody>
          <a:bodyPr/>
          <a:lstStyle/>
          <a:p>
            <a:r>
              <a:rPr lang="zh-CN" altLang="en-US" dirty="0"/>
              <a:t>述 职 报 告</a:t>
            </a:r>
          </a:p>
        </p:txBody>
      </p:sp>
      <p:sp>
        <p:nvSpPr>
          <p:cNvPr id="10" name="文本占位符 9">
            <a:extLst>
              <a:ext uri="{FF2B5EF4-FFF2-40B4-BE49-F238E27FC236}">
                <a16:creationId xmlns:a16="http://schemas.microsoft.com/office/drawing/2014/main" id="{394EB94C-A922-4372-9C5C-313861F556AF}"/>
              </a:ext>
            </a:extLst>
          </p:cNvPr>
          <p:cNvSpPr>
            <a:spLocks noGrp="1"/>
          </p:cNvSpPr>
          <p:nvPr>
            <p:ph type="body" sz="quarter" idx="13"/>
          </p:nvPr>
        </p:nvSpPr>
        <p:spPr>
          <a:xfrm>
            <a:off x="507077" y="3931808"/>
            <a:ext cx="5588924" cy="1263647"/>
          </a:xfrm>
        </p:spPr>
        <p:txBody>
          <a:bodyPr>
            <a:normAutofit/>
          </a:bodyPr>
          <a:lstStyle/>
          <a:p>
            <a:pPr algn="ctr"/>
            <a:r>
              <a:rPr lang="zh-CN" altLang="en-US" sz="2000" dirty="0"/>
              <a:t>述职人</a:t>
            </a:r>
            <a:r>
              <a:rPr lang="en-US" altLang="zh-CN" sz="2000" dirty="0"/>
              <a:t>-</a:t>
            </a:r>
            <a:r>
              <a:rPr lang="zh-CN" altLang="en-US" sz="2000" dirty="0"/>
              <a:t>尹少朋</a:t>
            </a:r>
            <a:endParaRPr lang="en-US" altLang="zh-CN" sz="2000" dirty="0"/>
          </a:p>
          <a:p>
            <a:r>
              <a:rPr lang="zh-CN" altLang="en-US" sz="2000" dirty="0"/>
              <a:t>部门：平台服务技术部  日期：</a:t>
            </a:r>
            <a:r>
              <a:rPr lang="en-US" altLang="zh-CN" sz="2000" dirty="0"/>
              <a:t>2020</a:t>
            </a:r>
            <a:r>
              <a:rPr lang="zh-CN" altLang="en-US" sz="2000" dirty="0"/>
              <a:t>年</a:t>
            </a:r>
            <a:r>
              <a:rPr lang="en-US" altLang="zh-CN" sz="2000" dirty="0"/>
              <a:t>04</a:t>
            </a:r>
            <a:r>
              <a:rPr lang="zh-CN" altLang="en-US" sz="2000" dirty="0"/>
              <a:t>月</a:t>
            </a:r>
            <a:r>
              <a:rPr lang="en-US" altLang="zh-CN" sz="2000" dirty="0"/>
              <a:t>16</a:t>
            </a:r>
            <a:r>
              <a:rPr lang="zh-CN" altLang="en-US" sz="2000" dirty="0"/>
              <a:t>日</a:t>
            </a:r>
            <a:endParaRPr lang="en-US" altLang="zh-CN" sz="2000" dirty="0"/>
          </a:p>
        </p:txBody>
      </p:sp>
    </p:spTree>
    <p:extLst>
      <p:ext uri="{BB962C8B-B14F-4D97-AF65-F5344CB8AC3E}">
        <p14:creationId xmlns:p14="http://schemas.microsoft.com/office/powerpoint/2010/main" val="138697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721116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账户</a:t>
            </a:r>
          </a:p>
        </p:txBody>
      </p:sp>
      <p:pic>
        <p:nvPicPr>
          <p:cNvPr id="3" name="图片 2">
            <a:extLst>
              <a:ext uri="{FF2B5EF4-FFF2-40B4-BE49-F238E27FC236}">
                <a16:creationId xmlns:a16="http://schemas.microsoft.com/office/drawing/2014/main" id="{F491325E-1153-3F46-840A-420D0651DDCE}"/>
              </a:ext>
            </a:extLst>
          </p:cNvPr>
          <p:cNvPicPr>
            <a:picLocks noChangeAspect="1"/>
          </p:cNvPicPr>
          <p:nvPr/>
        </p:nvPicPr>
        <p:blipFill rotWithShape="1">
          <a:blip r:embed="rId3"/>
          <a:srcRect l="9949" t="11657" r="8947" b="6238"/>
          <a:stretch/>
        </p:blipFill>
        <p:spPr>
          <a:xfrm>
            <a:off x="5255292" y="2113930"/>
            <a:ext cx="6336176" cy="3362421"/>
          </a:xfrm>
          <a:prstGeom prst="rect">
            <a:avLst/>
          </a:prstGeom>
        </p:spPr>
      </p:pic>
      <p:sp>
        <p:nvSpPr>
          <p:cNvPr id="9" name="Rounded Rectangle 72">
            <a:extLst>
              <a:ext uri="{FF2B5EF4-FFF2-40B4-BE49-F238E27FC236}">
                <a16:creationId xmlns:a16="http://schemas.microsoft.com/office/drawing/2014/main" id="{2646774D-63A4-7F4B-8760-113B2CE0ABA1}"/>
              </a:ext>
            </a:extLst>
          </p:cNvPr>
          <p:cNvSpPr>
            <a:spLocks noChangeArrowheads="1"/>
          </p:cNvSpPr>
          <p:nvPr/>
        </p:nvSpPr>
        <p:spPr bwMode="auto">
          <a:xfrm>
            <a:off x="1787852" y="2005749"/>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账户定义</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12">
            <a:extLst>
              <a:ext uri="{FF2B5EF4-FFF2-40B4-BE49-F238E27FC236}">
                <a16:creationId xmlns:a16="http://schemas.microsoft.com/office/drawing/2014/main" id="{01C01FEE-5FDF-2749-9AA7-002398C003F5}"/>
              </a:ext>
            </a:extLst>
          </p:cNvPr>
          <p:cNvSpPr>
            <a:spLocks noChangeArrowheads="1"/>
          </p:cNvSpPr>
          <p:nvPr/>
        </p:nvSpPr>
        <p:spPr bwMode="auto">
          <a:xfrm>
            <a:off x="1231612" y="2468367"/>
            <a:ext cx="3671983" cy="104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ts val="600"/>
              </a:spcBef>
              <a:spcAft>
                <a:spcPts val="600"/>
              </a:spcAft>
            </a:pPr>
            <a:r>
              <a:rPr lang="zh-CN" altLang="en-US" sz="1400" dirty="0">
                <a:latin typeface="黑体" pitchFamily="49" charset="-122"/>
                <a:ea typeface="黑体" pitchFamily="49" charset="-122"/>
              </a:rPr>
              <a:t>具有一定格式和结构，用于反映会计要素的增减变动情况及其结果的载体</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mj-lt"/>
              <a:buAutoNum type="arabicPeriod"/>
            </a:pPr>
            <a:endParaRPr lang="en-US" altLang="zh-CN" sz="1400" dirty="0">
              <a:solidFill>
                <a:srgbClr val="4E4E4E"/>
              </a:solidFill>
              <a:latin typeface="宋体" panose="02010600030101010101" pitchFamily="2" charset="-122"/>
              <a:sym typeface="宋体" panose="02010600030101010101" pitchFamily="2" charset="-122"/>
            </a:endParaRPr>
          </a:p>
        </p:txBody>
      </p:sp>
      <p:sp>
        <p:nvSpPr>
          <p:cNvPr id="13" name="Rounded Rectangle 72">
            <a:extLst>
              <a:ext uri="{FF2B5EF4-FFF2-40B4-BE49-F238E27FC236}">
                <a16:creationId xmlns:a16="http://schemas.microsoft.com/office/drawing/2014/main" id="{AEF4CB4F-B4E9-B94F-983E-439F0042239B}"/>
              </a:ext>
            </a:extLst>
          </p:cNvPr>
          <p:cNvSpPr>
            <a:spLocks noChangeArrowheads="1"/>
          </p:cNvSpPr>
          <p:nvPr/>
        </p:nvSpPr>
        <p:spPr bwMode="auto">
          <a:xfrm>
            <a:off x="1787852" y="3372327"/>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账户规则</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2">
            <a:extLst>
              <a:ext uri="{FF2B5EF4-FFF2-40B4-BE49-F238E27FC236}">
                <a16:creationId xmlns:a16="http://schemas.microsoft.com/office/drawing/2014/main" id="{D0C17834-9139-4745-B5AF-B1C36BA6B7F7}"/>
              </a:ext>
            </a:extLst>
          </p:cNvPr>
          <p:cNvSpPr>
            <a:spLocks noChangeArrowheads="1"/>
          </p:cNvSpPr>
          <p:nvPr/>
        </p:nvSpPr>
        <p:spPr bwMode="auto">
          <a:xfrm>
            <a:off x="1231612" y="3834945"/>
            <a:ext cx="3290145" cy="163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30000"/>
              </a:lnSpc>
              <a:spcBef>
                <a:spcPts val="600"/>
              </a:spcBef>
              <a:spcAft>
                <a:spcPts val="600"/>
              </a:spcAft>
              <a:buFont typeface="Wingdings" pitchFamily="2" charset="2"/>
              <a:buChar char="n"/>
            </a:pPr>
            <a:r>
              <a:rPr lang="zh-CN" altLang="en-US" sz="1400" dirty="0">
                <a:latin typeface="黑体" pitchFamily="49" charset="-122"/>
                <a:ea typeface="黑体" pitchFamily="49" charset="-122"/>
              </a:rPr>
              <a:t>借贷相等</a:t>
            </a:r>
            <a:endParaRPr lang="en-US" altLang="zh-CN" sz="1400" dirty="0">
              <a:latin typeface="黑体" pitchFamily="49" charset="-122"/>
              <a:ea typeface="黑体" pitchFamily="49" charset="-122"/>
            </a:endParaRPr>
          </a:p>
          <a:p>
            <a:pPr marL="285750" indent="-285750" eaLnBrk="1" hangingPunct="1">
              <a:lnSpc>
                <a:spcPct val="130000"/>
              </a:lnSpc>
              <a:spcBef>
                <a:spcPts val="600"/>
              </a:spcBef>
              <a:spcAft>
                <a:spcPts val="600"/>
              </a:spcAft>
              <a:buFont typeface="Wingdings" pitchFamily="2" charset="2"/>
              <a:buChar char="n"/>
            </a:pPr>
            <a:r>
              <a:rPr lang="zh-CN" altLang="en-US" sz="1400" dirty="0">
                <a:latin typeface="黑体" pitchFamily="49" charset="-122"/>
                <a:ea typeface="黑体" pitchFamily="49" charset="-122"/>
              </a:rPr>
              <a:t>账户 </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账户流水 </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账户余额</a:t>
            </a:r>
            <a:endParaRPr lang="en-US" altLang="zh-CN" sz="1400" dirty="0">
              <a:latin typeface="黑体" pitchFamily="49" charset="-122"/>
              <a:ea typeface="黑体" pitchFamily="49" charset="-122"/>
            </a:endParaRPr>
          </a:p>
          <a:p>
            <a:pPr marL="285750" indent="-285750" eaLnBrk="1" hangingPunct="1">
              <a:lnSpc>
                <a:spcPct val="130000"/>
              </a:lnSpc>
              <a:spcBef>
                <a:spcPts val="600"/>
              </a:spcBef>
              <a:spcAft>
                <a:spcPts val="600"/>
              </a:spcAft>
              <a:buFont typeface="Wingdings" pitchFamily="2" charset="2"/>
              <a:buChar char="n"/>
            </a:pPr>
            <a:r>
              <a:rPr lang="zh-CN" altLang="en-US" sz="1400" dirty="0">
                <a:latin typeface="黑体" pitchFamily="49" charset="-122"/>
                <a:ea typeface="黑体" pitchFamily="49" charset="-122"/>
              </a:rPr>
              <a:t>账户余额 </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可用余额 </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冻结余额</a:t>
            </a:r>
            <a:endParaRPr lang="en-US" altLang="zh-CN" sz="1400" dirty="0">
              <a:latin typeface="黑体" pitchFamily="49" charset="-122"/>
              <a:ea typeface="黑体" pitchFamily="49" charset="-122"/>
            </a:endParaRPr>
          </a:p>
          <a:p>
            <a:pPr marL="342900" indent="-342900" eaLnBrk="1" hangingPunct="1">
              <a:lnSpc>
                <a:spcPct val="130000"/>
              </a:lnSpc>
              <a:spcBef>
                <a:spcPts val="600"/>
              </a:spcBef>
              <a:spcAft>
                <a:spcPts val="600"/>
              </a:spcAft>
              <a:buFont typeface="+mj-lt"/>
              <a:buAutoNum type="arabicPeriod"/>
            </a:pPr>
            <a:endParaRPr lang="en-US" altLang="zh-CN" sz="1400" dirty="0">
              <a:solidFill>
                <a:srgbClr val="4E4E4E"/>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1813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721116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账户</a:t>
            </a:r>
          </a:p>
        </p:txBody>
      </p:sp>
      <p:sp>
        <p:nvSpPr>
          <p:cNvPr id="13" name="Rounded Rectangle 72">
            <a:extLst>
              <a:ext uri="{FF2B5EF4-FFF2-40B4-BE49-F238E27FC236}">
                <a16:creationId xmlns:a16="http://schemas.microsoft.com/office/drawing/2014/main" id="{AEF4CB4F-B4E9-B94F-983E-439F0042239B}"/>
              </a:ext>
            </a:extLst>
          </p:cNvPr>
          <p:cNvSpPr>
            <a:spLocks noChangeArrowheads="1"/>
          </p:cNvSpPr>
          <p:nvPr/>
        </p:nvSpPr>
        <p:spPr bwMode="auto">
          <a:xfrm>
            <a:off x="8477885" y="1535599"/>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数据归档</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Picture 2">
            <a:extLst>
              <a:ext uri="{FF2B5EF4-FFF2-40B4-BE49-F238E27FC236}">
                <a16:creationId xmlns:a16="http://schemas.microsoft.com/office/drawing/2014/main" id="{BEEC8E70-498B-8240-A364-B4A1E58C11D2}"/>
              </a:ext>
            </a:extLst>
          </p:cNvPr>
          <p:cNvPicPr>
            <a:picLocks noChangeAspect="1" noChangeArrowheads="1"/>
          </p:cNvPicPr>
          <p:nvPr/>
        </p:nvPicPr>
        <p:blipFill>
          <a:blip r:embed="rId4" cstate="print"/>
          <a:srcRect/>
          <a:stretch>
            <a:fillRect/>
          </a:stretch>
        </p:blipFill>
        <p:spPr bwMode="auto">
          <a:xfrm>
            <a:off x="500697" y="2451617"/>
            <a:ext cx="2668913" cy="3417970"/>
          </a:xfrm>
          <a:prstGeom prst="rect">
            <a:avLst/>
          </a:prstGeom>
          <a:noFill/>
          <a:ln w="9525">
            <a:noFill/>
            <a:miter lim="800000"/>
            <a:headEnd/>
            <a:tailEnd/>
          </a:ln>
        </p:spPr>
      </p:pic>
      <p:sp>
        <p:nvSpPr>
          <p:cNvPr id="12" name="Rounded Rectangle 72">
            <a:extLst>
              <a:ext uri="{FF2B5EF4-FFF2-40B4-BE49-F238E27FC236}">
                <a16:creationId xmlns:a16="http://schemas.microsoft.com/office/drawing/2014/main" id="{1B3AAEDC-AF23-8549-9AFF-C9FF16D96520}"/>
              </a:ext>
            </a:extLst>
          </p:cNvPr>
          <p:cNvSpPr>
            <a:spLocks noChangeArrowheads="1"/>
          </p:cNvSpPr>
          <p:nvPr/>
        </p:nvSpPr>
        <p:spPr bwMode="auto">
          <a:xfrm>
            <a:off x="1357448" y="1541771"/>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记账规则</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5" name="对象 14">
            <a:extLst>
              <a:ext uri="{FF2B5EF4-FFF2-40B4-BE49-F238E27FC236}">
                <a16:creationId xmlns:a16="http://schemas.microsoft.com/office/drawing/2014/main" id="{4F6F1B7E-BA44-0543-B46A-DFC463ECC167}"/>
              </a:ext>
            </a:extLst>
          </p:cNvPr>
          <p:cNvGraphicFramePr>
            <a:graphicFrameLocks noChangeAspect="1"/>
          </p:cNvGraphicFramePr>
          <p:nvPr>
            <p:extLst>
              <p:ext uri="{D42A27DB-BD31-4B8C-83A1-F6EECF244321}">
                <p14:modId xmlns:p14="http://schemas.microsoft.com/office/powerpoint/2010/main" val="2090193842"/>
              </p:ext>
            </p:extLst>
          </p:nvPr>
        </p:nvGraphicFramePr>
        <p:xfrm>
          <a:off x="7462043" y="2192686"/>
          <a:ext cx="3853770" cy="3679260"/>
        </p:xfrm>
        <a:graphic>
          <a:graphicData uri="http://schemas.openxmlformats.org/presentationml/2006/ole">
            <mc:AlternateContent xmlns:mc="http://schemas.openxmlformats.org/markup-compatibility/2006">
              <mc:Choice xmlns:v="urn:schemas-microsoft-com:vml" Requires="v">
                <p:oleObj spid="_x0000_s1074" r:id="rId5" imgW="3378200" imgH="3225800" progId="Visio.Drawing.15">
                  <p:embed/>
                </p:oleObj>
              </mc:Choice>
              <mc:Fallback>
                <p:oleObj r:id="rId5" imgW="3378200" imgH="3225800" progId="Visio.Drawing.15">
                  <p:embed/>
                  <p:pic>
                    <p:nvPicPr>
                      <p:cNvPr id="4" name="对象 3">
                        <a:extLst>
                          <a:ext uri="{FF2B5EF4-FFF2-40B4-BE49-F238E27FC236}">
                            <a16:creationId xmlns:a16="http://schemas.microsoft.com/office/drawing/2014/main" id="{C6AAFB0D-9CEF-FF4A-B98F-98BA81B1AF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2043" y="2192686"/>
                        <a:ext cx="3853770" cy="3679260"/>
                      </a:xfrm>
                      <a:prstGeom prst="rect">
                        <a:avLst/>
                      </a:prstGeom>
                      <a:noFill/>
                    </p:spPr>
                  </p:pic>
                </p:oleObj>
              </mc:Fallback>
            </mc:AlternateContent>
          </a:graphicData>
        </a:graphic>
      </p:graphicFrame>
      <p:sp>
        <p:nvSpPr>
          <p:cNvPr id="16" name="文本框 15">
            <a:extLst>
              <a:ext uri="{FF2B5EF4-FFF2-40B4-BE49-F238E27FC236}">
                <a16:creationId xmlns:a16="http://schemas.microsoft.com/office/drawing/2014/main" id="{773D18BC-ECBB-6940-9DBA-9ED33AFAB881}"/>
              </a:ext>
            </a:extLst>
          </p:cNvPr>
          <p:cNvSpPr txBox="1"/>
          <p:nvPr/>
        </p:nvSpPr>
        <p:spPr>
          <a:xfrm>
            <a:off x="3992933" y="4334123"/>
            <a:ext cx="3125037"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zh-CN" dirty="0">
                <a:solidFill>
                  <a:schemeClr val="tx2">
                    <a:lumMod val="10000"/>
                  </a:schemeClr>
                </a:solidFill>
                <a:latin typeface="Heiti SC Medium" pitchFamily="2" charset="-128"/>
                <a:ea typeface="Heiti SC Medium" pitchFamily="2" charset="-128"/>
              </a:rPr>
              <a:t>四种查询模式：</a:t>
            </a:r>
          </a:p>
          <a:p>
            <a:pPr marL="285750" lvl="0" indent="-285750">
              <a:buFont typeface="Wingdings" pitchFamily="2" charset="2"/>
              <a:buChar char="n"/>
            </a:pPr>
            <a:r>
              <a:rPr lang="zh-CN" altLang="zh-CN" dirty="0">
                <a:solidFill>
                  <a:schemeClr val="tx2">
                    <a:lumMod val="10000"/>
                  </a:schemeClr>
                </a:solidFill>
                <a:latin typeface="Heiti SC Medium" pitchFamily="2" charset="-128"/>
                <a:ea typeface="Heiti SC Medium" pitchFamily="2" charset="-128"/>
              </a:rPr>
              <a:t>只查热库</a:t>
            </a:r>
          </a:p>
          <a:p>
            <a:pPr marL="285750" lvl="0" indent="-285750">
              <a:buFont typeface="Wingdings" pitchFamily="2" charset="2"/>
              <a:buChar char="n"/>
            </a:pPr>
            <a:r>
              <a:rPr lang="zh-CN" altLang="zh-CN" dirty="0">
                <a:solidFill>
                  <a:schemeClr val="tx2">
                    <a:lumMod val="10000"/>
                  </a:schemeClr>
                </a:solidFill>
                <a:latin typeface="Heiti SC Medium" pitchFamily="2" charset="-128"/>
                <a:ea typeface="Heiti SC Medium" pitchFamily="2" charset="-128"/>
              </a:rPr>
              <a:t>优先查热库</a:t>
            </a:r>
          </a:p>
          <a:p>
            <a:pPr marL="285750" lvl="0" indent="-285750">
              <a:buFont typeface="Wingdings" pitchFamily="2" charset="2"/>
              <a:buChar char="n"/>
            </a:pPr>
            <a:r>
              <a:rPr lang="zh-CN" altLang="zh-CN" dirty="0">
                <a:solidFill>
                  <a:schemeClr val="tx2">
                    <a:lumMod val="10000"/>
                  </a:schemeClr>
                </a:solidFill>
                <a:latin typeface="Heiti SC Medium" pitchFamily="2" charset="-128"/>
                <a:ea typeface="Heiti SC Medium" pitchFamily="2" charset="-128"/>
              </a:rPr>
              <a:t>热库和冷库数据合并返回</a:t>
            </a:r>
          </a:p>
          <a:p>
            <a:pPr marL="285750" lvl="0" indent="-285750">
              <a:buFont typeface="Wingdings" pitchFamily="2" charset="2"/>
              <a:buChar char="n"/>
            </a:pPr>
            <a:r>
              <a:rPr lang="zh-CN" altLang="zh-CN" dirty="0">
                <a:solidFill>
                  <a:schemeClr val="tx2">
                    <a:lumMod val="10000"/>
                  </a:schemeClr>
                </a:solidFill>
                <a:latin typeface="Heiti SC Medium" pitchFamily="2" charset="-128"/>
                <a:ea typeface="Heiti SC Medium" pitchFamily="2" charset="-128"/>
              </a:rPr>
              <a:t>只查询冷库</a:t>
            </a:r>
            <a:endParaRPr lang="en-US" altLang="zh-CN" dirty="0">
              <a:solidFill>
                <a:schemeClr val="tx2">
                  <a:lumMod val="10000"/>
                </a:schemeClr>
              </a:solidFill>
              <a:latin typeface="Heiti SC Medium" pitchFamily="2" charset="-128"/>
              <a:ea typeface="Heiti SC Medium" pitchFamily="2" charset="-128"/>
            </a:endParaRPr>
          </a:p>
        </p:txBody>
      </p:sp>
      <p:sp>
        <p:nvSpPr>
          <p:cNvPr id="2" name="矩形 1">
            <a:extLst>
              <a:ext uri="{FF2B5EF4-FFF2-40B4-BE49-F238E27FC236}">
                <a16:creationId xmlns:a16="http://schemas.microsoft.com/office/drawing/2014/main" id="{EA535C09-4E6C-7C46-8C7C-45401D588467}"/>
              </a:ext>
            </a:extLst>
          </p:cNvPr>
          <p:cNvSpPr/>
          <p:nvPr/>
        </p:nvSpPr>
        <p:spPr>
          <a:xfrm>
            <a:off x="3341647" y="1712953"/>
            <a:ext cx="3776323" cy="1477328"/>
          </a:xfrm>
          <a:prstGeom prst="rect">
            <a:avLst/>
          </a:prstGeom>
        </p:spPr>
        <p:txBody>
          <a:bodyPr wrap="square">
            <a:spAutoFit/>
          </a:bodyPr>
          <a:lstStyle/>
          <a:p>
            <a:pPr marL="285750" indent="-285750">
              <a:buFont typeface="Wingdings" pitchFamily="2" charset="2"/>
              <a:buChar char="n"/>
            </a:pPr>
            <a:r>
              <a:rPr lang="zh-CN" altLang="en-US" dirty="0">
                <a:solidFill>
                  <a:schemeClr val="tx2">
                    <a:lumMod val="10000"/>
                  </a:schemeClr>
                </a:solidFill>
                <a:latin typeface="黑体" pitchFamily="49" charset="-122"/>
                <a:ea typeface="黑体" pitchFamily="49" charset="-122"/>
              </a:rPr>
              <a:t>依赖行锁机制更新实时余额，转账接口加双排他锁避免死锁问题。</a:t>
            </a:r>
            <a:endParaRPr lang="en-US" altLang="zh-CN" dirty="0">
              <a:solidFill>
                <a:schemeClr val="tx2">
                  <a:lumMod val="10000"/>
                </a:schemeClr>
              </a:solidFill>
              <a:latin typeface="黑体" pitchFamily="49" charset="-122"/>
              <a:ea typeface="黑体" pitchFamily="49" charset="-122"/>
            </a:endParaRPr>
          </a:p>
          <a:p>
            <a:pPr marL="285750" indent="-285750">
              <a:buFont typeface="Wingdings" pitchFamily="2" charset="2"/>
              <a:buChar char="n"/>
            </a:pPr>
            <a:r>
              <a:rPr lang="zh-CN" altLang="en-US" dirty="0">
                <a:solidFill>
                  <a:schemeClr val="tx2">
                    <a:lumMod val="10000"/>
                  </a:schemeClr>
                </a:solidFill>
                <a:latin typeface="黑体" pitchFamily="49" charset="-122"/>
                <a:ea typeface="黑体" pitchFamily="49" charset="-122"/>
              </a:rPr>
              <a:t>平台热点账户采用缓冲记账法。</a:t>
            </a:r>
            <a:endParaRPr lang="en-US" altLang="zh-CN" dirty="0">
              <a:solidFill>
                <a:schemeClr val="tx2">
                  <a:lumMod val="10000"/>
                </a:schemeClr>
              </a:solidFill>
              <a:latin typeface="黑体" pitchFamily="49" charset="-122"/>
              <a:ea typeface="黑体" pitchFamily="49" charset="-122"/>
            </a:endParaRPr>
          </a:p>
          <a:p>
            <a:pPr marL="285750" indent="-285750">
              <a:buFont typeface="Wingdings" pitchFamily="2" charset="2"/>
              <a:buChar char="n"/>
            </a:pPr>
            <a:r>
              <a:rPr lang="zh-CN" altLang="en-US" dirty="0">
                <a:solidFill>
                  <a:schemeClr val="tx2">
                    <a:lumMod val="10000"/>
                  </a:schemeClr>
                </a:solidFill>
                <a:latin typeface="黑体" pitchFamily="49" charset="-122"/>
                <a:ea typeface="黑体" pitchFamily="49" charset="-122"/>
              </a:rPr>
              <a:t>柔性事务，依靠事务性消息异步保证</a:t>
            </a:r>
          </a:p>
        </p:txBody>
      </p:sp>
    </p:spTree>
    <p:extLst>
      <p:ext uri="{BB962C8B-B14F-4D97-AF65-F5344CB8AC3E}">
        <p14:creationId xmlns:p14="http://schemas.microsoft.com/office/powerpoint/2010/main" val="231281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33C83C7-D2BF-B14C-A82D-B43131D561D4}"/>
              </a:ext>
            </a:extLst>
          </p:cNvPr>
          <p:cNvPicPr>
            <a:picLocks noChangeAspect="1"/>
          </p:cNvPicPr>
          <p:nvPr/>
        </p:nvPicPr>
        <p:blipFill>
          <a:blip r:embed="rId3"/>
          <a:stretch>
            <a:fillRect/>
          </a:stretch>
        </p:blipFill>
        <p:spPr>
          <a:xfrm>
            <a:off x="525929" y="1592749"/>
            <a:ext cx="3915441" cy="5064284"/>
          </a:xfrm>
          <a:prstGeom prst="rect">
            <a:avLst/>
          </a:prstGeom>
        </p:spPr>
      </p:pic>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721116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账户</a:t>
            </a:r>
          </a:p>
        </p:txBody>
      </p:sp>
      <p:sp>
        <p:nvSpPr>
          <p:cNvPr id="9" name="Rounded Rectangle 72">
            <a:extLst>
              <a:ext uri="{FF2B5EF4-FFF2-40B4-BE49-F238E27FC236}">
                <a16:creationId xmlns:a16="http://schemas.microsoft.com/office/drawing/2014/main" id="{2646774D-63A4-7F4B-8760-113B2CE0ABA1}"/>
              </a:ext>
            </a:extLst>
          </p:cNvPr>
          <p:cNvSpPr>
            <a:spLocks noChangeArrowheads="1"/>
          </p:cNvSpPr>
          <p:nvPr/>
        </p:nvSpPr>
        <p:spPr bwMode="auto">
          <a:xfrm>
            <a:off x="4695764" y="1547444"/>
            <a:ext cx="1749168"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账户权限体系</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6">
            <a:extLst>
              <a:ext uri="{FF2B5EF4-FFF2-40B4-BE49-F238E27FC236}">
                <a16:creationId xmlns:a16="http://schemas.microsoft.com/office/drawing/2014/main" id="{76F26FBE-DA47-CC48-B29F-460973A8F97C}"/>
              </a:ext>
            </a:extLst>
          </p:cNvPr>
          <p:cNvPicPr>
            <a:picLocks noChangeAspect="1"/>
          </p:cNvPicPr>
          <p:nvPr/>
        </p:nvPicPr>
        <p:blipFill>
          <a:blip r:embed="rId4"/>
          <a:stretch>
            <a:fillRect/>
          </a:stretch>
        </p:blipFill>
        <p:spPr>
          <a:xfrm>
            <a:off x="4441370" y="2733194"/>
            <a:ext cx="7399973" cy="2783394"/>
          </a:xfrm>
          <a:prstGeom prst="rect">
            <a:avLst/>
          </a:prstGeom>
        </p:spPr>
      </p:pic>
    </p:spTree>
    <p:extLst>
      <p:ext uri="{BB962C8B-B14F-4D97-AF65-F5344CB8AC3E}">
        <p14:creationId xmlns:p14="http://schemas.microsoft.com/office/powerpoint/2010/main" val="349634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79E30DA-E7AC-4244-9219-C051E5DABA62}"/>
              </a:ext>
            </a:extLst>
          </p:cNvPr>
          <p:cNvPicPr>
            <a:picLocks noChangeAspect="1" noChangeArrowheads="1"/>
          </p:cNvPicPr>
          <p:nvPr/>
        </p:nvPicPr>
        <p:blipFill>
          <a:blip r:embed="rId3" cstate="print"/>
          <a:srcRect/>
          <a:stretch>
            <a:fillRect/>
          </a:stretch>
        </p:blipFill>
        <p:spPr bwMode="auto">
          <a:xfrm>
            <a:off x="958910" y="1768510"/>
            <a:ext cx="10683251" cy="3766038"/>
          </a:xfrm>
          <a:prstGeom prst="rect">
            <a:avLst/>
          </a:prstGeom>
          <a:noFill/>
          <a:ln w="9525">
            <a:noFill/>
            <a:miter lim="800000"/>
            <a:headEnd/>
            <a:tailEnd/>
          </a:ln>
        </p:spPr>
      </p:pic>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721116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账户</a:t>
            </a:r>
          </a:p>
        </p:txBody>
      </p:sp>
      <p:sp>
        <p:nvSpPr>
          <p:cNvPr id="9" name="Rounded Rectangle 72">
            <a:extLst>
              <a:ext uri="{FF2B5EF4-FFF2-40B4-BE49-F238E27FC236}">
                <a16:creationId xmlns:a16="http://schemas.microsoft.com/office/drawing/2014/main" id="{2646774D-63A4-7F4B-8760-113B2CE0ABA1}"/>
              </a:ext>
            </a:extLst>
          </p:cNvPr>
          <p:cNvSpPr>
            <a:spLocks noChangeArrowheads="1"/>
          </p:cNvSpPr>
          <p:nvPr/>
        </p:nvSpPr>
        <p:spPr bwMode="auto">
          <a:xfrm>
            <a:off x="670419" y="1579597"/>
            <a:ext cx="1749168"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账户应用</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12">
            <a:extLst>
              <a:ext uri="{FF2B5EF4-FFF2-40B4-BE49-F238E27FC236}">
                <a16:creationId xmlns:a16="http://schemas.microsoft.com/office/drawing/2014/main" id="{B4FF5F50-41FD-B44A-9D25-4E5F6AAF84DD}"/>
              </a:ext>
            </a:extLst>
          </p:cNvPr>
          <p:cNvSpPr>
            <a:spLocks noChangeArrowheads="1"/>
          </p:cNvSpPr>
          <p:nvPr/>
        </p:nvSpPr>
        <p:spPr bwMode="auto">
          <a:xfrm>
            <a:off x="549839" y="3651529"/>
            <a:ext cx="2586762" cy="133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itchFamily="2" charset="2"/>
              <a:buChar char="n"/>
            </a:pPr>
            <a:r>
              <a:rPr lang="zh-CN" altLang="en-US" sz="1400" dirty="0">
                <a:latin typeface="+mj-ea"/>
              </a:rPr>
              <a:t>担保交易</a:t>
            </a:r>
            <a:endParaRPr lang="en-US" altLang="zh-CN" sz="1400" dirty="0">
              <a:latin typeface="+mj-ea"/>
            </a:endParaRPr>
          </a:p>
          <a:p>
            <a:pPr marL="285750" indent="-285750">
              <a:lnSpc>
                <a:spcPct val="150000"/>
              </a:lnSpc>
              <a:buFont typeface="Wingdings" pitchFamily="2" charset="2"/>
              <a:buChar char="n"/>
            </a:pPr>
            <a:r>
              <a:rPr lang="zh-CN" altLang="en-US" sz="1400" dirty="0">
                <a:latin typeface="+mj-ea"/>
              </a:rPr>
              <a:t>商户结算</a:t>
            </a:r>
            <a:endParaRPr lang="en-US" altLang="zh-CN" sz="1400" dirty="0">
              <a:latin typeface="+mj-ea"/>
            </a:endParaRPr>
          </a:p>
          <a:p>
            <a:pPr marL="285750" indent="-285750">
              <a:lnSpc>
                <a:spcPct val="150000"/>
              </a:lnSpc>
              <a:buFont typeface="Wingdings" pitchFamily="2" charset="2"/>
              <a:buChar char="n"/>
            </a:pPr>
            <a:r>
              <a:rPr lang="zh-CN" altLang="en-US" sz="1400" dirty="0">
                <a:latin typeface="+mj-ea"/>
              </a:rPr>
              <a:t>余额支付、提现</a:t>
            </a:r>
            <a:endParaRPr lang="en-US" altLang="zh-CN" sz="1400" dirty="0">
              <a:latin typeface="+mj-ea"/>
            </a:endParaRPr>
          </a:p>
          <a:p>
            <a:pPr marL="285750" indent="-285750">
              <a:lnSpc>
                <a:spcPct val="150000"/>
              </a:lnSpc>
              <a:buFont typeface="Wingdings" pitchFamily="2" charset="2"/>
              <a:buChar char="n"/>
            </a:pPr>
            <a:r>
              <a:rPr lang="zh-CN" altLang="en-US" sz="1400" dirty="0">
                <a:latin typeface="+mj-ea"/>
              </a:rPr>
              <a:t>平台留存（收入、暂存）</a:t>
            </a:r>
            <a:endParaRPr lang="en-US" altLang="zh-CN" sz="1400" dirty="0">
              <a:solidFill>
                <a:srgbClr val="4E4E4E"/>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7451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721116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账户</a:t>
            </a:r>
          </a:p>
        </p:txBody>
      </p:sp>
      <p:sp>
        <p:nvSpPr>
          <p:cNvPr id="9" name="Rounded Rectangle 72">
            <a:extLst>
              <a:ext uri="{FF2B5EF4-FFF2-40B4-BE49-F238E27FC236}">
                <a16:creationId xmlns:a16="http://schemas.microsoft.com/office/drawing/2014/main" id="{2646774D-63A4-7F4B-8760-113B2CE0ABA1}"/>
              </a:ext>
            </a:extLst>
          </p:cNvPr>
          <p:cNvSpPr>
            <a:spLocks noChangeArrowheads="1"/>
          </p:cNvSpPr>
          <p:nvPr/>
        </p:nvSpPr>
        <p:spPr bwMode="auto">
          <a:xfrm>
            <a:off x="1313514" y="1891096"/>
            <a:ext cx="1749168"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对账</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a:extLst>
              <a:ext uri="{FF2B5EF4-FFF2-40B4-BE49-F238E27FC236}">
                <a16:creationId xmlns:a16="http://schemas.microsoft.com/office/drawing/2014/main" id="{989BE0D3-3AB5-FA48-A723-05D7650EA5B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6380" y="1579597"/>
            <a:ext cx="6316475" cy="4290646"/>
          </a:xfrm>
          <a:prstGeom prst="rect">
            <a:avLst/>
          </a:prstGeom>
          <a:noFill/>
          <a:ln>
            <a:noFill/>
          </a:ln>
        </p:spPr>
      </p:pic>
      <p:sp>
        <p:nvSpPr>
          <p:cNvPr id="10" name="TextBox 10">
            <a:extLst>
              <a:ext uri="{FF2B5EF4-FFF2-40B4-BE49-F238E27FC236}">
                <a16:creationId xmlns:a16="http://schemas.microsoft.com/office/drawing/2014/main" id="{AC6A4A58-6B1F-7B45-88FC-A346DFADE5D6}"/>
              </a:ext>
            </a:extLst>
          </p:cNvPr>
          <p:cNvSpPr txBox="1"/>
          <p:nvPr/>
        </p:nvSpPr>
        <p:spPr>
          <a:xfrm>
            <a:off x="670419" y="2409598"/>
            <a:ext cx="3198471" cy="1296573"/>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b="1" dirty="0">
                <a:latin typeface="+mj-ea"/>
                <a:ea typeface="+mj-ea"/>
              </a:rPr>
              <a:t>核心业务逻辑与上游业务逻辑解耦</a:t>
            </a:r>
            <a:endParaRPr lang="en-US" altLang="zh-CN" b="1" dirty="0">
              <a:latin typeface="+mj-ea"/>
              <a:ea typeface="+mj-ea"/>
            </a:endParaRPr>
          </a:p>
          <a:p>
            <a:pPr marL="285750" indent="-285750">
              <a:lnSpc>
                <a:spcPct val="150000"/>
              </a:lnSpc>
              <a:buFont typeface="Wingdings" pitchFamily="2" charset="2"/>
              <a:buChar char="n"/>
            </a:pPr>
            <a:r>
              <a:rPr lang="zh-CN" altLang="en-US" b="1" dirty="0">
                <a:latin typeface="+mj-ea"/>
                <a:ea typeface="+mj-ea"/>
              </a:rPr>
              <a:t>良好的扩展性</a:t>
            </a:r>
            <a:endParaRPr lang="en-US" altLang="zh-CN" b="1" dirty="0">
              <a:latin typeface="+mj-ea"/>
              <a:ea typeface="+mj-ea"/>
            </a:endParaRPr>
          </a:p>
        </p:txBody>
      </p:sp>
    </p:spTree>
    <p:extLst>
      <p:ext uri="{BB962C8B-B14F-4D97-AF65-F5344CB8AC3E}">
        <p14:creationId xmlns:p14="http://schemas.microsoft.com/office/powerpoint/2010/main" val="162262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6D90E7-FA63-B349-8B0B-EFD0B2679827}"/>
              </a:ext>
            </a:extLst>
          </p:cNvPr>
          <p:cNvPicPr>
            <a:picLocks noChangeAspect="1"/>
          </p:cNvPicPr>
          <p:nvPr/>
        </p:nvPicPr>
        <p:blipFill rotWithShape="1">
          <a:blip r:embed="rId2"/>
          <a:srcRect l="4285" t="4845" r="4274" b="5044"/>
          <a:stretch/>
        </p:blipFill>
        <p:spPr>
          <a:xfrm>
            <a:off x="4968607" y="1647929"/>
            <a:ext cx="5974047" cy="4327147"/>
          </a:xfrm>
          <a:prstGeom prst="rect">
            <a:avLst/>
          </a:prstGeom>
        </p:spPr>
      </p:pic>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2" y="456530"/>
            <a:ext cx="883908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能力下沉</a:t>
            </a:r>
            <a:r>
              <a:rPr lang="en-US" altLang="zh-CN" sz="4000" b="1" dirty="0">
                <a:solidFill>
                  <a:srgbClr val="FF5859"/>
                </a:solidFill>
                <a:latin typeface="+mj-ea"/>
                <a:ea typeface="+mj-ea"/>
                <a:sym typeface="Helvetica"/>
              </a:rPr>
              <a:t>-</a:t>
            </a:r>
            <a:r>
              <a:rPr lang="zh-CN" altLang="en-US" sz="4000" b="1" dirty="0">
                <a:solidFill>
                  <a:srgbClr val="FF5859"/>
                </a:solidFill>
                <a:latin typeface="+mj-ea"/>
                <a:ea typeface="+mj-ea"/>
                <a:sym typeface="Helvetica"/>
              </a:rPr>
              <a:t>服务化拆分</a:t>
            </a:r>
          </a:p>
        </p:txBody>
      </p:sp>
      <p:sp>
        <p:nvSpPr>
          <p:cNvPr id="5" name="TextBox 5">
            <a:extLst>
              <a:ext uri="{FF2B5EF4-FFF2-40B4-BE49-F238E27FC236}">
                <a16:creationId xmlns:a16="http://schemas.microsoft.com/office/drawing/2014/main" id="{283A66C9-39AB-424D-B709-C2A3AB3DAF05}"/>
              </a:ext>
            </a:extLst>
          </p:cNvPr>
          <p:cNvSpPr txBox="1"/>
          <p:nvPr/>
        </p:nvSpPr>
        <p:spPr>
          <a:xfrm>
            <a:off x="1037903" y="1899065"/>
            <a:ext cx="3584339" cy="4219168"/>
          </a:xfrm>
          <a:prstGeom prst="rect">
            <a:avLst/>
          </a:prstGeom>
          <a:noFill/>
        </p:spPr>
        <p:txBody>
          <a:bodyPr wrap="square" rtlCol="0">
            <a:spAutoFit/>
          </a:bodyPr>
          <a:lstStyle/>
          <a:p>
            <a:pPr>
              <a:lnSpc>
                <a:spcPct val="150000"/>
              </a:lnSpc>
              <a:buFont typeface="Wingdings" pitchFamily="2" charset="2"/>
              <a:buChar char="l"/>
            </a:pPr>
            <a:r>
              <a:rPr lang="zh-CN" altLang="en-US" sz="1200" dirty="0">
                <a:latin typeface="+mj-ea"/>
                <a:ea typeface="+mj-ea"/>
              </a:rPr>
              <a:t>    </a:t>
            </a:r>
            <a:r>
              <a:rPr lang="en-US" altLang="zh-CN" sz="1200" dirty="0" err="1">
                <a:latin typeface="+mj-ea"/>
                <a:ea typeface="+mj-ea"/>
              </a:rPr>
              <a:t>ZzPaymentCenter</a:t>
            </a:r>
            <a:r>
              <a:rPr lang="zh-CN" altLang="en-US" sz="1200" dirty="0">
                <a:latin typeface="+mj-ea"/>
                <a:ea typeface="+mj-ea"/>
              </a:rPr>
              <a:t> </a:t>
            </a:r>
            <a:r>
              <a:rPr lang="en-US" altLang="zh-CN" sz="1200" dirty="0">
                <a:latin typeface="+mj-ea"/>
                <a:ea typeface="+mj-ea"/>
              </a:rPr>
              <a:t>	</a:t>
            </a:r>
            <a:r>
              <a:rPr lang="zh-CN" altLang="en-US" sz="1200" dirty="0">
                <a:latin typeface="+mj-ea"/>
                <a:ea typeface="+mj-ea"/>
              </a:rPr>
              <a:t>支付中心网关</a:t>
            </a:r>
            <a:endParaRPr lang="en-US" altLang="zh-CN" sz="1200" dirty="0">
              <a:latin typeface="+mj-ea"/>
              <a:ea typeface="+mj-ea"/>
            </a:endParaRPr>
          </a:p>
          <a:p>
            <a:pPr lvl="1">
              <a:lnSpc>
                <a:spcPct val="150000"/>
              </a:lnSpc>
            </a:pPr>
            <a:r>
              <a:rPr lang="en-US" altLang="zh-CN" sz="1200" dirty="0">
                <a:latin typeface="+mj-ea"/>
                <a:ea typeface="+mj-ea"/>
              </a:rPr>
              <a:t>-    </a:t>
            </a:r>
            <a:r>
              <a:rPr lang="zh-CN" altLang="en-US" sz="1200" dirty="0">
                <a:latin typeface="+mj-ea"/>
                <a:ea typeface="+mj-ea"/>
              </a:rPr>
              <a:t>作为调用网关，汇总对外接口</a:t>
            </a:r>
            <a:endParaRPr lang="en-US" altLang="zh-CN" sz="1200" dirty="0">
              <a:latin typeface="+mj-ea"/>
              <a:ea typeface="+mj-ea"/>
            </a:endParaRPr>
          </a:p>
          <a:p>
            <a:pPr>
              <a:lnSpc>
                <a:spcPct val="150000"/>
              </a:lnSpc>
              <a:buFont typeface="Wingdings" pitchFamily="2" charset="2"/>
              <a:buChar char="l"/>
            </a:pPr>
            <a:r>
              <a:rPr lang="en-US" altLang="zh-CN" sz="1200" dirty="0">
                <a:latin typeface="+mj-ea"/>
                <a:ea typeface="+mj-ea"/>
              </a:rPr>
              <a:t>    </a:t>
            </a:r>
            <a:r>
              <a:rPr lang="en-US" altLang="zh-CN" sz="1200" dirty="0" err="1">
                <a:latin typeface="+mj-ea"/>
                <a:ea typeface="+mj-ea"/>
              </a:rPr>
              <a:t>ZzPayCheck</a:t>
            </a:r>
            <a:r>
              <a:rPr lang="en-US" altLang="zh-CN" sz="1200" dirty="0">
                <a:latin typeface="+mj-ea"/>
                <a:ea typeface="+mj-ea"/>
              </a:rPr>
              <a:t>   </a:t>
            </a:r>
            <a:r>
              <a:rPr lang="zh-CN" altLang="en-US" sz="1200" dirty="0">
                <a:latin typeface="+mj-ea"/>
                <a:ea typeface="+mj-ea"/>
              </a:rPr>
              <a:t>对账服务</a:t>
            </a:r>
            <a:endParaRPr lang="en-US" altLang="zh-CN" sz="1200" dirty="0">
              <a:latin typeface="+mj-ea"/>
              <a:ea typeface="+mj-ea"/>
            </a:endParaRPr>
          </a:p>
          <a:p>
            <a:pPr lvl="1">
              <a:lnSpc>
                <a:spcPct val="150000"/>
              </a:lnSpc>
            </a:pPr>
            <a:r>
              <a:rPr lang="en-US" altLang="zh-CN" sz="1200" dirty="0">
                <a:latin typeface="+mj-ea"/>
              </a:rPr>
              <a:t>-    </a:t>
            </a:r>
            <a:r>
              <a:rPr lang="zh-CN" altLang="en-US" sz="1200" dirty="0">
                <a:latin typeface="+mj-ea"/>
                <a:ea typeface="+mj-ea"/>
              </a:rPr>
              <a:t>映射账户与三方账单对账</a:t>
            </a:r>
            <a:endParaRPr lang="en-US" altLang="zh-CN" sz="1200" dirty="0">
              <a:latin typeface="+mj-ea"/>
              <a:ea typeface="+mj-ea"/>
            </a:endParaRPr>
          </a:p>
          <a:p>
            <a:pPr lvl="1">
              <a:lnSpc>
                <a:spcPct val="150000"/>
              </a:lnSpc>
            </a:pPr>
            <a:r>
              <a:rPr lang="en-US" altLang="zh-CN" sz="1200" dirty="0">
                <a:latin typeface="+mj-ea"/>
              </a:rPr>
              <a:t>-    </a:t>
            </a:r>
            <a:r>
              <a:rPr lang="zh-CN" altLang="en-US" sz="1200" dirty="0">
                <a:latin typeface="+mj-ea"/>
                <a:ea typeface="+mj-ea"/>
              </a:rPr>
              <a:t>支付中心单据与账务对账</a:t>
            </a:r>
            <a:endParaRPr lang="en-US" altLang="zh-CN" sz="1200" dirty="0">
              <a:latin typeface="+mj-ea"/>
              <a:ea typeface="+mj-ea"/>
            </a:endParaRPr>
          </a:p>
          <a:p>
            <a:pPr lvl="1">
              <a:lnSpc>
                <a:spcPct val="150000"/>
              </a:lnSpc>
            </a:pPr>
            <a:r>
              <a:rPr lang="en-US" altLang="zh-CN" sz="1200" dirty="0">
                <a:latin typeface="+mj-ea"/>
              </a:rPr>
              <a:t>-    </a:t>
            </a:r>
            <a:r>
              <a:rPr lang="zh-CN" altLang="en-US" sz="1200" dirty="0">
                <a:latin typeface="+mj-ea"/>
                <a:ea typeface="+mj-ea"/>
              </a:rPr>
              <a:t>外部业务与支付中心账务对账</a:t>
            </a:r>
            <a:endParaRPr lang="en-US" altLang="zh-CN" sz="1200" dirty="0">
              <a:latin typeface="+mj-ea"/>
              <a:ea typeface="+mj-ea"/>
            </a:endParaRPr>
          </a:p>
          <a:p>
            <a:pPr lvl="1">
              <a:lnSpc>
                <a:spcPct val="150000"/>
              </a:lnSpc>
              <a:buFontTx/>
              <a:buChar char="-"/>
            </a:pPr>
            <a:r>
              <a:rPr lang="zh-CN" altLang="en-US" sz="1200" dirty="0">
                <a:latin typeface="+mj-ea"/>
                <a:ea typeface="+mj-ea"/>
              </a:rPr>
              <a:t>    统计报表</a:t>
            </a:r>
            <a:endParaRPr lang="en-US" altLang="zh-CN" sz="1200" dirty="0">
              <a:latin typeface="+mj-ea"/>
              <a:ea typeface="+mj-ea"/>
            </a:endParaRPr>
          </a:p>
          <a:p>
            <a:pPr>
              <a:lnSpc>
                <a:spcPct val="150000"/>
              </a:lnSpc>
              <a:buFont typeface="Wingdings" pitchFamily="2" charset="2"/>
              <a:buChar char="l"/>
            </a:pPr>
            <a:r>
              <a:rPr lang="en-US" altLang="zh-CN" sz="1200" dirty="0">
                <a:latin typeface="+mj-ea"/>
                <a:ea typeface="+mj-ea"/>
              </a:rPr>
              <a:t>    </a:t>
            </a:r>
            <a:r>
              <a:rPr lang="en-US" altLang="zh-CN" sz="1200" dirty="0" err="1">
                <a:latin typeface="+mj-ea"/>
                <a:ea typeface="+mj-ea"/>
              </a:rPr>
              <a:t>ZzPaycore</a:t>
            </a:r>
            <a:r>
              <a:rPr lang="en-US" altLang="zh-CN" sz="1200" dirty="0">
                <a:latin typeface="+mj-ea"/>
                <a:ea typeface="+mj-ea"/>
              </a:rPr>
              <a:t> </a:t>
            </a:r>
            <a:r>
              <a:rPr lang="zh-CN" altLang="en-US" sz="1200" dirty="0">
                <a:latin typeface="+mj-ea"/>
                <a:ea typeface="+mj-ea"/>
              </a:rPr>
              <a:t>核心服务</a:t>
            </a:r>
            <a:endParaRPr lang="en-US" altLang="zh-CN" sz="1200" dirty="0">
              <a:latin typeface="+mj-ea"/>
              <a:ea typeface="+mj-ea"/>
            </a:endParaRPr>
          </a:p>
          <a:p>
            <a:pPr lvl="1">
              <a:lnSpc>
                <a:spcPct val="150000"/>
              </a:lnSpc>
              <a:buFontTx/>
              <a:buChar char="-"/>
            </a:pPr>
            <a:r>
              <a:rPr lang="zh-CN" altLang="en-US" sz="1200" dirty="0">
                <a:latin typeface="+mj-ea"/>
                <a:ea typeface="+mj-ea"/>
              </a:rPr>
              <a:t>    承载收单、打款、退款等核心逻辑</a:t>
            </a:r>
            <a:endParaRPr lang="en-US" altLang="zh-CN" sz="1200" dirty="0">
              <a:latin typeface="+mj-ea"/>
              <a:ea typeface="+mj-ea"/>
            </a:endParaRPr>
          </a:p>
          <a:p>
            <a:pPr>
              <a:lnSpc>
                <a:spcPct val="150000"/>
              </a:lnSpc>
              <a:buFont typeface="Wingdings" pitchFamily="2" charset="2"/>
              <a:buChar char="l"/>
            </a:pPr>
            <a:r>
              <a:rPr lang="en-US" altLang="zh-CN" sz="1200" dirty="0">
                <a:latin typeface="+mj-ea"/>
                <a:ea typeface="+mj-ea"/>
              </a:rPr>
              <a:t>    </a:t>
            </a:r>
            <a:r>
              <a:rPr lang="en-US" altLang="zh-CN" sz="1200" dirty="0" err="1">
                <a:latin typeface="+mj-ea"/>
                <a:ea typeface="+mj-ea"/>
              </a:rPr>
              <a:t>zzordersettle</a:t>
            </a:r>
            <a:r>
              <a:rPr lang="zh-CN" altLang="en-US" sz="1200" dirty="0">
                <a:latin typeface="+mj-ea"/>
                <a:ea typeface="+mj-ea"/>
              </a:rPr>
              <a:t> 清分结算服务</a:t>
            </a:r>
            <a:endParaRPr lang="en-US" altLang="zh-CN" sz="1200" dirty="0">
              <a:latin typeface="+mj-ea"/>
              <a:ea typeface="+mj-ea"/>
            </a:endParaRPr>
          </a:p>
          <a:p>
            <a:pPr marL="628650" lvl="1" indent="-171450">
              <a:lnSpc>
                <a:spcPct val="150000"/>
              </a:lnSpc>
              <a:buFontTx/>
              <a:buChar char="-"/>
            </a:pPr>
            <a:r>
              <a:rPr lang="zh-CN" altLang="en-US" sz="1200" dirty="0">
                <a:latin typeface="+mj-ea"/>
                <a:ea typeface="+mj-ea"/>
              </a:rPr>
              <a:t>订单计费</a:t>
            </a:r>
            <a:endParaRPr lang="en-US" altLang="zh-CN" sz="1200" dirty="0">
              <a:latin typeface="+mj-ea"/>
              <a:ea typeface="+mj-ea"/>
            </a:endParaRPr>
          </a:p>
          <a:p>
            <a:pPr marL="628650" lvl="1" indent="-171450">
              <a:lnSpc>
                <a:spcPct val="150000"/>
              </a:lnSpc>
              <a:buFontTx/>
              <a:buChar char="-"/>
            </a:pPr>
            <a:r>
              <a:rPr lang="zh-CN" altLang="en-US" sz="1200" dirty="0">
                <a:latin typeface="+mj-ea"/>
                <a:ea typeface="+mj-ea"/>
              </a:rPr>
              <a:t>订单账期，结算等功能</a:t>
            </a:r>
            <a:endParaRPr lang="en-US" altLang="zh-CN" sz="1200" dirty="0">
              <a:latin typeface="+mj-ea"/>
              <a:ea typeface="+mj-ea"/>
            </a:endParaRPr>
          </a:p>
          <a:p>
            <a:pPr marL="0" lvl="1" indent="-171450">
              <a:lnSpc>
                <a:spcPct val="150000"/>
              </a:lnSpc>
              <a:buFont typeface="Wingdings" pitchFamily="2" charset="2"/>
              <a:buChar char="l"/>
            </a:pPr>
            <a:r>
              <a:rPr lang="zh-CN" altLang="en-US" sz="1200" dirty="0">
                <a:latin typeface="+mj-ea"/>
                <a:ea typeface="+mj-ea"/>
              </a:rPr>
              <a:t> </a:t>
            </a:r>
            <a:r>
              <a:rPr lang="en-US" altLang="zh-CN" sz="1200" dirty="0" err="1">
                <a:latin typeface="+mj-ea"/>
                <a:ea typeface="+mj-ea"/>
              </a:rPr>
              <a:t>ZzSpam</a:t>
            </a:r>
            <a:r>
              <a:rPr lang="en-US" altLang="zh-CN" sz="1200" dirty="0">
                <a:latin typeface="+mj-ea"/>
                <a:ea typeface="+mj-ea"/>
              </a:rPr>
              <a:t>  </a:t>
            </a:r>
            <a:r>
              <a:rPr lang="zh-CN" altLang="en-US" sz="1200" dirty="0">
                <a:latin typeface="+mj-ea"/>
                <a:ea typeface="+mj-ea"/>
              </a:rPr>
              <a:t>支付风控服务</a:t>
            </a:r>
            <a:endParaRPr lang="en-US" altLang="zh-CN" sz="1200" dirty="0">
              <a:latin typeface="+mj-ea"/>
              <a:ea typeface="+mj-ea"/>
            </a:endParaRPr>
          </a:p>
          <a:p>
            <a:pPr lvl="1">
              <a:lnSpc>
                <a:spcPct val="150000"/>
              </a:lnSpc>
            </a:pPr>
            <a:r>
              <a:rPr lang="en-US" altLang="zh-CN" sz="1200" dirty="0">
                <a:latin typeface="+mj-ea"/>
                <a:ea typeface="+mj-ea"/>
              </a:rPr>
              <a:t>-    </a:t>
            </a:r>
            <a:r>
              <a:rPr lang="zh-CN" altLang="en-US" sz="1200" dirty="0">
                <a:latin typeface="+mj-ea"/>
                <a:ea typeface="+mj-ea"/>
              </a:rPr>
              <a:t>对信用卡使用进行控制</a:t>
            </a:r>
            <a:endParaRPr lang="en-US" altLang="zh-CN" sz="1200" dirty="0">
              <a:latin typeface="+mj-ea"/>
              <a:ea typeface="+mj-ea"/>
            </a:endParaRPr>
          </a:p>
          <a:p>
            <a:pPr lvl="1">
              <a:lnSpc>
                <a:spcPct val="150000"/>
              </a:lnSpc>
            </a:pPr>
            <a:r>
              <a:rPr lang="en-US" altLang="zh-CN" sz="1200" dirty="0">
                <a:latin typeface="+mj-ea"/>
                <a:ea typeface="+mj-ea"/>
              </a:rPr>
              <a:t>-    </a:t>
            </a:r>
            <a:r>
              <a:rPr lang="zh-CN" altLang="en-US" sz="1200" dirty="0">
                <a:latin typeface="+mj-ea"/>
                <a:ea typeface="+mj-ea"/>
              </a:rPr>
              <a:t>收集支付行为数据</a:t>
            </a:r>
            <a:endParaRPr lang="en-US" altLang="zh-CN" sz="1200" dirty="0">
              <a:latin typeface="+mj-ea"/>
              <a:ea typeface="+mj-ea"/>
            </a:endParaRPr>
          </a:p>
        </p:txBody>
      </p:sp>
      <p:sp>
        <p:nvSpPr>
          <p:cNvPr id="7" name="Rounded Rectangle 72">
            <a:extLst>
              <a:ext uri="{FF2B5EF4-FFF2-40B4-BE49-F238E27FC236}">
                <a16:creationId xmlns:a16="http://schemas.microsoft.com/office/drawing/2014/main" id="{5DA92075-CE50-D04B-BA6F-F0BFE7186695}"/>
              </a:ext>
            </a:extLst>
          </p:cNvPr>
          <p:cNvSpPr>
            <a:spLocks noChangeArrowheads="1"/>
          </p:cNvSpPr>
          <p:nvPr/>
        </p:nvSpPr>
        <p:spPr bwMode="auto">
          <a:xfrm>
            <a:off x="1625013" y="1521240"/>
            <a:ext cx="1749168"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服务拓扑</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3609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721116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-3.0-</a:t>
            </a:r>
            <a:r>
              <a:rPr lang="zh-CN" altLang="en-US" sz="4000" b="1" dirty="0">
                <a:solidFill>
                  <a:srgbClr val="FF5859"/>
                </a:solidFill>
                <a:latin typeface="+mj-ea"/>
                <a:ea typeface="+mj-ea"/>
                <a:sym typeface="Helvetica"/>
              </a:rPr>
              <a:t>运营体系建设</a:t>
            </a:r>
          </a:p>
        </p:txBody>
      </p:sp>
      <p:sp>
        <p:nvSpPr>
          <p:cNvPr id="3" name="Rounded Rectangle 72">
            <a:extLst>
              <a:ext uri="{FF2B5EF4-FFF2-40B4-BE49-F238E27FC236}">
                <a16:creationId xmlns:a16="http://schemas.microsoft.com/office/drawing/2014/main" id="{D99765E5-5321-2E40-87B4-1A10131D5800}"/>
              </a:ext>
            </a:extLst>
          </p:cNvPr>
          <p:cNvSpPr>
            <a:spLocks noChangeArrowheads="1"/>
          </p:cNvSpPr>
          <p:nvPr/>
        </p:nvSpPr>
        <p:spPr bwMode="auto">
          <a:xfrm>
            <a:off x="8009405" y="1645258"/>
            <a:ext cx="1749168"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支付管理后台</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Box 10">
            <a:extLst>
              <a:ext uri="{FF2B5EF4-FFF2-40B4-BE49-F238E27FC236}">
                <a16:creationId xmlns:a16="http://schemas.microsoft.com/office/drawing/2014/main" id="{22AD9DBA-AE11-AE40-984E-9CC5E0BBB2A8}"/>
              </a:ext>
            </a:extLst>
          </p:cNvPr>
          <p:cNvSpPr txBox="1"/>
          <p:nvPr/>
        </p:nvSpPr>
        <p:spPr>
          <a:xfrm>
            <a:off x="3285812" y="2399546"/>
            <a:ext cx="2441750" cy="3789564"/>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dirty="0">
                <a:latin typeface="+mj-ea"/>
                <a:ea typeface="+mj-ea"/>
              </a:rPr>
              <a:t>提升业务问题处理效率</a:t>
            </a:r>
            <a:endParaRPr lang="en-US" altLang="zh-CN" dirty="0">
              <a:latin typeface="+mj-ea"/>
              <a:ea typeface="+mj-ea"/>
            </a:endParaRPr>
          </a:p>
          <a:p>
            <a:pPr marL="285750" indent="-285750">
              <a:lnSpc>
                <a:spcPct val="150000"/>
              </a:lnSpc>
              <a:buFont typeface="Wingdings" pitchFamily="2" charset="2"/>
              <a:buChar char="n"/>
            </a:pPr>
            <a:r>
              <a:rPr lang="zh-CN" altLang="en-US" dirty="0">
                <a:latin typeface="+mj-ea"/>
                <a:ea typeface="+mj-ea"/>
              </a:rPr>
              <a:t>解放</a:t>
            </a:r>
            <a:r>
              <a:rPr lang="en-US" altLang="zh-CN" dirty="0" err="1">
                <a:latin typeface="+mj-ea"/>
                <a:ea typeface="+mj-ea"/>
              </a:rPr>
              <a:t>rd</a:t>
            </a:r>
            <a:r>
              <a:rPr lang="zh-CN" altLang="en-US" dirty="0">
                <a:latin typeface="+mj-ea"/>
                <a:ea typeface="+mj-ea"/>
              </a:rPr>
              <a:t>的生产力</a:t>
            </a:r>
            <a:endParaRPr lang="en-US" altLang="zh-CN" dirty="0">
              <a:latin typeface="+mj-ea"/>
              <a:ea typeface="+mj-ea"/>
            </a:endParaRPr>
          </a:p>
          <a:p>
            <a:pPr marL="285750" indent="-285750">
              <a:lnSpc>
                <a:spcPct val="150000"/>
              </a:lnSpc>
              <a:buFont typeface="Wingdings" pitchFamily="2" charset="2"/>
              <a:buChar char="n"/>
            </a:pPr>
            <a:r>
              <a:rPr lang="zh-CN" altLang="en-US" dirty="0">
                <a:latin typeface="+mj-ea"/>
                <a:ea typeface="+mj-ea"/>
              </a:rPr>
              <a:t>引导支付业务流程化建设</a:t>
            </a:r>
            <a:endParaRPr lang="en-US" altLang="zh-CN" dirty="0">
              <a:latin typeface="+mj-ea"/>
              <a:ea typeface="+mj-ea"/>
            </a:endParaRPr>
          </a:p>
          <a:p>
            <a:pPr marL="285750" indent="-285750">
              <a:lnSpc>
                <a:spcPct val="150000"/>
              </a:lnSpc>
              <a:buFont typeface="Wingdings" pitchFamily="2" charset="2"/>
              <a:buChar char="n"/>
            </a:pPr>
            <a:r>
              <a:rPr lang="zh-CN" altLang="en-US" dirty="0">
                <a:latin typeface="+mj-ea"/>
                <a:ea typeface="+mj-ea"/>
              </a:rPr>
              <a:t>保证资金和信息的安全</a:t>
            </a:r>
            <a:endParaRPr lang="en-US" altLang="zh-CN" dirty="0">
              <a:latin typeface="+mj-ea"/>
              <a:ea typeface="+mj-ea"/>
            </a:endParaRPr>
          </a:p>
          <a:p>
            <a:pPr marL="285750" indent="-285750">
              <a:lnSpc>
                <a:spcPct val="150000"/>
              </a:lnSpc>
              <a:buFont typeface="Wingdings" pitchFamily="2" charset="2"/>
              <a:buChar char="n"/>
            </a:pPr>
            <a:endParaRPr lang="en-US" altLang="zh-CN" dirty="0">
              <a:latin typeface="+mj-ea"/>
              <a:ea typeface="+mj-ea"/>
            </a:endParaRPr>
          </a:p>
          <a:p>
            <a:pPr marL="285750" indent="-285750">
              <a:lnSpc>
                <a:spcPct val="150000"/>
              </a:lnSpc>
              <a:buFont typeface="Wingdings" pitchFamily="2" charset="2"/>
              <a:buChar char="n"/>
            </a:pPr>
            <a:endParaRPr lang="en-US" altLang="zh-CN" dirty="0">
              <a:latin typeface="+mj-ea"/>
              <a:ea typeface="+mj-ea"/>
            </a:endParaRPr>
          </a:p>
        </p:txBody>
      </p:sp>
      <p:pic>
        <p:nvPicPr>
          <p:cNvPr id="5" name="图片 4">
            <a:extLst>
              <a:ext uri="{FF2B5EF4-FFF2-40B4-BE49-F238E27FC236}">
                <a16:creationId xmlns:a16="http://schemas.microsoft.com/office/drawing/2014/main" id="{8E49350C-F9AC-1B49-A02C-855074F05D7A}"/>
              </a:ext>
            </a:extLst>
          </p:cNvPr>
          <p:cNvPicPr>
            <a:picLocks noChangeAspect="1"/>
          </p:cNvPicPr>
          <p:nvPr/>
        </p:nvPicPr>
        <p:blipFill>
          <a:blip r:embed="rId2"/>
          <a:stretch>
            <a:fillRect/>
          </a:stretch>
        </p:blipFill>
        <p:spPr>
          <a:xfrm>
            <a:off x="5895426" y="2332169"/>
            <a:ext cx="5977126" cy="3153005"/>
          </a:xfrm>
          <a:prstGeom prst="rect">
            <a:avLst/>
          </a:prstGeom>
        </p:spPr>
      </p:pic>
      <p:sp>
        <p:nvSpPr>
          <p:cNvPr id="7" name="Rounded Rectangle 72">
            <a:extLst>
              <a:ext uri="{FF2B5EF4-FFF2-40B4-BE49-F238E27FC236}">
                <a16:creationId xmlns:a16="http://schemas.microsoft.com/office/drawing/2014/main" id="{5857519A-4FA3-1A48-8E74-D5624D621D4F}"/>
              </a:ext>
            </a:extLst>
          </p:cNvPr>
          <p:cNvSpPr>
            <a:spLocks noChangeArrowheads="1"/>
          </p:cNvSpPr>
          <p:nvPr/>
        </p:nvSpPr>
        <p:spPr bwMode="auto">
          <a:xfrm>
            <a:off x="957830" y="1662683"/>
            <a:ext cx="981502"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10">
            <a:extLst>
              <a:ext uri="{FF2B5EF4-FFF2-40B4-BE49-F238E27FC236}">
                <a16:creationId xmlns:a16="http://schemas.microsoft.com/office/drawing/2014/main" id="{A7A0D167-1916-DF47-AE98-5B60C45D44E4}"/>
              </a:ext>
            </a:extLst>
          </p:cNvPr>
          <p:cNvSpPr txBox="1"/>
          <p:nvPr/>
        </p:nvSpPr>
        <p:spPr>
          <a:xfrm>
            <a:off x="429260" y="2469884"/>
            <a:ext cx="2555101" cy="1712072"/>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dirty="0">
                <a:latin typeface="+mj-ea"/>
                <a:ea typeface="+mj-ea"/>
              </a:rPr>
              <a:t>重运营的支付业务</a:t>
            </a:r>
            <a:endParaRPr lang="en-US" altLang="zh-CN" dirty="0">
              <a:latin typeface="+mj-ea"/>
              <a:ea typeface="+mj-ea"/>
            </a:endParaRPr>
          </a:p>
          <a:p>
            <a:pPr marL="285750" indent="-285750">
              <a:lnSpc>
                <a:spcPct val="150000"/>
              </a:lnSpc>
              <a:buFont typeface="Wingdings" pitchFamily="2" charset="2"/>
              <a:buChar char="n"/>
            </a:pPr>
            <a:r>
              <a:rPr lang="zh-CN" altLang="en-US" dirty="0">
                <a:latin typeface="+mj-ea"/>
                <a:ea typeface="+mj-ea"/>
              </a:rPr>
              <a:t>全员客服的处境</a:t>
            </a:r>
            <a:endParaRPr lang="en-US" altLang="zh-CN" dirty="0">
              <a:latin typeface="+mj-ea"/>
              <a:ea typeface="+mj-ea"/>
            </a:endParaRPr>
          </a:p>
          <a:p>
            <a:pPr marL="285750" indent="-285750">
              <a:lnSpc>
                <a:spcPct val="150000"/>
              </a:lnSpc>
              <a:buFont typeface="Wingdings" pitchFamily="2" charset="2"/>
              <a:buChar char="n"/>
            </a:pPr>
            <a:r>
              <a:rPr lang="zh-CN" altLang="en-US" dirty="0">
                <a:latin typeface="+mj-ea"/>
                <a:ea typeface="+mj-ea"/>
              </a:rPr>
              <a:t>效率低下</a:t>
            </a:r>
            <a:endParaRPr lang="en-US" altLang="zh-CN" dirty="0">
              <a:latin typeface="+mj-ea"/>
              <a:ea typeface="+mj-ea"/>
            </a:endParaRPr>
          </a:p>
          <a:p>
            <a:pPr marL="285750" indent="-285750">
              <a:lnSpc>
                <a:spcPct val="150000"/>
              </a:lnSpc>
              <a:buFont typeface="Wingdings" pitchFamily="2" charset="2"/>
              <a:buChar char="n"/>
            </a:pPr>
            <a:r>
              <a:rPr lang="zh-CN" altLang="en-US" dirty="0">
                <a:latin typeface="+mj-ea"/>
                <a:ea typeface="+mj-ea"/>
              </a:rPr>
              <a:t>钱款的问题风险太大</a:t>
            </a:r>
            <a:endParaRPr lang="en-US" altLang="zh-CN" dirty="0">
              <a:latin typeface="+mj-ea"/>
              <a:ea typeface="+mj-ea"/>
            </a:endParaRPr>
          </a:p>
        </p:txBody>
      </p:sp>
      <p:sp>
        <p:nvSpPr>
          <p:cNvPr id="9" name="Rounded Rectangle 72">
            <a:extLst>
              <a:ext uri="{FF2B5EF4-FFF2-40B4-BE49-F238E27FC236}">
                <a16:creationId xmlns:a16="http://schemas.microsoft.com/office/drawing/2014/main" id="{00526D62-EFE5-3341-B91A-415466585DD8}"/>
              </a:ext>
            </a:extLst>
          </p:cNvPr>
          <p:cNvSpPr>
            <a:spLocks noChangeArrowheads="1"/>
          </p:cNvSpPr>
          <p:nvPr/>
        </p:nvSpPr>
        <p:spPr bwMode="auto">
          <a:xfrm>
            <a:off x="3913720" y="1645257"/>
            <a:ext cx="981502"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93379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D3D7127-70E5-0441-92E1-1922FE8227B7}"/>
              </a:ext>
            </a:extLst>
          </p:cNvPr>
          <p:cNvPicPr>
            <a:picLocks noChangeAspect="1"/>
          </p:cNvPicPr>
          <p:nvPr/>
        </p:nvPicPr>
        <p:blipFill>
          <a:blip r:embed="rId2"/>
          <a:stretch>
            <a:fillRect/>
          </a:stretch>
        </p:blipFill>
        <p:spPr>
          <a:xfrm>
            <a:off x="6422571" y="2743200"/>
            <a:ext cx="5453580" cy="3256947"/>
          </a:xfrm>
          <a:prstGeom prst="rect">
            <a:avLst/>
          </a:prstGeom>
        </p:spPr>
      </p:pic>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721116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-3.0-</a:t>
            </a:r>
            <a:r>
              <a:rPr lang="zh-CN" altLang="en-US" sz="4000" b="1" dirty="0">
                <a:solidFill>
                  <a:srgbClr val="FF5859"/>
                </a:solidFill>
                <a:latin typeface="+mj-ea"/>
                <a:ea typeface="+mj-ea"/>
                <a:sym typeface="Helvetica"/>
              </a:rPr>
              <a:t>收银台</a:t>
            </a:r>
          </a:p>
        </p:txBody>
      </p:sp>
      <p:sp>
        <p:nvSpPr>
          <p:cNvPr id="3" name="Rounded Rectangle 72">
            <a:extLst>
              <a:ext uri="{FF2B5EF4-FFF2-40B4-BE49-F238E27FC236}">
                <a16:creationId xmlns:a16="http://schemas.microsoft.com/office/drawing/2014/main" id="{73503440-9750-F64C-935A-0D432B5BF057}"/>
              </a:ext>
            </a:extLst>
          </p:cNvPr>
          <p:cNvSpPr>
            <a:spLocks noChangeArrowheads="1"/>
          </p:cNvSpPr>
          <p:nvPr/>
        </p:nvSpPr>
        <p:spPr bwMode="auto">
          <a:xfrm>
            <a:off x="3922251" y="1739142"/>
            <a:ext cx="2002442"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一站式收单入口</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Box 10">
            <a:extLst>
              <a:ext uri="{FF2B5EF4-FFF2-40B4-BE49-F238E27FC236}">
                <a16:creationId xmlns:a16="http://schemas.microsoft.com/office/drawing/2014/main" id="{9409E549-5DD2-614B-BCA2-D77F40AF972B}"/>
              </a:ext>
            </a:extLst>
          </p:cNvPr>
          <p:cNvSpPr txBox="1"/>
          <p:nvPr/>
        </p:nvSpPr>
        <p:spPr>
          <a:xfrm>
            <a:off x="751489" y="4139143"/>
            <a:ext cx="2361825" cy="1901483"/>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sz="1600" dirty="0">
                <a:latin typeface="+mj-ea"/>
                <a:ea typeface="+mj-ea"/>
              </a:rPr>
              <a:t>多场景多业务一站式收单入口</a:t>
            </a:r>
            <a:endParaRPr lang="en-US" altLang="zh-CN" sz="1600" dirty="0">
              <a:latin typeface="+mj-ea"/>
              <a:ea typeface="+mj-ea"/>
            </a:endParaRPr>
          </a:p>
          <a:p>
            <a:pPr marL="285750" indent="-285750">
              <a:lnSpc>
                <a:spcPct val="150000"/>
              </a:lnSpc>
              <a:buFont typeface="Wingdings" pitchFamily="2" charset="2"/>
              <a:buChar char="n"/>
            </a:pPr>
            <a:r>
              <a:rPr lang="zh-CN" altLang="en-US" sz="1600" dirty="0">
                <a:latin typeface="+mj-ea"/>
              </a:rPr>
              <a:t>按业务进行规则收敛</a:t>
            </a:r>
            <a:endParaRPr lang="en-US" altLang="zh-CN" sz="1600" dirty="0">
              <a:latin typeface="+mj-ea"/>
              <a:ea typeface="+mj-ea"/>
            </a:endParaRPr>
          </a:p>
          <a:p>
            <a:pPr marL="285750" indent="-285750">
              <a:lnSpc>
                <a:spcPct val="150000"/>
              </a:lnSpc>
              <a:buFont typeface="Wingdings" pitchFamily="2" charset="2"/>
              <a:buChar char="n"/>
            </a:pPr>
            <a:r>
              <a:rPr lang="zh-CN" altLang="en-US" sz="1600" dirty="0">
                <a:latin typeface="+mj-ea"/>
                <a:ea typeface="+mj-ea"/>
              </a:rPr>
              <a:t>全面运营配置化</a:t>
            </a:r>
            <a:endParaRPr lang="en-US" altLang="zh-CN" sz="1600" dirty="0">
              <a:latin typeface="+mj-ea"/>
              <a:ea typeface="+mj-ea"/>
            </a:endParaRPr>
          </a:p>
          <a:p>
            <a:pPr marL="285750" indent="-285750">
              <a:lnSpc>
                <a:spcPct val="150000"/>
              </a:lnSpc>
              <a:buFont typeface="Wingdings" pitchFamily="2" charset="2"/>
              <a:buChar char="n"/>
            </a:pPr>
            <a:r>
              <a:rPr lang="zh-CN" altLang="en-US" sz="1600" dirty="0">
                <a:latin typeface="+mj-ea"/>
                <a:ea typeface="+mj-ea"/>
              </a:rPr>
              <a:t>统一接入风控能力</a:t>
            </a:r>
            <a:endParaRPr lang="en-US" altLang="zh-CN" sz="1600" dirty="0">
              <a:latin typeface="+mj-ea"/>
              <a:ea typeface="+mj-ea"/>
            </a:endParaRPr>
          </a:p>
        </p:txBody>
      </p:sp>
      <p:pic>
        <p:nvPicPr>
          <p:cNvPr id="5" name="图片 4">
            <a:extLst>
              <a:ext uri="{FF2B5EF4-FFF2-40B4-BE49-F238E27FC236}">
                <a16:creationId xmlns:a16="http://schemas.microsoft.com/office/drawing/2014/main" id="{60A88460-6275-3145-BD7E-D97963CE9584}"/>
              </a:ext>
            </a:extLst>
          </p:cNvPr>
          <p:cNvPicPr>
            <a:picLocks noChangeAspect="1"/>
          </p:cNvPicPr>
          <p:nvPr/>
        </p:nvPicPr>
        <p:blipFill>
          <a:blip r:embed="rId3"/>
          <a:stretch>
            <a:fillRect/>
          </a:stretch>
        </p:blipFill>
        <p:spPr>
          <a:xfrm>
            <a:off x="3440691" y="2950030"/>
            <a:ext cx="1445520" cy="3126607"/>
          </a:xfrm>
          <a:prstGeom prst="rect">
            <a:avLst/>
          </a:prstGeom>
        </p:spPr>
      </p:pic>
      <p:pic>
        <p:nvPicPr>
          <p:cNvPr id="8" name="图片 7">
            <a:extLst>
              <a:ext uri="{FF2B5EF4-FFF2-40B4-BE49-F238E27FC236}">
                <a16:creationId xmlns:a16="http://schemas.microsoft.com/office/drawing/2014/main" id="{395FB1E2-267D-014E-B1D8-9DDC38AA1A15}"/>
              </a:ext>
            </a:extLst>
          </p:cNvPr>
          <p:cNvPicPr>
            <a:picLocks noChangeAspect="1"/>
          </p:cNvPicPr>
          <p:nvPr/>
        </p:nvPicPr>
        <p:blipFill>
          <a:blip r:embed="rId4"/>
          <a:stretch>
            <a:fillRect/>
          </a:stretch>
        </p:blipFill>
        <p:spPr>
          <a:xfrm>
            <a:off x="4923472" y="2950030"/>
            <a:ext cx="1445520" cy="3126607"/>
          </a:xfrm>
          <a:prstGeom prst="rect">
            <a:avLst/>
          </a:prstGeom>
        </p:spPr>
      </p:pic>
      <p:sp>
        <p:nvSpPr>
          <p:cNvPr id="9" name="TextBox 10">
            <a:extLst>
              <a:ext uri="{FF2B5EF4-FFF2-40B4-BE49-F238E27FC236}">
                <a16:creationId xmlns:a16="http://schemas.microsoft.com/office/drawing/2014/main" id="{B9236039-55D3-0245-BF99-67F402A54BA1}"/>
              </a:ext>
            </a:extLst>
          </p:cNvPr>
          <p:cNvSpPr txBox="1"/>
          <p:nvPr/>
        </p:nvSpPr>
        <p:spPr>
          <a:xfrm>
            <a:off x="751489" y="2161790"/>
            <a:ext cx="2503340" cy="1162819"/>
          </a:xfrm>
          <a:prstGeom prst="rect">
            <a:avLst/>
          </a:prstGeom>
          <a:noFill/>
        </p:spPr>
        <p:txBody>
          <a:bodyPr wrap="square" rtlCol="0">
            <a:spAutoFit/>
          </a:bodyPr>
          <a:lstStyle/>
          <a:p>
            <a:pPr marL="285750" indent="-285750">
              <a:lnSpc>
                <a:spcPct val="150000"/>
              </a:lnSpc>
              <a:buFont typeface="Wingdings" pitchFamily="2" charset="2"/>
              <a:buChar char="n"/>
            </a:pPr>
            <a:r>
              <a:rPr lang="zh-CN" altLang="en-US" sz="1600" dirty="0">
                <a:latin typeface="+mj-ea"/>
                <a:ea typeface="+mj-ea"/>
              </a:rPr>
              <a:t>没有统一入口</a:t>
            </a:r>
            <a:endParaRPr lang="en-US" altLang="zh-CN" sz="1600" dirty="0">
              <a:latin typeface="+mj-ea"/>
              <a:ea typeface="+mj-ea"/>
            </a:endParaRPr>
          </a:p>
          <a:p>
            <a:pPr marL="285750" indent="-285750">
              <a:lnSpc>
                <a:spcPct val="150000"/>
              </a:lnSpc>
              <a:buFont typeface="Wingdings" pitchFamily="2" charset="2"/>
              <a:buChar char="n"/>
            </a:pPr>
            <a:r>
              <a:rPr lang="zh-CN" altLang="en-US" sz="1600" dirty="0">
                <a:latin typeface="+mj-ea"/>
                <a:ea typeface="+mj-ea"/>
              </a:rPr>
              <a:t>无法承载复杂支付业务</a:t>
            </a:r>
            <a:endParaRPr lang="en-US" altLang="zh-CN" sz="1600" dirty="0">
              <a:latin typeface="+mj-ea"/>
              <a:ea typeface="+mj-ea"/>
            </a:endParaRPr>
          </a:p>
          <a:p>
            <a:pPr marL="285750" indent="-285750">
              <a:lnSpc>
                <a:spcPct val="150000"/>
              </a:lnSpc>
              <a:buFont typeface="Wingdings" pitchFamily="2" charset="2"/>
              <a:buChar char="n"/>
            </a:pPr>
            <a:r>
              <a:rPr lang="zh-CN" altLang="en-US" sz="1600" dirty="0">
                <a:latin typeface="+mj-ea"/>
                <a:ea typeface="+mj-ea"/>
              </a:rPr>
              <a:t>无运营能力，效率低下</a:t>
            </a:r>
            <a:endParaRPr lang="en-US" altLang="zh-CN" sz="1600" dirty="0">
              <a:latin typeface="+mj-ea"/>
              <a:ea typeface="+mj-ea"/>
            </a:endParaRPr>
          </a:p>
        </p:txBody>
      </p:sp>
      <p:sp>
        <p:nvSpPr>
          <p:cNvPr id="12" name="Rounded Rectangle 72">
            <a:extLst>
              <a:ext uri="{FF2B5EF4-FFF2-40B4-BE49-F238E27FC236}">
                <a16:creationId xmlns:a16="http://schemas.microsoft.com/office/drawing/2014/main" id="{452454AD-158B-3249-8734-D267B5742E13}"/>
              </a:ext>
            </a:extLst>
          </p:cNvPr>
          <p:cNvSpPr>
            <a:spLocks noChangeArrowheads="1"/>
          </p:cNvSpPr>
          <p:nvPr/>
        </p:nvSpPr>
        <p:spPr bwMode="auto">
          <a:xfrm>
            <a:off x="1268006" y="1739142"/>
            <a:ext cx="1170374"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ounded Rectangle 72">
            <a:extLst>
              <a:ext uri="{FF2B5EF4-FFF2-40B4-BE49-F238E27FC236}">
                <a16:creationId xmlns:a16="http://schemas.microsoft.com/office/drawing/2014/main" id="{90C88BE8-5AC1-0145-BA60-2703251154AE}"/>
              </a:ext>
            </a:extLst>
          </p:cNvPr>
          <p:cNvSpPr>
            <a:spLocks noChangeArrowheads="1"/>
          </p:cNvSpPr>
          <p:nvPr/>
        </p:nvSpPr>
        <p:spPr bwMode="auto">
          <a:xfrm>
            <a:off x="1257236" y="3738906"/>
            <a:ext cx="1170374"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ounded Rectangle 72">
            <a:extLst>
              <a:ext uri="{FF2B5EF4-FFF2-40B4-BE49-F238E27FC236}">
                <a16:creationId xmlns:a16="http://schemas.microsoft.com/office/drawing/2014/main" id="{2FBB91A8-B458-9345-A235-7B18E966FB33}"/>
              </a:ext>
            </a:extLst>
          </p:cNvPr>
          <p:cNvSpPr>
            <a:spLocks noChangeArrowheads="1"/>
          </p:cNvSpPr>
          <p:nvPr/>
        </p:nvSpPr>
        <p:spPr bwMode="auto">
          <a:xfrm>
            <a:off x="8148140" y="1739141"/>
            <a:ext cx="2002442"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收银台配置管理</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4963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2" y="456530"/>
            <a:ext cx="8249535"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-4.0-</a:t>
            </a:r>
            <a:r>
              <a:rPr lang="zh-CN" altLang="en-US" sz="4000" b="1" dirty="0">
                <a:solidFill>
                  <a:srgbClr val="FF5859"/>
                </a:solidFill>
                <a:latin typeface="+mj-ea"/>
                <a:ea typeface="+mj-ea"/>
                <a:sym typeface="Helvetica"/>
              </a:rPr>
              <a:t>展望</a:t>
            </a:r>
          </a:p>
        </p:txBody>
      </p:sp>
      <p:grpSp>
        <p:nvGrpSpPr>
          <p:cNvPr id="40" name="Group 15215">
            <a:extLst>
              <a:ext uri="{FF2B5EF4-FFF2-40B4-BE49-F238E27FC236}">
                <a16:creationId xmlns:a16="http://schemas.microsoft.com/office/drawing/2014/main" id="{6BF54574-64D0-6843-B7BC-23C8DCF2D0EF}"/>
              </a:ext>
            </a:extLst>
          </p:cNvPr>
          <p:cNvGrpSpPr/>
          <p:nvPr/>
        </p:nvGrpSpPr>
        <p:grpSpPr>
          <a:xfrm>
            <a:off x="533400" y="2170324"/>
            <a:ext cx="2511107" cy="3336238"/>
            <a:chOff x="0" y="-56255"/>
            <a:chExt cx="1883329" cy="1706376"/>
          </a:xfrm>
        </p:grpSpPr>
        <p:sp>
          <p:nvSpPr>
            <p:cNvPr id="41" name="Shape 15210">
              <a:extLst>
                <a:ext uri="{FF2B5EF4-FFF2-40B4-BE49-F238E27FC236}">
                  <a16:creationId xmlns:a16="http://schemas.microsoft.com/office/drawing/2014/main" id="{28A5D705-8805-D643-B422-94221B73DF1B}"/>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42" name="Shape 15211">
              <a:extLst>
                <a:ext uri="{FF2B5EF4-FFF2-40B4-BE49-F238E27FC236}">
                  <a16:creationId xmlns:a16="http://schemas.microsoft.com/office/drawing/2014/main" id="{340DCD00-F715-2B4C-A0F5-EF2096CE75B5}"/>
                </a:ext>
              </a:extLst>
            </p:cNvPr>
            <p:cNvSpPr/>
            <p:nvPr/>
          </p:nvSpPr>
          <p:spPr>
            <a:xfrm>
              <a:off x="1" y="347816"/>
              <a:ext cx="1797051" cy="1692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1867" b="1" dirty="0">
                  <a:latin typeface="微软雅黑"/>
                  <a:ea typeface="微软雅黑"/>
                </a:rPr>
                <a:t>支付安全</a:t>
              </a:r>
              <a:endParaRPr sz="1867" b="1" dirty="0">
                <a:latin typeface="微软雅黑"/>
                <a:ea typeface="微软雅黑"/>
              </a:endParaRPr>
            </a:p>
          </p:txBody>
        </p:sp>
        <p:sp>
          <p:nvSpPr>
            <p:cNvPr id="43" name="Shape 15212">
              <a:extLst>
                <a:ext uri="{FF2B5EF4-FFF2-40B4-BE49-F238E27FC236}">
                  <a16:creationId xmlns:a16="http://schemas.microsoft.com/office/drawing/2014/main" id="{14660177-6BFE-504F-A43C-C4841CFFA875}"/>
                </a:ext>
              </a:extLst>
            </p:cNvPr>
            <p:cNvSpPr/>
            <p:nvPr/>
          </p:nvSpPr>
          <p:spPr>
            <a:xfrm>
              <a:off x="144933" y="617305"/>
              <a:ext cx="1506068" cy="620619"/>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marL="171450" indent="-171450" algn="l" defTabSz="608738">
                <a:buFont typeface="Wingdings" pitchFamily="2" charset="2"/>
                <a:buChar char="n"/>
                <a:defRPr sz="1800">
                  <a:solidFill>
                    <a:srgbClr val="000000"/>
                  </a:solidFill>
                  <a:uFillTx/>
                </a:defRPr>
              </a:pPr>
              <a:r>
                <a:rPr lang="zh-CN" altLang="en-US" sz="1600" dirty="0">
                  <a:latin typeface="微软雅黑"/>
                  <a:ea typeface="微软雅黑"/>
                </a:rPr>
                <a:t>敏感信息加密存储</a:t>
              </a:r>
              <a:endParaRPr lang="en-US" altLang="zh-CN" sz="1600" dirty="0">
                <a:latin typeface="微软雅黑"/>
                <a:ea typeface="微软雅黑"/>
              </a:endParaRPr>
            </a:p>
            <a:p>
              <a:pPr marL="171450" indent="-171450" algn="l" defTabSz="608738">
                <a:buFont typeface="Wingdings" pitchFamily="2" charset="2"/>
                <a:buChar char="n"/>
                <a:defRPr sz="1800">
                  <a:solidFill>
                    <a:srgbClr val="000000"/>
                  </a:solidFill>
                  <a:uFillTx/>
                </a:defRPr>
              </a:pPr>
              <a:r>
                <a:rPr lang="zh-CN" altLang="en-US" sz="1600" dirty="0">
                  <a:latin typeface="微软雅黑"/>
                  <a:ea typeface="微软雅黑"/>
                </a:rPr>
                <a:t>服务调用鉴权升级</a:t>
              </a:r>
              <a:endParaRPr lang="en-US" altLang="zh-CN" sz="1600" dirty="0">
                <a:latin typeface="微软雅黑"/>
                <a:ea typeface="微软雅黑"/>
              </a:endParaRPr>
            </a:p>
            <a:p>
              <a:pPr marL="171450" indent="-171450" algn="l" defTabSz="608738">
                <a:buFont typeface="Wingdings" pitchFamily="2" charset="2"/>
                <a:buChar char="n"/>
                <a:defRPr sz="1800">
                  <a:solidFill>
                    <a:srgbClr val="000000"/>
                  </a:solidFill>
                  <a:uFillTx/>
                </a:defRPr>
              </a:pPr>
              <a:r>
                <a:rPr lang="zh-CN" altLang="en-US" sz="1600" dirty="0">
                  <a:latin typeface="微软雅黑"/>
                  <a:ea typeface="微软雅黑"/>
                </a:rPr>
                <a:t>资金自检体系</a:t>
              </a:r>
              <a:endParaRPr lang="en-US" altLang="zh-CN" sz="1600" dirty="0">
                <a:latin typeface="微软雅黑"/>
                <a:ea typeface="微软雅黑"/>
              </a:endParaRPr>
            </a:p>
            <a:p>
              <a:pPr defTabSz="608738">
                <a:defRPr sz="1800">
                  <a:solidFill>
                    <a:srgbClr val="000000"/>
                  </a:solidFill>
                  <a:uFillTx/>
                </a:defRPr>
              </a:pPr>
              <a:endParaRPr sz="933" dirty="0">
                <a:latin typeface="微软雅黑"/>
                <a:ea typeface="微软雅黑"/>
              </a:endParaRPr>
            </a:p>
          </p:txBody>
        </p:sp>
        <p:sp>
          <p:nvSpPr>
            <p:cNvPr id="44" name="Shape 15213">
              <a:extLst>
                <a:ext uri="{FF2B5EF4-FFF2-40B4-BE49-F238E27FC236}">
                  <a16:creationId xmlns:a16="http://schemas.microsoft.com/office/drawing/2014/main" id="{CBFA5437-15DF-8747-BC4F-83B29EFFB5EC}"/>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45" name="Shape 15214">
              <a:extLst>
                <a:ext uri="{FF2B5EF4-FFF2-40B4-BE49-F238E27FC236}">
                  <a16:creationId xmlns:a16="http://schemas.microsoft.com/office/drawing/2014/main" id="{88F14944-9B27-F94A-80B1-A9B5B5B0092C}"/>
                </a:ext>
              </a:extLst>
            </p:cNvPr>
            <p:cNvSpPr/>
            <p:nvPr/>
          </p:nvSpPr>
          <p:spPr>
            <a:xfrm>
              <a:off x="1602260" y="-56255"/>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01</a:t>
              </a:r>
            </a:p>
          </p:txBody>
        </p:sp>
      </p:grpSp>
      <p:grpSp>
        <p:nvGrpSpPr>
          <p:cNvPr id="46" name="Group 15221">
            <a:extLst>
              <a:ext uri="{FF2B5EF4-FFF2-40B4-BE49-F238E27FC236}">
                <a16:creationId xmlns:a16="http://schemas.microsoft.com/office/drawing/2014/main" id="{6D4B1E24-DEB7-C240-A749-51DD5ABC4FF2}"/>
              </a:ext>
            </a:extLst>
          </p:cNvPr>
          <p:cNvGrpSpPr/>
          <p:nvPr/>
        </p:nvGrpSpPr>
        <p:grpSpPr>
          <a:xfrm>
            <a:off x="3441931" y="2170323"/>
            <a:ext cx="2511107" cy="3336239"/>
            <a:chOff x="0" y="-56256"/>
            <a:chExt cx="1883329" cy="1706377"/>
          </a:xfrm>
        </p:grpSpPr>
        <p:sp>
          <p:nvSpPr>
            <p:cNvPr id="47" name="Shape 15216">
              <a:extLst>
                <a:ext uri="{FF2B5EF4-FFF2-40B4-BE49-F238E27FC236}">
                  <a16:creationId xmlns:a16="http://schemas.microsoft.com/office/drawing/2014/main" id="{09950B5A-FCD9-8A4D-8F6D-9FD1182A0B83}"/>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48" name="Shape 15217">
              <a:extLst>
                <a:ext uri="{FF2B5EF4-FFF2-40B4-BE49-F238E27FC236}">
                  <a16:creationId xmlns:a16="http://schemas.microsoft.com/office/drawing/2014/main" id="{98F419E5-A20F-B440-87F6-3E8D6FDE44AE}"/>
                </a:ext>
              </a:extLst>
            </p:cNvPr>
            <p:cNvSpPr/>
            <p:nvPr/>
          </p:nvSpPr>
          <p:spPr>
            <a:xfrm>
              <a:off x="1" y="347816"/>
              <a:ext cx="1797051" cy="169289"/>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1867" b="1" dirty="0">
                  <a:latin typeface="微软雅黑"/>
                  <a:ea typeface="微软雅黑"/>
                </a:rPr>
                <a:t>服务接入</a:t>
              </a:r>
              <a:endParaRPr sz="1867" b="1" dirty="0">
                <a:latin typeface="微软雅黑"/>
                <a:ea typeface="微软雅黑"/>
              </a:endParaRPr>
            </a:p>
          </p:txBody>
        </p:sp>
        <p:sp>
          <p:nvSpPr>
            <p:cNvPr id="49" name="Shape 15218">
              <a:extLst>
                <a:ext uri="{FF2B5EF4-FFF2-40B4-BE49-F238E27FC236}">
                  <a16:creationId xmlns:a16="http://schemas.microsoft.com/office/drawing/2014/main" id="{BD03F6DF-AB54-8943-9928-198EC2B16573}"/>
                </a:ext>
              </a:extLst>
            </p:cNvPr>
            <p:cNvSpPr/>
            <p:nvPr/>
          </p:nvSpPr>
          <p:spPr>
            <a:xfrm>
              <a:off x="144933" y="617305"/>
              <a:ext cx="1506068" cy="686111"/>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marL="285750" indent="-285750" algn="l" defTabSz="608738">
                <a:buFont typeface="Wingdings" pitchFamily="2" charset="2"/>
                <a:buChar char="n"/>
                <a:defRPr sz="1800">
                  <a:solidFill>
                    <a:srgbClr val="000000"/>
                  </a:solidFill>
                  <a:uFillTx/>
                </a:defRPr>
              </a:pPr>
              <a:r>
                <a:rPr lang="zh-CN" altLang="en-US" sz="1600" dirty="0">
                  <a:latin typeface="微软雅黑"/>
                  <a:ea typeface="微软雅黑"/>
                </a:rPr>
                <a:t>持续降低服务的接入成本</a:t>
              </a:r>
              <a:endParaRPr lang="en-US" altLang="zh-CN" sz="1600" dirty="0">
                <a:latin typeface="微软雅黑"/>
                <a:ea typeface="微软雅黑"/>
              </a:endParaRPr>
            </a:p>
            <a:p>
              <a:pPr marL="285750" indent="-285750" algn="l" defTabSz="608738">
                <a:buFont typeface="Wingdings" pitchFamily="2" charset="2"/>
                <a:buChar char="n"/>
                <a:defRPr sz="1800">
                  <a:solidFill>
                    <a:srgbClr val="000000"/>
                  </a:solidFill>
                  <a:uFillTx/>
                </a:defRPr>
              </a:pPr>
              <a:r>
                <a:rPr lang="zh-CN" altLang="en-US" sz="1600" dirty="0">
                  <a:solidFill>
                    <a:srgbClr val="000000"/>
                  </a:solidFill>
                  <a:uFillTx/>
                  <a:latin typeface="微软雅黑"/>
                  <a:ea typeface="微软雅黑"/>
                </a:rPr>
                <a:t>持续更新支付白皮书</a:t>
              </a:r>
              <a:endParaRPr lang="en-US" altLang="zh-CN" sz="1600" dirty="0">
                <a:solidFill>
                  <a:srgbClr val="000000"/>
                </a:solidFill>
                <a:uFillTx/>
                <a:latin typeface="微软雅黑"/>
                <a:ea typeface="微软雅黑"/>
              </a:endParaRPr>
            </a:p>
          </p:txBody>
        </p:sp>
        <p:sp>
          <p:nvSpPr>
            <p:cNvPr id="50" name="Shape 15219">
              <a:extLst>
                <a:ext uri="{FF2B5EF4-FFF2-40B4-BE49-F238E27FC236}">
                  <a16:creationId xmlns:a16="http://schemas.microsoft.com/office/drawing/2014/main" id="{5374308C-6390-0549-AFB9-7EC3396CD302}"/>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51" name="Shape 15220">
              <a:extLst>
                <a:ext uri="{FF2B5EF4-FFF2-40B4-BE49-F238E27FC236}">
                  <a16:creationId xmlns:a16="http://schemas.microsoft.com/office/drawing/2014/main" id="{5E5941D8-E08C-4340-93E9-0B5863E49E3B}"/>
                </a:ext>
              </a:extLst>
            </p:cNvPr>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02</a:t>
              </a:r>
            </a:p>
          </p:txBody>
        </p:sp>
      </p:grpSp>
      <p:grpSp>
        <p:nvGrpSpPr>
          <p:cNvPr id="52" name="Group 15227">
            <a:extLst>
              <a:ext uri="{FF2B5EF4-FFF2-40B4-BE49-F238E27FC236}">
                <a16:creationId xmlns:a16="http://schemas.microsoft.com/office/drawing/2014/main" id="{145D4D05-1005-9F41-8F3C-5F6D34E1BE2E}"/>
              </a:ext>
            </a:extLst>
          </p:cNvPr>
          <p:cNvGrpSpPr/>
          <p:nvPr/>
        </p:nvGrpSpPr>
        <p:grpSpPr>
          <a:xfrm>
            <a:off x="6350461" y="2170323"/>
            <a:ext cx="2511107" cy="3336239"/>
            <a:chOff x="0" y="-56256"/>
            <a:chExt cx="1883329" cy="1706377"/>
          </a:xfrm>
        </p:grpSpPr>
        <p:sp>
          <p:nvSpPr>
            <p:cNvPr id="53" name="Shape 15222">
              <a:extLst>
                <a:ext uri="{FF2B5EF4-FFF2-40B4-BE49-F238E27FC236}">
                  <a16:creationId xmlns:a16="http://schemas.microsoft.com/office/drawing/2014/main" id="{9B3421AA-B8B4-354B-AF69-CE70DA90A701}"/>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54" name="Shape 15223">
              <a:extLst>
                <a:ext uri="{FF2B5EF4-FFF2-40B4-BE49-F238E27FC236}">
                  <a16:creationId xmlns:a16="http://schemas.microsoft.com/office/drawing/2014/main" id="{EB6845CA-89F3-BF40-A277-E2CD86CE078C}"/>
                </a:ext>
              </a:extLst>
            </p:cNvPr>
            <p:cNvSpPr/>
            <p:nvPr/>
          </p:nvSpPr>
          <p:spPr>
            <a:xfrm>
              <a:off x="1" y="347816"/>
              <a:ext cx="1797051" cy="169289"/>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F7AC12"/>
                  </a:solidFill>
                  <a:uFill>
                    <a:solidFill>
                      <a:srgbClr val="F7AC12"/>
                    </a:solidFill>
                  </a:uFill>
                  <a:latin typeface="+mn-lt"/>
                  <a:ea typeface="+mn-ea"/>
                  <a:cs typeface="+mn-cs"/>
                  <a:sym typeface="Bebas Neue"/>
                </a:defRPr>
              </a:lvl1pPr>
            </a:lstStyle>
            <a:p>
              <a:pPr defTabSz="608738">
                <a:defRPr sz="1800">
                  <a:solidFill>
                    <a:srgbClr val="000000"/>
                  </a:solidFill>
                  <a:uFillTx/>
                </a:defRPr>
              </a:pPr>
              <a:r>
                <a:rPr lang="zh-CN" altLang="en-US" sz="1867" b="1" dirty="0">
                  <a:latin typeface="微软雅黑"/>
                  <a:ea typeface="微软雅黑"/>
                </a:rPr>
                <a:t>配置化</a:t>
              </a:r>
              <a:endParaRPr sz="1867" b="1" dirty="0">
                <a:latin typeface="微软雅黑"/>
                <a:ea typeface="微软雅黑"/>
              </a:endParaRPr>
            </a:p>
          </p:txBody>
        </p:sp>
        <p:sp>
          <p:nvSpPr>
            <p:cNvPr id="55" name="Shape 15224">
              <a:extLst>
                <a:ext uri="{FF2B5EF4-FFF2-40B4-BE49-F238E27FC236}">
                  <a16:creationId xmlns:a16="http://schemas.microsoft.com/office/drawing/2014/main" id="{74006BFC-3CE1-434A-A45B-40EBE9B9749A}"/>
                </a:ext>
              </a:extLst>
            </p:cNvPr>
            <p:cNvSpPr/>
            <p:nvPr/>
          </p:nvSpPr>
          <p:spPr>
            <a:xfrm>
              <a:off x="144933" y="617305"/>
              <a:ext cx="1506068" cy="509804"/>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marL="171450" indent="-171450" algn="l" defTabSz="608738">
                <a:buFont typeface="Wingdings" pitchFamily="2" charset="2"/>
                <a:buChar char="n"/>
                <a:defRPr sz="1800">
                  <a:solidFill>
                    <a:srgbClr val="000000"/>
                  </a:solidFill>
                  <a:uFillTx/>
                </a:defRPr>
              </a:pPr>
              <a:r>
                <a:rPr lang="zh-CN" altLang="en-US" sz="1600" dirty="0">
                  <a:solidFill>
                    <a:srgbClr val="000000"/>
                  </a:solidFill>
                  <a:uFillTx/>
                  <a:latin typeface="微软雅黑"/>
                  <a:ea typeface="微软雅黑"/>
                </a:rPr>
                <a:t>支付配置中心化建设</a:t>
              </a:r>
              <a:endParaRPr lang="en-US" altLang="zh-CN" sz="1600" dirty="0">
                <a:solidFill>
                  <a:srgbClr val="000000"/>
                </a:solidFill>
                <a:uFillTx/>
                <a:latin typeface="微软雅黑"/>
                <a:ea typeface="微软雅黑"/>
              </a:endParaRPr>
            </a:p>
            <a:p>
              <a:pPr marL="171450" indent="-171450" algn="l" defTabSz="608738">
                <a:buFont typeface="Wingdings" pitchFamily="2" charset="2"/>
                <a:buChar char="n"/>
                <a:defRPr sz="1800">
                  <a:solidFill>
                    <a:srgbClr val="000000"/>
                  </a:solidFill>
                  <a:uFillTx/>
                </a:defRPr>
              </a:pPr>
              <a:r>
                <a:rPr lang="zh-CN" altLang="en-US" sz="1600" dirty="0">
                  <a:latin typeface="微软雅黑"/>
                  <a:ea typeface="微软雅黑"/>
                </a:rPr>
                <a:t>对核心业务模块规则化、配置化 </a:t>
              </a:r>
              <a:endParaRPr sz="1600" dirty="0">
                <a:latin typeface="微软雅黑"/>
                <a:ea typeface="微软雅黑"/>
              </a:endParaRPr>
            </a:p>
          </p:txBody>
        </p:sp>
        <p:sp>
          <p:nvSpPr>
            <p:cNvPr id="56" name="Shape 15225">
              <a:extLst>
                <a:ext uri="{FF2B5EF4-FFF2-40B4-BE49-F238E27FC236}">
                  <a16:creationId xmlns:a16="http://schemas.microsoft.com/office/drawing/2014/main" id="{EFA9A5A6-0286-7344-90EC-CEB508739BD9}"/>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7AC12"/>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57" name="Shape 15226">
              <a:extLst>
                <a:ext uri="{FF2B5EF4-FFF2-40B4-BE49-F238E27FC236}">
                  <a16:creationId xmlns:a16="http://schemas.microsoft.com/office/drawing/2014/main" id="{95752986-91CB-3F4A-B307-036D33B68966}"/>
                </a:ext>
              </a:extLst>
            </p:cNvPr>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03</a:t>
              </a:r>
            </a:p>
          </p:txBody>
        </p:sp>
      </p:grpSp>
      <p:grpSp>
        <p:nvGrpSpPr>
          <p:cNvPr id="58" name="Group 15233">
            <a:extLst>
              <a:ext uri="{FF2B5EF4-FFF2-40B4-BE49-F238E27FC236}">
                <a16:creationId xmlns:a16="http://schemas.microsoft.com/office/drawing/2014/main" id="{E928904A-0BB5-7E46-8802-2ABCBF868BA6}"/>
              </a:ext>
            </a:extLst>
          </p:cNvPr>
          <p:cNvGrpSpPr/>
          <p:nvPr/>
        </p:nvGrpSpPr>
        <p:grpSpPr>
          <a:xfrm>
            <a:off x="9258993" y="2170323"/>
            <a:ext cx="2511107" cy="3336239"/>
            <a:chOff x="0" y="-56256"/>
            <a:chExt cx="1883329" cy="1706377"/>
          </a:xfrm>
        </p:grpSpPr>
        <p:sp>
          <p:nvSpPr>
            <p:cNvPr id="59" name="Shape 15228">
              <a:extLst>
                <a:ext uri="{FF2B5EF4-FFF2-40B4-BE49-F238E27FC236}">
                  <a16:creationId xmlns:a16="http://schemas.microsoft.com/office/drawing/2014/main" id="{0FC63088-7A7A-C542-9F3D-B89EDC7A7ED8}"/>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60" name="Shape 15229">
              <a:extLst>
                <a:ext uri="{FF2B5EF4-FFF2-40B4-BE49-F238E27FC236}">
                  <a16:creationId xmlns:a16="http://schemas.microsoft.com/office/drawing/2014/main" id="{E7E53DB2-7350-8840-92D7-BC28BEF6D97F}"/>
                </a:ext>
              </a:extLst>
            </p:cNvPr>
            <p:cNvSpPr/>
            <p:nvPr/>
          </p:nvSpPr>
          <p:spPr>
            <a:xfrm>
              <a:off x="1" y="347816"/>
              <a:ext cx="1797051" cy="169289"/>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A5C067"/>
                  </a:solidFill>
                  <a:uFill>
                    <a:solidFill>
                      <a:srgbClr val="A5C067"/>
                    </a:solidFill>
                  </a:uFill>
                  <a:latin typeface="+mn-lt"/>
                  <a:ea typeface="+mn-ea"/>
                  <a:cs typeface="+mn-cs"/>
                  <a:sym typeface="Bebas Neue"/>
                </a:defRPr>
              </a:lvl1pPr>
            </a:lstStyle>
            <a:p>
              <a:pPr defTabSz="608738">
                <a:defRPr sz="1800">
                  <a:solidFill>
                    <a:srgbClr val="000000"/>
                  </a:solidFill>
                  <a:uFillTx/>
                </a:defRPr>
              </a:pPr>
              <a:r>
                <a:rPr lang="zh-CN" altLang="en-US" sz="1867" b="1" dirty="0">
                  <a:latin typeface="微软雅黑"/>
                  <a:ea typeface="微软雅黑"/>
                </a:rPr>
                <a:t>精细化运营</a:t>
              </a:r>
              <a:endParaRPr sz="1867" b="1" dirty="0">
                <a:latin typeface="微软雅黑"/>
                <a:ea typeface="微软雅黑"/>
              </a:endParaRPr>
            </a:p>
          </p:txBody>
        </p:sp>
        <p:sp>
          <p:nvSpPr>
            <p:cNvPr id="61" name="Shape 15230">
              <a:extLst>
                <a:ext uri="{FF2B5EF4-FFF2-40B4-BE49-F238E27FC236}">
                  <a16:creationId xmlns:a16="http://schemas.microsoft.com/office/drawing/2014/main" id="{3D00039C-6EBB-4D49-AC4E-9E0505E2F625}"/>
                </a:ext>
              </a:extLst>
            </p:cNvPr>
            <p:cNvSpPr/>
            <p:nvPr/>
          </p:nvSpPr>
          <p:spPr>
            <a:xfrm>
              <a:off x="144933" y="617305"/>
              <a:ext cx="1506068" cy="509804"/>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marL="285750" indent="-285750" algn="l" defTabSz="608738">
                <a:buFont typeface="Wingdings" pitchFamily="2" charset="2"/>
                <a:buChar char="n"/>
                <a:defRPr sz="1800">
                  <a:solidFill>
                    <a:srgbClr val="000000"/>
                  </a:solidFill>
                  <a:uFillTx/>
                </a:defRPr>
              </a:pPr>
              <a:r>
                <a:rPr lang="zh-CN" altLang="en-US" sz="1600" dirty="0">
                  <a:latin typeface="微软雅黑"/>
                  <a:ea typeface="微软雅黑"/>
                </a:rPr>
                <a:t>支付转化率</a:t>
              </a:r>
              <a:endParaRPr lang="en-US" altLang="zh-CN" sz="1600" dirty="0">
                <a:latin typeface="微软雅黑"/>
                <a:ea typeface="微软雅黑"/>
              </a:endParaRPr>
            </a:p>
            <a:p>
              <a:pPr marL="285750" indent="-285750" algn="l" defTabSz="608738">
                <a:buFont typeface="Wingdings" pitchFamily="2" charset="2"/>
                <a:buChar char="n"/>
                <a:defRPr sz="1800">
                  <a:solidFill>
                    <a:srgbClr val="000000"/>
                  </a:solidFill>
                  <a:uFillTx/>
                </a:defRPr>
              </a:pPr>
              <a:r>
                <a:rPr lang="zh-CN" altLang="en-US" sz="1600" dirty="0">
                  <a:latin typeface="微软雅黑"/>
                  <a:ea typeface="微软雅黑"/>
                </a:rPr>
                <a:t>数据实时报表</a:t>
              </a:r>
              <a:endParaRPr lang="en-US" altLang="zh-CN" sz="1600" dirty="0">
                <a:latin typeface="微软雅黑"/>
                <a:ea typeface="微软雅黑"/>
              </a:endParaRPr>
            </a:p>
            <a:p>
              <a:pPr marL="285750" indent="-285750" algn="l" defTabSz="608738">
                <a:buFont typeface="Wingdings" pitchFamily="2" charset="2"/>
                <a:buChar char="n"/>
                <a:defRPr sz="1800">
                  <a:solidFill>
                    <a:srgbClr val="000000"/>
                  </a:solidFill>
                  <a:uFillTx/>
                </a:defRPr>
              </a:pPr>
              <a:r>
                <a:rPr lang="zh-CN" altLang="en-US" sz="1600" dirty="0">
                  <a:latin typeface="微软雅黑"/>
                  <a:ea typeface="微软雅黑"/>
                </a:rPr>
                <a:t>提供业务决策依据</a:t>
              </a:r>
              <a:r>
                <a:rPr sz="1600" dirty="0">
                  <a:latin typeface="微软雅黑"/>
                  <a:ea typeface="微软雅黑"/>
                </a:rPr>
                <a:t> </a:t>
              </a:r>
            </a:p>
          </p:txBody>
        </p:sp>
        <p:sp>
          <p:nvSpPr>
            <p:cNvPr id="62" name="Shape 15231">
              <a:extLst>
                <a:ext uri="{FF2B5EF4-FFF2-40B4-BE49-F238E27FC236}">
                  <a16:creationId xmlns:a16="http://schemas.microsoft.com/office/drawing/2014/main" id="{59C7DC84-5189-EB4F-B5DD-45D3F894F7BD}"/>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A5C06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63" name="Shape 15232">
              <a:extLst>
                <a:ext uri="{FF2B5EF4-FFF2-40B4-BE49-F238E27FC236}">
                  <a16:creationId xmlns:a16="http://schemas.microsoft.com/office/drawing/2014/main" id="{23BE6F34-0BF8-8B4E-B318-9DE1CE1DB5D9}"/>
                </a:ext>
              </a:extLst>
            </p:cNvPr>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04</a:t>
              </a:r>
            </a:p>
          </p:txBody>
        </p:sp>
      </p:grpSp>
    </p:spTree>
    <p:extLst>
      <p:ext uri="{BB962C8B-B14F-4D97-AF65-F5344CB8AC3E}">
        <p14:creationId xmlns:p14="http://schemas.microsoft.com/office/powerpoint/2010/main" val="96188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a:extLst>
              <a:ext uri="{FF2B5EF4-FFF2-40B4-BE49-F238E27FC236}">
                <a16:creationId xmlns:a16="http://schemas.microsoft.com/office/drawing/2014/main" id="{5EE780AB-910B-426F-8F42-605C16B04BAC}"/>
              </a:ext>
            </a:extLst>
          </p:cNvPr>
          <p:cNvSpPr txBox="1">
            <a:spLocks/>
          </p:cNvSpPr>
          <p:nvPr/>
        </p:nvSpPr>
        <p:spPr>
          <a:xfrm>
            <a:off x="1060330" y="758537"/>
            <a:ext cx="9760070" cy="581819"/>
          </a:xfrm>
          <a:prstGeom prst="rect">
            <a:avLst/>
          </a:prstGeom>
        </p:spPr>
        <p:txBody>
          <a:bodyPr vert="horz" lIns="45720" tIns="22860" rIns="45720" bIns="22860" rtlCol="0">
            <a:noAutofit/>
          </a:bodyPr>
          <a:lstStyle>
            <a:lvl1pPr marL="0" indent="0" algn="l" defTabSz="1828800" rtl="0" eaLnBrk="1" latinLnBrk="0" hangingPunct="1">
              <a:lnSpc>
                <a:spcPct val="90000"/>
              </a:lnSpc>
              <a:spcBef>
                <a:spcPts val="2000"/>
              </a:spcBef>
              <a:buFont typeface="Arial" panose="020B0604020202020204" pitchFamily="34" charset="0"/>
              <a:buNone/>
              <a:defRPr sz="8000" b="1" kern="1200">
                <a:solidFill>
                  <a:srgbClr val="FF5859"/>
                </a:solidFill>
                <a:latin typeface="+mj-ea"/>
                <a:ea typeface="+mj-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zh-CN" altLang="en-US" sz="4000" b="0" dirty="0">
                <a:latin typeface="Microsoft YaHei" charset="0"/>
                <a:ea typeface="Microsoft YaHei" charset="0"/>
                <a:cs typeface="Microsoft YaHei" charset="0"/>
              </a:rPr>
              <a:t>团队建设</a:t>
            </a:r>
          </a:p>
        </p:txBody>
      </p:sp>
      <p:sp>
        <p:nvSpPr>
          <p:cNvPr id="6" name="TextBox 5"/>
          <p:cNvSpPr txBox="1"/>
          <p:nvPr/>
        </p:nvSpPr>
        <p:spPr>
          <a:xfrm>
            <a:off x="570660" y="2122953"/>
            <a:ext cx="3375212" cy="1501373"/>
          </a:xfrm>
          <a:prstGeom prst="rect">
            <a:avLst/>
          </a:prstGeom>
          <a:noFill/>
        </p:spPr>
        <p:txBody>
          <a:bodyPr wrap="square" rtlCol="0">
            <a:spAutoFit/>
          </a:bodyPr>
          <a:lstStyle/>
          <a:p>
            <a:pPr>
              <a:lnSpc>
                <a:spcPct val="200000"/>
              </a:lnSpc>
              <a:buFont typeface="Wingdings" pitchFamily="2" charset="2"/>
              <a:buChar char="l"/>
            </a:pPr>
            <a:r>
              <a:rPr lang="zh-CN" altLang="en-US" sz="1600" dirty="0">
                <a:latin typeface="+mj-ea"/>
                <a:ea typeface="+mj-ea"/>
              </a:rPr>
              <a:t>    李恩博  </a:t>
            </a:r>
            <a:r>
              <a:rPr lang="en-US" altLang="zh-CN" sz="1600" dirty="0">
                <a:latin typeface="+mj-ea"/>
              </a:rPr>
              <a:t>T2.3</a:t>
            </a:r>
          </a:p>
          <a:p>
            <a:pPr>
              <a:lnSpc>
                <a:spcPct val="200000"/>
              </a:lnSpc>
              <a:buFont typeface="Wingdings" pitchFamily="2" charset="2"/>
              <a:buChar char="l"/>
            </a:pPr>
            <a:r>
              <a:rPr lang="en-US" altLang="zh-CN" sz="1600" dirty="0">
                <a:latin typeface="+mj-ea"/>
              </a:rPr>
              <a:t>    </a:t>
            </a:r>
            <a:r>
              <a:rPr lang="zh-CN" altLang="en-US" sz="1600" dirty="0">
                <a:latin typeface="+mj-ea"/>
              </a:rPr>
              <a:t>秦艳珊  </a:t>
            </a:r>
            <a:r>
              <a:rPr lang="en-US" altLang="zh-CN" sz="1600" dirty="0">
                <a:latin typeface="+mj-ea"/>
              </a:rPr>
              <a:t>T2.2</a:t>
            </a:r>
          </a:p>
          <a:p>
            <a:pPr>
              <a:lnSpc>
                <a:spcPct val="200000"/>
              </a:lnSpc>
              <a:buFont typeface="Wingdings" pitchFamily="2" charset="2"/>
              <a:buChar char="l"/>
            </a:pPr>
            <a:r>
              <a:rPr lang="en-US" altLang="zh-CN" sz="1600" dirty="0">
                <a:latin typeface="+mj-ea"/>
              </a:rPr>
              <a:t>    </a:t>
            </a:r>
            <a:r>
              <a:rPr lang="zh-CN" altLang="en-US" sz="1600" dirty="0">
                <a:latin typeface="+mj-ea"/>
              </a:rPr>
              <a:t>张丹      </a:t>
            </a:r>
            <a:r>
              <a:rPr lang="en-US" altLang="zh-CN" sz="1600" dirty="0">
                <a:latin typeface="+mj-ea"/>
              </a:rPr>
              <a:t>T2.2</a:t>
            </a:r>
            <a:endParaRPr lang="en-US" altLang="zh-CN" sz="1600" dirty="0">
              <a:latin typeface="+mj-ea"/>
              <a:ea typeface="+mj-ea"/>
            </a:endParaRPr>
          </a:p>
        </p:txBody>
      </p:sp>
      <p:sp>
        <p:nvSpPr>
          <p:cNvPr id="7" name="ïŝľíďe">
            <a:extLst>
              <a:ext uri="{FF2B5EF4-FFF2-40B4-BE49-F238E27FC236}">
                <a16:creationId xmlns:a16="http://schemas.microsoft.com/office/drawing/2014/main" id="{2D2721D5-4835-45F0-A369-329B57006EDC}"/>
              </a:ext>
            </a:extLst>
          </p:cNvPr>
          <p:cNvSpPr/>
          <p:nvPr/>
        </p:nvSpPr>
        <p:spPr bwMode="auto">
          <a:xfrm>
            <a:off x="504826" y="1894674"/>
            <a:ext cx="3521728" cy="3363126"/>
          </a:xfrm>
          <a:prstGeom prst="rect">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endParaRPr lang="en-US" altLang="zh-CN" sz="1400" dirty="0"/>
          </a:p>
        </p:txBody>
      </p:sp>
      <p:sp>
        <p:nvSpPr>
          <p:cNvPr id="8" name="ïṡļîḓê">
            <a:extLst>
              <a:ext uri="{FF2B5EF4-FFF2-40B4-BE49-F238E27FC236}">
                <a16:creationId xmlns:a16="http://schemas.microsoft.com/office/drawing/2014/main" id="{47F4DBAB-28EF-480E-A04F-2B34E7CBC6E3}"/>
              </a:ext>
            </a:extLst>
          </p:cNvPr>
          <p:cNvSpPr/>
          <p:nvPr/>
        </p:nvSpPr>
        <p:spPr bwMode="auto">
          <a:xfrm>
            <a:off x="1211280" y="1722048"/>
            <a:ext cx="2024491" cy="356642"/>
          </a:xfrm>
          <a:prstGeom prst="roundRect">
            <a:avLst>
              <a:gd name="adj" fmla="val 50000"/>
            </a:avLst>
          </a:prstGeom>
          <a:solidFill>
            <a:srgbClr val="FF5859"/>
          </a:solidFill>
          <a:ln w="38100">
            <a:no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zh-CN" altLang="en-US" sz="1600" b="1" dirty="0">
                <a:solidFill>
                  <a:schemeClr val="bg1"/>
                </a:solidFill>
                <a:latin typeface="+mj-ea"/>
                <a:ea typeface="+mj-ea"/>
              </a:rPr>
              <a:t>小组成员</a:t>
            </a:r>
          </a:p>
        </p:txBody>
      </p:sp>
      <p:sp>
        <p:nvSpPr>
          <p:cNvPr id="9" name="TextBox 8"/>
          <p:cNvSpPr txBox="1"/>
          <p:nvPr/>
        </p:nvSpPr>
        <p:spPr>
          <a:xfrm>
            <a:off x="4399710" y="2137241"/>
            <a:ext cx="3375212" cy="2486258"/>
          </a:xfrm>
          <a:prstGeom prst="rect">
            <a:avLst/>
          </a:prstGeom>
          <a:noFill/>
        </p:spPr>
        <p:txBody>
          <a:bodyPr wrap="square" rtlCol="0">
            <a:spAutoFit/>
          </a:bodyPr>
          <a:lstStyle/>
          <a:p>
            <a:pPr>
              <a:lnSpc>
                <a:spcPct val="200000"/>
              </a:lnSpc>
              <a:buFont typeface="Wingdings" pitchFamily="2" charset="2"/>
              <a:buChar char="l"/>
            </a:pPr>
            <a:r>
              <a:rPr lang="zh-CN" altLang="en-US" sz="1600" dirty="0">
                <a:latin typeface="+mj-ea"/>
                <a:ea typeface="+mj-ea"/>
              </a:rPr>
              <a:t>    李恩博  账户、清结算、保证金系统、支付分系统</a:t>
            </a:r>
            <a:endParaRPr lang="en-US" altLang="zh-CN" sz="1600" dirty="0">
              <a:latin typeface="+mj-ea"/>
              <a:ea typeface="+mj-ea"/>
            </a:endParaRPr>
          </a:p>
          <a:p>
            <a:pPr>
              <a:lnSpc>
                <a:spcPct val="200000"/>
              </a:lnSpc>
              <a:buFont typeface="Wingdings" pitchFamily="2" charset="2"/>
              <a:buChar char="l"/>
            </a:pPr>
            <a:r>
              <a:rPr lang="en-US" altLang="zh-CN" sz="1600" dirty="0">
                <a:latin typeface="+mj-ea"/>
                <a:ea typeface="+mj-ea"/>
              </a:rPr>
              <a:t>    </a:t>
            </a:r>
            <a:r>
              <a:rPr lang="zh-CN" altLang="en-US" sz="1600" dirty="0">
                <a:latin typeface="+mj-ea"/>
                <a:ea typeface="+mj-ea"/>
              </a:rPr>
              <a:t>秦艳珊  支付收单、收银台、电子发票、支付网关</a:t>
            </a:r>
            <a:endParaRPr lang="en-US" altLang="zh-CN" sz="1600" dirty="0">
              <a:latin typeface="+mj-ea"/>
              <a:ea typeface="+mj-ea"/>
            </a:endParaRPr>
          </a:p>
          <a:p>
            <a:pPr>
              <a:lnSpc>
                <a:spcPct val="200000"/>
              </a:lnSpc>
              <a:buFont typeface="Wingdings" pitchFamily="2" charset="2"/>
              <a:buChar char="l"/>
            </a:pPr>
            <a:r>
              <a:rPr lang="en-US" altLang="zh-CN" sz="1600" dirty="0">
                <a:latin typeface="+mj-ea"/>
                <a:ea typeface="+mj-ea"/>
              </a:rPr>
              <a:t>    </a:t>
            </a:r>
            <a:r>
              <a:rPr lang="zh-CN" altLang="en-US" sz="1600" dirty="0">
                <a:latin typeface="+mj-ea"/>
                <a:ea typeface="+mj-ea"/>
              </a:rPr>
              <a:t>张丹      退款、打款、运营后台</a:t>
            </a:r>
            <a:endParaRPr lang="en-US" altLang="zh-CN" sz="1600" dirty="0">
              <a:latin typeface="+mj-ea"/>
              <a:ea typeface="+mj-ea"/>
            </a:endParaRPr>
          </a:p>
        </p:txBody>
      </p:sp>
      <p:sp>
        <p:nvSpPr>
          <p:cNvPr id="10" name="ïŝľíďe">
            <a:extLst>
              <a:ext uri="{FF2B5EF4-FFF2-40B4-BE49-F238E27FC236}">
                <a16:creationId xmlns:a16="http://schemas.microsoft.com/office/drawing/2014/main" id="{2D2721D5-4835-45F0-A369-329B57006EDC}"/>
              </a:ext>
            </a:extLst>
          </p:cNvPr>
          <p:cNvSpPr/>
          <p:nvPr/>
        </p:nvSpPr>
        <p:spPr bwMode="auto">
          <a:xfrm>
            <a:off x="4333876" y="1908962"/>
            <a:ext cx="3521728" cy="3348838"/>
          </a:xfrm>
          <a:prstGeom prst="rect">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endParaRPr lang="en-US" altLang="zh-CN" sz="1400" dirty="0"/>
          </a:p>
        </p:txBody>
      </p:sp>
      <p:sp>
        <p:nvSpPr>
          <p:cNvPr id="11" name="ïṡļîḓê">
            <a:extLst>
              <a:ext uri="{FF2B5EF4-FFF2-40B4-BE49-F238E27FC236}">
                <a16:creationId xmlns:a16="http://schemas.microsoft.com/office/drawing/2014/main" id="{47F4DBAB-28EF-480E-A04F-2B34E7CBC6E3}"/>
              </a:ext>
            </a:extLst>
          </p:cNvPr>
          <p:cNvSpPr/>
          <p:nvPr/>
        </p:nvSpPr>
        <p:spPr bwMode="auto">
          <a:xfrm>
            <a:off x="5040330" y="1736336"/>
            <a:ext cx="2024491" cy="356642"/>
          </a:xfrm>
          <a:prstGeom prst="roundRect">
            <a:avLst>
              <a:gd name="adj" fmla="val 50000"/>
            </a:avLst>
          </a:prstGeom>
          <a:solidFill>
            <a:srgbClr val="FF5859"/>
          </a:solidFill>
          <a:ln w="38100">
            <a:no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zh-CN" altLang="en-US" sz="1600" b="1" dirty="0">
                <a:solidFill>
                  <a:schemeClr val="bg1"/>
                </a:solidFill>
                <a:latin typeface="+mj-ea"/>
                <a:ea typeface="+mj-ea"/>
              </a:rPr>
              <a:t>工作划分</a:t>
            </a:r>
          </a:p>
        </p:txBody>
      </p:sp>
      <p:sp>
        <p:nvSpPr>
          <p:cNvPr id="12" name="TextBox 11"/>
          <p:cNvSpPr txBox="1"/>
          <p:nvPr/>
        </p:nvSpPr>
        <p:spPr>
          <a:xfrm>
            <a:off x="8133510" y="2099141"/>
            <a:ext cx="3375212" cy="2886368"/>
          </a:xfrm>
          <a:prstGeom prst="rect">
            <a:avLst/>
          </a:prstGeom>
          <a:noFill/>
        </p:spPr>
        <p:txBody>
          <a:bodyPr wrap="square" rtlCol="0">
            <a:spAutoFit/>
          </a:bodyPr>
          <a:lstStyle/>
          <a:p>
            <a:pPr>
              <a:lnSpc>
                <a:spcPct val="200000"/>
              </a:lnSpc>
              <a:buFont typeface="Wingdings" pitchFamily="2" charset="2"/>
              <a:buChar char="l"/>
            </a:pPr>
            <a:r>
              <a:rPr lang="zh-CN" altLang="en-US" sz="1600" dirty="0">
                <a:latin typeface="+mj-ea"/>
                <a:ea typeface="+mj-ea"/>
              </a:rPr>
              <a:t>    双备</a:t>
            </a:r>
            <a:endParaRPr lang="en-US" altLang="zh-CN" sz="1600" dirty="0">
              <a:latin typeface="+mj-ea"/>
              <a:ea typeface="+mj-ea"/>
            </a:endParaRPr>
          </a:p>
          <a:p>
            <a:pPr>
              <a:lnSpc>
                <a:spcPct val="200000"/>
              </a:lnSpc>
              <a:buFont typeface="Wingdings" pitchFamily="2" charset="2"/>
              <a:buChar char="l"/>
            </a:pPr>
            <a:r>
              <a:rPr lang="zh-CN" altLang="en-US" sz="1600" dirty="0">
                <a:latin typeface="+mj-ea"/>
                <a:ea typeface="+mj-ea"/>
              </a:rPr>
              <a:t>    项目责任制</a:t>
            </a:r>
            <a:endParaRPr lang="en-US" altLang="zh-CN" sz="1600" dirty="0">
              <a:latin typeface="+mj-ea"/>
              <a:ea typeface="+mj-ea"/>
            </a:endParaRPr>
          </a:p>
          <a:p>
            <a:pPr lvl="2">
              <a:lnSpc>
                <a:spcPct val="150000"/>
              </a:lnSpc>
            </a:pPr>
            <a:r>
              <a:rPr lang="en-US" altLang="zh-CN" sz="1600" dirty="0">
                <a:latin typeface="+mj-ea"/>
                <a:ea typeface="+mj-ea"/>
              </a:rPr>
              <a:t>-	</a:t>
            </a:r>
            <a:r>
              <a:rPr lang="zh-CN" altLang="en-US" sz="1600" dirty="0">
                <a:latin typeface="+mj-ea"/>
                <a:ea typeface="+mj-ea"/>
              </a:rPr>
              <a:t>设计</a:t>
            </a:r>
            <a:endParaRPr lang="en-US" altLang="zh-CN" sz="1600" dirty="0">
              <a:latin typeface="+mj-ea"/>
              <a:ea typeface="+mj-ea"/>
            </a:endParaRPr>
          </a:p>
          <a:p>
            <a:pPr lvl="2">
              <a:lnSpc>
                <a:spcPct val="150000"/>
              </a:lnSpc>
            </a:pPr>
            <a:r>
              <a:rPr lang="en-US" altLang="zh-CN" sz="1600" dirty="0">
                <a:latin typeface="+mj-ea"/>
                <a:ea typeface="+mj-ea"/>
              </a:rPr>
              <a:t>-	</a:t>
            </a:r>
            <a:r>
              <a:rPr lang="zh-CN" altLang="en-US" sz="1600" dirty="0">
                <a:latin typeface="+mj-ea"/>
                <a:ea typeface="+mj-ea"/>
              </a:rPr>
              <a:t>开发周报</a:t>
            </a:r>
            <a:endParaRPr lang="en-US" altLang="zh-CN" sz="1600" dirty="0">
              <a:latin typeface="+mj-ea"/>
              <a:ea typeface="+mj-ea"/>
            </a:endParaRPr>
          </a:p>
          <a:p>
            <a:pPr lvl="2">
              <a:lnSpc>
                <a:spcPct val="150000"/>
              </a:lnSpc>
            </a:pPr>
            <a:r>
              <a:rPr lang="en-US" altLang="zh-CN" sz="1600" dirty="0">
                <a:latin typeface="+mj-ea"/>
                <a:ea typeface="+mj-ea"/>
              </a:rPr>
              <a:t>-	</a:t>
            </a:r>
            <a:r>
              <a:rPr lang="zh-CN" altLang="en-US" sz="1600" dirty="0">
                <a:latin typeface="+mj-ea"/>
                <a:ea typeface="+mj-ea"/>
              </a:rPr>
              <a:t>外部沟通</a:t>
            </a:r>
            <a:endParaRPr lang="en-US" altLang="zh-CN" sz="1600" dirty="0">
              <a:latin typeface="+mj-ea"/>
              <a:ea typeface="+mj-ea"/>
            </a:endParaRPr>
          </a:p>
          <a:p>
            <a:pPr lvl="2">
              <a:lnSpc>
                <a:spcPct val="150000"/>
              </a:lnSpc>
            </a:pPr>
            <a:r>
              <a:rPr lang="en-US" altLang="zh-CN" sz="1600" dirty="0">
                <a:latin typeface="+mj-ea"/>
                <a:ea typeface="+mj-ea"/>
              </a:rPr>
              <a:t>-	</a:t>
            </a:r>
            <a:r>
              <a:rPr lang="zh-CN" altLang="en-US" sz="1600" dirty="0">
                <a:latin typeface="+mj-ea"/>
                <a:ea typeface="+mj-ea"/>
              </a:rPr>
              <a:t>站会</a:t>
            </a:r>
            <a:endParaRPr lang="en-US" altLang="zh-CN" sz="1600" dirty="0">
              <a:latin typeface="+mj-ea"/>
              <a:ea typeface="+mj-ea"/>
            </a:endParaRPr>
          </a:p>
          <a:p>
            <a:pPr lvl="2">
              <a:lnSpc>
                <a:spcPct val="150000"/>
              </a:lnSpc>
            </a:pPr>
            <a:r>
              <a:rPr lang="en-US" altLang="zh-CN" sz="1600" dirty="0">
                <a:latin typeface="+mj-ea"/>
                <a:ea typeface="+mj-ea"/>
              </a:rPr>
              <a:t>-	</a:t>
            </a:r>
            <a:r>
              <a:rPr lang="zh-CN" altLang="en-US" sz="1600" dirty="0">
                <a:latin typeface="+mj-ea"/>
                <a:ea typeface="+mj-ea"/>
              </a:rPr>
              <a:t>资源协调</a:t>
            </a:r>
            <a:endParaRPr lang="en-US" altLang="zh-CN" sz="1600" dirty="0">
              <a:latin typeface="+mj-ea"/>
              <a:ea typeface="+mj-ea"/>
            </a:endParaRPr>
          </a:p>
        </p:txBody>
      </p:sp>
      <p:sp>
        <p:nvSpPr>
          <p:cNvPr id="13" name="ïŝľíďe">
            <a:extLst>
              <a:ext uri="{FF2B5EF4-FFF2-40B4-BE49-F238E27FC236}">
                <a16:creationId xmlns:a16="http://schemas.microsoft.com/office/drawing/2014/main" id="{2D2721D5-4835-45F0-A369-329B57006EDC}"/>
              </a:ext>
            </a:extLst>
          </p:cNvPr>
          <p:cNvSpPr/>
          <p:nvPr/>
        </p:nvSpPr>
        <p:spPr bwMode="auto">
          <a:xfrm>
            <a:off x="8067676" y="1870862"/>
            <a:ext cx="3521728" cy="3348838"/>
          </a:xfrm>
          <a:prstGeom prst="rect">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endParaRPr lang="en-US" altLang="zh-CN" sz="1400" dirty="0"/>
          </a:p>
        </p:txBody>
      </p:sp>
      <p:sp>
        <p:nvSpPr>
          <p:cNvPr id="14" name="ïṡļîḓê">
            <a:extLst>
              <a:ext uri="{FF2B5EF4-FFF2-40B4-BE49-F238E27FC236}">
                <a16:creationId xmlns:a16="http://schemas.microsoft.com/office/drawing/2014/main" id="{47F4DBAB-28EF-480E-A04F-2B34E7CBC6E3}"/>
              </a:ext>
            </a:extLst>
          </p:cNvPr>
          <p:cNvSpPr/>
          <p:nvPr/>
        </p:nvSpPr>
        <p:spPr bwMode="auto">
          <a:xfrm>
            <a:off x="8774130" y="1698236"/>
            <a:ext cx="2024491" cy="356642"/>
          </a:xfrm>
          <a:prstGeom prst="roundRect">
            <a:avLst>
              <a:gd name="adj" fmla="val 50000"/>
            </a:avLst>
          </a:prstGeom>
          <a:solidFill>
            <a:srgbClr val="FF5859"/>
          </a:solidFill>
          <a:ln w="38100">
            <a:no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zh-CN" altLang="en-US" sz="1600" b="1" dirty="0">
                <a:solidFill>
                  <a:schemeClr val="bg1"/>
                </a:solidFill>
                <a:latin typeface="+mj-ea"/>
                <a:ea typeface="+mj-ea"/>
              </a:rPr>
              <a:t>工作要求</a:t>
            </a:r>
          </a:p>
        </p:txBody>
      </p:sp>
    </p:spTree>
    <p:extLst>
      <p:ext uri="{BB962C8B-B14F-4D97-AF65-F5344CB8AC3E}">
        <p14:creationId xmlns:p14="http://schemas.microsoft.com/office/powerpoint/2010/main" val="94008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6111569"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支付中心业务架构演进</a:t>
            </a:r>
          </a:p>
        </p:txBody>
      </p:sp>
      <p:grpSp>
        <p:nvGrpSpPr>
          <p:cNvPr id="18" name="组合 17">
            <a:extLst>
              <a:ext uri="{FF2B5EF4-FFF2-40B4-BE49-F238E27FC236}">
                <a16:creationId xmlns:a16="http://schemas.microsoft.com/office/drawing/2014/main" id="{78143668-D697-AD45-8253-89F7C67037A3}"/>
              </a:ext>
            </a:extLst>
          </p:cNvPr>
          <p:cNvGrpSpPr>
            <a:grpSpLocks/>
          </p:cNvGrpSpPr>
          <p:nvPr/>
        </p:nvGrpSpPr>
        <p:grpSpPr bwMode="auto">
          <a:xfrm>
            <a:off x="1811338" y="2518998"/>
            <a:ext cx="1728787" cy="1728788"/>
            <a:chOff x="1011953" y="1914525"/>
            <a:chExt cx="1728787" cy="1728787"/>
          </a:xfrm>
        </p:grpSpPr>
        <p:sp>
          <p:nvSpPr>
            <p:cNvPr id="19" name="椭圆 18">
              <a:extLst>
                <a:ext uri="{FF2B5EF4-FFF2-40B4-BE49-F238E27FC236}">
                  <a16:creationId xmlns:a16="http://schemas.microsoft.com/office/drawing/2014/main" id="{12C08D83-CD1F-3F47-A177-9CFD6B55CA6D}"/>
                </a:ext>
              </a:extLst>
            </p:cNvPr>
            <p:cNvSpPr/>
            <p:nvPr/>
          </p:nvSpPr>
          <p:spPr>
            <a:xfrm>
              <a:off x="1011953" y="1914525"/>
              <a:ext cx="1728787" cy="1728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Freeform 101">
              <a:extLst>
                <a:ext uri="{FF2B5EF4-FFF2-40B4-BE49-F238E27FC236}">
                  <a16:creationId xmlns:a16="http://schemas.microsoft.com/office/drawing/2014/main" id="{B54BD2DA-076F-1C4D-B279-46C64038B944}"/>
                </a:ext>
              </a:extLst>
            </p:cNvPr>
            <p:cNvSpPr>
              <a:spLocks noEditPoints="1"/>
            </p:cNvSpPr>
            <p:nvPr/>
          </p:nvSpPr>
          <p:spPr bwMode="auto">
            <a:xfrm>
              <a:off x="1580991" y="2424188"/>
              <a:ext cx="590710" cy="709460"/>
            </a:xfrm>
            <a:custGeom>
              <a:avLst/>
              <a:gdLst>
                <a:gd name="T0" fmla="*/ 1491964171 w 164"/>
                <a:gd name="T1" fmla="*/ 1491493797 h 197"/>
                <a:gd name="T2" fmla="*/ 1401149712 w 164"/>
                <a:gd name="T3" fmla="*/ 1452585137 h 197"/>
                <a:gd name="T4" fmla="*/ 1284387236 w 164"/>
                <a:gd name="T5" fmla="*/ 1426644831 h 197"/>
                <a:gd name="T6" fmla="*/ 1258439219 w 164"/>
                <a:gd name="T7" fmla="*/ 1426644831 h 197"/>
                <a:gd name="T8" fmla="*/ 1206546786 w 164"/>
                <a:gd name="T9" fmla="*/ 1413676478 h 197"/>
                <a:gd name="T10" fmla="*/ 1206546786 w 164"/>
                <a:gd name="T11" fmla="*/ 1413676478 h 197"/>
                <a:gd name="T12" fmla="*/ 1128702734 w 164"/>
                <a:gd name="T13" fmla="*/ 1400708126 h 197"/>
                <a:gd name="T14" fmla="*/ 973021834 w 164"/>
                <a:gd name="T15" fmla="*/ 1400708126 h 197"/>
                <a:gd name="T16" fmla="*/ 947073817 w 164"/>
                <a:gd name="T17" fmla="*/ 1413676478 h 197"/>
                <a:gd name="T18" fmla="*/ 895177782 w 164"/>
                <a:gd name="T19" fmla="*/ 1413676478 h 197"/>
                <a:gd name="T20" fmla="*/ 830311341 w 164"/>
                <a:gd name="T21" fmla="*/ 1426644831 h 197"/>
                <a:gd name="T22" fmla="*/ 713548865 w 164"/>
                <a:gd name="T23" fmla="*/ 1452585137 h 197"/>
                <a:gd name="T24" fmla="*/ 609760398 w 164"/>
                <a:gd name="T25" fmla="*/ 1504462149 h 197"/>
                <a:gd name="T26" fmla="*/ 596786389 w 164"/>
                <a:gd name="T27" fmla="*/ 1504462149 h 197"/>
                <a:gd name="T28" fmla="*/ 0 w 164"/>
                <a:gd name="T29" fmla="*/ 2147483646 h 197"/>
                <a:gd name="T30" fmla="*/ 2114698577 w 164"/>
                <a:gd name="T31" fmla="*/ 2147483646 h 197"/>
                <a:gd name="T32" fmla="*/ 2127672586 w 164"/>
                <a:gd name="T33" fmla="*/ 2147483646 h 197"/>
                <a:gd name="T34" fmla="*/ 103788467 w 164"/>
                <a:gd name="T35" fmla="*/ 2147483646 h 197"/>
                <a:gd name="T36" fmla="*/ 661652830 w 164"/>
                <a:gd name="T37" fmla="*/ 1595247820 h 197"/>
                <a:gd name="T38" fmla="*/ 739496882 w 164"/>
                <a:gd name="T39" fmla="*/ 1556339161 h 197"/>
                <a:gd name="T40" fmla="*/ 791389315 w 164"/>
                <a:gd name="T41" fmla="*/ 1543370808 h 197"/>
                <a:gd name="T42" fmla="*/ 882207376 w 164"/>
                <a:gd name="T43" fmla="*/ 1517430502 h 197"/>
                <a:gd name="T44" fmla="*/ 908151791 w 164"/>
                <a:gd name="T45" fmla="*/ 1517430502 h 197"/>
                <a:gd name="T46" fmla="*/ 985995843 w 164"/>
                <a:gd name="T47" fmla="*/ 1504462149 h 197"/>
                <a:gd name="T48" fmla="*/ 1154650752 w 164"/>
                <a:gd name="T49" fmla="*/ 1504462149 h 197"/>
                <a:gd name="T50" fmla="*/ 1193572778 w 164"/>
                <a:gd name="T51" fmla="*/ 1517430502 h 197"/>
                <a:gd name="T52" fmla="*/ 1245465210 w 164"/>
                <a:gd name="T53" fmla="*/ 1517430502 h 197"/>
                <a:gd name="T54" fmla="*/ 1323309262 w 164"/>
                <a:gd name="T55" fmla="*/ 1543370808 h 197"/>
                <a:gd name="T56" fmla="*/ 1414123721 w 164"/>
                <a:gd name="T57" fmla="*/ 1569311115 h 197"/>
                <a:gd name="T58" fmla="*/ 1453045747 w 164"/>
                <a:gd name="T59" fmla="*/ 1595247820 h 197"/>
                <a:gd name="T60" fmla="*/ 103788467 w 164"/>
                <a:gd name="T61" fmla="*/ 2147483646 h 197"/>
                <a:gd name="T62" fmla="*/ 830311341 w 164"/>
                <a:gd name="T63" fmla="*/ 1283982149 h 197"/>
                <a:gd name="T64" fmla="*/ 856259358 w 164"/>
                <a:gd name="T65" fmla="*/ 1296950501 h 197"/>
                <a:gd name="T66" fmla="*/ 1063836293 w 164"/>
                <a:gd name="T67" fmla="*/ 1322890808 h 197"/>
                <a:gd name="T68" fmla="*/ 1154650752 w 164"/>
                <a:gd name="T69" fmla="*/ 1309918854 h 197"/>
                <a:gd name="T70" fmla="*/ 1193572778 w 164"/>
                <a:gd name="T71" fmla="*/ 1309918854 h 197"/>
                <a:gd name="T72" fmla="*/ 1232494804 w 164"/>
                <a:gd name="T73" fmla="*/ 1296950501 h 197"/>
                <a:gd name="T74" fmla="*/ 1271413228 w 164"/>
                <a:gd name="T75" fmla="*/ 1283982149 h 197"/>
                <a:gd name="T76" fmla="*/ 1323309262 w 164"/>
                <a:gd name="T77" fmla="*/ 1271010195 h 197"/>
                <a:gd name="T78" fmla="*/ 1336283271 w 164"/>
                <a:gd name="T79" fmla="*/ 1258041842 h 197"/>
                <a:gd name="T80" fmla="*/ 1388175704 w 164"/>
                <a:gd name="T81" fmla="*/ 1232101536 h 197"/>
                <a:gd name="T82" fmla="*/ 1453045747 w 164"/>
                <a:gd name="T83" fmla="*/ 1193192876 h 197"/>
                <a:gd name="T84" fmla="*/ 1725489123 w 164"/>
                <a:gd name="T85" fmla="*/ 661443603 h 197"/>
                <a:gd name="T86" fmla="*/ 1063836293 w 164"/>
                <a:gd name="T87" fmla="*/ 0 h 197"/>
                <a:gd name="T88" fmla="*/ 402183463 w 164"/>
                <a:gd name="T89" fmla="*/ 622534944 h 197"/>
                <a:gd name="T90" fmla="*/ 804363324 w 164"/>
                <a:gd name="T91" fmla="*/ 1271010195 h 197"/>
                <a:gd name="T92" fmla="*/ 505971930 w 164"/>
                <a:gd name="T93" fmla="*/ 622534944 h 197"/>
                <a:gd name="T94" fmla="*/ 1621700656 w 164"/>
                <a:gd name="T95" fmla="*/ 661443603 h 197"/>
                <a:gd name="T96" fmla="*/ 1414123721 w 164"/>
                <a:gd name="T97" fmla="*/ 1089438853 h 197"/>
                <a:gd name="T98" fmla="*/ 1375201695 w 164"/>
                <a:gd name="T99" fmla="*/ 1128347512 h 197"/>
                <a:gd name="T100" fmla="*/ 1323309262 w 164"/>
                <a:gd name="T101" fmla="*/ 1154284217 h 197"/>
                <a:gd name="T102" fmla="*/ 1271413228 w 164"/>
                <a:gd name="T103" fmla="*/ 1180224524 h 197"/>
                <a:gd name="T104" fmla="*/ 1232494804 w 164"/>
                <a:gd name="T105" fmla="*/ 1193192876 h 197"/>
                <a:gd name="T106" fmla="*/ 1206546786 w 164"/>
                <a:gd name="T107" fmla="*/ 1193192876 h 197"/>
                <a:gd name="T108" fmla="*/ 1167624760 w 164"/>
                <a:gd name="T109" fmla="*/ 1206164830 h 197"/>
                <a:gd name="T110" fmla="*/ 1128702734 w 164"/>
                <a:gd name="T111" fmla="*/ 1219133183 h 197"/>
                <a:gd name="T112" fmla="*/ 1063836293 w 164"/>
                <a:gd name="T113" fmla="*/ 1219133183 h 197"/>
                <a:gd name="T114" fmla="*/ 1063836293 w 164"/>
                <a:gd name="T115" fmla="*/ 1219133183 h 197"/>
                <a:gd name="T116" fmla="*/ 882207376 w 164"/>
                <a:gd name="T117" fmla="*/ 1193192876 h 197"/>
                <a:gd name="T118" fmla="*/ 843285350 w 164"/>
                <a:gd name="T119" fmla="*/ 1180224524 h 197"/>
                <a:gd name="T120" fmla="*/ 505971930 w 164"/>
                <a:gd name="T121" fmla="*/ 635506898 h 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4" h="197">
                  <a:moveTo>
                    <a:pt x="116" y="116"/>
                  </a:moveTo>
                  <a:cubicBezTo>
                    <a:pt x="115" y="115"/>
                    <a:pt x="115" y="115"/>
                    <a:pt x="115" y="115"/>
                  </a:cubicBezTo>
                  <a:cubicBezTo>
                    <a:pt x="114" y="115"/>
                    <a:pt x="113" y="114"/>
                    <a:pt x="112" y="114"/>
                  </a:cubicBezTo>
                  <a:cubicBezTo>
                    <a:pt x="110" y="113"/>
                    <a:pt x="109" y="113"/>
                    <a:pt x="108" y="112"/>
                  </a:cubicBezTo>
                  <a:cubicBezTo>
                    <a:pt x="106" y="112"/>
                    <a:pt x="105" y="112"/>
                    <a:pt x="104" y="111"/>
                  </a:cubicBezTo>
                  <a:cubicBezTo>
                    <a:pt x="103" y="111"/>
                    <a:pt x="101" y="110"/>
                    <a:pt x="99" y="110"/>
                  </a:cubicBezTo>
                  <a:cubicBezTo>
                    <a:pt x="98" y="110"/>
                    <a:pt x="98" y="110"/>
                    <a:pt x="97" y="110"/>
                  </a:cubicBezTo>
                  <a:cubicBezTo>
                    <a:pt x="97" y="110"/>
                    <a:pt x="97" y="110"/>
                    <a:pt x="97" y="110"/>
                  </a:cubicBezTo>
                  <a:cubicBezTo>
                    <a:pt x="96" y="109"/>
                    <a:pt x="95" y="109"/>
                    <a:pt x="94" y="109"/>
                  </a:cubicBezTo>
                  <a:cubicBezTo>
                    <a:pt x="93" y="109"/>
                    <a:pt x="93" y="109"/>
                    <a:pt x="93" y="109"/>
                  </a:cubicBezTo>
                  <a:cubicBezTo>
                    <a:pt x="93" y="109"/>
                    <a:pt x="93" y="109"/>
                    <a:pt x="93" y="109"/>
                  </a:cubicBezTo>
                  <a:cubicBezTo>
                    <a:pt x="93" y="109"/>
                    <a:pt x="93" y="109"/>
                    <a:pt x="93" y="109"/>
                  </a:cubicBezTo>
                  <a:cubicBezTo>
                    <a:pt x="92" y="109"/>
                    <a:pt x="91" y="109"/>
                    <a:pt x="90" y="109"/>
                  </a:cubicBezTo>
                  <a:cubicBezTo>
                    <a:pt x="87" y="108"/>
                    <a:pt x="87" y="108"/>
                    <a:pt x="87" y="108"/>
                  </a:cubicBezTo>
                  <a:cubicBezTo>
                    <a:pt x="83" y="108"/>
                    <a:pt x="79" y="108"/>
                    <a:pt x="76" y="108"/>
                  </a:cubicBezTo>
                  <a:cubicBezTo>
                    <a:pt x="75" y="108"/>
                    <a:pt x="75" y="108"/>
                    <a:pt x="75" y="108"/>
                  </a:cubicBezTo>
                  <a:cubicBezTo>
                    <a:pt x="74" y="108"/>
                    <a:pt x="74" y="108"/>
                    <a:pt x="74" y="108"/>
                  </a:cubicBezTo>
                  <a:cubicBezTo>
                    <a:pt x="73" y="109"/>
                    <a:pt x="73" y="109"/>
                    <a:pt x="73" y="109"/>
                  </a:cubicBezTo>
                  <a:cubicBezTo>
                    <a:pt x="72" y="109"/>
                    <a:pt x="70" y="109"/>
                    <a:pt x="69" y="109"/>
                  </a:cubicBezTo>
                  <a:cubicBezTo>
                    <a:pt x="69" y="109"/>
                    <a:pt x="69" y="109"/>
                    <a:pt x="69" y="109"/>
                  </a:cubicBezTo>
                  <a:cubicBezTo>
                    <a:pt x="68" y="109"/>
                    <a:pt x="67" y="109"/>
                    <a:pt x="67" y="109"/>
                  </a:cubicBezTo>
                  <a:cubicBezTo>
                    <a:pt x="66" y="110"/>
                    <a:pt x="65" y="110"/>
                    <a:pt x="64" y="110"/>
                  </a:cubicBezTo>
                  <a:cubicBezTo>
                    <a:pt x="62" y="110"/>
                    <a:pt x="61" y="111"/>
                    <a:pt x="59" y="111"/>
                  </a:cubicBezTo>
                  <a:cubicBezTo>
                    <a:pt x="58" y="112"/>
                    <a:pt x="56" y="112"/>
                    <a:pt x="55" y="112"/>
                  </a:cubicBezTo>
                  <a:cubicBezTo>
                    <a:pt x="54" y="113"/>
                    <a:pt x="54" y="113"/>
                    <a:pt x="54" y="113"/>
                  </a:cubicBezTo>
                  <a:cubicBezTo>
                    <a:pt x="52" y="114"/>
                    <a:pt x="49" y="115"/>
                    <a:pt x="47" y="116"/>
                  </a:cubicBezTo>
                  <a:cubicBezTo>
                    <a:pt x="46" y="116"/>
                    <a:pt x="46" y="116"/>
                    <a:pt x="46" y="116"/>
                  </a:cubicBezTo>
                  <a:cubicBezTo>
                    <a:pt x="46" y="116"/>
                    <a:pt x="46" y="116"/>
                    <a:pt x="46" y="116"/>
                  </a:cubicBezTo>
                  <a:cubicBezTo>
                    <a:pt x="18" y="130"/>
                    <a:pt x="0" y="159"/>
                    <a:pt x="0" y="190"/>
                  </a:cubicBezTo>
                  <a:cubicBezTo>
                    <a:pt x="0" y="191"/>
                    <a:pt x="0" y="191"/>
                    <a:pt x="0" y="192"/>
                  </a:cubicBezTo>
                  <a:cubicBezTo>
                    <a:pt x="0" y="197"/>
                    <a:pt x="0" y="197"/>
                    <a:pt x="0" y="197"/>
                  </a:cubicBezTo>
                  <a:cubicBezTo>
                    <a:pt x="163" y="197"/>
                    <a:pt x="163" y="197"/>
                    <a:pt x="163" y="197"/>
                  </a:cubicBezTo>
                  <a:cubicBezTo>
                    <a:pt x="163" y="192"/>
                    <a:pt x="163" y="192"/>
                    <a:pt x="163" y="192"/>
                  </a:cubicBezTo>
                  <a:cubicBezTo>
                    <a:pt x="163" y="191"/>
                    <a:pt x="164" y="191"/>
                    <a:pt x="164" y="190"/>
                  </a:cubicBezTo>
                  <a:cubicBezTo>
                    <a:pt x="164" y="158"/>
                    <a:pt x="145" y="129"/>
                    <a:pt x="116" y="116"/>
                  </a:cubicBezTo>
                  <a:close/>
                  <a:moveTo>
                    <a:pt x="8" y="189"/>
                  </a:moveTo>
                  <a:cubicBezTo>
                    <a:pt x="8" y="161"/>
                    <a:pt x="25" y="135"/>
                    <a:pt x="50" y="123"/>
                  </a:cubicBezTo>
                  <a:cubicBezTo>
                    <a:pt x="51" y="123"/>
                    <a:pt x="51" y="123"/>
                    <a:pt x="51" y="123"/>
                  </a:cubicBezTo>
                  <a:cubicBezTo>
                    <a:pt x="51" y="123"/>
                    <a:pt x="51" y="123"/>
                    <a:pt x="51" y="123"/>
                  </a:cubicBezTo>
                  <a:cubicBezTo>
                    <a:pt x="53" y="122"/>
                    <a:pt x="55" y="121"/>
                    <a:pt x="57" y="120"/>
                  </a:cubicBezTo>
                  <a:cubicBezTo>
                    <a:pt x="58" y="120"/>
                    <a:pt x="58" y="120"/>
                    <a:pt x="58" y="120"/>
                  </a:cubicBezTo>
                  <a:cubicBezTo>
                    <a:pt x="59" y="120"/>
                    <a:pt x="60" y="119"/>
                    <a:pt x="61" y="119"/>
                  </a:cubicBezTo>
                  <a:cubicBezTo>
                    <a:pt x="63" y="119"/>
                    <a:pt x="64" y="118"/>
                    <a:pt x="66" y="118"/>
                  </a:cubicBezTo>
                  <a:cubicBezTo>
                    <a:pt x="66" y="118"/>
                    <a:pt x="67" y="117"/>
                    <a:pt x="68" y="117"/>
                  </a:cubicBezTo>
                  <a:cubicBezTo>
                    <a:pt x="69" y="117"/>
                    <a:pt x="69" y="117"/>
                    <a:pt x="70" y="117"/>
                  </a:cubicBezTo>
                  <a:cubicBezTo>
                    <a:pt x="70" y="117"/>
                    <a:pt x="70" y="117"/>
                    <a:pt x="70" y="117"/>
                  </a:cubicBezTo>
                  <a:cubicBezTo>
                    <a:pt x="71" y="117"/>
                    <a:pt x="73" y="117"/>
                    <a:pt x="74" y="116"/>
                  </a:cubicBezTo>
                  <a:cubicBezTo>
                    <a:pt x="76" y="116"/>
                    <a:pt x="76" y="116"/>
                    <a:pt x="76" y="116"/>
                  </a:cubicBezTo>
                  <a:cubicBezTo>
                    <a:pt x="80" y="116"/>
                    <a:pt x="83" y="116"/>
                    <a:pt x="87" y="116"/>
                  </a:cubicBezTo>
                  <a:cubicBezTo>
                    <a:pt x="89" y="116"/>
                    <a:pt x="89" y="116"/>
                    <a:pt x="89" y="116"/>
                  </a:cubicBezTo>
                  <a:cubicBezTo>
                    <a:pt x="90" y="117"/>
                    <a:pt x="91" y="117"/>
                    <a:pt x="91" y="117"/>
                  </a:cubicBezTo>
                  <a:cubicBezTo>
                    <a:pt x="92" y="117"/>
                    <a:pt x="92" y="117"/>
                    <a:pt x="92" y="117"/>
                  </a:cubicBezTo>
                  <a:cubicBezTo>
                    <a:pt x="93" y="117"/>
                    <a:pt x="94" y="117"/>
                    <a:pt x="95" y="117"/>
                  </a:cubicBezTo>
                  <a:cubicBezTo>
                    <a:pt x="96" y="117"/>
                    <a:pt x="96" y="117"/>
                    <a:pt x="96" y="117"/>
                  </a:cubicBezTo>
                  <a:cubicBezTo>
                    <a:pt x="96" y="118"/>
                    <a:pt x="97" y="118"/>
                    <a:pt x="97" y="118"/>
                  </a:cubicBezTo>
                  <a:cubicBezTo>
                    <a:pt x="99" y="118"/>
                    <a:pt x="100" y="119"/>
                    <a:pt x="102" y="119"/>
                  </a:cubicBezTo>
                  <a:cubicBezTo>
                    <a:pt x="103" y="119"/>
                    <a:pt x="104" y="120"/>
                    <a:pt x="105" y="120"/>
                  </a:cubicBezTo>
                  <a:cubicBezTo>
                    <a:pt x="106" y="120"/>
                    <a:pt x="107" y="121"/>
                    <a:pt x="109" y="121"/>
                  </a:cubicBezTo>
                  <a:cubicBezTo>
                    <a:pt x="110" y="122"/>
                    <a:pt x="111" y="122"/>
                    <a:pt x="112" y="123"/>
                  </a:cubicBezTo>
                  <a:cubicBezTo>
                    <a:pt x="112" y="123"/>
                    <a:pt x="112" y="123"/>
                    <a:pt x="112" y="123"/>
                  </a:cubicBezTo>
                  <a:cubicBezTo>
                    <a:pt x="138" y="135"/>
                    <a:pt x="155" y="161"/>
                    <a:pt x="156" y="189"/>
                  </a:cubicBezTo>
                  <a:lnTo>
                    <a:pt x="8" y="189"/>
                  </a:lnTo>
                  <a:close/>
                  <a:moveTo>
                    <a:pt x="62" y="98"/>
                  </a:moveTo>
                  <a:cubicBezTo>
                    <a:pt x="62" y="98"/>
                    <a:pt x="63" y="98"/>
                    <a:pt x="64" y="99"/>
                  </a:cubicBezTo>
                  <a:cubicBezTo>
                    <a:pt x="65" y="99"/>
                    <a:pt x="65" y="99"/>
                    <a:pt x="65" y="99"/>
                  </a:cubicBezTo>
                  <a:cubicBezTo>
                    <a:pt x="65" y="99"/>
                    <a:pt x="66" y="100"/>
                    <a:pt x="66" y="100"/>
                  </a:cubicBezTo>
                  <a:cubicBezTo>
                    <a:pt x="71" y="101"/>
                    <a:pt x="76" y="102"/>
                    <a:pt x="81" y="102"/>
                  </a:cubicBezTo>
                  <a:cubicBezTo>
                    <a:pt x="82" y="102"/>
                    <a:pt x="82" y="102"/>
                    <a:pt x="82" y="102"/>
                  </a:cubicBezTo>
                  <a:cubicBezTo>
                    <a:pt x="83" y="102"/>
                    <a:pt x="85" y="102"/>
                    <a:pt x="87" y="102"/>
                  </a:cubicBezTo>
                  <a:cubicBezTo>
                    <a:pt x="87" y="102"/>
                    <a:pt x="88" y="102"/>
                    <a:pt x="89" y="101"/>
                  </a:cubicBezTo>
                  <a:cubicBezTo>
                    <a:pt x="90" y="101"/>
                    <a:pt x="90" y="101"/>
                    <a:pt x="90" y="101"/>
                  </a:cubicBezTo>
                  <a:cubicBezTo>
                    <a:pt x="91" y="101"/>
                    <a:pt x="91" y="101"/>
                    <a:pt x="92" y="101"/>
                  </a:cubicBezTo>
                  <a:cubicBezTo>
                    <a:pt x="92" y="101"/>
                    <a:pt x="93" y="101"/>
                    <a:pt x="93" y="101"/>
                  </a:cubicBezTo>
                  <a:cubicBezTo>
                    <a:pt x="95" y="100"/>
                    <a:pt x="95" y="100"/>
                    <a:pt x="95" y="100"/>
                  </a:cubicBezTo>
                  <a:cubicBezTo>
                    <a:pt x="96" y="100"/>
                    <a:pt x="96" y="100"/>
                    <a:pt x="97" y="100"/>
                  </a:cubicBezTo>
                  <a:cubicBezTo>
                    <a:pt x="97" y="100"/>
                    <a:pt x="98" y="99"/>
                    <a:pt x="98" y="99"/>
                  </a:cubicBezTo>
                  <a:cubicBezTo>
                    <a:pt x="99" y="99"/>
                    <a:pt x="99" y="99"/>
                    <a:pt x="99" y="99"/>
                  </a:cubicBezTo>
                  <a:cubicBezTo>
                    <a:pt x="100" y="99"/>
                    <a:pt x="101" y="98"/>
                    <a:pt x="102" y="98"/>
                  </a:cubicBezTo>
                  <a:cubicBezTo>
                    <a:pt x="102" y="98"/>
                    <a:pt x="102" y="98"/>
                    <a:pt x="102" y="98"/>
                  </a:cubicBezTo>
                  <a:cubicBezTo>
                    <a:pt x="103" y="97"/>
                    <a:pt x="103" y="97"/>
                    <a:pt x="103" y="97"/>
                  </a:cubicBezTo>
                  <a:cubicBezTo>
                    <a:pt x="104" y="97"/>
                    <a:pt x="105" y="96"/>
                    <a:pt x="106" y="96"/>
                  </a:cubicBezTo>
                  <a:cubicBezTo>
                    <a:pt x="107" y="95"/>
                    <a:pt x="107" y="95"/>
                    <a:pt x="107" y="95"/>
                  </a:cubicBezTo>
                  <a:cubicBezTo>
                    <a:pt x="108" y="95"/>
                    <a:pt x="109" y="94"/>
                    <a:pt x="110" y="93"/>
                  </a:cubicBezTo>
                  <a:cubicBezTo>
                    <a:pt x="111" y="93"/>
                    <a:pt x="112" y="92"/>
                    <a:pt x="112" y="92"/>
                  </a:cubicBezTo>
                  <a:cubicBezTo>
                    <a:pt x="114" y="90"/>
                    <a:pt x="114" y="90"/>
                    <a:pt x="114" y="90"/>
                  </a:cubicBezTo>
                  <a:cubicBezTo>
                    <a:pt x="126" y="80"/>
                    <a:pt x="133" y="66"/>
                    <a:pt x="133" y="51"/>
                  </a:cubicBezTo>
                  <a:cubicBezTo>
                    <a:pt x="133" y="51"/>
                    <a:pt x="133" y="51"/>
                    <a:pt x="133" y="51"/>
                  </a:cubicBezTo>
                  <a:cubicBezTo>
                    <a:pt x="133" y="23"/>
                    <a:pt x="110" y="0"/>
                    <a:pt x="82" y="0"/>
                  </a:cubicBezTo>
                  <a:cubicBezTo>
                    <a:pt x="55" y="0"/>
                    <a:pt x="32" y="21"/>
                    <a:pt x="31" y="48"/>
                  </a:cubicBezTo>
                  <a:cubicBezTo>
                    <a:pt x="31" y="48"/>
                    <a:pt x="31" y="48"/>
                    <a:pt x="31" y="48"/>
                  </a:cubicBezTo>
                  <a:cubicBezTo>
                    <a:pt x="31" y="49"/>
                    <a:pt x="31" y="50"/>
                    <a:pt x="31" y="51"/>
                  </a:cubicBezTo>
                  <a:cubicBezTo>
                    <a:pt x="31" y="71"/>
                    <a:pt x="43" y="90"/>
                    <a:pt x="62" y="98"/>
                  </a:cubicBezTo>
                  <a:close/>
                  <a:moveTo>
                    <a:pt x="39" y="49"/>
                  </a:moveTo>
                  <a:cubicBezTo>
                    <a:pt x="39" y="48"/>
                    <a:pt x="39" y="48"/>
                    <a:pt x="39" y="48"/>
                  </a:cubicBezTo>
                  <a:cubicBezTo>
                    <a:pt x="40" y="26"/>
                    <a:pt x="59" y="8"/>
                    <a:pt x="82" y="8"/>
                  </a:cubicBezTo>
                  <a:cubicBezTo>
                    <a:pt x="105" y="8"/>
                    <a:pt x="125" y="27"/>
                    <a:pt x="125" y="51"/>
                  </a:cubicBezTo>
                  <a:cubicBezTo>
                    <a:pt x="125" y="51"/>
                    <a:pt x="125" y="51"/>
                    <a:pt x="125" y="51"/>
                  </a:cubicBezTo>
                  <a:cubicBezTo>
                    <a:pt x="125" y="64"/>
                    <a:pt x="119" y="76"/>
                    <a:pt x="109" y="84"/>
                  </a:cubicBezTo>
                  <a:cubicBezTo>
                    <a:pt x="107" y="86"/>
                    <a:pt x="107" y="86"/>
                    <a:pt x="107" y="86"/>
                  </a:cubicBezTo>
                  <a:cubicBezTo>
                    <a:pt x="107" y="86"/>
                    <a:pt x="106" y="86"/>
                    <a:pt x="106" y="87"/>
                  </a:cubicBezTo>
                  <a:cubicBezTo>
                    <a:pt x="105" y="87"/>
                    <a:pt x="104" y="88"/>
                    <a:pt x="103" y="88"/>
                  </a:cubicBezTo>
                  <a:cubicBezTo>
                    <a:pt x="102" y="89"/>
                    <a:pt x="102" y="89"/>
                    <a:pt x="102" y="89"/>
                  </a:cubicBezTo>
                  <a:cubicBezTo>
                    <a:pt x="101" y="89"/>
                    <a:pt x="100" y="90"/>
                    <a:pt x="99" y="90"/>
                  </a:cubicBezTo>
                  <a:cubicBezTo>
                    <a:pt x="98" y="91"/>
                    <a:pt x="98" y="91"/>
                    <a:pt x="98" y="91"/>
                  </a:cubicBezTo>
                  <a:cubicBezTo>
                    <a:pt x="98" y="91"/>
                    <a:pt x="97" y="91"/>
                    <a:pt x="97" y="91"/>
                  </a:cubicBezTo>
                  <a:cubicBezTo>
                    <a:pt x="95" y="92"/>
                    <a:pt x="95" y="92"/>
                    <a:pt x="95" y="92"/>
                  </a:cubicBezTo>
                  <a:cubicBezTo>
                    <a:pt x="95" y="92"/>
                    <a:pt x="95" y="92"/>
                    <a:pt x="94" y="92"/>
                  </a:cubicBezTo>
                  <a:cubicBezTo>
                    <a:pt x="94" y="92"/>
                    <a:pt x="93" y="92"/>
                    <a:pt x="93" y="92"/>
                  </a:cubicBezTo>
                  <a:cubicBezTo>
                    <a:pt x="91" y="93"/>
                    <a:pt x="91" y="93"/>
                    <a:pt x="91" y="93"/>
                  </a:cubicBezTo>
                  <a:cubicBezTo>
                    <a:pt x="91" y="93"/>
                    <a:pt x="91" y="93"/>
                    <a:pt x="90" y="93"/>
                  </a:cubicBezTo>
                  <a:cubicBezTo>
                    <a:pt x="90" y="93"/>
                    <a:pt x="89" y="93"/>
                    <a:pt x="89" y="93"/>
                  </a:cubicBezTo>
                  <a:cubicBezTo>
                    <a:pt x="87" y="94"/>
                    <a:pt x="87" y="94"/>
                    <a:pt x="87" y="94"/>
                  </a:cubicBezTo>
                  <a:cubicBezTo>
                    <a:pt x="87" y="94"/>
                    <a:pt x="87" y="94"/>
                    <a:pt x="86" y="94"/>
                  </a:cubicBezTo>
                  <a:cubicBezTo>
                    <a:pt x="85" y="94"/>
                    <a:pt x="83" y="94"/>
                    <a:pt x="82" y="94"/>
                  </a:cubicBezTo>
                  <a:cubicBezTo>
                    <a:pt x="82" y="94"/>
                    <a:pt x="82" y="94"/>
                    <a:pt x="82" y="94"/>
                  </a:cubicBezTo>
                  <a:cubicBezTo>
                    <a:pt x="82" y="94"/>
                    <a:pt x="82" y="94"/>
                    <a:pt x="82" y="94"/>
                  </a:cubicBezTo>
                  <a:cubicBezTo>
                    <a:pt x="77" y="94"/>
                    <a:pt x="73" y="93"/>
                    <a:pt x="69" y="92"/>
                  </a:cubicBezTo>
                  <a:cubicBezTo>
                    <a:pt x="69" y="92"/>
                    <a:pt x="68" y="92"/>
                    <a:pt x="68" y="92"/>
                  </a:cubicBezTo>
                  <a:cubicBezTo>
                    <a:pt x="66" y="91"/>
                    <a:pt x="66" y="91"/>
                    <a:pt x="66" y="91"/>
                  </a:cubicBezTo>
                  <a:cubicBezTo>
                    <a:pt x="66" y="91"/>
                    <a:pt x="65" y="91"/>
                    <a:pt x="65" y="91"/>
                  </a:cubicBezTo>
                  <a:cubicBezTo>
                    <a:pt x="49" y="84"/>
                    <a:pt x="39" y="68"/>
                    <a:pt x="39" y="51"/>
                  </a:cubicBezTo>
                  <a:cubicBezTo>
                    <a:pt x="39" y="50"/>
                    <a:pt x="39" y="50"/>
                    <a:pt x="39"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1" name="组合 20">
            <a:extLst>
              <a:ext uri="{FF2B5EF4-FFF2-40B4-BE49-F238E27FC236}">
                <a16:creationId xmlns:a16="http://schemas.microsoft.com/office/drawing/2014/main" id="{F0F68348-8B69-0649-9463-F612AE55EE89}"/>
              </a:ext>
            </a:extLst>
          </p:cNvPr>
          <p:cNvGrpSpPr>
            <a:grpSpLocks/>
          </p:cNvGrpSpPr>
          <p:nvPr/>
        </p:nvGrpSpPr>
        <p:grpSpPr bwMode="auto">
          <a:xfrm>
            <a:off x="8159383" y="2518998"/>
            <a:ext cx="1728787" cy="1728788"/>
            <a:chOff x="6269753" y="1914525"/>
            <a:chExt cx="1728787" cy="1728787"/>
          </a:xfrm>
        </p:grpSpPr>
        <p:sp>
          <p:nvSpPr>
            <p:cNvPr id="22" name="椭圆 21">
              <a:extLst>
                <a:ext uri="{FF2B5EF4-FFF2-40B4-BE49-F238E27FC236}">
                  <a16:creationId xmlns:a16="http://schemas.microsoft.com/office/drawing/2014/main" id="{338A5E89-C93F-2243-A115-35E451A4D729}"/>
                </a:ext>
              </a:extLst>
            </p:cNvPr>
            <p:cNvSpPr/>
            <p:nvPr/>
          </p:nvSpPr>
          <p:spPr>
            <a:xfrm>
              <a:off x="6269753" y="1914525"/>
              <a:ext cx="1728787" cy="1728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3" name="Freeform 139">
              <a:extLst>
                <a:ext uri="{FF2B5EF4-FFF2-40B4-BE49-F238E27FC236}">
                  <a16:creationId xmlns:a16="http://schemas.microsoft.com/office/drawing/2014/main" id="{6A5D2F4D-11F4-7D4A-BDDD-BA905A5922C1}"/>
                </a:ext>
              </a:extLst>
            </p:cNvPr>
            <p:cNvSpPr>
              <a:spLocks noEditPoints="1"/>
            </p:cNvSpPr>
            <p:nvPr/>
          </p:nvSpPr>
          <p:spPr bwMode="auto">
            <a:xfrm>
              <a:off x="6734050" y="2493018"/>
              <a:ext cx="800192" cy="571800"/>
            </a:xfrm>
            <a:custGeom>
              <a:avLst/>
              <a:gdLst>
                <a:gd name="T0" fmla="*/ 2147483646 w 206"/>
                <a:gd name="T1" fmla="*/ 1724879433 h 147"/>
                <a:gd name="T2" fmla="*/ 2147483646 w 206"/>
                <a:gd name="T3" fmla="*/ 242089229 h 147"/>
                <a:gd name="T4" fmla="*/ 2147483646 w 206"/>
                <a:gd name="T5" fmla="*/ 0 h 147"/>
                <a:gd name="T6" fmla="*/ 482842068 w 206"/>
                <a:gd name="T7" fmla="*/ 0 h 147"/>
                <a:gd name="T8" fmla="*/ 241421034 w 206"/>
                <a:gd name="T9" fmla="*/ 242089229 h 147"/>
                <a:gd name="T10" fmla="*/ 241421034 w 206"/>
                <a:gd name="T11" fmla="*/ 1724879433 h 147"/>
                <a:gd name="T12" fmla="*/ 0 w 206"/>
                <a:gd name="T13" fmla="*/ 1724879433 h 147"/>
                <a:gd name="T14" fmla="*/ 0 w 206"/>
                <a:gd name="T15" fmla="*/ 1997227384 h 147"/>
                <a:gd name="T16" fmla="*/ 241421034 w 206"/>
                <a:gd name="T17" fmla="*/ 2147483646 h 147"/>
                <a:gd name="T18" fmla="*/ 2147483646 w 206"/>
                <a:gd name="T19" fmla="*/ 2147483646 h 147"/>
                <a:gd name="T20" fmla="*/ 2147483646 w 206"/>
                <a:gd name="T21" fmla="*/ 1997227384 h 147"/>
                <a:gd name="T22" fmla="*/ 2147483646 w 206"/>
                <a:gd name="T23" fmla="*/ 1724879433 h 147"/>
                <a:gd name="T24" fmla="*/ 2147483646 w 206"/>
                <a:gd name="T25" fmla="*/ 1724879433 h 147"/>
                <a:gd name="T26" fmla="*/ 362129609 w 206"/>
                <a:gd name="T27" fmla="*/ 242089229 h 147"/>
                <a:gd name="T28" fmla="*/ 482842068 w 206"/>
                <a:gd name="T29" fmla="*/ 121042669 h 147"/>
                <a:gd name="T30" fmla="*/ 2147483646 w 206"/>
                <a:gd name="T31" fmla="*/ 121042669 h 147"/>
                <a:gd name="T32" fmla="*/ 2147483646 w 206"/>
                <a:gd name="T33" fmla="*/ 242089229 h 147"/>
                <a:gd name="T34" fmla="*/ 2147483646 w 206"/>
                <a:gd name="T35" fmla="*/ 1724879433 h 147"/>
                <a:gd name="T36" fmla="*/ 362129609 w 206"/>
                <a:gd name="T37" fmla="*/ 1724879433 h 147"/>
                <a:gd name="T38" fmla="*/ 362129609 w 206"/>
                <a:gd name="T39" fmla="*/ 242089229 h 147"/>
                <a:gd name="T40" fmla="*/ 2147483646 w 206"/>
                <a:gd name="T41" fmla="*/ 1997227384 h 147"/>
                <a:gd name="T42" fmla="*/ 2147483646 w 206"/>
                <a:gd name="T43" fmla="*/ 2103142637 h 147"/>
                <a:gd name="T44" fmla="*/ 241421034 w 206"/>
                <a:gd name="T45" fmla="*/ 2103142637 h 147"/>
                <a:gd name="T46" fmla="*/ 120708575 w 206"/>
                <a:gd name="T47" fmla="*/ 1997227384 h 147"/>
                <a:gd name="T48" fmla="*/ 120708575 w 206"/>
                <a:gd name="T49" fmla="*/ 1845922102 h 147"/>
                <a:gd name="T50" fmla="*/ 241421034 w 206"/>
                <a:gd name="T51" fmla="*/ 1845922102 h 147"/>
                <a:gd name="T52" fmla="*/ 995858366 w 206"/>
                <a:gd name="T53" fmla="*/ 1845922102 h 147"/>
                <a:gd name="T54" fmla="*/ 1131657941 w 206"/>
                <a:gd name="T55" fmla="*/ 1936706049 h 147"/>
                <a:gd name="T56" fmla="*/ 1991716732 w 206"/>
                <a:gd name="T57" fmla="*/ 1936706049 h 147"/>
                <a:gd name="T58" fmla="*/ 2127516307 w 206"/>
                <a:gd name="T59" fmla="*/ 1845922102 h 147"/>
                <a:gd name="T60" fmla="*/ 2147483646 w 206"/>
                <a:gd name="T61" fmla="*/ 1845922102 h 147"/>
                <a:gd name="T62" fmla="*/ 2147483646 w 206"/>
                <a:gd name="T63" fmla="*/ 1845922102 h 147"/>
                <a:gd name="T64" fmla="*/ 2147483646 w 206"/>
                <a:gd name="T65" fmla="*/ 1997227384 h 1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6" h="147">
                  <a:moveTo>
                    <a:pt x="191" y="114"/>
                  </a:moveTo>
                  <a:cubicBezTo>
                    <a:pt x="191" y="16"/>
                    <a:pt x="191" y="16"/>
                    <a:pt x="191" y="16"/>
                  </a:cubicBezTo>
                  <a:cubicBezTo>
                    <a:pt x="191" y="8"/>
                    <a:pt x="184" y="0"/>
                    <a:pt x="175" y="0"/>
                  </a:cubicBezTo>
                  <a:cubicBezTo>
                    <a:pt x="32" y="0"/>
                    <a:pt x="32" y="0"/>
                    <a:pt x="32" y="0"/>
                  </a:cubicBezTo>
                  <a:cubicBezTo>
                    <a:pt x="23" y="0"/>
                    <a:pt x="16" y="8"/>
                    <a:pt x="16" y="16"/>
                  </a:cubicBezTo>
                  <a:cubicBezTo>
                    <a:pt x="16" y="114"/>
                    <a:pt x="16" y="114"/>
                    <a:pt x="16" y="114"/>
                  </a:cubicBezTo>
                  <a:cubicBezTo>
                    <a:pt x="0" y="114"/>
                    <a:pt x="0" y="114"/>
                    <a:pt x="0" y="114"/>
                  </a:cubicBezTo>
                  <a:cubicBezTo>
                    <a:pt x="0" y="132"/>
                    <a:pt x="0" y="132"/>
                    <a:pt x="0" y="132"/>
                  </a:cubicBezTo>
                  <a:cubicBezTo>
                    <a:pt x="0" y="140"/>
                    <a:pt x="7" y="147"/>
                    <a:pt x="16" y="147"/>
                  </a:cubicBezTo>
                  <a:cubicBezTo>
                    <a:pt x="191" y="147"/>
                    <a:pt x="191" y="147"/>
                    <a:pt x="191" y="147"/>
                  </a:cubicBezTo>
                  <a:cubicBezTo>
                    <a:pt x="199" y="147"/>
                    <a:pt x="206" y="140"/>
                    <a:pt x="206" y="132"/>
                  </a:cubicBezTo>
                  <a:cubicBezTo>
                    <a:pt x="206" y="114"/>
                    <a:pt x="206" y="114"/>
                    <a:pt x="206" y="114"/>
                  </a:cubicBezTo>
                  <a:lnTo>
                    <a:pt x="191" y="114"/>
                  </a:lnTo>
                  <a:close/>
                  <a:moveTo>
                    <a:pt x="24" y="16"/>
                  </a:moveTo>
                  <a:cubicBezTo>
                    <a:pt x="24" y="12"/>
                    <a:pt x="27" y="8"/>
                    <a:pt x="32" y="8"/>
                  </a:cubicBezTo>
                  <a:cubicBezTo>
                    <a:pt x="175" y="8"/>
                    <a:pt x="175" y="8"/>
                    <a:pt x="175" y="8"/>
                  </a:cubicBezTo>
                  <a:cubicBezTo>
                    <a:pt x="179" y="8"/>
                    <a:pt x="183" y="12"/>
                    <a:pt x="183" y="16"/>
                  </a:cubicBezTo>
                  <a:cubicBezTo>
                    <a:pt x="183" y="114"/>
                    <a:pt x="183" y="114"/>
                    <a:pt x="183" y="114"/>
                  </a:cubicBezTo>
                  <a:cubicBezTo>
                    <a:pt x="24" y="114"/>
                    <a:pt x="24" y="114"/>
                    <a:pt x="24" y="114"/>
                  </a:cubicBezTo>
                  <a:lnTo>
                    <a:pt x="24" y="16"/>
                  </a:lnTo>
                  <a:close/>
                  <a:moveTo>
                    <a:pt x="198" y="132"/>
                  </a:moveTo>
                  <a:cubicBezTo>
                    <a:pt x="198" y="136"/>
                    <a:pt x="195" y="139"/>
                    <a:pt x="191" y="139"/>
                  </a:cubicBezTo>
                  <a:cubicBezTo>
                    <a:pt x="16" y="139"/>
                    <a:pt x="16" y="139"/>
                    <a:pt x="16" y="139"/>
                  </a:cubicBezTo>
                  <a:cubicBezTo>
                    <a:pt x="11" y="139"/>
                    <a:pt x="8" y="136"/>
                    <a:pt x="8" y="132"/>
                  </a:cubicBezTo>
                  <a:cubicBezTo>
                    <a:pt x="8" y="122"/>
                    <a:pt x="8" y="122"/>
                    <a:pt x="8" y="122"/>
                  </a:cubicBezTo>
                  <a:cubicBezTo>
                    <a:pt x="16" y="122"/>
                    <a:pt x="16" y="122"/>
                    <a:pt x="16" y="122"/>
                  </a:cubicBezTo>
                  <a:cubicBezTo>
                    <a:pt x="66" y="122"/>
                    <a:pt x="66" y="122"/>
                    <a:pt x="66" y="122"/>
                  </a:cubicBezTo>
                  <a:cubicBezTo>
                    <a:pt x="67" y="126"/>
                    <a:pt x="71" y="128"/>
                    <a:pt x="75" y="128"/>
                  </a:cubicBezTo>
                  <a:cubicBezTo>
                    <a:pt x="132" y="128"/>
                    <a:pt x="132" y="128"/>
                    <a:pt x="132" y="128"/>
                  </a:cubicBezTo>
                  <a:cubicBezTo>
                    <a:pt x="136" y="128"/>
                    <a:pt x="140" y="126"/>
                    <a:pt x="141" y="122"/>
                  </a:cubicBezTo>
                  <a:cubicBezTo>
                    <a:pt x="191" y="122"/>
                    <a:pt x="191" y="122"/>
                    <a:pt x="191" y="122"/>
                  </a:cubicBezTo>
                  <a:cubicBezTo>
                    <a:pt x="198" y="122"/>
                    <a:pt x="198" y="122"/>
                    <a:pt x="198" y="122"/>
                  </a:cubicBezTo>
                  <a:lnTo>
                    <a:pt x="198" y="1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27" name="组合 26">
            <a:extLst>
              <a:ext uri="{FF2B5EF4-FFF2-40B4-BE49-F238E27FC236}">
                <a16:creationId xmlns:a16="http://schemas.microsoft.com/office/drawing/2014/main" id="{AD48221B-C3AB-EA42-A1B0-6423EE16F7F3}"/>
              </a:ext>
            </a:extLst>
          </p:cNvPr>
          <p:cNvGrpSpPr>
            <a:grpSpLocks/>
          </p:cNvGrpSpPr>
          <p:nvPr/>
        </p:nvGrpSpPr>
        <p:grpSpPr bwMode="auto">
          <a:xfrm>
            <a:off x="4950191" y="2518998"/>
            <a:ext cx="1728787" cy="1728788"/>
            <a:chOff x="3640853" y="1914525"/>
            <a:chExt cx="1728787" cy="1728787"/>
          </a:xfrm>
        </p:grpSpPr>
        <p:sp>
          <p:nvSpPr>
            <p:cNvPr id="28" name="椭圆 27">
              <a:extLst>
                <a:ext uri="{FF2B5EF4-FFF2-40B4-BE49-F238E27FC236}">
                  <a16:creationId xmlns:a16="http://schemas.microsoft.com/office/drawing/2014/main" id="{5F4CE484-228C-DD49-940E-77075B70C49D}"/>
                </a:ext>
              </a:extLst>
            </p:cNvPr>
            <p:cNvSpPr/>
            <p:nvPr/>
          </p:nvSpPr>
          <p:spPr>
            <a:xfrm>
              <a:off x="3640853" y="1914525"/>
              <a:ext cx="1728787" cy="1728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9" name="Freeform 133">
              <a:extLst>
                <a:ext uri="{FF2B5EF4-FFF2-40B4-BE49-F238E27FC236}">
                  <a16:creationId xmlns:a16="http://schemas.microsoft.com/office/drawing/2014/main" id="{D57B27FC-51DA-104B-93E2-C93AA6FB3657}"/>
                </a:ext>
              </a:extLst>
            </p:cNvPr>
            <p:cNvSpPr>
              <a:spLocks noEditPoints="1"/>
            </p:cNvSpPr>
            <p:nvPr/>
          </p:nvSpPr>
          <p:spPr bwMode="auto">
            <a:xfrm>
              <a:off x="4112754" y="2386427"/>
              <a:ext cx="784984" cy="784982"/>
            </a:xfrm>
            <a:custGeom>
              <a:avLst/>
              <a:gdLst>
                <a:gd name="T0" fmla="*/ 0 w 80"/>
                <a:gd name="T1" fmla="*/ 2147483646 h 80"/>
                <a:gd name="T2" fmla="*/ 2147483646 w 80"/>
                <a:gd name="T3" fmla="*/ 2147483646 h 80"/>
                <a:gd name="T4" fmla="*/ 2147483646 w 80"/>
                <a:gd name="T5" fmla="*/ 2147483646 h 80"/>
                <a:gd name="T6" fmla="*/ 2147483646 w 80"/>
                <a:gd name="T7" fmla="*/ 2147483646 h 80"/>
                <a:gd name="T8" fmla="*/ 2147483646 w 80"/>
                <a:gd name="T9" fmla="*/ 2147483646 h 80"/>
                <a:gd name="T10" fmla="*/ 1733058238 w 80"/>
                <a:gd name="T11" fmla="*/ 2147483646 h 80"/>
                <a:gd name="T12" fmla="*/ 770245925 w 80"/>
                <a:gd name="T13" fmla="*/ 2147483646 h 80"/>
                <a:gd name="T14" fmla="*/ 2147483646 w 80"/>
                <a:gd name="T15" fmla="*/ 1829331865 h 80"/>
                <a:gd name="T16" fmla="*/ 2147483646 w 80"/>
                <a:gd name="T17" fmla="*/ 288843939 h 80"/>
                <a:gd name="T18" fmla="*/ 2147483646 w 80"/>
                <a:gd name="T19" fmla="*/ 1829331865 h 80"/>
                <a:gd name="T20" fmla="*/ 2147483646 w 80"/>
                <a:gd name="T21" fmla="*/ 2147483646 h 80"/>
                <a:gd name="T22" fmla="*/ 2147483646 w 80"/>
                <a:gd name="T23" fmla="*/ 2118175804 h 80"/>
                <a:gd name="T24" fmla="*/ 2147483646 w 80"/>
                <a:gd name="T25" fmla="*/ 1829331865 h 80"/>
                <a:gd name="T26" fmla="*/ 2147483646 w 80"/>
                <a:gd name="T27" fmla="*/ 288843939 h 80"/>
                <a:gd name="T28" fmla="*/ 2147483646 w 80"/>
                <a:gd name="T29" fmla="*/ 1829331865 h 80"/>
                <a:gd name="T30" fmla="*/ 2147483646 w 80"/>
                <a:gd name="T31" fmla="*/ 2147483646 h 80"/>
                <a:gd name="T32" fmla="*/ 2147483646 w 80"/>
                <a:gd name="T33" fmla="*/ 2118175804 h 80"/>
                <a:gd name="T34" fmla="*/ 1733058238 w 80"/>
                <a:gd name="T35" fmla="*/ 2147483646 h 80"/>
                <a:gd name="T36" fmla="*/ 770245925 w 80"/>
                <a:gd name="T37" fmla="*/ 2118175804 h 80"/>
                <a:gd name="T38" fmla="*/ 1733058238 w 80"/>
                <a:gd name="T39" fmla="*/ 2147483646 h 80"/>
                <a:gd name="T40" fmla="*/ 2147483646 w 80"/>
                <a:gd name="T41" fmla="*/ 2147483646 h 80"/>
                <a:gd name="T42" fmla="*/ 2147483646 w 80"/>
                <a:gd name="T43" fmla="*/ 2147483646 h 80"/>
                <a:gd name="T44" fmla="*/ 2147483646 w 80"/>
                <a:gd name="T45" fmla="*/ 2147483646 h 80"/>
                <a:gd name="T46" fmla="*/ 2147483646 w 80"/>
                <a:gd name="T47" fmla="*/ 2147483646 h 80"/>
                <a:gd name="T48" fmla="*/ 2147483646 w 80"/>
                <a:gd name="T49" fmla="*/ 2147483646 h 80"/>
                <a:gd name="T50" fmla="*/ 2147483646 w 80"/>
                <a:gd name="T51" fmla="*/ 2147483646 h 80"/>
                <a:gd name="T52" fmla="*/ 2147483646 w 80"/>
                <a:gd name="T53" fmla="*/ 2147483646 h 80"/>
                <a:gd name="T54" fmla="*/ 2147483646 w 80"/>
                <a:gd name="T55" fmla="*/ 2147483646 h 80"/>
                <a:gd name="T56" fmla="*/ 2147483646 w 80"/>
                <a:gd name="T57" fmla="*/ 2147483646 h 80"/>
                <a:gd name="T58" fmla="*/ 2147483646 w 80"/>
                <a:gd name="T59" fmla="*/ 2147483646 h 80"/>
                <a:gd name="T60" fmla="*/ 2147483646 w 80"/>
                <a:gd name="T61" fmla="*/ 2147483646 h 80"/>
                <a:gd name="T62" fmla="*/ 2147483646 w 80"/>
                <a:gd name="T63" fmla="*/ 2118175804 h 80"/>
                <a:gd name="T64" fmla="*/ 2147483646 w 80"/>
                <a:gd name="T65" fmla="*/ 2147483646 h 80"/>
                <a:gd name="T66" fmla="*/ 2147483646 w 80"/>
                <a:gd name="T67" fmla="*/ 1829331865 h 80"/>
                <a:gd name="T68" fmla="*/ 2147483646 w 80"/>
                <a:gd name="T69" fmla="*/ 1251653799 h 80"/>
                <a:gd name="T70" fmla="*/ 1347935276 w 80"/>
                <a:gd name="T71" fmla="*/ 1251653799 h 80"/>
                <a:gd name="T72" fmla="*/ 2118191013 w 80"/>
                <a:gd name="T73" fmla="*/ 1829331865 h 80"/>
                <a:gd name="T74" fmla="*/ 1347935276 w 80"/>
                <a:gd name="T75" fmla="*/ 1251653799 h 80"/>
                <a:gd name="T76" fmla="*/ 2118191013 w 80"/>
                <a:gd name="T77" fmla="*/ 2147483646 h 80"/>
                <a:gd name="T78" fmla="*/ 1347935276 w 80"/>
                <a:gd name="T79" fmla="*/ 2147483646 h 80"/>
                <a:gd name="T80" fmla="*/ 2147483646 w 80"/>
                <a:gd name="T81" fmla="*/ 2147483646 h 80"/>
                <a:gd name="T82" fmla="*/ 2147483646 w 80"/>
                <a:gd name="T83" fmla="*/ 2147483646 h 80"/>
                <a:gd name="T84" fmla="*/ 2147483646 w 80"/>
                <a:gd name="T85" fmla="*/ 2147483646 h 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30" name="右箭头 29">
            <a:extLst>
              <a:ext uri="{FF2B5EF4-FFF2-40B4-BE49-F238E27FC236}">
                <a16:creationId xmlns:a16="http://schemas.microsoft.com/office/drawing/2014/main" id="{5600E873-EA57-BB40-B08D-F205D7135742}"/>
              </a:ext>
            </a:extLst>
          </p:cNvPr>
          <p:cNvSpPr/>
          <p:nvPr/>
        </p:nvSpPr>
        <p:spPr>
          <a:xfrm>
            <a:off x="4011979" y="3190511"/>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右箭头 30">
            <a:extLst>
              <a:ext uri="{FF2B5EF4-FFF2-40B4-BE49-F238E27FC236}">
                <a16:creationId xmlns:a16="http://schemas.microsoft.com/office/drawing/2014/main" id="{917563A6-A277-2849-B7D1-30B2942AB4A8}"/>
              </a:ext>
            </a:extLst>
          </p:cNvPr>
          <p:cNvSpPr/>
          <p:nvPr/>
        </p:nvSpPr>
        <p:spPr>
          <a:xfrm>
            <a:off x="7133247" y="3190511"/>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3" name="组合 32">
            <a:extLst>
              <a:ext uri="{FF2B5EF4-FFF2-40B4-BE49-F238E27FC236}">
                <a16:creationId xmlns:a16="http://schemas.microsoft.com/office/drawing/2014/main" id="{F5C405AE-2928-744B-825D-7FC46070B55D}"/>
              </a:ext>
            </a:extLst>
          </p:cNvPr>
          <p:cNvGrpSpPr>
            <a:grpSpLocks/>
          </p:cNvGrpSpPr>
          <p:nvPr/>
        </p:nvGrpSpPr>
        <p:grpSpPr bwMode="auto">
          <a:xfrm>
            <a:off x="1649413" y="4357326"/>
            <a:ext cx="1990725" cy="707826"/>
            <a:chOff x="940651" y="3609991"/>
            <a:chExt cx="1989370" cy="707867"/>
          </a:xfrm>
        </p:grpSpPr>
        <p:sp>
          <p:nvSpPr>
            <p:cNvPr id="34" name="文本框 33">
              <a:extLst>
                <a:ext uri="{FF2B5EF4-FFF2-40B4-BE49-F238E27FC236}">
                  <a16:creationId xmlns:a16="http://schemas.microsoft.com/office/drawing/2014/main" id="{18B34E50-1A32-A540-8AEC-297290940593}"/>
                </a:ext>
              </a:extLst>
            </p:cNvPr>
            <p:cNvSpPr txBox="1"/>
            <p:nvPr/>
          </p:nvSpPr>
          <p:spPr>
            <a:xfrm>
              <a:off x="1691684" y="3609991"/>
              <a:ext cx="487302" cy="400133"/>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Light" panose="020B0502040204020203" pitchFamily="34" charset="-122"/>
                  <a:ea typeface="微软雅黑 Light" panose="020B0502040204020203" pitchFamily="34" charset="-122"/>
                  <a:cs typeface="+mn-cs"/>
                </a:rPr>
                <a:t>1.0</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Light" panose="020B0502040204020203" pitchFamily="34" charset="-122"/>
                <a:ea typeface="微软雅黑 Light" panose="020B0502040204020203" pitchFamily="34" charset="-122"/>
                <a:cs typeface="+mn-cs"/>
              </a:endParaRPr>
            </a:p>
          </p:txBody>
        </p:sp>
        <p:sp>
          <p:nvSpPr>
            <p:cNvPr id="35" name="矩形 34">
              <a:extLst>
                <a:ext uri="{FF2B5EF4-FFF2-40B4-BE49-F238E27FC236}">
                  <a16:creationId xmlns:a16="http://schemas.microsoft.com/office/drawing/2014/main" id="{7634D315-2EEE-0248-B6F5-2798B22D994B}"/>
                </a:ext>
              </a:extLst>
            </p:cNvPr>
            <p:cNvSpPr/>
            <p:nvPr/>
          </p:nvSpPr>
          <p:spPr>
            <a:xfrm>
              <a:off x="940651" y="4010063"/>
              <a:ext cx="1989370" cy="307795"/>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lumMod val="50000"/>
                      <a:lumOff val="50000"/>
                    </a:prstClr>
                  </a:solidFill>
                  <a:latin typeface="微软雅黑 Light" panose="020B0502040204020203" pitchFamily="34" charset="-122"/>
                  <a:ea typeface="微软雅黑 Light" panose="020B0502040204020203" pitchFamily="34" charset="-122"/>
                </a:rPr>
                <a:t>拆分独立</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6" name="组合 35">
            <a:extLst>
              <a:ext uri="{FF2B5EF4-FFF2-40B4-BE49-F238E27FC236}">
                <a16:creationId xmlns:a16="http://schemas.microsoft.com/office/drawing/2014/main" id="{6DCDD772-CEAE-C74D-A95E-C497E1255783}"/>
              </a:ext>
            </a:extLst>
          </p:cNvPr>
          <p:cNvGrpSpPr>
            <a:grpSpLocks/>
          </p:cNvGrpSpPr>
          <p:nvPr/>
        </p:nvGrpSpPr>
        <p:grpSpPr bwMode="auto">
          <a:xfrm>
            <a:off x="4820016" y="4357325"/>
            <a:ext cx="1990725" cy="707827"/>
            <a:chOff x="3510560" y="3609990"/>
            <a:chExt cx="1989370" cy="707868"/>
          </a:xfrm>
        </p:grpSpPr>
        <p:sp>
          <p:nvSpPr>
            <p:cNvPr id="37" name="文本框 36">
              <a:extLst>
                <a:ext uri="{FF2B5EF4-FFF2-40B4-BE49-F238E27FC236}">
                  <a16:creationId xmlns:a16="http://schemas.microsoft.com/office/drawing/2014/main" id="{F97497D6-6BAC-9A42-BDBD-B9FBF9E8985A}"/>
                </a:ext>
              </a:extLst>
            </p:cNvPr>
            <p:cNvSpPr txBox="1"/>
            <p:nvPr/>
          </p:nvSpPr>
          <p:spPr>
            <a:xfrm>
              <a:off x="4239967" y="3609990"/>
              <a:ext cx="530555" cy="400133"/>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Light" panose="020B0502040204020203" pitchFamily="34" charset="-122"/>
                  <a:ea typeface="微软雅黑 Light" panose="020B0502040204020203" pitchFamily="34" charset="-122"/>
                  <a:cs typeface="+mn-cs"/>
                </a:rPr>
                <a:t>2.0</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Light" panose="020B0502040204020203" pitchFamily="34" charset="-122"/>
                <a:ea typeface="微软雅黑 Light" panose="020B0502040204020203" pitchFamily="34" charset="-122"/>
                <a:cs typeface="+mn-cs"/>
              </a:endParaRPr>
            </a:p>
          </p:txBody>
        </p:sp>
        <p:sp>
          <p:nvSpPr>
            <p:cNvPr id="38" name="矩形 37">
              <a:extLst>
                <a:ext uri="{FF2B5EF4-FFF2-40B4-BE49-F238E27FC236}">
                  <a16:creationId xmlns:a16="http://schemas.microsoft.com/office/drawing/2014/main" id="{40A52761-7B46-D14B-B211-7BE287793276}"/>
                </a:ext>
              </a:extLst>
            </p:cNvPr>
            <p:cNvSpPr/>
            <p:nvPr/>
          </p:nvSpPr>
          <p:spPr>
            <a:xfrm>
              <a:off x="3510560" y="4010063"/>
              <a:ext cx="1989370" cy="307795"/>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微软雅黑 Light" panose="020B0502040204020203" pitchFamily="34" charset="-122"/>
                  <a:ea typeface="微软雅黑 Light" panose="020B0502040204020203" pitchFamily="34" charset="-122"/>
                  <a:cs typeface="+mn-cs"/>
                </a:rPr>
                <a:t>沉淀蓄势</a:t>
              </a:r>
            </a:p>
          </p:txBody>
        </p:sp>
      </p:grpSp>
      <p:grpSp>
        <p:nvGrpSpPr>
          <p:cNvPr id="39" name="组合 38">
            <a:extLst>
              <a:ext uri="{FF2B5EF4-FFF2-40B4-BE49-F238E27FC236}">
                <a16:creationId xmlns:a16="http://schemas.microsoft.com/office/drawing/2014/main" id="{B9CBC37E-11A5-964F-91F0-3ADDE06FAA44}"/>
              </a:ext>
            </a:extLst>
          </p:cNvPr>
          <p:cNvGrpSpPr>
            <a:grpSpLocks/>
          </p:cNvGrpSpPr>
          <p:nvPr/>
        </p:nvGrpSpPr>
        <p:grpSpPr bwMode="auto">
          <a:xfrm>
            <a:off x="8029208" y="4357325"/>
            <a:ext cx="1990725" cy="707827"/>
            <a:chOff x="6139463" y="3609990"/>
            <a:chExt cx="1989370" cy="707868"/>
          </a:xfrm>
        </p:grpSpPr>
        <p:sp>
          <p:nvSpPr>
            <p:cNvPr id="40" name="文本框 39">
              <a:extLst>
                <a:ext uri="{FF2B5EF4-FFF2-40B4-BE49-F238E27FC236}">
                  <a16:creationId xmlns:a16="http://schemas.microsoft.com/office/drawing/2014/main" id="{8A3E66DF-62ED-6B4E-968F-FC520761F083}"/>
                </a:ext>
              </a:extLst>
            </p:cNvPr>
            <p:cNvSpPr txBox="1"/>
            <p:nvPr/>
          </p:nvSpPr>
          <p:spPr>
            <a:xfrm>
              <a:off x="6868870" y="3609990"/>
              <a:ext cx="530555" cy="400133"/>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Light" panose="020B0502040204020203" pitchFamily="34" charset="-122"/>
                  <a:ea typeface="微软雅黑 Light" panose="020B0502040204020203" pitchFamily="34" charset="-122"/>
                  <a:cs typeface="+mn-cs"/>
                </a:rPr>
                <a:t>3.0</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Light" panose="020B0502040204020203" pitchFamily="34" charset="-122"/>
                <a:ea typeface="微软雅黑 Light" panose="020B0502040204020203" pitchFamily="34" charset="-122"/>
                <a:cs typeface="+mn-cs"/>
              </a:endParaRPr>
            </a:p>
          </p:txBody>
        </p:sp>
        <p:sp>
          <p:nvSpPr>
            <p:cNvPr id="41" name="矩形 40">
              <a:extLst>
                <a:ext uri="{FF2B5EF4-FFF2-40B4-BE49-F238E27FC236}">
                  <a16:creationId xmlns:a16="http://schemas.microsoft.com/office/drawing/2014/main" id="{BEEE590C-1E77-7444-9666-0C9D69FC8AF7}"/>
                </a:ext>
              </a:extLst>
            </p:cNvPr>
            <p:cNvSpPr/>
            <p:nvPr/>
          </p:nvSpPr>
          <p:spPr>
            <a:xfrm>
              <a:off x="6139463" y="4010063"/>
              <a:ext cx="1989370" cy="307795"/>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微软雅黑 Light" panose="020B0502040204020203" pitchFamily="34" charset="-122"/>
                  <a:ea typeface="微软雅黑 Light" panose="020B0502040204020203" pitchFamily="34" charset="-122"/>
                  <a:cs typeface="+mn-cs"/>
                </a:rPr>
                <a:t>产品化</a:t>
              </a:r>
            </a:p>
          </p:txBody>
        </p:sp>
      </p:grpSp>
      <p:sp>
        <p:nvSpPr>
          <p:cNvPr id="45" name="椭圆 44">
            <a:extLst>
              <a:ext uri="{FF2B5EF4-FFF2-40B4-BE49-F238E27FC236}">
                <a16:creationId xmlns:a16="http://schemas.microsoft.com/office/drawing/2014/main" id="{603CF8D3-9987-2242-AA52-5CF1474F37CA}"/>
              </a:ext>
            </a:extLst>
          </p:cNvPr>
          <p:cNvSpPr/>
          <p:nvPr/>
        </p:nvSpPr>
        <p:spPr>
          <a:xfrm>
            <a:off x="1743075" y="2560273"/>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椭圆 45">
            <a:extLst>
              <a:ext uri="{FF2B5EF4-FFF2-40B4-BE49-F238E27FC236}">
                <a16:creationId xmlns:a16="http://schemas.microsoft.com/office/drawing/2014/main" id="{C59AE1A9-2128-8040-A61D-CA7A0A1837C1}"/>
              </a:ext>
            </a:extLst>
          </p:cNvPr>
          <p:cNvSpPr/>
          <p:nvPr/>
        </p:nvSpPr>
        <p:spPr>
          <a:xfrm>
            <a:off x="1409700" y="3306398"/>
            <a:ext cx="153988" cy="1539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椭圆 46">
            <a:extLst>
              <a:ext uri="{FF2B5EF4-FFF2-40B4-BE49-F238E27FC236}">
                <a16:creationId xmlns:a16="http://schemas.microsoft.com/office/drawing/2014/main" id="{BB7BA4ED-FD50-864A-8C45-8B1E501A9573}"/>
              </a:ext>
            </a:extLst>
          </p:cNvPr>
          <p:cNvSpPr/>
          <p:nvPr/>
        </p:nvSpPr>
        <p:spPr>
          <a:xfrm>
            <a:off x="3463925" y="3984261"/>
            <a:ext cx="153988"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椭圆 47">
            <a:extLst>
              <a:ext uri="{FF2B5EF4-FFF2-40B4-BE49-F238E27FC236}">
                <a16:creationId xmlns:a16="http://schemas.microsoft.com/office/drawing/2014/main" id="{3C22A618-66DC-9440-93A1-C08AFCEFAB85}"/>
              </a:ext>
            </a:extLst>
          </p:cNvPr>
          <p:cNvSpPr/>
          <p:nvPr/>
        </p:nvSpPr>
        <p:spPr>
          <a:xfrm>
            <a:off x="5153391" y="2560273"/>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椭圆 48">
            <a:extLst>
              <a:ext uri="{FF2B5EF4-FFF2-40B4-BE49-F238E27FC236}">
                <a16:creationId xmlns:a16="http://schemas.microsoft.com/office/drawing/2014/main" id="{DD730234-7078-7E42-9EC3-1F728E88A7F0}"/>
              </a:ext>
            </a:extLst>
          </p:cNvPr>
          <p:cNvSpPr/>
          <p:nvPr/>
        </p:nvSpPr>
        <p:spPr>
          <a:xfrm>
            <a:off x="7341820" y="3855673"/>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椭圆 49">
            <a:extLst>
              <a:ext uri="{FF2B5EF4-FFF2-40B4-BE49-F238E27FC236}">
                <a16:creationId xmlns:a16="http://schemas.microsoft.com/office/drawing/2014/main" id="{CDED824F-1731-0E4E-9B4E-43C383656C29}"/>
              </a:ext>
            </a:extLst>
          </p:cNvPr>
          <p:cNvSpPr/>
          <p:nvPr/>
        </p:nvSpPr>
        <p:spPr>
          <a:xfrm>
            <a:off x="6524991" y="3984261"/>
            <a:ext cx="153987"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1" name="椭圆 50">
            <a:extLst>
              <a:ext uri="{FF2B5EF4-FFF2-40B4-BE49-F238E27FC236}">
                <a16:creationId xmlns:a16="http://schemas.microsoft.com/office/drawing/2014/main" id="{6E1AC026-387C-8647-BE2B-69BB33BDB3D7}"/>
              </a:ext>
            </a:extLst>
          </p:cNvPr>
          <p:cNvSpPr/>
          <p:nvPr/>
        </p:nvSpPr>
        <p:spPr>
          <a:xfrm rot="10800000">
            <a:off x="9532570" y="3939811"/>
            <a:ext cx="231775" cy="2333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2" name="椭圆 51">
            <a:extLst>
              <a:ext uri="{FF2B5EF4-FFF2-40B4-BE49-F238E27FC236}">
                <a16:creationId xmlns:a16="http://schemas.microsoft.com/office/drawing/2014/main" id="{16EB0E3C-D8DE-B14B-BF59-1F6EDB6765DC}"/>
              </a:ext>
            </a:extLst>
          </p:cNvPr>
          <p:cNvSpPr/>
          <p:nvPr/>
        </p:nvSpPr>
        <p:spPr>
          <a:xfrm rot="10800000">
            <a:off x="8051433" y="2772998"/>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椭圆 52">
            <a:extLst>
              <a:ext uri="{FF2B5EF4-FFF2-40B4-BE49-F238E27FC236}">
                <a16:creationId xmlns:a16="http://schemas.microsoft.com/office/drawing/2014/main" id="{4A4A639B-FB63-6E49-8F1F-D00535579E76}"/>
              </a:ext>
            </a:extLst>
          </p:cNvPr>
          <p:cNvSpPr/>
          <p:nvPr/>
        </p:nvSpPr>
        <p:spPr>
          <a:xfrm rot="10800000">
            <a:off x="9888170" y="3793761"/>
            <a:ext cx="155575"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4281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6111569"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-1.0-</a:t>
            </a:r>
            <a:r>
              <a:rPr lang="zh-CN" altLang="en-US" sz="4000" b="1" dirty="0">
                <a:solidFill>
                  <a:srgbClr val="FF5859"/>
                </a:solidFill>
                <a:latin typeface="+mj-ea"/>
                <a:ea typeface="+mj-ea"/>
                <a:sym typeface="Helvetica"/>
              </a:rPr>
              <a:t>单体架构</a:t>
            </a:r>
          </a:p>
        </p:txBody>
      </p:sp>
      <p:sp>
        <p:nvSpPr>
          <p:cNvPr id="7" name="Rounded Rectangle 72">
            <a:extLst>
              <a:ext uri="{FF2B5EF4-FFF2-40B4-BE49-F238E27FC236}">
                <a16:creationId xmlns:a16="http://schemas.microsoft.com/office/drawing/2014/main" id="{50639CCB-FC26-D64F-844C-CE9D3449DEA2}"/>
              </a:ext>
            </a:extLst>
          </p:cNvPr>
          <p:cNvSpPr>
            <a:spLocks noChangeArrowheads="1"/>
          </p:cNvSpPr>
          <p:nvPr/>
        </p:nvSpPr>
        <p:spPr bwMode="auto">
          <a:xfrm>
            <a:off x="1017973" y="2028250"/>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12">
            <a:extLst>
              <a:ext uri="{FF2B5EF4-FFF2-40B4-BE49-F238E27FC236}">
                <a16:creationId xmlns:a16="http://schemas.microsoft.com/office/drawing/2014/main" id="{22D22846-B473-304A-B632-AF2D94194F3D}"/>
              </a:ext>
            </a:extLst>
          </p:cNvPr>
          <p:cNvSpPr>
            <a:spLocks noChangeArrowheads="1"/>
          </p:cNvSpPr>
          <p:nvPr/>
        </p:nvSpPr>
        <p:spPr bwMode="auto">
          <a:xfrm>
            <a:off x="682796" y="2510965"/>
            <a:ext cx="2831503" cy="163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支付和订单耦合在一起</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记账混乱且复杂</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容灾能力差</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结构不合理</a:t>
            </a:r>
            <a:endParaRPr lang="en-US" altLang="zh-CN" sz="1400" dirty="0">
              <a:latin typeface="宋体" panose="02010600030101010101" pitchFamily="2" charset="-122"/>
              <a:sym typeface="宋体" panose="02010600030101010101" pitchFamily="2" charset="-122"/>
            </a:endParaRPr>
          </a:p>
        </p:txBody>
      </p:sp>
      <p:sp>
        <p:nvSpPr>
          <p:cNvPr id="9" name="右箭头 8">
            <a:extLst>
              <a:ext uri="{FF2B5EF4-FFF2-40B4-BE49-F238E27FC236}">
                <a16:creationId xmlns:a16="http://schemas.microsoft.com/office/drawing/2014/main" id="{4A240FFC-2006-6149-8869-96D8684D510E}"/>
              </a:ext>
            </a:extLst>
          </p:cNvPr>
          <p:cNvSpPr/>
          <p:nvPr/>
        </p:nvSpPr>
        <p:spPr>
          <a:xfrm>
            <a:off x="3294156" y="2827113"/>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Rounded Rectangle 72">
            <a:extLst>
              <a:ext uri="{FF2B5EF4-FFF2-40B4-BE49-F238E27FC236}">
                <a16:creationId xmlns:a16="http://schemas.microsoft.com/office/drawing/2014/main" id="{DFD81D46-F13F-6D44-80C2-2671213F7D0E}"/>
              </a:ext>
            </a:extLst>
          </p:cNvPr>
          <p:cNvSpPr>
            <a:spLocks noChangeArrowheads="1"/>
          </p:cNvSpPr>
          <p:nvPr/>
        </p:nvSpPr>
        <p:spPr bwMode="auto">
          <a:xfrm>
            <a:off x="4570977" y="2028250"/>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设计原则</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2">
            <a:extLst>
              <a:ext uri="{FF2B5EF4-FFF2-40B4-BE49-F238E27FC236}">
                <a16:creationId xmlns:a16="http://schemas.microsoft.com/office/drawing/2014/main" id="{88F75A67-8F4A-6E48-91D8-00A2B48D23E8}"/>
              </a:ext>
            </a:extLst>
          </p:cNvPr>
          <p:cNvSpPr>
            <a:spLocks noChangeArrowheads="1"/>
          </p:cNvSpPr>
          <p:nvPr/>
        </p:nvSpPr>
        <p:spPr bwMode="auto">
          <a:xfrm>
            <a:off x="4235801" y="2510965"/>
            <a:ext cx="2426256" cy="234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支付与订单进行解耦</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接口幂等性</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增加支付基础校验</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记账集中化</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sz="1400" dirty="0">
                <a:latin typeface="宋体" panose="02010600030101010101" pitchFamily="2" charset="-122"/>
                <a:sym typeface="宋体" panose="02010600030101010101" pitchFamily="2" charset="-122"/>
              </a:rPr>
              <a:t>剥离上层业务逻辑，保证通用能力</a:t>
            </a:r>
            <a:endParaRPr lang="en-US" altLang="zh-CN" sz="1400" dirty="0">
              <a:latin typeface="宋体" panose="02010600030101010101" pitchFamily="2" charset="-122"/>
              <a:sym typeface="宋体" panose="02010600030101010101" pitchFamily="2" charset="-122"/>
            </a:endParaRPr>
          </a:p>
        </p:txBody>
      </p:sp>
      <p:pic>
        <p:nvPicPr>
          <p:cNvPr id="12" name="Picture 2">
            <a:extLst>
              <a:ext uri="{FF2B5EF4-FFF2-40B4-BE49-F238E27FC236}">
                <a16:creationId xmlns:a16="http://schemas.microsoft.com/office/drawing/2014/main" id="{5581DE46-0D32-E24D-AFE4-A342F8DFDB8B}"/>
              </a:ext>
            </a:extLst>
          </p:cNvPr>
          <p:cNvPicPr>
            <a:picLocks noChangeAspect="1" noChangeArrowheads="1"/>
          </p:cNvPicPr>
          <p:nvPr/>
        </p:nvPicPr>
        <p:blipFill>
          <a:blip r:embed="rId2" cstate="print"/>
          <a:srcRect/>
          <a:stretch>
            <a:fillRect/>
          </a:stretch>
        </p:blipFill>
        <p:spPr bwMode="auto">
          <a:xfrm>
            <a:off x="6832075" y="1620970"/>
            <a:ext cx="4707273" cy="4327654"/>
          </a:xfrm>
          <a:prstGeom prst="rect">
            <a:avLst/>
          </a:prstGeom>
          <a:noFill/>
          <a:ln w="9525">
            <a:noFill/>
            <a:miter lim="800000"/>
            <a:headEnd/>
            <a:tailEnd/>
          </a:ln>
        </p:spPr>
      </p:pic>
    </p:spTree>
    <p:extLst>
      <p:ext uri="{BB962C8B-B14F-4D97-AF65-F5344CB8AC3E}">
        <p14:creationId xmlns:p14="http://schemas.microsoft.com/office/powerpoint/2010/main" val="210076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6468862"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支付单</a:t>
            </a:r>
          </a:p>
        </p:txBody>
      </p:sp>
      <p:sp>
        <p:nvSpPr>
          <p:cNvPr id="3" name="Rounded Rectangle 72">
            <a:extLst>
              <a:ext uri="{FF2B5EF4-FFF2-40B4-BE49-F238E27FC236}">
                <a16:creationId xmlns:a16="http://schemas.microsoft.com/office/drawing/2014/main" id="{65482775-8115-F04C-8186-2B74FCDB9D25}"/>
              </a:ext>
            </a:extLst>
          </p:cNvPr>
          <p:cNvSpPr>
            <a:spLocks noChangeArrowheads="1"/>
          </p:cNvSpPr>
          <p:nvPr/>
        </p:nvSpPr>
        <p:spPr bwMode="auto">
          <a:xfrm>
            <a:off x="2505129" y="2160884"/>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12">
            <a:extLst>
              <a:ext uri="{FF2B5EF4-FFF2-40B4-BE49-F238E27FC236}">
                <a16:creationId xmlns:a16="http://schemas.microsoft.com/office/drawing/2014/main" id="{5D895BEE-18EE-7E46-A98D-D296FAE06F02}"/>
              </a:ext>
            </a:extLst>
          </p:cNvPr>
          <p:cNvSpPr>
            <a:spLocks noChangeArrowheads="1"/>
          </p:cNvSpPr>
          <p:nvPr/>
        </p:nvSpPr>
        <p:spPr bwMode="auto">
          <a:xfrm>
            <a:off x="2377810" y="2643599"/>
            <a:ext cx="2831503" cy="142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30000"/>
              </a:lnSpc>
              <a:spcBef>
                <a:spcPts val="600"/>
              </a:spcBef>
              <a:spcAft>
                <a:spcPts val="600"/>
              </a:spcAft>
              <a:buFont typeface="Wingdings" pitchFamily="2" charset="2"/>
              <a:buChar char="n"/>
            </a:pPr>
            <a:r>
              <a:rPr lang="zh-CN" altLang="en-US" dirty="0">
                <a:latin typeface="宋体" panose="02010600030101010101" pitchFamily="2" charset="-122"/>
                <a:sym typeface="宋体" panose="02010600030101010101" pitchFamily="2" charset="-122"/>
              </a:rPr>
              <a:t>组合支付</a:t>
            </a:r>
            <a:endParaRPr lang="en-US" altLang="zh-CN"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dirty="0">
                <a:latin typeface="宋体" panose="02010600030101010101" pitchFamily="2" charset="-122"/>
                <a:sym typeface="宋体" panose="02010600030101010101" pitchFamily="2" charset="-122"/>
              </a:rPr>
              <a:t>合单支付</a:t>
            </a:r>
            <a:endParaRPr lang="en-US" altLang="zh-CN"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dirty="0">
                <a:latin typeface="宋体" panose="02010600030101010101" pitchFamily="2" charset="-122"/>
                <a:sym typeface="宋体" panose="02010600030101010101" pitchFamily="2" charset="-122"/>
              </a:rPr>
              <a:t>收银台</a:t>
            </a:r>
            <a:endParaRPr lang="en-US" altLang="zh-CN" dirty="0">
              <a:latin typeface="宋体" panose="02010600030101010101" pitchFamily="2" charset="-122"/>
              <a:sym typeface="宋体" panose="02010600030101010101" pitchFamily="2" charset="-122"/>
            </a:endParaRPr>
          </a:p>
        </p:txBody>
      </p:sp>
      <p:sp>
        <p:nvSpPr>
          <p:cNvPr id="5" name="右箭头 4">
            <a:extLst>
              <a:ext uri="{FF2B5EF4-FFF2-40B4-BE49-F238E27FC236}">
                <a16:creationId xmlns:a16="http://schemas.microsoft.com/office/drawing/2014/main" id="{BEE227D8-F531-7B43-8CEC-C3379B179696}"/>
              </a:ext>
            </a:extLst>
          </p:cNvPr>
          <p:cNvSpPr/>
          <p:nvPr/>
        </p:nvSpPr>
        <p:spPr>
          <a:xfrm>
            <a:off x="5209313" y="2858129"/>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Rounded Rectangle 72">
            <a:extLst>
              <a:ext uri="{FF2B5EF4-FFF2-40B4-BE49-F238E27FC236}">
                <a16:creationId xmlns:a16="http://schemas.microsoft.com/office/drawing/2014/main" id="{5CBA8627-ACCE-2043-82CD-5D9CAED89CCC}"/>
              </a:ext>
            </a:extLst>
          </p:cNvPr>
          <p:cNvSpPr>
            <a:spLocks noChangeArrowheads="1"/>
          </p:cNvSpPr>
          <p:nvPr/>
        </p:nvSpPr>
        <p:spPr bwMode="auto">
          <a:xfrm>
            <a:off x="7103612" y="2160884"/>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12">
            <a:extLst>
              <a:ext uri="{FF2B5EF4-FFF2-40B4-BE49-F238E27FC236}">
                <a16:creationId xmlns:a16="http://schemas.microsoft.com/office/drawing/2014/main" id="{02A970D3-12CC-E747-B22C-722567A937BA}"/>
              </a:ext>
            </a:extLst>
          </p:cNvPr>
          <p:cNvSpPr>
            <a:spLocks noChangeArrowheads="1"/>
          </p:cNvSpPr>
          <p:nvPr/>
        </p:nvSpPr>
        <p:spPr bwMode="auto">
          <a:xfrm>
            <a:off x="6465427" y="2643599"/>
            <a:ext cx="3297701" cy="230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30000"/>
              </a:lnSpc>
              <a:spcBef>
                <a:spcPts val="600"/>
              </a:spcBef>
              <a:spcAft>
                <a:spcPts val="600"/>
              </a:spcAft>
              <a:buFont typeface="Wingdings" pitchFamily="2" charset="2"/>
              <a:buChar char="n"/>
            </a:pPr>
            <a:r>
              <a:rPr lang="zh-CN" altLang="en-US" dirty="0">
                <a:latin typeface="宋体" panose="02010600030101010101" pitchFamily="2" charset="-122"/>
                <a:sym typeface="宋体" panose="02010600030101010101" pitchFamily="2" charset="-122"/>
              </a:rPr>
              <a:t>支付专业化单据体系建立</a:t>
            </a:r>
            <a:endParaRPr lang="en-US" altLang="zh-CN"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dirty="0">
                <a:latin typeface="宋体" panose="02010600030101010101" pitchFamily="2" charset="-122"/>
                <a:sym typeface="宋体" panose="02010600030101010101" pitchFamily="2" charset="-122"/>
              </a:rPr>
              <a:t>构建端内外一站式收单服务</a:t>
            </a:r>
            <a:endParaRPr lang="en-US" altLang="zh-CN"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Wingdings" pitchFamily="2" charset="2"/>
              <a:buChar char="n"/>
            </a:pPr>
            <a:r>
              <a:rPr lang="zh-CN" altLang="en-US" dirty="0">
                <a:latin typeface="宋体" panose="02010600030101010101" pitchFamily="2" charset="-122"/>
                <a:sym typeface="宋体" panose="02010600030101010101" pitchFamily="2" charset="-122"/>
              </a:rPr>
              <a:t>复杂支付业务解决方案</a:t>
            </a:r>
            <a:endParaRPr lang="en-US" altLang="zh-CN"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mj-lt"/>
              <a:buAutoNum type="arabicPeriod"/>
            </a:pPr>
            <a:endParaRPr lang="en-US" altLang="zh-CN" sz="1400" dirty="0">
              <a:solidFill>
                <a:srgbClr val="4E4E4E"/>
              </a:solidFill>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mj-lt"/>
              <a:buAutoNum type="arabicPeriod"/>
            </a:pPr>
            <a:endParaRPr lang="en-US" altLang="zh-CN" sz="1400" dirty="0">
              <a:solidFill>
                <a:srgbClr val="4E4E4E"/>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78457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6468862"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支付单</a:t>
            </a:r>
          </a:p>
        </p:txBody>
      </p:sp>
      <p:sp>
        <p:nvSpPr>
          <p:cNvPr id="3" name="Rounded Rectangle 72">
            <a:extLst>
              <a:ext uri="{FF2B5EF4-FFF2-40B4-BE49-F238E27FC236}">
                <a16:creationId xmlns:a16="http://schemas.microsoft.com/office/drawing/2014/main" id="{65482775-8115-F04C-8186-2B74FCDB9D25}"/>
              </a:ext>
            </a:extLst>
          </p:cNvPr>
          <p:cNvSpPr>
            <a:spLocks noChangeArrowheads="1"/>
          </p:cNvSpPr>
          <p:nvPr/>
        </p:nvSpPr>
        <p:spPr bwMode="auto">
          <a:xfrm>
            <a:off x="2756338" y="1720974"/>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数据结构</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Picture 3">
            <a:extLst>
              <a:ext uri="{FF2B5EF4-FFF2-40B4-BE49-F238E27FC236}">
                <a16:creationId xmlns:a16="http://schemas.microsoft.com/office/drawing/2014/main" id="{9CE36EB0-23A1-B044-8FF1-E8ADD79C299A}"/>
              </a:ext>
            </a:extLst>
          </p:cNvPr>
          <p:cNvPicPr>
            <a:picLocks noChangeAspect="1" noChangeArrowheads="1"/>
          </p:cNvPicPr>
          <p:nvPr/>
        </p:nvPicPr>
        <p:blipFill>
          <a:blip r:embed="rId3" cstate="print"/>
          <a:srcRect/>
          <a:stretch>
            <a:fillRect/>
          </a:stretch>
        </p:blipFill>
        <p:spPr bwMode="auto">
          <a:xfrm>
            <a:off x="987146" y="2375839"/>
            <a:ext cx="5494669" cy="3326005"/>
          </a:xfrm>
          <a:prstGeom prst="rect">
            <a:avLst/>
          </a:prstGeom>
          <a:noFill/>
          <a:ln w="9525">
            <a:noFill/>
            <a:miter lim="800000"/>
            <a:headEnd/>
            <a:tailEnd/>
          </a:ln>
        </p:spPr>
      </p:pic>
      <p:pic>
        <p:nvPicPr>
          <p:cNvPr id="10" name="Picture 7">
            <a:extLst>
              <a:ext uri="{FF2B5EF4-FFF2-40B4-BE49-F238E27FC236}">
                <a16:creationId xmlns:a16="http://schemas.microsoft.com/office/drawing/2014/main" id="{216446D2-9B81-944A-8028-DF20D59EBF9F}"/>
              </a:ext>
            </a:extLst>
          </p:cNvPr>
          <p:cNvPicPr>
            <a:picLocks noChangeAspect="1" noChangeArrowheads="1"/>
          </p:cNvPicPr>
          <p:nvPr/>
        </p:nvPicPr>
        <p:blipFill>
          <a:blip r:embed="rId4" cstate="print"/>
          <a:srcRect/>
          <a:stretch>
            <a:fillRect/>
          </a:stretch>
        </p:blipFill>
        <p:spPr bwMode="auto">
          <a:xfrm>
            <a:off x="7292681" y="4169470"/>
            <a:ext cx="3912173" cy="1801149"/>
          </a:xfrm>
          <a:prstGeom prst="rect">
            <a:avLst/>
          </a:prstGeom>
          <a:noFill/>
          <a:ln w="9525">
            <a:noFill/>
            <a:miter lim="800000"/>
            <a:headEnd/>
            <a:tailEnd/>
          </a:ln>
        </p:spPr>
      </p:pic>
      <p:sp>
        <p:nvSpPr>
          <p:cNvPr id="11" name="Rounded Rectangle 72">
            <a:extLst>
              <a:ext uri="{FF2B5EF4-FFF2-40B4-BE49-F238E27FC236}">
                <a16:creationId xmlns:a16="http://schemas.microsoft.com/office/drawing/2014/main" id="{09291024-5B2A-7946-AB70-67297E8B9383}"/>
              </a:ext>
            </a:extLst>
          </p:cNvPr>
          <p:cNvSpPr>
            <a:spLocks noChangeArrowheads="1"/>
          </p:cNvSpPr>
          <p:nvPr/>
        </p:nvSpPr>
        <p:spPr bwMode="auto">
          <a:xfrm>
            <a:off x="8353269" y="3661017"/>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资金安全</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ounded Rectangle 72">
            <a:extLst>
              <a:ext uri="{FF2B5EF4-FFF2-40B4-BE49-F238E27FC236}">
                <a16:creationId xmlns:a16="http://schemas.microsoft.com/office/drawing/2014/main" id="{C6190733-EAC8-4B41-9076-654A4CB0082A}"/>
              </a:ext>
            </a:extLst>
          </p:cNvPr>
          <p:cNvSpPr>
            <a:spLocks noChangeArrowheads="1"/>
          </p:cNvSpPr>
          <p:nvPr/>
        </p:nvSpPr>
        <p:spPr bwMode="auto">
          <a:xfrm>
            <a:off x="8353269" y="1720974"/>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幂等</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a:extLst>
              <a:ext uri="{FF2B5EF4-FFF2-40B4-BE49-F238E27FC236}">
                <a16:creationId xmlns:a16="http://schemas.microsoft.com/office/drawing/2014/main" id="{7524284E-2BFD-CA4D-9FE1-0A0DE90B6BFB}"/>
              </a:ext>
            </a:extLst>
          </p:cNvPr>
          <p:cNvSpPr/>
          <p:nvPr/>
        </p:nvSpPr>
        <p:spPr>
          <a:xfrm>
            <a:off x="7571288" y="2432543"/>
            <a:ext cx="3354957" cy="646331"/>
          </a:xfrm>
          <a:prstGeom prst="rect">
            <a:avLst/>
          </a:prstGeom>
        </p:spPr>
        <p:txBody>
          <a:bodyPr wrap="none">
            <a:spAutoFit/>
          </a:bodyPr>
          <a:lstStyle/>
          <a:p>
            <a:pPr marL="285750" indent="-285750" defTabSz="825500" hangingPunct="0">
              <a:buFont typeface="Arial" panose="020B0604020202020204" pitchFamily="34" charset="0"/>
              <a:buChar char="•"/>
            </a:pPr>
            <a:r>
              <a:rPr lang="zh-CN" altLang="en-US" cap="all" spc="726" dirty="0">
                <a:solidFill>
                  <a:schemeClr val="tx1">
                    <a:lumMod val="50000"/>
                  </a:schemeClr>
                </a:solidFill>
                <a:latin typeface="微软雅黑" pitchFamily="34" charset="-122"/>
                <a:ea typeface="微软雅黑" pitchFamily="34" charset="-122"/>
                <a:sym typeface="Helvetica"/>
              </a:rPr>
              <a:t>支</a:t>
            </a:r>
            <a:r>
              <a:rPr lang="zh-CN" altLang="en-US" dirty="0">
                <a:solidFill>
                  <a:schemeClr val="tx1">
                    <a:lumMod val="50000"/>
                  </a:schemeClr>
                </a:solidFill>
                <a:latin typeface="微软雅黑" pitchFamily="34" charset="-122"/>
                <a:ea typeface="微软雅黑" pitchFamily="34" charset="-122"/>
              </a:rPr>
              <a:t>付单</a:t>
            </a:r>
            <a:r>
              <a:rPr lang="en-US" altLang="zh-CN" cap="all" spc="726" dirty="0">
                <a:solidFill>
                  <a:schemeClr val="tx1">
                    <a:lumMod val="50000"/>
                  </a:schemeClr>
                </a:solidFill>
                <a:latin typeface="微软雅黑" pitchFamily="34" charset="-122"/>
                <a:ea typeface="微软雅黑" pitchFamily="34" charset="-122"/>
                <a:sym typeface="Helvetica"/>
              </a:rPr>
              <a:t>ID+</a:t>
            </a:r>
            <a:r>
              <a:rPr lang="zh-CN" altLang="en-US" cap="all" spc="726" dirty="0">
                <a:solidFill>
                  <a:schemeClr val="tx1">
                    <a:lumMod val="50000"/>
                  </a:schemeClr>
                </a:solidFill>
                <a:latin typeface="微软雅黑" pitchFamily="34" charset="-122"/>
                <a:ea typeface="微软雅黑" pitchFamily="34" charset="-122"/>
                <a:sym typeface="Helvetica"/>
              </a:rPr>
              <a:t>调用方</a:t>
            </a:r>
            <a:r>
              <a:rPr lang="en-US" altLang="zh-CN" cap="all" spc="726" dirty="0">
                <a:solidFill>
                  <a:schemeClr val="tx1">
                    <a:lumMod val="50000"/>
                  </a:schemeClr>
                </a:solidFill>
                <a:latin typeface="微软雅黑" pitchFamily="34" charset="-122"/>
                <a:ea typeface="微软雅黑" pitchFamily="34" charset="-122"/>
                <a:sym typeface="Helvetica"/>
              </a:rPr>
              <a:t>id</a:t>
            </a:r>
          </a:p>
          <a:p>
            <a:pPr marL="285750" indent="-285750" defTabSz="825500" hangingPunct="0">
              <a:buFont typeface="Arial" panose="020B0604020202020204" pitchFamily="34" charset="0"/>
              <a:buChar char="•"/>
            </a:pPr>
            <a:r>
              <a:rPr lang="zh-CN" altLang="en-US" cap="all" spc="726" dirty="0">
                <a:solidFill>
                  <a:schemeClr val="tx1">
                    <a:lumMod val="50000"/>
                  </a:schemeClr>
                </a:solidFill>
                <a:latin typeface="微软雅黑" pitchFamily="34" charset="-122"/>
                <a:ea typeface="微软雅黑" pitchFamily="34" charset="-122"/>
                <a:sym typeface="Helvetica"/>
              </a:rPr>
              <a:t>请求参数相同</a:t>
            </a:r>
          </a:p>
        </p:txBody>
      </p:sp>
    </p:spTree>
    <p:extLst>
      <p:ext uri="{BB962C8B-B14F-4D97-AF65-F5344CB8AC3E}">
        <p14:creationId xmlns:p14="http://schemas.microsoft.com/office/powerpoint/2010/main" val="339291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12E1F785-F27C-1F4E-98A6-7E8ED796A6B5}"/>
              </a:ext>
            </a:extLst>
          </p:cNvPr>
          <p:cNvPicPr>
            <a:picLocks noChangeAspect="1"/>
          </p:cNvPicPr>
          <p:nvPr/>
        </p:nvPicPr>
        <p:blipFill>
          <a:blip r:embed="rId3"/>
          <a:stretch>
            <a:fillRect/>
          </a:stretch>
        </p:blipFill>
        <p:spPr>
          <a:xfrm>
            <a:off x="6096000" y="2764669"/>
            <a:ext cx="5496365" cy="3040259"/>
          </a:xfrm>
          <a:prstGeom prst="rect">
            <a:avLst/>
          </a:prstGeom>
        </p:spPr>
      </p:pic>
      <p:pic>
        <p:nvPicPr>
          <p:cNvPr id="16" name="图片 15">
            <a:extLst>
              <a:ext uri="{FF2B5EF4-FFF2-40B4-BE49-F238E27FC236}">
                <a16:creationId xmlns:a16="http://schemas.microsoft.com/office/drawing/2014/main" id="{E4C8C601-4AE5-C142-BD43-E7346690CD62}"/>
              </a:ext>
            </a:extLst>
          </p:cNvPr>
          <p:cNvPicPr>
            <a:picLocks noChangeAspect="1"/>
          </p:cNvPicPr>
          <p:nvPr/>
        </p:nvPicPr>
        <p:blipFill>
          <a:blip r:embed="rId4"/>
          <a:stretch>
            <a:fillRect/>
          </a:stretch>
        </p:blipFill>
        <p:spPr>
          <a:xfrm>
            <a:off x="92888" y="2628144"/>
            <a:ext cx="5081033" cy="3198817"/>
          </a:xfrm>
          <a:prstGeom prst="rect">
            <a:avLst/>
          </a:prstGeom>
        </p:spPr>
      </p:pic>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6468862"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支付单</a:t>
            </a:r>
          </a:p>
        </p:txBody>
      </p:sp>
      <p:sp>
        <p:nvSpPr>
          <p:cNvPr id="3" name="Rounded Rectangle 72">
            <a:extLst>
              <a:ext uri="{FF2B5EF4-FFF2-40B4-BE49-F238E27FC236}">
                <a16:creationId xmlns:a16="http://schemas.microsoft.com/office/drawing/2014/main" id="{65482775-8115-F04C-8186-2B74FCDB9D25}"/>
              </a:ext>
            </a:extLst>
          </p:cNvPr>
          <p:cNvSpPr>
            <a:spLocks noChangeArrowheads="1"/>
          </p:cNvSpPr>
          <p:nvPr/>
        </p:nvSpPr>
        <p:spPr bwMode="auto">
          <a:xfrm>
            <a:off x="1741454" y="1670732"/>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组合支付</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a:extLst>
              <a:ext uri="{FF2B5EF4-FFF2-40B4-BE49-F238E27FC236}">
                <a16:creationId xmlns:a16="http://schemas.microsoft.com/office/drawing/2014/main" id="{847AAEB5-1155-B943-9699-02462C779C27}"/>
              </a:ext>
            </a:extLst>
          </p:cNvPr>
          <p:cNvSpPr/>
          <p:nvPr/>
        </p:nvSpPr>
        <p:spPr>
          <a:xfrm>
            <a:off x="4666045" y="1492208"/>
            <a:ext cx="2538623" cy="1754326"/>
          </a:xfrm>
          <a:prstGeom prst="rect">
            <a:avLst/>
          </a:prstGeom>
        </p:spPr>
        <p:txBody>
          <a:bodyPr wrap="square">
            <a:spAutoFit/>
          </a:bodyPr>
          <a:lstStyle/>
          <a:p>
            <a:pPr defTabSz="825500" hangingPunct="0"/>
            <a:r>
              <a:rPr lang="zh-CN" altLang="en-US" cap="all" spc="726" dirty="0">
                <a:solidFill>
                  <a:schemeClr val="tx2">
                    <a:lumMod val="10000"/>
                  </a:schemeClr>
                </a:solidFill>
                <a:latin typeface="微软雅黑" pitchFamily="34" charset="-122"/>
                <a:ea typeface="微软雅黑" pitchFamily="34" charset="-122"/>
                <a:sym typeface="Helvetica"/>
              </a:rPr>
              <a:t>一致性策略</a:t>
            </a:r>
            <a:endParaRPr lang="en-US" altLang="zh-CN" cap="all" spc="726" dirty="0">
              <a:solidFill>
                <a:schemeClr val="tx2">
                  <a:lumMod val="10000"/>
                </a:schemeClr>
              </a:solidFill>
              <a:latin typeface="微软雅黑" pitchFamily="34" charset="-122"/>
              <a:ea typeface="微软雅黑" pitchFamily="34" charset="-122"/>
              <a:sym typeface="Helvetica"/>
            </a:endParaRPr>
          </a:p>
          <a:p>
            <a:pPr defTabSz="825500" hangingPunct="0">
              <a:buFont typeface="Wingdings" pitchFamily="2" charset="2"/>
              <a:buChar char="p"/>
            </a:pPr>
            <a:r>
              <a:rPr lang="zh-CN" altLang="en-US" dirty="0">
                <a:solidFill>
                  <a:schemeClr val="tx2">
                    <a:lumMod val="10000"/>
                  </a:schemeClr>
                </a:solidFill>
                <a:latin typeface="微软雅黑" pitchFamily="34" charset="-122"/>
                <a:ea typeface="微软雅黑" pitchFamily="34" charset="-122"/>
              </a:rPr>
              <a:t> 主动查询</a:t>
            </a:r>
            <a:endParaRPr lang="en-US" altLang="zh-CN" dirty="0">
              <a:solidFill>
                <a:schemeClr val="tx2">
                  <a:lumMod val="10000"/>
                </a:schemeClr>
              </a:solidFill>
              <a:latin typeface="微软雅黑" pitchFamily="34" charset="-122"/>
              <a:ea typeface="微软雅黑" pitchFamily="34" charset="-122"/>
            </a:endParaRPr>
          </a:p>
          <a:p>
            <a:pPr defTabSz="825500" hangingPunct="0">
              <a:buFont typeface="Wingdings" pitchFamily="2" charset="2"/>
              <a:buChar char="p"/>
            </a:pPr>
            <a:r>
              <a:rPr lang="zh-CN" altLang="en-US" dirty="0">
                <a:solidFill>
                  <a:schemeClr val="tx2">
                    <a:lumMod val="10000"/>
                  </a:schemeClr>
                </a:solidFill>
                <a:latin typeface="微软雅黑" pitchFamily="34" charset="-122"/>
                <a:ea typeface="微软雅黑" pitchFamily="34" charset="-122"/>
              </a:rPr>
              <a:t> 回调监听</a:t>
            </a:r>
            <a:endParaRPr lang="en-US" altLang="zh-CN" dirty="0">
              <a:solidFill>
                <a:schemeClr val="tx2">
                  <a:lumMod val="10000"/>
                </a:schemeClr>
              </a:solidFill>
              <a:latin typeface="微软雅黑" pitchFamily="34" charset="-122"/>
              <a:ea typeface="微软雅黑" pitchFamily="34" charset="-122"/>
            </a:endParaRPr>
          </a:p>
          <a:p>
            <a:pPr defTabSz="825500" hangingPunct="0">
              <a:buFont typeface="Wingdings" pitchFamily="2" charset="2"/>
              <a:buChar char="p"/>
            </a:pPr>
            <a:r>
              <a:rPr lang="zh-CN" altLang="en-US" dirty="0">
                <a:solidFill>
                  <a:schemeClr val="tx2">
                    <a:lumMod val="10000"/>
                  </a:schemeClr>
                </a:solidFill>
                <a:latin typeface="微软雅黑" pitchFamily="34" charset="-122"/>
                <a:ea typeface="微软雅黑" pitchFamily="34" charset="-122"/>
              </a:rPr>
              <a:t> 对账兜底</a:t>
            </a:r>
            <a:endParaRPr lang="en-US" altLang="zh-CN" dirty="0">
              <a:solidFill>
                <a:schemeClr val="tx2">
                  <a:lumMod val="10000"/>
                </a:schemeClr>
              </a:solidFill>
              <a:latin typeface="微软雅黑" pitchFamily="34" charset="-122"/>
              <a:ea typeface="微软雅黑" pitchFamily="34" charset="-122"/>
            </a:endParaRPr>
          </a:p>
          <a:p>
            <a:pPr defTabSz="825500" hangingPunct="0">
              <a:buFont typeface="Wingdings" pitchFamily="2" charset="2"/>
              <a:buChar char="p"/>
            </a:pPr>
            <a:r>
              <a:rPr lang="zh-CN" altLang="en-US" dirty="0">
                <a:solidFill>
                  <a:schemeClr val="tx2">
                    <a:lumMod val="10000"/>
                  </a:schemeClr>
                </a:solidFill>
                <a:latin typeface="微软雅黑" pitchFamily="34" charset="-122"/>
                <a:ea typeface="微软雅黑" pitchFamily="34" charset="-122"/>
              </a:rPr>
              <a:t> 重复支付补单退款</a:t>
            </a:r>
            <a:endParaRPr lang="en-US" altLang="zh-CN" dirty="0">
              <a:solidFill>
                <a:schemeClr val="tx2">
                  <a:lumMod val="10000"/>
                </a:schemeClr>
              </a:solidFill>
              <a:latin typeface="微软雅黑" pitchFamily="34" charset="-122"/>
              <a:ea typeface="微软雅黑" pitchFamily="34" charset="-122"/>
            </a:endParaRPr>
          </a:p>
          <a:p>
            <a:pPr defTabSz="825500" hangingPunct="0">
              <a:buFont typeface="Wingdings" pitchFamily="2" charset="2"/>
              <a:buChar char="p"/>
            </a:pPr>
            <a:endParaRPr lang="en-US" altLang="zh-CN" dirty="0">
              <a:solidFill>
                <a:schemeClr val="tx2">
                  <a:lumMod val="10000"/>
                </a:schemeClr>
              </a:solidFill>
              <a:latin typeface="微软雅黑" pitchFamily="34" charset="-122"/>
              <a:ea typeface="微软雅黑" pitchFamily="34" charset="-122"/>
            </a:endParaRPr>
          </a:p>
        </p:txBody>
      </p:sp>
      <p:sp>
        <p:nvSpPr>
          <p:cNvPr id="13" name="Rounded Rectangle 72">
            <a:extLst>
              <a:ext uri="{FF2B5EF4-FFF2-40B4-BE49-F238E27FC236}">
                <a16:creationId xmlns:a16="http://schemas.microsoft.com/office/drawing/2014/main" id="{466DF64D-AE7C-1D49-ABAB-435DF491F1C0}"/>
              </a:ext>
            </a:extLst>
          </p:cNvPr>
          <p:cNvSpPr>
            <a:spLocks noChangeArrowheads="1"/>
          </p:cNvSpPr>
          <p:nvPr/>
        </p:nvSpPr>
        <p:spPr bwMode="auto">
          <a:xfrm>
            <a:off x="7951336" y="1670732"/>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合单支付</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7419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6468862"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支付单</a:t>
            </a:r>
          </a:p>
        </p:txBody>
      </p:sp>
      <p:sp>
        <p:nvSpPr>
          <p:cNvPr id="3" name="Rounded Rectangle 72">
            <a:extLst>
              <a:ext uri="{FF2B5EF4-FFF2-40B4-BE49-F238E27FC236}">
                <a16:creationId xmlns:a16="http://schemas.microsoft.com/office/drawing/2014/main" id="{65482775-8115-F04C-8186-2B74FCDB9D25}"/>
              </a:ext>
            </a:extLst>
          </p:cNvPr>
          <p:cNvSpPr>
            <a:spLocks noChangeArrowheads="1"/>
          </p:cNvSpPr>
          <p:nvPr/>
        </p:nvSpPr>
        <p:spPr bwMode="auto">
          <a:xfrm>
            <a:off x="2104389" y="1676907"/>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支付路由</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a:extLst>
              <a:ext uri="{FF2B5EF4-FFF2-40B4-BE49-F238E27FC236}">
                <a16:creationId xmlns:a16="http://schemas.microsoft.com/office/drawing/2014/main" id="{FF2F20E9-5458-E346-8892-183F87B2FCFA}"/>
              </a:ext>
            </a:extLst>
          </p:cNvPr>
          <p:cNvPicPr>
            <a:picLocks noChangeAspect="1"/>
          </p:cNvPicPr>
          <p:nvPr/>
        </p:nvPicPr>
        <p:blipFill rotWithShape="1">
          <a:blip r:embed="rId3"/>
          <a:srcRect l="4469" t="4354" r="2252" b="4335"/>
          <a:stretch/>
        </p:blipFill>
        <p:spPr>
          <a:xfrm>
            <a:off x="6775375" y="1767796"/>
            <a:ext cx="4501234" cy="3995280"/>
          </a:xfrm>
          <a:prstGeom prst="rect">
            <a:avLst/>
          </a:prstGeom>
        </p:spPr>
      </p:pic>
      <p:pic>
        <p:nvPicPr>
          <p:cNvPr id="9" name="图片 8">
            <a:extLst>
              <a:ext uri="{FF2B5EF4-FFF2-40B4-BE49-F238E27FC236}">
                <a16:creationId xmlns:a16="http://schemas.microsoft.com/office/drawing/2014/main" id="{A9AF82CF-A8EB-5843-8C82-7DBF4B50A59D}"/>
              </a:ext>
            </a:extLst>
          </p:cNvPr>
          <p:cNvPicPr>
            <a:picLocks noChangeAspect="1"/>
          </p:cNvPicPr>
          <p:nvPr/>
        </p:nvPicPr>
        <p:blipFill>
          <a:blip r:embed="rId4"/>
          <a:stretch>
            <a:fillRect/>
          </a:stretch>
        </p:blipFill>
        <p:spPr>
          <a:xfrm>
            <a:off x="614404" y="2402815"/>
            <a:ext cx="4369031" cy="3296914"/>
          </a:xfrm>
          <a:prstGeom prst="rect">
            <a:avLst/>
          </a:prstGeom>
        </p:spPr>
      </p:pic>
    </p:spTree>
    <p:extLst>
      <p:ext uri="{BB962C8B-B14F-4D97-AF65-F5344CB8AC3E}">
        <p14:creationId xmlns:p14="http://schemas.microsoft.com/office/powerpoint/2010/main" val="222752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6468862"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账户</a:t>
            </a:r>
          </a:p>
        </p:txBody>
      </p:sp>
      <p:sp>
        <p:nvSpPr>
          <p:cNvPr id="3" name="Rounded Rectangle 72">
            <a:extLst>
              <a:ext uri="{FF2B5EF4-FFF2-40B4-BE49-F238E27FC236}">
                <a16:creationId xmlns:a16="http://schemas.microsoft.com/office/drawing/2014/main" id="{65482775-8115-F04C-8186-2B74FCDB9D25}"/>
              </a:ext>
            </a:extLst>
          </p:cNvPr>
          <p:cNvSpPr>
            <a:spLocks noChangeArrowheads="1"/>
          </p:cNvSpPr>
          <p:nvPr/>
        </p:nvSpPr>
        <p:spPr bwMode="auto">
          <a:xfrm>
            <a:off x="2505129" y="2160884"/>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12">
            <a:extLst>
              <a:ext uri="{FF2B5EF4-FFF2-40B4-BE49-F238E27FC236}">
                <a16:creationId xmlns:a16="http://schemas.microsoft.com/office/drawing/2014/main" id="{5D895BEE-18EE-7E46-A98D-D296FAE06F02}"/>
              </a:ext>
            </a:extLst>
          </p:cNvPr>
          <p:cNvSpPr>
            <a:spLocks noChangeArrowheads="1"/>
          </p:cNvSpPr>
          <p:nvPr/>
        </p:nvSpPr>
        <p:spPr bwMode="auto">
          <a:xfrm>
            <a:off x="1513961" y="2858129"/>
            <a:ext cx="3297701" cy="77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lvl="1" indent="-457200">
              <a:lnSpc>
                <a:spcPct val="130000"/>
              </a:lnSpc>
              <a:buFont typeface="Wingdings" pitchFamily="2" charset="2"/>
              <a:buChar char="n"/>
            </a:pPr>
            <a:r>
              <a:rPr lang="zh-CN" altLang="en-US" dirty="0"/>
              <a:t>财务对账难题</a:t>
            </a:r>
            <a:endParaRPr lang="en-US" altLang="zh-CN" dirty="0"/>
          </a:p>
          <a:p>
            <a:pPr marL="914400" lvl="1" indent="-457200">
              <a:lnSpc>
                <a:spcPct val="130000"/>
              </a:lnSpc>
              <a:buFont typeface="Wingdings" pitchFamily="2" charset="2"/>
              <a:buChar char="n"/>
            </a:pPr>
            <a:r>
              <a:rPr lang="zh-CN" altLang="en-US" dirty="0"/>
              <a:t>资金管控能力薄弱</a:t>
            </a:r>
            <a:endParaRPr lang="en-US" altLang="zh-CN" dirty="0">
              <a:latin typeface="微软雅黑" panose="020B0503020204020204" pitchFamily="34" charset="-122"/>
              <a:ea typeface="微软雅黑" panose="020B0503020204020204" pitchFamily="34" charset="-122"/>
            </a:endParaRPr>
          </a:p>
        </p:txBody>
      </p:sp>
      <p:sp>
        <p:nvSpPr>
          <p:cNvPr id="5" name="右箭头 4">
            <a:extLst>
              <a:ext uri="{FF2B5EF4-FFF2-40B4-BE49-F238E27FC236}">
                <a16:creationId xmlns:a16="http://schemas.microsoft.com/office/drawing/2014/main" id="{BEE227D8-F531-7B43-8CEC-C3379B179696}"/>
              </a:ext>
            </a:extLst>
          </p:cNvPr>
          <p:cNvSpPr/>
          <p:nvPr/>
        </p:nvSpPr>
        <p:spPr>
          <a:xfrm>
            <a:off x="5209313" y="2858129"/>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Rounded Rectangle 72">
            <a:extLst>
              <a:ext uri="{FF2B5EF4-FFF2-40B4-BE49-F238E27FC236}">
                <a16:creationId xmlns:a16="http://schemas.microsoft.com/office/drawing/2014/main" id="{5CBA8627-ACCE-2043-82CD-5D9CAED89CCC}"/>
              </a:ext>
            </a:extLst>
          </p:cNvPr>
          <p:cNvSpPr>
            <a:spLocks noChangeArrowheads="1"/>
          </p:cNvSpPr>
          <p:nvPr/>
        </p:nvSpPr>
        <p:spPr bwMode="auto">
          <a:xfrm>
            <a:off x="7103612" y="2160884"/>
            <a:ext cx="1389063"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12">
            <a:extLst>
              <a:ext uri="{FF2B5EF4-FFF2-40B4-BE49-F238E27FC236}">
                <a16:creationId xmlns:a16="http://schemas.microsoft.com/office/drawing/2014/main" id="{02A970D3-12CC-E747-B22C-722567A937BA}"/>
              </a:ext>
            </a:extLst>
          </p:cNvPr>
          <p:cNvSpPr>
            <a:spLocks noChangeArrowheads="1"/>
          </p:cNvSpPr>
          <p:nvPr/>
        </p:nvSpPr>
        <p:spPr bwMode="auto">
          <a:xfrm>
            <a:off x="6095999" y="2858129"/>
            <a:ext cx="4582039" cy="184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742950" indent="-285750">
              <a:lnSpc>
                <a:spcPct val="130000"/>
              </a:lnSpc>
              <a:buFont typeface="Wingdings" pitchFamily="2" charset="2"/>
              <a:buChar char="n"/>
            </a:pPr>
            <a:r>
              <a:rPr lang="zh-CN" altLang="en-US" dirty="0"/>
              <a:t>构建通用账户体系</a:t>
            </a:r>
            <a:endParaRPr lang="en-US" altLang="zh-CN" dirty="0"/>
          </a:p>
          <a:p>
            <a:pPr marL="742950" indent="-285750">
              <a:lnSpc>
                <a:spcPct val="130000"/>
              </a:lnSpc>
              <a:buFont typeface="Wingdings" pitchFamily="2" charset="2"/>
              <a:buChar char="n"/>
            </a:pPr>
            <a:r>
              <a:rPr lang="zh-CN" altLang="en-US" dirty="0"/>
              <a:t>提供平台资金的管控能力</a:t>
            </a:r>
            <a:endParaRPr lang="en-US" altLang="zh-CN" dirty="0"/>
          </a:p>
          <a:p>
            <a:pPr marL="742950" indent="-285750">
              <a:lnSpc>
                <a:spcPct val="130000"/>
              </a:lnSpc>
              <a:buFont typeface="Wingdings" pitchFamily="2" charset="2"/>
              <a:buChar char="n"/>
            </a:pPr>
            <a:r>
              <a:rPr lang="zh-CN" altLang="en-US" dirty="0"/>
              <a:t>承接三方渠道失败场景的钱款流转</a:t>
            </a:r>
            <a:endParaRPr lang="en-US" altLang="zh-CN" dirty="0"/>
          </a:p>
          <a:p>
            <a:pPr marL="742950" indent="-285750">
              <a:lnSpc>
                <a:spcPct val="130000"/>
              </a:lnSpc>
              <a:buFont typeface="Wingdings" pitchFamily="2" charset="2"/>
              <a:buChar char="n"/>
            </a:pPr>
            <a:r>
              <a:rPr lang="zh-CN" altLang="zh-CN" dirty="0"/>
              <a:t>提供保证金的全套解决方案</a:t>
            </a:r>
            <a:endParaRPr lang="en-US" altLang="zh-CN" sz="1400" dirty="0">
              <a:latin typeface="宋体" panose="02010600030101010101" pitchFamily="2" charset="-122"/>
              <a:sym typeface="宋体" panose="02010600030101010101" pitchFamily="2" charset="-122"/>
            </a:endParaRPr>
          </a:p>
          <a:p>
            <a:pPr marL="342900" indent="-342900" eaLnBrk="1" hangingPunct="1">
              <a:lnSpc>
                <a:spcPct val="130000"/>
              </a:lnSpc>
              <a:spcBef>
                <a:spcPts val="600"/>
              </a:spcBef>
              <a:spcAft>
                <a:spcPts val="600"/>
              </a:spcAft>
              <a:buFont typeface="+mj-lt"/>
              <a:buAutoNum type="arabicPeriod"/>
            </a:pPr>
            <a:endParaRPr lang="en-US" altLang="zh-CN" sz="1400" dirty="0">
              <a:solidFill>
                <a:srgbClr val="4E4E4E"/>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05934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5260931-F344-4510-B80B-9B7A9D6383FA}"/>
              </a:ext>
            </a:extLst>
          </p:cNvPr>
          <p:cNvSpPr txBox="1">
            <a:spLocks/>
          </p:cNvSpPr>
          <p:nvPr/>
        </p:nvSpPr>
        <p:spPr>
          <a:xfrm>
            <a:off x="1111033" y="456530"/>
            <a:ext cx="7211164" cy="581819"/>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412750" hangingPunct="0">
              <a:lnSpc>
                <a:spcPct val="150000"/>
              </a:lnSpc>
              <a:buNone/>
              <a:defRPr/>
            </a:pPr>
            <a:r>
              <a:rPr lang="zh-CN" altLang="en-US" sz="4000" b="1" dirty="0">
                <a:solidFill>
                  <a:srgbClr val="FF5859"/>
                </a:solidFill>
                <a:latin typeface="+mj-ea"/>
                <a:ea typeface="+mj-ea"/>
                <a:sym typeface="Helvetica"/>
              </a:rPr>
              <a:t>支付中心</a:t>
            </a:r>
            <a:r>
              <a:rPr lang="en-US" altLang="zh-CN" sz="4000" b="1" dirty="0">
                <a:solidFill>
                  <a:srgbClr val="FF5859"/>
                </a:solidFill>
                <a:latin typeface="+mj-ea"/>
                <a:ea typeface="+mj-ea"/>
                <a:sym typeface="Helvetica"/>
              </a:rPr>
              <a:t>-2.0-</a:t>
            </a:r>
            <a:r>
              <a:rPr lang="zh-CN" altLang="en-US" sz="4000" b="1" dirty="0">
                <a:solidFill>
                  <a:srgbClr val="FF5859"/>
                </a:solidFill>
                <a:latin typeface="+mj-ea"/>
                <a:ea typeface="+mj-ea"/>
                <a:sym typeface="Helvetica"/>
              </a:rPr>
              <a:t>账户</a:t>
            </a:r>
          </a:p>
        </p:txBody>
      </p:sp>
      <p:pic>
        <p:nvPicPr>
          <p:cNvPr id="16" name="Picture 3">
            <a:extLst>
              <a:ext uri="{FF2B5EF4-FFF2-40B4-BE49-F238E27FC236}">
                <a16:creationId xmlns:a16="http://schemas.microsoft.com/office/drawing/2014/main" id="{70D4329B-B46B-C744-81AB-CB75B376AED6}"/>
              </a:ext>
            </a:extLst>
          </p:cNvPr>
          <p:cNvPicPr>
            <a:picLocks noChangeAspect="1" noChangeArrowheads="1"/>
          </p:cNvPicPr>
          <p:nvPr/>
        </p:nvPicPr>
        <p:blipFill>
          <a:blip r:embed="rId3" cstate="print"/>
          <a:srcRect/>
          <a:stretch>
            <a:fillRect/>
          </a:stretch>
        </p:blipFill>
        <p:spPr bwMode="auto">
          <a:xfrm>
            <a:off x="2960630" y="1573117"/>
            <a:ext cx="7399692" cy="4621561"/>
          </a:xfrm>
          <a:prstGeom prst="rect">
            <a:avLst/>
          </a:prstGeom>
          <a:noFill/>
          <a:ln w="9525">
            <a:noFill/>
            <a:miter lim="800000"/>
            <a:headEnd/>
            <a:tailEnd/>
          </a:ln>
        </p:spPr>
      </p:pic>
      <p:sp>
        <p:nvSpPr>
          <p:cNvPr id="17" name="Rounded Rectangle 72">
            <a:extLst>
              <a:ext uri="{FF2B5EF4-FFF2-40B4-BE49-F238E27FC236}">
                <a16:creationId xmlns:a16="http://schemas.microsoft.com/office/drawing/2014/main" id="{D28D0F31-00CD-F444-B8E3-C8EF88CB3FBC}"/>
              </a:ext>
            </a:extLst>
          </p:cNvPr>
          <p:cNvSpPr>
            <a:spLocks noChangeArrowheads="1"/>
          </p:cNvSpPr>
          <p:nvPr/>
        </p:nvSpPr>
        <p:spPr bwMode="auto">
          <a:xfrm>
            <a:off x="1027810" y="2343762"/>
            <a:ext cx="1641905" cy="377825"/>
          </a:xfrm>
          <a:prstGeom prst="roundRect">
            <a:avLst>
              <a:gd name="adj" fmla="val 21106"/>
            </a:avLst>
          </a:prstGeom>
          <a:solidFill>
            <a:srgbClr val="F48C0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业务架构模型</a:t>
            </a:r>
            <a:endPar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127895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TotalTime>
  <Words>2004</Words>
  <Application>Microsoft Macintosh PowerPoint</Application>
  <PresentationFormat>宽屏</PresentationFormat>
  <Paragraphs>231</Paragraphs>
  <Slides>19</Slides>
  <Notes>13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3" baseType="lpstr">
      <vt:lpstr>等线</vt:lpstr>
      <vt:lpstr>等线 Light</vt:lpstr>
      <vt:lpstr>黑体</vt:lpstr>
      <vt:lpstr>宋体</vt:lpstr>
      <vt:lpstr>微软雅黑</vt:lpstr>
      <vt:lpstr>微软雅黑</vt:lpstr>
      <vt:lpstr>微软雅黑 Light</vt:lpstr>
      <vt:lpstr>Heiti SC Medium</vt:lpstr>
      <vt:lpstr>PingFang SC Light</vt:lpstr>
      <vt:lpstr>Arial</vt:lpstr>
      <vt:lpstr>Calibri</vt:lpstr>
      <vt:lpstr>Wingdings</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70</cp:revision>
  <dcterms:created xsi:type="dcterms:W3CDTF">2020-04-13T14:31:43Z</dcterms:created>
  <dcterms:modified xsi:type="dcterms:W3CDTF">2020-04-20T15:49:52Z</dcterms:modified>
</cp:coreProperties>
</file>