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5" r:id="rId3"/>
    <p:sldId id="259" r:id="rId4"/>
    <p:sldId id="271" r:id="rId6"/>
    <p:sldId id="264" r:id="rId7"/>
    <p:sldId id="281" r:id="rId8"/>
    <p:sldId id="299" r:id="rId9"/>
    <p:sldId id="283" r:id="rId10"/>
    <p:sldId id="279" r:id="rId11"/>
    <p:sldId id="280" r:id="rId12"/>
    <p:sldId id="29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8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1B1DF-F16F-49B5-955F-9068B95FCC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35C8-8C8D-4970-A843-0A110BFE88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7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92F8C1-F052-42FE-8998-111F94B4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19055-2346-4935-A3C8-F29AC5B50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C35C8-8C8D-4970-A843-0A110BFE8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33783" y="533156"/>
            <a:ext cx="6476553" cy="68546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3385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67"/>
            <a:ext cx="12191665" cy="6858054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6173" y="533156"/>
            <a:ext cx="1219116" cy="685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003059" y="1523839"/>
            <a:ext cx="582721" cy="45666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86554" y="1523839"/>
            <a:ext cx="4109603" cy="45666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003059" y="2090739"/>
            <a:ext cx="582721" cy="423783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85777" y="2090739"/>
            <a:ext cx="4110311" cy="423783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3003059" y="2657643"/>
            <a:ext cx="582721" cy="43307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003059" y="3224543"/>
            <a:ext cx="582721" cy="43307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3007195" y="3791445"/>
            <a:ext cx="578651" cy="381373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588266" y="2657643"/>
            <a:ext cx="4107828" cy="433074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88261" y="3224543"/>
            <a:ext cx="4107827" cy="433076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585777" y="3791445"/>
            <a:ext cx="4110311" cy="381373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33936" y="533156"/>
            <a:ext cx="6476554" cy="685468"/>
          </a:xfrm>
          <a:prstGeom prst="rect">
            <a:avLst/>
          </a:prstGeom>
        </p:spPr>
        <p:txBody>
          <a:bodyPr lIns="35888" tIns="35888" rIns="35888" bIns="35888"/>
          <a:lstStyle>
            <a:lvl1pPr marL="403860" indent="-403860" defTabSz="1076325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781050" indent="-32385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1303020" indent="-38862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1803400" indent="-43180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2260600" indent="-43180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73624" y="6221732"/>
            <a:ext cx="263978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757" y="1142812"/>
            <a:ext cx="5639094" cy="85367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>
              <a:buFontTx/>
              <a:buNone/>
              <a:defRPr sz="423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感谢您的时间。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bg>
      <p:bgPr>
        <a:solidFill>
          <a:srgbClr val="3A3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http://www.zhuanzhuan.com"/>
          <p:cNvSpPr txBox="1"/>
          <p:nvPr userDrawn="1"/>
        </p:nvSpPr>
        <p:spPr>
          <a:xfrm>
            <a:off x="668743" y="6283325"/>
            <a:ext cx="1568450" cy="20955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1800" b="0">
                <a:solidFill>
                  <a:srgbClr val="FFFFFF"/>
                </a:solidFill>
                <a:latin typeface="PingFang SC Light" panose="020B0300000000000000" charset="-122"/>
                <a:ea typeface="PingFang SC Light" panose="020B0300000000000000" charset="-122"/>
                <a:cs typeface="PingFang SC Light" panose="020B0300000000000000" charset="-122"/>
                <a:sym typeface="PingFang SC Light" panose="020B0300000000000000" charset="-122"/>
              </a:defRPr>
            </a:lvl1pPr>
          </a:lstStyle>
          <a:p>
            <a:r>
              <a:rPr sz="900"/>
              <a:t>http://www.zhuanzhuan.com</a:t>
            </a:r>
            <a:endParaRPr sz="900"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516" y="1455415"/>
            <a:ext cx="1098968" cy="772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矩形"/>
          <p:cNvSpPr/>
          <p:nvPr userDrawn="1"/>
        </p:nvSpPr>
        <p:spPr>
          <a:xfrm>
            <a:off x="4492129" y="2222798"/>
            <a:ext cx="3207743" cy="1748533"/>
          </a:xfrm>
          <a:prstGeom prst="rect">
            <a:avLst/>
          </a:prstGeom>
          <a:ln w="50800">
            <a:solidFill>
              <a:srgbClr val="FFFFFF"/>
            </a:solidFill>
            <a:miter/>
          </a:ln>
        </p:spPr>
        <p:txBody>
          <a:bodyPr lIns="35718" tIns="35718" rIns="35718" bIns="35718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500"/>
          </a:p>
        </p:txBody>
      </p:sp>
      <p:sp>
        <p:nvSpPr>
          <p:cNvPr id="10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4836996" y="3508743"/>
            <a:ext cx="2518009" cy="21711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5" hasCustomPrompt="1"/>
          </p:nvPr>
        </p:nvSpPr>
        <p:spPr>
          <a:xfrm>
            <a:off x="5095654" y="2345043"/>
            <a:ext cx="2000693" cy="956338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8485" y="1243965"/>
            <a:ext cx="8425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auto"/>
            <a:r>
              <a:rPr kumimoji="1" lang="zh-CN" altLang="en-US" sz="4400" b="1" smtClean="0">
                <a:solidFill>
                  <a:srgbClr val="FF5859"/>
                </a:solidFill>
                <a:latin typeface="微软雅黑" charset="0"/>
                <a:ea typeface="微软雅黑" charset="0"/>
                <a:cs typeface="微软雅黑" charset="0"/>
              </a:rPr>
              <a:t>转转前端</a:t>
            </a:r>
            <a:r>
              <a:rPr kumimoji="1" lang="en-US" altLang="zh-CN" sz="4400" b="1" smtClean="0">
                <a:solidFill>
                  <a:srgbClr val="FF5859"/>
                </a:solidFill>
                <a:latin typeface="微软雅黑" charset="0"/>
                <a:ea typeface="微软雅黑" charset="0"/>
                <a:cs typeface="微软雅黑" charset="0"/>
              </a:rPr>
              <a:t>2021</a:t>
            </a:r>
            <a:r>
              <a:rPr kumimoji="1" lang="zh-CN" altLang="en-US" sz="4400" b="1" smtClean="0">
                <a:solidFill>
                  <a:srgbClr val="FF5859"/>
                </a:solidFill>
                <a:latin typeface="微软雅黑" charset="0"/>
                <a:ea typeface="微软雅黑" charset="0"/>
                <a:cs typeface="微软雅黑" charset="0"/>
              </a:rPr>
              <a:t>年度述职模板</a:t>
            </a:r>
            <a:endParaRPr kumimoji="1" lang="zh-CN" altLang="en-US" sz="4400" b="1" smtClean="0">
              <a:solidFill>
                <a:srgbClr val="FF5859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485" y="2576195"/>
            <a:ext cx="105473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auto"/>
            <a:r>
              <a:rPr kumimoji="1"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姓名：</a:t>
            </a:r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r>
              <a:rPr kumimoji="1"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部门：</a:t>
            </a:r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r>
              <a:rPr kumimoji="1"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现职级：            拟晋升职级：</a:t>
            </a:r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r>
              <a:rPr kumimoji="1"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时间： </a:t>
            </a:r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868" y="578917"/>
            <a:ext cx="1667102" cy="805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4836996" y="3301098"/>
            <a:ext cx="2518009" cy="217119"/>
          </a:xfrm>
        </p:spPr>
        <p:txBody>
          <a:bodyPr>
            <a:noAutofit/>
          </a:bodyPr>
          <a:p>
            <a:r>
              <a:rPr lang="en-US" altLang="zh-CN" sz="1400" dirty="0">
                <a:sym typeface="+mn-ea"/>
              </a:rPr>
              <a:t>Thank you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for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listening</a:t>
            </a: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5095875" y="2527935"/>
            <a:ext cx="2000250" cy="675640"/>
          </a:xfrm>
        </p:spPr>
        <p:txBody>
          <a:bodyPr/>
          <a:p>
            <a:r>
              <a:rPr lang="zh-CN" altLang="en-US" dirty="0">
                <a:sym typeface="+mn-ea"/>
              </a:rPr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11578" y="3161870"/>
            <a:ext cx="6185047" cy="1167692"/>
            <a:chOff x="3250549" y="4092603"/>
            <a:chExt cx="6317432" cy="937038"/>
          </a:xfrm>
        </p:grpSpPr>
        <p:sp>
          <p:nvSpPr>
            <p:cNvPr id="23" name="文本框 22"/>
            <p:cNvSpPr txBox="1"/>
            <p:nvPr/>
          </p:nvSpPr>
          <p:spPr>
            <a:xfrm>
              <a:off x="3250549" y="4115025"/>
              <a:ext cx="1489250" cy="27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lang="zh-CN" altLang="en-US" sz="16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内容展现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 bwMode="auto">
            <a:xfrm>
              <a:off x="4499253" y="4092603"/>
              <a:ext cx="2675498" cy="937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√ 要说明个人贡献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√ 要介绍有效举措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√ 要看看踩过的坑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√ 要精准阐述要点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 bwMode="auto">
            <a:xfrm>
              <a:off x="6337337" y="4092603"/>
              <a:ext cx="3230644" cy="937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Ⅹ </a:t>
              </a: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不要只说团队整体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Ⅹ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不要只晒业绩数字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Ⅹ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不要只报喜不报忧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Ⅹ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不要泛泛侃侃而谈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0" y="1218487"/>
            <a:ext cx="3163774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58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en-US" altLang="zh-CN" sz="1600" b="1" dirty="0">
              <a:solidFill>
                <a:srgbClr val="FF58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时间用在刀刃上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合理分配述职时间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12286" y="2518182"/>
            <a:ext cx="11255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26828" y="1220232"/>
            <a:ext cx="42910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 （述职要突出重点，不要超时！）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36660" y="1597395"/>
            <a:ext cx="76073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1" y="358413"/>
            <a:ext cx="11013417" cy="830842"/>
          </a:xfrm>
        </p:spPr>
        <p:txBody>
          <a:bodyPr/>
          <a:lstStyle/>
          <a:p>
            <a:r>
              <a:rPr lang="zh-CN" altLang="en-US" sz="2400" dirty="0">
                <a:solidFill>
                  <a:srgbClr val="FF5859"/>
                </a:solidFill>
              </a:rPr>
              <a:t>想通过</a:t>
            </a:r>
            <a:r>
              <a:rPr lang="en-US" altLang="zh-CN" sz="2400" dirty="0">
                <a:solidFill>
                  <a:srgbClr val="FF5859"/>
                </a:solidFill>
              </a:rPr>
              <a:t>15</a:t>
            </a:r>
            <a:r>
              <a:rPr lang="zh-CN" altLang="en-US" sz="2400" dirty="0">
                <a:solidFill>
                  <a:srgbClr val="FF5859"/>
                </a:solidFill>
              </a:rPr>
              <a:t>分钟时间充分展现自己吗？那么接下来</a:t>
            </a:r>
            <a:r>
              <a:rPr lang="zh-CN" altLang="en-US" sz="2400" dirty="0" smtClean="0">
                <a:solidFill>
                  <a:srgbClr val="FF5859"/>
                </a:solidFill>
              </a:rPr>
              <a:t>的</a:t>
            </a:r>
            <a:r>
              <a:rPr lang="en-US" altLang="zh-CN" sz="2400" dirty="0" smtClean="0">
                <a:solidFill>
                  <a:srgbClr val="FF5859"/>
                </a:solidFill>
              </a:rPr>
              <a:t>TIPS</a:t>
            </a:r>
            <a:r>
              <a:rPr lang="zh-CN" altLang="en-US" sz="2400" dirty="0">
                <a:solidFill>
                  <a:srgbClr val="FF5859"/>
                </a:solidFill>
              </a:rPr>
              <a:t>很重要！</a:t>
            </a:r>
            <a:endParaRPr lang="en-US" altLang="zh-CN" sz="2400" dirty="0"/>
          </a:p>
          <a:p>
            <a:r>
              <a:rPr lang="zh-CN" altLang="en-US" sz="1400" dirty="0"/>
              <a:t>（正式述职汇报删</a:t>
            </a:r>
            <a:r>
              <a:rPr lang="zh-CN" altLang="en-US" sz="1400" dirty="0" smtClean="0"/>
              <a:t>掉</a:t>
            </a:r>
            <a:r>
              <a:rPr lang="zh-CN" altLang="en-US" sz="1400" dirty="0"/>
              <a:t>本</a:t>
            </a:r>
            <a:r>
              <a:rPr lang="zh-CN" altLang="en-US" sz="1400" dirty="0" smtClean="0"/>
              <a:t>页）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211578" y="4476428"/>
            <a:ext cx="145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600" b="1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心态调整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31567" y="4476428"/>
            <a:ext cx="6096000" cy="8906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√充分准备，突出重点，没有什么能比逻辑清晰更能说服评委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√切勿紧张，真实表达，没有什么能比“真实感”更能打动评委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√得失平常，重在提升，每一次的回顾都是一次最好的成长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3631193"/>
            <a:ext cx="3163774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58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en-US" altLang="zh-CN" sz="1600" b="1" dirty="0">
              <a:solidFill>
                <a:srgbClr val="FF58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充分准备，积极心态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15797" y="5583564"/>
            <a:ext cx="7141845" cy="106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述职内容结构请保持跟模板一致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，风格样式、表现形式可以自由发挥，内容结构不要缺少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不要超时！</a:t>
            </a:r>
            <a:r>
              <a:rPr lang="zh-CN" altLang="en-US" sz="1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不要超时！不要超时！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16174" y="1203402"/>
            <a:ext cx="8289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述职时间 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评委提问 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时间安排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78570" y="1990562"/>
            <a:ext cx="600456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建议：工作概述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2min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、重点项目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9min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、个人成长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2min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、个人规划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2min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5859"/>
                </a:solidFill>
              </a:rPr>
              <a:t>目录</a:t>
            </a:r>
            <a:endParaRPr kumimoji="1" lang="zh-CN" altLang="en-US" dirty="0">
              <a:solidFill>
                <a:srgbClr val="FF585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5289" y="1300821"/>
            <a:ext cx="941538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b="1" dirty="0" smtClean="0">
              <a:solidFill>
                <a:srgbClr val="C000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、工作概述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、重点项目与经历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备注：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至少两个项目。需要通过不同项目体现业务能力和技术能力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、个人成长</a:t>
            </a:r>
            <a:endParaRPr kumimoji="1" lang="zh-CN" altLang="en-US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、个人规划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 txBox="1"/>
          <p:nvPr/>
        </p:nvSpPr>
        <p:spPr>
          <a:xfrm>
            <a:off x="197977" y="241019"/>
            <a:ext cx="8792944" cy="685467"/>
          </a:xfrm>
          <a:prstGeom prst="rect">
            <a:avLst/>
          </a:prstGeom>
        </p:spPr>
        <p:txBody>
          <a:bodyPr vert="horz" lIns="35888" tIns="35888" rIns="35888" bIns="35888" rtlCol="0">
            <a:normAutofit/>
          </a:bodyPr>
          <a:lstStyle>
            <a:lvl1pPr marL="403860" indent="-403860" algn="l" defTabSz="1076325" rtl="0" eaLnBrk="1" latinLnBrk="0" hangingPunct="1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500" b="1" kern="1200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781050" indent="-323850" algn="l" defTabSz="1076325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Char char="•"/>
              <a:defRPr sz="3400" b="1" kern="1200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1303020" indent="-388620" algn="l" defTabSz="1076325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Char char="•"/>
              <a:defRPr sz="3400" b="1" kern="1200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1803400" indent="-431800" algn="l" defTabSz="1076325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Char char="•"/>
              <a:defRPr sz="3400" b="1" kern="1200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2260600" indent="-431800" algn="l" defTabSz="1076325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Char char="•"/>
              <a:defRPr sz="3400" b="1" kern="1200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5859"/>
                </a:solidFill>
              </a:rPr>
              <a:t>一、工作概述</a:t>
            </a:r>
            <a:endParaRPr lang="zh-CN" altLang="en-US" dirty="0" smtClean="0">
              <a:solidFill>
                <a:srgbClr val="FF585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476" y="1073682"/>
            <a:ext cx="11310581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快速给大家介绍你在 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上个职级获得的时间 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- 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至今  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  <a:sym typeface="+mn-ea"/>
              </a:rPr>
              <a:t>这段时间内负责的项目</a:t>
            </a: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1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微软雅黑"/>
                <a:ea typeface="微软雅黑"/>
                <a:cs typeface="微软雅黑"/>
                <a:sym typeface="+mn-ea"/>
              </a:rPr>
              <a:t>Tips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  <a:sym typeface="+mn-ea"/>
              </a:rPr>
              <a:t>：</a:t>
            </a: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  <a:sym typeface="+mn-ea"/>
              </a:rPr>
              <a:t>项目的呈现尽可能结构化、体系化。避免大段的文字</a:t>
            </a: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  <a:sym typeface="+mn-ea"/>
              </a:rPr>
              <a:t>本章节目标是让评委快速了解你负责的业务，从事的工作，从而顺利引出接下来的重点项目</a:t>
            </a: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5859"/>
                </a:solidFill>
              </a:rPr>
              <a:t>二</a:t>
            </a:r>
            <a:r>
              <a:rPr lang="zh-CN" altLang="en-US" sz="2800" dirty="0">
                <a:solidFill>
                  <a:srgbClr val="FF5859"/>
                </a:solidFill>
              </a:rPr>
              <a:t>、重点项目与经历</a:t>
            </a:r>
            <a:endParaRPr lang="zh-CN" altLang="en-US" sz="2800" dirty="0">
              <a:solidFill>
                <a:srgbClr val="FF5859"/>
              </a:solidFill>
            </a:endParaRPr>
          </a:p>
        </p:txBody>
      </p:sp>
      <p:sp>
        <p:nvSpPr>
          <p:cNvPr id="5" name="ïśḷïďè"/>
          <p:cNvSpPr/>
          <p:nvPr/>
        </p:nvSpPr>
        <p:spPr bwMode="auto">
          <a:xfrm>
            <a:off x="583521" y="1816826"/>
            <a:ext cx="11024739" cy="273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165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（背景）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（任务）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（行动）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（结果）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2760" y="1119505"/>
            <a:ext cx="2770505" cy="530225"/>
            <a:chOff x="131169" y="790880"/>
            <a:chExt cx="1939190" cy="530581"/>
          </a:xfrm>
        </p:grpSpPr>
        <p:sp>
          <p:nvSpPr>
            <p:cNvPr id="8" name="îSḻîḓé"/>
            <p:cNvSpPr/>
            <p:nvPr/>
          </p:nvSpPr>
          <p:spPr>
            <a:xfrm flipH="1">
              <a:off x="131169" y="790880"/>
              <a:ext cx="1555373" cy="530581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î$1iḓe"/>
            <p:cNvSpPr txBox="1"/>
            <p:nvPr/>
          </p:nvSpPr>
          <p:spPr bwMode="auto">
            <a:xfrm>
              <a:off x="189935" y="873984"/>
              <a:ext cx="1880424" cy="3976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0000"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业务能力体现案例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92724" y="4759836"/>
            <a:ext cx="1176664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1200" b="1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案例用</a:t>
            </a:r>
            <a:r>
              <a:rPr kumimoji="1" lang="en-US" altLang="zh-CN" sz="1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STAR</a:t>
            </a:r>
            <a:r>
              <a:rPr kumimoji="1" lang="zh-CN" altLang="en-US" sz="1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法则解读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讲述</a:t>
            </a:r>
            <a:r>
              <a:rPr kumimoji="1"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完整的项目：</a:t>
            </a:r>
            <a:endParaRPr kumimoji="1"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在该项目中的角色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负责某个模块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重点说明你负责与贡献的部分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法则，说明项目的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、采取的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挑战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成果，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为团队带来哪些可量化的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（尽可能有量化的结果，如有数据，数据要展示清晰、准确）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项目是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有成果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的，成果对团队是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有贡献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的，项目是能说明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个人能力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尤其要注意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数据背后的分析（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why 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），对此输入的策略（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），未来准备怎么做（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how 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1"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ïśḷïďè"/>
          <p:cNvSpPr/>
          <p:nvPr/>
        </p:nvSpPr>
        <p:spPr bwMode="auto">
          <a:xfrm>
            <a:off x="7140575" y="1681480"/>
            <a:ext cx="4561840" cy="322135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165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（背景）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个拉日活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，前期需要做大量梳理调研、专业打磨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（任务）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：完成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功能，在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时间上线，同时完成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挑战性工作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（行动）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：结合专业知识和调研分析，咨询多条业务线的建议，产出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方案、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架构图，采用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实现方案，解决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问题。项目中遇到了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问题，如何调研解决等等；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（结果）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：项目取得成功，业务良好反馈，输出了一个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方案，为团队带来了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事例体现了我的优势能力有：创新能力、学习能力，专业能力，有眼界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以上模板供参考，大家根据实际进行阐述</a:t>
            </a:r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5859"/>
                </a:solidFill>
              </a:rPr>
              <a:t>二</a:t>
            </a:r>
            <a:r>
              <a:rPr lang="zh-CN" altLang="en-US" sz="2800" dirty="0">
                <a:solidFill>
                  <a:srgbClr val="FF5859"/>
                </a:solidFill>
              </a:rPr>
              <a:t>、重点项目与经历</a:t>
            </a:r>
            <a:endParaRPr lang="zh-CN" altLang="en-US" sz="2800" dirty="0">
              <a:solidFill>
                <a:srgbClr val="FF5859"/>
              </a:solidFill>
            </a:endParaRPr>
          </a:p>
        </p:txBody>
      </p:sp>
      <p:sp>
        <p:nvSpPr>
          <p:cNvPr id="5" name="ïśḷïďè"/>
          <p:cNvSpPr/>
          <p:nvPr/>
        </p:nvSpPr>
        <p:spPr bwMode="auto">
          <a:xfrm>
            <a:off x="583521" y="1816826"/>
            <a:ext cx="11024739" cy="273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165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（背景）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（任务）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（行动）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（结果）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2760" y="1119505"/>
            <a:ext cx="2770505" cy="530225"/>
            <a:chOff x="131169" y="790880"/>
            <a:chExt cx="1939190" cy="530581"/>
          </a:xfrm>
        </p:grpSpPr>
        <p:sp>
          <p:nvSpPr>
            <p:cNvPr id="8" name="îSḻîḓé"/>
            <p:cNvSpPr/>
            <p:nvPr/>
          </p:nvSpPr>
          <p:spPr>
            <a:xfrm flipH="1">
              <a:off x="131169" y="790880"/>
              <a:ext cx="1555373" cy="530581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î$1iḓe"/>
            <p:cNvSpPr txBox="1"/>
            <p:nvPr/>
          </p:nvSpPr>
          <p:spPr bwMode="auto">
            <a:xfrm>
              <a:off x="189935" y="873984"/>
              <a:ext cx="1880424" cy="3976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0000"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技术能力体现案例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92724" y="4759836"/>
            <a:ext cx="1176664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1200" b="1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+mn-ea"/>
              </a:rPr>
              <a:t>案例用</a:t>
            </a:r>
            <a:r>
              <a:rPr kumimoji="1" lang="en-US" altLang="zh-CN" sz="1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+mn-ea"/>
              </a:rPr>
              <a:t>STAR</a:t>
            </a:r>
            <a:r>
              <a:rPr kumimoji="1" lang="zh-CN" altLang="en-US" sz="1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+mn-ea"/>
              </a:rPr>
              <a:t>法则解读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+mn-ea"/>
              </a:rPr>
              <a:t>，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讲述</a:t>
            </a:r>
            <a:r>
              <a:rPr kumimoji="1"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完整的项目：</a:t>
            </a:r>
            <a:endParaRPr kumimoji="1"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在该项目中的角色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负责某个模块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全部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重点说明你负责与贡献的部分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运用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法则，说明项目的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、项目的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目的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、采取的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行动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、遇到的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挑战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、取得的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成果，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为团队带来哪些可量化的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价值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（尽可能有量化的结果，如有数据，数据要展示清晰、准确）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项目是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有成果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的，成果对团队是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有贡献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的，项目是能说明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个人能力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尤其要注意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数据背后的分析（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why 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），对此输入的策略（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），未来准备怎么做（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how 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endParaRPr kumimoji="1"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ïśḷïďè"/>
          <p:cNvSpPr/>
          <p:nvPr/>
        </p:nvSpPr>
        <p:spPr bwMode="auto">
          <a:xfrm>
            <a:off x="7140439" y="1681340"/>
            <a:ext cx="4547978" cy="284256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165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（背景）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业务需要实现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功能，前期需要做大量梳理调研、专业打磨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（任务）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：梳理技术项目目标，明确需求范围与落地计划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（行动）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结合专业知识和调研分析，咨询多条业务线的建议，参考业界开源方案，产出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方案、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架构图，采用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实现方案，解决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问题。项目中遇到了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问题，如何解决等等；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（结果）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：项目顺利落地，方案达到了预期目标，为团队带来了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事例体现了我的优势能力有：创新能力、学习能力，专业能力，有眼界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以上模板供参考，大家根据实际进行阐述</a:t>
            </a:r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5859"/>
                </a:solidFill>
                <a:sym typeface="+mn-ea"/>
              </a:rPr>
              <a:t>二</a:t>
            </a:r>
            <a:r>
              <a:rPr lang="zh-CN" altLang="en-US" sz="2800" dirty="0">
                <a:solidFill>
                  <a:srgbClr val="FF5859"/>
                </a:solidFill>
                <a:sym typeface="+mn-ea"/>
              </a:rPr>
              <a:t>、重点项目与经历</a:t>
            </a:r>
            <a:endParaRPr lang="zh-CN" altLang="en-US" sz="2800" dirty="0">
              <a:solidFill>
                <a:srgbClr val="FF5859"/>
              </a:solidFill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2605" y="1141730"/>
            <a:ext cx="8574405" cy="530225"/>
            <a:chOff x="131169" y="790880"/>
            <a:chExt cx="1917654" cy="530581"/>
          </a:xfrm>
        </p:grpSpPr>
        <p:sp>
          <p:nvSpPr>
            <p:cNvPr id="11" name="îSḻîḓé"/>
            <p:cNvSpPr/>
            <p:nvPr/>
          </p:nvSpPr>
          <p:spPr>
            <a:xfrm flipH="1">
              <a:off x="131169" y="790880"/>
              <a:ext cx="1555373" cy="530581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î$1iḓe"/>
            <p:cNvSpPr txBox="1"/>
            <p:nvPr/>
          </p:nvSpPr>
          <p:spPr bwMode="auto">
            <a:xfrm>
              <a:off x="141449" y="895726"/>
              <a:ext cx="1907374" cy="3482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0000"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管理能力体现案例（非必须，带团队的人员需要阐述团队建设上做的事情）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ïśḷïďè"/>
          <p:cNvSpPr/>
          <p:nvPr/>
        </p:nvSpPr>
        <p:spPr bwMode="auto">
          <a:xfrm>
            <a:off x="446646" y="2117789"/>
            <a:ext cx="11024739" cy="22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165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（背景）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（任务）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（行动）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（结果）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72" y="4349151"/>
            <a:ext cx="1174552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b="1" dirty="0" smtClean="0">
                <a:latin typeface="微软雅黑"/>
                <a:ea typeface="微软雅黑"/>
                <a:cs typeface="微软雅黑"/>
              </a:rPr>
              <a:t>Tips </a:t>
            </a:r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分享管理团队的案例。</a:t>
            </a:r>
            <a:endParaRPr kumimoji="1" lang="en-US" altLang="zh-CN" sz="12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b="1" dirty="0" smtClean="0">
                <a:latin typeface="微软雅黑"/>
                <a:ea typeface="微软雅黑"/>
                <a:cs typeface="微软雅黑"/>
              </a:rPr>
              <a:t>           - </a:t>
            </a:r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可以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zh-CN" altLang="en-US" sz="1200" b="1" dirty="0">
                <a:latin typeface="微软雅黑"/>
                <a:ea typeface="微软雅黑"/>
                <a:cs typeface="微软雅黑"/>
              </a:rPr>
              <a:t>人才培养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上，辅导培养哪些人才，人数、结果；从</a:t>
            </a:r>
            <a:r>
              <a:rPr kumimoji="1" lang="zh-CN" altLang="en-US" sz="1200" b="1" dirty="0">
                <a:latin typeface="微软雅黑"/>
                <a:ea typeface="微软雅黑"/>
                <a:cs typeface="微软雅黑"/>
              </a:rPr>
              <a:t>管理贡献上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，在团队管理、提升效率与质量方面的贡献，包括在“选、用、育、励、汰”等各个维度的业绩产出，提升团队战斗力所做的工作。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5859"/>
                </a:solidFill>
              </a:rPr>
              <a:t>三、个人成长</a:t>
            </a:r>
            <a:endParaRPr lang="zh-CN" altLang="en-US" sz="2800" dirty="0" smtClean="0">
              <a:solidFill>
                <a:srgbClr val="FF585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9337" y="1014012"/>
            <a:ext cx="1131058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1600" b="1" u="sng" dirty="0" smtClean="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 smtClean="0">
                <a:latin typeface="微软雅黑"/>
                <a:ea typeface="微软雅黑"/>
              </a:rPr>
              <a:t>1</a:t>
            </a:r>
            <a:r>
              <a:rPr kumimoji="1" lang="zh-CN" altLang="en-US" sz="1600" b="1" dirty="0" smtClean="0">
                <a:latin typeface="微软雅黑"/>
                <a:ea typeface="微软雅黑"/>
              </a:rPr>
              <a:t>、业务能力成长</a:t>
            </a:r>
            <a:endParaRPr kumimoji="1" lang="en-US" altLang="zh-CN" sz="1600" b="1" u="sng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600" b="1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 smtClean="0">
                <a:latin typeface="微软雅黑"/>
                <a:ea typeface="微软雅黑"/>
              </a:rPr>
              <a:t>2</a:t>
            </a:r>
            <a:r>
              <a:rPr kumimoji="1" lang="zh-CN" altLang="en-US" sz="1600" b="1" dirty="0" smtClean="0">
                <a:latin typeface="微软雅黑"/>
                <a:ea typeface="微软雅黑"/>
              </a:rPr>
              <a:t>、技术能力成长</a:t>
            </a:r>
            <a:endParaRPr kumimoji="1" lang="zh-CN" altLang="en-US" sz="1600" b="1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endParaRPr kumimoji="1" lang="zh-CN" altLang="en-US" sz="1600" b="1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 smtClean="0">
                <a:latin typeface="微软雅黑"/>
                <a:ea typeface="微软雅黑"/>
              </a:rPr>
              <a:t>3</a:t>
            </a:r>
            <a:r>
              <a:rPr kumimoji="1" lang="zh-CN" altLang="en-US" sz="1600" b="1" dirty="0" smtClean="0">
                <a:latin typeface="微软雅黑"/>
                <a:ea typeface="微软雅黑"/>
              </a:rPr>
              <a:t>、其他方向能力的成长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（比如沟通沟通等）</a:t>
            </a:r>
            <a:endParaRPr kumimoji="1" lang="zh-CN" altLang="en-US" sz="1600" b="1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endParaRPr kumimoji="1" lang="zh-CN" altLang="en-US" sz="1600" b="1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/>
                <a:ea typeface="微软雅黑"/>
              </a:rPr>
              <a:t>该章节可以补充：技术交流（公司内外）、公众号文章、团队基建贡献、专利等</a:t>
            </a:r>
            <a:endParaRPr kumimoji="1" lang="en-US" altLang="zh-CN" sz="1600" dirty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337" y="4838908"/>
            <a:ext cx="6096000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Tips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：可从以下维度进行思考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方法论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沉淀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，经验，方法论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或案例沉淀等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知识分享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过的主题，沉淀的文章等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9581" y="259535"/>
            <a:ext cx="10016812" cy="506291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>
                <a:solidFill>
                  <a:srgbClr val="FF5859"/>
                </a:solidFill>
              </a:rPr>
              <a:t>四、</a:t>
            </a:r>
            <a:r>
              <a:rPr kumimoji="1" lang="zh-CN" altLang="en-US" sz="28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  <a:sym typeface="+mn-ea"/>
              </a:rPr>
              <a:t>个人规划</a:t>
            </a:r>
            <a:endParaRPr kumimoji="1" lang="zh-CN" altLang="en-US" sz="2800" dirty="0">
              <a:solidFill>
                <a:srgbClr val="FF5859"/>
              </a:solidFill>
              <a:latin typeface="微软雅黑"/>
              <a:ea typeface="微软雅黑"/>
              <a:cs typeface="微软雅黑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831" y="1073682"/>
            <a:ext cx="11310581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b="1" dirty="0" smtClean="0">
                <a:latin typeface="微软雅黑"/>
                <a:ea typeface="微软雅黑"/>
                <a:cs typeface="微软雅黑"/>
              </a:rPr>
              <a:t>下一步发展计划：</a:t>
            </a:r>
            <a:endParaRPr kumimoji="1" lang="en-US" altLang="zh-CN" sz="1600" b="1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kumimoji="1" lang="en-US" altLang="zh-CN" sz="1400" dirty="0">
              <a:latin typeface="微软雅黑"/>
              <a:ea typeface="微软雅黑"/>
              <a:cs typeface="微软雅黑"/>
            </a:endParaRPr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"/>
            </a:pP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主要写未来半年左右的规划，因为太远的规划往往无法制定执行计划，显得空洞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"/>
            </a:pP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规划最好围绕当前业务存在问题展开，避免写一些纯粹的个人规划（例如：当前业务存在</a:t>
            </a:r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XX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问题，解决这些问题需要</a:t>
            </a:r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XX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能力，我计划如何培养我的</a:t>
            </a:r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XX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能力。 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zh-CN" altLang="en-US" sz="14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</a:rPr>
              <a:t>举个例子：当前页面详情页性能一般，低于平均水平，计划接下来去做页面性能优化。做了充分的调研与交流，决定采用</a:t>
            </a:r>
            <a:r>
              <a:rPr kumimoji="1" lang="en-US" altLang="zh-CN" sz="14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</a:rPr>
              <a:t>SSR</a:t>
            </a:r>
            <a:r>
              <a:rPr kumimoji="1" lang="zh-CN" altLang="en-US" sz="14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</a:rPr>
              <a:t>方案。不过对于</a:t>
            </a:r>
            <a:r>
              <a:rPr kumimoji="1" lang="en-US" altLang="zh-CN" sz="14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</a:rPr>
              <a:t>SSR</a:t>
            </a:r>
            <a:r>
              <a:rPr kumimoji="1" lang="zh-CN" altLang="en-US" sz="14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</a:rPr>
              <a:t>技术，自己不太熟悉，打算按计划学习然后在落地到本次性能提升中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"/>
            </a:pP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规划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  <a:sym typeface="+mn-ea"/>
              </a:rPr>
              <a:t>最好有可执行的行动计划，避免空洞无意义的泛泛而谈（例如：深入了解业务、增强沟通能力、创新能力等等）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"/>
            </a:pPr>
            <a:endParaRPr kumimoji="1" lang="en-US" altLang="zh-CN" sz="1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</a:pP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8420" y="4991100"/>
            <a:ext cx="454850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最后，请展示与别人不一样的你！</a:t>
            </a:r>
            <a:endParaRPr lang="en-US" altLang="zh-CN" cap="none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cap="none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祝你晋升成功！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2233</Words>
  <Application>WPS 文字</Application>
  <PresentationFormat>宽屏</PresentationFormat>
  <Paragraphs>187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方正书宋_GBK</vt:lpstr>
      <vt:lpstr>Wingdings</vt:lpstr>
      <vt:lpstr>Microsoft YaHei</vt:lpstr>
      <vt:lpstr>汉仪旗黑</vt:lpstr>
      <vt:lpstr>微软雅黑</vt:lpstr>
      <vt:lpstr>PingFang SC Light</vt:lpstr>
      <vt:lpstr>Helvetica Neue Medium</vt:lpstr>
      <vt:lpstr>微软雅黑</vt:lpstr>
      <vt:lpstr>楷体</vt:lpstr>
      <vt:lpstr>Lato Light</vt:lpstr>
      <vt:lpstr>Calibri</vt:lpstr>
      <vt:lpstr>宋体</vt:lpstr>
      <vt:lpstr>Wingdings</vt:lpstr>
      <vt:lpstr>Arial Unicode MS</vt:lpstr>
      <vt:lpstr>等线 Light</vt:lpstr>
      <vt:lpstr>汉仪中等线KW</vt:lpstr>
      <vt:lpstr>等线</vt:lpstr>
      <vt:lpstr>Helvetica Neue</vt:lpstr>
      <vt:lpstr>汉仪楷体KW</vt:lpstr>
      <vt:lpstr>苹方-简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蔡玉乾</dc:creator>
  <cp:lastModifiedBy>huangjiaxing</cp:lastModifiedBy>
  <cp:revision>192</cp:revision>
  <dcterms:created xsi:type="dcterms:W3CDTF">2021-03-14T13:20:38Z</dcterms:created>
  <dcterms:modified xsi:type="dcterms:W3CDTF">2021-03-14T13:20:38Z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