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481B-B0ED-4C1B-905C-07A38F0F9B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C7-9EB9-4C71-9FF5-3059BCC2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799" y="656704"/>
            <a:ext cx="1252450" cy="36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1 factor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0365" y="274663"/>
            <a:ext cx="1737708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1 factor and nuisance factor(s)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80455" y="185415"/>
            <a:ext cx="159604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More than one factor-multiple levels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03" y="3017519"/>
            <a:ext cx="764770" cy="640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Two levels—</a:t>
            </a:r>
            <a:r>
              <a:rPr lang="en-US" sz="1400" dirty="0" err="1">
                <a:solidFill>
                  <a:schemeClr val="accent1"/>
                </a:solidFill>
              </a:rPr>
              <a:t>t.test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764" y="3997034"/>
            <a:ext cx="1301288" cy="1086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More than two levels—F-test (</a:t>
            </a:r>
            <a:r>
              <a:rPr lang="en-US" sz="1400" dirty="0" err="1">
                <a:solidFill>
                  <a:schemeClr val="accent1"/>
                </a:solidFill>
              </a:rPr>
              <a:t>anova</a:t>
            </a:r>
            <a:r>
              <a:rPr lang="en-US" sz="1400" dirty="0">
                <a:solidFill>
                  <a:schemeClr val="accent1"/>
                </a:solidFill>
              </a:rPr>
              <a:t>) + Post Hoc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56763" y="2829661"/>
            <a:ext cx="1458001" cy="698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Two-levels, </a:t>
            </a:r>
            <a:r>
              <a:rPr lang="en-US" sz="1400" dirty="0" err="1">
                <a:solidFill>
                  <a:schemeClr val="accent1"/>
                </a:solidFill>
              </a:rPr>
              <a:t>prop.test</a:t>
            </a:r>
            <a:r>
              <a:rPr lang="en-US" sz="1400" dirty="0">
                <a:solidFill>
                  <a:schemeClr val="accent1"/>
                </a:solidFill>
              </a:rPr>
              <a:t>/beta binomial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82587" y="4482634"/>
            <a:ext cx="1234443" cy="1086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More than two levels, glm and aov with chi-sq + Post Hoc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1273" y="1828799"/>
            <a:ext cx="914400" cy="37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Means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9941" y="2449519"/>
            <a:ext cx="1043247" cy="6816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RCBD-1 replicate per block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1408" y="1201189"/>
            <a:ext cx="2118322" cy="326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CRD/AB Test/ A/B/n test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62119" y="1463559"/>
            <a:ext cx="1064722" cy="601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Two nuisance factors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68237" y="3726840"/>
            <a:ext cx="1234443" cy="6146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Means: </a:t>
            </a:r>
            <a:r>
              <a:rPr lang="en-US" sz="1400" dirty="0" err="1">
                <a:solidFill>
                  <a:schemeClr val="accent2"/>
                </a:solidFill>
              </a:rPr>
              <a:t>anova+Post</a:t>
            </a:r>
            <a:r>
              <a:rPr lang="en-US" sz="1400" dirty="0">
                <a:solidFill>
                  <a:schemeClr val="accent2"/>
                </a:solidFill>
              </a:rPr>
              <a:t> Hoc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22308" y="1364672"/>
            <a:ext cx="998390" cy="6026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One nuisance factor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32364" y="1828799"/>
            <a:ext cx="1025236" cy="37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Rates</a:t>
            </a:r>
          </a:p>
        </p:txBody>
      </p:sp>
      <p:cxnSp>
        <p:nvCxnSpPr>
          <p:cNvPr id="32" name="Straight Arrow Connector 31"/>
          <p:cNvCxnSpPr>
            <a:cxnSpLocks/>
            <a:stCxn id="5" idx="2"/>
            <a:endCxn id="23" idx="0"/>
          </p:cNvCxnSpPr>
          <p:nvPr/>
        </p:nvCxnSpPr>
        <p:spPr>
          <a:xfrm>
            <a:off x="2198024" y="1019694"/>
            <a:ext cx="72545" cy="18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3" idx="2"/>
            <a:endCxn id="21" idx="0"/>
          </p:cNvCxnSpPr>
          <p:nvPr/>
        </p:nvCxnSpPr>
        <p:spPr>
          <a:xfrm flipH="1">
            <a:off x="1288473" y="1528156"/>
            <a:ext cx="982096" cy="30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3" idx="2"/>
            <a:endCxn id="30" idx="0"/>
          </p:cNvCxnSpPr>
          <p:nvPr/>
        </p:nvCxnSpPr>
        <p:spPr>
          <a:xfrm>
            <a:off x="2270569" y="1528156"/>
            <a:ext cx="874413" cy="30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17" idx="0"/>
          </p:cNvCxnSpPr>
          <p:nvPr/>
        </p:nvCxnSpPr>
        <p:spPr>
          <a:xfrm flipH="1">
            <a:off x="448888" y="2208414"/>
            <a:ext cx="839585" cy="80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0" idx="2"/>
            <a:endCxn id="19" idx="0"/>
          </p:cNvCxnSpPr>
          <p:nvPr/>
        </p:nvCxnSpPr>
        <p:spPr>
          <a:xfrm flipH="1">
            <a:off x="2385764" y="2208414"/>
            <a:ext cx="759218" cy="62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1" idx="2"/>
            <a:endCxn id="18" idx="0"/>
          </p:cNvCxnSpPr>
          <p:nvPr/>
        </p:nvCxnSpPr>
        <p:spPr>
          <a:xfrm flipH="1">
            <a:off x="1211408" y="2208414"/>
            <a:ext cx="77065" cy="17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0" idx="2"/>
            <a:endCxn id="20" idx="0"/>
          </p:cNvCxnSpPr>
          <p:nvPr/>
        </p:nvCxnSpPr>
        <p:spPr>
          <a:xfrm>
            <a:off x="3144982" y="2208414"/>
            <a:ext cx="154827" cy="227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03288" y="2186223"/>
            <a:ext cx="914400" cy="38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Means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45044" y="2217798"/>
            <a:ext cx="914400" cy="37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Rates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287058" y="1422861"/>
            <a:ext cx="1129577" cy="544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Factorial Design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41221" y="2307599"/>
            <a:ext cx="914400" cy="511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LSD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231117" y="3291043"/>
            <a:ext cx="1043776" cy="822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Means: </a:t>
            </a:r>
            <a:r>
              <a:rPr lang="en-US" sz="1400" dirty="0" err="1">
                <a:solidFill>
                  <a:schemeClr val="accent2"/>
                </a:solidFill>
              </a:rPr>
              <a:t>anova+Post</a:t>
            </a:r>
            <a:r>
              <a:rPr lang="en-US" sz="1400" dirty="0">
                <a:solidFill>
                  <a:schemeClr val="accent2"/>
                </a:solidFill>
              </a:rPr>
              <a:t> Hoc</a:t>
            </a:r>
          </a:p>
        </p:txBody>
      </p:sp>
      <p:cxnSp>
        <p:nvCxnSpPr>
          <p:cNvPr id="92" name="Straight Arrow Connector 91"/>
          <p:cNvCxnSpPr>
            <a:stCxn id="29" idx="2"/>
            <a:endCxn id="22" idx="0"/>
          </p:cNvCxnSpPr>
          <p:nvPr/>
        </p:nvCxnSpPr>
        <p:spPr>
          <a:xfrm flipH="1">
            <a:off x="4441565" y="1967345"/>
            <a:ext cx="679938" cy="48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22" idx="2"/>
            <a:endCxn id="27" idx="0"/>
          </p:cNvCxnSpPr>
          <p:nvPr/>
        </p:nvCxnSpPr>
        <p:spPr>
          <a:xfrm flipH="1">
            <a:off x="4185459" y="3131160"/>
            <a:ext cx="256106" cy="5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5" idx="2"/>
            <a:endCxn id="86" idx="0"/>
          </p:cNvCxnSpPr>
          <p:nvPr/>
        </p:nvCxnSpPr>
        <p:spPr>
          <a:xfrm>
            <a:off x="6994480" y="2064847"/>
            <a:ext cx="103941" cy="2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86" idx="2"/>
            <a:endCxn id="90" idx="0"/>
          </p:cNvCxnSpPr>
          <p:nvPr/>
        </p:nvCxnSpPr>
        <p:spPr>
          <a:xfrm flipH="1">
            <a:off x="6753005" y="2818833"/>
            <a:ext cx="345416" cy="4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2"/>
            <a:endCxn id="85" idx="0"/>
          </p:cNvCxnSpPr>
          <p:nvPr/>
        </p:nvCxnSpPr>
        <p:spPr>
          <a:xfrm flipH="1">
            <a:off x="8851847" y="1099815"/>
            <a:ext cx="126630" cy="3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2"/>
            <a:endCxn id="83" idx="0"/>
          </p:cNvCxnSpPr>
          <p:nvPr/>
        </p:nvCxnSpPr>
        <p:spPr>
          <a:xfrm flipH="1">
            <a:off x="8360488" y="1967345"/>
            <a:ext cx="491359" cy="2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5" idx="2"/>
            <a:endCxn id="84" idx="0"/>
          </p:cNvCxnSpPr>
          <p:nvPr/>
        </p:nvCxnSpPr>
        <p:spPr>
          <a:xfrm>
            <a:off x="8851847" y="1967345"/>
            <a:ext cx="650397" cy="25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732093" y="2792586"/>
            <a:ext cx="1166259" cy="822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6"/>
                </a:solidFill>
              </a:rPr>
              <a:t>Anova</a:t>
            </a:r>
            <a:r>
              <a:rPr lang="en-US" sz="1400" dirty="0">
                <a:solidFill>
                  <a:schemeClr val="accent6"/>
                </a:solidFill>
              </a:rPr>
              <a:t> with all </a:t>
            </a:r>
            <a:r>
              <a:rPr lang="en-US" sz="1400" dirty="0" err="1">
                <a:solidFill>
                  <a:schemeClr val="accent6"/>
                </a:solidFill>
              </a:rPr>
              <a:t>Interactions+Post</a:t>
            </a:r>
            <a:r>
              <a:rPr lang="en-US" sz="1400" dirty="0">
                <a:solidFill>
                  <a:schemeClr val="accent6"/>
                </a:solidFill>
              </a:rPr>
              <a:t> Hoc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061087" y="2741983"/>
            <a:ext cx="1130533" cy="1263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Factors:</a:t>
            </a:r>
          </a:p>
          <a:p>
            <a:pPr algn="ctr"/>
            <a:r>
              <a:rPr lang="en-US" sz="1400" dirty="0" err="1">
                <a:solidFill>
                  <a:schemeClr val="accent6"/>
                </a:solidFill>
              </a:rPr>
              <a:t>Glm+anova</a:t>
            </a:r>
            <a:r>
              <a:rPr lang="en-US" sz="1400" dirty="0">
                <a:solidFill>
                  <a:schemeClr val="accent6"/>
                </a:solidFill>
              </a:rPr>
              <a:t> chi-sq with all </a:t>
            </a:r>
            <a:r>
              <a:rPr lang="en-US" sz="1400" dirty="0" err="1">
                <a:solidFill>
                  <a:schemeClr val="accent6"/>
                </a:solidFill>
              </a:rPr>
              <a:t>Interactions+Post</a:t>
            </a:r>
            <a:r>
              <a:rPr lang="en-US" sz="1400" dirty="0">
                <a:solidFill>
                  <a:schemeClr val="accent6"/>
                </a:solidFill>
              </a:rPr>
              <a:t> Hoc</a:t>
            </a:r>
          </a:p>
        </p:txBody>
      </p:sp>
      <p:cxnSp>
        <p:nvCxnSpPr>
          <p:cNvPr id="116" name="Straight Arrow Connector 115"/>
          <p:cNvCxnSpPr>
            <a:cxnSpLocks/>
            <a:stCxn id="83" idx="2"/>
            <a:endCxn id="109" idx="0"/>
          </p:cNvCxnSpPr>
          <p:nvPr/>
        </p:nvCxnSpPr>
        <p:spPr>
          <a:xfrm flipH="1">
            <a:off x="8315223" y="2571380"/>
            <a:ext cx="45265" cy="22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84" idx="2"/>
            <a:endCxn id="111" idx="0"/>
          </p:cNvCxnSpPr>
          <p:nvPr/>
        </p:nvCxnSpPr>
        <p:spPr>
          <a:xfrm>
            <a:off x="9502244" y="2588058"/>
            <a:ext cx="124110" cy="15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B1DA64-B7B0-4A8B-96C5-13C66522E59B}"/>
              </a:ext>
            </a:extLst>
          </p:cNvPr>
          <p:cNvSpPr/>
          <p:nvPr/>
        </p:nvSpPr>
        <p:spPr>
          <a:xfrm>
            <a:off x="10541575" y="230800"/>
            <a:ext cx="1264011" cy="914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Two Level coded Factorial Design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B1482-345A-4DA3-B223-B736B38F9071}"/>
              </a:ext>
            </a:extLst>
          </p:cNvPr>
          <p:cNvSpPr/>
          <p:nvPr/>
        </p:nvSpPr>
        <p:spPr>
          <a:xfrm>
            <a:off x="9820689" y="1588422"/>
            <a:ext cx="914400" cy="38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Means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59A6A8-FAA1-493A-9E65-7BDC9910A458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10277889" y="1145199"/>
            <a:ext cx="895692" cy="4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46C4A90-D3EC-40AF-BC5B-58639C72198C}"/>
              </a:ext>
            </a:extLst>
          </p:cNvPr>
          <p:cNvSpPr/>
          <p:nvPr/>
        </p:nvSpPr>
        <p:spPr>
          <a:xfrm>
            <a:off x="10123507" y="2312623"/>
            <a:ext cx="914400" cy="38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6"/>
                </a:solidFill>
              </a:rPr>
              <a:t>lm</a:t>
            </a:r>
            <a:r>
              <a:rPr lang="en-US" sz="14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3115B2-F8BE-4723-A20B-65F79E458DD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10277889" y="1973579"/>
            <a:ext cx="302818" cy="33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86745" y="4221265"/>
            <a:ext cx="973743" cy="11368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Rates: </a:t>
            </a:r>
            <a:r>
              <a:rPr lang="en-US" sz="1400" dirty="0" err="1">
                <a:solidFill>
                  <a:schemeClr val="accent2"/>
                </a:solidFill>
              </a:rPr>
              <a:t>glm</a:t>
            </a:r>
            <a:r>
              <a:rPr lang="en-US" sz="1400" dirty="0">
                <a:solidFill>
                  <a:schemeClr val="accent2"/>
                </a:solidFill>
              </a:rPr>
              <a:t>+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aov</a:t>
            </a:r>
            <a:r>
              <a:rPr lang="en-US" sz="1400" dirty="0">
                <a:solidFill>
                  <a:schemeClr val="accent2"/>
                </a:solidFill>
              </a:rPr>
              <a:t> with chi-sq+ Post Hoc</a:t>
            </a:r>
          </a:p>
        </p:txBody>
      </p:sp>
      <p:cxnSp>
        <p:nvCxnSpPr>
          <p:cNvPr id="67" name="Straight Arrow Connector 66"/>
          <p:cNvCxnSpPr>
            <a:cxnSpLocks/>
            <a:stCxn id="86" idx="2"/>
            <a:endCxn id="65" idx="0"/>
          </p:cNvCxnSpPr>
          <p:nvPr/>
        </p:nvCxnSpPr>
        <p:spPr>
          <a:xfrm>
            <a:off x="7098421" y="2818833"/>
            <a:ext cx="775196" cy="14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582739" y="4482634"/>
            <a:ext cx="1040477" cy="8758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Rates: </a:t>
            </a:r>
            <a:r>
              <a:rPr lang="en-US" sz="1400" dirty="0" err="1">
                <a:solidFill>
                  <a:schemeClr val="accent2"/>
                </a:solidFill>
              </a:rPr>
              <a:t>glm</a:t>
            </a:r>
            <a:r>
              <a:rPr lang="en-US" sz="1400" dirty="0">
                <a:solidFill>
                  <a:schemeClr val="accent2"/>
                </a:solidFill>
              </a:rPr>
              <a:t>+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aov</a:t>
            </a:r>
            <a:r>
              <a:rPr lang="en-US" sz="1400" dirty="0">
                <a:solidFill>
                  <a:schemeClr val="accent2"/>
                </a:solidFill>
              </a:rPr>
              <a:t> with chi-sq+ Post Hoc</a:t>
            </a:r>
          </a:p>
        </p:txBody>
      </p:sp>
      <p:cxnSp>
        <p:nvCxnSpPr>
          <p:cNvPr id="87" name="Straight Arrow Connector 86"/>
          <p:cNvCxnSpPr>
            <a:cxnSpLocks/>
            <a:stCxn id="22" idx="2"/>
            <a:endCxn id="82" idx="0"/>
          </p:cNvCxnSpPr>
          <p:nvPr/>
        </p:nvCxnSpPr>
        <p:spPr>
          <a:xfrm>
            <a:off x="4441565" y="3131160"/>
            <a:ext cx="661413" cy="13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2"/>
            <a:endCxn id="29" idx="0"/>
          </p:cNvCxnSpPr>
          <p:nvPr/>
        </p:nvCxnSpPr>
        <p:spPr>
          <a:xfrm flipH="1">
            <a:off x="5121503" y="1189063"/>
            <a:ext cx="1117716" cy="17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" idx="2"/>
            <a:endCxn id="25" idx="0"/>
          </p:cNvCxnSpPr>
          <p:nvPr/>
        </p:nvCxnSpPr>
        <p:spPr>
          <a:xfrm>
            <a:off x="6239219" y="1189063"/>
            <a:ext cx="755261" cy="27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1CB1482-345A-4DA3-B223-B736B38F9071}"/>
              </a:ext>
            </a:extLst>
          </p:cNvPr>
          <p:cNvSpPr/>
          <p:nvPr/>
        </p:nvSpPr>
        <p:spPr>
          <a:xfrm>
            <a:off x="11037907" y="1528156"/>
            <a:ext cx="914400" cy="38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rates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46C4A90-D3EC-40AF-BC5B-58639C72198C}"/>
              </a:ext>
            </a:extLst>
          </p:cNvPr>
          <p:cNvSpPr/>
          <p:nvPr/>
        </p:nvSpPr>
        <p:spPr>
          <a:xfrm>
            <a:off x="11069837" y="2938581"/>
            <a:ext cx="914400" cy="43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6"/>
                </a:solidFill>
              </a:rPr>
              <a:t>glm</a:t>
            </a:r>
            <a:r>
              <a:rPr lang="en-US" sz="1400" dirty="0">
                <a:solidFill>
                  <a:schemeClr val="accent6"/>
                </a:solidFill>
              </a:rPr>
              <a:t>()+chi-</a:t>
            </a:r>
            <a:r>
              <a:rPr lang="en-US" sz="1400" dirty="0" err="1">
                <a:solidFill>
                  <a:schemeClr val="accent6"/>
                </a:solidFill>
              </a:rPr>
              <a:t>sq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anova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83115B2-F8BE-4723-A20B-65F79E458DD0}"/>
              </a:ext>
            </a:extLst>
          </p:cNvPr>
          <p:cNvCxnSpPr>
            <a:cxnSpLocks/>
            <a:stCxn id="130" idx="2"/>
            <a:endCxn id="133" idx="0"/>
          </p:cNvCxnSpPr>
          <p:nvPr/>
        </p:nvCxnSpPr>
        <p:spPr>
          <a:xfrm>
            <a:off x="11495107" y="1913313"/>
            <a:ext cx="31930" cy="102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D218A-8DDE-E24E-ABCC-57D49917C73E}"/>
              </a:ext>
            </a:extLst>
          </p:cNvPr>
          <p:cNvSpPr/>
          <p:nvPr/>
        </p:nvSpPr>
        <p:spPr>
          <a:xfrm>
            <a:off x="5014524" y="2317794"/>
            <a:ext cx="1310919" cy="842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GCBD-more than one replicate per block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303DE3-59D7-955D-B950-1D9663782976}"/>
              </a:ext>
            </a:extLst>
          </p:cNvPr>
          <p:cNvSpPr/>
          <p:nvPr/>
        </p:nvSpPr>
        <p:spPr>
          <a:xfrm>
            <a:off x="5120926" y="3465636"/>
            <a:ext cx="1040477" cy="8758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Anova</a:t>
            </a:r>
            <a:r>
              <a:rPr lang="en-US" sz="1400" dirty="0">
                <a:solidFill>
                  <a:schemeClr val="accent2"/>
                </a:solidFill>
              </a:rPr>
              <a:t> with adjusted error term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0CE00F-E540-D073-A929-CB8BF032E67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121503" y="1967345"/>
            <a:ext cx="548481" cy="35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D9EF54-34F7-95D3-EC34-BCEA29FDF6F8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5641165" y="3160622"/>
            <a:ext cx="28819" cy="30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7DA260-4892-A0A4-73B3-CEC8B93ED155}"/>
              </a:ext>
            </a:extLst>
          </p:cNvPr>
          <p:cNvCxnSpPr>
            <a:cxnSpLocks/>
            <a:stCxn id="48" idx="2"/>
            <a:endCxn id="130" idx="0"/>
          </p:cNvCxnSpPr>
          <p:nvPr/>
        </p:nvCxnSpPr>
        <p:spPr>
          <a:xfrm>
            <a:off x="11173581" y="1145199"/>
            <a:ext cx="321526" cy="3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421E1C0-860F-012C-3652-1959D48CE89A}"/>
              </a:ext>
            </a:extLst>
          </p:cNvPr>
          <p:cNvSpPr/>
          <p:nvPr/>
        </p:nvSpPr>
        <p:spPr>
          <a:xfrm>
            <a:off x="9608490" y="4858227"/>
            <a:ext cx="1166259" cy="822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Interaction Plot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F4A3AB-E41C-44B2-0364-260B85B88DA6}"/>
              </a:ext>
            </a:extLst>
          </p:cNvPr>
          <p:cNvCxnSpPr>
            <a:cxnSpLocks/>
            <a:stCxn id="109" idx="2"/>
            <a:endCxn id="75" idx="0"/>
          </p:cNvCxnSpPr>
          <p:nvPr/>
        </p:nvCxnSpPr>
        <p:spPr>
          <a:xfrm>
            <a:off x="8315223" y="3615287"/>
            <a:ext cx="1876397" cy="124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DE5094-8197-4C8D-0C12-03527853971B}"/>
              </a:ext>
            </a:extLst>
          </p:cNvPr>
          <p:cNvCxnSpPr>
            <a:cxnSpLocks/>
            <a:stCxn id="111" idx="2"/>
            <a:endCxn id="75" idx="0"/>
          </p:cNvCxnSpPr>
          <p:nvPr/>
        </p:nvCxnSpPr>
        <p:spPr>
          <a:xfrm>
            <a:off x="9626354" y="4005553"/>
            <a:ext cx="565266" cy="85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9A77A-EDCE-BBFF-4ACB-8F2C16301FD6}"/>
              </a:ext>
            </a:extLst>
          </p:cNvPr>
          <p:cNvCxnSpPr>
            <a:cxnSpLocks/>
            <a:stCxn id="133" idx="2"/>
            <a:endCxn id="75" idx="0"/>
          </p:cNvCxnSpPr>
          <p:nvPr/>
        </p:nvCxnSpPr>
        <p:spPr>
          <a:xfrm flipH="1">
            <a:off x="10191620" y="3369461"/>
            <a:ext cx="1335417" cy="148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48970C-F76B-DCAE-58AA-A9A75B6C76F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0191620" y="2697780"/>
            <a:ext cx="389087" cy="216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9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160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Weese, Maria Louise Dr.</dc:creator>
  <cp:lastModifiedBy>Weese, Maria Louise Dr.</cp:lastModifiedBy>
  <cp:revision>12</cp:revision>
  <dcterms:created xsi:type="dcterms:W3CDTF">2021-03-31T14:17:20Z</dcterms:created>
  <dcterms:modified xsi:type="dcterms:W3CDTF">2024-04-18T14:30:11Z</dcterms:modified>
</cp:coreProperties>
</file>