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9" r:id="rId1"/>
  </p:sldMasterIdLst>
  <p:sldIdLst>
    <p:sldId id="256" r:id="rId2"/>
    <p:sldId id="267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1" r:id="rId13"/>
    <p:sldId id="273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4D4A"/>
    <a:srgbClr val="FF9228"/>
    <a:srgbClr val="C96C22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96433" autoAdjust="0"/>
  </p:normalViewPr>
  <p:slideViewPr>
    <p:cSldViewPr snapToGrid="0">
      <p:cViewPr varScale="1">
        <p:scale>
          <a:sx n="67" d="100"/>
          <a:sy n="67" d="100"/>
        </p:scale>
        <p:origin x="738" y="60"/>
      </p:cViewPr>
      <p:guideLst/>
    </p:cSldViewPr>
  </p:slideViewPr>
  <p:outlineViewPr>
    <p:cViewPr>
      <p:scale>
        <a:sx n="33" d="100"/>
        <a:sy n="33" d="100"/>
      </p:scale>
      <p:origin x="0" y="-241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1">
          <a:gsLst>
            <a:gs pos="50000">
              <a:schemeClr val="tx1">
                <a:lumMod val="85000"/>
              </a:schemeClr>
            </a:gs>
            <a:gs pos="0">
              <a:schemeClr val="tx1"/>
            </a:gs>
            <a:gs pos="100000">
              <a:schemeClr val="tx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  <a:noFill/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aseline="0">
                <a:solidFill>
                  <a:schemeClr val="accent1"/>
                </a:solidFill>
              </a:defRPr>
            </a:lvl1pPr>
          </a:lstStyle>
          <a:p>
            <a:fld id="{4BDF68E2-58F2-4D09-BE8B-E3BD06533059}" type="datetimeFigureOut">
              <a:rPr lang="en-US" smtClean="0"/>
              <a:t>9/28/2015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36564" y="4280428"/>
            <a:ext cx="1157617" cy="1233129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565" y="2648621"/>
            <a:ext cx="2737408" cy="15366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565" y="2648621"/>
            <a:ext cx="2737408" cy="153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0321" y="1291846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1875715"/>
            <a:ext cx="3049702" cy="443232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75400" y="1291846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1875715"/>
            <a:ext cx="3063240" cy="443232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43531" y="1291846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1875715"/>
            <a:ext cx="3070025" cy="443232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24" name="Picture 2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2767"/>
            <a:ext cx="1999898" cy="73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0812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78964" y="3093650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132421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3669912"/>
            <a:ext cx="3049705" cy="262486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4117" y="3093650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132421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3669912"/>
            <a:ext cx="3067297" cy="262487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9324" y="3093650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132421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3669909"/>
            <a:ext cx="3067563" cy="262487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2767"/>
            <a:ext cx="1999898" cy="73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993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528" y="2869895"/>
            <a:ext cx="8150654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9/28/2015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4509"/>
            <a:ext cx="1999898" cy="73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276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1291846"/>
            <a:ext cx="9613861" cy="5016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7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2049359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58064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3945737"/>
            <a:ext cx="1751010" cy="15759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" y="2982222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437813" y="2982222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itle 1"/>
          <p:cNvSpPr txBox="1">
            <a:spLocks/>
          </p:cNvSpPr>
          <p:nvPr/>
        </p:nvSpPr>
        <p:spPr>
          <a:xfrm>
            <a:off x="0" y="2982221"/>
            <a:ext cx="10294181" cy="968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2982222"/>
            <a:ext cx="1724791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4022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1284240"/>
            <a:ext cx="4698358" cy="50105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1291846"/>
            <a:ext cx="4700058" cy="50029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7" name="Picture 1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8" name="Picture 1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7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828" y="1291846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1992587"/>
            <a:ext cx="4698355" cy="43021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87632" y="1291846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1991528"/>
            <a:ext cx="4700059" cy="43032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9" name="Picture 1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20" name="Picture 1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6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2767"/>
            <a:ext cx="1999898" cy="73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6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883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37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1284241"/>
            <a:ext cx="5608336" cy="50237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1284240"/>
            <a:ext cx="3790078" cy="502379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1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8" name="Picture 1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2767"/>
            <a:ext cx="1999898" cy="73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6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1291845"/>
            <a:ext cx="5425849" cy="5002937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1291846"/>
            <a:ext cx="3876256" cy="500293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1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8" name="Picture 1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2767"/>
            <a:ext cx="1999898" cy="73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3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50000">
              <a:schemeClr val="tx1">
                <a:lumMod val="85000"/>
              </a:schemeClr>
            </a:gs>
            <a:gs pos="98000">
              <a:schemeClr val="tx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9/28/2015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067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 baseline="0">
          <a:solidFill>
            <a:srgbClr val="4E4D4A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rgbClr val="4E4D4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4E4D4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rgbClr val="4E4D4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rgbClr val="4E4D4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cademy.com/" TargetMode="External"/><Relationship Id="rId2" Type="http://schemas.openxmlformats.org/officeDocument/2006/relationships/hyperlink" Target="http://www.html-5-tutoria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2733709"/>
            <a:ext cx="8958263" cy="1373070"/>
          </a:xfrm>
        </p:spPr>
        <p:txBody>
          <a:bodyPr anchor="ctr"/>
          <a:lstStyle/>
          <a:p>
            <a:pPr algn="ctr"/>
            <a:r>
              <a:rPr lang="en-US" dirty="0" smtClean="0"/>
              <a:t>HTML5 and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0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Style Sheet Language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describes look and feel of a markup document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Separation of concerns:  Content vs. Presentation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Flexibility allows us to display the same content in different formats (media, print,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CSS – Cascading Style Sheets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25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 selector declares what markup element a style applies to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Common selectors include element, class, and id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 group of styles is called a declaration block</a:t>
            </a:r>
          </a:p>
          <a:p>
            <a:pPr>
              <a:lnSpc>
                <a:spcPct val="150000"/>
              </a:lnSpc>
            </a:pPr>
            <a:r>
              <a:rPr lang="en-US" dirty="0"/>
              <a:t>Like C/C++/</a:t>
            </a:r>
            <a:r>
              <a:rPr lang="en-US" dirty="0" smtClean="0"/>
              <a:t>Java/JavaScript, </a:t>
            </a:r>
            <a:r>
              <a:rPr lang="en-US" dirty="0"/>
              <a:t>CSS code is grouped by { </a:t>
            </a:r>
            <a:r>
              <a:rPr lang="en-US" dirty="0" smtClean="0"/>
              <a:t>}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Individual styles are called properties (i.e. height, width, color)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 – The Cornerstone of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8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1375794"/>
            <a:ext cx="7549280" cy="479850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Element declarations have no </a:t>
            </a:r>
            <a:r>
              <a:rPr lang="en-US" dirty="0" smtClean="0"/>
              <a:t>prefix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h1 </a:t>
            </a:r>
            <a:r>
              <a:rPr lang="en-US" dirty="0"/>
              <a:t>{ font-size: large; </a:t>
            </a:r>
            <a:r>
              <a:rPr lang="en-US" dirty="0" smtClean="0"/>
              <a:t>}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&lt;h1&gt;Hello!&lt;/h1&gt;</a:t>
            </a:r>
          </a:p>
          <a:p>
            <a:pPr>
              <a:lnSpc>
                <a:spcPct val="120000"/>
              </a:lnSpc>
            </a:pPr>
            <a:r>
              <a:rPr lang="en-US" dirty="0"/>
              <a:t>Class declarations are prefixed by </a:t>
            </a:r>
            <a:r>
              <a:rPr lang="en-US" dirty="0" smtClean="0"/>
              <a:t>‘.’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.</a:t>
            </a:r>
            <a:r>
              <a:rPr lang="en-US" dirty="0"/>
              <a:t>header { font-size: large; </a:t>
            </a:r>
            <a:r>
              <a:rPr lang="en-US" dirty="0" smtClean="0"/>
              <a:t>}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&lt;h1 class=“header”&gt;</a:t>
            </a:r>
            <a:br>
              <a:rPr lang="en-US" dirty="0"/>
            </a:br>
            <a:r>
              <a:rPr lang="en-US" dirty="0"/>
              <a:t>	Hello!</a:t>
            </a:r>
            <a:br>
              <a:rPr lang="en-US" dirty="0"/>
            </a:br>
            <a:r>
              <a:rPr lang="en-US" dirty="0"/>
              <a:t>&lt;/h1&gt;</a:t>
            </a:r>
          </a:p>
          <a:p>
            <a:pPr>
              <a:lnSpc>
                <a:spcPct val="120000"/>
              </a:lnSpc>
            </a:pPr>
            <a:r>
              <a:rPr lang="en-US" dirty="0"/>
              <a:t>Id declarations are prefixed by </a:t>
            </a:r>
            <a:r>
              <a:rPr lang="en-US" dirty="0" smtClean="0"/>
              <a:t>‘#’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#hello { </a:t>
            </a:r>
            <a:r>
              <a:rPr lang="en-US" dirty="0"/>
              <a:t>font-size: large; </a:t>
            </a:r>
            <a:r>
              <a:rPr lang="en-US" dirty="0" smtClean="0"/>
              <a:t>}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&lt;h1 id=“hello”&gt;</a:t>
            </a:r>
            <a:br>
              <a:rPr lang="en-US" dirty="0"/>
            </a:br>
            <a:r>
              <a:rPr lang="en-US" dirty="0"/>
              <a:t>	Hello!</a:t>
            </a:r>
            <a:br>
              <a:rPr lang="en-US" dirty="0"/>
            </a:br>
            <a:r>
              <a:rPr lang="en-US" dirty="0"/>
              <a:t>&lt;/h1</a:t>
            </a:r>
            <a:r>
              <a:rPr lang="en-US" dirty="0" smtClean="0"/>
              <a:t>&gt;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0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Styles can be added inline with the style attribute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Ex: &lt;div style=“font-size: large;”&gt;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These styles override any style loaded from a style sheet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They can be useful for testing, but are dangerous in production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91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ln w="12700">
                  <a:solidFill>
                    <a:srgbClr val="4E4D4A"/>
                  </a:solidFill>
                </a:ln>
                <a:solidFill>
                  <a:schemeClr val="accent1"/>
                </a:solidFill>
                <a:latin typeface="Trebuchet MS" panose="020B0603020202020204" pitchFamily="34" charset="0"/>
                <a:hlinkClick r:id="rId2"/>
              </a:rPr>
              <a:t>http://www.html-5-tutorial.com</a:t>
            </a:r>
            <a:r>
              <a:rPr lang="en-US" sz="2800" dirty="0" smtClean="0">
                <a:ln w="12700">
                  <a:solidFill>
                    <a:srgbClr val="4E4D4A"/>
                  </a:solidFill>
                </a:ln>
                <a:solidFill>
                  <a:schemeClr val="accent1"/>
                </a:solidFill>
                <a:latin typeface="Trebuchet MS" panose="020B0603020202020204" pitchFamily="34" charset="0"/>
                <a:hlinkClick r:id="rId2"/>
              </a:rPr>
              <a:t>/</a:t>
            </a:r>
            <a:endParaRPr lang="en-US" sz="2800" dirty="0" smtClean="0">
              <a:ln w="12700">
                <a:solidFill>
                  <a:srgbClr val="4E4D4A"/>
                </a:solidFill>
              </a:ln>
              <a:solidFill>
                <a:schemeClr val="accent1"/>
              </a:solidFill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n w="12700">
                  <a:solidFill>
                    <a:srgbClr val="4E4D4A"/>
                  </a:solidFill>
                </a:ln>
                <a:solidFill>
                  <a:schemeClr val="accent1"/>
                </a:solidFill>
                <a:latin typeface="Trebuchet MS" panose="020B0603020202020204" pitchFamily="34" charset="0"/>
                <a:hlinkClick r:id="rId3"/>
              </a:rPr>
              <a:t>http://codecademy.com/</a:t>
            </a:r>
            <a:endParaRPr lang="en-US" sz="2800" dirty="0" smtClean="0">
              <a:ln w="12700">
                <a:solidFill>
                  <a:srgbClr val="4E4D4A"/>
                </a:solidFill>
              </a:ln>
              <a:solidFill>
                <a:schemeClr val="accent1"/>
              </a:solidFill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n w="12700">
                  <a:solidFill>
                    <a:srgbClr val="4E4D4A"/>
                  </a:solidFill>
                </a:ln>
                <a:solidFill>
                  <a:schemeClr val="accent1"/>
                </a:solidFill>
                <a:latin typeface="Trebuchet MS" panose="020B0603020202020204" pitchFamily="34" charset="0"/>
                <a:hlinkClick r:id="rId4"/>
              </a:rPr>
              <a:t>http://www.w3schools.com</a:t>
            </a:r>
            <a:endParaRPr lang="en-US" sz="2800" dirty="0" smtClean="0">
              <a:ln w="12700">
                <a:solidFill>
                  <a:srgbClr val="4E4D4A"/>
                </a:solidFill>
              </a:ln>
              <a:solidFill>
                <a:schemeClr val="accent1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4400" dirty="0" smtClean="0">
              <a:ln w="12700">
                <a:solidFill>
                  <a:srgbClr val="4E4D4A"/>
                </a:solidFill>
              </a:ln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HTML/CSS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64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994870"/>
            <a:ext cx="12192000" cy="965943"/>
          </a:xfrm>
        </p:spPr>
        <p:txBody>
          <a:bodyPr/>
          <a:lstStyle/>
          <a:p>
            <a:r>
              <a:rPr lang="en-US" dirty="0" smtClean="0"/>
              <a:t>HTML5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95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E4D4A"/>
                </a:solidFill>
              </a:rPr>
              <a:t>D</a:t>
            </a:r>
            <a:r>
              <a:rPr lang="en-US" dirty="0" smtClean="0">
                <a:solidFill>
                  <a:srgbClr val="4E4D4A"/>
                </a:solidFill>
              </a:rPr>
              <a:t>ocument markup language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rgbClr val="4E4D4A"/>
                </a:solidFill>
              </a:rPr>
              <a:t>System </a:t>
            </a:r>
            <a:r>
              <a:rPr lang="en-US" dirty="0">
                <a:solidFill>
                  <a:srgbClr val="4E4D4A"/>
                </a:solidFill>
              </a:rPr>
              <a:t>for </a:t>
            </a:r>
            <a:r>
              <a:rPr lang="en-US" dirty="0" smtClean="0">
                <a:solidFill>
                  <a:srgbClr val="4E4D4A"/>
                </a:solidFill>
              </a:rPr>
              <a:t>annotating a document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rgbClr val="4E4D4A"/>
                </a:solidFill>
              </a:rPr>
              <a:t>Annotations </a:t>
            </a:r>
            <a:r>
              <a:rPr lang="en-US" dirty="0" smtClean="0">
                <a:solidFill>
                  <a:srgbClr val="4E4D4A"/>
                </a:solidFill>
              </a:rPr>
              <a:t>consist of tags &lt;&gt;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rgbClr val="4E4D4A"/>
                </a:solidFill>
              </a:rPr>
              <a:t>Tags define the semantic structure of a page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What is HTML – Hypertext Markup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7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4E4D4A"/>
                </a:solidFill>
              </a:rPr>
              <a:t>&lt;!DOCTYPE html&gt;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E4D4A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E4D4A"/>
                </a:solidFill>
              </a:rPr>
              <a:t>    &lt;head&gt;</a:t>
            </a:r>
          </a:p>
          <a:p>
            <a:pPr marL="0" indent="0">
              <a:buNone/>
            </a:pPr>
            <a:r>
              <a:rPr lang="en-US" dirty="0">
                <a:solidFill>
                  <a:srgbClr val="4E4D4A"/>
                </a:solidFill>
              </a:rPr>
              <a:t> </a:t>
            </a:r>
            <a:r>
              <a:rPr lang="en-US" dirty="0" smtClean="0">
                <a:solidFill>
                  <a:srgbClr val="4E4D4A"/>
                </a:solidFill>
              </a:rPr>
              <a:t>   &lt;/head&gt;</a:t>
            </a:r>
          </a:p>
          <a:p>
            <a:pPr marL="0" indent="0">
              <a:buNone/>
            </a:pPr>
            <a:r>
              <a:rPr lang="en-US" dirty="0">
                <a:solidFill>
                  <a:srgbClr val="4E4D4A"/>
                </a:solidFill>
              </a:rPr>
              <a:t> </a:t>
            </a:r>
            <a:r>
              <a:rPr lang="en-US" dirty="0" smtClean="0">
                <a:solidFill>
                  <a:srgbClr val="4E4D4A"/>
                </a:solidFill>
              </a:rPr>
              <a:t>   &lt;body&gt;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4E4D4A"/>
                </a:solidFill>
              </a:rPr>
              <a:t>	</a:t>
            </a:r>
            <a:r>
              <a:rPr lang="en-US" dirty="0" smtClean="0">
                <a:solidFill>
                  <a:srgbClr val="4E4D4A"/>
                </a:solidFill>
              </a:rPr>
              <a:t>&lt;h1&gt;Hello World!&lt;/h1&gt;</a:t>
            </a:r>
          </a:p>
          <a:p>
            <a:pPr marL="0" indent="0">
              <a:buNone/>
            </a:pPr>
            <a:r>
              <a:rPr lang="en-US" dirty="0">
                <a:solidFill>
                  <a:srgbClr val="4E4D4A"/>
                </a:solidFill>
              </a:rPr>
              <a:t> </a:t>
            </a:r>
            <a:r>
              <a:rPr lang="en-US" dirty="0" smtClean="0">
                <a:solidFill>
                  <a:srgbClr val="4E4D4A"/>
                </a:solidFill>
              </a:rPr>
              <a:t>   &lt;/body&gt;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E4D4A"/>
                </a:solidFill>
              </a:rPr>
              <a:t>&lt;/html&gt;</a:t>
            </a:r>
            <a:endParaRPr lang="en-US" dirty="0">
              <a:solidFill>
                <a:srgbClr val="4E4D4A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>
                <a:solidFill>
                  <a:srgbClr val="4E4D4A"/>
                </a:solidFill>
              </a:rPr>
              <a:t>Hello World!</a:t>
            </a:r>
            <a:endParaRPr lang="en-US" sz="5400" dirty="0">
              <a:solidFill>
                <a:srgbClr val="4E4D4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5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2390862"/>
            <a:ext cx="4698355" cy="41405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&lt;h&gt; - Heading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&lt;a&gt; - Anchor (link)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 - Image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&lt;div&gt; - Division (section)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&lt;span&gt; - Span (inline section)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2390862"/>
            <a:ext cx="4700059" cy="42525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&lt;h1&gt;Hello World!&lt;/h1&gt;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=“#”&gt;A Link&lt;/a&gt;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=“#” /&gt;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&lt;div&gt;Stuff in here&lt;/div&gt;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&lt;span&gt;Stuff in here&lt;/span&gt;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9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 - Unordered List</a:t>
            </a:r>
            <a:br>
              <a:rPr lang="en-US" dirty="0" smtClean="0"/>
            </a:br>
            <a:r>
              <a:rPr lang="en-US" dirty="0" smtClean="0"/>
              <a:t>&lt;li&gt; - List Item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&lt;table&gt;  - Table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thead</a:t>
            </a:r>
            <a:r>
              <a:rPr lang="en-US" dirty="0" smtClean="0"/>
              <a:t>&gt; - Table Head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tbody</a:t>
            </a:r>
            <a:r>
              <a:rPr lang="en-US" dirty="0" smtClean="0"/>
              <a:t>&gt; - Table Body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       - Table Row</a:t>
            </a:r>
            <a:br>
              <a:rPr lang="en-US" dirty="0" smtClean="0"/>
            </a:br>
            <a:r>
              <a:rPr lang="en-US" dirty="0" smtClean="0"/>
              <a:t>&lt;td&gt;      - Table Data (column)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4" y="1284240"/>
            <a:ext cx="4700058" cy="5219197"/>
          </a:xfrm>
        </p:spPr>
        <p:txBody>
          <a:bodyPr>
            <a:norm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 &lt;li&gt;Item1&lt;/li&gt;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&lt;table&gt;</a:t>
            </a:r>
            <a:br>
              <a:rPr lang="en-US" dirty="0" smtClean="0"/>
            </a:br>
            <a:r>
              <a:rPr lang="en-US" dirty="0" smtClean="0"/>
              <a:t>    &lt;</a:t>
            </a:r>
            <a:r>
              <a:rPr lang="en-US" dirty="0" err="1" smtClean="0"/>
              <a:t>thead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   &lt;</a:t>
            </a:r>
            <a:r>
              <a:rPr lang="en-US" dirty="0" err="1" smtClean="0"/>
              <a:t>tr</a:t>
            </a:r>
            <a:r>
              <a:rPr lang="en-US" dirty="0" smtClean="0"/>
              <a:t>&gt;&lt;td&gt; Col 1 &lt;/td&gt;&lt;/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&lt;/</a:t>
            </a:r>
            <a:r>
              <a:rPr lang="en-US" dirty="0" err="1" smtClean="0"/>
              <a:t>thead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&lt;</a:t>
            </a:r>
            <a:r>
              <a:rPr lang="en-US" dirty="0" err="1" smtClean="0"/>
              <a:t>tbody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   &lt;</a:t>
            </a:r>
            <a:r>
              <a:rPr lang="en-US" dirty="0" err="1" smtClean="0"/>
              <a:t>tr</a:t>
            </a:r>
            <a:r>
              <a:rPr lang="en-US" dirty="0" smtClean="0"/>
              <a:t>&gt;&lt;td&gt; data &lt;/td&gt;&lt;/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&lt;/</a:t>
            </a:r>
            <a:r>
              <a:rPr lang="en-US" dirty="0" err="1" smtClean="0"/>
              <a:t>tbody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&lt;/table&gt;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 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0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1493240"/>
            <a:ext cx="4698358" cy="4801543"/>
          </a:xfrm>
        </p:spPr>
        <p:txBody>
          <a:bodyPr/>
          <a:lstStyle/>
          <a:p>
            <a:r>
              <a:rPr lang="en-US" dirty="0" smtClean="0"/>
              <a:t>&lt;p&gt; - Paragraph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/&gt; - Line Break</a:t>
            </a:r>
          </a:p>
          <a:p>
            <a:r>
              <a:rPr lang="en-US" dirty="0" smtClean="0"/>
              <a:t>&lt;!-- --&gt; - Comment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1493240"/>
            <a:ext cx="4700058" cy="4801543"/>
          </a:xfrm>
        </p:spPr>
        <p:txBody>
          <a:bodyPr/>
          <a:lstStyle/>
          <a:p>
            <a:r>
              <a:rPr lang="en-US" dirty="0" smtClean="0"/>
              <a:t>&lt;p&gt; Some Text &lt;/p&gt;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&lt;!-- Won’t See This! --&gt;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79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1535186"/>
            <a:ext cx="9613861" cy="470699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Key-value pairs that modify  or describe a Tag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Some are specific to Tag, some apply to all Tags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Ex: </a:t>
            </a:r>
            <a:br>
              <a:rPr lang="en-US" dirty="0" smtClean="0"/>
            </a:br>
            <a:r>
              <a:rPr lang="en-US" dirty="0" smtClean="0"/>
              <a:t>	All tags can have a “class” attribute</a:t>
            </a:r>
            <a:br>
              <a:rPr lang="en-US" dirty="0" smtClean="0"/>
            </a:br>
            <a:r>
              <a:rPr lang="en-US" dirty="0" smtClean="0"/>
              <a:t>	Only anchor (&lt;a&gt;) has a hyperlink (</a:t>
            </a:r>
            <a:r>
              <a:rPr lang="en-US" dirty="0" err="1" smtClean="0"/>
              <a:t>href</a:t>
            </a:r>
            <a:r>
              <a:rPr lang="en-US" dirty="0" smtClean="0"/>
              <a:t>) attribute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Syntax is key=“value”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Ex:</a:t>
            </a:r>
            <a:br>
              <a:rPr lang="en-US" dirty="0" smtClean="0"/>
            </a:br>
            <a:r>
              <a:rPr lang="en-US" dirty="0" smtClean="0"/>
              <a:t>	&lt;a </a:t>
            </a:r>
            <a:r>
              <a:rPr lang="en-US" dirty="0" err="1" smtClean="0"/>
              <a:t>href</a:t>
            </a:r>
            <a:r>
              <a:rPr lang="en-US" dirty="0" smtClean="0"/>
              <a:t>=“http://www.google.com”&gt; Google &lt;/a&gt;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9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994870"/>
            <a:ext cx="12192000" cy="965943"/>
          </a:xfrm>
        </p:spPr>
        <p:txBody>
          <a:bodyPr/>
          <a:lstStyle/>
          <a:p>
            <a:r>
              <a:rPr lang="en-US" dirty="0" smtClean="0"/>
              <a:t>CSS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4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ularJS" id="{C03669DA-BD23-42BA-B337-B8C07ACA9CF9}" vid="{1F763A35-F313-4FF6-8045-CAE4558ADE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CF_Template</Template>
  <TotalTime>285</TotalTime>
  <Words>375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Berlin</vt:lpstr>
      <vt:lpstr>HTML5 and CSS</vt:lpstr>
      <vt:lpstr>HTML5</vt:lpstr>
      <vt:lpstr>What is HTML – Hypertext Markup Language</vt:lpstr>
      <vt:lpstr>Basic Structure</vt:lpstr>
      <vt:lpstr>Common Tags</vt:lpstr>
      <vt:lpstr>Tags Continued</vt:lpstr>
      <vt:lpstr>Other Tags</vt:lpstr>
      <vt:lpstr>Attributes</vt:lpstr>
      <vt:lpstr>CSS 3</vt:lpstr>
      <vt:lpstr>What is CSS – Cascading Style Sheets</vt:lpstr>
      <vt:lpstr>Selectors – The Cornerstone of CSS</vt:lpstr>
      <vt:lpstr>Examples of CSS</vt:lpstr>
      <vt:lpstr>More on CSS</vt:lpstr>
      <vt:lpstr>Additional HTML/CSS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Parrish</dc:creator>
  <cp:lastModifiedBy>Andrew Jensen</cp:lastModifiedBy>
  <cp:revision>21</cp:revision>
  <dcterms:created xsi:type="dcterms:W3CDTF">2015-01-07T18:34:00Z</dcterms:created>
  <dcterms:modified xsi:type="dcterms:W3CDTF">2015-09-28T15:06:10Z</dcterms:modified>
</cp:coreProperties>
</file>