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6"/>
  </p:notesMasterIdLst>
  <p:sldIdLst>
    <p:sldId id="503" r:id="rId4"/>
    <p:sldId id="535" r:id="rId5"/>
    <p:sldId id="536" r:id="rId7"/>
    <p:sldId id="537" r:id="rId8"/>
    <p:sldId id="538" r:id="rId9"/>
    <p:sldId id="539" r:id="rId10"/>
    <p:sldId id="540" r:id="rId11"/>
    <p:sldId id="510" r:id="rId12"/>
    <p:sldId id="541" r:id="rId13"/>
    <p:sldId id="542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551" r:id="rId23"/>
    <p:sldId id="552" r:id="rId24"/>
    <p:sldId id="553" r:id="rId25"/>
    <p:sldId id="554" r:id="rId26"/>
    <p:sldId id="555" r:id="rId27"/>
    <p:sldId id="569" r:id="rId28"/>
    <p:sldId id="511" r:id="rId29"/>
    <p:sldId id="561" r:id="rId30"/>
    <p:sldId id="562" r:id="rId31"/>
    <p:sldId id="563" r:id="rId32"/>
    <p:sldId id="512" r:id="rId33"/>
    <p:sldId id="564" r:id="rId34"/>
    <p:sldId id="567" r:id="rId35"/>
    <p:sldId id="568" r:id="rId36"/>
    <p:sldId id="566" r:id="rId37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708"/>
    <a:srgbClr val="064BB2"/>
    <a:srgbClr val="FFCB54"/>
    <a:srgbClr val="2B6EE1"/>
    <a:srgbClr val="FFBF2B"/>
    <a:srgbClr val="7624CC"/>
    <a:srgbClr val="CC8824"/>
    <a:srgbClr val="216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41"/>
    <p:restoredTop sz="94660"/>
  </p:normalViewPr>
  <p:slideViewPr>
    <p:cSldViewPr snapToGrid="0" showGuides="1">
      <p:cViewPr>
        <p:scale>
          <a:sx n="139" d="100"/>
          <a:sy n="139" d="100"/>
        </p:scale>
        <p:origin x="-65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16E6724-DBFF-4725-8031-2C3E3D77D07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5763" y="687388"/>
            <a:ext cx="6091237" cy="34274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/>
          <p:nvPr userDrawn="1"/>
        </p:nvSpPr>
        <p:spPr>
          <a:xfrm>
            <a:off x="9937750" y="6392863"/>
            <a:ext cx="571500" cy="231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ctr" eaLnBrk="1" hangingPunct="1"/>
            <a:r>
              <a:rPr lang="en-US" altLang="zh-CN" sz="1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9A0DB2DC-4C9A-4742-B13C-FB6460FD3503}" type="slidenum">
              <a:rPr lang="en-US" altLang="zh-CN" sz="10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altLang="zh-CN" sz="10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连接符 19"/>
          <p:cNvCxnSpPr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/>
          <p:cNvCxnSpPr/>
          <p:nvPr/>
        </p:nvCxnSpPr>
        <p:spPr>
          <a:xfrm flipV="1">
            <a:off x="3719513" y="6508750"/>
            <a:ext cx="621823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46063" y="915988"/>
            <a:ext cx="9596438" cy="4603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大数据挖掘专家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104" name="图片 12"/>
          <p:cNvPicPr>
            <a:picLocks noChangeAspect="1"/>
          </p:cNvPicPr>
          <p:nvPr userDrawn="1"/>
        </p:nvPicPr>
        <p:blipFill>
          <a:blip r:embed="rId2"/>
          <a:srcRect l="-8151" r="-8151"/>
          <a:stretch>
            <a:fillRect/>
          </a:stretch>
        </p:blipFill>
        <p:spPr>
          <a:xfrm>
            <a:off x="230188" y="6272213"/>
            <a:ext cx="2162175" cy="47148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7" name="直接连接符 16"/>
          <p:cNvCxnSpPr/>
          <p:nvPr/>
        </p:nvCxnSpPr>
        <p:spPr>
          <a:xfrm>
            <a:off x="23844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36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6415123-19C2-4AA7-BDB2-9E432E2D5CC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46063" y="915988"/>
            <a:ext cx="9596438" cy="4603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546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9745663" y="657225"/>
            <a:ext cx="1919288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28638" y="657225"/>
            <a:ext cx="9121775" cy="17463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459" y="154379"/>
            <a:ext cx="1109015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2" y="775246"/>
            <a:ext cx="111076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anose="05000000000000000000" pitchFamily="2" charset="2"/>
              <a:buChar char="n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32089"/>
              </a:buClr>
              <a:buFont typeface="Wingdings" panose="05000000000000000000" pitchFamily="2" charset="2"/>
              <a:buChar char="l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46063" y="915988"/>
            <a:ext cx="9596438" cy="4603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8171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46063" y="915988"/>
            <a:ext cx="9596438" cy="4603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255588" y="195263"/>
            <a:ext cx="10972800" cy="6921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22275" y="1187450"/>
            <a:ext cx="10972800" cy="10080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6415123-19C2-4AA7-BDB2-9E432E2D5CC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255588" y="195263"/>
            <a:ext cx="10972800" cy="6921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422275" y="1187450"/>
            <a:ext cx="10972800" cy="10080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29.xml"/><Relationship Id="rId2" Type="http://schemas.openxmlformats.org/officeDocument/2006/relationships/slide" Target="slide25.xml"/><Relationship Id="rId1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347788"/>
            <a:ext cx="4763" cy="43545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1939925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AutoShape 17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分析方法与过程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298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背景与挖掘目标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AutoShape 1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上机实验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AutoShape 1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拓展思考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1507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21508" name="Text Box 6"/>
          <p:cNvSpPr txBox="1"/>
          <p:nvPr/>
        </p:nvSpPr>
        <p:spPr>
          <a:xfrm>
            <a:off x="381000" y="1524000"/>
            <a:ext cx="11239500" cy="255428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对原始数据进行探索性分析，了解原始属性之间的相关性。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特征选择模型进提取关键属性。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建立单个属性的灰色预测模型以及支持向量回归预测模型。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使用支持向量回归预测模型得出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2014-2015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年财政收入的预测值。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对上述建立的财政收入预测模型进行评价。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9" name="Text Box 6"/>
          <p:cNvSpPr txBox="1"/>
          <p:nvPr/>
        </p:nvSpPr>
        <p:spPr>
          <a:xfrm>
            <a:off x="381000" y="1000125"/>
            <a:ext cx="11239500" cy="508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基于数据挖掘技术的财政收入分析预测模型流程步骤如下：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2531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3" name="Text Box 6"/>
          <p:cNvSpPr txBox="1"/>
          <p:nvPr/>
        </p:nvSpPr>
        <p:spPr>
          <a:xfrm>
            <a:off x="381000" y="1000125"/>
            <a:ext cx="11239500" cy="508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总体流程：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2539" name="对象 4"/>
          <p:cNvGraphicFramePr>
            <a:graphicFrameLocks noChangeAspect="1"/>
          </p:cNvGraphicFramePr>
          <p:nvPr/>
        </p:nvGraphicFramePr>
        <p:xfrm>
          <a:off x="971550" y="1544638"/>
          <a:ext cx="10648950" cy="463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9004300" imgH="3949700" progId="Visio.Drawing.11">
                  <p:embed/>
                </p:oleObj>
              </mc:Choice>
              <mc:Fallback>
                <p:oleObj name="" r:id="rId1" imgW="9004300" imgH="39497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1544638"/>
                        <a:ext cx="10648950" cy="4630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3555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23556" name="Text Box 6"/>
          <p:cNvSpPr txBox="1"/>
          <p:nvPr/>
        </p:nvSpPr>
        <p:spPr>
          <a:xfrm>
            <a:off x="257175" y="955675"/>
            <a:ext cx="11239500" cy="508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数据探索分析：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730875" y="2030413"/>
            <a:ext cx="730250" cy="2476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254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2922588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57175" y="1493838"/>
            <a:ext cx="11239500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影响财政收入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(y)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的因素有很多，通过经济理论对财政收入的解释以及对实践的观察，考虑一些与能源消耗关系密切并且直观上有线性关系的因素，选取以下因素为自变量，分析它们之间的关系。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社会从业人数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(x1)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：就业人数的上升伴随着居民消费水平的提高，从而间接影响财政收入的增加。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在岗职工工资总额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(x2)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：反映的是社会分配情况，主要影响财政收入中的个人所得税、房产税以及潜在消费能力。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社会消费品零售总额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(x3)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代表社会整体消费情况，是可支配收入在经济生活中的实现。当社会消费品零售总额增长时，表明社会消费意愿强烈，部分程度上会导致财政收入中增值税的增长；同时当消费增长时，也会引起经济系统中其他方面发生变动，最终导致财政收入的增长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4579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730875" y="2030413"/>
            <a:ext cx="730250" cy="2476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254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2922588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4" name="Text Box 6"/>
          <p:cNvSpPr txBox="1"/>
          <p:nvPr/>
        </p:nvSpPr>
        <p:spPr>
          <a:xfrm>
            <a:off x="276225" y="982663"/>
            <a:ext cx="11239500" cy="38782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城镇居民人均可支配收入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(x4)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：居民收入越高消费能力越强，同时意味着其工作积极性越高，创造出的财富越多，从而能带来财政收入的更快和持续增长。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城镇居民人均消费性支出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(x5)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：居民在消费商品的过程中会产生各种税费，税费又是调节生产规模的手段之一。在商品经济发达的如今，居民消费的越多，对财政收入的贡献就越大。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年末总人口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(x6)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：在地方经济发展水平既定的条件下，人均地方财政收入与地方人口数呈反比例变化。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全社会固定资产投资额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(x7)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：是建造和购置固定资产的经济活动，即固定资产再生产活动。主要通过投资来促进经济增长，扩大税源，进而拉动财政税收收入整体增长。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5603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730875" y="2030413"/>
            <a:ext cx="730250" cy="2476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254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2922588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8" name="Text Box 6"/>
          <p:cNvSpPr txBox="1"/>
          <p:nvPr/>
        </p:nvSpPr>
        <p:spPr>
          <a:xfrm>
            <a:off x="255588" y="993775"/>
            <a:ext cx="11239500" cy="28924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地区生产总值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(x8)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地方经济发展水平。一般来讲，政府财政收入来源于即期的地区生产总值。在国家经济政策不变、社会秩序稳定的情况下，地方经济发展水平与地方财政收入之间存在着密切的相关性，越是经济发达的地区，其财政收入的规模就越大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第一产业产值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(x9)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：取消农业税、实施三农政策，第一产业对财政收入的影响更小。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税收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(x10)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：由于其具有征收的强制性、无偿性和固定性特点，可以为政府履行其职能提供充足的资金来源。因此，各国都将其作为政府财政收入的最重要的收入形式和来源。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6627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730875" y="2030413"/>
            <a:ext cx="730250" cy="2476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254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2922588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2" name="Text Box 6"/>
          <p:cNvSpPr txBox="1"/>
          <p:nvPr/>
        </p:nvSpPr>
        <p:spPr>
          <a:xfrm>
            <a:off x="249238" y="938213"/>
            <a:ext cx="11239500" cy="24320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居民消费价格指数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(x11)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：反映居民家庭购买的消费品及服务价格水平的变动情况，影响城乡居民的生活支出和国家的财政收入。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第三产业与第二产业产值比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(x12)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：表示产业结构。三次产业生产总值代表国民经济水平，是财政收入的主要影响因素，当产业结构逐步优化时，财政收入也会随之增加。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居民消费水平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(x13)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：在很大程度上受整体经济状况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GDP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的影响，从而间接影响地方财政收入。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7651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27652" name="Text Box 6"/>
          <p:cNvSpPr txBox="1"/>
          <p:nvPr/>
        </p:nvSpPr>
        <p:spPr>
          <a:xfrm>
            <a:off x="304800" y="987425"/>
            <a:ext cx="11239500" cy="508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第一步：描述分析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730875" y="2030413"/>
            <a:ext cx="730250" cy="2476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2540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2922588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7" name="Text Box 6"/>
          <p:cNvSpPr txBox="1"/>
          <p:nvPr/>
        </p:nvSpPr>
        <p:spPr>
          <a:xfrm>
            <a:off x="304800" y="1401763"/>
            <a:ext cx="11239500" cy="4619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对已有数据进行描述性统计分析，获得对数据的整体性认识。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65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1988" y="1863725"/>
            <a:ext cx="7926387" cy="3494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9" name="Text Box 6"/>
          <p:cNvSpPr txBox="1"/>
          <p:nvPr/>
        </p:nvSpPr>
        <p:spPr>
          <a:xfrm>
            <a:off x="508000" y="5446713"/>
            <a:ext cx="11239500" cy="923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可见财政收入（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）的均值和标准差分别为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618.08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609.25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，这说明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第一，某市各年份财政收入存在较大差异。第二，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年后，某市各年份财政收入大幅上升。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6"/>
          <p:cNvSpPr txBox="1"/>
          <p:nvPr/>
        </p:nvSpPr>
        <p:spPr>
          <a:xfrm>
            <a:off x="266700" y="906463"/>
            <a:ext cx="11239500" cy="508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第二步：相关分析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5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0" y="-57150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0" y="-57150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8" name="Text Box 6"/>
          <p:cNvSpPr txBox="1"/>
          <p:nvPr/>
        </p:nvSpPr>
        <p:spPr>
          <a:xfrm>
            <a:off x="647700" y="1419225"/>
            <a:ext cx="11239500" cy="4619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相关系数可以用来描述定量变量之间的关系，初步判断因变量与解释变量之间是否具有线性相关性。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90650" y="2038350"/>
            <a:ext cx="9505950" cy="44815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6"/>
          <p:cNvSpPr txBox="1"/>
          <p:nvPr/>
        </p:nvSpPr>
        <p:spPr>
          <a:xfrm>
            <a:off x="276225" y="919163"/>
            <a:ext cx="11239500" cy="508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第二步：相关分析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9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0" y="-57150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0" y="-571500"/>
            <a:ext cx="184150" cy="368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2" name="Text Box 6"/>
          <p:cNvSpPr txBox="1"/>
          <p:nvPr/>
        </p:nvSpPr>
        <p:spPr>
          <a:xfrm>
            <a:off x="623888" y="1412875"/>
            <a:ext cx="11239500" cy="923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由相关矩阵可以看出居民消费价格指数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(x11)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与财政收入的线性关系不显著，而且呈现负相关。其余变量均与财政收入呈现高度的正相关关系。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703" name="Text Box 6"/>
          <p:cNvSpPr txBox="1"/>
          <p:nvPr/>
        </p:nvSpPr>
        <p:spPr>
          <a:xfrm>
            <a:off x="381000" y="2484438"/>
            <a:ext cx="11239500" cy="508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第三步：变量选择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4" name="Text Box 6"/>
          <p:cNvSpPr txBox="1"/>
          <p:nvPr/>
        </p:nvSpPr>
        <p:spPr>
          <a:xfrm>
            <a:off x="762000" y="3081338"/>
            <a:ext cx="11239500" cy="4619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运用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回归方法进行关键属性选取，用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编制相应的程序后运行得到如下结果。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376488" y="3948113"/>
          <a:ext cx="7248528" cy="1781176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035504"/>
                <a:gridCol w="1035504"/>
                <a:gridCol w="1035504"/>
                <a:gridCol w="1035504"/>
                <a:gridCol w="1035504"/>
                <a:gridCol w="1035504"/>
                <a:gridCol w="1035504"/>
              </a:tblGrid>
              <a:tr h="4452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x1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x4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452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-0.0001</a:t>
                      </a:r>
                      <a:endParaRPr lang="zh-CN" sz="1800" b="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0.000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0.124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-0.010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0.065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0.000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0.317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452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x9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x10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x11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x12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x13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452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0.035</a:t>
                      </a:r>
                      <a:endParaRPr lang="zh-CN" sz="1800" b="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-0.001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0.000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0.000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0.000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-0.040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30723" name="Text Box 6"/>
          <p:cNvSpPr txBox="1"/>
          <p:nvPr/>
        </p:nvSpPr>
        <p:spPr>
          <a:xfrm>
            <a:off x="239713" y="925513"/>
            <a:ext cx="11239500" cy="508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第三步：变量选择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Text Box 6"/>
          <p:cNvSpPr txBox="1"/>
          <p:nvPr/>
        </p:nvSpPr>
        <p:spPr>
          <a:xfrm>
            <a:off x="762000" y="1433513"/>
            <a:ext cx="10939463" cy="23082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可看出，在岗职工工资总额、年末总人口、税收、居民消费价格指数、第三产业与第二产业产值比等因素的系数为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在模型建立的过程中这几个变量被剔除了。由于某市存在流动人口与外来打工人口多的特性，年末总人口并不显著影响某市财政收入；居民消费价格指数与财政收入的相关性太小以致可以忽略；由于农牧业各税在各项税收总额中所占比重过小，而且该市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年取消了农业税，其他变量被剔除均有类似于上述的原因。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4"/>
          <p:cNvSpPr/>
          <p:nvPr/>
        </p:nvSpPr>
        <p:spPr bwMode="auto">
          <a:xfrm>
            <a:off x="265113" y="954088"/>
            <a:ext cx="112331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我国现行的分税制财政管理体制下，地方财政收人不仅是国家财政收入的重要组成部分，而且具有其相对独立的构成内容。如何有效的利用地方财政收入，合理的分配，来促进地方的发展，提高市民的收入和生活质量是每个地方政府需要考虑的首要问题。因此，对地方财政收人进行预测，不仅是必要的，而且也是可能的。科学、合理地预测地方财政收人，对于克服年度地方预算收支规模确定的随意性和盲目性，正确处理地方财政与经济的相互关系具有十分重要的意义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15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案例背景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31747" name="Text Box 6"/>
          <p:cNvSpPr txBox="1"/>
          <p:nvPr/>
        </p:nvSpPr>
        <p:spPr>
          <a:xfrm>
            <a:off x="249238" y="979488"/>
            <a:ext cx="11239500" cy="508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第三步：变量选择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8" name="Text Box 6"/>
          <p:cNvSpPr txBox="1"/>
          <p:nvPr/>
        </p:nvSpPr>
        <p:spPr>
          <a:xfrm>
            <a:off x="612775" y="1487488"/>
            <a:ext cx="11239500" cy="13843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利用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回归方法识别影响财政收入的关键影响因素是社会从业人数（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）、社会消费品零售总额（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）、城镇居民人均可支配收入（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）、城镇居民人均消费性支出（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）、全社会固定资产投资额（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）、地区生产总值（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）、第一产业产值（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）和居民消费水平（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32771" name="Text Box 6"/>
          <p:cNvSpPr txBox="1"/>
          <p:nvPr/>
        </p:nvSpPr>
        <p:spPr>
          <a:xfrm>
            <a:off x="239713" y="954088"/>
            <a:ext cx="11239500" cy="5064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财政收入及各类别收入预测模型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2" name="Text Box 6"/>
          <p:cNvSpPr txBox="1"/>
          <p:nvPr/>
        </p:nvSpPr>
        <p:spPr>
          <a:xfrm>
            <a:off x="682625" y="1460500"/>
            <a:ext cx="11239500" cy="1446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某市财政收入预测模型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Lasso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变量选择方法识别的影响财政收入的因素建立灰色预测预测模型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自行编写灰色预测函数（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GM11.py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）。预测结果的精度等级见下表。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397125" y="3368675"/>
          <a:ext cx="6924676" cy="2801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1230"/>
                <a:gridCol w="1794482"/>
                <a:gridCol w="1794482"/>
                <a:gridCol w="1794482"/>
              </a:tblGrid>
              <a:tr h="3113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变量名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2014</a:t>
                      </a:r>
                      <a:r>
                        <a:rPr lang="zh-CN" sz="1800" kern="0" dirty="0">
                          <a:effectLst/>
                        </a:rPr>
                        <a:t>预测值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2015</a:t>
                      </a:r>
                      <a:r>
                        <a:rPr lang="zh-CN" sz="1800" kern="0">
                          <a:effectLst/>
                        </a:rPr>
                        <a:t>预测值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预测精度等级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</a:tr>
              <a:tr h="31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x1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8142148.2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8460489.3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好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</a:tr>
              <a:tr h="31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x3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7042.31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8166.92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好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</a:tr>
              <a:tr h="31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x4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43611.84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47792.22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好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</a:tr>
              <a:tr h="31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x5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35046.63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38384.22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好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</a:tr>
              <a:tr h="31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x6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8505523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8627139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好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</a:tr>
              <a:tr h="31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x7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4600.4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5214.78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好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</a:tr>
              <a:tr h="31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x8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18686.28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21474.47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好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</a:tr>
              <a:tr h="3113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x13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44506.47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49945.88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好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5578" marR="35578" marT="0" marB="0"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33795" name="Text Box 6"/>
          <p:cNvSpPr txBox="1"/>
          <p:nvPr/>
        </p:nvSpPr>
        <p:spPr>
          <a:xfrm>
            <a:off x="242888" y="923925"/>
            <a:ext cx="11239500" cy="9223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将上表预测结果代入地方财政收入建立的支持向量回归预测模型，得到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年财政收入的预测值，如表所示。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151188" y="1436688"/>
          <a:ext cx="7372352" cy="48466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9404"/>
                <a:gridCol w="1119404"/>
                <a:gridCol w="1447368"/>
                <a:gridCol w="1119404"/>
                <a:gridCol w="1119404"/>
                <a:gridCol w="1447368"/>
              </a:tblGrid>
              <a:tr h="4038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年份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y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y_pred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年份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y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y_pred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1994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64.87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37.47637653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408.86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463.4257871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1995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99.75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83.97783525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476.72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555.1990364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1996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88.11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94.64956902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838.99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691.7526587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1997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106.07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106.490953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843.14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843.4121032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1998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137.32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151.1041878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2009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1107.67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1088.474868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1999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188.14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188.14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2010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1399.16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1380.1211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2000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219.91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219.5298325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2011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1535.14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1537.555406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271.91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230.1994976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2012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1579.68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1739.783625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269.1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219.7273221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2013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2088.14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2086.429911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2003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300.55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300.5917203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2014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2189.279622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</a:tr>
              <a:tr h="403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2004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338.45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383.5338702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2015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2540.638153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36002" marR="36002" marT="0" marB="0"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34819" name="Text Box 6"/>
          <p:cNvSpPr txBox="1"/>
          <p:nvPr/>
        </p:nvSpPr>
        <p:spPr>
          <a:xfrm>
            <a:off x="269875" y="939800"/>
            <a:ext cx="11239500" cy="4619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同时得到地方财政收入真实值与预测值对比图。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82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8650" y="1557338"/>
            <a:ext cx="7089775" cy="4457700"/>
          </a:xfrm>
          <a:prstGeom prst="rect">
            <a:avLst/>
          </a:prstGeom>
          <a:noFill/>
          <a:ln w="3175">
            <a:noFill/>
          </a:ln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35843" name="Text Box 6"/>
          <p:cNvSpPr txBox="1"/>
          <p:nvPr/>
        </p:nvSpPr>
        <p:spPr>
          <a:xfrm>
            <a:off x="269875" y="939800"/>
            <a:ext cx="11239500" cy="458628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采用回归模型评价指标对地方财政收入的预测值进行评价，得到的结果如下表所示。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平均绝对误差与中值绝对误差较小，可解释方差值与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方值十分接近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，表明建立的支持向量回归模型拟合效果优良，可以用于预测财政收入。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87388" y="1974850"/>
          <a:ext cx="7799388" cy="1257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9847"/>
                <a:gridCol w="1949847"/>
                <a:gridCol w="1949847"/>
                <a:gridCol w="1949847"/>
              </a:tblGrid>
              <a:tr h="628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平均绝对误差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中值绝对误差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可解释方差值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</a:t>
                      </a:r>
                      <a:r>
                        <a:rPr lang="zh-CN" sz="1800" kern="100">
                          <a:effectLst/>
                        </a:rPr>
                        <a:t>方值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 anchor="ctr"/>
                </a:tc>
              </a:tr>
              <a:tr h="628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34.203681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17.415739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0.9908897</a:t>
                      </a:r>
                      <a:endParaRPr lang="zh-CN" sz="18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0.9908781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7" marR="68577" marT="0" marB="0" anchor="ctr"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347788"/>
            <a:ext cx="4763" cy="43545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4002088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分析方法与过程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874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背景与挖掘目标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上机实验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AutoShape 17"/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拓展思考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7891" name="Rectangle 5"/>
          <p:cNvSpPr/>
          <p:nvPr/>
        </p:nvSpPr>
        <p:spPr>
          <a:xfrm>
            <a:off x="0" y="1616075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7892" name="Rectangle 6"/>
          <p:cNvSpPr/>
          <p:nvPr/>
        </p:nvSpPr>
        <p:spPr>
          <a:xfrm>
            <a:off x="0" y="257810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7893" name="Rectangle 9"/>
          <p:cNvSpPr/>
          <p:nvPr/>
        </p:nvSpPr>
        <p:spPr>
          <a:xfrm>
            <a:off x="0" y="2625725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7894" name="Text Box 6"/>
          <p:cNvSpPr txBox="1"/>
          <p:nvPr/>
        </p:nvSpPr>
        <p:spPr>
          <a:xfrm>
            <a:off x="287338" y="936625"/>
            <a:ext cx="11566525" cy="37544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回归特征选择。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构建灰色预测与神经网络预测模型。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对搜集的某市地方财政收入以及各类别收入数据，分析识别影响地方财政收入的关键属性，数据详见：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test/data/data.csv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预测筛选出的关键影响因素的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年的预测值。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lphaLcParenR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使用关键影响因素的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年的预测值得到某市地方财政收入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年的预测值。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6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上机实验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8915" name="Rectangle 5"/>
          <p:cNvSpPr/>
          <p:nvPr/>
        </p:nvSpPr>
        <p:spPr>
          <a:xfrm>
            <a:off x="0" y="1616075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8916" name="Rectangle 6"/>
          <p:cNvSpPr/>
          <p:nvPr/>
        </p:nvSpPr>
        <p:spPr>
          <a:xfrm>
            <a:off x="0" y="257810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8917" name="Rectangle 9"/>
          <p:cNvSpPr/>
          <p:nvPr/>
        </p:nvSpPr>
        <p:spPr>
          <a:xfrm>
            <a:off x="0" y="2625725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61938" y="885825"/>
            <a:ext cx="1156652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+mj-lt"/>
              <a:buAutoNum type="arabicPeriod" startAt="3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实验方法与步骤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+mj-lt"/>
              <a:buAutoNum type="alphaLcParenR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data.csv”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数据使用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pandas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库中的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read_csv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函数读入当前工作空间。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+mj-lt"/>
              <a:buAutoNum type="alphaLcParenR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scikit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-learn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Lasso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函数对数据进行属性选择。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+mj-lt"/>
              <a:buAutoNum type="alphaLcParenR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GM(1,1)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灰色预测方法得到筛选出的关键影响因素的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年的预测值。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+mj-lt"/>
              <a:buAutoNum type="alphaLcParenR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使用支持向量回归模型对某市地方财政收入进行预测。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2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上机实验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9939" name="Rectangle 5"/>
          <p:cNvSpPr/>
          <p:nvPr/>
        </p:nvSpPr>
        <p:spPr>
          <a:xfrm>
            <a:off x="0" y="1616075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9940" name="Rectangle 6"/>
          <p:cNvSpPr/>
          <p:nvPr/>
        </p:nvSpPr>
        <p:spPr>
          <a:xfrm>
            <a:off x="0" y="257810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9941" name="Rectangle 9"/>
          <p:cNvSpPr/>
          <p:nvPr/>
        </p:nvSpPr>
        <p:spPr>
          <a:xfrm>
            <a:off x="0" y="2625725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61938" y="930275"/>
            <a:ext cx="11566525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+mj-lt"/>
              <a:buAutoNum type="arabicPeriod" startAt="4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思考与实验总结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+mj-lt"/>
              <a:buAutoNum type="alphaLcParenR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Lasso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回归如何设置合适的值，在保证能够选取关键属性的前提下不过多的增加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Lasso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回归的复杂程度？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+mj-lt"/>
              <a:buAutoNum type="alphaLcParenR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在构建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SVR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预测模型前使用标准差标准化对数据进行标准化处理，如使用其他标准化处理方法对结果又会造成怎么样的影响？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4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上机实验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347788"/>
            <a:ext cx="4763" cy="43545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5092700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分析方法与过程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97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背景与挖掘目标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上机实验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AutoShape 17"/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拓展思考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案例背景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14339" name="内容占位符 4"/>
          <p:cNvSpPr/>
          <p:nvPr/>
        </p:nvSpPr>
        <p:spPr>
          <a:xfrm>
            <a:off x="247650" y="973138"/>
            <a:ext cx="11233150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市作为改革开放的前沿城市，其经济发展在全国经济中的地位举足轻重。目前，该市在财政收入规模、结构等方面与北京、上海、深圳等城市仍有一定差距，存在不断完善的空间。本案例旨在通过研究，发现影响该市目前以及未来地方财源建设的因素，并对其进行深入分析，提出对该市地方财源优化的具体建议，供政府决策参考，同时为其他经济发展较快的城市提供借鉴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1987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拓展思考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41988" name="Text Box 6"/>
          <p:cNvSpPr txBox="1"/>
          <p:nvPr/>
        </p:nvSpPr>
        <p:spPr>
          <a:xfrm>
            <a:off x="257175" y="976313"/>
            <a:ext cx="11239500" cy="335470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使用自定义的人工神经网络结构和激活函数，优选合适的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预测模型。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多层感知器（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Multi-layerPerceptron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）是一种前向结构的人工神经网络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，映射一组输入向量到一组输出向量。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可以被看做是一个有向图，由多个节点层组成，每一层全连接到下一层。除了输入节点，每个节点都是一个带有非线性激活函数的神经元。使用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反向传播算法的监督学习方法来训练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是感知器的推广，克服了感知器不能对线性不可分数据进行识别的弱点。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3011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拓展思考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257175" y="976313"/>
            <a:ext cx="11239500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相对于单层感知器，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MLP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多层感知器输出端从一个变到了多个；输入端和输出端之间也不光只有一层，现在有两层：输出层和隐藏层，如下图所示。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MLP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多层感知器是前馈神经网络的一个例子，一个前馈神经网络可以包含三种节点。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3014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6488" y="1900238"/>
            <a:ext cx="4668837" cy="3786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4035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拓展思考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44036" name="Text Box 6"/>
          <p:cNvSpPr txBox="1"/>
          <p:nvPr/>
        </p:nvSpPr>
        <p:spPr>
          <a:xfrm>
            <a:off x="257175" y="976313"/>
            <a:ext cx="11239500" cy="48625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输入节点（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 Nodes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）：也称为输入层，输入节点从外部世界提供信息。在输入节点中，不进行任何的计算，仅向隐藏节点传递信息。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隐藏节点（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Hidden Nodes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）：隐藏节点也称为隐藏层，和外部世界没有直接联系，这些节点进行计算，并将信息从输入节点传递到输出节点。尽管一个前馈神经网络只有一个输入层和一个输出层，但网络里可以没有也可以有多个隐藏层。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输出节点（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 Nodes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）：输出节点也称为输出层，负责计算，并从网络向外部世界传递信息。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在前馈网络中，信息只单向移动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从输入层开始前向移动，然后通过隐藏层，再到输出层。在网络中没有循环或回路。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5059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拓展思考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45060" name="Text Box 6"/>
          <p:cNvSpPr txBox="1"/>
          <p:nvPr/>
        </p:nvSpPr>
        <p:spPr>
          <a:xfrm>
            <a:off x="292100" y="958850"/>
            <a:ext cx="11239500" cy="33004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年代的时候曾是相当流行的机器学习方法，拥有广泛的应用场景，譬如语音识别、图像识别、机器翻译等等，但自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年代以来，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遇到来自更为简单的支持向量机的强劲竞争。近来，由于深层学习的成功，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又重新得到了关注。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拥有高度的并行处理、高度的非线性全局作用、良好的容错性、具有联想记忆功能、非常强的自适应、自学习功能等优点。但是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的网络的隐含节点个数选取非常难，停止阈值、学习率、动量常数需要采用“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trial-and-error”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法，极其耗时，学习速度慢并且容易陷入局部极值。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算法实现对本案例的财政收入预测，并与支持向量机回归模型的预测效果进行对比。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原始数据情况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15363" name="内容占位符 4"/>
          <p:cNvSpPr/>
          <p:nvPr/>
        </p:nvSpPr>
        <p:spPr>
          <a:xfrm>
            <a:off x="238125" y="963613"/>
            <a:ext cx="11520488" cy="12239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考虑到数据的可得性，本案例所用的财政收入分为地方一般预算收入和政府性基金收入。地方一般预算收入包括：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税收收入，主要包括企业所得税和地方所得税中中央和地方共享的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，地方享有的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的增值税、营业税、印花税等；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税收入，包括专项收入、行政事业性收费、罚没收入、国有资本经营收入和其他收入等。政府性基金收入是国家通过向社会征收以及出让土地、发行彩票等方式取得收入，并专项用于支持特定基础设施建设和社会事业发展的收入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原始数据情况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16387" name="内容占位符 4"/>
          <p:cNvSpPr/>
          <p:nvPr/>
        </p:nvSpPr>
        <p:spPr>
          <a:xfrm>
            <a:off x="230188" y="963613"/>
            <a:ext cx="11520487" cy="12239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年我国对财政体制进行了重大改革，开始实行分税制财政体制，影响了财政收入相关数据的连续性，在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年前后不具有可比性。由于没有合适的数学手段来调整这种数据的跃变，仅对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年及其以后的数据进行分析，本案例所用数据均来自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某市统计年鉴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》(1995-2014)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原始数据情况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17411" name="矩形 4"/>
          <p:cNvSpPr/>
          <p:nvPr/>
        </p:nvSpPr>
        <p:spPr>
          <a:xfrm>
            <a:off x="3294063" y="1133475"/>
            <a:ext cx="56038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1994-2013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年财政收入以及相关因素的数据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575" y="1697038"/>
            <a:ext cx="11201400" cy="3576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8435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挖掘目标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18436" name="Text Box 6"/>
          <p:cNvSpPr txBox="1"/>
          <p:nvPr/>
        </p:nvSpPr>
        <p:spPr>
          <a:xfrm>
            <a:off x="266700" y="1001713"/>
            <a:ext cx="11239500" cy="10826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分析、识别影响地方财政收入的关键属性；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Calibri" panose="020F0502020204030204" pitchFamily="34" charset="0"/>
              <a:buAutoNum type="arabicPeriod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年的财政收入。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3265488" y="1347788"/>
            <a:ext cx="4763" cy="43545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649538" y="2947988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分析方法与过程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466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目录</a:t>
            </a:r>
            <a:endParaRPr kumimoji="1" lang="zh-CN" altLang="en-US" dirty="0">
              <a:latin typeface="微软雅黑" panose="020B0503020204020204" pitchFamily="34" charset="-122"/>
              <a:ea typeface="Times New Roman" panose="02020603050405020304" pitchFamily="18" charset="0"/>
              <a:cs typeface="微软雅黑" panose="020B0503020204020204" pitchFamily="34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背景与挖掘目标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上机实验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AutoShape 17"/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拓展思考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/>
          <p:nvPr/>
        </p:nvSpPr>
        <p:spPr>
          <a:xfrm>
            <a:off x="0" y="120650"/>
            <a:ext cx="184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0483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 vert="horz" wrap="square" lIns="91440" tIns="45720" rIns="91440" bIns="45720" anchor="ctr" anchorCtr="0"/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分析方法与过程</a:t>
            </a:r>
            <a:endParaRPr kumimoji="1" lang="zh-CN" altLang="en-US" dirty="0">
              <a:latin typeface="Arial" panose="020B0604020202020204" pitchFamily="34" charset="0"/>
              <a:ea typeface="Arial" panose="020B0604020202020204" pitchFamily="34" charset="0"/>
              <a:cs typeface="微软雅黑" panose="020B0503020204020204" pitchFamily="34" charset="-122"/>
            </a:endParaRPr>
          </a:p>
        </p:txBody>
      </p:sp>
      <p:sp>
        <p:nvSpPr>
          <p:cNvPr id="20484" name="Text Box 6"/>
          <p:cNvSpPr txBox="1"/>
          <p:nvPr/>
        </p:nvSpPr>
        <p:spPr>
          <a:xfrm>
            <a:off x="381000" y="1524000"/>
            <a:ext cx="11239500" cy="28321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以往的文献中，大多先建立财政收入与各待定的影响因素之间的多元线性回归模型，运用最小二乘估计方法来估计回归模型的系数，通过系数来检验它们之间的关系，模型的结果对数据的依赖程度很大，并且普通最小二乘估计求得的解往往是局部最优解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是近年来被广泛应用于参数估计和变量选择的方法之一，并且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进行变量选择在确定的条件下已经被证明是一致的。案例选用了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Lasso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地方财政收入与各因素之间的关系。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5" name="Text Box 6"/>
          <p:cNvSpPr txBox="1"/>
          <p:nvPr/>
        </p:nvSpPr>
        <p:spPr>
          <a:xfrm>
            <a:off x="381000" y="1000125"/>
            <a:ext cx="11239500" cy="508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初步分析：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5577</Words>
  <Application>WPS 演示</Application>
  <PresentationFormat>自定义</PresentationFormat>
  <Paragraphs>563</Paragraphs>
  <Slides>33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微软雅黑</vt:lpstr>
      <vt:lpstr>黑体</vt:lpstr>
      <vt:lpstr>Times New Roman</vt:lpstr>
      <vt:lpstr>等线</vt:lpstr>
      <vt:lpstr>Arial Unicode MS</vt:lpstr>
      <vt:lpstr>华文楷体</vt:lpstr>
      <vt:lpstr>Times New Roman</vt:lpstr>
      <vt:lpstr>2_Office 主题</vt:lpstr>
      <vt:lpstr>3_Office 主题</vt:lpstr>
      <vt:lpstr>Visio.Drawing.11</vt:lpstr>
      <vt:lpstr>目录</vt:lpstr>
      <vt:lpstr>案例背景</vt:lpstr>
      <vt:lpstr>案例背景</vt:lpstr>
      <vt:lpstr>原始数据情况</vt:lpstr>
      <vt:lpstr>原始数据情况</vt:lpstr>
      <vt:lpstr>原始数据情况</vt:lpstr>
      <vt:lpstr>挖掘目标</vt:lpstr>
      <vt:lpstr>目录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分析方法与过程</vt:lpstr>
      <vt:lpstr>目录</vt:lpstr>
      <vt:lpstr>上机实验</vt:lpstr>
      <vt:lpstr>上机实验</vt:lpstr>
      <vt:lpstr>上机实验</vt:lpstr>
      <vt:lpstr>目录</vt:lpstr>
      <vt:lpstr>拓展思考</vt:lpstr>
      <vt:lpstr>拓展思考</vt:lpstr>
      <vt:lpstr>拓展思考</vt:lpstr>
      <vt:lpstr>拓展思考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Administrator</cp:lastModifiedBy>
  <cp:revision>301</cp:revision>
  <dcterms:created xsi:type="dcterms:W3CDTF">2017-01-10T15:44:00Z</dcterms:created>
  <dcterms:modified xsi:type="dcterms:W3CDTF">2023-11-27T06:44:31Z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E57874FE5FB04036A1FA929E9DD348DB</vt:lpwstr>
  </property>
  <property fmtid="{D5CDD505-2E9C-101B-9397-08002B2CF9AE}" pid="3" name="KSOProductBuildVer">
    <vt:lpwstr>2052-11.8.2.8875</vt:lpwstr>
  </property>
</Properties>
</file>