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81" r:id="rId4"/>
    <p:sldId id="277" r:id="rId5"/>
    <p:sldId id="257" r:id="rId6"/>
    <p:sldId id="279" r:id="rId7"/>
    <p:sldId id="260" r:id="rId8"/>
    <p:sldId id="265" r:id="rId9"/>
    <p:sldId id="440" r:id="rId10"/>
    <p:sldId id="276" r:id="rId11"/>
    <p:sldId id="268" r:id="rId12"/>
    <p:sldId id="439" r:id="rId13"/>
    <p:sldId id="293" r:id="rId14"/>
    <p:sldId id="295" r:id="rId15"/>
    <p:sldId id="43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39" autoAdjust="0"/>
  </p:normalViewPr>
  <p:slideViewPr>
    <p:cSldViewPr snapToGrid="0">
      <p:cViewPr varScale="1">
        <p:scale>
          <a:sx n="99" d="100"/>
          <a:sy n="99" d="100"/>
        </p:scale>
        <p:origin x="9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25644-5F06-4318-AF22-C82D0A7ECC4E}" type="datetimeFigureOut">
              <a:rPr lang="zh-CN" altLang="en-US" smtClean="0"/>
              <a:t>2023/05/09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8724-30EA-4E50-8784-1FC11510F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8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48724-30EA-4E50-8784-1FC11510FAA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88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以图为例，该图中的卷积核大小就是</a:t>
            </a:r>
            <a:r>
              <a:rPr lang="en-US" altLang="zh-CN" dirty="0"/>
              <a:t>3*3</a:t>
            </a:r>
          </a:p>
          <a:p>
            <a:r>
              <a:rPr lang="zh-CN" altLang="en-US" dirty="0"/>
              <a:t>步长通常默认为</a:t>
            </a:r>
            <a:r>
              <a:rPr lang="en-US" altLang="zh-CN" dirty="0"/>
              <a:t>1</a:t>
            </a:r>
            <a:r>
              <a:rPr lang="zh-CN" altLang="en-US" dirty="0"/>
              <a:t>，有时候我们也会用到</a:t>
            </a:r>
            <a:r>
              <a:rPr lang="en-US" altLang="zh-CN" dirty="0"/>
              <a:t>2</a:t>
            </a:r>
            <a:r>
              <a:rPr lang="zh-CN" altLang="en-US" dirty="0"/>
              <a:t>，这样可以有效减少提取出来的特征图的大小</a:t>
            </a:r>
            <a:endParaRPr lang="en-US" altLang="zh-CN" dirty="0"/>
          </a:p>
          <a:p>
            <a:r>
              <a:rPr lang="en-US" altLang="zh-CN" dirty="0"/>
              <a:t>Padding</a:t>
            </a:r>
            <a:r>
              <a:rPr lang="zh-CN" altLang="en-US" dirty="0"/>
              <a:t>用于处理边框的问题，如果不进行</a:t>
            </a:r>
            <a:r>
              <a:rPr lang="en-US" altLang="zh-CN" dirty="0"/>
              <a:t>padding</a:t>
            </a:r>
            <a:r>
              <a:rPr lang="zh-CN" altLang="en-US" dirty="0"/>
              <a:t>的话卷积出来的图片会小一圈，通常是使用补</a:t>
            </a:r>
            <a:r>
              <a:rPr lang="en-US" altLang="zh-CN" dirty="0"/>
              <a:t>0</a:t>
            </a:r>
            <a:r>
              <a:rPr lang="zh-CN" altLang="en-US" dirty="0"/>
              <a:t>的方式来进行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48724-30EA-4E50-8784-1FC11510FAA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首先将句子转换为词向量，然后就可以参考图片来使用</a:t>
            </a:r>
            <a:r>
              <a:rPr lang="en-US" altLang="zh-CN" dirty="0"/>
              <a:t>CNN</a:t>
            </a:r>
            <a:r>
              <a:rPr lang="zh-CN" altLang="en-US" dirty="0"/>
              <a:t>进行卷积等操作，进行分类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48724-30EA-4E50-8784-1FC11510FAA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80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本实验主要是体验机器学习的全过程，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不过度关注绝对的正确率数值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5F0C3-1E9B-4008-AF2D-E3DF41C8189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896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回归数据集下次课再介绍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5F0C3-1E9B-4008-AF2D-E3DF41C8189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190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1565E-C5AF-4C85-8840-FA04B91A2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961F9E-E52E-4511-BFEE-88F029371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5BFEE-D1AD-4B62-BFD0-43AF59E3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580C-227E-4E5E-AC4F-59C491E2220B}" type="datetime1">
              <a:rPr lang="en-US" altLang="zh-CN" smtClean="0"/>
              <a:t>5/9/2023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CC4DC-AA46-48BB-9399-F612BAA6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卷积与循环神经网络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89C62-E116-4020-9C7F-06EDB5AF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4EE-AFE9-4C5E-BEA6-7D24B652D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5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F3F51D-0049-4CC8-90D8-643C384B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BE01E1-3182-4D40-9990-58D185AA5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3B89B-5F4C-4FC5-9CD3-3D9E37D7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8692E-41A6-4F31-B440-4C3515454CAA}" type="datetime1">
              <a:rPr lang="en-US" altLang="zh-CN" smtClean="0"/>
              <a:t>5/9/2023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C1B03-D74E-4C69-A624-A5523A4F0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卷积与循环神经网络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9ECC5-5F97-4A25-8CC1-FEB9EF697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4EE-AFE9-4C5E-BEA6-7D24B652D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51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07A92-2BAD-4F9B-85E3-E31AA8FFB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0E6FC8-B764-410A-BB12-1FC7A8CBA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ADD37-0767-4CC2-B82D-6DC253F2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88EE-E167-4CCD-B155-95DE9188FBDF}" type="datetime1">
              <a:rPr lang="en-US" altLang="zh-CN" smtClean="0"/>
              <a:t>5/9/2023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9934E-AC7B-4EF3-97D5-C27CA21E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卷积与循环神经网络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8D284-103D-4A6A-9F45-19DCDD8C0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4EE-AFE9-4C5E-BEA6-7D24B652D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4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87239" y="503973"/>
            <a:ext cx="3017520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等线"/>
                <a:cs typeface="等线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宋体"/>
                <a:cs typeface="宋体"/>
              </a:defRPr>
            </a:lvl1pPr>
          </a:lstStyle>
          <a:p>
            <a:pPr marL="12700">
              <a:lnSpc>
                <a:spcPts val="1370"/>
              </a:lnSpc>
            </a:pPr>
            <a:r>
              <a:rPr lang="zh-CN" altLang="en-US"/>
              <a:t>卷积与循环神经网络</a:t>
            </a:r>
            <a:endParaRPr lang="zh-CN" altLang="en-US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4E0EE-B0E7-4F2C-A877-B285242A48A3}" type="datetime1">
              <a:rPr lang="en-US" altLang="zh-CN" smtClean="0"/>
              <a:t>5/9/2023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pPr marL="38100">
                <a:lnSpc>
                  <a:spcPts val="1240"/>
                </a:lnSpc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12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46C21-6743-476C-B42A-76239CD0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CFCF8-0034-411C-A07F-9D4F58FA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A137D-9FC7-4B34-9C81-ABBD7015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C6F99-E758-4680-B34F-31D4488D5E5C}" type="datetime1">
              <a:rPr lang="en-US" altLang="zh-CN" smtClean="0"/>
              <a:t>5/9/2023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D8FBA-901A-4DDD-B8B1-D094BA1E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卷积与循环神经网络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9D968-ABC3-42AC-8BDE-270EEA77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4EE-AFE9-4C5E-BEA6-7D24B652D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09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6AF9D-33F0-4C7D-B79B-4F210B57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AD7073-0A0A-4555-949B-8B4F487B2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30126B-A270-47DA-817D-EB1117A30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71CF3-CBE3-49A7-ACEA-505DEF8FADCA}" type="datetime1">
              <a:rPr lang="en-US" altLang="zh-CN" smtClean="0"/>
              <a:t>5/9/2023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D68CE-9CBD-4A89-9F60-ABE12B6D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卷积与循环神经网络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1A2B4-ECDD-4684-A15C-24E0CC0E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4EE-AFE9-4C5E-BEA6-7D24B652D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375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CF05B-4FE1-4AE7-AED6-8C261F93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D6F30-428A-4363-8792-F1B2E6FC6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554232-4CC7-42A0-B15F-E8301DAA5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F5B47B-6287-47F9-9473-136FA7767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1A5FD-F84C-4FAB-AC8B-E3E821DAD47E}" type="datetime1">
              <a:rPr lang="en-US" altLang="zh-CN" smtClean="0"/>
              <a:t>5/9/2023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547CF2-D7BF-40EA-9E8D-761E0E3F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卷积与循环神经网络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28938C-FBC4-4558-87BA-B5F36FB69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4EE-AFE9-4C5E-BEA6-7D24B652D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64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05FF0-5380-48A7-88E8-7A663ECD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81D139-DEEA-415F-AF03-85232C317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F77D06-97E7-4695-9E51-519390EFC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F5B376-4D7C-4B30-96F8-4F8DFAF94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1232B7-79AA-42EF-9F1C-BD1EE1F28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1CDA9E-F938-4569-90F6-5BD7C493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E8DC4-BC0F-4272-BAC2-F9DB21E60E41}" type="datetime1">
              <a:rPr lang="en-US" altLang="zh-CN" smtClean="0"/>
              <a:t>5/9/2023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D54388-D3D2-456C-B865-1EC3D1C8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卷积与循环神经网络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015CE81-0F6E-4042-BF1D-80FDCAED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4EE-AFE9-4C5E-BEA6-7D24B652D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736DD-0900-455A-94FE-E06007A1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B1613F-7DCE-479C-9D6F-D153E66FE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0EDFC-76D1-4FC2-9FE1-6721EA88C7B7}" type="datetime1">
              <a:rPr lang="en-US" altLang="zh-CN" smtClean="0"/>
              <a:t>5/9/2023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3C211C-9659-4FDC-AD59-10E7921A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卷积与循环神经网络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EF4428-3D44-41A0-AA22-4B48FF3A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4EE-AFE9-4C5E-BEA6-7D24B652D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1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6669D2-8CF9-4DD3-A76B-18A97E901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55F2-6FA8-40B6-A52E-7403E25751AC}" type="datetime1">
              <a:rPr lang="en-US" altLang="zh-CN" smtClean="0"/>
              <a:t>5/9/2023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572B47-AAEB-4D77-B9A9-C6BDCBE0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卷积与循环神经网络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A7CB6-F33A-45EB-A1E4-426F1BEA4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4EE-AFE9-4C5E-BEA6-7D24B652D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76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5FB97-9CDF-4256-BAD1-925422B7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1A7ED-FD99-4CC7-9FB1-3960F7CD1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BDCF90-83C0-4750-9740-745A39E15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F105E5-D4AA-4817-855C-35E66F903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57FA-6FE4-4621-B987-C18010CBC03D}" type="datetime1">
              <a:rPr lang="en-US" altLang="zh-CN" smtClean="0"/>
              <a:t>5/9/2023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3A731B-5992-4177-AF1D-D353D442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卷积与循环神经网络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58273-7E44-4E8D-ABA4-3ED93F40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4EE-AFE9-4C5E-BEA6-7D24B652D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33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D210B-2B0F-4E61-BCF7-8D060CD3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27933F-8C3F-4AD5-9161-3652BD24D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771630-5CE2-4961-8327-9F4AB06A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F1354C-B750-4419-8C4A-195F8ABF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71239-5103-45CD-A521-E78AA0E83019}" type="datetime1">
              <a:rPr lang="en-US" altLang="zh-CN" smtClean="0"/>
              <a:t>5/9/2023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6F1DC8-1FAF-4528-BB63-BB30344E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卷积与循环神经网络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64BC1-F52D-41A7-BA45-08EBA739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394EE-AFE9-4C5E-BEA6-7D24B652D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70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ED9DBB-E4D1-4574-9395-B87C8A92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DBA4AB-B057-4DC7-8D36-D4D02C3D8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0302B-4320-442A-B551-267910ABE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2AD1E-6A02-4AA1-A5D7-984B69871163}" type="datetime1">
              <a:rPr lang="en-US" altLang="zh-CN" smtClean="0"/>
              <a:t>5/9/2023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CF0DE6-4DC8-4F82-9A78-E8CA34E2B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卷积与循环神经网络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1C02CE-01A2-4A7C-B05D-04F739DFD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94EE-AFE9-4C5E-BEA6-7D24B652D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blp.uni-trier.de/db/conf/semeval/semeval2015.html#SeverynM1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blp.uni-trier.de/pid/54/2140.html" TargetMode="External"/><Relationship Id="rId5" Type="http://schemas.openxmlformats.org/officeDocument/2006/relationships/hyperlink" Target="https://dblp.uni-trier.de/pid/86/8354.html" TargetMode="Externa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59426" y="4567808"/>
            <a:ext cx="191071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zh-CN" altLang="en-US" dirty="0">
                <a:latin typeface="等线"/>
                <a:cs typeface="等线"/>
              </a:rPr>
              <a:t>陈和港 </a:t>
            </a:r>
            <a:r>
              <a:rPr dirty="0">
                <a:latin typeface="等线"/>
                <a:cs typeface="等线"/>
              </a:rPr>
              <a:t>202</a:t>
            </a:r>
            <a:r>
              <a:rPr lang="en-US" dirty="0">
                <a:latin typeface="等线"/>
                <a:cs typeface="等线"/>
              </a:rPr>
              <a:t>3</a:t>
            </a:r>
            <a:r>
              <a:rPr dirty="0">
                <a:latin typeface="等线"/>
                <a:cs typeface="等线"/>
              </a:rPr>
              <a:t>/</a:t>
            </a:r>
            <a:r>
              <a:rPr lang="en-US" dirty="0">
                <a:latin typeface="等线"/>
                <a:cs typeface="等线"/>
              </a:rPr>
              <a:t>5</a:t>
            </a:r>
            <a:r>
              <a:rPr dirty="0">
                <a:latin typeface="等线"/>
                <a:cs typeface="等线"/>
              </a:rPr>
              <a:t>/</a:t>
            </a:r>
            <a:r>
              <a:rPr lang="en-US" dirty="0">
                <a:latin typeface="等线"/>
                <a:cs typeface="等线"/>
              </a:rPr>
              <a:t>9</a:t>
            </a:r>
            <a:endParaRPr dirty="0">
              <a:latin typeface="等线"/>
              <a:cs typeface="等线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177F86-4F0C-4A44-9E10-AA0FC5F8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74930"/>
            <a:ext cx="1130314" cy="10780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F89345-8B78-4D58-B156-496A367919F1}"/>
              </a:ext>
            </a:extLst>
          </p:cNvPr>
          <p:cNvSpPr txBox="1"/>
          <p:nvPr/>
        </p:nvSpPr>
        <p:spPr>
          <a:xfrm>
            <a:off x="2345614" y="2397125"/>
            <a:ext cx="75007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-5" dirty="0">
                <a:cs typeface="等线"/>
              </a:rPr>
              <a:t>卷积神经网络</a:t>
            </a:r>
            <a:endParaRPr lang="en-US" altLang="zh-CN" sz="4400" spc="-5" dirty="0">
              <a:cs typeface="等线"/>
            </a:endParaRPr>
          </a:p>
          <a:p>
            <a:pPr algn="ctr"/>
            <a:r>
              <a:rPr lang="en-US" altLang="zh-CN" sz="4400" spc="-5" dirty="0">
                <a:cs typeface="等线"/>
              </a:rPr>
              <a:t>Convolutional </a:t>
            </a:r>
            <a:r>
              <a:rPr lang="en-US" altLang="zh-CN" sz="4400" dirty="0">
                <a:cs typeface="等线"/>
              </a:rPr>
              <a:t>Neural</a:t>
            </a:r>
            <a:r>
              <a:rPr lang="en-US" altLang="zh-CN" sz="4400" spc="-55" dirty="0">
                <a:cs typeface="等线"/>
              </a:rPr>
              <a:t> </a:t>
            </a:r>
            <a:r>
              <a:rPr lang="en-US" altLang="zh-CN" sz="4400" dirty="0">
                <a:cs typeface="等线"/>
              </a:rPr>
              <a:t>Network</a:t>
            </a:r>
            <a:endParaRPr lang="zh-CN" altLang="en-US" sz="440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6A96315-80AF-4B66-8974-2037FE179C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370"/>
              </a:lnSpc>
            </a:pPr>
            <a:r>
              <a:rPr lang="zh-CN" altLang="en-US" dirty="0"/>
              <a:t>卷积与循环神经网络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EDC4CDA-DA12-44F8-9E0F-6B91E5CE9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pPr marL="38100">
                <a:lnSpc>
                  <a:spcPts val="1240"/>
                </a:lnSpc>
              </a:pPr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177F86-4F0C-4A44-9E10-AA0FC5F8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74930"/>
            <a:ext cx="1130314" cy="1078018"/>
          </a:xfrm>
          <a:prstGeom prst="rect">
            <a:avLst/>
          </a:prstGeom>
        </p:spPr>
      </p:pic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6A96315-80AF-4B66-8974-2037FE179C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370"/>
              </a:lnSpc>
            </a:pPr>
            <a:r>
              <a:rPr lang="zh-CN" altLang="en-US" dirty="0"/>
              <a:t>卷积神经网络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EDC4CDA-DA12-44F8-9E0F-6B91E5CE9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pPr marL="38100">
                <a:lnSpc>
                  <a:spcPts val="1240"/>
                </a:lnSpc>
              </a:pPr>
              <a:t>10</a:t>
            </a:fld>
            <a:endParaRPr lang="en-US" altLang="zh-C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47C5BB6-E1A0-4D9B-8F28-A0522BF81B4B}"/>
              </a:ext>
            </a:extLst>
          </p:cNvPr>
          <p:cNvSpPr txBox="1">
            <a:spLocks/>
          </p:cNvSpPr>
          <p:nvPr/>
        </p:nvSpPr>
        <p:spPr>
          <a:xfrm>
            <a:off x="4181475" y="368652"/>
            <a:ext cx="382905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等线"/>
                <a:ea typeface="+mj-ea"/>
                <a:cs typeface="等线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/>
              <a:t>卷积神经网络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220F40-93E0-4E8B-895E-5DCDFF7208F4}"/>
              </a:ext>
            </a:extLst>
          </p:cNvPr>
          <p:cNvSpPr txBox="1"/>
          <p:nvPr/>
        </p:nvSpPr>
        <p:spPr>
          <a:xfrm>
            <a:off x="1543050" y="168592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卷积神经网络应用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图片分类示例</a:t>
            </a:r>
            <a:endParaRPr lang="en-US" altLang="zh-CN" dirty="0"/>
          </a:p>
        </p:txBody>
      </p:sp>
      <p:grpSp>
        <p:nvGrpSpPr>
          <p:cNvPr id="50" name="群組 3">
            <a:extLst>
              <a:ext uri="{FF2B5EF4-FFF2-40B4-BE49-F238E27FC236}">
                <a16:creationId xmlns:a16="http://schemas.microsoft.com/office/drawing/2014/main" id="{176E4E6B-421B-4916-A619-87E25849F28A}"/>
              </a:ext>
            </a:extLst>
          </p:cNvPr>
          <p:cNvGrpSpPr/>
          <p:nvPr/>
        </p:nvGrpSpPr>
        <p:grpSpPr>
          <a:xfrm>
            <a:off x="4412006" y="2082818"/>
            <a:ext cx="2906568" cy="3201477"/>
            <a:chOff x="-1626455" y="3999117"/>
            <a:chExt cx="2906568" cy="3201477"/>
          </a:xfrm>
        </p:grpSpPr>
        <p:pic>
          <p:nvPicPr>
            <p:cNvPr id="51" name="圖片 4">
              <a:extLst>
                <a:ext uri="{FF2B5EF4-FFF2-40B4-BE49-F238E27FC236}">
                  <a16:creationId xmlns:a16="http://schemas.microsoft.com/office/drawing/2014/main" id="{93A889DA-FBF7-4647-B51C-8C90BBEF1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1736746" y="4748962"/>
              <a:ext cx="3201477" cy="1701788"/>
            </a:xfrm>
            <a:prstGeom prst="rect">
              <a:avLst/>
            </a:prstGeom>
          </p:spPr>
        </p:pic>
        <p:sp>
          <p:nvSpPr>
            <p:cNvPr id="52" name="文字方塊 5">
              <a:extLst>
                <a:ext uri="{FF2B5EF4-FFF2-40B4-BE49-F238E27FC236}">
                  <a16:creationId xmlns:a16="http://schemas.microsoft.com/office/drawing/2014/main" id="{37A25086-EFA7-421C-9235-0D080E6EB26B}"/>
                </a:ext>
              </a:extLst>
            </p:cNvPr>
            <p:cNvSpPr txBox="1"/>
            <p:nvPr/>
          </p:nvSpPr>
          <p:spPr>
            <a:xfrm>
              <a:off x="-1626455" y="5442856"/>
              <a:ext cx="2906568" cy="83099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Fully Connected Layers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53" name="Picture 2" descr="http://s.hswstatic.com/gif/whiskers-sam.jpg">
            <a:extLst>
              <a:ext uri="{FF2B5EF4-FFF2-40B4-BE49-F238E27FC236}">
                <a16:creationId xmlns:a16="http://schemas.microsoft.com/office/drawing/2014/main" id="{1E2DC422-ECD5-4AEC-A2C8-41423E384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945" y="0"/>
            <a:ext cx="1771005" cy="12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文字方塊 8">
            <a:extLst>
              <a:ext uri="{FF2B5EF4-FFF2-40B4-BE49-F238E27FC236}">
                <a16:creationId xmlns:a16="http://schemas.microsoft.com/office/drawing/2014/main" id="{01D3B9F6-3699-4C9B-88EF-DA4B07B09D11}"/>
              </a:ext>
            </a:extLst>
          </p:cNvPr>
          <p:cNvSpPr txBox="1"/>
          <p:nvPr/>
        </p:nvSpPr>
        <p:spPr>
          <a:xfrm>
            <a:off x="4939758" y="1514440"/>
            <a:ext cx="204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cat dog ……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60E3E26-ACFA-473F-930E-42C04BEAB6BE}"/>
              </a:ext>
            </a:extLst>
          </p:cNvPr>
          <p:cNvSpPr/>
          <p:nvPr/>
        </p:nvSpPr>
        <p:spPr>
          <a:xfrm>
            <a:off x="8912226" y="1737976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C61E6F2-F438-488F-96F3-A20291425BCA}"/>
              </a:ext>
            </a:extLst>
          </p:cNvPr>
          <p:cNvSpPr/>
          <p:nvPr/>
        </p:nvSpPr>
        <p:spPr>
          <a:xfrm>
            <a:off x="8912226" y="2837988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27F8541-9A87-42FE-9272-B697E8635E6F}"/>
              </a:ext>
            </a:extLst>
          </p:cNvPr>
          <p:cNvSpPr/>
          <p:nvPr/>
        </p:nvSpPr>
        <p:spPr>
          <a:xfrm>
            <a:off x="8912226" y="3906201"/>
            <a:ext cx="1736724" cy="55648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Convolution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B81A1FD-4449-48B7-8E64-F8342BA07927}"/>
              </a:ext>
            </a:extLst>
          </p:cNvPr>
          <p:cNvSpPr/>
          <p:nvPr/>
        </p:nvSpPr>
        <p:spPr>
          <a:xfrm>
            <a:off x="8912226" y="4939453"/>
            <a:ext cx="1736724" cy="5564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Pooling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15">
            <a:extLst>
              <a:ext uri="{FF2B5EF4-FFF2-40B4-BE49-F238E27FC236}">
                <a16:creationId xmlns:a16="http://schemas.microsoft.com/office/drawing/2014/main" id="{296C5FDF-2404-4474-8F56-52E64B4CD64D}"/>
              </a:ext>
            </a:extLst>
          </p:cNvPr>
          <p:cNvSpPr txBox="1"/>
          <p:nvPr/>
        </p:nvSpPr>
        <p:spPr>
          <a:xfrm>
            <a:off x="6986521" y="5864137"/>
            <a:ext cx="1556991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Flatten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向下箭號 11">
            <a:extLst>
              <a:ext uri="{FF2B5EF4-FFF2-40B4-BE49-F238E27FC236}">
                <a16:creationId xmlns:a16="http://schemas.microsoft.com/office/drawing/2014/main" id="{8C3D29F1-C9E7-4B85-85F7-3DA7A4B72B2A}"/>
              </a:ext>
            </a:extLst>
          </p:cNvPr>
          <p:cNvSpPr/>
          <p:nvPr/>
        </p:nvSpPr>
        <p:spPr>
          <a:xfrm>
            <a:off x="9531923" y="1260231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向下箭號 17">
            <a:extLst>
              <a:ext uri="{FF2B5EF4-FFF2-40B4-BE49-F238E27FC236}">
                <a16:creationId xmlns:a16="http://schemas.microsoft.com/office/drawing/2014/main" id="{BB64F2AB-F061-4330-BA75-D078E40D80E2}"/>
              </a:ext>
            </a:extLst>
          </p:cNvPr>
          <p:cNvSpPr/>
          <p:nvPr/>
        </p:nvSpPr>
        <p:spPr>
          <a:xfrm>
            <a:off x="9531923" y="2371013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向下箭號 18">
            <a:extLst>
              <a:ext uri="{FF2B5EF4-FFF2-40B4-BE49-F238E27FC236}">
                <a16:creationId xmlns:a16="http://schemas.microsoft.com/office/drawing/2014/main" id="{75A42044-3A4E-49BC-9BF4-9AD9D08A1C21}"/>
              </a:ext>
            </a:extLst>
          </p:cNvPr>
          <p:cNvSpPr/>
          <p:nvPr/>
        </p:nvSpPr>
        <p:spPr>
          <a:xfrm>
            <a:off x="9531923" y="3462656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向下箭號 19">
            <a:extLst>
              <a:ext uri="{FF2B5EF4-FFF2-40B4-BE49-F238E27FC236}">
                <a16:creationId xmlns:a16="http://schemas.microsoft.com/office/drawing/2014/main" id="{EE1D07FB-BED5-43E1-A95B-267C824A5DBA}"/>
              </a:ext>
            </a:extLst>
          </p:cNvPr>
          <p:cNvSpPr/>
          <p:nvPr/>
        </p:nvSpPr>
        <p:spPr>
          <a:xfrm>
            <a:off x="9531923" y="4497649"/>
            <a:ext cx="545690" cy="44180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右彎箭號 16">
            <a:extLst>
              <a:ext uri="{FF2B5EF4-FFF2-40B4-BE49-F238E27FC236}">
                <a16:creationId xmlns:a16="http://schemas.microsoft.com/office/drawing/2014/main" id="{65DF31DF-E812-4BB5-99FA-CFD622D2315D}"/>
              </a:ext>
            </a:extLst>
          </p:cNvPr>
          <p:cNvSpPr/>
          <p:nvPr/>
        </p:nvSpPr>
        <p:spPr>
          <a:xfrm rot="10800000">
            <a:off x="8543512" y="5561873"/>
            <a:ext cx="1378857" cy="751743"/>
          </a:xfrm>
          <a:prstGeom prst="bentArrow">
            <a:avLst>
              <a:gd name="adj1" fmla="val 36585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右彎箭號 21">
            <a:extLst>
              <a:ext uri="{FF2B5EF4-FFF2-40B4-BE49-F238E27FC236}">
                <a16:creationId xmlns:a16="http://schemas.microsoft.com/office/drawing/2014/main" id="{127007B3-B33D-4131-93DF-A7586A4A5921}"/>
              </a:ext>
            </a:extLst>
          </p:cNvPr>
          <p:cNvSpPr/>
          <p:nvPr/>
        </p:nvSpPr>
        <p:spPr>
          <a:xfrm rot="16200000">
            <a:off x="5816517" y="5149383"/>
            <a:ext cx="968423" cy="1238252"/>
          </a:xfrm>
          <a:prstGeom prst="bentArrow">
            <a:avLst>
              <a:gd name="adj1" fmla="val 28061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2">
            <a:extLst>
              <a:ext uri="{FF2B5EF4-FFF2-40B4-BE49-F238E27FC236}">
                <a16:creationId xmlns:a16="http://schemas.microsoft.com/office/drawing/2014/main" id="{E62C8DD3-F0A8-487B-8FD4-38ABEC90980C}"/>
              </a:ext>
            </a:extLst>
          </p:cNvPr>
          <p:cNvSpPr txBox="1"/>
          <p:nvPr/>
        </p:nvSpPr>
        <p:spPr>
          <a:xfrm>
            <a:off x="6468418" y="2241015"/>
            <a:ext cx="148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539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9" grpId="0" animBg="1"/>
      <p:bldP spid="64" grpId="0" animBg="1"/>
      <p:bldP spid="65" grpId="0" animBg="1"/>
      <p:bldP spid="6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177F86-4F0C-4A44-9E10-AA0FC5F87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5" y="174930"/>
            <a:ext cx="1130314" cy="1078018"/>
          </a:xfrm>
          <a:prstGeom prst="rect">
            <a:avLst/>
          </a:prstGeom>
        </p:spPr>
      </p:pic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6A96315-80AF-4B66-8974-2037FE179C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370"/>
              </a:lnSpc>
            </a:pPr>
            <a:r>
              <a:rPr lang="zh-CN" altLang="en-US" dirty="0"/>
              <a:t>卷积神经网络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EDC4CDA-DA12-44F8-9E0F-6B91E5CE9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pPr marL="38100">
                <a:lnSpc>
                  <a:spcPts val="1240"/>
                </a:lnSpc>
              </a:pPr>
              <a:t>11</a:t>
            </a:fld>
            <a:endParaRPr lang="en-US" altLang="zh-C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47C5BB6-E1A0-4D9B-8F28-A0522BF81B4B}"/>
              </a:ext>
            </a:extLst>
          </p:cNvPr>
          <p:cNvSpPr txBox="1">
            <a:spLocks/>
          </p:cNvSpPr>
          <p:nvPr/>
        </p:nvSpPr>
        <p:spPr>
          <a:xfrm>
            <a:off x="4181475" y="368652"/>
            <a:ext cx="382905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等线"/>
                <a:ea typeface="+mj-ea"/>
                <a:cs typeface="等线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/>
              <a:t>卷积神经网络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220F40-93E0-4E8B-895E-5DCDFF7208F4}"/>
              </a:ext>
            </a:extLst>
          </p:cNvPr>
          <p:cNvSpPr txBox="1"/>
          <p:nvPr/>
        </p:nvSpPr>
        <p:spPr>
          <a:xfrm>
            <a:off x="1543050" y="168592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卷积神经网络应用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文本分类示例</a:t>
            </a:r>
            <a:endParaRPr lang="en-US" altLang="zh-CN" dirty="0"/>
          </a:p>
        </p:txBody>
      </p:sp>
      <p:pic>
        <p:nvPicPr>
          <p:cNvPr id="8" name="圖片 13">
            <a:extLst>
              <a:ext uri="{FF2B5EF4-FFF2-40B4-BE49-F238E27FC236}">
                <a16:creationId xmlns:a16="http://schemas.microsoft.com/office/drawing/2014/main" id="{49D10183-B2E8-4E15-B8BD-E35DE108B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375" y="1598687"/>
            <a:ext cx="8280194" cy="422108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724C270-AC9A-4FC9-805E-A8CBC22CAC5B}"/>
              </a:ext>
            </a:extLst>
          </p:cNvPr>
          <p:cNvSpPr/>
          <p:nvPr/>
        </p:nvSpPr>
        <p:spPr>
          <a:xfrm>
            <a:off x="48330" y="5630317"/>
            <a:ext cx="120953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7D848A"/>
                </a:solidFill>
                <a:latin typeface="Open Sans"/>
                <a:hlinkClick r:id="rId5"/>
              </a:rPr>
              <a:t>Aliaksei</a:t>
            </a:r>
            <a:r>
              <a:rPr lang="en-US" altLang="zh-CN" dirty="0">
                <a:solidFill>
                  <a:srgbClr val="7D848A"/>
                </a:solidFill>
                <a:latin typeface="Open Sans"/>
                <a:hlinkClick r:id="rId5"/>
              </a:rPr>
              <a:t> </a:t>
            </a:r>
            <a:r>
              <a:rPr lang="en-US" altLang="zh-CN" dirty="0" err="1">
                <a:solidFill>
                  <a:srgbClr val="7D848A"/>
                </a:solidFill>
                <a:latin typeface="Open Sans"/>
                <a:hlinkClick r:id="rId5"/>
              </a:rPr>
              <a:t>Severyn</a:t>
            </a:r>
            <a:r>
              <a:rPr lang="en-US" altLang="zh-CN" dirty="0">
                <a:solidFill>
                  <a:srgbClr val="505B62"/>
                </a:solidFill>
                <a:latin typeface="Open Sans"/>
              </a:rPr>
              <a:t>, </a:t>
            </a:r>
            <a:r>
              <a:rPr lang="en-US" altLang="zh-CN" dirty="0">
                <a:solidFill>
                  <a:srgbClr val="7D848A"/>
                </a:solidFill>
                <a:latin typeface="Open Sans"/>
                <a:hlinkClick r:id="rId6"/>
              </a:rPr>
              <a:t>Alessandro </a:t>
            </a:r>
            <a:r>
              <a:rPr lang="en-US" altLang="zh-CN" dirty="0" err="1">
                <a:solidFill>
                  <a:srgbClr val="7D848A"/>
                </a:solidFill>
                <a:latin typeface="Open Sans"/>
                <a:hlinkClick r:id="rId6"/>
              </a:rPr>
              <a:t>Moschitti</a:t>
            </a:r>
            <a:r>
              <a:rPr lang="en-US" altLang="zh-CN" dirty="0">
                <a:solidFill>
                  <a:srgbClr val="505B62"/>
                </a:solidFill>
                <a:latin typeface="Open Sans"/>
              </a:rPr>
              <a:t>:</a:t>
            </a:r>
            <a:br>
              <a:rPr lang="en-US" altLang="zh-CN" dirty="0"/>
            </a:br>
            <a:r>
              <a:rPr lang="en-US" altLang="zh-CN" b="1" dirty="0">
                <a:solidFill>
                  <a:srgbClr val="666666"/>
                </a:solidFill>
                <a:latin typeface="Open Sans"/>
              </a:rPr>
              <a:t>UNITN: Training Deep Convolutional Neural Network for Twitter Sentiment Classification.</a:t>
            </a:r>
            <a:r>
              <a:rPr lang="en-US" altLang="zh-CN" dirty="0">
                <a:solidFill>
                  <a:srgbClr val="505B62"/>
                </a:solidFill>
                <a:latin typeface="Open Sans"/>
              </a:rPr>
              <a:t> </a:t>
            </a:r>
            <a:r>
              <a:rPr lang="en-US" altLang="zh-CN" dirty="0" err="1">
                <a:solidFill>
                  <a:srgbClr val="7D848A"/>
                </a:solidFill>
                <a:latin typeface="Open Sans"/>
                <a:hlinkClick r:id="rId7"/>
              </a:rPr>
              <a:t>SemEval@NAACL-HLT</a:t>
            </a:r>
            <a:r>
              <a:rPr lang="en-US" altLang="zh-CN" dirty="0">
                <a:solidFill>
                  <a:srgbClr val="7D848A"/>
                </a:solidFill>
                <a:latin typeface="Open Sans"/>
                <a:hlinkClick r:id="rId7"/>
              </a:rPr>
              <a:t> 2015</a:t>
            </a:r>
            <a:r>
              <a:rPr lang="en-US" altLang="zh-CN" dirty="0">
                <a:solidFill>
                  <a:srgbClr val="505B62"/>
                </a:solidFill>
                <a:latin typeface="Open Sans"/>
              </a:rPr>
              <a:t>: 464-469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77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177F86-4F0C-4A44-9E10-AA0FC5F8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74930"/>
            <a:ext cx="1130314" cy="1078018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EDC4CDA-DA12-44F8-9E0F-6B91E5CE9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pPr marL="38100">
                <a:lnSpc>
                  <a:spcPts val="1240"/>
                </a:lnSpc>
              </a:pPr>
              <a:t>12</a:t>
            </a:fld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9675E5-0234-7BF0-92F4-AB0BDDFE5C09}"/>
              </a:ext>
            </a:extLst>
          </p:cNvPr>
          <p:cNvSpPr txBox="1"/>
          <p:nvPr/>
        </p:nvSpPr>
        <p:spPr>
          <a:xfrm>
            <a:off x="2134803" y="5843859"/>
            <a:ext cx="10676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https://pytorch.org/tutorials/beginner/blitz/cifar10_tutorial.html#training-on-multiple-gpus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B07EC1F-CC29-ECA0-7995-C750E5C04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477" y="1391532"/>
            <a:ext cx="5301539" cy="4249743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5C0D8F9-34F9-B282-4099-EE0C7E656FDF}"/>
              </a:ext>
            </a:extLst>
          </p:cNvPr>
          <p:cNvSpPr txBox="1"/>
          <p:nvPr/>
        </p:nvSpPr>
        <p:spPr>
          <a:xfrm>
            <a:off x="6549189" y="1957932"/>
            <a:ext cx="56428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cap="all" dirty="0">
                <a:solidFill>
                  <a:srgbClr val="6C6C6D"/>
                </a:solidFill>
                <a:effectLst/>
                <a:latin typeface="FreightSans"/>
              </a:rPr>
              <a:t>CLASS</a:t>
            </a:r>
            <a:r>
              <a:rPr lang="en-US" altLang="zh-CN" b="0" i="0" dirty="0">
                <a:solidFill>
                  <a:srgbClr val="6C6C6D"/>
                </a:solidFill>
                <a:effectLst/>
                <a:latin typeface="FreightSans"/>
              </a:rPr>
              <a:t>torch.nn.Conv2d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(</a:t>
            </a:r>
            <a:r>
              <a:rPr lang="en-US" altLang="zh-CN" b="0" i="1" dirty="0" err="1">
                <a:solidFill>
                  <a:srgbClr val="6C6C6D"/>
                </a:solidFill>
                <a:effectLst/>
                <a:latin typeface="IBMPlexMono"/>
              </a:rPr>
              <a:t>in_channels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 err="1">
                <a:solidFill>
                  <a:srgbClr val="6C6C6D"/>
                </a:solidFill>
                <a:effectLst/>
                <a:latin typeface="IBMPlexMono"/>
              </a:rPr>
              <a:t>out_channels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 err="1">
                <a:solidFill>
                  <a:srgbClr val="6C6C6D"/>
                </a:solidFill>
                <a:effectLst/>
                <a:latin typeface="IBMPlexMono"/>
              </a:rPr>
              <a:t>kernel_size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6C6C6D"/>
                </a:solidFill>
                <a:effectLst/>
                <a:latin typeface="IBMPlexMono"/>
              </a:rPr>
              <a:t>stride=1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6C6C6D"/>
                </a:solidFill>
                <a:effectLst/>
                <a:latin typeface="IBMPlexMono"/>
              </a:rPr>
              <a:t>padding=0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6C6C6D"/>
                </a:solidFill>
                <a:effectLst/>
                <a:latin typeface="IBMPlexMono"/>
              </a:rPr>
              <a:t>dilation=1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6C6C6D"/>
                </a:solidFill>
                <a:effectLst/>
                <a:latin typeface="IBMPlexMono"/>
              </a:rPr>
              <a:t>groups=1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6C6C6D"/>
                </a:solidFill>
                <a:effectLst/>
                <a:latin typeface="IBMPlexMono"/>
              </a:rPr>
              <a:t>bias=True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 err="1">
                <a:solidFill>
                  <a:srgbClr val="6C6C6D"/>
                </a:solidFill>
                <a:effectLst/>
                <a:latin typeface="IBMPlexMono"/>
              </a:rPr>
              <a:t>padding_mode</a:t>
            </a:r>
            <a:r>
              <a:rPr lang="en-US" altLang="zh-CN" b="0" i="1" dirty="0">
                <a:solidFill>
                  <a:srgbClr val="6C6C6D"/>
                </a:solidFill>
                <a:effectLst/>
                <a:latin typeface="IBMPlexMono"/>
              </a:rPr>
              <a:t>='zeros'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6C6C6D"/>
                </a:solidFill>
                <a:effectLst/>
                <a:latin typeface="IBMPlexMono"/>
              </a:rPr>
              <a:t>device=None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 err="1">
                <a:solidFill>
                  <a:srgbClr val="6C6C6D"/>
                </a:solidFill>
                <a:effectLst/>
                <a:latin typeface="IBMPlexMono"/>
              </a:rPr>
              <a:t>dtype</a:t>
            </a:r>
            <a:r>
              <a:rPr lang="en-US" altLang="zh-CN" b="0" i="1" dirty="0">
                <a:solidFill>
                  <a:srgbClr val="6C6C6D"/>
                </a:solidFill>
                <a:effectLst/>
                <a:latin typeface="IBMPlexMono"/>
              </a:rPr>
              <a:t>=None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)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EEB7219-C9D1-6928-0AF2-C0AD44847939}"/>
              </a:ext>
            </a:extLst>
          </p:cNvPr>
          <p:cNvSpPr txBox="1"/>
          <p:nvPr/>
        </p:nvSpPr>
        <p:spPr>
          <a:xfrm>
            <a:off x="6629400" y="3516404"/>
            <a:ext cx="50751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cap="all" dirty="0">
                <a:solidFill>
                  <a:srgbClr val="6C6C6D"/>
                </a:solidFill>
                <a:effectLst/>
                <a:latin typeface="FreightSans"/>
              </a:rPr>
              <a:t>CLASS</a:t>
            </a:r>
            <a:r>
              <a:rPr lang="en-US" altLang="zh-CN" b="0" i="0" dirty="0">
                <a:solidFill>
                  <a:srgbClr val="6C6C6D"/>
                </a:solidFill>
                <a:effectLst/>
                <a:latin typeface="FreightSans"/>
              </a:rPr>
              <a:t>torch.nn.MaxPool2d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(</a:t>
            </a:r>
            <a:r>
              <a:rPr lang="en-US" altLang="zh-CN" b="0" i="1" dirty="0" err="1">
                <a:solidFill>
                  <a:srgbClr val="6C6C6D"/>
                </a:solidFill>
                <a:effectLst/>
                <a:latin typeface="IBMPlexMono"/>
              </a:rPr>
              <a:t>kernel_size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6C6C6D"/>
                </a:solidFill>
                <a:effectLst/>
                <a:latin typeface="IBMPlexMono"/>
              </a:rPr>
              <a:t>stride=None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6C6C6D"/>
                </a:solidFill>
                <a:effectLst/>
                <a:latin typeface="IBMPlexMono"/>
              </a:rPr>
              <a:t>padding=0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>
                <a:solidFill>
                  <a:srgbClr val="6C6C6D"/>
                </a:solidFill>
                <a:effectLst/>
                <a:latin typeface="IBMPlexMono"/>
              </a:rPr>
              <a:t>dilation=1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 err="1">
                <a:solidFill>
                  <a:srgbClr val="6C6C6D"/>
                </a:solidFill>
                <a:effectLst/>
                <a:latin typeface="IBMPlexMono"/>
              </a:rPr>
              <a:t>return_indices</a:t>
            </a:r>
            <a:r>
              <a:rPr lang="en-US" altLang="zh-CN" b="0" i="1" dirty="0">
                <a:solidFill>
                  <a:srgbClr val="6C6C6D"/>
                </a:solidFill>
                <a:effectLst/>
                <a:latin typeface="IBMPlexMono"/>
              </a:rPr>
              <a:t>=False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FreightSans"/>
              </a:rPr>
              <a:t>, </a:t>
            </a:r>
            <a:r>
              <a:rPr lang="en-US" altLang="zh-CN" b="0" i="1" dirty="0" err="1">
                <a:solidFill>
                  <a:srgbClr val="6C6C6D"/>
                </a:solidFill>
                <a:effectLst/>
                <a:latin typeface="IBMPlexMono"/>
              </a:rPr>
              <a:t>ceil_mode</a:t>
            </a:r>
            <a:r>
              <a:rPr lang="en-US" altLang="zh-CN" b="0" i="1" dirty="0">
                <a:solidFill>
                  <a:srgbClr val="6C6C6D"/>
                </a:solidFill>
                <a:effectLst/>
                <a:latin typeface="IBMPlexMono"/>
              </a:rPr>
              <a:t>=False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IBMPlexMono"/>
              </a:rPr>
              <a:t>)</a:t>
            </a:r>
            <a:endParaRPr lang="zh-CN" altLang="en-US" dirty="0"/>
          </a:p>
        </p:txBody>
      </p:sp>
      <p:sp>
        <p:nvSpPr>
          <p:cNvPr id="2" name="页脚占位符 8">
            <a:extLst>
              <a:ext uri="{FF2B5EF4-FFF2-40B4-BE49-F238E27FC236}">
                <a16:creationId xmlns:a16="http://schemas.microsoft.com/office/drawing/2014/main" id="{8F0B8E1A-33AB-165F-BE2F-50CE10682E3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marL="12700">
              <a:lnSpc>
                <a:spcPts val="1370"/>
              </a:lnSpc>
            </a:pPr>
            <a:r>
              <a:rPr lang="zh-CN" altLang="en-US" dirty="0"/>
              <a:t>卷积神经网络</a:t>
            </a:r>
          </a:p>
        </p:txBody>
      </p:sp>
    </p:spTree>
    <p:extLst>
      <p:ext uri="{BB962C8B-B14F-4D97-AF65-F5344CB8AC3E}">
        <p14:creationId xmlns:p14="http://schemas.microsoft.com/office/powerpoint/2010/main" val="1526761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0859A-8CA8-43FD-9BDA-530F59C4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：基于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CNN/RNN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的文本分类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3BF2B7-CB00-4A78-8FF5-8EB4AB971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进行文本分类任务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词表处理， 词清洗：低频词，标点，数字等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预训练的词嵌入数据（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glove.6b.50d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），包含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维度的词嵌入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数据目录为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20ns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train.txt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用于训练，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valid.txt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是验证集，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test.txt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是测试集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通过在验证集上尝试不同的参数和数据处理方式等来筛选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准确率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最好的一组参数，并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将该过程记录在实验报告中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3C5596-4DD9-29F4-0A55-A24A3A6B8176}"/>
              </a:ext>
            </a:extLst>
          </p:cNvPr>
          <p:cNvSpPr txBox="1"/>
          <p:nvPr/>
        </p:nvSpPr>
        <p:spPr>
          <a:xfrm>
            <a:off x="1633888" y="5672694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https://nlp.stanford.edu/data/wordvecs/glove.6B.zip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6E8761-9066-0394-FBD2-0B48530FD93A}"/>
              </a:ext>
            </a:extLst>
          </p:cNvPr>
          <p:cNvSpPr txBox="1"/>
          <p:nvPr/>
        </p:nvSpPr>
        <p:spPr>
          <a:xfrm>
            <a:off x="1633888" y="6082403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https://github.com/stanfordnlp/GloVe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314DAF-AE17-F86F-E60D-27CFC374E1E2}"/>
              </a:ext>
            </a:extLst>
          </p:cNvPr>
          <p:cNvSpPr txBox="1"/>
          <p:nvPr/>
        </p:nvSpPr>
        <p:spPr>
          <a:xfrm>
            <a:off x="7509310" y="589773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不同维度的预训练词嵌入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636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ADBDBA-D634-4778-8FB5-0715A83E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分类实验数据介绍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C72A3-938C-40B6-BC5E-B243D038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2747" cy="4351338"/>
          </a:xfrm>
        </p:spPr>
        <p:txBody>
          <a:bodyPr/>
          <a:lstStyle/>
          <a:p>
            <a:endParaRPr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每个文本数据一行以</a:t>
            </a:r>
            <a:r>
              <a:rPr lang="en-US" altLang="zh-CN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结尾，其中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第一列为该文本的标签，以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\t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分隔</a:t>
            </a:r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文档词之间用空格隔开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3D14F5-E8EB-0B0E-9899-46F600F4B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42" y="1825625"/>
            <a:ext cx="9384632" cy="165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1B030-C3F1-4AFC-9E88-895079E3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实验提交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251BC-3DDC-4FF6-97D8-30B53E10C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作业名称：实验</a:t>
            </a:r>
            <a:r>
              <a:rPr lang="en-US" altLang="zh-CN" b="1" dirty="0"/>
              <a:t>6</a:t>
            </a:r>
          </a:p>
          <a:p>
            <a:r>
              <a:rPr lang="zh-CN" altLang="en-US" b="1" dirty="0"/>
              <a:t>截止时间：</a:t>
            </a:r>
            <a:r>
              <a:rPr lang="en-US" altLang="zh-CN" b="1" dirty="0">
                <a:solidFill>
                  <a:srgbClr val="FF0000"/>
                </a:solidFill>
              </a:rPr>
              <a:t>5</a:t>
            </a:r>
            <a:r>
              <a:rPr lang="zh-CN" altLang="en-US" b="1" dirty="0">
                <a:solidFill>
                  <a:srgbClr val="FF0000"/>
                </a:solidFill>
              </a:rPr>
              <a:t>月</a:t>
            </a:r>
            <a:r>
              <a:rPr lang="en-US" altLang="zh-CN" b="1" dirty="0">
                <a:solidFill>
                  <a:srgbClr val="FF0000"/>
                </a:solidFill>
              </a:rPr>
              <a:t>17</a:t>
            </a:r>
            <a:r>
              <a:rPr lang="zh-CN" altLang="en-US" b="1" dirty="0">
                <a:solidFill>
                  <a:srgbClr val="FF0000"/>
                </a:solidFill>
              </a:rPr>
              <a:t>日 </a:t>
            </a:r>
            <a:r>
              <a:rPr lang="en-US" altLang="zh-CN" b="1" dirty="0">
                <a:solidFill>
                  <a:srgbClr val="FF0000"/>
                </a:solidFill>
              </a:rPr>
              <a:t>23:59</a:t>
            </a:r>
          </a:p>
          <a:p>
            <a:r>
              <a:rPr lang="zh-CN" altLang="en-US" dirty="0"/>
              <a:t>本次实验提交样例：压缩包</a:t>
            </a:r>
            <a:r>
              <a:rPr lang="en-US" altLang="zh-CN" dirty="0"/>
              <a:t>21******_wangxiaoming.zip</a:t>
            </a:r>
            <a:r>
              <a:rPr lang="zh-CN" altLang="en-US" dirty="0"/>
              <a:t>，内含：</a:t>
            </a:r>
          </a:p>
          <a:p>
            <a:pPr lvl="1"/>
            <a:r>
              <a:rPr lang="en-US" altLang="zh-CN" dirty="0"/>
              <a:t>21******_wangxiaoming.pdf</a:t>
            </a:r>
          </a:p>
          <a:p>
            <a:pPr lvl="1"/>
            <a:r>
              <a:rPr lang="en-US" altLang="zh-CN" dirty="0"/>
              <a:t>/code</a:t>
            </a:r>
            <a:r>
              <a:rPr lang="zh-CN" altLang="en-US" dirty="0"/>
              <a:t>：文件夹，内含所有实验代码并附上</a:t>
            </a:r>
            <a:r>
              <a:rPr lang="en-US" altLang="zh-CN" dirty="0"/>
              <a:t>readme</a:t>
            </a:r>
          </a:p>
          <a:p>
            <a:pPr lvl="1"/>
            <a:r>
              <a:rPr lang="en-US" altLang="zh-CN" dirty="0"/>
              <a:t>/result</a:t>
            </a:r>
            <a:r>
              <a:rPr lang="zh-CN" altLang="en-US" dirty="0"/>
              <a:t>：文件夹，内含实验结果</a:t>
            </a:r>
            <a:endParaRPr lang="en-US" altLang="zh-CN" dirty="0"/>
          </a:p>
          <a:p>
            <a:pPr lvl="2"/>
            <a:r>
              <a:rPr lang="en-US" altLang="zh-CN" dirty="0"/>
              <a:t>21******_wangxiaoming_CNN_classification.csv</a:t>
            </a:r>
          </a:p>
          <a:p>
            <a:r>
              <a:rPr lang="zh-CN" altLang="en-US" b="1" dirty="0"/>
              <a:t>验收学号</a:t>
            </a:r>
            <a:r>
              <a:rPr lang="en-US" altLang="zh-CN" b="1" dirty="0"/>
              <a:t>3,8</a:t>
            </a:r>
            <a:r>
              <a:rPr lang="zh-CN" altLang="en-US" b="1" dirty="0"/>
              <a:t>  在后两次课</a:t>
            </a:r>
            <a:r>
              <a:rPr lang="zh-CN" altLang="en-US" b="1"/>
              <a:t>上验收。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660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177F86-4F0C-4A44-9E10-AA0FC5F8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74930"/>
            <a:ext cx="1130314" cy="1078018"/>
          </a:xfrm>
          <a:prstGeom prst="rect">
            <a:avLst/>
          </a:prstGeom>
        </p:spPr>
      </p:pic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6A96315-80AF-4B66-8974-2037FE179C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370"/>
              </a:lnSpc>
            </a:pPr>
            <a:r>
              <a:rPr lang="zh-CN" altLang="en-US" dirty="0"/>
              <a:t>卷积神经网络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EDC4CDA-DA12-44F8-9E0F-6B91E5CE9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pPr marL="38100">
                <a:lnSpc>
                  <a:spcPts val="1240"/>
                </a:lnSpc>
              </a:pPr>
              <a:t>2</a:t>
            </a:fld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C570F7-8F94-18B3-0DDF-86AB129D5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41" y="1994092"/>
            <a:ext cx="7248518" cy="35115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2F6BC40-1E42-9427-0F0E-A0E66520C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91" y="1994092"/>
            <a:ext cx="3659813" cy="351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62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177F86-4F0C-4A44-9E10-AA0FC5F8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74930"/>
            <a:ext cx="1130314" cy="1078018"/>
          </a:xfrm>
          <a:prstGeom prst="rect">
            <a:avLst/>
          </a:prstGeom>
        </p:spPr>
      </p:pic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6A96315-80AF-4B66-8974-2037FE179C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370"/>
              </a:lnSpc>
            </a:pPr>
            <a:r>
              <a:rPr lang="zh-CN" altLang="en-US" dirty="0"/>
              <a:t>卷积神经网络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EDC4CDA-DA12-44F8-9E0F-6B91E5CE9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pPr marL="38100">
                <a:lnSpc>
                  <a:spcPts val="1240"/>
                </a:lnSpc>
              </a:pPr>
              <a:t>3</a:t>
            </a:fld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42EE22-1402-767A-06F3-B87DF19BB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94" y="1087029"/>
            <a:ext cx="9407444" cy="468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2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177F86-4F0C-4A44-9E10-AA0FC5F8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74930"/>
            <a:ext cx="1130314" cy="1078018"/>
          </a:xfrm>
          <a:prstGeom prst="rect">
            <a:avLst/>
          </a:prstGeom>
        </p:spPr>
      </p:pic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6A96315-80AF-4B66-8974-2037FE179C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370"/>
              </a:lnSpc>
            </a:pPr>
            <a:r>
              <a:rPr lang="zh-CN" altLang="en-US" dirty="0"/>
              <a:t>卷积神经网络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EDC4CDA-DA12-44F8-9E0F-6B91E5CE9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pPr marL="38100">
                <a:lnSpc>
                  <a:spcPts val="1240"/>
                </a:lnSpc>
              </a:pPr>
              <a:t>4</a:t>
            </a:fld>
            <a:endParaRPr lang="en-US" altLang="zh-CN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6E84238-3AA1-4224-8E7E-91CA3E3BE403}"/>
              </a:ext>
            </a:extLst>
          </p:cNvPr>
          <p:cNvSpPr txBox="1">
            <a:spLocks/>
          </p:cNvSpPr>
          <p:nvPr/>
        </p:nvSpPr>
        <p:spPr>
          <a:xfrm>
            <a:off x="4181475" y="368652"/>
            <a:ext cx="382905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等线"/>
                <a:ea typeface="+mj-ea"/>
                <a:cs typeface="等线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/>
              <a:t>卷积神经网络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411EB4-1205-49E1-B2D8-5A26379182B1}"/>
              </a:ext>
            </a:extLst>
          </p:cNvPr>
          <p:cNvSpPr txBox="1"/>
          <p:nvPr/>
        </p:nvSpPr>
        <p:spPr>
          <a:xfrm>
            <a:off x="1378889" y="1420201"/>
            <a:ext cx="9715350" cy="239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" algn="just">
              <a:spcBef>
                <a:spcPts val="690"/>
              </a:spcBef>
              <a:tabLst>
                <a:tab pos="356235" algn="l"/>
              </a:tabLst>
            </a:pPr>
            <a:endParaRPr lang="en-US" altLang="zh-CN" dirty="0"/>
          </a:p>
          <a:p>
            <a:pPr marL="12065" algn="just">
              <a:spcBef>
                <a:spcPts val="690"/>
              </a:spcBef>
              <a:tabLst>
                <a:tab pos="356235" algn="l"/>
              </a:tabLst>
            </a:pPr>
            <a:r>
              <a:rPr lang="zh-CN" altLang="en-US" dirty="0"/>
              <a:t>基于生物学上</a:t>
            </a:r>
            <a:r>
              <a:rPr lang="zh-CN" altLang="en-US" b="1" dirty="0"/>
              <a:t>感受野</a:t>
            </a:r>
            <a:r>
              <a:rPr lang="zh-CN" altLang="en-US" dirty="0"/>
              <a:t>（</a:t>
            </a:r>
            <a:r>
              <a:rPr lang="en-US" altLang="zh-CN" dirty="0"/>
              <a:t>Receptive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）的机制</a:t>
            </a:r>
            <a:endParaRPr lang="en-US" altLang="zh-CN" dirty="0"/>
          </a:p>
          <a:p>
            <a:pPr marL="12065" algn="just">
              <a:spcBef>
                <a:spcPts val="690"/>
              </a:spcBef>
              <a:tabLst>
                <a:tab pos="356235" algn="l"/>
              </a:tabLst>
            </a:pPr>
            <a:r>
              <a:rPr lang="en-US" altLang="zh-CN" dirty="0">
                <a:latin typeface="微软雅黑"/>
                <a:cs typeface="微软雅黑"/>
              </a:rPr>
              <a:t>	</a:t>
            </a:r>
            <a:r>
              <a:rPr lang="zh-CN" altLang="en-US" b="1" dirty="0"/>
              <a:t>感受野</a:t>
            </a:r>
            <a:r>
              <a:rPr lang="zh-CN" altLang="en-US" dirty="0"/>
              <a:t>（</a:t>
            </a:r>
            <a:r>
              <a:rPr lang="en-US" altLang="zh-CN" dirty="0"/>
              <a:t>Receptive</a:t>
            </a:r>
            <a:r>
              <a:rPr lang="zh-CN" altLang="en-US" dirty="0"/>
              <a:t> </a:t>
            </a:r>
            <a:r>
              <a:rPr lang="en-US" altLang="zh-CN" dirty="0"/>
              <a:t>Field</a:t>
            </a:r>
            <a:r>
              <a:rPr lang="zh-CN" altLang="en-US" dirty="0"/>
              <a:t>）主要是指听觉、视觉等神经系统中一些神经元的特性，即神经元只接受其所支配的刺激区域内的信号。</a:t>
            </a:r>
            <a:r>
              <a:rPr lang="zh-CN" altLang="en-US"/>
              <a:t>在视觉神经系统</a:t>
            </a:r>
            <a:r>
              <a:rPr lang="zh-CN" altLang="en-US" dirty="0"/>
              <a:t>中，一个神经元的感受野是指视网膜上的特定区域，</a:t>
            </a:r>
            <a:r>
              <a:rPr lang="zh-CN" altLang="en-US"/>
              <a:t>只有这个区域</a:t>
            </a:r>
            <a:r>
              <a:rPr lang="zh-CN" altLang="en-US" dirty="0"/>
              <a:t>内的刺激才能够激活该神经元。</a:t>
            </a:r>
            <a:endParaRPr lang="en-US" altLang="zh-CN" dirty="0"/>
          </a:p>
          <a:p>
            <a:pPr marL="12065" algn="just">
              <a:spcBef>
                <a:spcPts val="690"/>
              </a:spcBef>
              <a:tabLst>
                <a:tab pos="356235" algn="l"/>
              </a:tabLst>
            </a:pPr>
            <a:endParaRPr lang="en-US" altLang="zh-CN" dirty="0">
              <a:latin typeface="微软雅黑"/>
              <a:cs typeface="微软雅黑"/>
            </a:endParaRPr>
          </a:p>
          <a:p>
            <a:pPr marL="12065" algn="just">
              <a:spcBef>
                <a:spcPts val="690"/>
              </a:spcBef>
              <a:tabLst>
                <a:tab pos="356235" algn="l"/>
              </a:tabLst>
            </a:pPr>
            <a:endParaRPr lang="en-US" altLang="zh-CN" dirty="0">
              <a:latin typeface="微软雅黑"/>
              <a:cs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79D4B0-BB67-3830-BAC8-0FB3B562C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569" y="3485521"/>
            <a:ext cx="3269074" cy="28121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755281-AC8F-D9B6-4BB8-D930AEAB0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093" y="3551199"/>
            <a:ext cx="4696498" cy="27035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F7B8C5-DB49-6F96-6176-DED48E454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732" y="3485521"/>
            <a:ext cx="5459956" cy="27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177F86-4F0C-4A44-9E10-AA0FC5F8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74930"/>
            <a:ext cx="1130314" cy="1078018"/>
          </a:xfrm>
          <a:prstGeom prst="rect">
            <a:avLst/>
          </a:prstGeom>
        </p:spPr>
      </p:pic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6A96315-80AF-4B66-8974-2037FE179C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370"/>
              </a:lnSpc>
            </a:pPr>
            <a:r>
              <a:rPr lang="zh-CN" altLang="en-US"/>
              <a:t>卷积与循环神经网络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EDC4CDA-DA12-44F8-9E0F-6B91E5CE9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pPr marL="38100">
                <a:lnSpc>
                  <a:spcPts val="1240"/>
                </a:lnSpc>
              </a:pPr>
              <a:t>5</a:t>
            </a:fld>
            <a:endParaRPr lang="en-US" altLang="zh-CN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6E84238-3AA1-4224-8E7E-91CA3E3BE403}"/>
              </a:ext>
            </a:extLst>
          </p:cNvPr>
          <p:cNvSpPr txBox="1">
            <a:spLocks/>
          </p:cNvSpPr>
          <p:nvPr/>
        </p:nvSpPr>
        <p:spPr>
          <a:xfrm>
            <a:off x="4181475" y="368652"/>
            <a:ext cx="382905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等线"/>
                <a:ea typeface="+mj-ea"/>
                <a:cs typeface="等线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/>
              <a:t>卷积神经网络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411EB4-1205-49E1-B2D8-5A26379182B1}"/>
              </a:ext>
            </a:extLst>
          </p:cNvPr>
          <p:cNvSpPr txBox="1"/>
          <p:nvPr/>
        </p:nvSpPr>
        <p:spPr>
          <a:xfrm>
            <a:off x="1543050" y="1685925"/>
            <a:ext cx="5032147" cy="15736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什么是卷积神经网络？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卷积神经网络就是包含了卷积层的神经网络</a:t>
            </a:r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其中卷积层包含多个卷积操作，输出多个特征图</a:t>
            </a:r>
            <a:endParaRPr lang="en-US" altLang="zh-CN" dirty="0"/>
          </a:p>
        </p:txBody>
      </p:sp>
      <p:pic>
        <p:nvPicPr>
          <p:cNvPr id="12" name="Picture 2" descr="https://img-blog.csdnimg.cn/20191019004630792.PNG?x-oss-process=image/watermark,type_ZmFuZ3poZW5naGVpdGk,shadow_10,text_aHR0cHM6Ly9ibG9nLmNzZG4ubmV0L0xFRUFORzEyMQ==,size_16,color_FFFFFF,t_70">
            <a:extLst>
              <a:ext uri="{FF2B5EF4-FFF2-40B4-BE49-F238E27FC236}">
                <a16:creationId xmlns:a16="http://schemas.microsoft.com/office/drawing/2014/main" id="{73568C2A-F12D-48AE-9A2E-F1CB7C074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497" y="3387581"/>
            <a:ext cx="7968208" cy="284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9CC057-41E2-C01E-EE45-0913EA61E1BA}"/>
              </a:ext>
            </a:extLst>
          </p:cNvPr>
          <p:cNvSpPr txBox="1"/>
          <p:nvPr/>
        </p:nvSpPr>
        <p:spPr>
          <a:xfrm>
            <a:off x="7283918" y="1780241"/>
            <a:ext cx="6097604" cy="139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algn="just">
              <a:spcBef>
                <a:spcPts val="690"/>
              </a:spcBef>
              <a:tabLst>
                <a:tab pos="356235" algn="l"/>
              </a:tabLst>
            </a:pPr>
            <a:r>
              <a:rPr lang="zh-CN" altLang="en-US" dirty="0">
                <a:latin typeface="微软雅黑"/>
                <a:cs typeface="微软雅黑"/>
              </a:rPr>
              <a:t>卷积神经网络有三个结构上的特性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495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/>
                <a:cs typeface="微软雅黑"/>
              </a:rPr>
              <a:t>局部连接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495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/>
                <a:cs typeface="微软雅黑"/>
              </a:rPr>
              <a:t>权重共享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495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/>
                <a:cs typeface="微软雅黑"/>
              </a:rPr>
              <a:t>空间上的下采样</a:t>
            </a:r>
          </a:p>
        </p:txBody>
      </p:sp>
    </p:spTree>
    <p:extLst>
      <p:ext uri="{BB962C8B-B14F-4D97-AF65-F5344CB8AC3E}">
        <p14:creationId xmlns:p14="http://schemas.microsoft.com/office/powerpoint/2010/main" val="73792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177F86-4F0C-4A44-9E10-AA0FC5F87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5" y="174930"/>
            <a:ext cx="1130314" cy="1078018"/>
          </a:xfrm>
          <a:prstGeom prst="rect">
            <a:avLst/>
          </a:prstGeom>
        </p:spPr>
      </p:pic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6A96315-80AF-4B66-8974-2037FE179C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370"/>
              </a:lnSpc>
            </a:pPr>
            <a:r>
              <a:rPr lang="zh-CN" altLang="en-US" dirty="0"/>
              <a:t>卷积神经网络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EDC4CDA-DA12-44F8-9E0F-6B91E5CE9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pPr marL="38100">
                <a:lnSpc>
                  <a:spcPts val="1240"/>
                </a:lnSpc>
              </a:pPr>
              <a:t>6</a:t>
            </a:fld>
            <a:endParaRPr lang="en-US" altLang="zh-C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047C5BB6-E1A0-4D9B-8F28-A0522BF81B4B}"/>
              </a:ext>
            </a:extLst>
          </p:cNvPr>
          <p:cNvSpPr txBox="1">
            <a:spLocks/>
          </p:cNvSpPr>
          <p:nvPr/>
        </p:nvSpPr>
        <p:spPr>
          <a:xfrm>
            <a:off x="4181475" y="368652"/>
            <a:ext cx="382905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等线"/>
                <a:ea typeface="+mj-ea"/>
                <a:cs typeface="等线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/>
              <a:t>卷积神经网络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220F40-93E0-4E8B-895E-5DCDFF7208F4}"/>
                  </a:ext>
                </a:extLst>
              </p:cNvPr>
              <p:cNvSpPr txBox="1"/>
              <p:nvPr/>
            </p:nvSpPr>
            <p:spPr>
              <a:xfrm>
                <a:off x="1543050" y="1685925"/>
                <a:ext cx="10544175" cy="2594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                   二维卷积经常用在图像处理当中，因为图像通常都是一个二维结构。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4220F40-93E0-4E8B-895E-5DCDFF720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0" y="1685925"/>
                <a:ext cx="10544175" cy="2594621"/>
              </a:xfrm>
              <a:prstGeom prst="rect">
                <a:avLst/>
              </a:prstGeom>
              <a:blipFill>
                <a:blip r:embed="rId4"/>
                <a:stretch>
                  <a:fillRect t="-1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4">
            <a:extLst>
              <a:ext uri="{FF2B5EF4-FFF2-40B4-BE49-F238E27FC236}">
                <a16:creationId xmlns:a16="http://schemas.microsoft.com/office/drawing/2014/main" id="{7467B47D-8A4D-48BF-BE4A-D46DE792FAF3}"/>
              </a:ext>
            </a:extLst>
          </p:cNvPr>
          <p:cNvSpPr/>
          <p:nvPr/>
        </p:nvSpPr>
        <p:spPr>
          <a:xfrm>
            <a:off x="6648820" y="2983235"/>
            <a:ext cx="4000130" cy="22581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075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177F86-4F0C-4A44-9E10-AA0FC5F87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75" y="174930"/>
            <a:ext cx="1130314" cy="1078018"/>
          </a:xfrm>
          <a:prstGeom prst="rect">
            <a:avLst/>
          </a:prstGeom>
        </p:spPr>
      </p:pic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6A96315-80AF-4B66-8974-2037FE179C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370"/>
              </a:lnSpc>
            </a:pPr>
            <a:r>
              <a:rPr lang="zh-CN" altLang="en-US"/>
              <a:t>卷积与循环神经网络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EDC4CDA-DA12-44F8-9E0F-6B91E5CE9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pPr marL="38100">
                <a:lnSpc>
                  <a:spcPts val="1240"/>
                </a:lnSpc>
              </a:pPr>
              <a:t>7</a:t>
            </a:fld>
            <a:endParaRPr lang="en-US" altLang="zh-C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4CC40E6-C10B-43C3-9673-AF6DE98C140F}"/>
              </a:ext>
            </a:extLst>
          </p:cNvPr>
          <p:cNvSpPr txBox="1">
            <a:spLocks/>
          </p:cNvSpPr>
          <p:nvPr/>
        </p:nvSpPr>
        <p:spPr>
          <a:xfrm>
            <a:off x="4181475" y="368652"/>
            <a:ext cx="382905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等线"/>
                <a:ea typeface="+mj-ea"/>
                <a:cs typeface="等线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/>
              <a:t>卷积神经网络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F03F96-2631-4EDE-A6D5-FD2405085818}"/>
              </a:ext>
            </a:extLst>
          </p:cNvPr>
          <p:cNvSpPr txBox="1"/>
          <p:nvPr/>
        </p:nvSpPr>
        <p:spPr>
          <a:xfrm>
            <a:off x="696283" y="2087860"/>
            <a:ext cx="3981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常见二维卷积的特征</a:t>
            </a:r>
            <a:endParaRPr lang="en-US" altLang="zh-CN" dirty="0"/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卷积核大小：定义卷积的视野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步长：定义遍历图像时的步长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Padding</a:t>
            </a:r>
            <a:r>
              <a:rPr lang="zh-CN" altLang="en-US" dirty="0"/>
              <a:t>：定义边框处理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输出通道：卷积核的个数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5E738E-DA19-EF2C-70A1-4F57F0BCE81C}"/>
              </a:ext>
            </a:extLst>
          </p:cNvPr>
          <p:cNvSpPr txBox="1"/>
          <p:nvPr/>
        </p:nvSpPr>
        <p:spPr>
          <a:xfrm>
            <a:off x="6933398" y="1684139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不同参数设置的卷积演示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E7F0FA-6F3E-0EAC-6B2E-C20E341B385A}"/>
              </a:ext>
            </a:extLst>
          </p:cNvPr>
          <p:cNvSpPr txBox="1"/>
          <p:nvPr/>
        </p:nvSpPr>
        <p:spPr>
          <a:xfrm>
            <a:off x="9193060" y="2370284"/>
            <a:ext cx="2401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Padding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且步长为</a:t>
            </a:r>
            <a:r>
              <a:rPr lang="en-US" altLang="zh-CN" dirty="0"/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1" name="Picture 6" descr="http://imgtec.eetrend.com/files/2019-12/%E5%8D%9A%E5%AE%A2/100046825-87702-12.gif">
            <a:extLst>
              <a:ext uri="{FF2B5EF4-FFF2-40B4-BE49-F238E27FC236}">
                <a16:creationId xmlns:a16="http://schemas.microsoft.com/office/drawing/2014/main" id="{2BE78828-1E95-71EC-BA76-3CB0F7FA7A6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50" y="2951937"/>
            <a:ext cx="3224961" cy="353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58C72F7-E804-2E17-454B-E9A791E3F4BD}"/>
              </a:ext>
            </a:extLst>
          </p:cNvPr>
          <p:cNvSpPr txBox="1"/>
          <p:nvPr/>
        </p:nvSpPr>
        <p:spPr>
          <a:xfrm>
            <a:off x="5355591" y="2120745"/>
            <a:ext cx="24593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Padding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步长为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3" name="Picture 2" descr="http://imgtec.eetrend.com/files/2019-12/%E5%8D%9A%E5%AE%A2/100046825-87710-20.gif">
            <a:extLst>
              <a:ext uri="{FF2B5EF4-FFF2-40B4-BE49-F238E27FC236}">
                <a16:creationId xmlns:a16="http://schemas.microsoft.com/office/drawing/2014/main" id="{B142FE3E-CA62-5EBF-5158-7E9FEA77EE3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953" y="2990017"/>
            <a:ext cx="376237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脚占位符 8">
            <a:extLst>
              <a:ext uri="{FF2B5EF4-FFF2-40B4-BE49-F238E27FC236}">
                <a16:creationId xmlns:a16="http://schemas.microsoft.com/office/drawing/2014/main" id="{6BA4C9F1-C9F9-D336-91FD-5307517E19D9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rgbClr val="888888"/>
                </a:solidFill>
                <a:latin typeface="宋体"/>
                <a:ea typeface="+mn-ea"/>
                <a:cs typeface="宋体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卷积神经网络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992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177F86-4F0C-4A44-9E10-AA0FC5F8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74930"/>
            <a:ext cx="1130314" cy="1078018"/>
          </a:xfrm>
          <a:prstGeom prst="rect">
            <a:avLst/>
          </a:prstGeom>
        </p:spPr>
      </p:pic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6A96315-80AF-4B66-8974-2037FE179C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370"/>
              </a:lnSpc>
            </a:pPr>
            <a:r>
              <a:rPr lang="zh-CN" altLang="en-US"/>
              <a:t>卷积与循环神经网络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EDC4CDA-DA12-44F8-9E0F-6B91E5CE9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pPr marL="38100">
                <a:lnSpc>
                  <a:spcPts val="1240"/>
                </a:lnSpc>
              </a:pPr>
              <a:t>8</a:t>
            </a:fld>
            <a:endParaRPr lang="en-US" altLang="zh-C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4CC40E6-C10B-43C3-9673-AF6DE98C140F}"/>
              </a:ext>
            </a:extLst>
          </p:cNvPr>
          <p:cNvSpPr txBox="1">
            <a:spLocks/>
          </p:cNvSpPr>
          <p:nvPr/>
        </p:nvSpPr>
        <p:spPr>
          <a:xfrm>
            <a:off x="4181475" y="368652"/>
            <a:ext cx="382905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等线"/>
                <a:ea typeface="+mj-ea"/>
                <a:cs typeface="等线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/>
              <a:t>卷积神经网络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F03F96-2631-4EDE-A6D5-FD2405085818}"/>
              </a:ext>
            </a:extLst>
          </p:cNvPr>
          <p:cNvSpPr txBox="1"/>
          <p:nvPr/>
        </p:nvSpPr>
        <p:spPr>
          <a:xfrm>
            <a:off x="2409324" y="1252948"/>
            <a:ext cx="708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上述卷积的操作都是二维的，但是常见的</a:t>
            </a:r>
            <a:r>
              <a:rPr lang="en-US" altLang="zh-CN" dirty="0"/>
              <a:t>RGB</a:t>
            </a:r>
            <a:r>
              <a:rPr lang="zh-CN" altLang="en-US" dirty="0"/>
              <a:t>彩色图像则是三通道的</a:t>
            </a:r>
            <a:endParaRPr lang="en-US" altLang="zh-CN" dirty="0"/>
          </a:p>
        </p:txBody>
      </p:sp>
      <p:pic>
        <p:nvPicPr>
          <p:cNvPr id="8" name="Picture 2" descr="动图形象理解深度学习卷积">
            <a:extLst>
              <a:ext uri="{FF2B5EF4-FFF2-40B4-BE49-F238E27FC236}">
                <a16:creationId xmlns:a16="http://schemas.microsoft.com/office/drawing/2014/main" id="{7A2FB100-7DA4-4CAC-A932-451D7BDC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89" y="1816002"/>
            <a:ext cx="9997440" cy="206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757D957-B34E-00C0-32F8-7184EFAF328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763" y="3883040"/>
            <a:ext cx="8208912" cy="302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页脚占位符 8">
            <a:extLst>
              <a:ext uri="{FF2B5EF4-FFF2-40B4-BE49-F238E27FC236}">
                <a16:creationId xmlns:a16="http://schemas.microsoft.com/office/drawing/2014/main" id="{D87E0961-58C5-3846-158F-70C59133C698}"/>
              </a:ext>
            </a:extLst>
          </p:cNvPr>
          <p:cNvSpPr txBox="1">
            <a:spLocks/>
          </p:cNvSpPr>
          <p:nvPr/>
        </p:nvSpPr>
        <p:spPr>
          <a:xfrm>
            <a:off x="4191000" y="65087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rgbClr val="888888"/>
                </a:solidFill>
                <a:latin typeface="宋体"/>
                <a:ea typeface="+mn-ea"/>
                <a:cs typeface="宋体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卷积神经网络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7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F177F86-4F0C-4A44-9E10-AA0FC5F87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5" y="174930"/>
            <a:ext cx="1130314" cy="1078018"/>
          </a:xfrm>
          <a:prstGeom prst="rect">
            <a:avLst/>
          </a:prstGeom>
        </p:spPr>
      </p:pic>
      <p:sp>
        <p:nvSpPr>
          <p:cNvPr id="9" name="页脚占位符 8">
            <a:extLst>
              <a:ext uri="{FF2B5EF4-FFF2-40B4-BE49-F238E27FC236}">
                <a16:creationId xmlns:a16="http://schemas.microsoft.com/office/drawing/2014/main" id="{06A96315-80AF-4B66-8974-2037FE179C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370"/>
              </a:lnSpc>
            </a:pPr>
            <a:r>
              <a:rPr lang="zh-CN" altLang="en-US" dirty="0"/>
              <a:t>卷积神经网络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EDC4CDA-DA12-44F8-9E0F-6B91E5CE9D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US" altLang="zh-CN" smtClean="0"/>
              <a:pPr marL="38100">
                <a:lnSpc>
                  <a:spcPts val="1240"/>
                </a:lnSpc>
              </a:pPr>
              <a:t>9</a:t>
            </a:fld>
            <a:endParaRPr lang="en-US" altLang="zh-CN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4CC40E6-C10B-43C3-9673-AF6DE98C140F}"/>
              </a:ext>
            </a:extLst>
          </p:cNvPr>
          <p:cNvSpPr txBox="1">
            <a:spLocks/>
          </p:cNvSpPr>
          <p:nvPr/>
        </p:nvSpPr>
        <p:spPr>
          <a:xfrm>
            <a:off x="4181475" y="368652"/>
            <a:ext cx="382905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等线"/>
                <a:ea typeface="+mj-ea"/>
                <a:cs typeface="等线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zh-CN" altLang="en-US" dirty="0"/>
              <a:t>卷积神经网络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197BD0-CB31-A3E3-983D-AB12E20CB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8889" y="1455674"/>
            <a:ext cx="9604403" cy="475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828</Words>
  <Application>Microsoft Office PowerPoint</Application>
  <PresentationFormat>宽屏</PresentationFormat>
  <Paragraphs>133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FreightSans</vt:lpstr>
      <vt:lpstr>IBMPlexMono</vt:lpstr>
      <vt:lpstr>等线</vt:lpstr>
      <vt:lpstr>等线 Light</vt:lpstr>
      <vt:lpstr>宋体</vt:lpstr>
      <vt:lpstr>微软雅黑</vt:lpstr>
      <vt:lpstr>Arial</vt:lpstr>
      <vt:lpstr>Calibri</vt:lpstr>
      <vt:lpstr>Cambria Math</vt:lpstr>
      <vt:lpstr>Open Sans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任务6：基于CNN/RNN的文本分类</vt:lpstr>
      <vt:lpstr>分类实验数据介绍</vt:lpstr>
      <vt:lpstr>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张志宏</dc:creator>
  <cp:lastModifiedBy>c g</cp:lastModifiedBy>
  <cp:revision>65</cp:revision>
  <dcterms:created xsi:type="dcterms:W3CDTF">2021-10-25T06:00:34Z</dcterms:created>
  <dcterms:modified xsi:type="dcterms:W3CDTF">2023-05-09T08:16:49Z</dcterms:modified>
</cp:coreProperties>
</file>