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9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A73"/>
    <a:srgbClr val="C7C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208" y="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704E5-EE6C-6543-B967-756166BADC24}" type="datetimeFigureOut">
              <a:rPr lang="nb-NO" smtClean="0"/>
              <a:t>30.04.2018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218FB-8731-ED49-AA0F-5926A76C3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7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gradFill>
          <a:gsLst>
            <a:gs pos="62000">
              <a:schemeClr val="accent4">
                <a:alpha val="40000"/>
                <a:lumMod val="0"/>
                <a:lumOff val="100000"/>
              </a:schemeClr>
            </a:gs>
            <a:gs pos="62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39571"/>
            <a:ext cx="5977389" cy="1581592"/>
          </a:xfrm>
          <a:noFill/>
          <a:ln w="38100">
            <a:noFill/>
          </a:ln>
        </p:spPr>
        <p:txBody>
          <a:bodyPr lIns="90000" tIns="90000" rIns="90000" bIns="90000" anchor="b" anchorCtr="0">
            <a:normAutofit/>
          </a:bodyPr>
          <a:lstStyle>
            <a:lvl1pPr algn="l">
              <a:defRPr sz="38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2544"/>
            <a:ext cx="5977389" cy="1239894"/>
          </a:xfrm>
          <a:noFill/>
        </p:spPr>
        <p:txBody>
          <a:bodyPr lIns="90000" tIns="90000" rIns="90000" bIns="9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46910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0" y="1502198"/>
            <a:ext cx="3779521" cy="1134640"/>
          </a:xfrm>
          <a:noFill/>
          <a:ln>
            <a:noFill/>
          </a:ln>
        </p:spPr>
        <p:txBody>
          <a:bodyPr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91063" y="0"/>
            <a:ext cx="750703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719" y="2636838"/>
            <a:ext cx="3779521" cy="3783012"/>
          </a:xfrm>
        </p:spPr>
        <p:txBody>
          <a:bodyPr tIns="90000" bIns="90000" anchor="t" anchorCtr="0">
            <a:normAutofit/>
          </a:bodyPr>
          <a:lstStyle>
            <a:lvl1pPr marL="0" indent="0" algn="l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gradFill>
          <a:gsLst>
            <a:gs pos="0">
              <a:schemeClr val="bg1">
                <a:lumMod val="95000"/>
                <a:alpha val="37000"/>
              </a:schemeClr>
            </a:gs>
            <a:gs pos="20000">
              <a:schemeClr val="bg1">
                <a:lumMod val="95000"/>
                <a:alpha val="46000"/>
              </a:schemeClr>
            </a:gs>
            <a:gs pos="100000">
              <a:schemeClr val="bg1">
                <a:lumMod val="95000"/>
                <a:alpha val="19000"/>
              </a:schemeClr>
            </a:gs>
            <a:gs pos="76000">
              <a:schemeClr val="bg1">
                <a:alpha val="9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301260"/>
            <a:ext cx="9144001" cy="1188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4" orient="horz" pos="26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egativ tittel under">
    <p:bg>
      <p:bgPr>
        <a:gradFill flip="none" rotWithShape="1">
          <a:gsLst>
            <a:gs pos="70000">
              <a:schemeClr val="bg1"/>
            </a:gs>
            <a:gs pos="7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5287005"/>
            <a:ext cx="9144001" cy="906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7029"/>
            <a:ext cx="9144000" cy="3708027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4" orient="horz" pos="26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36838"/>
            <a:ext cx="8991600" cy="1584325"/>
          </a:xfrm>
          <a:noFill/>
          <a:ln w="38100">
            <a:noFill/>
          </a:ln>
        </p:spPr>
        <p:txBody>
          <a:bodyPr lIns="90000" tIns="90000" rIns="90000" bIns="90000" anchor="b" anchorCtr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494705"/>
            <a:ext cx="8991600" cy="1265082"/>
          </a:xfrm>
        </p:spPr>
        <p:txBody>
          <a:bodyPr tIns="90000" bIns="9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301260"/>
            <a:ext cx="9144001" cy="1188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638044"/>
            <a:ext cx="4329684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329685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Rett linje 6"/>
          <p:cNvCxnSpPr/>
          <p:nvPr userDrawn="1"/>
        </p:nvCxnSpPr>
        <p:spPr>
          <a:xfrm>
            <a:off x="6096000" y="2638044"/>
            <a:ext cx="0" cy="310198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1609346"/>
            <a:ext cx="4270248" cy="704087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900" b="0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2313433"/>
            <a:ext cx="4270248" cy="342659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2313433"/>
            <a:ext cx="4253484" cy="34265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1609346"/>
            <a:ext cx="4253484" cy="704087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900" b="0" cap="all" spc="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1" y="6440087"/>
            <a:ext cx="9067800" cy="239009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83436" y="294896"/>
            <a:ext cx="9008364" cy="1188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5" name="Rett linje 4"/>
          <p:cNvCxnSpPr/>
          <p:nvPr userDrawn="1"/>
        </p:nvCxnSpPr>
        <p:spPr>
          <a:xfrm>
            <a:off x="6096000" y="1609346"/>
            <a:ext cx="0" cy="413068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934278"/>
            <a:ext cx="9051176" cy="4935006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6910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36" y="1495341"/>
            <a:ext cx="3806025" cy="1141497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580" y="1495340"/>
            <a:ext cx="5646420" cy="4557987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436" y="2636839"/>
            <a:ext cx="3806025" cy="3416490"/>
          </a:xfrm>
        </p:spPr>
        <p:txBody>
          <a:bodyPr tIns="90000" bIns="90000" anchor="t" anchorCtr="0">
            <a:normAutofit/>
          </a:bodyPr>
          <a:lstStyle>
            <a:lvl1pPr marL="0" indent="0" algn="l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B026-B6E7-7F48-AEE3-9157B2D19619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  <a:alpha val="18000"/>
              </a:schemeClr>
            </a:gs>
            <a:gs pos="74000">
              <a:schemeClr val="bg1">
                <a:lumMod val="95000"/>
                <a:alpha val="14000"/>
              </a:schemeClr>
            </a:gs>
            <a:gs pos="82000">
              <a:schemeClr val="bg1">
                <a:lumMod val="95000"/>
                <a:alpha val="21000"/>
              </a:schemeClr>
            </a:gs>
            <a:gs pos="100000">
              <a:schemeClr val="bg1">
                <a:lumMod val="95000"/>
                <a:alpha val="22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3999" y="1301260"/>
            <a:ext cx="9144000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90000" tIns="90000" rIns="90000" bIns="90000" rtlCol="0" anchor="b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638044"/>
            <a:ext cx="914400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440087"/>
            <a:ext cx="9143999" cy="2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alpha val="7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215" y="5740027"/>
            <a:ext cx="823478" cy="823478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000" b="0" i="0" spc="0" baseline="0">
                <a:solidFill>
                  <a:srgbClr val="FFFFFF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fld id="{B6D2B026-B6E7-7F48-AEE3-9157B2D19619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9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cap="all" spc="200" baseline="0">
          <a:solidFill>
            <a:schemeClr val="accent1"/>
          </a:solidFill>
          <a:latin typeface="+mj-lt"/>
          <a:ea typeface="Franklin Gothic Book" charset="0"/>
          <a:cs typeface="Franklin Gothic Book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Franklin Gothic Book" charset="0"/>
          <a:cs typeface="Franklin Gothic Book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5" userDrawn="1">
          <p15:clr>
            <a:srgbClr val="F26B43"/>
          </p15:clr>
        </p15:guide>
        <p15:guide id="2" pos="1958" userDrawn="1">
          <p15:clr>
            <a:srgbClr val="A4A3A4"/>
          </p15:clr>
        </p15:guide>
        <p15:guide id="3" orient="horz" pos="1661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4725" userDrawn="1">
          <p15:clr>
            <a:srgbClr val="F26B43"/>
          </p15:clr>
        </p15:guide>
        <p15:guide id="7" pos="960" userDrawn="1">
          <p15:clr>
            <a:srgbClr val="A4A3A4"/>
          </p15:clr>
        </p15:guide>
        <p15:guide id="8" pos="5722" userDrawn="1">
          <p15:clr>
            <a:srgbClr val="A4A3A4"/>
          </p15:clr>
        </p15:guide>
        <p15:guide id="9" orient="horz" pos="119" userDrawn="1">
          <p15:clr>
            <a:srgbClr val="A4A3A4"/>
          </p15:clr>
        </p15:guide>
        <p15:guide id="10" pos="67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Eventmanagement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Processes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5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5654FF-19C8-1043-BA18-F41138BC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Registration</a:t>
            </a:r>
            <a:r>
              <a:rPr lang="nb-NO" dirty="0"/>
              <a:t> </a:t>
            </a:r>
            <a:r>
              <a:rPr lang="nb-NO" dirty="0" err="1"/>
              <a:t>options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615BE-65E3-B844-BE9A-6BDD7BBC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Products, </a:t>
            </a:r>
            <a:r>
              <a:rPr lang="nb-NO" dirty="0" err="1"/>
              <a:t>eventually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variants</a:t>
            </a:r>
          </a:p>
          <a:p>
            <a:r>
              <a:rPr lang="nb-NO" dirty="0" err="1"/>
              <a:t>Quantity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Later</a:t>
            </a:r>
          </a:p>
          <a:p>
            <a:r>
              <a:rPr lang="nb-NO" dirty="0" err="1"/>
              <a:t>Custom</a:t>
            </a:r>
            <a:r>
              <a:rPr lang="nb-NO" dirty="0"/>
              <a:t> </a:t>
            </a:r>
            <a:r>
              <a:rPr lang="nb-NO" dirty="0" err="1"/>
              <a:t>fields</a:t>
            </a:r>
            <a:r>
              <a:rPr lang="nb-NO" dirty="0"/>
              <a:t> – </a:t>
            </a:r>
            <a:r>
              <a:rPr lang="nb-NO" dirty="0" err="1"/>
              <a:t>strings</a:t>
            </a:r>
            <a:r>
              <a:rPr lang="nb-NO" dirty="0"/>
              <a:t>, </a:t>
            </a:r>
            <a:r>
              <a:rPr lang="nb-NO" dirty="0" err="1"/>
              <a:t>selectbox</a:t>
            </a:r>
            <a:r>
              <a:rPr lang="nb-NO" dirty="0"/>
              <a:t>, </a:t>
            </a:r>
            <a:r>
              <a:rPr lang="nb-NO" dirty="0" err="1"/>
              <a:t>radioes</a:t>
            </a:r>
            <a:r>
              <a:rPr lang="nb-NO" dirty="0"/>
              <a:t>, </a:t>
            </a:r>
            <a:r>
              <a:rPr lang="nb-NO" dirty="0" err="1"/>
              <a:t>checkboxes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3690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D10413-5447-294C-82F5-6759A9E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72560"/>
            <a:ext cx="9144001" cy="1188720"/>
          </a:xfrm>
        </p:spPr>
        <p:txBody>
          <a:bodyPr/>
          <a:lstStyle/>
          <a:p>
            <a:r>
              <a:rPr lang="en-US"/>
              <a:t>Registration </a:t>
            </a:r>
            <a:r>
              <a:rPr lang="en-US">
                <a:sym typeface="Wingdings" pitchFamily="2" charset="2"/>
              </a:rPr>
              <a:t> Order  INVOICE</a:t>
            </a:r>
            <a:endParaRPr lang="en-US"/>
          </a:p>
        </p:txBody>
      </p:sp>
      <p:cxnSp>
        <p:nvCxnSpPr>
          <p:cNvPr id="5" name="Rett pil 4">
            <a:extLst>
              <a:ext uri="{FF2B5EF4-FFF2-40B4-BE49-F238E27FC236}">
                <a16:creationId xmlns:a16="http://schemas.microsoft.com/office/drawing/2014/main" id="{99E8D9DD-FA2F-764D-864C-681380A64566}"/>
              </a:ext>
            </a:extLst>
          </p:cNvPr>
          <p:cNvCxnSpPr>
            <a:cxnSpLocks/>
          </p:cNvCxnSpPr>
          <p:nvPr/>
        </p:nvCxnSpPr>
        <p:spPr>
          <a:xfrm>
            <a:off x="685799" y="3869871"/>
            <a:ext cx="1096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9A584406-9495-CC48-8E31-C847F10BFA95}"/>
              </a:ext>
            </a:extLst>
          </p:cNvPr>
          <p:cNvCxnSpPr/>
          <p:nvPr/>
        </p:nvCxnSpPr>
        <p:spPr>
          <a:xfrm>
            <a:off x="2008414" y="3641271"/>
            <a:ext cx="0" cy="40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1C9D2FE-ED38-C44D-956A-2BC56469F6F1}"/>
              </a:ext>
            </a:extLst>
          </p:cNvPr>
          <p:cNvSpPr txBox="1"/>
          <p:nvPr/>
        </p:nvSpPr>
        <p:spPr>
          <a:xfrm>
            <a:off x="542345" y="4127428"/>
            <a:ext cx="4039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registers, mandatory and optional </a:t>
            </a:r>
            <a:br>
              <a:rPr lang="en-US"/>
            </a:br>
            <a:r>
              <a:rPr lang="en-US"/>
              <a:t>products/productvariants are stored as</a:t>
            </a:r>
            <a:br>
              <a:rPr lang="en-US"/>
            </a:br>
            <a:r>
              <a:rPr lang="en-US"/>
              <a:t>registrationoptions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E41A598-4367-E846-B473-802E82C61576}"/>
              </a:ext>
            </a:extLst>
          </p:cNvPr>
          <p:cNvCxnSpPr>
            <a:cxnSpLocks/>
          </p:cNvCxnSpPr>
          <p:nvPr/>
        </p:nvCxnSpPr>
        <p:spPr>
          <a:xfrm>
            <a:off x="5374952" y="3641271"/>
            <a:ext cx="0" cy="189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5A03FD1-E1B0-9445-B759-7076C60CE704}"/>
              </a:ext>
            </a:extLst>
          </p:cNvPr>
          <p:cNvSpPr txBox="1"/>
          <p:nvPr/>
        </p:nvSpPr>
        <p:spPr>
          <a:xfrm>
            <a:off x="3788227" y="5536915"/>
            <a:ext cx="3042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weeks before the event the</a:t>
            </a:r>
            <a:br>
              <a:rPr lang="en-US"/>
            </a:br>
            <a:r>
              <a:rPr lang="en-US"/>
              <a:t>order is created and sent as </a:t>
            </a:r>
            <a:br>
              <a:rPr lang="en-US"/>
            </a:br>
            <a:r>
              <a:rPr lang="en-US"/>
              <a:t>invoice</a:t>
            </a:r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B1BECF7A-C701-384B-9E12-AAB40AEE9574}"/>
              </a:ext>
            </a:extLst>
          </p:cNvPr>
          <p:cNvCxnSpPr>
            <a:cxnSpLocks/>
          </p:cNvCxnSpPr>
          <p:nvPr/>
        </p:nvCxnSpPr>
        <p:spPr>
          <a:xfrm>
            <a:off x="9881638" y="3641271"/>
            <a:ext cx="0" cy="122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4BC1BEB-B1FB-4D42-A1B1-554F2803E3F1}"/>
              </a:ext>
            </a:extLst>
          </p:cNvPr>
          <p:cNvSpPr txBox="1"/>
          <p:nvPr/>
        </p:nvSpPr>
        <p:spPr>
          <a:xfrm>
            <a:off x="8360227" y="4865275"/>
            <a:ext cx="3166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After the event a new order is </a:t>
            </a:r>
            <a:br>
              <a:rPr lang="en-US"/>
            </a:br>
            <a:r>
              <a:rPr lang="en-US"/>
              <a:t>created if there is a difference</a:t>
            </a:r>
            <a:br>
              <a:rPr lang="en-US"/>
            </a:br>
            <a:r>
              <a:rPr lang="en-US"/>
              <a:t>between invoiced order #1</a:t>
            </a:r>
            <a:br>
              <a:rPr lang="en-US"/>
            </a:br>
            <a:r>
              <a:rPr lang="en-US"/>
              <a:t>and actual registration options</a:t>
            </a:r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0A05C1C1-A131-EB4A-9DBB-B8CE913B5745}"/>
              </a:ext>
            </a:extLst>
          </p:cNvPr>
          <p:cNvCxnSpPr>
            <a:cxnSpLocks/>
          </p:cNvCxnSpPr>
          <p:nvPr/>
        </p:nvCxnSpPr>
        <p:spPr>
          <a:xfrm>
            <a:off x="9048881" y="3641271"/>
            <a:ext cx="0" cy="60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EAEA56CF-D796-FB4F-BBC4-3782F882D28D}"/>
              </a:ext>
            </a:extLst>
          </p:cNvPr>
          <p:cNvSpPr txBox="1"/>
          <p:nvPr/>
        </p:nvSpPr>
        <p:spPr>
          <a:xfrm>
            <a:off x="8615165" y="41829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Event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D3DFC91-EAFC-874E-B207-188E8504BE10}"/>
              </a:ext>
            </a:extLst>
          </p:cNvPr>
          <p:cNvSpPr/>
          <p:nvPr/>
        </p:nvSpPr>
        <p:spPr>
          <a:xfrm>
            <a:off x="685799" y="2025382"/>
            <a:ext cx="468915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User/admin can edit registrationoption freely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5384226F-7409-F44A-BBC2-EF69CED3696F}"/>
              </a:ext>
            </a:extLst>
          </p:cNvPr>
          <p:cNvSpPr/>
          <p:nvPr/>
        </p:nvSpPr>
        <p:spPr>
          <a:xfrm>
            <a:off x="5617030" y="2025382"/>
            <a:ext cx="5087774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 can edit registration options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473D1446-0BEC-1842-A166-1C37F1D18FE7}"/>
              </a:ext>
            </a:extLst>
          </p:cNvPr>
          <p:cNvSpPr/>
          <p:nvPr/>
        </p:nvSpPr>
        <p:spPr>
          <a:xfrm>
            <a:off x="4686300" y="2825482"/>
            <a:ext cx="2269672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 1 =&gt; Invoice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ED3F19D0-6A87-DC45-AEA0-5B5865428048}"/>
              </a:ext>
            </a:extLst>
          </p:cNvPr>
          <p:cNvSpPr/>
          <p:nvPr/>
        </p:nvSpPr>
        <p:spPr>
          <a:xfrm>
            <a:off x="9470572" y="2825482"/>
            <a:ext cx="2269672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(Order 2 =&gt; Invoice)</a:t>
            </a:r>
          </a:p>
        </p:txBody>
      </p:sp>
    </p:spTree>
    <p:extLst>
      <p:ext uri="{BB962C8B-B14F-4D97-AF65-F5344CB8AC3E}">
        <p14:creationId xmlns:p14="http://schemas.microsoft.com/office/powerpoint/2010/main" val="6822971"/>
      </p:ext>
    </p:extLst>
  </p:cSld>
  <p:clrMapOvr>
    <a:masterClrMapping/>
  </p:clrMapOvr>
</p:sld>
</file>

<file path=ppt/theme/theme1.xml><?xml version="1.0" encoding="utf-8"?>
<a:theme xmlns:a="http://schemas.openxmlformats.org/drawingml/2006/main" name="Losol">
  <a:themeElements>
    <a:clrScheme name="Losol">
      <a:dk1>
        <a:srgbClr val="191919"/>
      </a:dk1>
      <a:lt1>
        <a:srgbClr val="FFFFFF"/>
      </a:lt1>
      <a:dk2>
        <a:srgbClr val="505050"/>
      </a:dk2>
      <a:lt2>
        <a:srgbClr val="EAEAEA"/>
      </a:lt2>
      <a:accent1>
        <a:srgbClr val="4588A4"/>
      </a:accent1>
      <a:accent2>
        <a:srgbClr val="567242"/>
      </a:accent2>
      <a:accent3>
        <a:srgbClr val="F69200"/>
      </a:accent3>
      <a:accent4>
        <a:srgbClr val="838383"/>
      </a:accent4>
      <a:accent5>
        <a:srgbClr val="FCD136"/>
      </a:accent5>
      <a:accent6>
        <a:srgbClr val="FF460E"/>
      </a:accent6>
      <a:hlink>
        <a:srgbClr val="4588A4"/>
      </a:hlink>
      <a:folHlink>
        <a:srgbClr val="4588A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sol-ppt-mal" id="{9E19B209-F094-A746-916D-C8FA6DB84F81}" vid="{592D591D-78AA-C640-A636-19F7686DEB3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Losol</Template>
  <TotalTime>10</TotalTime>
  <Words>68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9" baseType="lpstr">
      <vt:lpstr>Arial</vt:lpstr>
      <vt:lpstr>Calibri</vt:lpstr>
      <vt:lpstr>Candara</vt:lpstr>
      <vt:lpstr>Franklin Gothic Book</vt:lpstr>
      <vt:lpstr>Wingdings</vt:lpstr>
      <vt:lpstr>Losol</vt:lpstr>
      <vt:lpstr>Eventmanagement</vt:lpstr>
      <vt:lpstr>Registration options</vt:lpstr>
      <vt:lpstr>Registration  Order  INVOICE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Eventmanagement</dc:title>
  <dc:creator>Ole Kristian  Losvik</dc:creator>
  <cp:lastModifiedBy>Ole Kristian  Losvik</cp:lastModifiedBy>
  <cp:revision>17</cp:revision>
  <dcterms:created xsi:type="dcterms:W3CDTF">2018-04-30T17:43:20Z</dcterms:created>
  <dcterms:modified xsi:type="dcterms:W3CDTF">2018-04-30T17:53:32Z</dcterms:modified>
</cp:coreProperties>
</file>